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8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EF88-0040-4657-89D4-76594CED262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2285-E7FD-4A68-A711-49FE214F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Tutorial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18/03/2021</a:t>
            </a:r>
          </a:p>
        </p:txBody>
      </p:sp>
    </p:spTree>
    <p:extLst>
      <p:ext uri="{BB962C8B-B14F-4D97-AF65-F5344CB8AC3E}">
        <p14:creationId xmlns:p14="http://schemas.microsoft.com/office/powerpoint/2010/main" val="325231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 3</a:t>
            </a:r>
          </a:p>
        </p:txBody>
      </p:sp>
      <p:pic>
        <p:nvPicPr>
          <p:cNvPr id="4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325" y="1579025"/>
            <a:ext cx="7019776" cy="436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54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>
                <a:cs typeface="Calibri"/>
              </a:rPr>
              <a:t>1) </a:t>
            </a:r>
            <a:r>
              <a:rPr lang="en-US" sz="1800" dirty="0">
                <a:cs typeface="Calibri"/>
              </a:rPr>
              <a:t>A monochrome video signal that ranges from 0 to 8V, is digitized using an 8-volt ADC.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	A) Determine the resolution of ADC.</a:t>
            </a: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	B) Calculate the mean squared quantization error.</a:t>
            </a: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	C) Suppose the ADC is counter controlled. The counter is up count and positive edge triggered with clock frequency 1 </a:t>
            </a:r>
            <a:r>
              <a:rPr lang="en-US" sz="1800" dirty="0" err="1">
                <a:cs typeface="Calibri"/>
              </a:rPr>
              <a:t>MHz.</a:t>
            </a:r>
            <a:r>
              <a:rPr lang="en-US" sz="1800" dirty="0">
                <a:cs typeface="Calibri"/>
              </a:rPr>
              <a:t> What is the time taken in seconds to get a digital equivalent if 1.59 V?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FF"/>
                </a:solidFill>
              </a:rPr>
              <a:t>Answer: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A)  Resolution of n bit ADC with a range of input voltage 0-V volt is V/(2</a:t>
            </a:r>
            <a:r>
              <a:rPr lang="en-US" sz="1800" baseline="30000" dirty="0">
                <a:cs typeface="Calibri"/>
              </a:rPr>
              <a:t>n</a:t>
            </a:r>
            <a:r>
              <a:rPr lang="en-US" sz="1800" dirty="0">
                <a:cs typeface="Calibri"/>
              </a:rPr>
              <a:t>-1).</a:t>
            </a: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Resolution = 8/(2</a:t>
            </a:r>
            <a:r>
              <a:rPr lang="en-US" sz="1800" baseline="30000" dirty="0">
                <a:cs typeface="Calibri"/>
              </a:rPr>
              <a:t>8</a:t>
            </a:r>
            <a:r>
              <a:rPr lang="en-US" sz="1800" dirty="0">
                <a:cs typeface="Calibri"/>
              </a:rPr>
              <a:t>-1)=8/255=31.37 mV.</a:t>
            </a: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B) </a:t>
            </a:r>
            <a:r>
              <a:rPr lang="en-US" sz="1800" dirty="0" err="1">
                <a:cs typeface="Calibri"/>
              </a:rPr>
              <a:t>Q</a:t>
            </a:r>
            <a:r>
              <a:rPr lang="en-US" sz="1800" baseline="-25000" dirty="0" err="1">
                <a:cs typeface="Calibri"/>
              </a:rPr>
              <a:t>e</a:t>
            </a:r>
            <a:r>
              <a:rPr lang="en-US" sz="1800" dirty="0">
                <a:cs typeface="Calibri"/>
              </a:rPr>
              <a:t>=Δ</a:t>
            </a:r>
            <a:r>
              <a:rPr lang="en-US" sz="1800" baseline="30000" dirty="0">
                <a:cs typeface="Calibri"/>
              </a:rPr>
              <a:t>2</a:t>
            </a:r>
            <a:r>
              <a:rPr lang="en-US" sz="1800" dirty="0">
                <a:cs typeface="Calibri"/>
              </a:rPr>
              <a:t>/12 where Δ is step size.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    </a:t>
            </a:r>
            <a:r>
              <a:rPr lang="en-US" sz="1800" dirty="0" err="1">
                <a:cs typeface="Calibri"/>
              </a:rPr>
              <a:t>Q</a:t>
            </a:r>
            <a:r>
              <a:rPr lang="en-US" sz="1800" baseline="-25000" dirty="0" err="1">
                <a:cs typeface="Calibri"/>
              </a:rPr>
              <a:t>e</a:t>
            </a:r>
            <a:r>
              <a:rPr lang="en-US" sz="1800" dirty="0">
                <a:cs typeface="Calibri"/>
              </a:rPr>
              <a:t>=31.37</a:t>
            </a:r>
            <a:r>
              <a:rPr lang="en-US" sz="1800" baseline="30000" dirty="0">
                <a:cs typeface="Calibri"/>
              </a:rPr>
              <a:t>2</a:t>
            </a:r>
            <a:r>
              <a:rPr lang="en-US" sz="1800" dirty="0">
                <a:cs typeface="Calibri"/>
              </a:rPr>
              <a:t>/12=81.3 microvolts.</a:t>
            </a: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C) In counter ADC, with n output bits, a maximum of 2</a:t>
            </a:r>
            <a:r>
              <a:rPr lang="en-US" sz="1800" baseline="30000" dirty="0">
                <a:cs typeface="Calibri"/>
              </a:rPr>
              <a:t>n</a:t>
            </a:r>
            <a:r>
              <a:rPr lang="en-US" sz="1800" dirty="0">
                <a:cs typeface="Calibri"/>
              </a:rPr>
              <a:t> clock pulses are required for the largest analog input possible. </a:t>
            </a:r>
            <a:endParaRPr lang="en-US" sz="1800" i="1" dirty="0"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Maximum analog input is 8 volts.</a:t>
            </a: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For 8 volt signal we need 256 clock pulses.</a:t>
            </a: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So for 1.59 volt we need 1.59*256/8= 50.88 clock pulses.</a:t>
            </a: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Clock frequency is 1 </a:t>
            </a:r>
            <a:r>
              <a:rPr lang="en-US" sz="1800" dirty="0" err="1">
                <a:cs typeface="Calibri"/>
              </a:rPr>
              <a:t>MHz.</a:t>
            </a:r>
            <a:r>
              <a:rPr lang="en-US" sz="1800" dirty="0">
                <a:cs typeface="Calibri"/>
              </a:rPr>
              <a:t> Therefore every clock pulse takes 1 micro second.</a:t>
            </a: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Time taken= 51 micro seconds.</a:t>
            </a:r>
          </a:p>
          <a:p>
            <a:pPr marL="0" indent="0" algn="just">
              <a:buNone/>
            </a:pPr>
            <a:endParaRPr lang="en-US" sz="1800" dirty="0">
              <a:cs typeface="Calibri"/>
            </a:endParaRPr>
          </a:p>
          <a:p>
            <a:pPr marL="0" indent="0" algn="just">
              <a:buNone/>
            </a:pPr>
            <a:endParaRPr lang="en-US" sz="1800" dirty="0"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cs typeface="Calibri"/>
              </a:rPr>
              <a:t>    </a:t>
            </a:r>
          </a:p>
          <a:p>
            <a:pPr marL="0" indent="0" algn="just">
              <a:buNone/>
            </a:pPr>
            <a:endParaRPr lang="en-US" sz="1800" dirty="0">
              <a:cs typeface="Calibri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10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685800"/>
            <a:ext cx="82296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3400" y="6858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4779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0000FF"/>
                </a:solidFill>
              </a:rPr>
              <a:t>Answer: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5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6625" y="1333500"/>
            <a:ext cx="6271424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12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3657600" lvl="8" indent="0" algn="just">
              <a:buNone/>
            </a:pPr>
            <a:r>
              <a:rPr lang="en-US" sz="1800" b="1" dirty="0"/>
              <a:t>                                                                    30 min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Show that the SNR for ADC conversion is exponentially proportional to 2*B where (B+1) is the total number of bit used for encoding. Further show that, (SNR)</a:t>
            </a:r>
            <a:r>
              <a:rPr lang="en-US" sz="1800" baseline="-25000" dirty="0"/>
              <a:t>dB</a:t>
            </a:r>
            <a:r>
              <a:rPr lang="en-US" sz="1800" dirty="0"/>
              <a:t>=(1.76+6B) dB for a sinusoid input with amplitude </a:t>
            </a:r>
            <a:r>
              <a:rPr lang="en-US" sz="1800" dirty="0" err="1"/>
              <a:t>m</a:t>
            </a:r>
            <a:r>
              <a:rPr lang="en-US" sz="1800" baseline="-25000" dirty="0" err="1"/>
              <a:t>p</a:t>
            </a:r>
            <a:r>
              <a:rPr lang="en-US" sz="1800" dirty="0"/>
              <a:t> and </a:t>
            </a:r>
            <a:r>
              <a:rPr lang="en-US" sz="1800" dirty="0" err="1"/>
              <a:t>X</a:t>
            </a:r>
            <a:r>
              <a:rPr lang="en-US" sz="1800" baseline="-25000" dirty="0" err="1"/>
              <a:t>m</a:t>
            </a:r>
            <a:r>
              <a:rPr lang="en-US" sz="1800" dirty="0"/>
              <a:t> covering exactly the full range of input.</a:t>
            </a:r>
          </a:p>
          <a:p>
            <a:pPr algn="just">
              <a:buFont typeface="+mj-lt"/>
              <a:buAutoNum type="arabicPeriod"/>
            </a:pPr>
            <a:endParaRPr lang="en-US" sz="1800" dirty="0"/>
          </a:p>
          <a:p>
            <a:pPr algn="just">
              <a:buFont typeface="+mj-lt"/>
              <a:buAutoNum type="arabicPeriod"/>
            </a:pPr>
            <a:r>
              <a:rPr lang="en-US" sz="1800" dirty="0"/>
              <a:t>Let </a:t>
            </a:r>
            <a:r>
              <a:rPr lang="en-US" sz="1800" dirty="0" err="1"/>
              <a:t>X</a:t>
            </a:r>
            <a:r>
              <a:rPr lang="en-US" sz="1600" dirty="0" err="1"/>
              <a:t>a</a:t>
            </a:r>
            <a:r>
              <a:rPr lang="en-US" sz="1800" dirty="0"/>
              <a:t>(t) is a band-limited signal with fixed bandwidth B Hz and variance  σ</a:t>
            </a:r>
            <a:r>
              <a:rPr lang="en-US" sz="1800" baseline="-25000" dirty="0"/>
              <a:t>x</a:t>
            </a:r>
            <a:r>
              <a:rPr lang="en-US" sz="1800" baseline="30000" dirty="0"/>
              <a:t>2  </a:t>
            </a:r>
            <a:r>
              <a:rPr lang="en-US" sz="1800" dirty="0"/>
              <a:t>.Show that the signal-to-quantization noise ratio SQNR=10log</a:t>
            </a:r>
            <a:r>
              <a:rPr lang="en-US" sz="1800" baseline="-25000" dirty="0"/>
              <a:t>10</a:t>
            </a:r>
            <a:r>
              <a:rPr lang="en-US" sz="1800" dirty="0"/>
              <a:t> (σ</a:t>
            </a:r>
            <a:r>
              <a:rPr lang="en-US" sz="1800" baseline="-25000" dirty="0"/>
              <a:t>x</a:t>
            </a:r>
            <a:r>
              <a:rPr lang="en-US" sz="1800" baseline="30000" dirty="0"/>
              <a:t>2</a:t>
            </a:r>
            <a:r>
              <a:rPr lang="en-US" sz="1800" dirty="0"/>
              <a:t>/ σ</a:t>
            </a:r>
            <a:r>
              <a:rPr lang="en-US" sz="1800" baseline="-25000" dirty="0"/>
              <a:t>e</a:t>
            </a:r>
            <a:r>
              <a:rPr lang="en-US" sz="1800" baseline="30000" dirty="0"/>
              <a:t>2</a:t>
            </a:r>
            <a:r>
              <a:rPr lang="en-US" sz="1800" dirty="0"/>
              <a:t>) increases by 3dB each time we double the sampling frequency.</a:t>
            </a:r>
          </a:p>
          <a:p>
            <a:pPr algn="just">
              <a:buFont typeface="+mj-lt"/>
              <a:buAutoNum type="arabicPeriod"/>
            </a:pPr>
            <a:endParaRPr lang="en-US" sz="1800" dirty="0"/>
          </a:p>
          <a:p>
            <a:pPr lvl="0" algn="just">
              <a:buFont typeface="+mj-lt"/>
              <a:buAutoNum type="arabicPeriod"/>
            </a:pPr>
            <a:r>
              <a:rPr lang="en-US" sz="1800" dirty="0"/>
              <a:t>Develop a computationally efficient realization of a factor of 4 decimator employing a length-16 Type-I FIR filter.</a:t>
            </a:r>
          </a:p>
          <a:p>
            <a:pPr lvl="0" algn="just">
              <a:buFont typeface="+mj-lt"/>
              <a:buAutoNum type="arabicPeriod"/>
            </a:pPr>
            <a:endParaRPr lang="en-US" sz="1800" dirty="0"/>
          </a:p>
          <a:p>
            <a:pPr algn="just">
              <a:buFont typeface="+mj-lt"/>
              <a:buAutoNum type="arabicPeriod"/>
            </a:pPr>
            <a:endParaRPr lang="en-US" sz="1800" dirty="0"/>
          </a:p>
          <a:p>
            <a:pPr algn="just">
              <a:buFont typeface="+mj-lt"/>
              <a:buAutoNum type="arabicPeriod"/>
            </a:pPr>
            <a:endParaRPr lang="en-US" sz="1800" dirty="0"/>
          </a:p>
          <a:p>
            <a:pPr algn="just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36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Answer 1</a:t>
            </a:r>
            <a:endParaRPr lang="en-US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70EF9B3-B763-4B41-B325-E4EAA1596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80505"/>
            <a:ext cx="7027694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Answer 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4235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332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Answer 3</a:t>
            </a:r>
            <a:endParaRPr lang="en-US" dirty="0"/>
          </a:p>
        </p:txBody>
      </p:sp>
      <p:pic>
        <p:nvPicPr>
          <p:cNvPr id="4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3175" y="1811549"/>
            <a:ext cx="5794418" cy="3979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11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Ans3</a:t>
            </a:r>
          </a:p>
        </p:txBody>
      </p:sp>
      <p:pic>
        <p:nvPicPr>
          <p:cNvPr id="4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4975" y="1447800"/>
            <a:ext cx="7410724" cy="368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47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356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DSP Tutorial 6</vt:lpstr>
      <vt:lpstr>Discussion</vt:lpstr>
      <vt:lpstr>Discussion</vt:lpstr>
      <vt:lpstr>Discussion</vt:lpstr>
      <vt:lpstr>Questions</vt:lpstr>
      <vt:lpstr>Answer 1</vt:lpstr>
      <vt:lpstr>Answer 2</vt:lpstr>
      <vt:lpstr>Answer 3</vt:lpstr>
      <vt:lpstr>Ans3</vt:lpstr>
      <vt:lpstr>Ans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Tutorial 6</dc:title>
  <dc:creator>Susmita Sen</dc:creator>
  <cp:lastModifiedBy>Kasturi Barik</cp:lastModifiedBy>
  <cp:revision>12</cp:revision>
  <dcterms:created xsi:type="dcterms:W3CDTF">2021-03-17T12:17:30Z</dcterms:created>
  <dcterms:modified xsi:type="dcterms:W3CDTF">2021-03-18T05:28:33Z</dcterms:modified>
</cp:coreProperties>
</file>