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8" r:id="rId4"/>
    <p:sldId id="269" r:id="rId5"/>
    <p:sldId id="265" r:id="rId6"/>
    <p:sldId id="266" r:id="rId7"/>
    <p:sldId id="264" r:id="rId8"/>
    <p:sldId id="272" r:id="rId9"/>
    <p:sldId id="263" r:id="rId10"/>
    <p:sldId id="258" r:id="rId11"/>
    <p:sldId id="270" r:id="rId12"/>
    <p:sldId id="261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900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0D58D-6E8E-457B-95A5-4F97B09479F7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12E31-F0A7-4D85-98B1-74EB8D8DA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4A4E4-4878-4CA6-8F47-3DA93A84F73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a515e818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a515e818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0314-BA95-4817-9464-43E6A9776915}" type="datetimeFigureOut">
              <a:rPr lang="en-IN" smtClean="0"/>
              <a:pPr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A03E-D4BA-4D44-9F99-6E2DE9FA7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8830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0314-BA95-4817-9464-43E6A9776915}" type="datetimeFigureOut">
              <a:rPr lang="en-IN" smtClean="0"/>
              <a:pPr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A03E-D4BA-4D44-9F99-6E2DE9FA7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8112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0314-BA95-4817-9464-43E6A9776915}" type="datetimeFigureOut">
              <a:rPr lang="en-IN" smtClean="0"/>
              <a:pPr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A03E-D4BA-4D44-9F99-6E2DE9FA7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1839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0314-BA95-4817-9464-43E6A9776915}" type="datetimeFigureOut">
              <a:rPr lang="en-IN" smtClean="0"/>
              <a:pPr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A03E-D4BA-4D44-9F99-6E2DE9FA7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8639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0314-BA95-4817-9464-43E6A9776915}" type="datetimeFigureOut">
              <a:rPr lang="en-IN" smtClean="0"/>
              <a:pPr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A03E-D4BA-4D44-9F99-6E2DE9FA7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3864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0314-BA95-4817-9464-43E6A9776915}" type="datetimeFigureOut">
              <a:rPr lang="en-IN" smtClean="0"/>
              <a:pPr/>
              <a:t>25-03-2021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A03E-D4BA-4D44-9F99-6E2DE9FA7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1119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0314-BA95-4817-9464-43E6A9776915}" type="datetimeFigureOut">
              <a:rPr lang="en-IN" smtClean="0"/>
              <a:pPr/>
              <a:t>25-03-2021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A03E-D4BA-4D44-9F99-6E2DE9FA7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7780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0314-BA95-4817-9464-43E6A9776915}" type="datetimeFigureOut">
              <a:rPr lang="en-IN" smtClean="0"/>
              <a:pPr/>
              <a:t>25-03-2021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A03E-D4BA-4D44-9F99-6E2DE9FA7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8649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0314-BA95-4817-9464-43E6A9776915}" type="datetimeFigureOut">
              <a:rPr lang="en-IN" smtClean="0"/>
              <a:pPr/>
              <a:t>25-03-2021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A03E-D4BA-4D44-9F99-6E2DE9FA7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1045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0314-BA95-4817-9464-43E6A9776915}" type="datetimeFigureOut">
              <a:rPr lang="en-IN" smtClean="0"/>
              <a:pPr/>
              <a:t>25-03-2021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A03E-D4BA-4D44-9F99-6E2DE9FA7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6979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0314-BA95-4817-9464-43E6A9776915}" type="datetimeFigureOut">
              <a:rPr lang="en-IN" smtClean="0"/>
              <a:pPr/>
              <a:t>25-03-2021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A03E-D4BA-4D44-9F99-6E2DE9FA7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5347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80314-BA95-4817-9464-43E6A9776915}" type="datetimeFigureOut">
              <a:rPr lang="en-IN" smtClean="0"/>
              <a:pPr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3A03E-D4BA-4D44-9F99-6E2DE9FA71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1464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DSP Tutorial-7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34500" y="6267450"/>
            <a:ext cx="260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25</a:t>
            </a:r>
            <a:r>
              <a:rPr lang="en-US" sz="2400" baseline="30000" dirty="0" smtClean="0"/>
              <a:t>th </a:t>
            </a:r>
            <a:r>
              <a:rPr lang="en-US" sz="2400" dirty="0" smtClean="0"/>
              <a:t> march 2021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0424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2DB3F41-27AC-4FBA-98CA-E077C9EE4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30371" y="591459"/>
            <a:ext cx="6858002" cy="567508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" y="0"/>
            <a:ext cx="5994400" cy="1669143"/>
            <a:chOff x="227125" y="1680414"/>
            <a:chExt cx="8916876" cy="2111498"/>
          </a:xfrm>
        </p:grpSpPr>
        <p:pic>
          <p:nvPicPr>
            <p:cNvPr id="6" name="Picture 2" descr="C:\Users\SUDARSAN\Desktop\Untitle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7125" y="1680414"/>
              <a:ext cx="6565561" cy="1305434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290287" y="2960915"/>
              <a:ext cx="88537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C&gt; Is it a LPF? Justify.</a:t>
              </a:r>
            </a:p>
            <a:p>
              <a:r>
                <a:rPr lang="en-US" dirty="0" smtClean="0"/>
                <a:t>D&gt; What type of filter it will be if y[n]= -0.9 y[n-1] + b x[n] ?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350" y="435435"/>
            <a:ext cx="10515600" cy="54367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2. </a:t>
            </a:r>
            <a:r>
              <a:rPr lang="fr-FR" sz="1800" dirty="0" smtClean="0"/>
              <a:t>C   </a:t>
            </a:r>
            <a:endParaRPr lang="en-US" sz="1800" dirty="0"/>
          </a:p>
        </p:txBody>
      </p:sp>
      <p:pic>
        <p:nvPicPr>
          <p:cNvPr id="4098" name="Picture 2" descr="C:\Users\SUDARSAN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8440" y="457715"/>
            <a:ext cx="5315692" cy="2372056"/>
          </a:xfrm>
          <a:prstGeom prst="rect">
            <a:avLst/>
          </a:prstGeom>
          <a:noFill/>
        </p:spPr>
      </p:pic>
      <p:pic>
        <p:nvPicPr>
          <p:cNvPr id="4099" name="Picture 3" descr="C:\Users\SUDARSAN\Desktop\Untitled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1570" y="529216"/>
            <a:ext cx="4791744" cy="469648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676571" y="638629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43" y="229053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3. Ans.</a:t>
            </a:r>
            <a:endParaRPr lang="en-US" dirty="0"/>
          </a:p>
        </p:txBody>
      </p:sp>
      <p:pic>
        <p:nvPicPr>
          <p:cNvPr id="5122" name="Picture 2" descr="C:\Users\SUDARSAN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6769" y="188687"/>
            <a:ext cx="9602488" cy="64938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03201"/>
            <a:ext cx="11785600" cy="5887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91450"/>
            <a:ext cx="10972800" cy="5656558"/>
          </a:xfrm>
          <a:prstGeom prst="rect">
            <a:avLst/>
          </a:prstGeom>
          <a:noFill/>
        </p:spPr>
        <p:txBody>
          <a:bodyPr wrap="square" lIns="115452" tIns="57726" rIns="115452" bIns="57726" rtlCol="0">
            <a:spAutoFit/>
          </a:bodyPr>
          <a:lstStyle/>
          <a:p>
            <a:r>
              <a:rPr lang="en-US" sz="2000" dirty="0" smtClean="0"/>
              <a:t>1. Let 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(n) and 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(n) denote the unit sample responses of two FIR filters of length 8. The two are related by a 4-point circular shift, given by 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The Fourier transform of 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(n) is as given in figure below, and correspond to a low pass filter with cut-off frequency  </a:t>
            </a:r>
            <a:r>
              <a:rPr lang="el-GR" sz="2000" dirty="0" smtClean="0"/>
              <a:t>π</a:t>
            </a:r>
            <a:r>
              <a:rPr lang="en-US" sz="2000" dirty="0" smtClean="0"/>
              <a:t>/2.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a) Find the relationship between DFT of 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(n) and 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(n). Also show that the magnitude of DFT of 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(n) is equal to 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(n).</a:t>
            </a:r>
          </a:p>
          <a:p>
            <a:endParaRPr lang="en-US" sz="2000" dirty="0"/>
          </a:p>
          <a:p>
            <a:r>
              <a:rPr lang="en-US" sz="2000" dirty="0" smtClean="0"/>
              <a:t>b) Is 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(n) also a low-pass-filter with cut-off frequency </a:t>
            </a:r>
            <a:r>
              <a:rPr lang="el-GR" sz="2000" dirty="0" smtClean="0"/>
              <a:t>π</a:t>
            </a:r>
            <a:r>
              <a:rPr lang="en-US" sz="2000" dirty="0" smtClean="0"/>
              <a:t>/2 ?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3531"/>
          <a:stretch>
            <a:fillRect/>
          </a:stretch>
        </p:blipFill>
        <p:spPr bwMode="auto">
          <a:xfrm>
            <a:off x="3797457" y="2801250"/>
            <a:ext cx="453374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" y="0"/>
            <a:ext cx="233224" cy="39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15452" tIns="57726" rIns="115452" bIns="5772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75200" y="1378856"/>
            <a:ext cx="2743200" cy="406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992903" y="72574"/>
            <a:ext cx="2960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Discussion</a:t>
            </a:r>
            <a:endParaRPr lang="en-US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04803"/>
            <a:ext cx="10668000" cy="5348781"/>
          </a:xfrm>
          <a:prstGeom prst="rect">
            <a:avLst/>
          </a:prstGeom>
          <a:noFill/>
        </p:spPr>
        <p:txBody>
          <a:bodyPr wrap="square" lIns="115452" tIns="57726" rIns="115452" bIns="57726" rtlCol="0">
            <a:spAutoFit/>
          </a:bodyPr>
          <a:lstStyle/>
          <a:p>
            <a:r>
              <a:rPr lang="en-US" sz="2000" dirty="0" smtClean="0"/>
              <a:t>Ans. 1 a) Since 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(n</a:t>
            </a:r>
            <a:r>
              <a:rPr lang="en-US" sz="2000" dirty="0"/>
              <a:t>) and </a:t>
            </a:r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(n) </a:t>
            </a:r>
            <a:r>
              <a:rPr lang="en-US" sz="2000" dirty="0"/>
              <a:t>are related by a circular shift, </a:t>
            </a:r>
            <a:r>
              <a:rPr lang="en-US" sz="2000" dirty="0" smtClean="0"/>
              <a:t>their DFTs </a:t>
            </a:r>
            <a:r>
              <a:rPr lang="en-US" sz="2000" dirty="0"/>
              <a:t>are related </a:t>
            </a:r>
            <a:r>
              <a:rPr lang="en-US" sz="2000" dirty="0" smtClean="0"/>
              <a:t>by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Hence, their </a:t>
            </a:r>
            <a:r>
              <a:rPr lang="en-US" sz="2000" dirty="0"/>
              <a:t>magnitudes are equal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b) Since </a:t>
            </a:r>
            <a:r>
              <a:rPr lang="en-US" sz="2000" dirty="0"/>
              <a:t>the DFT corresponds to samples of the Fourier transform</a:t>
            </a:r>
            <a:r>
              <a:rPr lang="en-US" sz="2000" dirty="0" smtClean="0"/>
              <a:t>, the </a:t>
            </a:r>
            <a:r>
              <a:rPr lang="en-US" sz="2000" dirty="0"/>
              <a:t>values of </a:t>
            </a:r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baseline="30000" dirty="0" smtClean="0"/>
              <a:t> </a:t>
            </a:r>
            <a:r>
              <a:rPr lang="en-US" sz="2000" dirty="0"/>
              <a:t>(k) are the samples of H</a:t>
            </a:r>
            <a:r>
              <a:rPr lang="en-US" sz="2000" baseline="-25000" dirty="0"/>
              <a:t>1 </a:t>
            </a:r>
            <a:r>
              <a:rPr lang="en-US" sz="2000" dirty="0"/>
              <a:t>(</a:t>
            </a:r>
            <a:r>
              <a:rPr lang="en-US" sz="2000" dirty="0" err="1"/>
              <a:t>e</a:t>
            </a:r>
            <a:r>
              <a:rPr lang="en-US" sz="2000" baseline="30000" dirty="0" err="1"/>
              <a:t>jW</a:t>
            </a:r>
            <a:r>
              <a:rPr lang="en-US" sz="2000" dirty="0"/>
              <a:t>) indicated </a:t>
            </a:r>
            <a:r>
              <a:rPr lang="en-US" sz="2000" dirty="0" smtClean="0"/>
              <a:t>below,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From the relation between 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(k) and 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(k) in solution a), the </a:t>
            </a:r>
            <a:r>
              <a:rPr lang="en-US" sz="2000" dirty="0"/>
              <a:t>values H</a:t>
            </a:r>
            <a:r>
              <a:rPr lang="en-US" sz="2000" baseline="-25000" dirty="0"/>
              <a:t>2</a:t>
            </a:r>
            <a:r>
              <a:rPr lang="en-US" sz="2000" dirty="0"/>
              <a:t>(k) are as indicated </a:t>
            </a:r>
            <a:r>
              <a:rPr lang="en-US" sz="2000" dirty="0" smtClean="0"/>
              <a:t>below</a:t>
            </a:r>
            <a:r>
              <a:rPr lang="en-US" sz="2000" b="1" dirty="0" smtClean="0"/>
              <a:t>. </a:t>
            </a:r>
            <a:endParaRPr lang="en-US" sz="2000" b="1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" y="0"/>
            <a:ext cx="233224" cy="39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15452" tIns="57726" rIns="115452" bIns="5772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762000"/>
            <a:ext cx="4020457" cy="437290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9200" y="3165231"/>
            <a:ext cx="522801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2743203"/>
            <a:ext cx="10972800" cy="2609570"/>
          </a:xfrm>
          <a:prstGeom prst="rect">
            <a:avLst/>
          </a:prstGeom>
          <a:noFill/>
        </p:spPr>
        <p:txBody>
          <a:bodyPr wrap="square" lIns="115452" tIns="57726" rIns="115452" bIns="57726" rtlCol="0">
            <a:spAutoFit/>
          </a:bodyPr>
          <a:lstStyle/>
          <a:p>
            <a:r>
              <a:rPr lang="en-US" dirty="0" smtClean="0"/>
              <a:t>Since these alternate in polarity, the continuous frequency response of which these are samples, must go through zero in between these samples.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Thus, h</a:t>
            </a:r>
            <a:r>
              <a:rPr lang="en-US" baseline="-25000" dirty="0" smtClean="0"/>
              <a:t>2</a:t>
            </a:r>
            <a:r>
              <a:rPr lang="en-US" dirty="0" smtClean="0"/>
              <a:t>(n) </a:t>
            </a:r>
            <a:r>
              <a:rPr lang="en-US" b="1" dirty="0"/>
              <a:t>does not correspond to a good low pass filter</a:t>
            </a:r>
            <a:r>
              <a:rPr lang="en-US" dirty="0" smtClean="0"/>
              <a:t>, even </a:t>
            </a:r>
            <a:r>
              <a:rPr lang="en-US" dirty="0"/>
              <a:t>though the magnitude of its DFT values are identical to </a:t>
            </a:r>
            <a:r>
              <a:rPr lang="en-US" dirty="0" smtClean="0"/>
              <a:t>those of </a:t>
            </a:r>
            <a:r>
              <a:rPr lang="en-US" dirty="0"/>
              <a:t>the low pass filter </a:t>
            </a:r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(n</a:t>
            </a:r>
            <a:r>
              <a:rPr lang="en-US" dirty="0"/>
              <a:t>).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73069"/>
            <a:ext cx="4978400" cy="259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29" y="-29015"/>
            <a:ext cx="11959771" cy="492874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sz="2000" dirty="0" smtClean="0"/>
          </a:p>
          <a:p>
            <a:pPr marL="514350" indent="-514350">
              <a:buNone/>
            </a:pPr>
            <a:r>
              <a:rPr lang="en" sz="2000" dirty="0" smtClean="0"/>
              <a:t>2.   Develop of two-multiplier canonic realisation of the following second order transfer function where the  multiplier coefficients are ɑ1 and -ɑ2, respectively</a:t>
            </a:r>
            <a:endParaRPr lang="en-US" sz="2000" dirty="0" smtClean="0"/>
          </a:p>
          <a:p>
            <a:pPr marL="514350" indent="-514350">
              <a:buNone/>
            </a:pPr>
            <a:endParaRPr lang="en-US" sz="2000" dirty="0" smtClean="0"/>
          </a:p>
          <a:p>
            <a:pPr marL="514350" indent="-514350">
              <a:buNone/>
            </a:pPr>
            <a:endParaRPr lang="en-US" sz="2000" dirty="0" smtClean="0"/>
          </a:p>
          <a:p>
            <a:pPr marL="514350" indent="-514350">
              <a:buNone/>
            </a:pPr>
            <a:r>
              <a:rPr lang="en-US" sz="2000" dirty="0" smtClean="0"/>
              <a:t>Ans. 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4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91429" y="1105472"/>
            <a:ext cx="3991428" cy="101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C:\Users\SUDARSAN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0946" y="2441451"/>
            <a:ext cx="9766025" cy="34875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6250" y="194799"/>
            <a:ext cx="8295407" cy="645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29" y="566059"/>
            <a:ext cx="11959771" cy="492874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Q1.  a. Determine the frequency response of a length N=5 FIR Type III filter.</a:t>
            </a:r>
          </a:p>
          <a:p>
            <a:pPr marL="514350" indent="-514350">
              <a:buNone/>
            </a:pPr>
            <a:r>
              <a:rPr lang="en-US" sz="2400" dirty="0" smtClean="0"/>
              <a:t>        b. Determine the frequency response of a length N=4 FIR Type IV filter.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Q3.</a:t>
            </a:r>
            <a:r>
              <a:rPr lang="en" sz="2400" dirty="0" smtClean="0"/>
              <a:t> Develop </a:t>
            </a:r>
            <a:r>
              <a:rPr lang="en" sz="2400" dirty="0" smtClean="0"/>
              <a:t>a</a:t>
            </a:r>
            <a:r>
              <a:rPr lang="en" sz="2400" dirty="0" smtClean="0"/>
              <a:t> </a:t>
            </a:r>
            <a:r>
              <a:rPr lang="en" sz="2400" dirty="0" smtClean="0"/>
              <a:t>two-multiplier canonic realisation of the following second order transfer function where the  multiplier coefficients are ɑ1 and -ɑ2, respectively.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AutoNum type="arabicPeriod"/>
            </a:pPr>
            <a:endParaRPr lang="en-US" sz="2400" dirty="0" smtClean="0"/>
          </a:p>
          <a:p>
            <a:pPr marL="514350" indent="-514350">
              <a:buAutoNum type="arabicPeriod"/>
            </a:pPr>
            <a:endParaRPr lang="en-US" sz="2400" dirty="0" smtClean="0"/>
          </a:p>
          <a:p>
            <a:pPr marL="514350" indent="-514350">
              <a:buNone/>
            </a:pPr>
            <a:endParaRPr 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397829" y="188686"/>
            <a:ext cx="2960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Questions</a:t>
            </a:r>
            <a:endParaRPr lang="en-US" sz="28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227125" y="2057778"/>
            <a:ext cx="8916876" cy="2111498"/>
            <a:chOff x="227125" y="1680414"/>
            <a:chExt cx="8916876" cy="2111498"/>
          </a:xfrm>
        </p:grpSpPr>
        <p:pic>
          <p:nvPicPr>
            <p:cNvPr id="2050" name="Picture 2" descr="C:\Users\SUDARSAN\Desktop\Untitle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7125" y="1680414"/>
              <a:ext cx="6565561" cy="1305434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290287" y="2960915"/>
              <a:ext cx="88537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C&gt; Is it a LPF? Justify.</a:t>
              </a:r>
            </a:p>
            <a:p>
              <a:r>
                <a:rPr lang="en-US" sz="2400" dirty="0" smtClean="0"/>
                <a:t>D&gt; What type of filter it will be if y[n]= -0.9 y[n-1] + b x[n] ?</a:t>
              </a:r>
              <a:endParaRPr lang="en-US" sz="2400" dirty="0"/>
            </a:p>
          </p:txBody>
        </p:sp>
      </p:grpSp>
      <p:pic>
        <p:nvPicPr>
          <p:cNvPr id="8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835" y="5457194"/>
            <a:ext cx="3746508" cy="10451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9760840" y="181428"/>
            <a:ext cx="2960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30 minutes</a:t>
            </a:r>
            <a:endParaRPr lang="en-US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29" y="566059"/>
            <a:ext cx="11959771" cy="492874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a. Determine the frequency response of a length N=5 FIR Type III filter.</a:t>
            </a:r>
          </a:p>
          <a:p>
            <a:pPr marL="514350" indent="-514350">
              <a:buNone/>
            </a:pPr>
            <a:r>
              <a:rPr lang="en-US" sz="2400" dirty="0" smtClean="0"/>
              <a:t>Ans. </a:t>
            </a:r>
          </a:p>
          <a:p>
            <a:pPr>
              <a:buNone/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1456192" y="1087438"/>
            <a:ext cx="7305675" cy="4852987"/>
            <a:chOff x="1456192" y="1087438"/>
            <a:chExt cx="7305675" cy="4852987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49892" y="1087438"/>
              <a:ext cx="6315075" cy="3667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56192" y="4778375"/>
              <a:ext cx="7305675" cy="116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" name="TextBox 8"/>
          <p:cNvSpPr txBox="1"/>
          <p:nvPr/>
        </p:nvSpPr>
        <p:spPr>
          <a:xfrm>
            <a:off x="4978386" y="43546"/>
            <a:ext cx="245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Solutions</a:t>
            </a:r>
            <a:endParaRPr lang="en-US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29" y="566059"/>
            <a:ext cx="11959771" cy="492874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b. Determine the frequency response of a length N=4 FIR Type IV filter.</a:t>
            </a:r>
          </a:p>
          <a:p>
            <a:pPr marL="514350" indent="-514350">
              <a:buNone/>
            </a:pPr>
            <a:r>
              <a:rPr lang="en-US" sz="2400" dirty="0" smtClean="0"/>
              <a:t>Ans. </a:t>
            </a:r>
          </a:p>
          <a:p>
            <a:pPr>
              <a:buNone/>
            </a:pPr>
            <a:endParaRPr lang="en-US" sz="2400" dirty="0"/>
          </a:p>
        </p:txBody>
      </p:sp>
      <p:grpSp>
        <p:nvGrpSpPr>
          <p:cNvPr id="2" name="Group 9"/>
          <p:cNvGrpSpPr/>
          <p:nvPr/>
        </p:nvGrpSpPr>
        <p:grpSpPr>
          <a:xfrm>
            <a:off x="1961923" y="1160231"/>
            <a:ext cx="7629525" cy="5596845"/>
            <a:chOff x="1961923" y="942521"/>
            <a:chExt cx="7629525" cy="5596845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5945" y="942521"/>
              <a:ext cx="6677025" cy="430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61923" y="5253491"/>
              <a:ext cx="7629525" cy="128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5275</TotalTime>
  <Words>378</Words>
  <Application>Microsoft Office PowerPoint</Application>
  <PresentationFormat>Custom</PresentationFormat>
  <Paragraphs>74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DSP Tutorial-7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Tutorial-1</dc:title>
  <dc:creator>Navya Lanka</dc:creator>
  <cp:lastModifiedBy>SUDARSAN</cp:lastModifiedBy>
  <cp:revision>349</cp:revision>
  <dcterms:created xsi:type="dcterms:W3CDTF">2020-01-13T17:09:34Z</dcterms:created>
  <dcterms:modified xsi:type="dcterms:W3CDTF">2021-03-25T04:23:36Z</dcterms:modified>
</cp:coreProperties>
</file>