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sldIdLst>
    <p:sldId id="256" r:id="rId2"/>
    <p:sldId id="258" r:id="rId3"/>
    <p:sldId id="261" r:id="rId4"/>
    <p:sldId id="259" r:id="rId5"/>
    <p:sldId id="262" r:id="rId6"/>
    <p:sldId id="264" r:id="rId7"/>
    <p:sldId id="263" r:id="rId8"/>
    <p:sldId id="266" r:id="rId9"/>
    <p:sldId id="267" r:id="rId10"/>
    <p:sldId id="268" r:id="rId11"/>
    <p:sldId id="269"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3" r:id="rId25"/>
    <p:sldId id="284" r:id="rId26"/>
    <p:sldId id="286" r:id="rId27"/>
    <p:sldId id="288" r:id="rId28"/>
    <p:sldId id="287" r:id="rId29"/>
    <p:sldId id="289" r:id="rId30"/>
    <p:sldId id="290" r:id="rId31"/>
    <p:sldId id="291" r:id="rId3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AC217-3160-4C80-B844-5D47CF930FE3}" v="9" dt="2020-11-06T09:43:57.013"/>
    <p1510:client id="{0C1833B8-73F1-3359-9765-85D46B936629}" v="1" dt="2020-11-06T09:41:43.078"/>
    <p1510:client id="{21D85DD4-7161-1D59-330E-4B70F89868F6}" v="10" dt="2020-11-06T09:44:53.041"/>
    <p1510:client id="{2971AEB6-4E9E-4FB1-8366-B95BB71568E6}" v="49" dt="2020-11-06T09:59:34.871"/>
    <p1510:client id="{2DDB6556-A4EA-832C-8B5C-759C4127AA25}" v="187" dt="2020-11-06T10:52:34.269"/>
    <p1510:client id="{2EB2AE17-931C-6BFD-E51B-A924D5D1C44C}" v="243" dt="2020-11-06T11:59:26.827"/>
    <p1510:client id="{370F70C7-F071-D990-F829-1F72311930ED}" v="64" dt="2020-11-08T15:24:56.723"/>
    <p1510:client id="{3E3F70F6-8291-4EA5-97F8-570792C38492}" v="5130" dt="2020-11-08T18:46:40.444"/>
    <p1510:client id="{40EE7B4C-B965-4C3A-BFED-1707C2E04A4B}" v="1994" dt="2020-11-06T13:13:20.691"/>
    <p1510:client id="{43F66285-26E5-4DB2-9753-06943A65CA91}" v="3059" dt="2020-11-06T13:18:50.707"/>
    <p1510:client id="{5FA16E66-F4CD-05A4-5274-E7519FEC1D76}" v="11" dt="2020-11-06T09:54:04.947"/>
    <p1510:client id="{7EBD72A9-32C0-4079-9EC6-EF471420B242}" v="2273" dt="2020-11-06T11:22:09.621"/>
    <p1510:client id="{7FCFFC72-1204-8EA4-51A2-6D9FA64F6970}" v="42" dt="2020-11-06T10:03:17.621"/>
    <p1510:client id="{A9A3C9E4-B116-F399-196A-2545CD6048C9}" v="30" dt="2020-11-08T15:43:00.859"/>
    <p1510:client id="{AF3434D0-CAD2-5501-CB49-0C968D059CE9}" v="76" dt="2020-11-08T18:46:54.419"/>
    <p1510:client id="{B4F8C3DD-F8E5-459D-8C56-6EB2BE99E676}" v="2" dt="2020-11-06T11:29:29.842"/>
    <p1510:client id="{BD5D4F2A-0574-807A-8E85-C0AA69DC6BCA}" v="1234" dt="2020-11-08T18:43:39.928"/>
    <p1510:client id="{D11D2230-256B-AD57-09CE-E047B13A5702}" v="246" dt="2020-11-06T10:49:49.770"/>
    <p1510:client id="{DE591C96-DE6A-FA21-8A2D-1042F29580C1}" v="2" dt="2020-11-06T09:49:50.260"/>
    <p1510:client id="{ECB81926-F5AC-40D1-8B37-AC4A9B83D1A9}" v="465" dt="2020-11-06T13:21:01.786"/>
    <p1510:client id="{FBE662B5-5EAD-DE44-8236-C32E0E7D5361}" v="2417" dt="2020-11-06T13:25:23.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548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4616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65178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014512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14275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0806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02638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43186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3609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0963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7007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8643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958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3008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5699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379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24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396895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google.com/spreadsheets/d/1BtjDeHf2Y5OOflZYYuACN0kZq4mh5HdysUjkhUKATkE/edit#gid=550808174" TargetMode="External"/><Relationship Id="rId2" Type="http://schemas.openxmlformats.org/officeDocument/2006/relationships/hyperlink" Target="https://forms.gle/YoM4yjXbbvij9Kza8"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63920" y="-1410655"/>
            <a:ext cx="6119131" cy="3129000"/>
          </a:xfrm>
        </p:spPr>
        <p:txBody>
          <a:bodyPr>
            <a:normAutofit/>
          </a:bodyPr>
          <a:lstStyle/>
          <a:p>
            <a:r>
              <a:rPr lang="en-GB" sz="3600">
                <a:latin typeface="Georgia Pro Cond Semibold"/>
                <a:cs typeface="Times New Roman"/>
              </a:rPr>
              <a:t>INTRODUCTION TO GNH</a:t>
            </a:r>
            <a:r>
              <a:rPr lang="en-GB" sz="5400"/>
              <a:t> </a:t>
            </a:r>
          </a:p>
        </p:txBody>
      </p:sp>
      <p:sp>
        <p:nvSpPr>
          <p:cNvPr id="3" name="Subtitle 2"/>
          <p:cNvSpPr>
            <a:spLocks noGrp="1"/>
          </p:cNvSpPr>
          <p:nvPr>
            <p:ph type="subTitle" idx="1"/>
          </p:nvPr>
        </p:nvSpPr>
        <p:spPr>
          <a:xfrm>
            <a:off x="5434351" y="3254030"/>
            <a:ext cx="5699015" cy="1320120"/>
          </a:xfrm>
        </p:spPr>
        <p:txBody>
          <a:bodyPr>
            <a:normAutofit fontScale="92500" lnSpcReduction="10000"/>
          </a:bodyPr>
          <a:lstStyle/>
          <a:p>
            <a:r>
              <a:rPr lang="en-GB" sz="8000">
                <a:solidFill>
                  <a:srgbClr val="FFFFFF"/>
                </a:solidFill>
                <a:latin typeface="Algerian"/>
              </a:rPr>
              <a:t>TIME USE</a:t>
            </a:r>
            <a:r>
              <a:rPr lang="en-GB" sz="5400">
                <a:solidFill>
                  <a:srgbClr val="FFFFFF"/>
                </a:solidFill>
                <a:latin typeface="Algerian"/>
              </a:rPr>
              <a:t> </a:t>
            </a:r>
          </a:p>
          <a:p>
            <a:endParaRPr lang="en-GB" sz="2000"/>
          </a:p>
          <a:p>
            <a:endParaRPr lang="en-GB" sz="2000" i="0">
              <a:solidFill>
                <a:schemeClr val="tx1"/>
              </a:solidFill>
              <a:latin typeface="Berlin Sans FB"/>
            </a:endParaRPr>
          </a:p>
        </p:txBody>
      </p:sp>
      <p:pic>
        <p:nvPicPr>
          <p:cNvPr id="25" name="Picture 3">
            <a:extLst>
              <a:ext uri="{FF2B5EF4-FFF2-40B4-BE49-F238E27FC236}">
                <a16:creationId xmlns:a16="http://schemas.microsoft.com/office/drawing/2014/main" id="{12176834-7ABC-453D-AA6C-C6DD0E0B7DE2}"/>
              </a:ext>
            </a:extLst>
          </p:cNvPr>
          <p:cNvPicPr>
            <a:picLocks noChangeAspect="1"/>
          </p:cNvPicPr>
          <p:nvPr/>
        </p:nvPicPr>
        <p:blipFill rotWithShape="1">
          <a:blip r:embed="rId2"/>
          <a:srcRect l="28745" r="33701" b="-3"/>
          <a:stretch/>
        </p:blipFill>
        <p:spPr>
          <a:xfrm>
            <a:off x="20" y="10"/>
            <a:ext cx="3863955" cy="6857989"/>
          </a:xfrm>
          <a:prstGeom prst="rect">
            <a:avLst/>
          </a:prstGeom>
        </p:spPr>
      </p:pic>
      <p:sp>
        <p:nvSpPr>
          <p:cNvPr id="4" name="TextBox 3">
            <a:extLst>
              <a:ext uri="{FF2B5EF4-FFF2-40B4-BE49-F238E27FC236}">
                <a16:creationId xmlns:a16="http://schemas.microsoft.com/office/drawing/2014/main" id="{5ACB5E72-1B09-4BF4-A85F-7D1A747A7061}"/>
              </a:ext>
            </a:extLst>
          </p:cNvPr>
          <p:cNvSpPr txBox="1"/>
          <p:nvPr/>
        </p:nvSpPr>
        <p:spPr>
          <a:xfrm>
            <a:off x="9514114" y="598532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GROUP 3</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12" name="Picture 12" descr="Chart, pie chart&#10;&#10;Description automatically generated">
            <a:extLst>
              <a:ext uri="{FF2B5EF4-FFF2-40B4-BE49-F238E27FC236}">
                <a16:creationId xmlns:a16="http://schemas.microsoft.com/office/drawing/2014/main" id="{148A4BC4-5CBD-4B66-B781-695309F59136}"/>
              </a:ext>
            </a:extLst>
          </p:cNvPr>
          <p:cNvPicPr>
            <a:picLocks noGrp="1" noChangeAspect="1"/>
          </p:cNvPicPr>
          <p:nvPr>
            <p:ph sz="half" idx="2"/>
          </p:nvPr>
        </p:nvPicPr>
        <p:blipFill>
          <a:blip r:embed="rId2"/>
          <a:stretch>
            <a:fillRect/>
          </a:stretch>
        </p:blipFill>
        <p:spPr>
          <a:xfrm>
            <a:off x="726378" y="1340513"/>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2" name="Picture 5" descr="Chart, pie chart&#10;&#10;Description automatically generated">
            <a:extLst>
              <a:ext uri="{FF2B5EF4-FFF2-40B4-BE49-F238E27FC236}">
                <a16:creationId xmlns:a16="http://schemas.microsoft.com/office/drawing/2014/main" id="{34BF633A-1E80-47A3-BF73-51CCEAC44F72}"/>
              </a:ext>
            </a:extLst>
          </p:cNvPr>
          <p:cNvPicPr>
            <a:picLocks noGrp="1" noChangeAspect="1"/>
          </p:cNvPicPr>
          <p:nvPr>
            <p:ph sz="quarter" idx="4"/>
          </p:nvPr>
        </p:nvPicPr>
        <p:blipFill>
          <a:blip r:embed="rId3"/>
          <a:stretch>
            <a:fillRect/>
          </a:stretch>
        </p:blipFill>
        <p:spPr>
          <a:xfrm>
            <a:off x="6311053" y="1340512"/>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723900" y="4615542"/>
            <a:ext cx="103813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see that there is an increase in amount of time spent with family, as most of the students stay home. This tells us that students get time to discuss their day and can show affection towards their family.</a:t>
            </a:r>
          </a:p>
        </p:txBody>
      </p:sp>
    </p:spTree>
    <p:extLst>
      <p:ext uri="{BB962C8B-B14F-4D97-AF65-F5344CB8AC3E}">
        <p14:creationId xmlns:p14="http://schemas.microsoft.com/office/powerpoint/2010/main" val="30566733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2" name="Picture 5">
            <a:extLst>
              <a:ext uri="{FF2B5EF4-FFF2-40B4-BE49-F238E27FC236}">
                <a16:creationId xmlns:a16="http://schemas.microsoft.com/office/drawing/2014/main" id="{DC6246C1-78AC-4C9F-A0F0-0AF632025006}"/>
              </a:ext>
            </a:extLst>
          </p:cNvPr>
          <p:cNvPicPr>
            <a:picLocks noGrp="1" noChangeAspect="1"/>
          </p:cNvPicPr>
          <p:nvPr>
            <p:ph sz="half" idx="2"/>
          </p:nvPr>
        </p:nvPicPr>
        <p:blipFill>
          <a:blip r:embed="rId2"/>
          <a:stretch>
            <a:fillRect/>
          </a:stretch>
        </p:blipFill>
        <p:spPr>
          <a:xfrm>
            <a:off x="726378" y="1319140"/>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6" name="Picture 7">
            <a:extLst>
              <a:ext uri="{FF2B5EF4-FFF2-40B4-BE49-F238E27FC236}">
                <a16:creationId xmlns:a16="http://schemas.microsoft.com/office/drawing/2014/main" id="{FF1D551D-02E2-4A0E-ABDF-90A1D659DD59}"/>
              </a:ext>
            </a:extLst>
          </p:cNvPr>
          <p:cNvPicPr>
            <a:picLocks noGrp="1" noChangeAspect="1"/>
          </p:cNvPicPr>
          <p:nvPr>
            <p:ph sz="quarter" idx="4"/>
          </p:nvPr>
        </p:nvPicPr>
        <p:blipFill>
          <a:blip r:embed="rId3"/>
          <a:stretch>
            <a:fillRect/>
          </a:stretch>
        </p:blipFill>
        <p:spPr>
          <a:xfrm>
            <a:off x="6244378" y="1328896"/>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4806043" y="435247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784C3374-FED6-4E38-A300-4EF6628E6262}"/>
              </a:ext>
            </a:extLst>
          </p:cNvPr>
          <p:cNvSpPr txBox="1"/>
          <p:nvPr/>
        </p:nvSpPr>
        <p:spPr>
          <a:xfrm>
            <a:off x="723900" y="4615542"/>
            <a:ext cx="1027248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We see that 65% of students don’t even spend a second on meditation and relaxation practises. This is highly concerning as meditation helps one relax and be calm in tense situations and navigate successfully through the emotionally charged and taxing years of college life.</a:t>
            </a:r>
          </a:p>
          <a:p>
            <a:pPr algn="l"/>
            <a:endParaRPr lang="en-GB"/>
          </a:p>
        </p:txBody>
      </p:sp>
      <p:sp>
        <p:nvSpPr>
          <p:cNvPr id="8" name="TextBox 7">
            <a:extLst>
              <a:ext uri="{FF2B5EF4-FFF2-40B4-BE49-F238E27FC236}">
                <a16:creationId xmlns:a16="http://schemas.microsoft.com/office/drawing/2014/main" id="{60A79AAD-4421-47D7-8B28-83BB83DDDBA3}"/>
              </a:ext>
            </a:extLst>
          </p:cNvPr>
          <p:cNvSpPr txBox="1"/>
          <p:nvPr/>
        </p:nvSpPr>
        <p:spPr>
          <a:xfrm>
            <a:off x="805543" y="6484256"/>
            <a:ext cx="102361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1375309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11" name="Picture 11" descr="Chart, pie chart&#10;&#10;Description automatically generated">
            <a:extLst>
              <a:ext uri="{FF2B5EF4-FFF2-40B4-BE49-F238E27FC236}">
                <a16:creationId xmlns:a16="http://schemas.microsoft.com/office/drawing/2014/main" id="{C5F2B904-3EE4-4273-80AE-C99DB0873F1D}"/>
              </a:ext>
            </a:extLst>
          </p:cNvPr>
          <p:cNvPicPr>
            <a:picLocks noGrp="1" noChangeAspect="1"/>
          </p:cNvPicPr>
          <p:nvPr>
            <p:ph sz="half" idx="2"/>
          </p:nvPr>
        </p:nvPicPr>
        <p:blipFill>
          <a:blip r:embed="rId2"/>
          <a:stretch>
            <a:fillRect/>
          </a:stretch>
        </p:blipFill>
        <p:spPr>
          <a:xfrm>
            <a:off x="721838" y="1355589"/>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6" name="Picture 10">
            <a:extLst>
              <a:ext uri="{FF2B5EF4-FFF2-40B4-BE49-F238E27FC236}">
                <a16:creationId xmlns:a16="http://schemas.microsoft.com/office/drawing/2014/main" id="{C3E5A049-9B83-46E9-B5B9-2B52BA966308}"/>
              </a:ext>
            </a:extLst>
          </p:cNvPr>
          <p:cNvPicPr>
            <a:picLocks noGrp="1" noChangeAspect="1"/>
          </p:cNvPicPr>
          <p:nvPr>
            <p:ph sz="quarter" idx="4"/>
          </p:nvPr>
        </p:nvPicPr>
        <p:blipFill>
          <a:blip r:embed="rId3"/>
          <a:stretch>
            <a:fillRect/>
          </a:stretch>
        </p:blipFill>
        <p:spPr>
          <a:xfrm>
            <a:off x="6233304" y="1357693"/>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723488" y="4497613"/>
            <a:ext cx="1025062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a:t>
            </a:r>
            <a:r>
              <a:rPr lang="en-GB">
                <a:ea typeface="+mn-lt"/>
                <a:cs typeface="+mn-lt"/>
              </a:rPr>
              <a:t> see that the amount of time spent on games and sports decreased by a great margin. During pandemic, more than 50% of the students don’t even play because, most of the sports are played as group and it isn't safe like before, to get into groups. This has a negative impact on the physical health of students as most of the physical exercise comes from playing sports.</a:t>
            </a:r>
            <a:endParaRPr lang="en-GB" err="1"/>
          </a:p>
        </p:txBody>
      </p:sp>
    </p:spTree>
    <p:extLst>
      <p:ext uri="{BB962C8B-B14F-4D97-AF65-F5344CB8AC3E}">
        <p14:creationId xmlns:p14="http://schemas.microsoft.com/office/powerpoint/2010/main" val="7642294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12" name="Picture 12" descr="Chart, pie chart&#10;&#10;Description automatically generated">
            <a:extLst>
              <a:ext uri="{FF2B5EF4-FFF2-40B4-BE49-F238E27FC236}">
                <a16:creationId xmlns:a16="http://schemas.microsoft.com/office/drawing/2014/main" id="{C8BFE4D2-4184-4B13-B358-1ABBF9AAA50F}"/>
              </a:ext>
            </a:extLst>
          </p:cNvPr>
          <p:cNvPicPr>
            <a:picLocks noGrp="1" noChangeAspect="1"/>
          </p:cNvPicPr>
          <p:nvPr>
            <p:ph sz="half" idx="2"/>
          </p:nvPr>
        </p:nvPicPr>
        <p:blipFill>
          <a:blip r:embed="rId2"/>
          <a:stretch>
            <a:fillRect/>
          </a:stretch>
        </p:blipFill>
        <p:spPr>
          <a:xfrm>
            <a:off x="729591" y="1343274"/>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2" name="Picture 5">
            <a:extLst>
              <a:ext uri="{FF2B5EF4-FFF2-40B4-BE49-F238E27FC236}">
                <a16:creationId xmlns:a16="http://schemas.microsoft.com/office/drawing/2014/main" id="{D3FC7ECD-5FC6-4EF1-B4A3-9164B9195394}"/>
              </a:ext>
            </a:extLst>
          </p:cNvPr>
          <p:cNvPicPr>
            <a:picLocks noGrp="1" noChangeAspect="1"/>
          </p:cNvPicPr>
          <p:nvPr>
            <p:ph sz="quarter" idx="4"/>
          </p:nvPr>
        </p:nvPicPr>
        <p:blipFill>
          <a:blip r:embed="rId3"/>
          <a:stretch>
            <a:fillRect/>
          </a:stretch>
        </p:blipFill>
        <p:spPr>
          <a:xfrm>
            <a:off x="6233304" y="1347714"/>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622204" y="4619838"/>
            <a:ext cx="103364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number of students spending time on cardio and exercises have decreased drastically due to the lockdown procedures and protocols . It is very concerning that their physical health is being affected badly.</a:t>
            </a:r>
          </a:p>
        </p:txBody>
      </p:sp>
    </p:spTree>
    <p:extLst>
      <p:ext uri="{BB962C8B-B14F-4D97-AF65-F5344CB8AC3E}">
        <p14:creationId xmlns:p14="http://schemas.microsoft.com/office/powerpoint/2010/main" val="3554411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6" name="Picture 8">
            <a:extLst>
              <a:ext uri="{FF2B5EF4-FFF2-40B4-BE49-F238E27FC236}">
                <a16:creationId xmlns:a16="http://schemas.microsoft.com/office/drawing/2014/main" id="{99AF0691-9C5A-41F1-98CB-34126E38A305}"/>
              </a:ext>
            </a:extLst>
          </p:cNvPr>
          <p:cNvPicPr>
            <a:picLocks noGrp="1" noChangeAspect="1"/>
          </p:cNvPicPr>
          <p:nvPr>
            <p:ph sz="half" idx="2"/>
          </p:nvPr>
        </p:nvPicPr>
        <p:blipFill>
          <a:blip r:embed="rId2"/>
          <a:stretch>
            <a:fillRect/>
          </a:stretch>
        </p:blipFill>
        <p:spPr>
          <a:xfrm>
            <a:off x="727705" y="1357240"/>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2" name="Picture 5">
            <a:extLst>
              <a:ext uri="{FF2B5EF4-FFF2-40B4-BE49-F238E27FC236}">
                <a16:creationId xmlns:a16="http://schemas.microsoft.com/office/drawing/2014/main" id="{C3FD7BFF-D8EF-4F03-904F-73BE691EA52B}"/>
              </a:ext>
            </a:extLst>
          </p:cNvPr>
          <p:cNvPicPr>
            <a:picLocks noGrp="1" noChangeAspect="1"/>
          </p:cNvPicPr>
          <p:nvPr>
            <p:ph sz="quarter" idx="4"/>
          </p:nvPr>
        </p:nvPicPr>
        <p:blipFill>
          <a:blip r:embed="rId3"/>
          <a:stretch>
            <a:fillRect/>
          </a:stretch>
        </p:blipFill>
        <p:spPr>
          <a:xfrm>
            <a:off x="6233304" y="1348167"/>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rot="10800000" flipV="1">
            <a:off x="666750" y="4948465"/>
            <a:ext cx="102611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We see that there is increase in number of students (33% of students increased) students are addicted to social media ,they continue to surf and resist other activities.</a:t>
            </a:r>
            <a:endParaRPr lang="en-GB"/>
          </a:p>
        </p:txBody>
      </p:sp>
    </p:spTree>
    <p:extLst>
      <p:ext uri="{BB962C8B-B14F-4D97-AF65-F5344CB8AC3E}">
        <p14:creationId xmlns:p14="http://schemas.microsoft.com/office/powerpoint/2010/main" val="2916368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6" name="Picture 8" descr="Chart, pie chart&#10;&#10;Description automatically generated">
            <a:extLst>
              <a:ext uri="{FF2B5EF4-FFF2-40B4-BE49-F238E27FC236}">
                <a16:creationId xmlns:a16="http://schemas.microsoft.com/office/drawing/2014/main" id="{A0CFED8F-0F44-4D73-90DA-03B13317F335}"/>
              </a:ext>
            </a:extLst>
          </p:cNvPr>
          <p:cNvPicPr>
            <a:picLocks noGrp="1" noChangeAspect="1"/>
          </p:cNvPicPr>
          <p:nvPr>
            <p:ph sz="half" idx="2"/>
          </p:nvPr>
        </p:nvPicPr>
        <p:blipFill>
          <a:blip r:embed="rId2"/>
          <a:stretch>
            <a:fillRect/>
          </a:stretch>
        </p:blipFill>
        <p:spPr>
          <a:xfrm>
            <a:off x="727705" y="1328665"/>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2" name="Picture 5">
            <a:extLst>
              <a:ext uri="{FF2B5EF4-FFF2-40B4-BE49-F238E27FC236}">
                <a16:creationId xmlns:a16="http://schemas.microsoft.com/office/drawing/2014/main" id="{57CBC132-7F3E-44EA-ABB7-2DE825870FDF}"/>
              </a:ext>
            </a:extLst>
          </p:cNvPr>
          <p:cNvPicPr>
            <a:picLocks noGrp="1" noChangeAspect="1"/>
          </p:cNvPicPr>
          <p:nvPr>
            <p:ph sz="quarter" idx="4"/>
          </p:nvPr>
        </p:nvPicPr>
        <p:blipFill>
          <a:blip r:embed="rId3"/>
          <a:stretch>
            <a:fillRect/>
          </a:stretch>
        </p:blipFill>
        <p:spPr>
          <a:xfrm>
            <a:off x="6243736" y="1376743"/>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724854" y="4651350"/>
            <a:ext cx="102696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can see that majority of the students switched to multi-tasking the food intake. It is very concerning to see that students are not even eating in peace because of their increased study and work time.</a:t>
            </a:r>
          </a:p>
        </p:txBody>
      </p:sp>
    </p:spTree>
    <p:extLst>
      <p:ext uri="{BB962C8B-B14F-4D97-AF65-F5344CB8AC3E}">
        <p14:creationId xmlns:p14="http://schemas.microsoft.com/office/powerpoint/2010/main" val="31466945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6" name="Picture 8">
            <a:extLst>
              <a:ext uri="{FF2B5EF4-FFF2-40B4-BE49-F238E27FC236}">
                <a16:creationId xmlns:a16="http://schemas.microsoft.com/office/drawing/2014/main" id="{6BC9B8D3-10BD-4143-B92D-0E282726B683}"/>
              </a:ext>
            </a:extLst>
          </p:cNvPr>
          <p:cNvPicPr>
            <a:picLocks noGrp="1" noChangeAspect="1"/>
          </p:cNvPicPr>
          <p:nvPr>
            <p:ph sz="half" idx="2"/>
          </p:nvPr>
        </p:nvPicPr>
        <p:blipFill>
          <a:blip r:embed="rId2"/>
          <a:stretch>
            <a:fillRect/>
          </a:stretch>
        </p:blipFill>
        <p:spPr>
          <a:xfrm>
            <a:off x="727706" y="1348169"/>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2" name="Picture 5">
            <a:extLst>
              <a:ext uri="{FF2B5EF4-FFF2-40B4-BE49-F238E27FC236}">
                <a16:creationId xmlns:a16="http://schemas.microsoft.com/office/drawing/2014/main" id="{30152A50-3508-4832-AD72-F1D26FE9671F}"/>
              </a:ext>
            </a:extLst>
          </p:cNvPr>
          <p:cNvPicPr>
            <a:picLocks noGrp="1" noChangeAspect="1"/>
          </p:cNvPicPr>
          <p:nvPr>
            <p:ph sz="quarter" idx="4"/>
          </p:nvPr>
        </p:nvPicPr>
        <p:blipFill>
          <a:blip r:embed="rId3"/>
          <a:stretch>
            <a:fillRect/>
          </a:stretch>
        </p:blipFill>
        <p:spPr>
          <a:xfrm>
            <a:off x="6242375" y="1350889"/>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727242" y="4572572"/>
            <a:ext cx="102428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can see that many students have reduced their food intake time , they are rushing to eat food rather eating peacefully. It is concerning because they are either consuming less food than required or gulping the food in order to have more time to study and work. Both are not good for one's health , especially malnutrition.</a:t>
            </a:r>
            <a:endParaRPr lang="en-US"/>
          </a:p>
        </p:txBody>
      </p:sp>
    </p:spTree>
    <p:extLst>
      <p:ext uri="{BB962C8B-B14F-4D97-AF65-F5344CB8AC3E}">
        <p14:creationId xmlns:p14="http://schemas.microsoft.com/office/powerpoint/2010/main" val="31286360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15" name="Picture 15" descr="Chart, pie chart&#10;&#10;Description automatically generated">
            <a:extLst>
              <a:ext uri="{FF2B5EF4-FFF2-40B4-BE49-F238E27FC236}">
                <a16:creationId xmlns:a16="http://schemas.microsoft.com/office/drawing/2014/main" id="{5B748089-C85C-4A2E-B56B-6EF028641AFA}"/>
              </a:ext>
            </a:extLst>
          </p:cNvPr>
          <p:cNvPicPr>
            <a:picLocks noGrp="1" noChangeAspect="1"/>
          </p:cNvPicPr>
          <p:nvPr>
            <p:ph sz="half" idx="2"/>
          </p:nvPr>
        </p:nvPicPr>
        <p:blipFill>
          <a:blip r:embed="rId2"/>
          <a:stretch>
            <a:fillRect/>
          </a:stretch>
        </p:blipFill>
        <p:spPr>
          <a:xfrm>
            <a:off x="854045" y="1352923"/>
            <a:ext cx="4396339" cy="2847799"/>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6" name="Picture 9">
            <a:extLst>
              <a:ext uri="{FF2B5EF4-FFF2-40B4-BE49-F238E27FC236}">
                <a16:creationId xmlns:a16="http://schemas.microsoft.com/office/drawing/2014/main" id="{47BBC1EA-3C3C-4AE9-9143-E637A8ECC2C3}"/>
              </a:ext>
            </a:extLst>
          </p:cNvPr>
          <p:cNvPicPr>
            <a:picLocks noGrp="1" noChangeAspect="1"/>
          </p:cNvPicPr>
          <p:nvPr>
            <p:ph sz="quarter" idx="4"/>
          </p:nvPr>
        </p:nvPicPr>
        <p:blipFill>
          <a:blip r:embed="rId3"/>
          <a:stretch>
            <a:fillRect/>
          </a:stretch>
        </p:blipFill>
        <p:spPr>
          <a:xfrm>
            <a:off x="6197454" y="1267073"/>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851807" y="4537074"/>
            <a:ext cx="100774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see that there is a decrease in the number of students(84% of students before pandemic and 51% of students after pandemic)who spend their time in extracurricular activities. Which clearly indicates the increased workload, and students don’t have sufficient leisure time.</a:t>
            </a:r>
          </a:p>
        </p:txBody>
      </p:sp>
    </p:spTree>
    <p:extLst>
      <p:ext uri="{BB962C8B-B14F-4D97-AF65-F5344CB8AC3E}">
        <p14:creationId xmlns:p14="http://schemas.microsoft.com/office/powerpoint/2010/main" val="3632907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Chart, pie chart&#10;&#10;Description automatically generated">
            <a:extLst>
              <a:ext uri="{FF2B5EF4-FFF2-40B4-BE49-F238E27FC236}">
                <a16:creationId xmlns:a16="http://schemas.microsoft.com/office/drawing/2014/main" id="{C286D07A-EBF9-4EAB-90C4-5A4BDD162D81}"/>
              </a:ext>
            </a:extLst>
          </p:cNvPr>
          <p:cNvPicPr>
            <a:picLocks noGrp="1" noChangeAspect="1"/>
          </p:cNvPicPr>
          <p:nvPr>
            <p:ph sz="quarter" idx="4"/>
          </p:nvPr>
        </p:nvPicPr>
        <p:blipFill>
          <a:blip r:embed="rId2"/>
          <a:stretch>
            <a:fillRect/>
          </a:stretch>
        </p:blipFill>
        <p:spPr>
          <a:xfrm>
            <a:off x="6759575" y="1775942"/>
            <a:ext cx="4395788" cy="2718062"/>
          </a:xfrm>
        </p:spPr>
      </p:pic>
      <p:sp>
        <p:nvSpPr>
          <p:cNvPr id="11" name="TextBox 10">
            <a:extLst>
              <a:ext uri="{FF2B5EF4-FFF2-40B4-BE49-F238E27FC236}">
                <a16:creationId xmlns:a16="http://schemas.microsoft.com/office/drawing/2014/main" id="{6EBFDF12-543A-45E5-A1DD-FDD1143BD3D1}"/>
              </a:ext>
            </a:extLst>
          </p:cNvPr>
          <p:cNvSpPr txBox="1"/>
          <p:nvPr/>
        </p:nvSpPr>
        <p:spPr>
          <a:xfrm>
            <a:off x="732971" y="2764971"/>
            <a:ext cx="51471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It is good to see students taking some time to help their family. They couldn't do that before because everyone were in college.</a:t>
            </a:r>
          </a:p>
        </p:txBody>
      </p:sp>
    </p:spTree>
    <p:extLst>
      <p:ext uri="{BB962C8B-B14F-4D97-AF65-F5344CB8AC3E}">
        <p14:creationId xmlns:p14="http://schemas.microsoft.com/office/powerpoint/2010/main" val="3912618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6" name="Picture 9" descr="Chart, pie chart&#10;&#10;Description automatically generated">
            <a:extLst>
              <a:ext uri="{FF2B5EF4-FFF2-40B4-BE49-F238E27FC236}">
                <a16:creationId xmlns:a16="http://schemas.microsoft.com/office/drawing/2014/main" id="{4F7853FB-F024-41FF-A25D-25F643FFA3D9}"/>
              </a:ext>
            </a:extLst>
          </p:cNvPr>
          <p:cNvPicPr>
            <a:picLocks noGrp="1" noChangeAspect="1"/>
          </p:cNvPicPr>
          <p:nvPr>
            <p:ph sz="half" idx="2"/>
          </p:nvPr>
        </p:nvPicPr>
        <p:blipFill>
          <a:blip r:embed="rId2"/>
          <a:stretch>
            <a:fillRect/>
          </a:stretch>
        </p:blipFill>
        <p:spPr>
          <a:xfrm>
            <a:off x="727252" y="1279679"/>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2" name="Picture 5">
            <a:extLst>
              <a:ext uri="{FF2B5EF4-FFF2-40B4-BE49-F238E27FC236}">
                <a16:creationId xmlns:a16="http://schemas.microsoft.com/office/drawing/2014/main" id="{8395CACF-45F0-4DF0-9678-8DBC728B2B1E}"/>
              </a:ext>
            </a:extLst>
          </p:cNvPr>
          <p:cNvPicPr>
            <a:picLocks noGrp="1" noChangeAspect="1"/>
          </p:cNvPicPr>
          <p:nvPr>
            <p:ph sz="quarter" idx="4"/>
          </p:nvPr>
        </p:nvPicPr>
        <p:blipFill>
          <a:blip r:embed="rId3"/>
          <a:stretch>
            <a:fillRect/>
          </a:stretch>
        </p:blipFill>
        <p:spPr>
          <a:xfrm>
            <a:off x="6318789" y="1276534"/>
            <a:ext cx="4985259" cy="2933722"/>
          </a:xfrm>
        </p:spPr>
      </p:pic>
      <p:sp>
        <p:nvSpPr>
          <p:cNvPr id="4" name="TextBox 3">
            <a:extLst>
              <a:ext uri="{FF2B5EF4-FFF2-40B4-BE49-F238E27FC236}">
                <a16:creationId xmlns:a16="http://schemas.microsoft.com/office/drawing/2014/main" id="{9FF98DAB-F4EF-4105-86CC-984E97947443}"/>
              </a:ext>
            </a:extLst>
          </p:cNvPr>
          <p:cNvSpPr txBox="1"/>
          <p:nvPr/>
        </p:nvSpPr>
        <p:spPr>
          <a:xfrm rot="-10800000" flipV="1">
            <a:off x="429986" y="4494751"/>
            <a:ext cx="107822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We see that there is an increase in the number of students(23%)who do not spend their time on their hobbies. Which indicates the increased workload and students don’t even have sufficient time to follow their passion.</a:t>
            </a:r>
            <a:endParaRPr lang="en-US"/>
          </a:p>
        </p:txBody>
      </p:sp>
    </p:spTree>
    <p:extLst>
      <p:ext uri="{BB962C8B-B14F-4D97-AF65-F5344CB8AC3E}">
        <p14:creationId xmlns:p14="http://schemas.microsoft.com/office/powerpoint/2010/main" val="2786852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85B5-0A81-4741-9E17-0073A59B4B28}"/>
              </a:ext>
            </a:extLst>
          </p:cNvPr>
          <p:cNvSpPr>
            <a:spLocks noGrp="1"/>
          </p:cNvSpPr>
          <p:nvPr>
            <p:ph type="title"/>
          </p:nvPr>
        </p:nvSpPr>
        <p:spPr>
          <a:xfrm>
            <a:off x="1843540" y="924432"/>
            <a:ext cx="9404723" cy="1400530"/>
          </a:xfrm>
        </p:spPr>
        <p:txBody>
          <a:bodyPr/>
          <a:lstStyle/>
          <a:p>
            <a:r>
              <a:rPr lang="en-GB" b="1"/>
              <a:t>TIME USE AND HAPPINESS</a:t>
            </a:r>
          </a:p>
        </p:txBody>
      </p:sp>
      <p:sp>
        <p:nvSpPr>
          <p:cNvPr id="3" name="Content Placeholder 2">
            <a:extLst>
              <a:ext uri="{FF2B5EF4-FFF2-40B4-BE49-F238E27FC236}">
                <a16:creationId xmlns:a16="http://schemas.microsoft.com/office/drawing/2014/main" id="{63401F74-2197-44D4-BE4A-C6D6DBA32737}"/>
              </a:ext>
            </a:extLst>
          </p:cNvPr>
          <p:cNvSpPr>
            <a:spLocks noGrp="1"/>
          </p:cNvSpPr>
          <p:nvPr>
            <p:ph idx="1"/>
          </p:nvPr>
        </p:nvSpPr>
        <p:spPr>
          <a:xfrm>
            <a:off x="1239383" y="1690061"/>
            <a:ext cx="8946541" cy="4195481"/>
          </a:xfrm>
        </p:spPr>
        <p:txBody>
          <a:bodyPr vert="horz" lIns="91440" tIns="45720" rIns="91440" bIns="45720" rtlCol="0" anchor="t">
            <a:normAutofit/>
          </a:bodyPr>
          <a:lstStyle/>
          <a:p>
            <a:pPr marL="359410" indent="-359410"/>
            <a:endParaRPr lang="en-GB">
              <a:solidFill>
                <a:srgbClr val="FFFFFF"/>
              </a:solidFill>
            </a:endParaRPr>
          </a:p>
          <a:p>
            <a:pPr marL="359410" indent="-359410">
              <a:buClr>
                <a:srgbClr val="9E94DB"/>
              </a:buClr>
            </a:pPr>
            <a:r>
              <a:rPr lang="en-GB">
                <a:solidFill>
                  <a:srgbClr val="FFFFFF"/>
                </a:solidFill>
              </a:rPr>
              <a:t>Time use is very important but limited resource that is available to us</a:t>
            </a:r>
            <a:endParaRPr lang="en-GB"/>
          </a:p>
          <a:p>
            <a:pPr marL="359410" indent="-359410">
              <a:buClr>
                <a:srgbClr val="9E94DB"/>
              </a:buClr>
            </a:pPr>
            <a:r>
              <a:rPr lang="en-GB">
                <a:solidFill>
                  <a:srgbClr val="FFFFFF"/>
                </a:solidFill>
              </a:rPr>
              <a:t>Time use surveys are carried out by various organisations in every country to determine how useful information missing in conventional economic account </a:t>
            </a:r>
          </a:p>
          <a:p>
            <a:pPr marL="359410" indent="-359410">
              <a:buClr>
                <a:srgbClr val="9E94DB"/>
              </a:buClr>
            </a:pPr>
            <a:r>
              <a:rPr lang="en-GB">
                <a:solidFill>
                  <a:srgbClr val="FFFFFF"/>
                </a:solidFill>
              </a:rPr>
              <a:t>Time use percentage helps us to determine mental as well as physical health of an individual</a:t>
            </a:r>
          </a:p>
          <a:p>
            <a:pPr marL="359410" indent="-359410">
              <a:buClr>
                <a:srgbClr val="9E94DB"/>
              </a:buClr>
            </a:pPr>
            <a:r>
              <a:rPr lang="en-GB">
                <a:solidFill>
                  <a:srgbClr val="FFFFFF"/>
                </a:solidFill>
              </a:rPr>
              <a:t>Our objective is </a:t>
            </a:r>
            <a:r>
              <a:rPr lang="en-GB">
                <a:solidFill>
                  <a:srgbClr val="FFFFFF"/>
                </a:solidFill>
                <a:ea typeface="+mn-lt"/>
                <a:cs typeface="+mn-lt"/>
              </a:rPr>
              <a:t>to observe the work-life balance of the students in IIT Kharagpur and how the pandemic has affected their time management ,usage  and their work life balance.</a:t>
            </a:r>
            <a:r>
              <a:rPr lang="en-GB">
                <a:solidFill>
                  <a:srgbClr val="FFFFFF"/>
                </a:solidFill>
              </a:rPr>
              <a:t> </a:t>
            </a:r>
            <a:endParaRPr lang="en-GB">
              <a:solidFill>
                <a:srgbClr val="FFFFFF">
                  <a:alpha val="70000"/>
                </a:srgbClr>
              </a:solidFill>
            </a:endParaRPr>
          </a:p>
        </p:txBody>
      </p:sp>
    </p:spTree>
    <p:extLst>
      <p:ext uri="{BB962C8B-B14F-4D97-AF65-F5344CB8AC3E}">
        <p14:creationId xmlns:p14="http://schemas.microsoft.com/office/powerpoint/2010/main" val="4124188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868589" y="683985"/>
            <a:ext cx="4741200" cy="553998"/>
          </a:xfrm>
        </p:spPr>
        <p:txBody>
          <a:bodyPr/>
          <a:lstStyle/>
          <a:p>
            <a:r>
              <a:rPr lang="en-US">
                <a:solidFill>
                  <a:srgbClr val="FFFFFF"/>
                </a:solidFill>
              </a:rPr>
              <a:t>Before Pandemic</a:t>
            </a:r>
            <a:endParaRPr lang="en-US"/>
          </a:p>
        </p:txBody>
      </p:sp>
      <p:pic>
        <p:nvPicPr>
          <p:cNvPr id="6" name="Picture 9" descr="Chart, pie chart&#10;&#10;Description automatically generated">
            <a:extLst>
              <a:ext uri="{FF2B5EF4-FFF2-40B4-BE49-F238E27FC236}">
                <a16:creationId xmlns:a16="http://schemas.microsoft.com/office/drawing/2014/main" id="{14441574-C50E-4F73-A4B0-9115D28F8B70}"/>
              </a:ext>
            </a:extLst>
          </p:cNvPr>
          <p:cNvPicPr>
            <a:picLocks noGrp="1" noChangeAspect="1"/>
          </p:cNvPicPr>
          <p:nvPr>
            <p:ph sz="half" idx="2"/>
          </p:nvPr>
        </p:nvPicPr>
        <p:blipFill>
          <a:blip r:embed="rId2"/>
          <a:stretch>
            <a:fillRect/>
          </a:stretch>
        </p:blipFill>
        <p:spPr>
          <a:xfrm>
            <a:off x="872848" y="1349077"/>
            <a:ext cx="4577915" cy="2822785"/>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361775" y="683985"/>
            <a:ext cx="4741200" cy="553998"/>
          </a:xfrm>
        </p:spPr>
        <p:txBody>
          <a:bodyPr/>
          <a:lstStyle/>
          <a:p>
            <a:r>
              <a:rPr lang="en-US">
                <a:solidFill>
                  <a:srgbClr val="FFFFFF"/>
                </a:solidFill>
              </a:rPr>
              <a:t>During Pandemic</a:t>
            </a:r>
            <a:endParaRPr lang="en-US"/>
          </a:p>
        </p:txBody>
      </p:sp>
      <p:pic>
        <p:nvPicPr>
          <p:cNvPr id="2" name="Picture 5" descr="Chart, pie chart&#10;&#10;Description automatically generated">
            <a:extLst>
              <a:ext uri="{FF2B5EF4-FFF2-40B4-BE49-F238E27FC236}">
                <a16:creationId xmlns:a16="http://schemas.microsoft.com/office/drawing/2014/main" id="{3451F45E-D760-4BB0-A496-B75EC4E0E0D5}"/>
              </a:ext>
            </a:extLst>
          </p:cNvPr>
          <p:cNvPicPr>
            <a:picLocks noGrp="1" noChangeAspect="1"/>
          </p:cNvPicPr>
          <p:nvPr>
            <p:ph sz="quarter" idx="4"/>
          </p:nvPr>
        </p:nvPicPr>
        <p:blipFill>
          <a:blip r:embed="rId3"/>
          <a:stretch>
            <a:fillRect/>
          </a:stretch>
        </p:blipFill>
        <p:spPr>
          <a:xfrm>
            <a:off x="6223727" y="1348961"/>
            <a:ext cx="4577767" cy="2827260"/>
          </a:xfrm>
        </p:spPr>
      </p:pic>
      <p:sp>
        <p:nvSpPr>
          <p:cNvPr id="4" name="TextBox 3">
            <a:extLst>
              <a:ext uri="{FF2B5EF4-FFF2-40B4-BE49-F238E27FC236}">
                <a16:creationId xmlns:a16="http://schemas.microsoft.com/office/drawing/2014/main" id="{9FF98DAB-F4EF-4105-86CC-984E97947443}"/>
              </a:ext>
            </a:extLst>
          </p:cNvPr>
          <p:cNvSpPr txBox="1"/>
          <p:nvPr/>
        </p:nvSpPr>
        <p:spPr>
          <a:xfrm>
            <a:off x="642257" y="4279899"/>
            <a:ext cx="97009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can see there is a large margin shift towards "NO" during pandemic. It is concerning as so many students are putting all their efforts on work and are not able to focus on the other activities which is making them feel like they don’t have sufficient time.</a:t>
            </a:r>
          </a:p>
        </p:txBody>
      </p:sp>
    </p:spTree>
    <p:extLst>
      <p:ext uri="{BB962C8B-B14F-4D97-AF65-F5344CB8AC3E}">
        <p14:creationId xmlns:p14="http://schemas.microsoft.com/office/powerpoint/2010/main" val="513310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820964" y="683985"/>
            <a:ext cx="4741200" cy="553998"/>
          </a:xfrm>
        </p:spPr>
        <p:txBody>
          <a:bodyPr/>
          <a:lstStyle/>
          <a:p>
            <a:r>
              <a:rPr lang="en-US">
                <a:solidFill>
                  <a:srgbClr val="FFFFFF"/>
                </a:solidFill>
              </a:rPr>
              <a:t>Before Pandemic</a:t>
            </a:r>
            <a:endParaRPr lang="en-US"/>
          </a:p>
        </p:txBody>
      </p:sp>
      <p:pic>
        <p:nvPicPr>
          <p:cNvPr id="6" name="Picture 9" descr="Chart, pie chart&#10;&#10;Description automatically generated">
            <a:extLst>
              <a:ext uri="{FF2B5EF4-FFF2-40B4-BE49-F238E27FC236}">
                <a16:creationId xmlns:a16="http://schemas.microsoft.com/office/drawing/2014/main" id="{F14608E3-A234-49CD-96BF-74EECA68F317}"/>
              </a:ext>
            </a:extLst>
          </p:cNvPr>
          <p:cNvPicPr>
            <a:picLocks noGrp="1" noChangeAspect="1"/>
          </p:cNvPicPr>
          <p:nvPr>
            <p:ph sz="half" idx="2"/>
          </p:nvPr>
        </p:nvPicPr>
        <p:blipFill>
          <a:blip r:embed="rId2"/>
          <a:stretch>
            <a:fillRect/>
          </a:stretch>
        </p:blipFill>
        <p:spPr>
          <a:xfrm>
            <a:off x="818419" y="1348169"/>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361775" y="683985"/>
            <a:ext cx="4741200" cy="553998"/>
          </a:xfrm>
        </p:spPr>
        <p:txBody>
          <a:bodyPr/>
          <a:lstStyle/>
          <a:p>
            <a:r>
              <a:rPr lang="en-US">
                <a:solidFill>
                  <a:srgbClr val="FFFFFF"/>
                </a:solidFill>
              </a:rPr>
              <a:t>During Pandemic</a:t>
            </a:r>
            <a:endParaRPr lang="en-US"/>
          </a:p>
        </p:txBody>
      </p:sp>
      <p:pic>
        <p:nvPicPr>
          <p:cNvPr id="2" name="Picture 5" descr="Chart, pie chart&#10;&#10;Description automatically generated">
            <a:extLst>
              <a:ext uri="{FF2B5EF4-FFF2-40B4-BE49-F238E27FC236}">
                <a16:creationId xmlns:a16="http://schemas.microsoft.com/office/drawing/2014/main" id="{1BEA6D7F-ACE6-4303-A369-6EDE0311F9F0}"/>
              </a:ext>
            </a:extLst>
          </p:cNvPr>
          <p:cNvPicPr>
            <a:picLocks noGrp="1" noChangeAspect="1"/>
          </p:cNvPicPr>
          <p:nvPr>
            <p:ph sz="quarter" idx="4"/>
          </p:nvPr>
        </p:nvPicPr>
        <p:blipFill>
          <a:blip r:embed="rId3"/>
          <a:stretch>
            <a:fillRect/>
          </a:stretch>
        </p:blipFill>
        <p:spPr>
          <a:xfrm>
            <a:off x="6241741" y="1325803"/>
            <a:ext cx="4587181" cy="2919686"/>
          </a:xfrm>
        </p:spPr>
      </p:pic>
      <p:sp>
        <p:nvSpPr>
          <p:cNvPr id="4" name="TextBox 3">
            <a:extLst>
              <a:ext uri="{FF2B5EF4-FFF2-40B4-BE49-F238E27FC236}">
                <a16:creationId xmlns:a16="http://schemas.microsoft.com/office/drawing/2014/main" id="{9FF98DAB-F4EF-4105-86CC-984E97947443}"/>
              </a:ext>
            </a:extLst>
          </p:cNvPr>
          <p:cNvSpPr txBox="1"/>
          <p:nvPr/>
        </p:nvSpPr>
        <p:spPr>
          <a:xfrm>
            <a:off x="728848" y="4591626"/>
            <a:ext cx="1010342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can see that in both the cases, Social media is one of the major factor where students think they spend more time than required. </a:t>
            </a:r>
            <a:r>
              <a:rPr lang="en-GB">
                <a:ea typeface="+mn-lt"/>
                <a:cs typeface="+mn-lt"/>
              </a:rPr>
              <a:t>People are spending more time even though they are acknowledging that it is excess.</a:t>
            </a:r>
            <a:r>
              <a:rPr lang="en-GB"/>
              <a:t> This is the effect social media has on people. During the pandemic, more than half of the students feel classes are consuming excess time than required .</a:t>
            </a:r>
          </a:p>
        </p:txBody>
      </p:sp>
    </p:spTree>
    <p:extLst>
      <p:ext uri="{BB962C8B-B14F-4D97-AF65-F5344CB8AC3E}">
        <p14:creationId xmlns:p14="http://schemas.microsoft.com/office/powerpoint/2010/main" val="1341083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1006928" y="683985"/>
            <a:ext cx="4741200" cy="553998"/>
          </a:xfrm>
        </p:spPr>
        <p:txBody>
          <a:bodyPr/>
          <a:lstStyle/>
          <a:p>
            <a:r>
              <a:rPr lang="en-US">
                <a:solidFill>
                  <a:srgbClr val="FFFFFF"/>
                </a:solidFill>
              </a:rPr>
              <a:t>Before Pandemic</a:t>
            </a:r>
            <a:endParaRPr lang="en-US"/>
          </a:p>
        </p:txBody>
      </p:sp>
      <p:pic>
        <p:nvPicPr>
          <p:cNvPr id="6" name="Picture 9" descr="Chart, pie chart&#10;&#10;Description automatically generated">
            <a:extLst>
              <a:ext uri="{FF2B5EF4-FFF2-40B4-BE49-F238E27FC236}">
                <a16:creationId xmlns:a16="http://schemas.microsoft.com/office/drawing/2014/main" id="{CF50F5C4-544F-403D-B43B-B88C2D140638}"/>
              </a:ext>
            </a:extLst>
          </p:cNvPr>
          <p:cNvPicPr>
            <a:picLocks noGrp="1" noChangeAspect="1"/>
          </p:cNvPicPr>
          <p:nvPr>
            <p:ph sz="half" idx="2"/>
          </p:nvPr>
        </p:nvPicPr>
        <p:blipFill>
          <a:blip r:embed="rId2"/>
          <a:stretch>
            <a:fillRect/>
          </a:stretch>
        </p:blipFill>
        <p:spPr>
          <a:xfrm>
            <a:off x="575716" y="1498788"/>
            <a:ext cx="4741200" cy="2786500"/>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2" name="Picture 5" descr="Chart, pie chart&#10;&#10;Description automatically generated">
            <a:extLst>
              <a:ext uri="{FF2B5EF4-FFF2-40B4-BE49-F238E27FC236}">
                <a16:creationId xmlns:a16="http://schemas.microsoft.com/office/drawing/2014/main" id="{9B416488-0BFF-4C35-80D9-AC1AD1E81AE9}"/>
              </a:ext>
            </a:extLst>
          </p:cNvPr>
          <p:cNvPicPr>
            <a:picLocks noGrp="1" noChangeAspect="1"/>
          </p:cNvPicPr>
          <p:nvPr>
            <p:ph sz="quarter" idx="4"/>
          </p:nvPr>
        </p:nvPicPr>
        <p:blipFill>
          <a:blip r:embed="rId3"/>
          <a:stretch>
            <a:fillRect/>
          </a:stretch>
        </p:blipFill>
        <p:spPr>
          <a:xfrm>
            <a:off x="6323941" y="1498160"/>
            <a:ext cx="4741395" cy="2783615"/>
          </a:xfrm>
        </p:spPr>
      </p:pic>
      <p:sp>
        <p:nvSpPr>
          <p:cNvPr id="4" name="TextBox 3">
            <a:extLst>
              <a:ext uri="{FF2B5EF4-FFF2-40B4-BE49-F238E27FC236}">
                <a16:creationId xmlns:a16="http://schemas.microsoft.com/office/drawing/2014/main" id="{9FF98DAB-F4EF-4105-86CC-984E97947443}"/>
              </a:ext>
            </a:extLst>
          </p:cNvPr>
          <p:cNvSpPr txBox="1"/>
          <p:nvPr/>
        </p:nvSpPr>
        <p:spPr>
          <a:xfrm>
            <a:off x="578757" y="4660899"/>
            <a:ext cx="99005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It is observed that students don't have enough time or not taking some time off to reflect upon themselves. It is good that 82 % of students take some time off but there has been an increase of 9% of students, who, now do not reflect on themselves.</a:t>
            </a:r>
          </a:p>
        </p:txBody>
      </p:sp>
      <p:sp>
        <p:nvSpPr>
          <p:cNvPr id="7" name="TextBox 6">
            <a:extLst>
              <a:ext uri="{FF2B5EF4-FFF2-40B4-BE49-F238E27FC236}">
                <a16:creationId xmlns:a16="http://schemas.microsoft.com/office/drawing/2014/main" id="{1971D9C1-CE3B-4E2A-8A18-2FF5BE6F1D41}"/>
              </a:ext>
            </a:extLst>
          </p:cNvPr>
          <p:cNvSpPr txBox="1"/>
          <p:nvPr/>
        </p:nvSpPr>
        <p:spPr>
          <a:xfrm>
            <a:off x="6237061" y="55022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266833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02342"/>
            <a:ext cx="4741200" cy="553998"/>
          </a:xfrm>
        </p:spPr>
        <p:txBody>
          <a:bodyPr/>
          <a:lstStyle/>
          <a:p>
            <a:r>
              <a:rPr lang="en-US">
                <a:solidFill>
                  <a:srgbClr val="FFFFFF"/>
                </a:solidFill>
              </a:rPr>
              <a:t>Before Pandemic</a:t>
            </a:r>
            <a:endParaRPr lang="en-US"/>
          </a:p>
        </p:txBody>
      </p:sp>
      <p:pic>
        <p:nvPicPr>
          <p:cNvPr id="6" name="Picture 9" descr="Chart, pie chart&#10;&#10;Description automatically generated">
            <a:extLst>
              <a:ext uri="{FF2B5EF4-FFF2-40B4-BE49-F238E27FC236}">
                <a16:creationId xmlns:a16="http://schemas.microsoft.com/office/drawing/2014/main" id="{FDAF0467-BB0E-42D1-9758-81BDFD11B836}"/>
              </a:ext>
            </a:extLst>
          </p:cNvPr>
          <p:cNvPicPr>
            <a:picLocks noGrp="1" noChangeAspect="1"/>
          </p:cNvPicPr>
          <p:nvPr>
            <p:ph sz="half" idx="2"/>
          </p:nvPr>
        </p:nvPicPr>
        <p:blipFill>
          <a:blip r:embed="rId2"/>
          <a:stretch>
            <a:fillRect/>
          </a:stretch>
        </p:blipFill>
        <p:spPr>
          <a:xfrm>
            <a:off x="723170" y="1338644"/>
            <a:ext cx="4365643" cy="2721638"/>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5902307" y="602342"/>
            <a:ext cx="4741200" cy="553998"/>
          </a:xfrm>
        </p:spPr>
        <p:txBody>
          <a:bodyPr/>
          <a:lstStyle/>
          <a:p>
            <a:r>
              <a:rPr lang="en-US">
                <a:solidFill>
                  <a:srgbClr val="FFFFFF"/>
                </a:solidFill>
              </a:rPr>
              <a:t>During Pandemic</a:t>
            </a:r>
            <a:endParaRPr lang="en-US"/>
          </a:p>
        </p:txBody>
      </p:sp>
      <p:sp>
        <p:nvSpPr>
          <p:cNvPr id="4" name="TextBox 3">
            <a:extLst>
              <a:ext uri="{FF2B5EF4-FFF2-40B4-BE49-F238E27FC236}">
                <a16:creationId xmlns:a16="http://schemas.microsoft.com/office/drawing/2014/main" id="{9FF98DAB-F4EF-4105-86CC-984E97947443}"/>
              </a:ext>
            </a:extLst>
          </p:cNvPr>
          <p:cNvSpPr txBox="1"/>
          <p:nvPr/>
        </p:nvSpPr>
        <p:spPr>
          <a:xfrm>
            <a:off x="642257" y="4279899"/>
            <a:ext cx="95739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can see that there isn't much effect on students whether they prepare a schedule or not because of the pandemic.</a:t>
            </a:r>
          </a:p>
        </p:txBody>
      </p:sp>
      <p:pic>
        <p:nvPicPr>
          <p:cNvPr id="12" name="Picture 12">
            <a:extLst>
              <a:ext uri="{FF2B5EF4-FFF2-40B4-BE49-F238E27FC236}">
                <a16:creationId xmlns:a16="http://schemas.microsoft.com/office/drawing/2014/main" id="{FBBCDD3C-BE14-4200-96C0-A279944FDF85}"/>
              </a:ext>
            </a:extLst>
          </p:cNvPr>
          <p:cNvPicPr>
            <a:picLocks noGrp="1" noChangeAspect="1"/>
          </p:cNvPicPr>
          <p:nvPr>
            <p:ph sz="quarter" idx="4"/>
          </p:nvPr>
        </p:nvPicPr>
        <p:blipFill>
          <a:blip r:embed="rId3"/>
          <a:stretch>
            <a:fillRect/>
          </a:stretch>
        </p:blipFill>
        <p:spPr>
          <a:xfrm>
            <a:off x="5905627" y="1335491"/>
            <a:ext cx="4364136" cy="2718403"/>
          </a:xfrm>
        </p:spPr>
      </p:pic>
    </p:spTree>
    <p:extLst>
      <p:ext uri="{BB962C8B-B14F-4D97-AF65-F5344CB8AC3E}">
        <p14:creationId xmlns:p14="http://schemas.microsoft.com/office/powerpoint/2010/main" val="21378699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EE0CA2AC-3021-47B9-85FD-F6A19658B264}"/>
              </a:ext>
            </a:extLst>
          </p:cNvPr>
          <p:cNvPicPr>
            <a:picLocks noChangeAspect="1"/>
          </p:cNvPicPr>
          <p:nvPr/>
        </p:nvPicPr>
        <p:blipFill>
          <a:blip r:embed="rId2"/>
          <a:stretch>
            <a:fillRect/>
          </a:stretch>
        </p:blipFill>
        <p:spPr>
          <a:xfrm>
            <a:off x="3543754" y="1085469"/>
            <a:ext cx="4944382" cy="3400733"/>
          </a:xfrm>
          <a:prstGeom prst="rect">
            <a:avLst/>
          </a:prstGeom>
        </p:spPr>
      </p:pic>
      <p:sp>
        <p:nvSpPr>
          <p:cNvPr id="3" name="TextBox 2">
            <a:extLst>
              <a:ext uri="{FF2B5EF4-FFF2-40B4-BE49-F238E27FC236}">
                <a16:creationId xmlns:a16="http://schemas.microsoft.com/office/drawing/2014/main" id="{1E27F3C3-CCB5-4B09-9F8C-3CDD4A3C0401}"/>
              </a:ext>
            </a:extLst>
          </p:cNvPr>
          <p:cNvSpPr txBox="1"/>
          <p:nvPr/>
        </p:nvSpPr>
        <p:spPr>
          <a:xfrm>
            <a:off x="914400" y="4887685"/>
            <a:ext cx="98098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Many people feel that this pandemic has affected them negatively and rightly so. Some students feel that this pandemic has affected them positively, might be because they are able to spend time with their family.</a:t>
            </a:r>
          </a:p>
        </p:txBody>
      </p:sp>
    </p:spTree>
    <p:extLst>
      <p:ext uri="{BB962C8B-B14F-4D97-AF65-F5344CB8AC3E}">
        <p14:creationId xmlns:p14="http://schemas.microsoft.com/office/powerpoint/2010/main" val="35617610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D735D189-5528-434A-ADEB-1ED1505A7F46}"/>
              </a:ext>
            </a:extLst>
          </p:cNvPr>
          <p:cNvPicPr>
            <a:picLocks noChangeAspect="1"/>
          </p:cNvPicPr>
          <p:nvPr/>
        </p:nvPicPr>
        <p:blipFill>
          <a:blip r:embed="rId2"/>
          <a:stretch>
            <a:fillRect/>
          </a:stretch>
        </p:blipFill>
        <p:spPr>
          <a:xfrm>
            <a:off x="2251982" y="1111170"/>
            <a:ext cx="7578724" cy="4515463"/>
          </a:xfrm>
          <a:prstGeom prst="rect">
            <a:avLst/>
          </a:prstGeom>
        </p:spPr>
      </p:pic>
    </p:spTree>
    <p:extLst>
      <p:ext uri="{BB962C8B-B14F-4D97-AF65-F5344CB8AC3E}">
        <p14:creationId xmlns:p14="http://schemas.microsoft.com/office/powerpoint/2010/main" val="121429804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bar chart&#10;&#10;Description automatically generated">
            <a:extLst>
              <a:ext uri="{FF2B5EF4-FFF2-40B4-BE49-F238E27FC236}">
                <a16:creationId xmlns:a16="http://schemas.microsoft.com/office/drawing/2014/main" id="{2FEE12BA-6CF7-4066-97AE-1006129E9257}"/>
              </a:ext>
            </a:extLst>
          </p:cNvPr>
          <p:cNvPicPr>
            <a:picLocks noGrp="1" noChangeAspect="1"/>
          </p:cNvPicPr>
          <p:nvPr>
            <p:ph sz="half" idx="2"/>
          </p:nvPr>
        </p:nvPicPr>
        <p:blipFill>
          <a:blip r:embed="rId2"/>
          <a:stretch>
            <a:fillRect/>
          </a:stretch>
        </p:blipFill>
        <p:spPr>
          <a:xfrm>
            <a:off x="6097133" y="3032549"/>
            <a:ext cx="4396339" cy="2637803"/>
          </a:xfrm>
        </p:spPr>
      </p:pic>
      <p:pic>
        <p:nvPicPr>
          <p:cNvPr id="8" name="Picture 8" descr="Chart, bar chart&#10;&#10;Description automatically generated">
            <a:extLst>
              <a:ext uri="{FF2B5EF4-FFF2-40B4-BE49-F238E27FC236}">
                <a16:creationId xmlns:a16="http://schemas.microsoft.com/office/drawing/2014/main" id="{9FFBFB1E-E6E5-4923-AC67-3F642D4673F4}"/>
              </a:ext>
            </a:extLst>
          </p:cNvPr>
          <p:cNvPicPr>
            <a:picLocks noGrp="1" noChangeAspect="1"/>
          </p:cNvPicPr>
          <p:nvPr>
            <p:ph sz="quarter" idx="4"/>
          </p:nvPr>
        </p:nvPicPr>
        <p:blipFill>
          <a:blip r:embed="rId3"/>
          <a:stretch>
            <a:fillRect/>
          </a:stretch>
        </p:blipFill>
        <p:spPr>
          <a:xfrm>
            <a:off x="903788" y="3032549"/>
            <a:ext cx="4396339" cy="2637803"/>
          </a:xfrm>
        </p:spPr>
      </p:pic>
      <p:sp>
        <p:nvSpPr>
          <p:cNvPr id="4" name="TextBox 3">
            <a:extLst>
              <a:ext uri="{FF2B5EF4-FFF2-40B4-BE49-F238E27FC236}">
                <a16:creationId xmlns:a16="http://schemas.microsoft.com/office/drawing/2014/main" id="{75151729-7D29-48ED-8A1E-B3CDED42B9E1}"/>
              </a:ext>
            </a:extLst>
          </p:cNvPr>
          <p:cNvSpPr txBox="1"/>
          <p:nvPr/>
        </p:nvSpPr>
        <p:spPr>
          <a:xfrm>
            <a:off x="1240972" y="814613"/>
            <a:ext cx="881198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histograms below indicate the time spent (in hours) by students apart from sleep and work. We can see that 21% of students have spent roughly the ideal time of 8 hours but a huge population of students( 64 %) have spent at least 9 hours. During the pandemic the number of students following the ideal time haven't changed but number of students who have spent more than 9 hours dropped down to 46%. </a:t>
            </a:r>
          </a:p>
        </p:txBody>
      </p:sp>
    </p:spTree>
    <p:extLst>
      <p:ext uri="{BB962C8B-B14F-4D97-AF65-F5344CB8AC3E}">
        <p14:creationId xmlns:p14="http://schemas.microsoft.com/office/powerpoint/2010/main" val="4031852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1603-1DC4-4F39-86CF-7F1D6547FE60}"/>
              </a:ext>
            </a:extLst>
          </p:cNvPr>
          <p:cNvSpPr>
            <a:spLocks noGrp="1"/>
          </p:cNvSpPr>
          <p:nvPr>
            <p:ph type="title"/>
          </p:nvPr>
        </p:nvSpPr>
        <p:spPr/>
        <p:txBody>
          <a:bodyPr/>
          <a:lstStyle/>
          <a:p>
            <a:r>
              <a:rPr lang="en-US"/>
              <a:t>Work-Life Balance</a:t>
            </a:r>
          </a:p>
        </p:txBody>
      </p:sp>
      <p:sp>
        <p:nvSpPr>
          <p:cNvPr id="3" name="Content Placeholder 2">
            <a:extLst>
              <a:ext uri="{FF2B5EF4-FFF2-40B4-BE49-F238E27FC236}">
                <a16:creationId xmlns:a16="http://schemas.microsoft.com/office/drawing/2014/main" id="{DB800E5A-ECC2-4ED3-BF06-40C2643A845D}"/>
              </a:ext>
            </a:extLst>
          </p:cNvPr>
          <p:cNvSpPr>
            <a:spLocks noGrp="1"/>
          </p:cNvSpPr>
          <p:nvPr>
            <p:ph idx="1"/>
          </p:nvPr>
        </p:nvSpPr>
        <p:spPr/>
        <p:txBody>
          <a:bodyPr vert="horz" lIns="91440" tIns="45720" rIns="91440" bIns="45720" rtlCol="0" anchor="t">
            <a:normAutofit/>
          </a:bodyPr>
          <a:lstStyle/>
          <a:p>
            <a:pPr marL="0" indent="0">
              <a:buNone/>
            </a:pPr>
            <a:endParaRPr lang="en-US"/>
          </a:p>
          <a:p>
            <a:pPr marL="0" indent="0">
              <a:buNone/>
            </a:pPr>
            <a:r>
              <a:rPr lang="en-US"/>
              <a:t>We have estimated the work life balance by approximating the ranges to its mid value and summing up all the time into their respective categories sleep or work or leisure. The ideal time for work life balance is 8 hours each, so we have calculated the error in each category and summed the up to get the total error of one's work life balance. </a:t>
            </a:r>
          </a:p>
        </p:txBody>
      </p:sp>
    </p:spTree>
    <p:extLst>
      <p:ext uri="{BB962C8B-B14F-4D97-AF65-F5344CB8AC3E}">
        <p14:creationId xmlns:p14="http://schemas.microsoft.com/office/powerpoint/2010/main" val="139344597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F76745-2700-481A-A93E-657FE2AD67B3}"/>
              </a:ext>
            </a:extLst>
          </p:cNvPr>
          <p:cNvSpPr>
            <a:spLocks noGrp="1"/>
          </p:cNvSpPr>
          <p:nvPr>
            <p:ph type="body" idx="1"/>
          </p:nvPr>
        </p:nvSpPr>
        <p:spPr>
          <a:xfrm>
            <a:off x="1511527" y="1959429"/>
            <a:ext cx="8115623" cy="576262"/>
          </a:xfrm>
        </p:spPr>
        <p:txBody>
          <a:bodyPr/>
          <a:lstStyle/>
          <a:p>
            <a:r>
              <a:rPr lang="en-US" sz="1800">
                <a:solidFill>
                  <a:schemeClr val="tx1"/>
                </a:solidFill>
              </a:rPr>
              <a:t>We can see that only 6% of people are closer to having work-life balance and 74% of students are way off. There is a decrease in number of students who are close to the work-life balance ( 26% initially to 19% )</a:t>
            </a:r>
          </a:p>
        </p:txBody>
      </p:sp>
      <p:pic>
        <p:nvPicPr>
          <p:cNvPr id="7" name="Picture 7" descr="Chart, bar chart&#10;&#10;Description automatically generated">
            <a:extLst>
              <a:ext uri="{FF2B5EF4-FFF2-40B4-BE49-F238E27FC236}">
                <a16:creationId xmlns:a16="http://schemas.microsoft.com/office/drawing/2014/main" id="{2A1618BA-64A0-4CD1-8A95-BEA6A63D541E}"/>
              </a:ext>
            </a:extLst>
          </p:cNvPr>
          <p:cNvPicPr>
            <a:picLocks noGrp="1" noChangeAspect="1"/>
          </p:cNvPicPr>
          <p:nvPr>
            <p:ph sz="half" idx="2"/>
          </p:nvPr>
        </p:nvPicPr>
        <p:blipFill>
          <a:blip r:embed="rId2"/>
          <a:stretch>
            <a:fillRect/>
          </a:stretch>
        </p:blipFill>
        <p:spPr>
          <a:xfrm>
            <a:off x="1103312" y="3066567"/>
            <a:ext cx="4396339" cy="2637803"/>
          </a:xfrm>
        </p:spPr>
      </p:pic>
      <p:pic>
        <p:nvPicPr>
          <p:cNvPr id="8" name="Picture 8" descr="Chart, bar chart&#10;&#10;Description automatically generated">
            <a:extLst>
              <a:ext uri="{FF2B5EF4-FFF2-40B4-BE49-F238E27FC236}">
                <a16:creationId xmlns:a16="http://schemas.microsoft.com/office/drawing/2014/main" id="{500F7EC7-E264-43CE-8137-4E4E35602758}"/>
              </a:ext>
            </a:extLst>
          </p:cNvPr>
          <p:cNvPicPr>
            <a:picLocks noGrp="1" noChangeAspect="1"/>
          </p:cNvPicPr>
          <p:nvPr>
            <p:ph sz="quarter" idx="4"/>
          </p:nvPr>
        </p:nvPicPr>
        <p:blipFill>
          <a:blip r:embed="rId3"/>
          <a:stretch>
            <a:fillRect/>
          </a:stretch>
        </p:blipFill>
        <p:spPr>
          <a:xfrm>
            <a:off x="5654495" y="3066567"/>
            <a:ext cx="4396339" cy="2637803"/>
          </a:xfrm>
        </p:spPr>
      </p:pic>
    </p:spTree>
    <p:extLst>
      <p:ext uri="{BB962C8B-B14F-4D97-AF65-F5344CB8AC3E}">
        <p14:creationId xmlns:p14="http://schemas.microsoft.com/office/powerpoint/2010/main" val="3962461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4943-E18D-41C4-8B67-2EC4B0BA9D6A}"/>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55DF5D9F-75C7-4DE4-9D61-B1EFEA9E19B3}"/>
              </a:ext>
            </a:extLst>
          </p:cNvPr>
          <p:cNvSpPr>
            <a:spLocks noGrp="1"/>
          </p:cNvSpPr>
          <p:nvPr>
            <p:ph idx="1"/>
          </p:nvPr>
        </p:nvSpPr>
        <p:spPr>
          <a:xfrm>
            <a:off x="758598" y="1327204"/>
            <a:ext cx="8946541" cy="5186081"/>
          </a:xfrm>
        </p:spPr>
        <p:txBody>
          <a:bodyPr vert="horz" lIns="91440" tIns="45720" rIns="91440" bIns="45720" rtlCol="0" anchor="t">
            <a:normAutofit/>
          </a:bodyPr>
          <a:lstStyle/>
          <a:p>
            <a:r>
              <a:rPr lang="en-US"/>
              <a:t>Upon the analysis of the data obtained from the survey , we found that majority of the students fail at least 4 </a:t>
            </a:r>
            <a:r>
              <a:rPr lang="en-US">
                <a:ea typeface="+mj-lt"/>
                <a:cs typeface="+mj-lt"/>
              </a:rPr>
              <a:t>out of 8 </a:t>
            </a:r>
            <a:r>
              <a:rPr lang="en-US"/>
              <a:t>indicators.</a:t>
            </a:r>
          </a:p>
          <a:p>
            <a:pPr>
              <a:buClr>
                <a:srgbClr val="8AD0D6"/>
              </a:buClr>
            </a:pPr>
            <a:r>
              <a:rPr lang="en-US"/>
              <a:t>Many students devote more time to social media and considerable number of students devote more time for their study ,because of the revised short schedule , instead they need to devote time for their physical and mental health</a:t>
            </a:r>
          </a:p>
          <a:p>
            <a:pPr>
              <a:buClr>
                <a:srgbClr val="8AD0D6"/>
              </a:buClr>
            </a:pPr>
            <a:r>
              <a:rPr lang="en-US"/>
              <a:t>We observed that very few students have work-life balance, and many people are far off. And the pandemic worsened the balance of students who were having decent work-life balance.</a:t>
            </a:r>
          </a:p>
          <a:p>
            <a:pPr>
              <a:buClr>
                <a:srgbClr val="8AD0D6"/>
              </a:buClr>
            </a:pPr>
            <a:r>
              <a:rPr lang="en-US"/>
              <a:t>Majority of students need to reduce the usage of their time in leisure  and invest in their study and sleep categories. </a:t>
            </a:r>
          </a:p>
          <a:p>
            <a:pPr>
              <a:buClr>
                <a:srgbClr val="8AD0D6"/>
              </a:buClr>
            </a:pPr>
            <a:r>
              <a:rPr lang="en-US"/>
              <a:t>We have observed that people who are closer to work-life balance are not much affected by pandemic or rather they adapted to it very quickly</a:t>
            </a:r>
          </a:p>
        </p:txBody>
      </p:sp>
    </p:spTree>
    <p:extLst>
      <p:ext uri="{BB962C8B-B14F-4D97-AF65-F5344CB8AC3E}">
        <p14:creationId xmlns:p14="http://schemas.microsoft.com/office/powerpoint/2010/main" val="190369126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B76C-1DCA-43A8-8EF6-D66DFE97191E}"/>
              </a:ext>
            </a:extLst>
          </p:cNvPr>
          <p:cNvSpPr>
            <a:spLocks noGrp="1"/>
          </p:cNvSpPr>
          <p:nvPr>
            <p:ph type="title"/>
          </p:nvPr>
        </p:nvSpPr>
        <p:spPr>
          <a:xfrm>
            <a:off x="691468" y="688575"/>
            <a:ext cx="9404723" cy="1400530"/>
          </a:xfrm>
        </p:spPr>
        <p:txBody>
          <a:bodyPr/>
          <a:lstStyle/>
          <a:p>
            <a:r>
              <a:rPr lang="en-GB" b="1"/>
              <a:t>          Methodology in India</a:t>
            </a:r>
          </a:p>
        </p:txBody>
      </p:sp>
      <p:sp>
        <p:nvSpPr>
          <p:cNvPr id="3" name="Content Placeholder 2">
            <a:extLst>
              <a:ext uri="{FF2B5EF4-FFF2-40B4-BE49-F238E27FC236}">
                <a16:creationId xmlns:a16="http://schemas.microsoft.com/office/drawing/2014/main" id="{9D0CB07E-453B-4592-9570-8DC85A375BB3}"/>
              </a:ext>
            </a:extLst>
          </p:cNvPr>
          <p:cNvSpPr>
            <a:spLocks noGrp="1"/>
          </p:cNvSpPr>
          <p:nvPr>
            <p:ph idx="1"/>
          </p:nvPr>
        </p:nvSpPr>
        <p:spPr/>
        <p:txBody>
          <a:bodyPr vert="horz" lIns="91440" tIns="45720" rIns="91440" bIns="45720" rtlCol="0" anchor="t">
            <a:normAutofit/>
          </a:bodyPr>
          <a:lstStyle/>
          <a:p>
            <a:pPr marL="0" indent="0">
              <a:buNone/>
            </a:pPr>
            <a:r>
              <a:rPr lang="en-GB">
                <a:solidFill>
                  <a:srgbClr val="FFFFFF"/>
                </a:solidFill>
              </a:rPr>
              <a:t>T</a:t>
            </a:r>
            <a:r>
              <a:rPr lang="en-GB">
                <a:solidFill>
                  <a:srgbClr val="FFFFFF"/>
                </a:solidFill>
                <a:ea typeface="+mn-lt"/>
                <a:cs typeface="+mn-lt"/>
              </a:rPr>
              <a:t>o tackle the question of time use, we searched for previous studies upon this topic. We found 2 studies that captured our interest.</a:t>
            </a:r>
            <a:endParaRPr lang="en-US">
              <a:solidFill>
                <a:srgbClr val="FFFFFF"/>
              </a:solidFill>
              <a:ea typeface="+mn-lt"/>
              <a:cs typeface="+mn-lt"/>
            </a:endParaRPr>
          </a:p>
          <a:p>
            <a:pPr marL="359410" indent="-359410"/>
            <a:r>
              <a:rPr lang="en-GB">
                <a:solidFill>
                  <a:srgbClr val="FFFFFF"/>
                </a:solidFill>
                <a:ea typeface="+mn-lt"/>
                <a:cs typeface="+mn-lt"/>
              </a:rPr>
              <a:t>One was a time use survey conducted by the Indian Government taking into consideration time use in various activities, personal care, etc. But it took into account, people from all walks of life.</a:t>
            </a:r>
          </a:p>
          <a:p>
            <a:pPr marL="359410" indent="-359410">
              <a:buClr>
                <a:srgbClr val="9E94DB"/>
              </a:buClr>
            </a:pPr>
            <a:r>
              <a:rPr lang="en-GB">
                <a:solidFill>
                  <a:srgbClr val="FFFFFF"/>
                </a:solidFill>
                <a:ea typeface="+mn-lt"/>
                <a:cs typeface="+mn-lt"/>
              </a:rPr>
              <a:t>Second was a survey showing how US college students spent their time. However, there would be some differences for Indian students.</a:t>
            </a:r>
          </a:p>
          <a:p>
            <a:pPr marL="359410" indent="-359410">
              <a:buNone/>
            </a:pPr>
            <a:r>
              <a:rPr lang="en-GB">
                <a:solidFill>
                  <a:srgbClr val="FFFFFF"/>
                </a:solidFill>
                <a:ea typeface="+mn-lt"/>
                <a:cs typeface="+mn-lt"/>
              </a:rPr>
              <a:t>     But we can’t take either of them to predict how students of IIT Kharagpur use their time, so we had to create new indicators for our study.</a:t>
            </a:r>
          </a:p>
          <a:p>
            <a:pPr marL="0" indent="0">
              <a:buNone/>
            </a:pPr>
            <a:endParaRPr lang="en-GB">
              <a:ea typeface="+mn-lt"/>
              <a:cs typeface="+mn-lt"/>
            </a:endParaRPr>
          </a:p>
        </p:txBody>
      </p:sp>
    </p:spTree>
    <p:extLst>
      <p:ext uri="{BB962C8B-B14F-4D97-AF65-F5344CB8AC3E}">
        <p14:creationId xmlns:p14="http://schemas.microsoft.com/office/powerpoint/2010/main" val="4437711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D339-8C0D-4B2C-8F24-99BE822CFBE3}"/>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CE8024A9-E26A-4C86-AFC7-5E768FF6E535}"/>
              </a:ext>
            </a:extLst>
          </p:cNvPr>
          <p:cNvSpPr>
            <a:spLocks noGrp="1"/>
          </p:cNvSpPr>
          <p:nvPr>
            <p:ph idx="1"/>
          </p:nvPr>
        </p:nvSpPr>
        <p:spPr/>
        <p:txBody>
          <a:bodyPr vert="horz" lIns="91440" tIns="45720" rIns="91440" bIns="45720" rtlCol="0" anchor="t">
            <a:normAutofit/>
          </a:bodyPr>
          <a:lstStyle/>
          <a:p>
            <a:pPr>
              <a:buFont typeface="Wingdings" charset="2"/>
              <a:buChar char="§"/>
            </a:pPr>
            <a:r>
              <a:rPr lang="en-US"/>
              <a:t>Report of the Time Use Survey , conducted by central Statistical Organization ,Ministry of Statistics and Program Implementation , Government of India.</a:t>
            </a:r>
          </a:p>
          <a:p>
            <a:pPr>
              <a:buClr>
                <a:srgbClr val="8AD0D6"/>
              </a:buClr>
              <a:buFont typeface="Wingdings" charset="2"/>
              <a:buChar char="§"/>
            </a:pPr>
            <a:r>
              <a:rPr lang="en-US"/>
              <a:t>American Time Use Survey , conducted by US Census Bureau</a:t>
            </a:r>
          </a:p>
          <a:p>
            <a:pPr>
              <a:buClr>
                <a:srgbClr val="8AD0D6"/>
              </a:buClr>
              <a:buFont typeface="Wingdings" charset="2"/>
              <a:buChar char="§"/>
            </a:pPr>
            <a:r>
              <a:rPr lang="en-US">
                <a:hlinkClick r:id="rId2"/>
              </a:rPr>
              <a:t>Link to the form</a:t>
            </a:r>
          </a:p>
          <a:p>
            <a:pPr>
              <a:buClr>
                <a:srgbClr val="8AD0D6"/>
              </a:buClr>
              <a:buFont typeface="Wingdings" charset="2"/>
              <a:buChar char="§"/>
            </a:pPr>
            <a:r>
              <a:rPr lang="en-US">
                <a:hlinkClick r:id="rId3"/>
              </a:rPr>
              <a:t>Link to responses</a:t>
            </a:r>
            <a:endParaRPr lang="en-US"/>
          </a:p>
        </p:txBody>
      </p:sp>
    </p:spTree>
    <p:extLst>
      <p:ext uri="{BB962C8B-B14F-4D97-AF65-F5344CB8AC3E}">
        <p14:creationId xmlns:p14="http://schemas.microsoft.com/office/powerpoint/2010/main" val="19973106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1C5F-65F9-4A00-AE73-6E0C9B04586F}"/>
              </a:ext>
            </a:extLst>
          </p:cNvPr>
          <p:cNvSpPr>
            <a:spLocks noGrp="1"/>
          </p:cNvSpPr>
          <p:nvPr>
            <p:ph type="title"/>
          </p:nvPr>
        </p:nvSpPr>
        <p:spPr/>
        <p:txBody>
          <a:bodyPr/>
          <a:lstStyle/>
          <a:p>
            <a:pPr algn="ctr"/>
            <a:r>
              <a:rPr lang="en-US" sz="6600"/>
              <a:t>Thank you</a:t>
            </a:r>
            <a:r>
              <a:rPr lang="en-US"/>
              <a:t> </a:t>
            </a:r>
          </a:p>
        </p:txBody>
      </p:sp>
      <p:sp>
        <p:nvSpPr>
          <p:cNvPr id="3" name="Content Placeholder 2">
            <a:extLst>
              <a:ext uri="{FF2B5EF4-FFF2-40B4-BE49-F238E27FC236}">
                <a16:creationId xmlns:a16="http://schemas.microsoft.com/office/drawing/2014/main" id="{E501684E-8EC1-431F-8388-9ABE2B957438}"/>
              </a:ext>
            </a:extLst>
          </p:cNvPr>
          <p:cNvSpPr>
            <a:spLocks noGrp="1"/>
          </p:cNvSpPr>
          <p:nvPr>
            <p:ph idx="1"/>
          </p:nvPr>
        </p:nvSpPr>
        <p:spPr/>
        <p:txBody>
          <a:bodyPr vert="horz" lIns="91440" tIns="45720" rIns="91440" bIns="45720" rtlCol="0" anchor="t">
            <a:normAutofit/>
          </a:bodyPr>
          <a:lstStyle/>
          <a:p>
            <a:pPr marL="0" indent="0">
              <a:buNone/>
            </a:pPr>
            <a:r>
              <a:rPr lang="en-US" dirty="0"/>
              <a:t>Group – 3 </a:t>
            </a:r>
          </a:p>
          <a:p>
            <a:pPr>
              <a:buFont typeface="Wingdings" charset="2"/>
              <a:buChar char="q"/>
            </a:pPr>
            <a:r>
              <a:rPr lang="en-US" dirty="0"/>
              <a:t>V Yashwanth Babu     18EC10069</a:t>
            </a:r>
          </a:p>
          <a:p>
            <a:pPr>
              <a:buClr>
                <a:srgbClr val="8AD0D6"/>
              </a:buClr>
              <a:buFont typeface="Wingdings" charset="2"/>
              <a:buChar char="q"/>
            </a:pPr>
            <a:r>
              <a:rPr lang="en-US"/>
              <a:t>A Harsha Vardhan      18EC10021</a:t>
            </a:r>
          </a:p>
          <a:p>
            <a:pPr>
              <a:buClr>
                <a:srgbClr val="8AD0D6"/>
              </a:buClr>
              <a:buFont typeface="Wingdings" charset="2"/>
              <a:buChar char="q"/>
            </a:pPr>
            <a:r>
              <a:rPr lang="en-US"/>
              <a:t>N Siva Krishna Sai        18EC10037</a:t>
            </a:r>
          </a:p>
          <a:p>
            <a:pPr>
              <a:buClr>
                <a:srgbClr val="8AD0D6"/>
              </a:buClr>
              <a:buFont typeface="Wingdings" charset="2"/>
              <a:buChar char="q"/>
            </a:pPr>
            <a:r>
              <a:rPr lang="en-US" dirty="0"/>
              <a:t>K P S Prasanth              18EC30030</a:t>
            </a:r>
          </a:p>
          <a:p>
            <a:pPr>
              <a:buClr>
                <a:srgbClr val="8AD0D6"/>
              </a:buClr>
              <a:buFont typeface="Wingdings" charset="2"/>
              <a:buChar char="q"/>
            </a:pPr>
            <a:r>
              <a:rPr lang="en-US"/>
              <a:t>Ch Chinni Krishna        18EC10010</a:t>
            </a:r>
          </a:p>
          <a:p>
            <a:pPr>
              <a:buClr>
                <a:srgbClr val="8AD0D6"/>
              </a:buClr>
              <a:buFont typeface="Wingdings" charset="2"/>
              <a:buChar char="q"/>
            </a:pPr>
            <a:r>
              <a:rPr lang="en-US"/>
              <a:t>Rajat Subhra Roy        18EC10044</a:t>
            </a:r>
          </a:p>
        </p:txBody>
      </p:sp>
    </p:spTree>
    <p:extLst>
      <p:ext uri="{BB962C8B-B14F-4D97-AF65-F5344CB8AC3E}">
        <p14:creationId xmlns:p14="http://schemas.microsoft.com/office/powerpoint/2010/main" val="16813482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8806-6D39-44AA-88FE-C87017A8E853}"/>
              </a:ext>
            </a:extLst>
          </p:cNvPr>
          <p:cNvSpPr>
            <a:spLocks noGrp="1"/>
          </p:cNvSpPr>
          <p:nvPr>
            <p:ph type="title"/>
          </p:nvPr>
        </p:nvSpPr>
        <p:spPr>
          <a:xfrm>
            <a:off x="1080000" y="540033"/>
            <a:ext cx="4426782" cy="1331604"/>
          </a:xfrm>
        </p:spPr>
        <p:txBody>
          <a:bodyPr anchor="b">
            <a:normAutofit/>
          </a:bodyPr>
          <a:lstStyle/>
          <a:p>
            <a:pPr algn="ctr"/>
            <a:r>
              <a:rPr lang="en-US" b="1"/>
              <a:t> INDICATORS</a:t>
            </a:r>
            <a:r>
              <a:rPr lang="en-US"/>
              <a:t> </a:t>
            </a:r>
          </a:p>
        </p:txBody>
      </p:sp>
      <p:sp>
        <p:nvSpPr>
          <p:cNvPr id="11" name="Content Placeholder 10">
            <a:extLst>
              <a:ext uri="{FF2B5EF4-FFF2-40B4-BE49-F238E27FC236}">
                <a16:creationId xmlns:a16="http://schemas.microsoft.com/office/drawing/2014/main" id="{3474DBE7-289F-4B0C-BCA4-4BA83BC278F7}"/>
              </a:ext>
            </a:extLst>
          </p:cNvPr>
          <p:cNvSpPr>
            <a:spLocks noGrp="1"/>
          </p:cNvSpPr>
          <p:nvPr>
            <p:ph idx="1"/>
          </p:nvPr>
        </p:nvSpPr>
        <p:spPr>
          <a:xfrm>
            <a:off x="1143500" y="2750005"/>
            <a:ext cx="4515302" cy="3009899"/>
          </a:xfrm>
        </p:spPr>
        <p:txBody>
          <a:bodyPr vert="horz" lIns="91440" tIns="45720" rIns="91440" bIns="45720" rtlCol="0" anchor="t">
            <a:normAutofit/>
          </a:bodyPr>
          <a:lstStyle/>
          <a:p>
            <a:pPr marL="0" indent="0">
              <a:buNone/>
            </a:pPr>
            <a:r>
              <a:rPr lang="en-US" dirty="0">
                <a:solidFill>
                  <a:srgbClr val="FFFFFF"/>
                </a:solidFill>
              </a:rPr>
              <a:t>Based on our interpretations from the above 2 studies ,to get a more specific view of how students of IIT KGP spend their time ,we </a:t>
            </a:r>
            <a:r>
              <a:rPr lang="en-US">
                <a:solidFill>
                  <a:srgbClr val="FFFFFF"/>
                </a:solidFill>
              </a:rPr>
              <a:t>came up with the following indicators </a:t>
            </a:r>
            <a:r>
              <a:rPr lang="en-US" dirty="0">
                <a:solidFill>
                  <a:srgbClr val="FFFFFF"/>
                </a:solidFill>
              </a:rPr>
              <a:t>that best depict how students </a:t>
            </a:r>
            <a:r>
              <a:rPr lang="en-US">
                <a:solidFill>
                  <a:srgbClr val="FFFFFF"/>
                </a:solidFill>
              </a:rPr>
              <a:t>spent </a:t>
            </a:r>
            <a:r>
              <a:rPr lang="en-US" dirty="0">
                <a:solidFill>
                  <a:srgbClr val="FFFFFF"/>
                </a:solidFill>
              </a:rPr>
              <a:t>their time and how the pandemic has </a:t>
            </a:r>
            <a:r>
              <a:rPr lang="en-US">
                <a:solidFill>
                  <a:srgbClr val="FFFFFF"/>
                </a:solidFill>
              </a:rPr>
              <a:t>affected</a:t>
            </a:r>
            <a:r>
              <a:rPr lang="en-US" dirty="0">
                <a:solidFill>
                  <a:srgbClr val="FFFFFF"/>
                </a:solidFill>
              </a:rPr>
              <a:t> it.</a:t>
            </a:r>
            <a:endParaRPr lang="en-US" dirty="0">
              <a:solidFill>
                <a:srgbClr val="FFFFFF">
                  <a:alpha val="70000"/>
                </a:srgbClr>
              </a:solidFill>
            </a:endParaRPr>
          </a:p>
        </p:txBody>
      </p:sp>
      <p:graphicFrame>
        <p:nvGraphicFramePr>
          <p:cNvPr id="9" name="Table 6">
            <a:extLst>
              <a:ext uri="{FF2B5EF4-FFF2-40B4-BE49-F238E27FC236}">
                <a16:creationId xmlns:a16="http://schemas.microsoft.com/office/drawing/2014/main" id="{25DB8B40-3D16-4BAA-B412-3C321867469B}"/>
              </a:ext>
            </a:extLst>
          </p:cNvPr>
          <p:cNvGraphicFramePr>
            <a:graphicFrameLocks/>
          </p:cNvGraphicFramePr>
          <p:nvPr>
            <p:extLst>
              <p:ext uri="{D42A27DB-BD31-4B8C-83A1-F6EECF244321}">
                <p14:modId xmlns:p14="http://schemas.microsoft.com/office/powerpoint/2010/main" val="2769983252"/>
              </p:ext>
            </p:extLst>
          </p:nvPr>
        </p:nvGraphicFramePr>
        <p:xfrm>
          <a:off x="6654800" y="1485541"/>
          <a:ext cx="4996212" cy="4147062"/>
        </p:xfrm>
        <a:graphic>
          <a:graphicData uri="http://schemas.openxmlformats.org/drawingml/2006/table">
            <a:tbl>
              <a:tblPr firstRow="1" bandRow="1">
                <a:tableStyleId>{8799B23B-EC83-4686-B30A-512413B5E67A}</a:tableStyleId>
              </a:tblPr>
              <a:tblGrid>
                <a:gridCol w="4996212">
                  <a:extLst>
                    <a:ext uri="{9D8B030D-6E8A-4147-A177-3AD203B41FA5}">
                      <a16:colId xmlns:a16="http://schemas.microsoft.com/office/drawing/2014/main" val="2270795868"/>
                    </a:ext>
                  </a:extLst>
                </a:gridCol>
              </a:tblGrid>
              <a:tr h="3884263">
                <a:tc>
                  <a:txBody>
                    <a:bodyPr/>
                    <a:lstStyle/>
                    <a:p>
                      <a:pPr marL="0" indent="0">
                        <a:buNone/>
                      </a:pPr>
                      <a:endParaRPr lang="en-GB" sz="2400"/>
                    </a:p>
                    <a:p>
                      <a:pPr marL="342900" lvl="0" indent="-342900">
                        <a:buFont typeface="Wingdings"/>
                        <a:buChar char="§"/>
                      </a:pPr>
                      <a:r>
                        <a:rPr lang="en-GB" sz="2400"/>
                        <a:t>Studying and related activities</a:t>
                      </a:r>
                    </a:p>
                    <a:p>
                      <a:pPr marL="342900" lvl="0" indent="-342900">
                        <a:buFont typeface="Wingdings"/>
                        <a:buChar char="§"/>
                      </a:pPr>
                      <a:r>
                        <a:rPr lang="en-GB" sz="2400"/>
                        <a:t>Sleep</a:t>
                      </a:r>
                    </a:p>
                    <a:p>
                      <a:pPr marL="342900" lvl="0" indent="-342900">
                        <a:buFont typeface="Wingdings"/>
                        <a:buChar char="§"/>
                      </a:pPr>
                      <a:r>
                        <a:rPr lang="en-GB" sz="2400"/>
                        <a:t>Social interaction </a:t>
                      </a:r>
                    </a:p>
                    <a:p>
                      <a:pPr marL="342900" lvl="0" indent="-342900">
                        <a:buFont typeface="Wingdings"/>
                        <a:buChar char="§"/>
                      </a:pPr>
                      <a:r>
                        <a:rPr lang="en-GB" sz="2400"/>
                        <a:t>Mental Health </a:t>
                      </a:r>
                    </a:p>
                    <a:p>
                      <a:pPr marL="342900" lvl="0" indent="-342900">
                        <a:buFont typeface="Wingdings"/>
                        <a:buChar char="§"/>
                      </a:pPr>
                      <a:r>
                        <a:rPr lang="en-GB" sz="2400"/>
                        <a:t>Physical Health </a:t>
                      </a:r>
                    </a:p>
                    <a:p>
                      <a:pPr marL="342900" lvl="0" indent="-342900">
                        <a:buFont typeface="Wingdings"/>
                        <a:buChar char="§"/>
                      </a:pPr>
                      <a:r>
                        <a:rPr lang="en-GB" sz="2400"/>
                        <a:t>Social Media </a:t>
                      </a:r>
                    </a:p>
                    <a:p>
                      <a:pPr marL="342900" lvl="0" indent="-342900">
                        <a:buFont typeface="Wingdings"/>
                        <a:buChar char="§"/>
                      </a:pPr>
                      <a:r>
                        <a:rPr lang="en-GB" sz="2400"/>
                        <a:t>Eating </a:t>
                      </a:r>
                    </a:p>
                    <a:p>
                      <a:pPr marL="342900" lvl="0" indent="-342900">
                        <a:buFont typeface="Wingdings"/>
                        <a:buChar char="§"/>
                      </a:pPr>
                      <a:r>
                        <a:rPr lang="en-GB" sz="2400"/>
                        <a:t>Extracurricular activities </a:t>
                      </a:r>
                    </a:p>
                    <a:p>
                      <a:pPr marL="342900" lvl="0" indent="-342900">
                        <a:buFont typeface="Wingdings"/>
                        <a:buChar char="§"/>
                      </a:pPr>
                      <a:endParaRPr lang="en-GB" sz="2400"/>
                    </a:p>
                  </a:txBody>
                  <a:tcPr marL="123703" marR="123703" marT="61851" marB="61851"/>
                </a:tc>
                <a:extLst>
                  <a:ext uri="{0D108BD9-81ED-4DB2-BD59-A6C34878D82A}">
                    <a16:rowId xmlns:a16="http://schemas.microsoft.com/office/drawing/2014/main" val="3040858902"/>
                  </a:ext>
                </a:extLst>
              </a:tr>
            </a:tbl>
          </a:graphicData>
        </a:graphic>
      </p:graphicFrame>
    </p:spTree>
    <p:extLst>
      <p:ext uri="{BB962C8B-B14F-4D97-AF65-F5344CB8AC3E}">
        <p14:creationId xmlns:p14="http://schemas.microsoft.com/office/powerpoint/2010/main" val="3564446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10E8-4AC4-4497-BBCF-CA6337BB3760}"/>
              </a:ext>
            </a:extLst>
          </p:cNvPr>
          <p:cNvSpPr>
            <a:spLocks noGrp="1"/>
          </p:cNvSpPr>
          <p:nvPr>
            <p:ph type="title"/>
          </p:nvPr>
        </p:nvSpPr>
        <p:spPr>
          <a:xfrm>
            <a:off x="764040" y="1069575"/>
            <a:ext cx="9404723" cy="1400530"/>
          </a:xfrm>
        </p:spPr>
        <p:txBody>
          <a:bodyPr>
            <a:normAutofit/>
          </a:bodyPr>
          <a:lstStyle/>
          <a:p>
            <a:pPr algn="ctr"/>
            <a:r>
              <a:rPr lang="en-US" sz="4000" b="1"/>
              <a:t>METHODOLOGY</a:t>
            </a:r>
            <a:endParaRPr lang="en-US" sz="4000"/>
          </a:p>
        </p:txBody>
      </p:sp>
      <p:sp>
        <p:nvSpPr>
          <p:cNvPr id="3" name="Content Placeholder 2">
            <a:extLst>
              <a:ext uri="{FF2B5EF4-FFF2-40B4-BE49-F238E27FC236}">
                <a16:creationId xmlns:a16="http://schemas.microsoft.com/office/drawing/2014/main" id="{1C1B79C7-D1DD-47CD-83A1-DEB630C96D14}"/>
              </a:ext>
            </a:extLst>
          </p:cNvPr>
          <p:cNvSpPr>
            <a:spLocks noGrp="1"/>
          </p:cNvSpPr>
          <p:nvPr>
            <p:ph idx="1"/>
          </p:nvPr>
        </p:nvSpPr>
        <p:spPr>
          <a:xfrm>
            <a:off x="1230312" y="1744489"/>
            <a:ext cx="8946541" cy="4195481"/>
          </a:xfrm>
        </p:spPr>
        <p:txBody>
          <a:bodyPr/>
          <a:lstStyle/>
          <a:p>
            <a:pPr marL="0" indent="0">
              <a:buNone/>
            </a:pPr>
            <a:endParaRPr lang="en-US">
              <a:solidFill>
                <a:srgbClr val="FFFFFF"/>
              </a:solidFill>
            </a:endParaRPr>
          </a:p>
          <a:p>
            <a:pPr marL="0" indent="0">
              <a:buNone/>
            </a:pPr>
            <a:endParaRPr lang="en-US">
              <a:solidFill>
                <a:srgbClr val="FFFFFF"/>
              </a:solidFill>
            </a:endParaRPr>
          </a:p>
          <a:p>
            <a:pPr marL="0" indent="0">
              <a:buNone/>
            </a:pPr>
            <a:r>
              <a:rPr lang="en-US">
                <a:solidFill>
                  <a:srgbClr val="FFFFFF"/>
                </a:solidFill>
              </a:rPr>
              <a:t>Taking into consideration the indicators mentioned before and the loopholes in our previous method we decided to conduct a survey focused towards IIT Kharagpur students to get accurate results for the time use questions in order to see how the pandemic has affected their time usage and work life balance </a:t>
            </a:r>
            <a:endParaRPr lang="en-US">
              <a:solidFill>
                <a:srgbClr val="FFFFFF">
                  <a:alpha val="70000"/>
                </a:srgbClr>
              </a:solidFill>
            </a:endParaRPr>
          </a:p>
        </p:txBody>
      </p:sp>
    </p:spTree>
    <p:extLst>
      <p:ext uri="{BB962C8B-B14F-4D97-AF65-F5344CB8AC3E}">
        <p14:creationId xmlns:p14="http://schemas.microsoft.com/office/powerpoint/2010/main" val="2577232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5"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8"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9"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1"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9F56C2-3219-4670-8077-0ACDDE612BD2}"/>
              </a:ext>
            </a:extLst>
          </p:cNvPr>
          <p:cNvSpPr>
            <a:spLocks noGrp="1"/>
          </p:cNvSpPr>
          <p:nvPr>
            <p:ph type="title"/>
          </p:nvPr>
        </p:nvSpPr>
        <p:spPr>
          <a:xfrm>
            <a:off x="776963" y="1714667"/>
            <a:ext cx="8825658" cy="1272181"/>
          </a:xfrm>
        </p:spPr>
        <p:txBody>
          <a:bodyPr vert="horz" lIns="91440" tIns="45720" rIns="91440" bIns="45720" rtlCol="0" anchor="b" anchorCtr="0">
            <a:normAutofit/>
          </a:bodyPr>
          <a:lstStyle/>
          <a:p>
            <a:r>
              <a:rPr lang="en-US" sz="7200"/>
              <a:t>Results</a:t>
            </a:r>
          </a:p>
        </p:txBody>
      </p:sp>
      <p:sp>
        <p:nvSpPr>
          <p:cNvPr id="3" name="Text Placeholder 2">
            <a:extLst>
              <a:ext uri="{FF2B5EF4-FFF2-40B4-BE49-F238E27FC236}">
                <a16:creationId xmlns:a16="http://schemas.microsoft.com/office/drawing/2014/main" id="{7644B4DD-20FF-4226-890E-80FB9781AD0B}"/>
              </a:ext>
            </a:extLst>
          </p:cNvPr>
          <p:cNvSpPr>
            <a:spLocks noGrp="1"/>
          </p:cNvSpPr>
          <p:nvPr>
            <p:ph type="body" idx="1"/>
          </p:nvPr>
        </p:nvSpPr>
        <p:spPr>
          <a:xfrm>
            <a:off x="2197692" y="5459169"/>
            <a:ext cx="8825658" cy="861420"/>
          </a:xfrm>
        </p:spPr>
        <p:txBody>
          <a:bodyPr vert="horz" lIns="91440" tIns="45720" rIns="91440" bIns="45720" rtlCol="0" anchor="t" anchorCtr="0">
            <a:normAutofit/>
          </a:bodyPr>
          <a:lstStyle/>
          <a:p>
            <a:r>
              <a:rPr lang="en-US"/>
              <a:t>    </a:t>
            </a:r>
            <a:endParaRPr lang="en-US" sz="4400">
              <a:solidFill>
                <a:schemeClr val="tx1"/>
              </a:solidFill>
            </a:endParaRPr>
          </a:p>
        </p:txBody>
      </p:sp>
      <p:sp>
        <p:nvSpPr>
          <p:cNvPr id="62" name="Rectangle 2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TextBox 62">
            <a:extLst>
              <a:ext uri="{FF2B5EF4-FFF2-40B4-BE49-F238E27FC236}">
                <a16:creationId xmlns:a16="http://schemas.microsoft.com/office/drawing/2014/main" id="{6DF9EB72-21D4-4782-B132-7FEDDA2209A9}"/>
              </a:ext>
            </a:extLst>
          </p:cNvPr>
          <p:cNvSpPr txBox="1"/>
          <p:nvPr/>
        </p:nvSpPr>
        <p:spPr>
          <a:xfrm>
            <a:off x="3131220" y="3187199"/>
            <a:ext cx="27432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a:t>&amp;</a:t>
            </a:r>
          </a:p>
        </p:txBody>
      </p:sp>
      <p:sp>
        <p:nvSpPr>
          <p:cNvPr id="64" name="TextBox 63">
            <a:extLst>
              <a:ext uri="{FF2B5EF4-FFF2-40B4-BE49-F238E27FC236}">
                <a16:creationId xmlns:a16="http://schemas.microsoft.com/office/drawing/2014/main" id="{2EE06C70-1163-41A0-91E6-3A2DAE0CFD73}"/>
              </a:ext>
            </a:extLst>
          </p:cNvPr>
          <p:cNvSpPr txBox="1"/>
          <p:nvPr/>
        </p:nvSpPr>
        <p:spPr>
          <a:xfrm>
            <a:off x="2573254" y="4340225"/>
            <a:ext cx="565751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200"/>
              <a:t>Conclusions</a:t>
            </a:r>
          </a:p>
        </p:txBody>
      </p:sp>
    </p:spTree>
    <p:extLst>
      <p:ext uri="{BB962C8B-B14F-4D97-AF65-F5344CB8AC3E}">
        <p14:creationId xmlns:p14="http://schemas.microsoft.com/office/powerpoint/2010/main" val="958267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sp>
        <p:nvSpPr>
          <p:cNvPr id="9" name="TextBox 8">
            <a:extLst>
              <a:ext uri="{FF2B5EF4-FFF2-40B4-BE49-F238E27FC236}">
                <a16:creationId xmlns:a16="http://schemas.microsoft.com/office/drawing/2014/main" id="{26B470FF-AC3A-4419-8EBB-76B51183FF4D}"/>
              </a:ext>
            </a:extLst>
          </p:cNvPr>
          <p:cNvSpPr txBox="1"/>
          <p:nvPr/>
        </p:nvSpPr>
        <p:spPr>
          <a:xfrm>
            <a:off x="683318" y="4618641"/>
            <a:ext cx="103269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see that approximately 46% of students either study more than 9 hours or less than 4 hours.</a:t>
            </a:r>
          </a:p>
          <a:p>
            <a:r>
              <a:rPr lang="en-GB"/>
              <a:t>We can see that there is massive increase in total study hours for students during this pandemic because of the tight schedule. Also 58% of students study for at least 7 hours.</a:t>
            </a:r>
          </a:p>
        </p:txBody>
      </p:sp>
      <p:pic>
        <p:nvPicPr>
          <p:cNvPr id="6" name="Picture 6" descr="Chart, pie chart&#10;&#10;Description automatically generated">
            <a:extLst>
              <a:ext uri="{FF2B5EF4-FFF2-40B4-BE49-F238E27FC236}">
                <a16:creationId xmlns:a16="http://schemas.microsoft.com/office/drawing/2014/main" id="{2D400C8F-6261-421C-BBA8-7212B9260E33}"/>
              </a:ext>
            </a:extLst>
          </p:cNvPr>
          <p:cNvPicPr>
            <a:picLocks noChangeAspect="1"/>
          </p:cNvPicPr>
          <p:nvPr/>
        </p:nvPicPr>
        <p:blipFill>
          <a:blip r:embed="rId2"/>
          <a:stretch>
            <a:fillRect/>
          </a:stretch>
        </p:blipFill>
        <p:spPr>
          <a:xfrm>
            <a:off x="813711" y="1227044"/>
            <a:ext cx="4741052" cy="2936116"/>
          </a:xfrm>
          <a:prstGeom prst="rect">
            <a:avLst/>
          </a:prstGeom>
        </p:spPr>
      </p:pic>
      <p:pic>
        <p:nvPicPr>
          <p:cNvPr id="14" name="Picture 14" descr="Chart, pie chart&#10;&#10;Description automatically generated">
            <a:extLst>
              <a:ext uri="{FF2B5EF4-FFF2-40B4-BE49-F238E27FC236}">
                <a16:creationId xmlns:a16="http://schemas.microsoft.com/office/drawing/2014/main" id="{54ADAB52-416F-40E6-ACAF-6FCEAD873B45}"/>
              </a:ext>
            </a:extLst>
          </p:cNvPr>
          <p:cNvPicPr>
            <a:picLocks noGrp="1" noChangeAspect="1"/>
          </p:cNvPicPr>
          <p:nvPr>
            <p:ph sz="quarter" idx="4"/>
          </p:nvPr>
        </p:nvPicPr>
        <p:blipFill>
          <a:blip r:embed="rId3"/>
          <a:stretch>
            <a:fillRect/>
          </a:stretch>
        </p:blipFill>
        <p:spPr>
          <a:xfrm>
            <a:off x="6343924" y="1257340"/>
            <a:ext cx="4668481" cy="2890760"/>
          </a:xfrm>
        </p:spPr>
      </p:pic>
    </p:spTree>
    <p:extLst>
      <p:ext uri="{BB962C8B-B14F-4D97-AF65-F5344CB8AC3E}">
        <p14:creationId xmlns:p14="http://schemas.microsoft.com/office/powerpoint/2010/main" val="28402432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a:p>
        </p:txBody>
      </p:sp>
      <p:pic>
        <p:nvPicPr>
          <p:cNvPr id="2" name="Picture 8" descr="Chart, pie chart&#10;&#10;Description automatically generated">
            <a:extLst>
              <a:ext uri="{FF2B5EF4-FFF2-40B4-BE49-F238E27FC236}">
                <a16:creationId xmlns:a16="http://schemas.microsoft.com/office/drawing/2014/main" id="{F155B70D-50E1-4CA4-917F-05B0DF2CAF05}"/>
              </a:ext>
            </a:extLst>
          </p:cNvPr>
          <p:cNvPicPr>
            <a:picLocks noGrp="1" noChangeAspect="1"/>
          </p:cNvPicPr>
          <p:nvPr>
            <p:ph sz="half" idx="2"/>
          </p:nvPr>
        </p:nvPicPr>
        <p:blipFill>
          <a:blip r:embed="rId2"/>
          <a:stretch>
            <a:fillRect/>
          </a:stretch>
        </p:blipFill>
        <p:spPr>
          <a:xfrm>
            <a:off x="726378" y="1291958"/>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9" name="Picture 10">
            <a:extLst>
              <a:ext uri="{FF2B5EF4-FFF2-40B4-BE49-F238E27FC236}">
                <a16:creationId xmlns:a16="http://schemas.microsoft.com/office/drawing/2014/main" id="{B97FA11E-51FC-40AB-AA40-F4AE1FE5BADC}"/>
              </a:ext>
            </a:extLst>
          </p:cNvPr>
          <p:cNvPicPr>
            <a:picLocks noGrp="1" noChangeAspect="1"/>
          </p:cNvPicPr>
          <p:nvPr>
            <p:ph sz="quarter" idx="4"/>
          </p:nvPr>
        </p:nvPicPr>
        <p:blipFill>
          <a:blip r:embed="rId3"/>
          <a:stretch>
            <a:fillRect/>
          </a:stretch>
        </p:blipFill>
        <p:spPr>
          <a:xfrm>
            <a:off x="6244378" y="1291957"/>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722639" y="4638364"/>
            <a:ext cx="98678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a:t>
            </a:r>
            <a:r>
              <a:rPr lang="en-GB">
                <a:ea typeface="+mn-lt"/>
                <a:cs typeface="+mn-lt"/>
              </a:rPr>
              <a:t> see that there is a drastic increase of number students (around 24% of them) who get less than 6 hours of sleep, which is both harmful to productivity and general well-being. </a:t>
            </a:r>
            <a:endParaRPr lang="en-GB"/>
          </a:p>
        </p:txBody>
      </p:sp>
    </p:spTree>
    <p:extLst>
      <p:ext uri="{BB962C8B-B14F-4D97-AF65-F5344CB8AC3E}">
        <p14:creationId xmlns:p14="http://schemas.microsoft.com/office/powerpoint/2010/main" val="31973107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AA726-D2E7-414C-8ACB-8DFB3C57A251}"/>
              </a:ext>
            </a:extLst>
          </p:cNvPr>
          <p:cNvSpPr>
            <a:spLocks noGrp="1"/>
          </p:cNvSpPr>
          <p:nvPr>
            <p:ph type="body" idx="1"/>
          </p:nvPr>
        </p:nvSpPr>
        <p:spPr>
          <a:xfrm>
            <a:off x="725714" y="683985"/>
            <a:ext cx="4741200" cy="553998"/>
          </a:xfrm>
        </p:spPr>
        <p:txBody>
          <a:bodyPr/>
          <a:lstStyle/>
          <a:p>
            <a:r>
              <a:rPr lang="en-US">
                <a:solidFill>
                  <a:srgbClr val="FFFFFF"/>
                </a:solidFill>
              </a:rPr>
              <a:t>Before Pandemic</a:t>
            </a:r>
            <a:endParaRPr lang="en-US" err="1"/>
          </a:p>
        </p:txBody>
      </p:sp>
      <p:pic>
        <p:nvPicPr>
          <p:cNvPr id="25" name="Picture 25" descr="Chart, pie chart&#10;&#10;Description automatically generated">
            <a:extLst>
              <a:ext uri="{FF2B5EF4-FFF2-40B4-BE49-F238E27FC236}">
                <a16:creationId xmlns:a16="http://schemas.microsoft.com/office/drawing/2014/main" id="{27162197-0054-4531-B40D-7BF44D0CB3FA}"/>
              </a:ext>
            </a:extLst>
          </p:cNvPr>
          <p:cNvPicPr>
            <a:picLocks noGrp="1" noChangeAspect="1"/>
          </p:cNvPicPr>
          <p:nvPr>
            <p:ph sz="half" idx="2"/>
          </p:nvPr>
        </p:nvPicPr>
        <p:blipFill>
          <a:blip r:embed="rId2"/>
          <a:stretch>
            <a:fillRect/>
          </a:stretch>
        </p:blipFill>
        <p:spPr>
          <a:xfrm>
            <a:off x="726378" y="1292423"/>
            <a:ext cx="4741200" cy="2931642"/>
          </a:xfrm>
        </p:spPr>
      </p:pic>
      <p:sp>
        <p:nvSpPr>
          <p:cNvPr id="5" name="Text Placeholder 4">
            <a:extLst>
              <a:ext uri="{FF2B5EF4-FFF2-40B4-BE49-F238E27FC236}">
                <a16:creationId xmlns:a16="http://schemas.microsoft.com/office/drawing/2014/main" id="{DFE70DDC-00CF-412B-BDC0-69BB5A394FE3}"/>
              </a:ext>
            </a:extLst>
          </p:cNvPr>
          <p:cNvSpPr>
            <a:spLocks noGrp="1"/>
          </p:cNvSpPr>
          <p:nvPr>
            <p:ph type="body" sz="quarter" idx="3"/>
          </p:nvPr>
        </p:nvSpPr>
        <p:spPr>
          <a:xfrm>
            <a:off x="6237950" y="683985"/>
            <a:ext cx="4741200" cy="553998"/>
          </a:xfrm>
        </p:spPr>
        <p:txBody>
          <a:bodyPr/>
          <a:lstStyle/>
          <a:p>
            <a:r>
              <a:rPr lang="en-US">
                <a:solidFill>
                  <a:srgbClr val="FFFFFF"/>
                </a:solidFill>
              </a:rPr>
              <a:t>During Pandemic</a:t>
            </a:r>
            <a:endParaRPr lang="en-US"/>
          </a:p>
        </p:txBody>
      </p:sp>
      <p:pic>
        <p:nvPicPr>
          <p:cNvPr id="28" name="Picture 28" descr="Chart, pie chart&#10;&#10;Description automatically generated">
            <a:extLst>
              <a:ext uri="{FF2B5EF4-FFF2-40B4-BE49-F238E27FC236}">
                <a16:creationId xmlns:a16="http://schemas.microsoft.com/office/drawing/2014/main" id="{17923AB0-A021-42C3-BEA9-B630394D15FD}"/>
              </a:ext>
            </a:extLst>
          </p:cNvPr>
          <p:cNvPicPr>
            <a:picLocks noGrp="1" noChangeAspect="1"/>
          </p:cNvPicPr>
          <p:nvPr>
            <p:ph sz="quarter" idx="4"/>
          </p:nvPr>
        </p:nvPicPr>
        <p:blipFill>
          <a:blip r:embed="rId3"/>
          <a:stretch>
            <a:fillRect/>
          </a:stretch>
        </p:blipFill>
        <p:spPr>
          <a:xfrm>
            <a:off x="6234853" y="1292422"/>
            <a:ext cx="4741200" cy="2931642"/>
          </a:xfrm>
        </p:spPr>
      </p:pic>
      <p:sp>
        <p:nvSpPr>
          <p:cNvPr id="4" name="TextBox 3">
            <a:extLst>
              <a:ext uri="{FF2B5EF4-FFF2-40B4-BE49-F238E27FC236}">
                <a16:creationId xmlns:a16="http://schemas.microsoft.com/office/drawing/2014/main" id="{9FF98DAB-F4EF-4105-86CC-984E97947443}"/>
              </a:ext>
            </a:extLst>
          </p:cNvPr>
          <p:cNvSpPr txBox="1"/>
          <p:nvPr/>
        </p:nvSpPr>
        <p:spPr>
          <a:xfrm>
            <a:off x="638629" y="4561113"/>
            <a:ext cx="102584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During Pandemic we see that the amount of time spend interacting with the friends have decreased ,as most of the students are not in college. Hence the social interaction with friends is very low.</a:t>
            </a:r>
            <a:r>
              <a:rPr lang="en-GB">
                <a:ea typeface="+mn-lt"/>
                <a:cs typeface="+mn-lt"/>
              </a:rPr>
              <a:t> </a:t>
            </a:r>
            <a:endParaRPr lang="en-GB"/>
          </a:p>
        </p:txBody>
      </p:sp>
    </p:spTree>
    <p:extLst>
      <p:ext uri="{BB962C8B-B14F-4D97-AF65-F5344CB8AC3E}">
        <p14:creationId xmlns:p14="http://schemas.microsoft.com/office/powerpoint/2010/main" val="26163249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Ion</vt:lpstr>
      <vt:lpstr>INTRODUCTION TO GNH </vt:lpstr>
      <vt:lpstr>TIME USE AND HAPPINESS</vt:lpstr>
      <vt:lpstr>          Methodology in India</vt:lpstr>
      <vt:lpstr> INDICATORS </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Work-Life Balance</vt:lpstr>
      <vt:lpstr>PowerPoint Presentation</vt:lpstr>
      <vt:lpstr>Conclusion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58</cp:revision>
  <dcterms:created xsi:type="dcterms:W3CDTF">2020-11-06T09:37:33Z</dcterms:created>
  <dcterms:modified xsi:type="dcterms:W3CDTF">2020-11-08T18:47:29Z</dcterms:modified>
</cp:coreProperties>
</file>