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7.xml"/>
  <Override ContentType="application/vnd.openxmlformats-officedocument.presentationml.notesSlide+xml" PartName="/ppt/notesSlides/notesSlide5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33.xml"/>
  <Override ContentType="application/vnd.openxmlformats-officedocument.presentationml.notesSlide+xml" PartName="/ppt/notesSlides/notesSlide41.xml"/>
  <Override ContentType="application/vnd.openxmlformats-officedocument.presentationml.notesSlide+xml" PartName="/ppt/notesSlides/notesSlide15.xml"/>
  <Override ContentType="application/vnd.openxmlformats-officedocument.presentationml.notesSlide+xml" PartName="/ppt/notesSlides/notesSlide24.xml"/>
  <Override ContentType="application/vnd.openxmlformats-officedocument.presentationml.notesSlide+xml" PartName="/ppt/notesSlides/notesSlide50.xml"/>
  <Override ContentType="application/vnd.openxmlformats-officedocument.presentationml.notesSlide+xml" PartName="/ppt/notesSlides/notesSlide17.xml"/>
  <Override ContentType="application/vnd.openxmlformats-officedocument.presentationml.notesSlide+xml" PartName="/ppt/notesSlides/notesSlide42.xml"/>
  <Override ContentType="application/vnd.openxmlformats-officedocument.presentationml.notesSlide+xml" PartName="/ppt/notesSlides/notesSlide16.xml"/>
  <Override ContentType="application/vnd.openxmlformats-officedocument.presentationml.notesSlide+xml" PartName="/ppt/notesSlides/notesSlide34.xml"/>
  <Override ContentType="application/vnd.openxmlformats-officedocument.presentationml.notesSlide+xml" PartName="/ppt/notesSlides/notesSlide51.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43.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56.xml"/>
  <Override ContentType="application/vnd.openxmlformats-officedocument.presentationml.notesSlide+xml" PartName="/ppt/notesSlides/notesSlide30.xml"/>
  <Override ContentType="application/vnd.openxmlformats-officedocument.presentationml.notesSlide+xml" PartName="/ppt/notesSlides/notesSlide26.xml"/>
  <Override ContentType="application/vnd.openxmlformats-officedocument.presentationml.notesSlide+xml" PartName="/ppt/notesSlides/notesSlide39.xml"/>
  <Override ContentType="application/vnd.openxmlformats-officedocument.presentationml.notesSlide+xml" PartName="/ppt/notesSlides/notesSlide31.xml"/>
  <Override ContentType="application/vnd.openxmlformats-officedocument.presentationml.notesSlide+xml" PartName="/ppt/notesSlides/notesSlide61.xml"/>
  <Override ContentType="application/vnd.openxmlformats-officedocument.presentationml.notesSlide+xml" PartName="/ppt/notesSlides/notesSlide57.xml"/>
  <Override ContentType="application/vnd.openxmlformats-officedocument.presentationml.notesSlide+xml" PartName="/ppt/notesSlides/notesSlide44.xml"/>
  <Override ContentType="application/vnd.openxmlformats-officedocument.presentationml.notesSlide+xml" PartName="/ppt/notesSlides/notesSlide58.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37.xml"/>
  <Override ContentType="application/vnd.openxmlformats-officedocument.presentationml.notesSlide+xml" PartName="/ppt/notesSlides/notesSlide62.xml"/>
  <Override ContentType="application/vnd.openxmlformats-officedocument.presentationml.notesSlide+xml" PartName="/ppt/notesSlides/notesSlide29.xml"/>
  <Override ContentType="application/vnd.openxmlformats-officedocument.presentationml.notesSlide+xml" PartName="/ppt/notesSlides/notesSlide54.xml"/>
  <Override ContentType="application/vnd.openxmlformats-officedocument.presentationml.notesSlide+xml" PartName="/ppt/notesSlides/notesSlide45.xml"/>
  <Override ContentType="application/vnd.openxmlformats-officedocument.presentationml.notesSlide+xml" PartName="/ppt/notesSlides/notesSlide46.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1.xml"/>
  <Override ContentType="application/vnd.openxmlformats-officedocument.presentationml.notesSlide+xml" PartName="/ppt/notesSlides/notesSlide63.xml"/>
  <Override ContentType="application/vnd.openxmlformats-officedocument.presentationml.notesSlide+xml" PartName="/ppt/notesSlides/notesSlide55.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47.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60.xml"/>
  <Override ContentType="application/vnd.openxmlformats-officedocument.presentationml.notesSlide+xml" PartName="/ppt/notesSlides/notesSlide38.xml"/>
  <Override ContentType="application/vnd.openxmlformats-officedocument.presentationml.notesSlide+xml" PartName="/ppt/notesSlides/notesSlide64.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48.xml"/>
  <Override ContentType="application/vnd.openxmlformats-officedocument.presentationml.notesSlide+xml" PartName="/ppt/notesSlides/notesSlide22.xml"/>
  <Override ContentType="application/vnd.openxmlformats-officedocument.presentationml.notesSlide+xml" PartName="/ppt/notesSlides/notesSlide52.xml"/>
  <Override ContentType="application/vnd.openxmlformats-officedocument.presentationml.notesSlide+xml" PartName="/ppt/notesSlides/notesSlide7.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65.xml"/>
  <Override ContentType="application/vnd.openxmlformats-officedocument.presentationml.notesSlide+xml" PartName="/ppt/notesSlides/notesSlide36.xml"/>
  <Override ContentType="application/vnd.openxmlformats-officedocument.presentationml.notesSlide+xml" PartName="/ppt/notesSlides/notesSlide49.xml"/>
  <Override ContentType="application/vnd.openxmlformats-officedocument.presentationml.notesSlide+xml" PartName="/ppt/notesSlides/notesSlide19.xml"/>
  <Override ContentType="application/vnd.openxmlformats-officedocument.presentationml.notesSlide+xml" PartName="/ppt/notesSlides/notesSlide53.xml"/>
  <Override ContentType="application/vnd.openxmlformats-officedocument.presentationml.notesSlide+xml" PartName="/ppt/notesSlides/notesSlide40.xml"/>
  <Override ContentType="application/vnd.openxmlformats-officedocument.presentationml.notesSlide+xml" PartName="/ppt/notesSlides/notesSlide23.xml"/>
  <Override ContentType="application/vnd.openxmlformats-officedocument.presentationml.notesSlide+xml" PartName="/ppt/notesSlides/notesSlide66.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43.xml"/>
  <Override ContentType="application/vnd.openxmlformats-officedocument.presentationml.slide+xml" PartName="/ppt/slides/slide35.xml"/>
  <Override ContentType="application/vnd.openxmlformats-officedocument.presentationml.slide+xml" PartName="/ppt/slides/slide60.xml"/>
  <Override ContentType="application/vnd.openxmlformats-officedocument.presentationml.slide+xml" PartName="/ppt/slides/slide5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5.xml"/>
  <Override ContentType="application/vnd.openxmlformats-officedocument.presentationml.slide+xml" PartName="/ppt/slides/slide17.xml"/>
  <Override ContentType="application/vnd.openxmlformats-officedocument.presentationml.slide+xml" PartName="/ppt/slides/slide42.xml"/>
  <Override ContentType="application/vnd.openxmlformats-officedocument.presentationml.slide+xml" PartName="/ppt/slides/slide25.xml"/>
  <Override ContentType="application/vnd.openxmlformats-officedocument.presentationml.slide+xml" PartName="/ppt/slides/slide50.xml"/>
  <Override ContentType="application/vnd.openxmlformats-officedocument.presentationml.slide+xml" PartName="/ppt/slides/slide34.xml"/>
  <Override ContentType="application/vnd.openxmlformats-officedocument.presentationml.slide+xml" PartName="/ppt/slides/slide33.xml"/>
  <Override ContentType="application/vnd.openxmlformats-officedocument.presentationml.slide+xml" PartName="/ppt/slides/slide51.xml"/>
  <Override ContentType="application/vnd.openxmlformats-officedocument.presentationml.slide+xml" PartName="/ppt/slides/slide16.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7.xml"/>
  <Override ContentType="application/vnd.openxmlformats-officedocument.presentationml.slide+xml" PartName="/ppt/slides/slide41.xml"/>
  <Override ContentType="application/vnd.openxmlformats-officedocument.presentationml.slide+xml" PartName="/ppt/slides/slide67.xml"/>
  <Override ContentType="application/vnd.openxmlformats-officedocument.presentationml.slide+xml" PartName="/ppt/slides/slide7.xml"/>
  <Override ContentType="application/vnd.openxmlformats-officedocument.presentationml.slide+xml" PartName="/ppt/slides/slide54.xml"/>
  <Override ContentType="application/vnd.openxmlformats-officedocument.presentationml.slide+xml" PartName="/ppt/slides/slide36.xml"/>
  <Override ContentType="application/vnd.openxmlformats-officedocument.presentationml.slide+xml" PartName="/ppt/slides/slide66.xml"/>
  <Override ContentType="application/vnd.openxmlformats-officedocument.presentationml.slide+xml" PartName="/ppt/slides/slide23.xml"/>
  <Override ContentType="application/vnd.openxmlformats-officedocument.presentationml.slide+xml" PartName="/ppt/slides/slide49.xml"/>
  <Override ContentType="application/vnd.openxmlformats-officedocument.presentationml.slide+xml" PartName="/ppt/slides/slide10.xml"/>
  <Override ContentType="application/vnd.openxmlformats-officedocument.presentationml.slide+xml" PartName="/ppt/slides/slide6.xml"/>
  <Override ContentType="application/vnd.openxmlformats-officedocument.presentationml.slide+xml" PartName="/ppt/slides/slide53.xml"/>
  <Override ContentType="application/vnd.openxmlformats-officedocument.presentationml.slide+xml" PartName="/ppt/slides/slide40.xml"/>
  <Override ContentType="application/vnd.openxmlformats-officedocument.presentationml.slide+xml" PartName="/ppt/slides/slide4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9.xml"/>
  <Override ContentType="application/vnd.openxmlformats-officedocument.presentationml.slide+xml" PartName="/ppt/slides/slide65.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6.xml"/>
  <Override ContentType="application/vnd.openxmlformats-officedocument.presentationml.slide+xml" PartName="/ppt/slides/slide12.xml"/>
  <Override ContentType="application/vnd.openxmlformats-officedocument.presentationml.slide+xml" PartName="/ppt/slides/slide47.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8.xml"/>
  <Override ContentType="application/vnd.openxmlformats-officedocument.presentationml.slide+xml" PartName="/ppt/slides/slide46.xml"/>
  <Override ContentType="application/vnd.openxmlformats-officedocument.presentationml.slide+xml" PartName="/ppt/slides/slide64.xml"/>
  <Override ContentType="application/vnd.openxmlformats-officedocument.presentationml.slide+xml" PartName="/ppt/slides/slide8.xml"/>
  <Override ContentType="application/vnd.openxmlformats-officedocument.presentationml.slide+xml" PartName="/ppt/slides/slide55.xml"/>
  <Override ContentType="application/vnd.openxmlformats-officedocument.presentationml.slide+xml" PartName="/ppt/slides/slide29.xml"/>
  <Override ContentType="application/vnd.openxmlformats-officedocument.presentationml.slide+xml" PartName="/ppt/slides/slide59.xml"/>
  <Override ContentType="application/vnd.openxmlformats-officedocument.presentationml.slide+xml" PartName="/ppt/slides/slide32.xml"/>
  <Override ContentType="application/vnd.openxmlformats-officedocument.presentationml.slide+xml" PartName="/ppt/slides/slide62.xml"/>
  <Override ContentType="application/vnd.openxmlformats-officedocument.presentationml.slide+xml" PartName="/ppt/slides/slide1.xml"/>
  <Override ContentType="application/vnd.openxmlformats-officedocument.presentationml.slide+xml" PartName="/ppt/slides/slide58.xml"/>
  <Override ContentType="application/vnd.openxmlformats-officedocument.presentationml.slide+xml" PartName="/ppt/slides/slide63.xml"/>
  <Override ContentType="application/vnd.openxmlformats-officedocument.presentationml.slide+xml" PartName="/ppt/slides/slide45.xml"/>
  <Override ContentType="application/vnd.openxmlformats-officedocument.presentationml.slide+xml" PartName="/ppt/slides/slide28.xml"/>
  <Override ContentType="application/vnd.openxmlformats-officedocument.presentationml.slide+xml" PartName="/ppt/slides/slide15.xml"/>
  <Override ContentType="application/vnd.openxmlformats-officedocument.presentationml.slide+xml" PartName="/ppt/slides/slide61.xml"/>
  <Override ContentType="application/vnd.openxmlformats-officedocument.presentationml.slide+xml" PartName="/ppt/slides/slide31.xml"/>
  <Override ContentType="application/vnd.openxmlformats-officedocument.presentationml.slide+xml" PartName="/ppt/slides/slide27.xml"/>
  <Override ContentType="application/vnd.openxmlformats-officedocument.presentationml.slide+xml" PartName="/ppt/slides/slide57.xml"/>
  <Override ContentType="application/vnd.openxmlformats-officedocument.presentationml.slide+xml" PartName="/ppt/slides/slide2.xml"/>
  <Override ContentType="application/vnd.openxmlformats-officedocument.presentationml.slide+xml" PartName="/ppt/slides/slide44.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 id="285" r:id="rId36"/>
    <p:sldId id="286" r:id="rId37"/>
    <p:sldId id="287" r:id="rId38"/>
    <p:sldId id="288" r:id="rId39"/>
    <p:sldId id="289" r:id="rId40"/>
    <p:sldId id="290" r:id="rId41"/>
    <p:sldId id="291" r:id="rId42"/>
    <p:sldId id="292" r:id="rId43"/>
    <p:sldId id="293" r:id="rId44"/>
    <p:sldId id="294" r:id="rId45"/>
    <p:sldId id="295" r:id="rId46"/>
    <p:sldId id="296" r:id="rId47"/>
    <p:sldId id="297" r:id="rId48"/>
    <p:sldId id="298" r:id="rId49"/>
    <p:sldId id="299" r:id="rId50"/>
    <p:sldId id="300" r:id="rId51"/>
    <p:sldId id="301" r:id="rId52"/>
    <p:sldId id="302" r:id="rId53"/>
    <p:sldId id="303" r:id="rId54"/>
    <p:sldId id="304" r:id="rId55"/>
    <p:sldId id="305" r:id="rId56"/>
    <p:sldId id="306" r:id="rId57"/>
    <p:sldId id="307" r:id="rId58"/>
    <p:sldId id="308" r:id="rId59"/>
    <p:sldId id="309" r:id="rId60"/>
    <p:sldId id="310" r:id="rId61"/>
    <p:sldId id="311" r:id="rId62"/>
    <p:sldId id="312" r:id="rId63"/>
    <p:sldId id="313" r:id="rId64"/>
    <p:sldId id="314" r:id="rId65"/>
    <p:sldId id="315" r:id="rId66"/>
    <p:sldId id="316" r:id="rId67"/>
    <p:sldId id="317" r:id="rId68"/>
    <p:sldId id="318" r:id="rId69"/>
    <p:sldId id="319" r:id="rId70"/>
    <p:sldId id="320" r:id="rId71"/>
    <p:sldId id="321" r:id="rId72"/>
    <p:sldId id="322" r:id="rId73"/>
  </p:sldIdLst>
  <p:sldSz cy="5143500" cx="9144000"/>
  <p:notesSz cx="6858000" cy="9144000"/>
  <p:embeddedFontLst>
    <p:embeddedFont>
      <p:font typeface="Roboto"/>
      <p:regular r:id="rId74"/>
      <p:bold r:id="rId75"/>
      <p:italic r:id="rId76"/>
      <p:boldItalic r:id="rId77"/>
    </p:embeddedFont>
    <p:embeddedFont>
      <p:font typeface="Roboto Medium"/>
      <p:regular r:id="rId78"/>
      <p:bold r:id="rId79"/>
      <p:italic r:id="rId80"/>
      <p:boldItalic r:id="rId81"/>
    </p:embeddedFont>
    <p:embeddedFont>
      <p:font typeface="Source Code Pro"/>
      <p:regular r:id="rId82"/>
      <p:bold r:id="rId83"/>
      <p:italic r:id="rId84"/>
      <p:boldItalic r:id="rId85"/>
    </p:embeddedFont>
    <p:embeddedFont>
      <p:font typeface="Open Sans Medium"/>
      <p:regular r:id="rId86"/>
      <p:bold r:id="rId87"/>
      <p:italic r:id="rId88"/>
      <p:boldItalic r:id="rId89"/>
    </p:embeddedFont>
    <p:embeddedFont>
      <p:font typeface="Oswald"/>
      <p:regular r:id="rId90"/>
      <p:bold r:id="rId91"/>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8CACBE1E-D936-43B6-ABED-F67F7AF4596B}">
  <a:tblStyle styleId="{8CACBE1E-D936-43B6-ABED-F67F7AF4596B}"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4.xml"/><Relationship Id="rId84" Type="http://schemas.openxmlformats.org/officeDocument/2006/relationships/font" Target="fonts/SourceCodePro-italic.fntdata"/><Relationship Id="rId83" Type="http://schemas.openxmlformats.org/officeDocument/2006/relationships/font" Target="fonts/SourceCodePro-bold.fntdata"/><Relationship Id="rId42" Type="http://schemas.openxmlformats.org/officeDocument/2006/relationships/slide" Target="slides/slide36.xml"/><Relationship Id="rId86" Type="http://schemas.openxmlformats.org/officeDocument/2006/relationships/font" Target="fonts/OpenSansMedium-regular.fntdata"/><Relationship Id="rId41" Type="http://schemas.openxmlformats.org/officeDocument/2006/relationships/slide" Target="slides/slide35.xml"/><Relationship Id="rId85" Type="http://schemas.openxmlformats.org/officeDocument/2006/relationships/font" Target="fonts/SourceCodePro-boldItalic.fntdata"/><Relationship Id="rId44" Type="http://schemas.openxmlformats.org/officeDocument/2006/relationships/slide" Target="slides/slide38.xml"/><Relationship Id="rId88" Type="http://schemas.openxmlformats.org/officeDocument/2006/relationships/font" Target="fonts/OpenSansMedium-italic.fntdata"/><Relationship Id="rId43" Type="http://schemas.openxmlformats.org/officeDocument/2006/relationships/slide" Target="slides/slide37.xml"/><Relationship Id="rId87" Type="http://schemas.openxmlformats.org/officeDocument/2006/relationships/font" Target="fonts/OpenSansMedium-bold.fntdata"/><Relationship Id="rId46" Type="http://schemas.openxmlformats.org/officeDocument/2006/relationships/slide" Target="slides/slide40.xml"/><Relationship Id="rId45" Type="http://schemas.openxmlformats.org/officeDocument/2006/relationships/slide" Target="slides/slide39.xml"/><Relationship Id="rId89" Type="http://schemas.openxmlformats.org/officeDocument/2006/relationships/font" Target="fonts/OpenSansMedium-boldItalic.fntdata"/><Relationship Id="rId80" Type="http://schemas.openxmlformats.org/officeDocument/2006/relationships/font" Target="fonts/RobotoMedium-italic.fntdata"/><Relationship Id="rId82" Type="http://schemas.openxmlformats.org/officeDocument/2006/relationships/font" Target="fonts/SourceCodePro-regular.fntdata"/><Relationship Id="rId81" Type="http://schemas.openxmlformats.org/officeDocument/2006/relationships/font" Target="fonts/RobotoMedium-boldItalic.fntdata"/><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48" Type="http://schemas.openxmlformats.org/officeDocument/2006/relationships/slide" Target="slides/slide42.xml"/><Relationship Id="rId47" Type="http://schemas.openxmlformats.org/officeDocument/2006/relationships/slide" Target="slides/slide41.xml"/><Relationship Id="rId49" Type="http://schemas.openxmlformats.org/officeDocument/2006/relationships/slide" Target="slides/slide43.xml"/><Relationship Id="rId5" Type="http://schemas.openxmlformats.org/officeDocument/2006/relationships/slideMaster" Target="slideMasters/slideMaster1.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73" Type="http://schemas.openxmlformats.org/officeDocument/2006/relationships/slide" Target="slides/slide67.xml"/><Relationship Id="rId72" Type="http://schemas.openxmlformats.org/officeDocument/2006/relationships/slide" Target="slides/slide66.xml"/><Relationship Id="rId31" Type="http://schemas.openxmlformats.org/officeDocument/2006/relationships/slide" Target="slides/slide25.xml"/><Relationship Id="rId75" Type="http://schemas.openxmlformats.org/officeDocument/2006/relationships/font" Target="fonts/Roboto-bold.fntdata"/><Relationship Id="rId30" Type="http://schemas.openxmlformats.org/officeDocument/2006/relationships/slide" Target="slides/slide24.xml"/><Relationship Id="rId74" Type="http://schemas.openxmlformats.org/officeDocument/2006/relationships/font" Target="fonts/Roboto-regular.fntdata"/><Relationship Id="rId33" Type="http://schemas.openxmlformats.org/officeDocument/2006/relationships/slide" Target="slides/slide27.xml"/><Relationship Id="rId77" Type="http://schemas.openxmlformats.org/officeDocument/2006/relationships/font" Target="fonts/Roboto-boldItalic.fntdata"/><Relationship Id="rId32" Type="http://schemas.openxmlformats.org/officeDocument/2006/relationships/slide" Target="slides/slide26.xml"/><Relationship Id="rId76" Type="http://schemas.openxmlformats.org/officeDocument/2006/relationships/font" Target="fonts/Roboto-italic.fntdata"/><Relationship Id="rId35" Type="http://schemas.openxmlformats.org/officeDocument/2006/relationships/slide" Target="slides/slide29.xml"/><Relationship Id="rId79" Type="http://schemas.openxmlformats.org/officeDocument/2006/relationships/font" Target="fonts/RobotoMedium-bold.fntdata"/><Relationship Id="rId34" Type="http://schemas.openxmlformats.org/officeDocument/2006/relationships/slide" Target="slides/slide28.xml"/><Relationship Id="rId78" Type="http://schemas.openxmlformats.org/officeDocument/2006/relationships/font" Target="fonts/RobotoMedium-regular.fntdata"/><Relationship Id="rId71" Type="http://schemas.openxmlformats.org/officeDocument/2006/relationships/slide" Target="slides/slide65.xml"/><Relationship Id="rId70" Type="http://schemas.openxmlformats.org/officeDocument/2006/relationships/slide" Target="slides/slide64.xml"/><Relationship Id="rId37" Type="http://schemas.openxmlformats.org/officeDocument/2006/relationships/slide" Target="slides/slide31.xml"/><Relationship Id="rId36" Type="http://schemas.openxmlformats.org/officeDocument/2006/relationships/slide" Target="slides/slide30.xml"/><Relationship Id="rId39" Type="http://schemas.openxmlformats.org/officeDocument/2006/relationships/slide" Target="slides/slide33.xml"/><Relationship Id="rId38" Type="http://schemas.openxmlformats.org/officeDocument/2006/relationships/slide" Target="slides/slide32.xml"/><Relationship Id="rId62" Type="http://schemas.openxmlformats.org/officeDocument/2006/relationships/slide" Target="slides/slide56.xml"/><Relationship Id="rId61" Type="http://schemas.openxmlformats.org/officeDocument/2006/relationships/slide" Target="slides/slide55.xml"/><Relationship Id="rId20" Type="http://schemas.openxmlformats.org/officeDocument/2006/relationships/slide" Target="slides/slide14.xml"/><Relationship Id="rId64" Type="http://schemas.openxmlformats.org/officeDocument/2006/relationships/slide" Target="slides/slide58.xml"/><Relationship Id="rId63" Type="http://schemas.openxmlformats.org/officeDocument/2006/relationships/slide" Target="slides/slide57.xml"/><Relationship Id="rId22" Type="http://schemas.openxmlformats.org/officeDocument/2006/relationships/slide" Target="slides/slide16.xml"/><Relationship Id="rId66" Type="http://schemas.openxmlformats.org/officeDocument/2006/relationships/slide" Target="slides/slide60.xml"/><Relationship Id="rId21" Type="http://schemas.openxmlformats.org/officeDocument/2006/relationships/slide" Target="slides/slide15.xml"/><Relationship Id="rId65" Type="http://schemas.openxmlformats.org/officeDocument/2006/relationships/slide" Target="slides/slide59.xml"/><Relationship Id="rId24" Type="http://schemas.openxmlformats.org/officeDocument/2006/relationships/slide" Target="slides/slide18.xml"/><Relationship Id="rId68" Type="http://schemas.openxmlformats.org/officeDocument/2006/relationships/slide" Target="slides/slide62.xml"/><Relationship Id="rId23" Type="http://schemas.openxmlformats.org/officeDocument/2006/relationships/slide" Target="slides/slide17.xml"/><Relationship Id="rId67" Type="http://schemas.openxmlformats.org/officeDocument/2006/relationships/slide" Target="slides/slide61.xml"/><Relationship Id="rId60" Type="http://schemas.openxmlformats.org/officeDocument/2006/relationships/slide" Target="slides/slide54.xml"/><Relationship Id="rId26" Type="http://schemas.openxmlformats.org/officeDocument/2006/relationships/slide" Target="slides/slide20.xml"/><Relationship Id="rId25" Type="http://schemas.openxmlformats.org/officeDocument/2006/relationships/slide" Target="slides/slide19.xml"/><Relationship Id="rId69" Type="http://schemas.openxmlformats.org/officeDocument/2006/relationships/slide" Target="slides/slide63.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slide" Target="slides/slide45.xml"/><Relationship Id="rId50" Type="http://schemas.openxmlformats.org/officeDocument/2006/relationships/slide" Target="slides/slide44.xml"/><Relationship Id="rId53" Type="http://schemas.openxmlformats.org/officeDocument/2006/relationships/slide" Target="slides/slide47.xml"/><Relationship Id="rId52" Type="http://schemas.openxmlformats.org/officeDocument/2006/relationships/slide" Target="slides/slide46.xml"/><Relationship Id="rId11" Type="http://schemas.openxmlformats.org/officeDocument/2006/relationships/slide" Target="slides/slide5.xml"/><Relationship Id="rId55" Type="http://schemas.openxmlformats.org/officeDocument/2006/relationships/slide" Target="slides/slide49.xml"/><Relationship Id="rId10" Type="http://schemas.openxmlformats.org/officeDocument/2006/relationships/slide" Target="slides/slide4.xml"/><Relationship Id="rId54" Type="http://schemas.openxmlformats.org/officeDocument/2006/relationships/slide" Target="slides/slide48.xml"/><Relationship Id="rId13" Type="http://schemas.openxmlformats.org/officeDocument/2006/relationships/slide" Target="slides/slide7.xml"/><Relationship Id="rId57" Type="http://schemas.openxmlformats.org/officeDocument/2006/relationships/slide" Target="slides/slide51.xml"/><Relationship Id="rId12" Type="http://schemas.openxmlformats.org/officeDocument/2006/relationships/slide" Target="slides/slide6.xml"/><Relationship Id="rId56" Type="http://schemas.openxmlformats.org/officeDocument/2006/relationships/slide" Target="slides/slide50.xml"/><Relationship Id="rId91" Type="http://schemas.openxmlformats.org/officeDocument/2006/relationships/font" Target="fonts/Oswald-bold.fntdata"/><Relationship Id="rId90" Type="http://schemas.openxmlformats.org/officeDocument/2006/relationships/font" Target="fonts/Oswald-regular.fntdata"/><Relationship Id="rId15" Type="http://schemas.openxmlformats.org/officeDocument/2006/relationships/slide" Target="slides/slide9.xml"/><Relationship Id="rId59" Type="http://schemas.openxmlformats.org/officeDocument/2006/relationships/slide" Target="slides/slide53.xml"/><Relationship Id="rId14" Type="http://schemas.openxmlformats.org/officeDocument/2006/relationships/slide" Target="slides/slide8.xml"/><Relationship Id="rId58" Type="http://schemas.openxmlformats.org/officeDocument/2006/relationships/slide" Target="slides/slide52.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95.134.76.37/applets/AppletCentralLimit/Appl_CentralLimit2.html" TargetMode="Externa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195.134.76.37/applets/AppletCentralLimit/Appl_CentralLimit2.html" TargetMode="Externa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nx.org/contents/47XUf2HB@2.15:Mjy3YF-Z@10/Using-the-Central-Limit-Theorem" TargetMode="Externa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cnx.org/contents/47XUf2HB@2.15:Mjy3YF-Z@10/Using-the-Central-Limit-Theorem" TargetMode="Externa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mbaskool.com/business-concepts/statistics/7266-chance-variation-or-chance-error-.html" TargetMode="Externa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igacalculator.com/articles/p-value-definition-and-interpretation-in-statistics/" TargetMode="External"/><Relationship Id="rId3" Type="http://schemas.openxmlformats.org/officeDocument/2006/relationships/hyperlink" Target="https://datasciencenerd.com/p-value-vs-critical-value/#:~:text=The%20main%20difference%20between%20p,you%20reject%20the%20null%20hypothesis" TargetMode="Externa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igacalculator.com/articles/p-value-definition-and-interpretation-in-statistics/" TargetMode="External"/></Relationships>
</file>

<file path=ppt/notesSlides/_rels/notesSlide6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igacalculator.com/articles/p-value-definition-and-interpretation-in-statistics/" TargetMode="External"/></Relationships>
</file>

<file path=ppt/notesSlides/_rels/notesSlide6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igacalculator.com/articles/p-value-definition-and-interpretation-in-statistics/" TargetMode="External"/></Relationships>
</file>

<file path=ppt/notesSlides/_rels/notesSlide6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s://www.gigacalculator.com/articles/p-value-definition-and-interpretation-in-statistics/" TargetMode="External"/><Relationship Id="rId3" Type="http://schemas.openxmlformats.org/officeDocument/2006/relationships/hyperlink" Target="https://www.youtube.com/watch?v=o8f2w0Q0ME4&amp;t=16009s" TargetMode="External"/></Relationships>
</file>

<file path=ppt/notesSlides/_rels/notesSlide6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ea3e39f7af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ea3e39f7af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g25ed1ae1ac2_0_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5" name="Google Shape;155;g25ed1ae1ac2_0_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1" name="Shape 161"/>
        <p:cNvGrpSpPr/>
        <p:nvPr/>
      </p:nvGrpSpPr>
      <p:grpSpPr>
        <a:xfrm>
          <a:off x="0" y="0"/>
          <a:ext cx="0" cy="0"/>
          <a:chOff x="0" y="0"/>
          <a:chExt cx="0" cy="0"/>
        </a:xfrm>
      </p:grpSpPr>
      <p:sp>
        <p:nvSpPr>
          <p:cNvPr id="162" name="Google Shape;162;g25aca2b8025_0_3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3" name="Google Shape;163;g25aca2b8025_0_3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g25aca2b8025_0_6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97" name="Google Shape;197;g25aca2b8025_0_6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1" name="Shape 321"/>
        <p:cNvGrpSpPr/>
        <p:nvPr/>
      </p:nvGrpSpPr>
      <p:grpSpPr>
        <a:xfrm>
          <a:off x="0" y="0"/>
          <a:ext cx="0" cy="0"/>
          <a:chOff x="0" y="0"/>
          <a:chExt cx="0" cy="0"/>
        </a:xfrm>
      </p:grpSpPr>
      <p:sp>
        <p:nvSpPr>
          <p:cNvPr id="322" name="Google Shape;322;gee3d693ddd_1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3" name="Google Shape;323;gee3d693ddd_1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CLT Simulation - </a:t>
            </a:r>
            <a:r>
              <a:rPr lang="en-GB" u="sng">
                <a:solidFill>
                  <a:schemeClr val="hlink"/>
                </a:solidFill>
                <a:hlinkClick r:id="rId2"/>
              </a:rPr>
              <a:t>http://195.134.76.37/applets/AppletCentralLimit/Appl_CentralLimit2.html</a:t>
            </a:r>
            <a:endParaRPr/>
          </a:p>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25aca2b8025_0_2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25aca2b8025_0_2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CLT Simulation - </a:t>
            </a:r>
            <a:r>
              <a:rPr lang="en-GB" u="sng">
                <a:solidFill>
                  <a:schemeClr val="hlink"/>
                </a:solidFill>
                <a:hlinkClick r:id="rId2"/>
              </a:rPr>
              <a:t>http://195.134.76.37/applets/AppletCentralLimit/Appl_CentralLimit2.html</a:t>
            </a:r>
            <a:endParaRPr/>
          </a:p>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6" name="Shape 346"/>
        <p:cNvGrpSpPr/>
        <p:nvPr/>
      </p:nvGrpSpPr>
      <p:grpSpPr>
        <a:xfrm>
          <a:off x="0" y="0"/>
          <a:ext cx="0" cy="0"/>
          <a:chOff x="0" y="0"/>
          <a:chExt cx="0" cy="0"/>
        </a:xfrm>
      </p:grpSpPr>
      <p:sp>
        <p:nvSpPr>
          <p:cNvPr id="347" name="Google Shape;347;gee3d693ddd_1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8" name="Google Shape;348;gee3d693ddd_1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https://cnx.org/contents/47XUf2HB@2.15:Mjy3YF-Z@10/Using-the-Central-Limit-Theorem</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9" name="Shape 379"/>
        <p:cNvGrpSpPr/>
        <p:nvPr/>
      </p:nvGrpSpPr>
      <p:grpSpPr>
        <a:xfrm>
          <a:off x="0" y="0"/>
          <a:ext cx="0" cy="0"/>
          <a:chOff x="0" y="0"/>
          <a:chExt cx="0" cy="0"/>
        </a:xfrm>
      </p:grpSpPr>
      <p:sp>
        <p:nvSpPr>
          <p:cNvPr id="380" name="Google Shape;380;gee3d693ddd_1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1" name="Google Shape;381;gee3d693ddd_1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https://cnx.org/contents/47XUf2HB@2.15:Mjy3YF-Z@10/Using-the-Central-Limit-Theorem</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8" name="Shape 398"/>
        <p:cNvGrpSpPr/>
        <p:nvPr/>
      </p:nvGrpSpPr>
      <p:grpSpPr>
        <a:xfrm>
          <a:off x="0" y="0"/>
          <a:ext cx="0" cy="0"/>
          <a:chOff x="0" y="0"/>
          <a:chExt cx="0" cy="0"/>
        </a:xfrm>
      </p:grpSpPr>
      <p:sp>
        <p:nvSpPr>
          <p:cNvPr id="399" name="Google Shape;399;gea3e39f7af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0" name="Google Shape;400;gea3e39f7af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5" name="Shape 405"/>
        <p:cNvGrpSpPr/>
        <p:nvPr/>
      </p:nvGrpSpPr>
      <p:grpSpPr>
        <a:xfrm>
          <a:off x="0" y="0"/>
          <a:ext cx="0" cy="0"/>
          <a:chOff x="0" y="0"/>
          <a:chExt cx="0" cy="0"/>
        </a:xfrm>
      </p:grpSpPr>
      <p:sp>
        <p:nvSpPr>
          <p:cNvPr id="406" name="Google Shape;406;g260ae8112f7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7" name="Google Shape;407;g260ae8112f7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2" name="Shape 412"/>
        <p:cNvGrpSpPr/>
        <p:nvPr/>
      </p:nvGrpSpPr>
      <p:grpSpPr>
        <a:xfrm>
          <a:off x="0" y="0"/>
          <a:ext cx="0" cy="0"/>
          <a:chOff x="0" y="0"/>
          <a:chExt cx="0" cy="0"/>
        </a:xfrm>
      </p:grpSpPr>
      <p:sp>
        <p:nvSpPr>
          <p:cNvPr id="413" name="Google Shape;413;gea3e39f7af_0_1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4" name="Google Shape;414;gea3e39f7af_0_1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4" name="Shape 64"/>
        <p:cNvGrpSpPr/>
        <p:nvPr/>
      </p:nvGrpSpPr>
      <p:grpSpPr>
        <a:xfrm>
          <a:off x="0" y="0"/>
          <a:ext cx="0" cy="0"/>
          <a:chOff x="0" y="0"/>
          <a:chExt cx="0" cy="0"/>
        </a:xfrm>
      </p:grpSpPr>
      <p:sp>
        <p:nvSpPr>
          <p:cNvPr id="65" name="Google Shape;65;gea3e39f7af_0_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6" name="Google Shape;66;gea3e39f7af_0_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1" name="Shape 421"/>
        <p:cNvGrpSpPr/>
        <p:nvPr/>
      </p:nvGrpSpPr>
      <p:grpSpPr>
        <a:xfrm>
          <a:off x="0" y="0"/>
          <a:ext cx="0" cy="0"/>
          <a:chOff x="0" y="0"/>
          <a:chExt cx="0" cy="0"/>
        </a:xfrm>
      </p:grpSpPr>
      <p:sp>
        <p:nvSpPr>
          <p:cNvPr id="422" name="Google Shape;422;gea3e39f7af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3" name="Google Shape;423;gea3e39f7af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ea3e39f7af_0_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ea3e39f7af_0_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9" name="Shape 439"/>
        <p:cNvGrpSpPr/>
        <p:nvPr/>
      </p:nvGrpSpPr>
      <p:grpSpPr>
        <a:xfrm>
          <a:off x="0" y="0"/>
          <a:ext cx="0" cy="0"/>
          <a:chOff x="0" y="0"/>
          <a:chExt cx="0" cy="0"/>
        </a:xfrm>
      </p:grpSpPr>
      <p:sp>
        <p:nvSpPr>
          <p:cNvPr id="440" name="Google Shape;440;gea3e39f7af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1" name="Google Shape;441;gea3e39f7af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ea3e39f7af_0_7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ea3e39f7af_0_7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7" name="Shape 457"/>
        <p:cNvGrpSpPr/>
        <p:nvPr/>
      </p:nvGrpSpPr>
      <p:grpSpPr>
        <a:xfrm>
          <a:off x="0" y="0"/>
          <a:ext cx="0" cy="0"/>
          <a:chOff x="0" y="0"/>
          <a:chExt cx="0" cy="0"/>
        </a:xfrm>
      </p:grpSpPr>
      <p:sp>
        <p:nvSpPr>
          <p:cNvPr id="458" name="Google Shape;458;gee3d693ddd_1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9" name="Google Shape;459;gee3d693ddd_1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4" name="Shape 464"/>
        <p:cNvGrpSpPr/>
        <p:nvPr/>
      </p:nvGrpSpPr>
      <p:grpSpPr>
        <a:xfrm>
          <a:off x="0" y="0"/>
          <a:ext cx="0" cy="0"/>
          <a:chOff x="0" y="0"/>
          <a:chExt cx="0" cy="0"/>
        </a:xfrm>
      </p:grpSpPr>
      <p:sp>
        <p:nvSpPr>
          <p:cNvPr id="465" name="Google Shape;465;gea3e39f7af_0_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6" name="Google Shape;466;gea3e39f7af_0_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2" name="Shape 472"/>
        <p:cNvGrpSpPr/>
        <p:nvPr/>
      </p:nvGrpSpPr>
      <p:grpSpPr>
        <a:xfrm>
          <a:off x="0" y="0"/>
          <a:ext cx="0" cy="0"/>
          <a:chOff x="0" y="0"/>
          <a:chExt cx="0" cy="0"/>
        </a:xfrm>
      </p:grpSpPr>
      <p:sp>
        <p:nvSpPr>
          <p:cNvPr id="473" name="Google Shape;473;gea3e39f7af_0_9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4" name="Google Shape;474;gea3e39f7af_0_9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ea3e39f7af_0_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ea3e39f7af_0_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342900" lvl="0" marL="457200" rtl="0" algn="l">
              <a:lnSpc>
                <a:spcPct val="115000"/>
              </a:lnSpc>
              <a:spcBef>
                <a:spcPts val="0"/>
              </a:spcBef>
              <a:spcAft>
                <a:spcPts val="0"/>
              </a:spcAft>
              <a:buClr>
                <a:srgbClr val="424242"/>
              </a:buClr>
              <a:buSzPts val="1800"/>
              <a:buFont typeface="Source Code Pro"/>
              <a:buChar char="●"/>
            </a:pPr>
            <a:r>
              <a:rPr lang="en-GB" sz="1800" u="sng">
                <a:solidFill>
                  <a:srgbClr val="00838F"/>
                </a:solidFill>
                <a:latin typeface="Source Code Pro"/>
                <a:ea typeface="Source Code Pro"/>
                <a:cs typeface="Source Code Pro"/>
                <a:sym typeface="Source Code Pro"/>
                <a:hlinkClick r:id="rId2">
                  <a:extLst>
                    <a:ext uri="{A12FA001-AC4F-418D-AE19-62706E023703}">
                      <ahyp:hlinkClr val="tx"/>
                    </a:ext>
                  </a:extLst>
                </a:hlinkClick>
              </a:rPr>
              <a:t>https://www.mbaskool.com/business-concepts/statistics/7266-chance-variation-or-chance-error-.html</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6" name="Shape 496"/>
        <p:cNvGrpSpPr/>
        <p:nvPr/>
      </p:nvGrpSpPr>
      <p:grpSpPr>
        <a:xfrm>
          <a:off x="0" y="0"/>
          <a:ext cx="0" cy="0"/>
          <a:chOff x="0" y="0"/>
          <a:chExt cx="0" cy="0"/>
        </a:xfrm>
      </p:grpSpPr>
      <p:sp>
        <p:nvSpPr>
          <p:cNvPr id="497" name="Google Shape;497;gea3e39f7af_0_1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8" name="Google Shape;498;gea3e39f7af_0_1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2" name="Shape 502"/>
        <p:cNvGrpSpPr/>
        <p:nvPr/>
      </p:nvGrpSpPr>
      <p:grpSpPr>
        <a:xfrm>
          <a:off x="0" y="0"/>
          <a:ext cx="0" cy="0"/>
          <a:chOff x="0" y="0"/>
          <a:chExt cx="0" cy="0"/>
        </a:xfrm>
      </p:grpSpPr>
      <p:sp>
        <p:nvSpPr>
          <p:cNvPr id="503" name="Google Shape;503;gf4efc30321_0_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4" name="Google Shape;504;gf4efc30321_0_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5ace849f6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5ace849f6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f4efc30321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f4efc30321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ea3e39f7af_0_1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ea3e39f7af_0_1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ea3e39f7af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ea3e39f7af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3" name="Shape 533"/>
        <p:cNvGrpSpPr/>
        <p:nvPr/>
      </p:nvGrpSpPr>
      <p:grpSpPr>
        <a:xfrm>
          <a:off x="0" y="0"/>
          <a:ext cx="0" cy="0"/>
          <a:chOff x="0" y="0"/>
          <a:chExt cx="0" cy="0"/>
        </a:xfrm>
      </p:grpSpPr>
      <p:sp>
        <p:nvSpPr>
          <p:cNvPr id="534" name="Google Shape;534;gea3e39f7af_0_1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5" name="Google Shape;535;gea3e39f7af_0_1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5" name="Shape 545"/>
        <p:cNvGrpSpPr/>
        <p:nvPr/>
      </p:nvGrpSpPr>
      <p:grpSpPr>
        <a:xfrm>
          <a:off x="0" y="0"/>
          <a:ext cx="0" cy="0"/>
          <a:chOff x="0" y="0"/>
          <a:chExt cx="0" cy="0"/>
        </a:xfrm>
      </p:grpSpPr>
      <p:sp>
        <p:nvSpPr>
          <p:cNvPr id="546" name="Google Shape;546;g260ae8112f7_0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7" name="Google Shape;547;g260ae8112f7_0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6" name="Shape 556"/>
        <p:cNvGrpSpPr/>
        <p:nvPr/>
      </p:nvGrpSpPr>
      <p:grpSpPr>
        <a:xfrm>
          <a:off x="0" y="0"/>
          <a:ext cx="0" cy="0"/>
          <a:chOff x="0" y="0"/>
          <a:chExt cx="0" cy="0"/>
        </a:xfrm>
      </p:grpSpPr>
      <p:sp>
        <p:nvSpPr>
          <p:cNvPr id="557" name="Google Shape;557;g260ae8112f7_0_7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8" name="Google Shape;558;g260ae8112f7_0_7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0" name="Shape 570"/>
        <p:cNvGrpSpPr/>
        <p:nvPr/>
      </p:nvGrpSpPr>
      <p:grpSpPr>
        <a:xfrm>
          <a:off x="0" y="0"/>
          <a:ext cx="0" cy="0"/>
          <a:chOff x="0" y="0"/>
          <a:chExt cx="0" cy="0"/>
        </a:xfrm>
      </p:grpSpPr>
      <p:sp>
        <p:nvSpPr>
          <p:cNvPr id="571" name="Google Shape;571;gea3e39f7af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2" name="Google Shape;572;gea3e39f7af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0" name="Shape 580"/>
        <p:cNvGrpSpPr/>
        <p:nvPr/>
      </p:nvGrpSpPr>
      <p:grpSpPr>
        <a:xfrm>
          <a:off x="0" y="0"/>
          <a:ext cx="0" cy="0"/>
          <a:chOff x="0" y="0"/>
          <a:chExt cx="0" cy="0"/>
        </a:xfrm>
      </p:grpSpPr>
      <p:sp>
        <p:nvSpPr>
          <p:cNvPr id="581" name="Google Shape;581;gf4a2cb5571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2" name="Google Shape;582;gf4a2cb5571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90" name="Shape 590"/>
        <p:cNvGrpSpPr/>
        <p:nvPr/>
      </p:nvGrpSpPr>
      <p:grpSpPr>
        <a:xfrm>
          <a:off x="0" y="0"/>
          <a:ext cx="0" cy="0"/>
          <a:chOff x="0" y="0"/>
          <a:chExt cx="0" cy="0"/>
        </a:xfrm>
      </p:grpSpPr>
      <p:sp>
        <p:nvSpPr>
          <p:cNvPr id="591" name="Google Shape;591;gea3e39f7af_0_14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92" name="Google Shape;592;gea3e39f7af_0_14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0" name="Shape 600"/>
        <p:cNvGrpSpPr/>
        <p:nvPr/>
      </p:nvGrpSpPr>
      <p:grpSpPr>
        <a:xfrm>
          <a:off x="0" y="0"/>
          <a:ext cx="0" cy="0"/>
          <a:chOff x="0" y="0"/>
          <a:chExt cx="0" cy="0"/>
        </a:xfrm>
      </p:grpSpPr>
      <p:sp>
        <p:nvSpPr>
          <p:cNvPr id="601" name="Google Shape;601;g105ff9ff318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2" name="Google Shape;602;g105ff9ff318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5aca2b8025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5aca2b8025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7" name="Shape 607"/>
        <p:cNvGrpSpPr/>
        <p:nvPr/>
      </p:nvGrpSpPr>
      <p:grpSpPr>
        <a:xfrm>
          <a:off x="0" y="0"/>
          <a:ext cx="0" cy="0"/>
          <a:chOff x="0" y="0"/>
          <a:chExt cx="0" cy="0"/>
        </a:xfrm>
      </p:grpSpPr>
      <p:sp>
        <p:nvSpPr>
          <p:cNvPr id="608" name="Google Shape;608;g260ae8112f7_0_1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9" name="Google Shape;609;g260ae8112f7_0_1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where the industry expertise comes into picture. So as a statistician you should recommend a result to the business if it is Substantive enough for business.</a:t>
            </a:r>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15" name="Shape 615"/>
        <p:cNvGrpSpPr/>
        <p:nvPr/>
      </p:nvGrpSpPr>
      <p:grpSpPr>
        <a:xfrm>
          <a:off x="0" y="0"/>
          <a:ext cx="0" cy="0"/>
          <a:chOff x="0" y="0"/>
          <a:chExt cx="0" cy="0"/>
        </a:xfrm>
      </p:grpSpPr>
      <p:sp>
        <p:nvSpPr>
          <p:cNvPr id="616" name="Google Shape;616;g260ae8112f7_0_15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17" name="Google Shape;617;g260ae8112f7_0_15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where the industry expertise comes into picture. So as a statistician you should recommend a result to the business if it is Substantive enough for business.</a:t>
            </a:r>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1" name="Shape 621"/>
        <p:cNvGrpSpPr/>
        <p:nvPr/>
      </p:nvGrpSpPr>
      <p:grpSpPr>
        <a:xfrm>
          <a:off x="0" y="0"/>
          <a:ext cx="0" cy="0"/>
          <a:chOff x="0" y="0"/>
          <a:chExt cx="0" cy="0"/>
        </a:xfrm>
      </p:grpSpPr>
      <p:sp>
        <p:nvSpPr>
          <p:cNvPr id="622" name="Google Shape;622;g260ae8112f7_0_1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3" name="Google Shape;623;g260ae8112f7_0_1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This is where the industry expertise comes into picture. So as a statistician you should recommend a result to the business if it is Substantive enough for business.</a:t>
            </a:r>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7" name="Shape 627"/>
        <p:cNvGrpSpPr/>
        <p:nvPr/>
      </p:nvGrpSpPr>
      <p:grpSpPr>
        <a:xfrm>
          <a:off x="0" y="0"/>
          <a:ext cx="0" cy="0"/>
          <a:chOff x="0" y="0"/>
          <a:chExt cx="0" cy="0"/>
        </a:xfrm>
      </p:grpSpPr>
      <p:sp>
        <p:nvSpPr>
          <p:cNvPr id="628" name="Google Shape;628;gee3d693ddd_1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9" name="Google Shape;629;gee3d693ddd_1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0" name="Shape 650"/>
        <p:cNvGrpSpPr/>
        <p:nvPr/>
      </p:nvGrpSpPr>
      <p:grpSpPr>
        <a:xfrm>
          <a:off x="0" y="0"/>
          <a:ext cx="0" cy="0"/>
          <a:chOff x="0" y="0"/>
          <a:chExt cx="0" cy="0"/>
        </a:xfrm>
      </p:grpSpPr>
      <p:sp>
        <p:nvSpPr>
          <p:cNvPr id="651" name="Google Shape;651;gee3d693ddd_1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2" name="Google Shape;652;gee3d693ddd_1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56" name="Shape 656"/>
        <p:cNvGrpSpPr/>
        <p:nvPr/>
      </p:nvGrpSpPr>
      <p:grpSpPr>
        <a:xfrm>
          <a:off x="0" y="0"/>
          <a:ext cx="0" cy="0"/>
          <a:chOff x="0" y="0"/>
          <a:chExt cx="0" cy="0"/>
        </a:xfrm>
      </p:grpSpPr>
      <p:sp>
        <p:nvSpPr>
          <p:cNvPr id="657" name="Google Shape;657;gf04d8252a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58" name="Google Shape;658;gf04d8252a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81" name="Shape 681"/>
        <p:cNvGrpSpPr/>
        <p:nvPr/>
      </p:nvGrpSpPr>
      <p:grpSpPr>
        <a:xfrm>
          <a:off x="0" y="0"/>
          <a:ext cx="0" cy="0"/>
          <a:chOff x="0" y="0"/>
          <a:chExt cx="0" cy="0"/>
        </a:xfrm>
      </p:grpSpPr>
      <p:sp>
        <p:nvSpPr>
          <p:cNvPr id="682" name="Google Shape;682;g10756ae2234_0_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3" name="Google Shape;683;g10756ae2234_0_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08" name="Shape 708"/>
        <p:cNvGrpSpPr/>
        <p:nvPr/>
      </p:nvGrpSpPr>
      <p:grpSpPr>
        <a:xfrm>
          <a:off x="0" y="0"/>
          <a:ext cx="0" cy="0"/>
          <a:chOff x="0" y="0"/>
          <a:chExt cx="0" cy="0"/>
        </a:xfrm>
      </p:grpSpPr>
      <p:sp>
        <p:nvSpPr>
          <p:cNvPr id="709" name="Google Shape;709;gea3e39f7af_0_1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0" name="Google Shape;710;gea3e39f7af_0_1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a:t>Example 7-5 of McGraw Hill - Page 273 .excellent. Include it.</a:t>
            </a:r>
            <a:endParaRPr b="1"/>
          </a:p>
        </p:txBody>
      </p:sp>
    </p:spTree>
  </p:cSld>
  <p:clrMapOvr>
    <a:masterClrMapping/>
  </p:clrMapOvr>
</p:notes>
</file>

<file path=ppt/notesSlides/notesSlide4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62" name="Shape 762"/>
        <p:cNvGrpSpPr/>
        <p:nvPr/>
      </p:nvGrpSpPr>
      <p:grpSpPr>
        <a:xfrm>
          <a:off x="0" y="0"/>
          <a:ext cx="0" cy="0"/>
          <a:chOff x="0" y="0"/>
          <a:chExt cx="0" cy="0"/>
        </a:xfrm>
      </p:grpSpPr>
      <p:sp>
        <p:nvSpPr>
          <p:cNvPr id="763" name="Google Shape;763;gea3e39f7af_0_2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4" name="Google Shape;764;gea3e39f7af_0_2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4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80" name="Shape 780"/>
        <p:cNvGrpSpPr/>
        <p:nvPr/>
      </p:nvGrpSpPr>
      <p:grpSpPr>
        <a:xfrm>
          <a:off x="0" y="0"/>
          <a:ext cx="0" cy="0"/>
          <a:chOff x="0" y="0"/>
          <a:chExt cx="0" cy="0"/>
        </a:xfrm>
      </p:grpSpPr>
      <p:sp>
        <p:nvSpPr>
          <p:cNvPr id="781" name="Google Shape;781;gea3e39f7af_0_2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82" name="Google Shape;782;gea3e39f7af_0_2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2" name="Shape 112"/>
        <p:cNvGrpSpPr/>
        <p:nvPr/>
      </p:nvGrpSpPr>
      <p:grpSpPr>
        <a:xfrm>
          <a:off x="0" y="0"/>
          <a:ext cx="0" cy="0"/>
          <a:chOff x="0" y="0"/>
          <a:chExt cx="0" cy="0"/>
        </a:xfrm>
      </p:grpSpPr>
      <p:sp>
        <p:nvSpPr>
          <p:cNvPr id="113" name="Google Shape;113;g25aca2b8025_0_2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4" name="Google Shape;114;g25aca2b8025_0_2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4" name="Shape 804"/>
        <p:cNvGrpSpPr/>
        <p:nvPr/>
      </p:nvGrpSpPr>
      <p:grpSpPr>
        <a:xfrm>
          <a:off x="0" y="0"/>
          <a:ext cx="0" cy="0"/>
          <a:chOff x="0" y="0"/>
          <a:chExt cx="0" cy="0"/>
        </a:xfrm>
      </p:grpSpPr>
      <p:sp>
        <p:nvSpPr>
          <p:cNvPr id="805" name="Google Shape;805;gea3e39f7af_0_26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06" name="Google Shape;806;gea3e39f7af_0_26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5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56" name="Shape 856"/>
        <p:cNvGrpSpPr/>
        <p:nvPr/>
      </p:nvGrpSpPr>
      <p:grpSpPr>
        <a:xfrm>
          <a:off x="0" y="0"/>
          <a:ext cx="0" cy="0"/>
          <a:chOff x="0" y="0"/>
          <a:chExt cx="0" cy="0"/>
        </a:xfrm>
      </p:grpSpPr>
      <p:sp>
        <p:nvSpPr>
          <p:cNvPr id="857" name="Google Shape;857;gea3e39f7af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58" name="Google Shape;858;gea3e39f7af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5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87" name="Shape 887"/>
        <p:cNvGrpSpPr/>
        <p:nvPr/>
      </p:nvGrpSpPr>
      <p:grpSpPr>
        <a:xfrm>
          <a:off x="0" y="0"/>
          <a:ext cx="0" cy="0"/>
          <a:chOff x="0" y="0"/>
          <a:chExt cx="0" cy="0"/>
        </a:xfrm>
      </p:grpSpPr>
      <p:sp>
        <p:nvSpPr>
          <p:cNvPr id="888" name="Google Shape;888;g260e2c40567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89" name="Google Shape;889;g260e2c40567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5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5" name="Shape 895"/>
        <p:cNvGrpSpPr/>
        <p:nvPr/>
      </p:nvGrpSpPr>
      <p:grpSpPr>
        <a:xfrm>
          <a:off x="0" y="0"/>
          <a:ext cx="0" cy="0"/>
          <a:chOff x="0" y="0"/>
          <a:chExt cx="0" cy="0"/>
        </a:xfrm>
      </p:grpSpPr>
      <p:sp>
        <p:nvSpPr>
          <p:cNvPr id="896" name="Google Shape;896;g260e2c40567_0_11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7" name="Google Shape;897;g260e2c40567_0_11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5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7" name="Shape 907"/>
        <p:cNvGrpSpPr/>
        <p:nvPr/>
      </p:nvGrpSpPr>
      <p:grpSpPr>
        <a:xfrm>
          <a:off x="0" y="0"/>
          <a:ext cx="0" cy="0"/>
          <a:chOff x="0" y="0"/>
          <a:chExt cx="0" cy="0"/>
        </a:xfrm>
      </p:grpSpPr>
      <p:sp>
        <p:nvSpPr>
          <p:cNvPr id="908" name="Google Shape;908;g260e2c40567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09" name="Google Shape;909;g260e2c40567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5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5" name="Shape 915"/>
        <p:cNvGrpSpPr/>
        <p:nvPr/>
      </p:nvGrpSpPr>
      <p:grpSpPr>
        <a:xfrm>
          <a:off x="0" y="0"/>
          <a:ext cx="0" cy="0"/>
          <a:chOff x="0" y="0"/>
          <a:chExt cx="0" cy="0"/>
        </a:xfrm>
      </p:grpSpPr>
      <p:sp>
        <p:nvSpPr>
          <p:cNvPr id="916" name="Google Shape;916;g260e2c40567_0_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7" name="Google Shape;917;g260e2c40567_0_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5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24" name="Shape 924"/>
        <p:cNvGrpSpPr/>
        <p:nvPr/>
      </p:nvGrpSpPr>
      <p:grpSpPr>
        <a:xfrm>
          <a:off x="0" y="0"/>
          <a:ext cx="0" cy="0"/>
          <a:chOff x="0" y="0"/>
          <a:chExt cx="0" cy="0"/>
        </a:xfrm>
      </p:grpSpPr>
      <p:sp>
        <p:nvSpPr>
          <p:cNvPr id="925" name="Google Shape;925;g2610df94eb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6" name="Google Shape;926;g2610df94eb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5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1" name="Shape 931"/>
        <p:cNvGrpSpPr/>
        <p:nvPr/>
      </p:nvGrpSpPr>
      <p:grpSpPr>
        <a:xfrm>
          <a:off x="0" y="0"/>
          <a:ext cx="0" cy="0"/>
          <a:chOff x="0" y="0"/>
          <a:chExt cx="0" cy="0"/>
        </a:xfrm>
      </p:grpSpPr>
      <p:sp>
        <p:nvSpPr>
          <p:cNvPr id="932" name="Google Shape;932;g260e2c40567_0_3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33" name="Google Shape;933;g260e2c40567_0_3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5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3" name="Shape 953"/>
        <p:cNvGrpSpPr/>
        <p:nvPr/>
      </p:nvGrpSpPr>
      <p:grpSpPr>
        <a:xfrm>
          <a:off x="0" y="0"/>
          <a:ext cx="0" cy="0"/>
          <a:chOff x="0" y="0"/>
          <a:chExt cx="0" cy="0"/>
        </a:xfrm>
      </p:grpSpPr>
      <p:sp>
        <p:nvSpPr>
          <p:cNvPr id="954" name="Google Shape;954;g260e2c40567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5" name="Google Shape;955;g260e2c40567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b="1"/>
          </a:p>
        </p:txBody>
      </p:sp>
    </p:spTree>
  </p:cSld>
  <p:clrMapOvr>
    <a:masterClrMapping/>
  </p:clrMapOvr>
</p:notes>
</file>

<file path=ppt/notesSlides/notesSlide5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9" name="Shape 989"/>
        <p:cNvGrpSpPr/>
        <p:nvPr/>
      </p:nvGrpSpPr>
      <p:grpSpPr>
        <a:xfrm>
          <a:off x="0" y="0"/>
          <a:ext cx="0" cy="0"/>
          <a:chOff x="0" y="0"/>
          <a:chExt cx="0" cy="0"/>
        </a:xfrm>
      </p:grpSpPr>
      <p:sp>
        <p:nvSpPr>
          <p:cNvPr id="990" name="Google Shape;990;g2610df94ebe_0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91" name="Google Shape;991;g2610df94ebe_0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https://www.gigacalculator.com/articles/p-value-definition-and-interpretation-in-statistics/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Good explanation</a:t>
            </a:r>
            <a:endParaRPr/>
          </a:p>
          <a:p>
            <a:pPr indent="0" lvl="0" marL="0" rtl="0" algn="l">
              <a:spcBef>
                <a:spcPts val="0"/>
              </a:spcBef>
              <a:spcAft>
                <a:spcPts val="0"/>
              </a:spcAft>
              <a:buNone/>
            </a:pPr>
            <a:r>
              <a:rPr lang="en-GB" u="sng">
                <a:solidFill>
                  <a:schemeClr val="hlink"/>
                </a:solidFill>
                <a:hlinkClick r:id="rId3"/>
              </a:rPr>
              <a:t>https://datasciencenerd.com/p-value-vs-critical-value/#:~:text=The%20main%20difference%20between%20p,you%20reject%20the%20null%20hypothesis</a:t>
            </a:r>
            <a:r>
              <a:rPr lang="en-GB"/>
              <a:t>.</a:t>
            </a:r>
            <a:endParaRPr/>
          </a:p>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0" name="Shape 120"/>
        <p:cNvGrpSpPr/>
        <p:nvPr/>
      </p:nvGrpSpPr>
      <p:grpSpPr>
        <a:xfrm>
          <a:off x="0" y="0"/>
          <a:ext cx="0" cy="0"/>
          <a:chOff x="0" y="0"/>
          <a:chExt cx="0" cy="0"/>
        </a:xfrm>
      </p:grpSpPr>
      <p:sp>
        <p:nvSpPr>
          <p:cNvPr id="121" name="Google Shape;121;g25aca2b8025_0_2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2" name="Google Shape;122;g25aca2b8025_0_2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5" name="Shape 1005"/>
        <p:cNvGrpSpPr/>
        <p:nvPr/>
      </p:nvGrpSpPr>
      <p:grpSpPr>
        <a:xfrm>
          <a:off x="0" y="0"/>
          <a:ext cx="0" cy="0"/>
          <a:chOff x="0" y="0"/>
          <a:chExt cx="0" cy="0"/>
        </a:xfrm>
      </p:grpSpPr>
      <p:sp>
        <p:nvSpPr>
          <p:cNvPr id="1006" name="Google Shape;1006;gea3e39f7af_0_3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7" name="Google Shape;1007;gea3e39f7af_0_3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https://www.gigacalculator.com/articles/p-value-definition-and-interpretation-in-statistics/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Good explanation</a:t>
            </a:r>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15" name="Shape 1015"/>
        <p:cNvGrpSpPr/>
        <p:nvPr/>
      </p:nvGrpSpPr>
      <p:grpSpPr>
        <a:xfrm>
          <a:off x="0" y="0"/>
          <a:ext cx="0" cy="0"/>
          <a:chOff x="0" y="0"/>
          <a:chExt cx="0" cy="0"/>
        </a:xfrm>
      </p:grpSpPr>
      <p:sp>
        <p:nvSpPr>
          <p:cNvPr id="1016" name="Google Shape;1016;g2610df94ebe_0_1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7" name="Google Shape;1017;g2610df94ebe_0_1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https://www.gigacalculator.com/articles/p-value-definition-and-interpretation-in-statistics/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Good explanation</a:t>
            </a:r>
            <a:endParaRPr/>
          </a:p>
          <a:p>
            <a:pPr indent="0" lvl="0" marL="0" rtl="0" algn="l">
              <a:spcBef>
                <a:spcPts val="0"/>
              </a:spcBef>
              <a:spcAft>
                <a:spcPts val="0"/>
              </a:spcAft>
              <a:buNone/>
            </a:pPr>
            <a:r>
              <a:rPr lang="en-GB"/>
              <a:t>https://datasciencenerd.com/p-value-vs-critical-value/#:~:text=The%20main%20difference%20between%20p,you%20reject%20the%20null%20hypothesis.</a:t>
            </a:r>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29" name="Shape 1029"/>
        <p:cNvGrpSpPr/>
        <p:nvPr/>
      </p:nvGrpSpPr>
      <p:grpSpPr>
        <a:xfrm>
          <a:off x="0" y="0"/>
          <a:ext cx="0" cy="0"/>
          <a:chOff x="0" y="0"/>
          <a:chExt cx="0" cy="0"/>
        </a:xfrm>
      </p:grpSpPr>
      <p:sp>
        <p:nvSpPr>
          <p:cNvPr id="1030" name="Google Shape;1030;g2610df94ebe_0_1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31" name="Google Shape;1031;g2610df94ebe_0_1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https://www.gigacalculator.com/articles/p-value-definition-and-interpretation-in-statistics/</a:t>
            </a:r>
            <a:endParaRPr/>
          </a:p>
          <a:p>
            <a:pPr indent="0" lvl="0" marL="0" rtl="0" algn="l">
              <a:spcBef>
                <a:spcPts val="0"/>
              </a:spcBef>
              <a:spcAft>
                <a:spcPts val="0"/>
              </a:spcAft>
              <a:buNone/>
            </a:pPr>
            <a:r>
              <a:t/>
            </a:r>
            <a:endParaRPr/>
          </a:p>
          <a:p>
            <a:pPr indent="0" lvl="0" marL="0" rtl="0" algn="l">
              <a:spcBef>
                <a:spcPts val="0"/>
              </a:spcBef>
              <a:spcAft>
                <a:spcPts val="0"/>
              </a:spcAft>
              <a:buNone/>
            </a:pPr>
            <a:r>
              <a:rPr lang="en-GB"/>
              <a:t>Good explanation</a:t>
            </a:r>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39" name="Shape 1039"/>
        <p:cNvGrpSpPr/>
        <p:nvPr/>
      </p:nvGrpSpPr>
      <p:grpSpPr>
        <a:xfrm>
          <a:off x="0" y="0"/>
          <a:ext cx="0" cy="0"/>
          <a:chOff x="0" y="0"/>
          <a:chExt cx="0" cy="0"/>
        </a:xfrm>
      </p:grpSpPr>
      <p:sp>
        <p:nvSpPr>
          <p:cNvPr id="1040" name="Google Shape;1040;gea3e39f7af_0_4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41" name="Google Shape;1041;gea3e39f7af_0_4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5" name="Shape 1065"/>
        <p:cNvGrpSpPr/>
        <p:nvPr/>
      </p:nvGrpSpPr>
      <p:grpSpPr>
        <a:xfrm>
          <a:off x="0" y="0"/>
          <a:ext cx="0" cy="0"/>
          <a:chOff x="0" y="0"/>
          <a:chExt cx="0" cy="0"/>
        </a:xfrm>
      </p:grpSpPr>
      <p:sp>
        <p:nvSpPr>
          <p:cNvPr id="1066" name="Google Shape;1066;gea3e39f7af_0_42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67" name="Google Shape;1067;gea3e39f7af_0_42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89" name="Shape 1089"/>
        <p:cNvGrpSpPr/>
        <p:nvPr/>
      </p:nvGrpSpPr>
      <p:grpSpPr>
        <a:xfrm>
          <a:off x="0" y="0"/>
          <a:ext cx="0" cy="0"/>
          <a:chOff x="0" y="0"/>
          <a:chExt cx="0" cy="0"/>
        </a:xfrm>
      </p:grpSpPr>
      <p:sp>
        <p:nvSpPr>
          <p:cNvPr id="1090" name="Google Shape;1090;g105ff9ff318_0_4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91" name="Google Shape;1091;g105ff9ff318_0_4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u="sng">
                <a:solidFill>
                  <a:schemeClr val="hlink"/>
                </a:solidFill>
                <a:hlinkClick r:id="rId2"/>
              </a:rPr>
              <a:t>https://www.gigacalculator.com/articles/p-value-definition-and-interpretation-in-statistics/</a:t>
            </a:r>
            <a:endParaRPr/>
          </a:p>
          <a:p>
            <a:pPr indent="0" lvl="0" marL="0" rtl="0" algn="l">
              <a:spcBef>
                <a:spcPts val="0"/>
              </a:spcBef>
              <a:spcAft>
                <a:spcPts val="0"/>
              </a:spcAft>
              <a:buNone/>
            </a:pPr>
            <a:r>
              <a:rPr i="1" lang="en-GB"/>
              <a:t>Excellent Read</a:t>
            </a:r>
            <a:endParaRPr i="1"/>
          </a:p>
          <a:p>
            <a:pPr indent="0" lvl="0" marL="0" rtl="0" algn="l">
              <a:spcBef>
                <a:spcPts val="0"/>
              </a:spcBef>
              <a:spcAft>
                <a:spcPts val="0"/>
              </a:spcAft>
              <a:buNone/>
            </a:pPr>
            <a:r>
              <a:rPr i="1" lang="en-GB"/>
              <a:t>p-Value and Risk Management</a:t>
            </a:r>
            <a:endParaRPr i="1"/>
          </a:p>
          <a:p>
            <a:pPr indent="0" lvl="0" marL="0" rtl="0" algn="l">
              <a:spcBef>
                <a:spcPts val="0"/>
              </a:spcBef>
              <a:spcAft>
                <a:spcPts val="0"/>
              </a:spcAft>
              <a:buNone/>
            </a:pPr>
            <a:r>
              <a:rPr i="1" lang="en-GB" u="sng">
                <a:solidFill>
                  <a:schemeClr val="hlink"/>
                </a:solidFill>
                <a:hlinkClick r:id="rId3"/>
              </a:rPr>
              <a:t>https://www.youtube.com/watch?v=o8f2w0Q0ME4&amp;t=16009s</a:t>
            </a:r>
            <a:endParaRPr i="1"/>
          </a:p>
          <a:p>
            <a:pPr indent="0" lvl="0" marL="0" rtl="0" algn="l">
              <a:spcBef>
                <a:spcPts val="0"/>
              </a:spcBef>
              <a:spcAft>
                <a:spcPts val="0"/>
              </a:spcAft>
              <a:buNone/>
            </a:pPr>
            <a:r>
              <a:t/>
            </a:r>
            <a:endParaRPr i="1"/>
          </a:p>
        </p:txBody>
      </p:sp>
    </p:spTree>
  </p:cSld>
  <p:clrMapOvr>
    <a:masterClrMapping/>
  </p:clrMapOvr>
</p:notes>
</file>

<file path=ppt/notesSlides/notesSlide6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98" name="Shape 1098"/>
        <p:cNvGrpSpPr/>
        <p:nvPr/>
      </p:nvGrpSpPr>
      <p:grpSpPr>
        <a:xfrm>
          <a:off x="0" y="0"/>
          <a:ext cx="0" cy="0"/>
          <a:chOff x="0" y="0"/>
          <a:chExt cx="0" cy="0"/>
        </a:xfrm>
      </p:grpSpPr>
      <p:sp>
        <p:nvSpPr>
          <p:cNvPr id="1099" name="Google Shape;1099;gea3e39f7af_0_4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0" name="Google Shape;1100;gea3e39f7af_0_4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04" name="Shape 1104"/>
        <p:cNvGrpSpPr/>
        <p:nvPr/>
      </p:nvGrpSpPr>
      <p:grpSpPr>
        <a:xfrm>
          <a:off x="0" y="0"/>
          <a:ext cx="0" cy="0"/>
          <a:chOff x="0" y="0"/>
          <a:chExt cx="0" cy="0"/>
        </a:xfrm>
      </p:grpSpPr>
      <p:sp>
        <p:nvSpPr>
          <p:cNvPr id="1105" name="Google Shape;1105;gea3e39f7af_0_47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06" name="Google Shape;1106;gea3e39f7af_0_47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8" name="Shape 128"/>
        <p:cNvGrpSpPr/>
        <p:nvPr/>
      </p:nvGrpSpPr>
      <p:grpSpPr>
        <a:xfrm>
          <a:off x="0" y="0"/>
          <a:ext cx="0" cy="0"/>
          <a:chOff x="0" y="0"/>
          <a:chExt cx="0" cy="0"/>
        </a:xfrm>
      </p:grpSpPr>
      <p:sp>
        <p:nvSpPr>
          <p:cNvPr id="129" name="Google Shape;129;g25ed1ae1ac2_0_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0" name="Google Shape;130;g25ed1ae1ac2_0_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6" name="Shape 136"/>
        <p:cNvGrpSpPr/>
        <p:nvPr/>
      </p:nvGrpSpPr>
      <p:grpSpPr>
        <a:xfrm>
          <a:off x="0" y="0"/>
          <a:ext cx="0" cy="0"/>
          <a:chOff x="0" y="0"/>
          <a:chExt cx="0" cy="0"/>
        </a:xfrm>
      </p:grpSpPr>
      <p:sp>
        <p:nvSpPr>
          <p:cNvPr id="137" name="Google Shape;137;g25ed1ae1ac2_0_3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8" name="Google Shape;138;g25ed1ae1ac2_0_3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4" name="Shape 144"/>
        <p:cNvGrpSpPr/>
        <p:nvPr/>
      </p:nvGrpSpPr>
      <p:grpSpPr>
        <a:xfrm>
          <a:off x="0" y="0"/>
          <a:ext cx="0" cy="0"/>
          <a:chOff x="0" y="0"/>
          <a:chExt cx="0" cy="0"/>
        </a:xfrm>
      </p:grpSpPr>
      <p:sp>
        <p:nvSpPr>
          <p:cNvPr id="145" name="Google Shape;145;g25ed1ae1ac2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6" name="Google Shape;146;g25ed1ae1ac2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rot="10800000">
            <a:off x="4226100" y="2933550"/>
            <a:ext cx="691800" cy="388500"/>
          </a:xfrm>
          <a:prstGeom prst="triangle">
            <a:avLst>
              <a:gd fmla="val 50000" name="adj"/>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p:nvPr/>
        </p:nvSpPr>
        <p:spPr>
          <a:xfrm>
            <a:off x="-25" y="0"/>
            <a:ext cx="9144000" cy="31242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 name="Google Shape;12;p2"/>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6000"/>
              <a:buNone/>
              <a:defRPr sz="6000">
                <a:solidFill>
                  <a:schemeClr val="lt1"/>
                </a:solidFill>
              </a:defRPr>
            </a:lvl1pPr>
            <a:lvl2pPr lvl="1" algn="ctr">
              <a:spcBef>
                <a:spcPts val="0"/>
              </a:spcBef>
              <a:spcAft>
                <a:spcPts val="0"/>
              </a:spcAft>
              <a:buClr>
                <a:schemeClr val="lt1"/>
              </a:buClr>
              <a:buSzPts val="6000"/>
              <a:buNone/>
              <a:defRPr sz="6000">
                <a:solidFill>
                  <a:schemeClr val="lt1"/>
                </a:solidFill>
              </a:defRPr>
            </a:lvl2pPr>
            <a:lvl3pPr lvl="2" algn="ctr">
              <a:spcBef>
                <a:spcPts val="0"/>
              </a:spcBef>
              <a:spcAft>
                <a:spcPts val="0"/>
              </a:spcAft>
              <a:buClr>
                <a:schemeClr val="lt1"/>
              </a:buClr>
              <a:buSzPts val="6000"/>
              <a:buNone/>
              <a:defRPr sz="6000">
                <a:solidFill>
                  <a:schemeClr val="lt1"/>
                </a:solidFill>
              </a:defRPr>
            </a:lvl3pPr>
            <a:lvl4pPr lvl="3" algn="ctr">
              <a:spcBef>
                <a:spcPts val="0"/>
              </a:spcBef>
              <a:spcAft>
                <a:spcPts val="0"/>
              </a:spcAft>
              <a:buClr>
                <a:schemeClr val="lt1"/>
              </a:buClr>
              <a:buSzPts val="6000"/>
              <a:buNone/>
              <a:defRPr sz="6000">
                <a:solidFill>
                  <a:schemeClr val="lt1"/>
                </a:solidFill>
              </a:defRPr>
            </a:lvl4pPr>
            <a:lvl5pPr lvl="4" algn="ctr">
              <a:spcBef>
                <a:spcPts val="0"/>
              </a:spcBef>
              <a:spcAft>
                <a:spcPts val="0"/>
              </a:spcAft>
              <a:buClr>
                <a:schemeClr val="lt1"/>
              </a:buClr>
              <a:buSzPts val="6000"/>
              <a:buNone/>
              <a:defRPr sz="6000">
                <a:solidFill>
                  <a:schemeClr val="lt1"/>
                </a:solidFill>
              </a:defRPr>
            </a:lvl5pPr>
            <a:lvl6pPr lvl="5" algn="ctr">
              <a:spcBef>
                <a:spcPts val="0"/>
              </a:spcBef>
              <a:spcAft>
                <a:spcPts val="0"/>
              </a:spcAft>
              <a:buClr>
                <a:schemeClr val="lt1"/>
              </a:buClr>
              <a:buSzPts val="6000"/>
              <a:buNone/>
              <a:defRPr sz="6000">
                <a:solidFill>
                  <a:schemeClr val="lt1"/>
                </a:solidFill>
              </a:defRPr>
            </a:lvl6pPr>
            <a:lvl7pPr lvl="6" algn="ctr">
              <a:spcBef>
                <a:spcPts val="0"/>
              </a:spcBef>
              <a:spcAft>
                <a:spcPts val="0"/>
              </a:spcAft>
              <a:buClr>
                <a:schemeClr val="lt1"/>
              </a:buClr>
              <a:buSzPts val="6000"/>
              <a:buNone/>
              <a:defRPr sz="6000">
                <a:solidFill>
                  <a:schemeClr val="lt1"/>
                </a:solidFill>
              </a:defRPr>
            </a:lvl7pPr>
            <a:lvl8pPr lvl="7" algn="ctr">
              <a:spcBef>
                <a:spcPts val="0"/>
              </a:spcBef>
              <a:spcAft>
                <a:spcPts val="0"/>
              </a:spcAft>
              <a:buClr>
                <a:schemeClr val="lt1"/>
              </a:buClr>
              <a:buSzPts val="6000"/>
              <a:buNone/>
              <a:defRPr sz="6000">
                <a:solidFill>
                  <a:schemeClr val="lt1"/>
                </a:solidFill>
              </a:defRPr>
            </a:lvl8pPr>
            <a:lvl9pPr lvl="8" algn="ctr">
              <a:spcBef>
                <a:spcPts val="0"/>
              </a:spcBef>
              <a:spcAft>
                <a:spcPts val="0"/>
              </a:spcAft>
              <a:buClr>
                <a:schemeClr val="lt1"/>
              </a:buClr>
              <a:buSzPts val="6000"/>
              <a:buNone/>
              <a:defRPr sz="6000">
                <a:solidFill>
                  <a:schemeClr val="lt1"/>
                </a:solidFill>
              </a:defRPr>
            </a:lvl9pPr>
          </a:lstStyle>
          <a:p/>
        </p:txBody>
      </p:sp>
      <p:sp>
        <p:nvSpPr>
          <p:cNvPr id="13" name="Google Shape;13;p2"/>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SzPts val="3600"/>
              <a:buFont typeface="Oswald"/>
              <a:buNone/>
              <a:defRPr sz="3600">
                <a:latin typeface="Oswald"/>
                <a:ea typeface="Oswald"/>
                <a:cs typeface="Oswald"/>
                <a:sym typeface="Oswald"/>
              </a:defRPr>
            </a:lvl1pPr>
            <a:lvl2pPr lvl="1" algn="ctr">
              <a:lnSpc>
                <a:spcPct val="100000"/>
              </a:lnSpc>
              <a:spcBef>
                <a:spcPts val="0"/>
              </a:spcBef>
              <a:spcAft>
                <a:spcPts val="0"/>
              </a:spcAft>
              <a:buSzPts val="3600"/>
              <a:buFont typeface="Oswald"/>
              <a:buNone/>
              <a:defRPr sz="3600">
                <a:latin typeface="Oswald"/>
                <a:ea typeface="Oswald"/>
                <a:cs typeface="Oswald"/>
                <a:sym typeface="Oswald"/>
              </a:defRPr>
            </a:lvl2pPr>
            <a:lvl3pPr lvl="2" algn="ctr">
              <a:lnSpc>
                <a:spcPct val="100000"/>
              </a:lnSpc>
              <a:spcBef>
                <a:spcPts val="0"/>
              </a:spcBef>
              <a:spcAft>
                <a:spcPts val="0"/>
              </a:spcAft>
              <a:buSzPts val="3600"/>
              <a:buFont typeface="Oswald"/>
              <a:buNone/>
              <a:defRPr sz="3600">
                <a:latin typeface="Oswald"/>
                <a:ea typeface="Oswald"/>
                <a:cs typeface="Oswald"/>
                <a:sym typeface="Oswald"/>
              </a:defRPr>
            </a:lvl3pPr>
            <a:lvl4pPr lvl="3" algn="ctr">
              <a:lnSpc>
                <a:spcPct val="100000"/>
              </a:lnSpc>
              <a:spcBef>
                <a:spcPts val="0"/>
              </a:spcBef>
              <a:spcAft>
                <a:spcPts val="0"/>
              </a:spcAft>
              <a:buSzPts val="3600"/>
              <a:buFont typeface="Oswald"/>
              <a:buNone/>
              <a:defRPr sz="3600">
                <a:latin typeface="Oswald"/>
                <a:ea typeface="Oswald"/>
                <a:cs typeface="Oswald"/>
                <a:sym typeface="Oswald"/>
              </a:defRPr>
            </a:lvl4pPr>
            <a:lvl5pPr lvl="4" algn="ctr">
              <a:lnSpc>
                <a:spcPct val="100000"/>
              </a:lnSpc>
              <a:spcBef>
                <a:spcPts val="0"/>
              </a:spcBef>
              <a:spcAft>
                <a:spcPts val="0"/>
              </a:spcAft>
              <a:buSzPts val="3600"/>
              <a:buFont typeface="Oswald"/>
              <a:buNone/>
              <a:defRPr sz="3600">
                <a:latin typeface="Oswald"/>
                <a:ea typeface="Oswald"/>
                <a:cs typeface="Oswald"/>
                <a:sym typeface="Oswald"/>
              </a:defRPr>
            </a:lvl5pPr>
            <a:lvl6pPr lvl="5" algn="ctr">
              <a:lnSpc>
                <a:spcPct val="100000"/>
              </a:lnSpc>
              <a:spcBef>
                <a:spcPts val="0"/>
              </a:spcBef>
              <a:spcAft>
                <a:spcPts val="0"/>
              </a:spcAft>
              <a:buSzPts val="3600"/>
              <a:buFont typeface="Oswald"/>
              <a:buNone/>
              <a:defRPr sz="3600">
                <a:latin typeface="Oswald"/>
                <a:ea typeface="Oswald"/>
                <a:cs typeface="Oswald"/>
                <a:sym typeface="Oswald"/>
              </a:defRPr>
            </a:lvl6pPr>
            <a:lvl7pPr lvl="6" algn="ctr">
              <a:lnSpc>
                <a:spcPct val="100000"/>
              </a:lnSpc>
              <a:spcBef>
                <a:spcPts val="0"/>
              </a:spcBef>
              <a:spcAft>
                <a:spcPts val="0"/>
              </a:spcAft>
              <a:buSzPts val="3600"/>
              <a:buFont typeface="Oswald"/>
              <a:buNone/>
              <a:defRPr sz="3600">
                <a:latin typeface="Oswald"/>
                <a:ea typeface="Oswald"/>
                <a:cs typeface="Oswald"/>
                <a:sym typeface="Oswald"/>
              </a:defRPr>
            </a:lvl7pPr>
            <a:lvl8pPr lvl="7" algn="ctr">
              <a:lnSpc>
                <a:spcPct val="100000"/>
              </a:lnSpc>
              <a:spcBef>
                <a:spcPts val="0"/>
              </a:spcBef>
              <a:spcAft>
                <a:spcPts val="0"/>
              </a:spcAft>
              <a:buSzPts val="3600"/>
              <a:buFont typeface="Oswald"/>
              <a:buNone/>
              <a:defRPr sz="3600">
                <a:latin typeface="Oswald"/>
                <a:ea typeface="Oswald"/>
                <a:cs typeface="Oswald"/>
                <a:sym typeface="Oswald"/>
              </a:defRPr>
            </a:lvl8pPr>
            <a:lvl9pPr lvl="8" algn="ctr">
              <a:lnSpc>
                <a:spcPct val="100000"/>
              </a:lnSpc>
              <a:spcBef>
                <a:spcPts val="0"/>
              </a:spcBef>
              <a:spcAft>
                <a:spcPts val="0"/>
              </a:spcAft>
              <a:buSzPts val="3600"/>
              <a:buFont typeface="Oswald"/>
              <a:buNone/>
              <a:defRPr sz="3600">
                <a:latin typeface="Oswald"/>
                <a:ea typeface="Oswald"/>
                <a:cs typeface="Oswald"/>
                <a:sym typeface="Oswald"/>
              </a:defRPr>
            </a:lvl9pPr>
          </a:lstStyle>
          <a:p/>
        </p:txBody>
      </p:sp>
      <p:sp>
        <p:nvSpPr>
          <p:cNvPr id="14" name="Google Shape;14;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51" name="Shape 51"/>
        <p:cNvGrpSpPr/>
        <p:nvPr/>
      </p:nvGrpSpPr>
      <p:grpSpPr>
        <a:xfrm>
          <a:off x="0" y="0"/>
          <a:ext cx="0" cy="0"/>
          <a:chOff x="0" y="0"/>
          <a:chExt cx="0" cy="0"/>
        </a:xfrm>
      </p:grpSpPr>
      <p:cxnSp>
        <p:nvCxnSpPr>
          <p:cNvPr id="52" name="Google Shape;52;p11"/>
          <p:cNvCxnSpPr/>
          <p:nvPr/>
        </p:nvCxnSpPr>
        <p:spPr>
          <a:xfrm>
            <a:off x="413275" y="2988275"/>
            <a:ext cx="910500" cy="0"/>
          </a:xfrm>
          <a:prstGeom prst="straightConnector1">
            <a:avLst/>
          </a:prstGeom>
          <a:noFill/>
          <a:ln cap="flat" cmpd="sng" w="28575">
            <a:solidFill>
              <a:schemeClr val="dk1"/>
            </a:solidFill>
            <a:prstDash val="lgDash"/>
            <a:round/>
            <a:headEnd len="sm" w="sm" type="none"/>
            <a:tailEnd len="sm" w="sm" type="none"/>
          </a:ln>
        </p:spPr>
      </p:cxnSp>
      <p:sp>
        <p:nvSpPr>
          <p:cNvPr id="53" name="Google Shape;53;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spcBef>
                <a:spcPts val="0"/>
              </a:spcBef>
              <a:spcAft>
                <a:spcPts val="0"/>
              </a:spcAft>
              <a:buSzPts val="12000"/>
              <a:buNone/>
              <a:defRPr sz="12000"/>
            </a:lvl1pPr>
            <a:lvl2pPr lvl="1">
              <a:spcBef>
                <a:spcPts val="0"/>
              </a:spcBef>
              <a:spcAft>
                <a:spcPts val="0"/>
              </a:spcAft>
              <a:buSzPts val="12000"/>
              <a:buNone/>
              <a:defRPr sz="12000"/>
            </a:lvl2pPr>
            <a:lvl3pPr lvl="2">
              <a:spcBef>
                <a:spcPts val="0"/>
              </a:spcBef>
              <a:spcAft>
                <a:spcPts val="0"/>
              </a:spcAft>
              <a:buSzPts val="12000"/>
              <a:buNone/>
              <a:defRPr sz="12000"/>
            </a:lvl3pPr>
            <a:lvl4pPr lvl="3">
              <a:spcBef>
                <a:spcPts val="0"/>
              </a:spcBef>
              <a:spcAft>
                <a:spcPts val="0"/>
              </a:spcAft>
              <a:buSzPts val="12000"/>
              <a:buNone/>
              <a:defRPr sz="12000"/>
            </a:lvl4pPr>
            <a:lvl5pPr lvl="4">
              <a:spcBef>
                <a:spcPts val="0"/>
              </a:spcBef>
              <a:spcAft>
                <a:spcPts val="0"/>
              </a:spcAft>
              <a:buSzPts val="12000"/>
              <a:buNone/>
              <a:defRPr sz="12000"/>
            </a:lvl5pPr>
            <a:lvl6pPr lvl="5">
              <a:spcBef>
                <a:spcPts val="0"/>
              </a:spcBef>
              <a:spcAft>
                <a:spcPts val="0"/>
              </a:spcAft>
              <a:buSzPts val="12000"/>
              <a:buNone/>
              <a:defRPr sz="12000"/>
            </a:lvl6pPr>
            <a:lvl7pPr lvl="6">
              <a:spcBef>
                <a:spcPts val="0"/>
              </a:spcBef>
              <a:spcAft>
                <a:spcPts val="0"/>
              </a:spcAft>
              <a:buSzPts val="12000"/>
              <a:buNone/>
              <a:defRPr sz="12000"/>
            </a:lvl7pPr>
            <a:lvl8pPr lvl="7">
              <a:spcBef>
                <a:spcPts val="0"/>
              </a:spcBef>
              <a:spcAft>
                <a:spcPts val="0"/>
              </a:spcAft>
              <a:buSzPts val="12000"/>
              <a:buNone/>
              <a:defRPr sz="12000"/>
            </a:lvl8pPr>
            <a:lvl9pPr lvl="8">
              <a:spcBef>
                <a:spcPts val="0"/>
              </a:spcBef>
              <a:spcAft>
                <a:spcPts val="0"/>
              </a:spcAft>
              <a:buSzPts val="12000"/>
              <a:buNone/>
              <a:defRPr sz="12000"/>
            </a:lvl9pPr>
          </a:lstStyle>
          <a:p>
            <a:r>
              <a:t>xx%</a:t>
            </a:r>
          </a:p>
        </p:txBody>
      </p:sp>
      <p:sp>
        <p:nvSpPr>
          <p:cNvPr id="54" name="Google Shape;54;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55" name="Google Shape;55;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6" name="Shape 56"/>
        <p:cNvGrpSpPr/>
        <p:nvPr/>
      </p:nvGrpSpPr>
      <p:grpSpPr>
        <a:xfrm>
          <a:off x="0" y="0"/>
          <a:ext cx="0" cy="0"/>
          <a:chOff x="0" y="0"/>
          <a:chExt cx="0" cy="0"/>
        </a:xfrm>
      </p:grpSpPr>
      <p:sp>
        <p:nvSpPr>
          <p:cNvPr id="57" name="Google Shape;57;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5" name="Shape 15"/>
        <p:cNvGrpSpPr/>
        <p:nvPr/>
      </p:nvGrpSpPr>
      <p:grpSpPr>
        <a:xfrm>
          <a:off x="0" y="0"/>
          <a:ext cx="0" cy="0"/>
          <a:chOff x="0" y="0"/>
          <a:chExt cx="0" cy="0"/>
        </a:xfrm>
      </p:grpSpPr>
      <p:sp>
        <p:nvSpPr>
          <p:cNvPr id="16" name="Google Shape;16;p3"/>
          <p:cNvSpPr/>
          <p:nvPr/>
        </p:nvSpPr>
        <p:spPr>
          <a:xfrm>
            <a:off x="0" y="1567350"/>
            <a:ext cx="9144000" cy="20088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3"/>
          <p:cNvSpPr txBox="1"/>
          <p:nvPr>
            <p:ph type="title"/>
          </p:nvPr>
        </p:nvSpPr>
        <p:spPr>
          <a:xfrm>
            <a:off x="430800" y="1889700"/>
            <a:ext cx="8282400" cy="1516500"/>
          </a:xfrm>
          <a:prstGeom prst="rect">
            <a:avLst/>
          </a:prstGeom>
        </p:spPr>
        <p:txBody>
          <a:bodyPr anchorCtr="0" anchor="ctr" bIns="91425" lIns="91425" spcFirstLastPara="1" rIns="91425" wrap="square" tIns="91425">
            <a:normAutofit/>
          </a:bodyPr>
          <a:lstStyle>
            <a:lvl1pPr lvl="0" algn="ctr">
              <a:spcBef>
                <a:spcPts val="0"/>
              </a:spcBef>
              <a:spcAft>
                <a:spcPts val="0"/>
              </a:spcAft>
              <a:buClr>
                <a:schemeClr val="lt1"/>
              </a:buClr>
              <a:buSzPts val="3600"/>
              <a:buNone/>
              <a:defRPr sz="3600">
                <a:solidFill>
                  <a:schemeClr val="lt1"/>
                </a:solidFill>
              </a:defRPr>
            </a:lvl1pPr>
            <a:lvl2pPr lvl="1" algn="ctr">
              <a:spcBef>
                <a:spcPts val="0"/>
              </a:spcBef>
              <a:spcAft>
                <a:spcPts val="0"/>
              </a:spcAft>
              <a:buClr>
                <a:schemeClr val="lt1"/>
              </a:buClr>
              <a:buSzPts val="3600"/>
              <a:buNone/>
              <a:defRPr sz="3600">
                <a:solidFill>
                  <a:schemeClr val="lt1"/>
                </a:solidFill>
              </a:defRPr>
            </a:lvl2pPr>
            <a:lvl3pPr lvl="2" algn="ctr">
              <a:spcBef>
                <a:spcPts val="0"/>
              </a:spcBef>
              <a:spcAft>
                <a:spcPts val="0"/>
              </a:spcAft>
              <a:buClr>
                <a:schemeClr val="lt1"/>
              </a:buClr>
              <a:buSzPts val="3600"/>
              <a:buNone/>
              <a:defRPr sz="3600">
                <a:solidFill>
                  <a:schemeClr val="lt1"/>
                </a:solidFill>
              </a:defRPr>
            </a:lvl3pPr>
            <a:lvl4pPr lvl="3" algn="ctr">
              <a:spcBef>
                <a:spcPts val="0"/>
              </a:spcBef>
              <a:spcAft>
                <a:spcPts val="0"/>
              </a:spcAft>
              <a:buClr>
                <a:schemeClr val="lt1"/>
              </a:buClr>
              <a:buSzPts val="3600"/>
              <a:buNone/>
              <a:defRPr sz="3600">
                <a:solidFill>
                  <a:schemeClr val="lt1"/>
                </a:solidFill>
              </a:defRPr>
            </a:lvl4pPr>
            <a:lvl5pPr lvl="4" algn="ctr">
              <a:spcBef>
                <a:spcPts val="0"/>
              </a:spcBef>
              <a:spcAft>
                <a:spcPts val="0"/>
              </a:spcAft>
              <a:buClr>
                <a:schemeClr val="lt1"/>
              </a:buClr>
              <a:buSzPts val="3600"/>
              <a:buNone/>
              <a:defRPr sz="3600">
                <a:solidFill>
                  <a:schemeClr val="lt1"/>
                </a:solidFill>
              </a:defRPr>
            </a:lvl5pPr>
            <a:lvl6pPr lvl="5" algn="ctr">
              <a:spcBef>
                <a:spcPts val="0"/>
              </a:spcBef>
              <a:spcAft>
                <a:spcPts val="0"/>
              </a:spcAft>
              <a:buClr>
                <a:schemeClr val="lt1"/>
              </a:buClr>
              <a:buSzPts val="3600"/>
              <a:buNone/>
              <a:defRPr sz="3600">
                <a:solidFill>
                  <a:schemeClr val="lt1"/>
                </a:solidFill>
              </a:defRPr>
            </a:lvl6pPr>
            <a:lvl7pPr lvl="6" algn="ctr">
              <a:spcBef>
                <a:spcPts val="0"/>
              </a:spcBef>
              <a:spcAft>
                <a:spcPts val="0"/>
              </a:spcAft>
              <a:buClr>
                <a:schemeClr val="lt1"/>
              </a:buClr>
              <a:buSzPts val="3600"/>
              <a:buNone/>
              <a:defRPr sz="3600">
                <a:solidFill>
                  <a:schemeClr val="lt1"/>
                </a:solidFill>
              </a:defRPr>
            </a:lvl7pPr>
            <a:lvl8pPr lvl="7" algn="ctr">
              <a:spcBef>
                <a:spcPts val="0"/>
              </a:spcBef>
              <a:spcAft>
                <a:spcPts val="0"/>
              </a:spcAft>
              <a:buClr>
                <a:schemeClr val="lt1"/>
              </a:buClr>
              <a:buSzPts val="3600"/>
              <a:buNone/>
              <a:defRPr sz="3600">
                <a:solidFill>
                  <a:schemeClr val="lt1"/>
                </a:solidFill>
              </a:defRPr>
            </a:lvl8pPr>
            <a:lvl9pPr lvl="8" algn="ctr">
              <a:spcBef>
                <a:spcPts val="0"/>
              </a:spcBef>
              <a:spcAft>
                <a:spcPts val="0"/>
              </a:spcAft>
              <a:buClr>
                <a:schemeClr val="lt1"/>
              </a:buClr>
              <a:buSzPts val="3600"/>
              <a:buNone/>
              <a:defRPr sz="3600">
                <a:solidFill>
                  <a:schemeClr val="lt1"/>
                </a:solidFill>
              </a:defRPr>
            </a:lvl9pPr>
          </a:lstStyle>
          <a:p/>
        </p:txBody>
      </p:sp>
      <p:sp>
        <p:nvSpPr>
          <p:cNvPr id="18" name="Google Shape;18;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9" name="Shape 19"/>
        <p:cNvGrpSpPr/>
        <p:nvPr/>
      </p:nvGrpSpPr>
      <p:grpSpPr>
        <a:xfrm>
          <a:off x="0" y="0"/>
          <a:ext cx="0" cy="0"/>
          <a:chOff x="0" y="0"/>
          <a:chExt cx="0" cy="0"/>
        </a:xfrm>
      </p:grpSpPr>
      <p:cxnSp>
        <p:nvCxnSpPr>
          <p:cNvPr id="20" name="Google Shape;20;p4"/>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1" name="Google Shape;21;p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2" name="Google Shape;22;p4"/>
          <p:cNvSpPr txBox="1"/>
          <p:nvPr>
            <p:ph idx="1" type="body"/>
          </p:nvPr>
        </p:nvSpPr>
        <p:spPr>
          <a:xfrm>
            <a:off x="311700" y="1468825"/>
            <a:ext cx="8520600" cy="30999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3" name="Google Shape;23;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4" name="Shape 24"/>
        <p:cNvGrpSpPr/>
        <p:nvPr/>
      </p:nvGrpSpPr>
      <p:grpSpPr>
        <a:xfrm>
          <a:off x="0" y="0"/>
          <a:ext cx="0" cy="0"/>
          <a:chOff x="0" y="0"/>
          <a:chExt cx="0" cy="0"/>
        </a:xfrm>
      </p:grpSpPr>
      <p:cxnSp>
        <p:nvCxnSpPr>
          <p:cNvPr id="25" name="Google Shape;25;p5"/>
          <p:cNvCxnSpPr/>
          <p:nvPr/>
        </p:nvCxnSpPr>
        <p:spPr>
          <a:xfrm>
            <a:off x="429200" y="1275577"/>
            <a:ext cx="614100" cy="0"/>
          </a:xfrm>
          <a:prstGeom prst="straightConnector1">
            <a:avLst/>
          </a:prstGeom>
          <a:noFill/>
          <a:ln cap="flat" cmpd="sng" w="19050">
            <a:solidFill>
              <a:schemeClr val="dk2"/>
            </a:solidFill>
            <a:prstDash val="lgDash"/>
            <a:round/>
            <a:headEnd len="sm" w="sm" type="none"/>
            <a:tailEnd len="sm" w="sm" type="none"/>
          </a:ln>
        </p:spPr>
      </p:cxnSp>
      <p:sp>
        <p:nvSpPr>
          <p:cNvPr id="26" name="Google Shape;26;p5"/>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7" name="Google Shape;27;p5"/>
          <p:cNvSpPr txBox="1"/>
          <p:nvPr>
            <p:ph idx="1" type="body"/>
          </p:nvPr>
        </p:nvSpPr>
        <p:spPr>
          <a:xfrm>
            <a:off x="3117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8" name="Google Shape;28;p5"/>
          <p:cNvSpPr txBox="1"/>
          <p:nvPr>
            <p:ph idx="2" type="body"/>
          </p:nvPr>
        </p:nvSpPr>
        <p:spPr>
          <a:xfrm>
            <a:off x="4832400" y="1468825"/>
            <a:ext cx="3999900" cy="30999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9" name="Google Shape;29;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30" name="Shape 30"/>
        <p:cNvGrpSpPr/>
        <p:nvPr/>
      </p:nvGrpSpPr>
      <p:grpSpPr>
        <a:xfrm>
          <a:off x="0" y="0"/>
          <a:ext cx="0" cy="0"/>
          <a:chOff x="0" y="0"/>
          <a:chExt cx="0" cy="0"/>
        </a:xfrm>
      </p:grpSpPr>
      <p:sp>
        <p:nvSpPr>
          <p:cNvPr id="31" name="Google Shape;31;p6"/>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32" name="Google Shape;32;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3" name="Shape 33"/>
        <p:cNvGrpSpPr/>
        <p:nvPr/>
      </p:nvGrpSpPr>
      <p:grpSpPr>
        <a:xfrm>
          <a:off x="0" y="0"/>
          <a:ext cx="0" cy="0"/>
          <a:chOff x="0" y="0"/>
          <a:chExt cx="0" cy="0"/>
        </a:xfrm>
      </p:grpSpPr>
      <p:cxnSp>
        <p:nvCxnSpPr>
          <p:cNvPr id="34" name="Google Shape;34;p7"/>
          <p:cNvCxnSpPr/>
          <p:nvPr/>
        </p:nvCxnSpPr>
        <p:spPr>
          <a:xfrm>
            <a:off x="418675" y="1457787"/>
            <a:ext cx="614100" cy="0"/>
          </a:xfrm>
          <a:prstGeom prst="straightConnector1">
            <a:avLst/>
          </a:prstGeom>
          <a:noFill/>
          <a:ln cap="flat" cmpd="sng" w="19050">
            <a:solidFill>
              <a:schemeClr val="dk2"/>
            </a:solidFill>
            <a:prstDash val="lgDash"/>
            <a:round/>
            <a:headEnd len="sm" w="sm" type="none"/>
            <a:tailEnd len="sm" w="sm" type="none"/>
          </a:ln>
        </p:spPr>
      </p:cxnSp>
      <p:sp>
        <p:nvSpPr>
          <p:cNvPr id="35" name="Google Shape;35;p7"/>
          <p:cNvSpPr txBox="1"/>
          <p:nvPr>
            <p:ph type="title"/>
          </p:nvPr>
        </p:nvSpPr>
        <p:spPr>
          <a:xfrm>
            <a:off x="311700" y="6318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6" name="Google Shape;36;p7"/>
          <p:cNvSpPr txBox="1"/>
          <p:nvPr>
            <p:ph idx="1" type="body"/>
          </p:nvPr>
        </p:nvSpPr>
        <p:spPr>
          <a:xfrm>
            <a:off x="311700" y="1618204"/>
            <a:ext cx="2808000" cy="29508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7" name="Google Shape;37;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lt2"/>
        </a:solidFill>
      </p:bgPr>
    </p:bg>
    <p:spTree>
      <p:nvGrpSpPr>
        <p:cNvPr id="38" name="Shape 38"/>
        <p:cNvGrpSpPr/>
        <p:nvPr/>
      </p:nvGrpSpPr>
      <p:grpSpPr>
        <a:xfrm>
          <a:off x="0" y="0"/>
          <a:ext cx="0" cy="0"/>
          <a:chOff x="0" y="0"/>
          <a:chExt cx="0" cy="0"/>
        </a:xfrm>
      </p:grpSpPr>
      <p:sp>
        <p:nvSpPr>
          <p:cNvPr id="39" name="Google Shape;39;p8"/>
          <p:cNvSpPr txBox="1"/>
          <p:nvPr>
            <p:ph type="title"/>
          </p:nvPr>
        </p:nvSpPr>
        <p:spPr>
          <a:xfrm>
            <a:off x="490250" y="528900"/>
            <a:ext cx="5678100" cy="40857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5400"/>
              <a:buNone/>
              <a:defRPr sz="5400">
                <a:solidFill>
                  <a:schemeClr val="lt1"/>
                </a:solidFill>
              </a:defRPr>
            </a:lvl1pPr>
            <a:lvl2pPr lvl="1">
              <a:spcBef>
                <a:spcPts val="0"/>
              </a:spcBef>
              <a:spcAft>
                <a:spcPts val="0"/>
              </a:spcAft>
              <a:buClr>
                <a:schemeClr val="lt1"/>
              </a:buClr>
              <a:buSzPts val="5400"/>
              <a:buNone/>
              <a:defRPr sz="5400">
                <a:solidFill>
                  <a:schemeClr val="lt1"/>
                </a:solidFill>
              </a:defRPr>
            </a:lvl2pPr>
            <a:lvl3pPr lvl="2">
              <a:spcBef>
                <a:spcPts val="0"/>
              </a:spcBef>
              <a:spcAft>
                <a:spcPts val="0"/>
              </a:spcAft>
              <a:buClr>
                <a:schemeClr val="lt1"/>
              </a:buClr>
              <a:buSzPts val="5400"/>
              <a:buNone/>
              <a:defRPr sz="5400">
                <a:solidFill>
                  <a:schemeClr val="lt1"/>
                </a:solidFill>
              </a:defRPr>
            </a:lvl3pPr>
            <a:lvl4pPr lvl="3">
              <a:spcBef>
                <a:spcPts val="0"/>
              </a:spcBef>
              <a:spcAft>
                <a:spcPts val="0"/>
              </a:spcAft>
              <a:buClr>
                <a:schemeClr val="lt1"/>
              </a:buClr>
              <a:buSzPts val="5400"/>
              <a:buNone/>
              <a:defRPr sz="5400">
                <a:solidFill>
                  <a:schemeClr val="lt1"/>
                </a:solidFill>
              </a:defRPr>
            </a:lvl4pPr>
            <a:lvl5pPr lvl="4">
              <a:spcBef>
                <a:spcPts val="0"/>
              </a:spcBef>
              <a:spcAft>
                <a:spcPts val="0"/>
              </a:spcAft>
              <a:buClr>
                <a:schemeClr val="lt1"/>
              </a:buClr>
              <a:buSzPts val="5400"/>
              <a:buNone/>
              <a:defRPr sz="5400">
                <a:solidFill>
                  <a:schemeClr val="lt1"/>
                </a:solidFill>
              </a:defRPr>
            </a:lvl5pPr>
            <a:lvl6pPr lvl="5">
              <a:spcBef>
                <a:spcPts val="0"/>
              </a:spcBef>
              <a:spcAft>
                <a:spcPts val="0"/>
              </a:spcAft>
              <a:buClr>
                <a:schemeClr val="lt1"/>
              </a:buClr>
              <a:buSzPts val="5400"/>
              <a:buNone/>
              <a:defRPr sz="5400">
                <a:solidFill>
                  <a:schemeClr val="lt1"/>
                </a:solidFill>
              </a:defRPr>
            </a:lvl6pPr>
            <a:lvl7pPr lvl="6">
              <a:spcBef>
                <a:spcPts val="0"/>
              </a:spcBef>
              <a:spcAft>
                <a:spcPts val="0"/>
              </a:spcAft>
              <a:buClr>
                <a:schemeClr val="lt1"/>
              </a:buClr>
              <a:buSzPts val="5400"/>
              <a:buNone/>
              <a:defRPr sz="5400">
                <a:solidFill>
                  <a:schemeClr val="lt1"/>
                </a:solidFill>
              </a:defRPr>
            </a:lvl7pPr>
            <a:lvl8pPr lvl="7">
              <a:spcBef>
                <a:spcPts val="0"/>
              </a:spcBef>
              <a:spcAft>
                <a:spcPts val="0"/>
              </a:spcAft>
              <a:buClr>
                <a:schemeClr val="lt1"/>
              </a:buClr>
              <a:buSzPts val="5400"/>
              <a:buNone/>
              <a:defRPr sz="5400">
                <a:solidFill>
                  <a:schemeClr val="lt1"/>
                </a:solidFill>
              </a:defRPr>
            </a:lvl8pPr>
            <a:lvl9pPr lvl="8">
              <a:spcBef>
                <a:spcPts val="0"/>
              </a:spcBef>
              <a:spcAft>
                <a:spcPts val="0"/>
              </a:spcAft>
              <a:buClr>
                <a:schemeClr val="lt1"/>
              </a:buClr>
              <a:buSzPts val="5400"/>
              <a:buNone/>
              <a:defRPr sz="5400">
                <a:solidFill>
                  <a:schemeClr val="lt1"/>
                </a:solidFill>
              </a:defRPr>
            </a:lvl9pPr>
          </a:lstStyle>
          <a:p/>
        </p:txBody>
      </p:sp>
      <p:sp>
        <p:nvSpPr>
          <p:cNvPr id="40" name="Google Shape;40;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bg>
      <p:bgPr>
        <a:solidFill>
          <a:schemeClr val="dk1"/>
        </a:solidFill>
      </p:bgPr>
    </p:bg>
    <p:spTree>
      <p:nvGrpSpPr>
        <p:cNvPr id="41" name="Shape 41"/>
        <p:cNvGrpSpPr/>
        <p:nvPr/>
      </p:nvGrpSpPr>
      <p:grpSpPr>
        <a:xfrm>
          <a:off x="0" y="0"/>
          <a:ext cx="0" cy="0"/>
          <a:chOff x="0" y="0"/>
          <a:chExt cx="0" cy="0"/>
        </a:xfrm>
      </p:grpSpPr>
      <p:sp>
        <p:nvSpPr>
          <p:cNvPr id="42" name="Google Shape;42;p9"/>
          <p:cNvSpPr/>
          <p:nvPr/>
        </p:nvSpPr>
        <p:spPr>
          <a:xfrm>
            <a:off x="4572000" y="175"/>
            <a:ext cx="4572000" cy="51435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43" name="Google Shape;43;p9"/>
          <p:cNvCxnSpPr/>
          <p:nvPr/>
        </p:nvCxnSpPr>
        <p:spPr>
          <a:xfrm>
            <a:off x="5029675" y="4495500"/>
            <a:ext cx="577200" cy="0"/>
          </a:xfrm>
          <a:prstGeom prst="straightConnector1">
            <a:avLst/>
          </a:prstGeom>
          <a:noFill/>
          <a:ln cap="flat" cmpd="sng" w="19050">
            <a:solidFill>
              <a:schemeClr val="dk1"/>
            </a:solidFill>
            <a:prstDash val="lgDash"/>
            <a:round/>
            <a:headEnd len="sm" w="sm" type="none"/>
            <a:tailEnd len="sm" w="sm" type="none"/>
          </a:ln>
        </p:spPr>
      </p:cxnSp>
      <p:sp>
        <p:nvSpPr>
          <p:cNvPr id="44" name="Google Shape;44;p9"/>
          <p:cNvSpPr txBox="1"/>
          <p:nvPr>
            <p:ph type="title"/>
          </p:nvPr>
        </p:nvSpPr>
        <p:spPr>
          <a:xfrm>
            <a:off x="265500" y="1078750"/>
            <a:ext cx="4045200" cy="17892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4600"/>
              <a:buNone/>
              <a:defRPr sz="4600">
                <a:solidFill>
                  <a:schemeClr val="lt1"/>
                </a:solidFill>
              </a:defRPr>
            </a:lvl1pPr>
            <a:lvl2pPr lvl="1" algn="ctr">
              <a:spcBef>
                <a:spcPts val="0"/>
              </a:spcBef>
              <a:spcAft>
                <a:spcPts val="0"/>
              </a:spcAft>
              <a:buClr>
                <a:schemeClr val="lt1"/>
              </a:buClr>
              <a:buSzPts val="4600"/>
              <a:buNone/>
              <a:defRPr sz="4600">
                <a:solidFill>
                  <a:schemeClr val="lt1"/>
                </a:solidFill>
              </a:defRPr>
            </a:lvl2pPr>
            <a:lvl3pPr lvl="2" algn="ctr">
              <a:spcBef>
                <a:spcPts val="0"/>
              </a:spcBef>
              <a:spcAft>
                <a:spcPts val="0"/>
              </a:spcAft>
              <a:buClr>
                <a:schemeClr val="lt1"/>
              </a:buClr>
              <a:buSzPts val="4600"/>
              <a:buNone/>
              <a:defRPr sz="4600">
                <a:solidFill>
                  <a:schemeClr val="lt1"/>
                </a:solidFill>
              </a:defRPr>
            </a:lvl3pPr>
            <a:lvl4pPr lvl="3" algn="ctr">
              <a:spcBef>
                <a:spcPts val="0"/>
              </a:spcBef>
              <a:spcAft>
                <a:spcPts val="0"/>
              </a:spcAft>
              <a:buClr>
                <a:schemeClr val="lt1"/>
              </a:buClr>
              <a:buSzPts val="4600"/>
              <a:buNone/>
              <a:defRPr sz="4600">
                <a:solidFill>
                  <a:schemeClr val="lt1"/>
                </a:solidFill>
              </a:defRPr>
            </a:lvl4pPr>
            <a:lvl5pPr lvl="4" algn="ctr">
              <a:spcBef>
                <a:spcPts val="0"/>
              </a:spcBef>
              <a:spcAft>
                <a:spcPts val="0"/>
              </a:spcAft>
              <a:buClr>
                <a:schemeClr val="lt1"/>
              </a:buClr>
              <a:buSzPts val="4600"/>
              <a:buNone/>
              <a:defRPr sz="4600">
                <a:solidFill>
                  <a:schemeClr val="lt1"/>
                </a:solidFill>
              </a:defRPr>
            </a:lvl5pPr>
            <a:lvl6pPr lvl="5" algn="ctr">
              <a:spcBef>
                <a:spcPts val="0"/>
              </a:spcBef>
              <a:spcAft>
                <a:spcPts val="0"/>
              </a:spcAft>
              <a:buClr>
                <a:schemeClr val="lt1"/>
              </a:buClr>
              <a:buSzPts val="4600"/>
              <a:buNone/>
              <a:defRPr sz="4600">
                <a:solidFill>
                  <a:schemeClr val="lt1"/>
                </a:solidFill>
              </a:defRPr>
            </a:lvl6pPr>
            <a:lvl7pPr lvl="6" algn="ctr">
              <a:spcBef>
                <a:spcPts val="0"/>
              </a:spcBef>
              <a:spcAft>
                <a:spcPts val="0"/>
              </a:spcAft>
              <a:buClr>
                <a:schemeClr val="lt1"/>
              </a:buClr>
              <a:buSzPts val="4600"/>
              <a:buNone/>
              <a:defRPr sz="4600">
                <a:solidFill>
                  <a:schemeClr val="lt1"/>
                </a:solidFill>
              </a:defRPr>
            </a:lvl7pPr>
            <a:lvl8pPr lvl="7" algn="ctr">
              <a:spcBef>
                <a:spcPts val="0"/>
              </a:spcBef>
              <a:spcAft>
                <a:spcPts val="0"/>
              </a:spcAft>
              <a:buClr>
                <a:schemeClr val="lt1"/>
              </a:buClr>
              <a:buSzPts val="4600"/>
              <a:buNone/>
              <a:defRPr sz="4600">
                <a:solidFill>
                  <a:schemeClr val="lt1"/>
                </a:solidFill>
              </a:defRPr>
            </a:lvl8pPr>
            <a:lvl9pPr lvl="8" algn="ctr">
              <a:spcBef>
                <a:spcPts val="0"/>
              </a:spcBef>
              <a:spcAft>
                <a:spcPts val="0"/>
              </a:spcAft>
              <a:buClr>
                <a:schemeClr val="lt1"/>
              </a:buClr>
              <a:buSzPts val="4600"/>
              <a:buNone/>
              <a:defRPr sz="4600">
                <a:solidFill>
                  <a:schemeClr val="lt1"/>
                </a:solidFill>
              </a:defRPr>
            </a:lvl9pPr>
          </a:lstStyle>
          <a:p/>
        </p:txBody>
      </p:sp>
      <p:sp>
        <p:nvSpPr>
          <p:cNvPr id="45" name="Google Shape;45;p9"/>
          <p:cNvSpPr txBox="1"/>
          <p:nvPr>
            <p:ph idx="1" type="subTitle"/>
          </p:nvPr>
        </p:nvSpPr>
        <p:spPr>
          <a:xfrm>
            <a:off x="265500" y="29214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Clr>
                <a:schemeClr val="lt1"/>
              </a:buClr>
              <a:buSzPts val="1900"/>
              <a:buNone/>
              <a:defRPr sz="1900">
                <a:solidFill>
                  <a:schemeClr val="lt1"/>
                </a:solidFill>
              </a:defRPr>
            </a:lvl1pPr>
            <a:lvl2pPr lvl="1" algn="ctr">
              <a:lnSpc>
                <a:spcPct val="100000"/>
              </a:lnSpc>
              <a:spcBef>
                <a:spcPts val="0"/>
              </a:spcBef>
              <a:spcAft>
                <a:spcPts val="0"/>
              </a:spcAft>
              <a:buClr>
                <a:schemeClr val="lt1"/>
              </a:buClr>
              <a:buSzPts val="1900"/>
              <a:buNone/>
              <a:defRPr sz="1900">
                <a:solidFill>
                  <a:schemeClr val="lt1"/>
                </a:solidFill>
              </a:defRPr>
            </a:lvl2pPr>
            <a:lvl3pPr lvl="2" algn="ctr">
              <a:lnSpc>
                <a:spcPct val="100000"/>
              </a:lnSpc>
              <a:spcBef>
                <a:spcPts val="0"/>
              </a:spcBef>
              <a:spcAft>
                <a:spcPts val="0"/>
              </a:spcAft>
              <a:buClr>
                <a:schemeClr val="lt1"/>
              </a:buClr>
              <a:buSzPts val="1900"/>
              <a:buNone/>
              <a:defRPr sz="1900">
                <a:solidFill>
                  <a:schemeClr val="lt1"/>
                </a:solidFill>
              </a:defRPr>
            </a:lvl3pPr>
            <a:lvl4pPr lvl="3" algn="ctr">
              <a:lnSpc>
                <a:spcPct val="100000"/>
              </a:lnSpc>
              <a:spcBef>
                <a:spcPts val="0"/>
              </a:spcBef>
              <a:spcAft>
                <a:spcPts val="0"/>
              </a:spcAft>
              <a:buClr>
                <a:schemeClr val="lt1"/>
              </a:buClr>
              <a:buSzPts val="1900"/>
              <a:buNone/>
              <a:defRPr sz="1900">
                <a:solidFill>
                  <a:schemeClr val="lt1"/>
                </a:solidFill>
              </a:defRPr>
            </a:lvl4pPr>
            <a:lvl5pPr lvl="4" algn="ctr">
              <a:lnSpc>
                <a:spcPct val="100000"/>
              </a:lnSpc>
              <a:spcBef>
                <a:spcPts val="0"/>
              </a:spcBef>
              <a:spcAft>
                <a:spcPts val="0"/>
              </a:spcAft>
              <a:buClr>
                <a:schemeClr val="lt1"/>
              </a:buClr>
              <a:buSzPts val="1900"/>
              <a:buNone/>
              <a:defRPr sz="1900">
                <a:solidFill>
                  <a:schemeClr val="lt1"/>
                </a:solidFill>
              </a:defRPr>
            </a:lvl5pPr>
            <a:lvl6pPr lvl="5" algn="ctr">
              <a:lnSpc>
                <a:spcPct val="100000"/>
              </a:lnSpc>
              <a:spcBef>
                <a:spcPts val="0"/>
              </a:spcBef>
              <a:spcAft>
                <a:spcPts val="0"/>
              </a:spcAft>
              <a:buClr>
                <a:schemeClr val="lt1"/>
              </a:buClr>
              <a:buSzPts val="1900"/>
              <a:buNone/>
              <a:defRPr sz="1900">
                <a:solidFill>
                  <a:schemeClr val="lt1"/>
                </a:solidFill>
              </a:defRPr>
            </a:lvl6pPr>
            <a:lvl7pPr lvl="6" algn="ctr">
              <a:lnSpc>
                <a:spcPct val="100000"/>
              </a:lnSpc>
              <a:spcBef>
                <a:spcPts val="0"/>
              </a:spcBef>
              <a:spcAft>
                <a:spcPts val="0"/>
              </a:spcAft>
              <a:buClr>
                <a:schemeClr val="lt1"/>
              </a:buClr>
              <a:buSzPts val="1900"/>
              <a:buNone/>
              <a:defRPr sz="1900">
                <a:solidFill>
                  <a:schemeClr val="lt1"/>
                </a:solidFill>
              </a:defRPr>
            </a:lvl7pPr>
            <a:lvl8pPr lvl="7" algn="ctr">
              <a:lnSpc>
                <a:spcPct val="100000"/>
              </a:lnSpc>
              <a:spcBef>
                <a:spcPts val="0"/>
              </a:spcBef>
              <a:spcAft>
                <a:spcPts val="0"/>
              </a:spcAft>
              <a:buClr>
                <a:schemeClr val="lt1"/>
              </a:buClr>
              <a:buSzPts val="1900"/>
              <a:buNone/>
              <a:defRPr sz="1900">
                <a:solidFill>
                  <a:schemeClr val="lt1"/>
                </a:solidFill>
              </a:defRPr>
            </a:lvl8pPr>
            <a:lvl9pPr lvl="8" algn="ctr">
              <a:lnSpc>
                <a:spcPct val="100000"/>
              </a:lnSpc>
              <a:spcBef>
                <a:spcPts val="0"/>
              </a:spcBef>
              <a:spcAft>
                <a:spcPts val="0"/>
              </a:spcAft>
              <a:buClr>
                <a:schemeClr val="lt1"/>
              </a:buClr>
              <a:buSzPts val="1900"/>
              <a:buNone/>
              <a:defRPr sz="1900">
                <a:solidFill>
                  <a:schemeClr val="lt1"/>
                </a:solidFill>
              </a:defRPr>
            </a:lvl9pPr>
          </a:lstStyle>
          <a:p/>
        </p:txBody>
      </p:sp>
      <p:sp>
        <p:nvSpPr>
          <p:cNvPr id="46" name="Google Shape;46;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7" name="Google Shape;47;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8" name="Shape 48"/>
        <p:cNvGrpSpPr/>
        <p:nvPr/>
      </p:nvGrpSpPr>
      <p:grpSpPr>
        <a:xfrm>
          <a:off x="0" y="0"/>
          <a:ext cx="0" cy="0"/>
          <a:chOff x="0" y="0"/>
          <a:chExt cx="0" cy="0"/>
        </a:xfrm>
      </p:grpSpPr>
      <p:sp>
        <p:nvSpPr>
          <p:cNvPr id="49" name="Google Shape;49;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Font typeface="Oswald"/>
              <a:buNone/>
              <a:defRPr sz="2100">
                <a:latin typeface="Oswald"/>
                <a:ea typeface="Oswald"/>
                <a:cs typeface="Oswald"/>
                <a:sym typeface="Oswald"/>
              </a:defRPr>
            </a:lvl1pPr>
          </a:lstStyle>
          <a:p/>
        </p:txBody>
      </p:sp>
      <p:sp>
        <p:nvSpPr>
          <p:cNvPr id="50" name="Google Shape;50;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dern-writer">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372500"/>
            <a:ext cx="8520600" cy="733500"/>
          </a:xfrm>
          <a:prstGeom prst="rect">
            <a:avLst/>
          </a:prstGeom>
          <a:noFill/>
          <a:ln>
            <a:noFill/>
          </a:ln>
        </p:spPr>
        <p:txBody>
          <a:bodyPr anchorCtr="0" anchor="b" bIns="91425" lIns="91425" spcFirstLastPara="1" rIns="91425" wrap="square" tIns="91425">
            <a:normAutofit/>
          </a:bodyPr>
          <a:lstStyle>
            <a:lvl1pPr lvl="0">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1pPr>
            <a:lvl2pPr lvl="1">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2pPr>
            <a:lvl3pPr lvl="2">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3pPr>
            <a:lvl4pPr lvl="3">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4pPr>
            <a:lvl5pPr lvl="4">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5pPr>
            <a:lvl6pPr lvl="5">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6pPr>
            <a:lvl7pPr lvl="6">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7pPr>
            <a:lvl8pPr lvl="7">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8pPr>
            <a:lvl9pPr lvl="8">
              <a:spcBef>
                <a:spcPts val="0"/>
              </a:spcBef>
              <a:spcAft>
                <a:spcPts val="0"/>
              </a:spcAft>
              <a:buClr>
                <a:schemeClr val="dk2"/>
              </a:buClr>
              <a:buSzPts val="3000"/>
              <a:buFont typeface="Oswald"/>
              <a:buNone/>
              <a:defRPr sz="3000">
                <a:solidFill>
                  <a:schemeClr val="dk2"/>
                </a:solidFill>
                <a:latin typeface="Oswald"/>
                <a:ea typeface="Oswald"/>
                <a:cs typeface="Oswald"/>
                <a:sym typeface="Oswald"/>
              </a:defRPr>
            </a:lvl9pPr>
          </a:lstStyle>
          <a:p/>
        </p:txBody>
      </p:sp>
      <p:sp>
        <p:nvSpPr>
          <p:cNvPr id="7" name="Google Shape;7;p1"/>
          <p:cNvSpPr txBox="1"/>
          <p:nvPr>
            <p:ph idx="1" type="body"/>
          </p:nvPr>
        </p:nvSpPr>
        <p:spPr>
          <a:xfrm>
            <a:off x="311700" y="1468825"/>
            <a:ext cx="8520600" cy="30999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latin typeface="Source Code Pro"/>
                <a:ea typeface="Source Code Pro"/>
                <a:cs typeface="Source Code Pro"/>
                <a:sym typeface="Source Code Pro"/>
              </a:defRPr>
            </a:lvl1pPr>
            <a:lvl2pPr lvl="1" algn="r">
              <a:buNone/>
              <a:defRPr sz="1000">
                <a:solidFill>
                  <a:schemeClr val="dk2"/>
                </a:solidFill>
                <a:latin typeface="Source Code Pro"/>
                <a:ea typeface="Source Code Pro"/>
                <a:cs typeface="Source Code Pro"/>
                <a:sym typeface="Source Code Pro"/>
              </a:defRPr>
            </a:lvl2pPr>
            <a:lvl3pPr lvl="2" algn="r">
              <a:buNone/>
              <a:defRPr sz="1000">
                <a:solidFill>
                  <a:schemeClr val="dk2"/>
                </a:solidFill>
                <a:latin typeface="Source Code Pro"/>
                <a:ea typeface="Source Code Pro"/>
                <a:cs typeface="Source Code Pro"/>
                <a:sym typeface="Source Code Pro"/>
              </a:defRPr>
            </a:lvl3pPr>
            <a:lvl4pPr lvl="3" algn="r">
              <a:buNone/>
              <a:defRPr sz="1000">
                <a:solidFill>
                  <a:schemeClr val="dk2"/>
                </a:solidFill>
                <a:latin typeface="Source Code Pro"/>
                <a:ea typeface="Source Code Pro"/>
                <a:cs typeface="Source Code Pro"/>
                <a:sym typeface="Source Code Pro"/>
              </a:defRPr>
            </a:lvl4pPr>
            <a:lvl5pPr lvl="4" algn="r">
              <a:buNone/>
              <a:defRPr sz="1000">
                <a:solidFill>
                  <a:schemeClr val="dk2"/>
                </a:solidFill>
                <a:latin typeface="Source Code Pro"/>
                <a:ea typeface="Source Code Pro"/>
                <a:cs typeface="Source Code Pro"/>
                <a:sym typeface="Source Code Pro"/>
              </a:defRPr>
            </a:lvl5pPr>
            <a:lvl6pPr lvl="5" algn="r">
              <a:buNone/>
              <a:defRPr sz="1000">
                <a:solidFill>
                  <a:schemeClr val="dk2"/>
                </a:solidFill>
                <a:latin typeface="Source Code Pro"/>
                <a:ea typeface="Source Code Pro"/>
                <a:cs typeface="Source Code Pro"/>
                <a:sym typeface="Source Code Pro"/>
              </a:defRPr>
            </a:lvl6pPr>
            <a:lvl7pPr lvl="6" algn="r">
              <a:buNone/>
              <a:defRPr sz="1000">
                <a:solidFill>
                  <a:schemeClr val="dk2"/>
                </a:solidFill>
                <a:latin typeface="Source Code Pro"/>
                <a:ea typeface="Source Code Pro"/>
                <a:cs typeface="Source Code Pro"/>
                <a:sym typeface="Source Code Pro"/>
              </a:defRPr>
            </a:lvl7pPr>
            <a:lvl8pPr lvl="7" algn="r">
              <a:buNone/>
              <a:defRPr sz="1000">
                <a:solidFill>
                  <a:schemeClr val="dk2"/>
                </a:solidFill>
                <a:latin typeface="Source Code Pro"/>
                <a:ea typeface="Source Code Pro"/>
                <a:cs typeface="Source Code Pro"/>
                <a:sym typeface="Source Code Pro"/>
              </a:defRPr>
            </a:lvl8pPr>
            <a:lvl9pPr lvl="8" algn="r">
              <a:buNone/>
              <a:defRPr sz="1000">
                <a:solidFill>
                  <a:schemeClr val="dk2"/>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mc:AlternateContent>
    <mc:Choice Requires="p14">
      <p:transition spd="slow" p14:dur="1000">
        <p:push/>
      </p:transition>
    </mc:Choice>
    <mc:Fallback>
      <p:transition spd="slow">
        <p:fade/>
      </p:transition>
    </mc:Fallback>
  </mc:AlternateConten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23.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hyperlink" Target="http://onlinestatbook.com/stat_sim/sampling_dist/index.html" TargetMode="External"/><Relationship Id="rId4" Type="http://schemas.openxmlformats.org/officeDocument/2006/relationships/image" Target="../media/image5.png"/><Relationship Id="rId5"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hyperlink" Target="http://onlinestatbook.com/stat_sim/sampling_dist/index.html" TargetMode="External"/><Relationship Id="rId4" Type="http://schemas.openxmlformats.org/officeDocument/2006/relationships/image" Target="../media/image10.png"/><Relationship Id="rId5" Type="http://schemas.openxmlformats.org/officeDocument/2006/relationships/image" Target="../media/image3.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26.png"/><Relationship Id="rId4" Type="http://schemas.openxmlformats.org/officeDocument/2006/relationships/image" Target="../media/image27.png"/><Relationship Id="rId5" Type="http://schemas.openxmlformats.org/officeDocument/2006/relationships/image" Target="../media/image2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15.png"/><Relationship Id="rId5"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2.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8.png"/><Relationship Id="rId4" Type="http://schemas.openxmlformats.org/officeDocument/2006/relationships/image" Target="../media/image8.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 Id="rId3" Type="http://schemas.openxmlformats.org/officeDocument/2006/relationships/image" Target="../media/image9.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9.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8.png"/><Relationship Id="rId4" Type="http://schemas.openxmlformats.org/officeDocument/2006/relationships/image" Target="../media/image8.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0.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5.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7.xml"/><Relationship Id="rId3" Type="http://schemas.openxmlformats.org/officeDocument/2006/relationships/image" Target="../media/image5.png"/><Relationship Id="rId4" Type="http://schemas.openxmlformats.org/officeDocument/2006/relationships/image" Target="../media/image2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9.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6.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0.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1.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3.xml"/><Relationship Id="rId3" Type="http://schemas.openxmlformats.org/officeDocument/2006/relationships/image" Target="../media/image16.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4.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5.xml"/><Relationship Id="rId3" Type="http://schemas.openxmlformats.org/officeDocument/2006/relationships/image" Target="../media/image14.png"/><Relationship Id="rId4" Type="http://schemas.openxmlformats.org/officeDocument/2006/relationships/image" Target="../media/image13.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6.xml"/><Relationship Id="rId3" Type="http://schemas.openxmlformats.org/officeDocument/2006/relationships/image" Target="../media/image20.png"/><Relationship Id="rId4" Type="http://schemas.openxmlformats.org/officeDocument/2006/relationships/image" Target="../media/image19.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8.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9.xml"/><Relationship Id="rId3" Type="http://schemas.openxmlformats.org/officeDocument/2006/relationships/image" Target="../media/image2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4.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0.xml"/><Relationship Id="rId3" Type="http://schemas.openxmlformats.org/officeDocument/2006/relationships/image" Target="../media/image28.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1.xml"/><Relationship Id="rId3" Type="http://schemas.openxmlformats.org/officeDocument/2006/relationships/image" Target="../media/image24.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3.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5.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6.xml"/><Relationship Id="rId3" Type="http://schemas.openxmlformats.org/officeDocument/2006/relationships/image" Target="../media/image17.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4.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3"/>
          <p:cNvSpPr txBox="1"/>
          <p:nvPr>
            <p:ph type="ctrTitle"/>
          </p:nvPr>
        </p:nvSpPr>
        <p:spPr>
          <a:xfrm>
            <a:off x="411175" y="644300"/>
            <a:ext cx="8282400" cy="2109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a:t>Inferential Statistics  </a:t>
            </a:r>
            <a:r>
              <a:rPr lang="en-GB"/>
              <a:t>-</a:t>
            </a:r>
            <a:endParaRPr/>
          </a:p>
          <a:p>
            <a:pPr indent="0" lvl="0" marL="0" rtl="0" algn="ctr">
              <a:spcBef>
                <a:spcPts val="0"/>
              </a:spcBef>
              <a:spcAft>
                <a:spcPts val="0"/>
              </a:spcAft>
              <a:buNone/>
            </a:pPr>
            <a:r>
              <a:rPr lang="en-GB"/>
              <a:t>Hypothesis</a:t>
            </a:r>
            <a:endParaRPr/>
          </a:p>
        </p:txBody>
      </p:sp>
      <p:sp>
        <p:nvSpPr>
          <p:cNvPr id="63" name="Google Shape;63;p13"/>
          <p:cNvSpPr txBox="1"/>
          <p:nvPr>
            <p:ph idx="1" type="subTitle"/>
          </p:nvPr>
        </p:nvSpPr>
        <p:spPr>
          <a:xfrm>
            <a:off x="411175" y="3398250"/>
            <a:ext cx="8282400" cy="12606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GB"/>
              <a:t>Acciojob/ Statistics-for-DataScience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22"/>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Sampling Errors</a:t>
            </a:r>
            <a:endParaRPr/>
          </a:p>
        </p:txBody>
      </p:sp>
      <p:sp>
        <p:nvSpPr>
          <p:cNvPr id="158" name="Google Shape;158;p22"/>
          <p:cNvSpPr txBox="1"/>
          <p:nvPr>
            <p:ph idx="1" type="body"/>
          </p:nvPr>
        </p:nvSpPr>
        <p:spPr>
          <a:xfrm>
            <a:off x="83100" y="630625"/>
            <a:ext cx="6095700" cy="578100"/>
          </a:xfrm>
          <a:prstGeom prst="rect">
            <a:avLst/>
          </a:prstGeom>
          <a:solidFill>
            <a:srgbClr val="FFFFFF"/>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sz="1700">
                <a:latin typeface="Calibri"/>
                <a:ea typeface="Calibri"/>
                <a:cs typeface="Calibri"/>
                <a:sym typeface="Calibri"/>
              </a:rPr>
              <a:t>Because the sample is not the </a:t>
            </a:r>
            <a:r>
              <a:rPr lang="en-GB" sz="1700">
                <a:latin typeface="Calibri"/>
                <a:ea typeface="Calibri"/>
                <a:cs typeface="Calibri"/>
                <a:sym typeface="Calibri"/>
              </a:rPr>
              <a:t>whole</a:t>
            </a:r>
            <a:r>
              <a:rPr lang="en-GB" sz="1700">
                <a:latin typeface="Calibri"/>
                <a:ea typeface="Calibri"/>
                <a:cs typeface="Calibri"/>
                <a:sym typeface="Calibri"/>
              </a:rPr>
              <a:t> population</a:t>
            </a:r>
            <a:endParaRPr sz="1900">
              <a:latin typeface="Calibri"/>
              <a:ea typeface="Calibri"/>
              <a:cs typeface="Calibri"/>
              <a:sym typeface="Calibri"/>
            </a:endParaRPr>
          </a:p>
        </p:txBody>
      </p:sp>
      <p:sp>
        <p:nvSpPr>
          <p:cNvPr id="159" name="Google Shape;159;p22"/>
          <p:cNvSpPr txBox="1"/>
          <p:nvPr>
            <p:ph idx="1" type="body"/>
          </p:nvPr>
        </p:nvSpPr>
        <p:spPr>
          <a:xfrm>
            <a:off x="67500" y="1201625"/>
            <a:ext cx="4875000" cy="3742500"/>
          </a:xfrm>
          <a:prstGeom prst="rect">
            <a:avLst/>
          </a:prstGeom>
          <a:solidFill>
            <a:schemeClr val="lt1"/>
          </a:solidFill>
        </p:spPr>
        <p:txBody>
          <a:bodyPr anchorCtr="0" anchor="t" bIns="91425" lIns="91425" spcFirstLastPara="1" rIns="91425" wrap="square" tIns="91425">
            <a:noAutofit/>
          </a:bodyPr>
          <a:lstStyle/>
          <a:p>
            <a:pPr indent="-317500" lvl="0" marL="457200" rtl="0" algn="l">
              <a:lnSpc>
                <a:spcPct val="95000"/>
              </a:lnSpc>
              <a:spcBef>
                <a:spcPts val="0"/>
              </a:spcBef>
              <a:spcAft>
                <a:spcPts val="0"/>
              </a:spcAft>
              <a:buSzPts val="1400"/>
              <a:buFont typeface="Calibri"/>
              <a:buChar char="●"/>
            </a:pPr>
            <a:r>
              <a:rPr lang="en-GB" sz="1400">
                <a:latin typeface="Calibri"/>
                <a:ea typeface="Calibri"/>
                <a:cs typeface="Calibri"/>
                <a:sym typeface="Calibri"/>
              </a:rPr>
              <a:t>Statistical error that occurs when the analyst selects a sample that is not the representative of the population </a:t>
            </a:r>
            <a:r>
              <a:rPr lang="en-GB" sz="1400">
                <a:latin typeface="Calibri"/>
                <a:ea typeface="Calibri"/>
                <a:cs typeface="Calibri"/>
                <a:sym typeface="Calibri"/>
              </a:rPr>
              <a:t>being</a:t>
            </a:r>
            <a:r>
              <a:rPr lang="en-GB" sz="1400">
                <a:latin typeface="Calibri"/>
                <a:ea typeface="Calibri"/>
                <a:cs typeface="Calibri"/>
                <a:sym typeface="Calibri"/>
              </a:rPr>
              <a:t> studied. </a:t>
            </a:r>
            <a:endParaRPr sz="1400">
              <a:latin typeface="Calibri"/>
              <a:ea typeface="Calibri"/>
              <a:cs typeface="Calibri"/>
              <a:sym typeface="Calibri"/>
            </a:endParaRPr>
          </a:p>
          <a:p>
            <a:pPr indent="-317500" lvl="0" marL="457200" rtl="0" algn="l">
              <a:lnSpc>
                <a:spcPct val="95000"/>
              </a:lnSpc>
              <a:spcBef>
                <a:spcPts val="0"/>
              </a:spcBef>
              <a:spcAft>
                <a:spcPts val="0"/>
              </a:spcAft>
              <a:buSzPts val="1400"/>
              <a:buFont typeface="Calibri"/>
              <a:buChar char="●"/>
            </a:pPr>
            <a:r>
              <a:rPr lang="en-GB" sz="1400">
                <a:latin typeface="Calibri"/>
                <a:ea typeface="Calibri"/>
                <a:cs typeface="Calibri"/>
                <a:sym typeface="Calibri"/>
              </a:rPr>
              <a:t>It is the difference between a sample statistic and the population parameter it estimates.</a:t>
            </a:r>
            <a:endParaRPr sz="1400">
              <a:latin typeface="Calibri"/>
              <a:ea typeface="Calibri"/>
              <a:cs typeface="Calibri"/>
              <a:sym typeface="Calibri"/>
            </a:endParaRPr>
          </a:p>
          <a:p>
            <a:pPr indent="-317500" lvl="0" marL="457200" rtl="0" algn="l">
              <a:lnSpc>
                <a:spcPct val="95000"/>
              </a:lnSpc>
              <a:spcBef>
                <a:spcPts val="0"/>
              </a:spcBef>
              <a:spcAft>
                <a:spcPts val="0"/>
              </a:spcAft>
              <a:buSzPts val="1400"/>
              <a:buFont typeface="Calibri"/>
              <a:buChar char="●"/>
            </a:pPr>
            <a:r>
              <a:rPr lang="en-GB" sz="1400">
                <a:latin typeface="Calibri"/>
                <a:ea typeface="Calibri"/>
                <a:cs typeface="Calibri"/>
                <a:sym typeface="Calibri"/>
              </a:rPr>
              <a:t>There are tremendous benefits for working with samples. It is not only usually impossible to measure an entire population because they tend to be extremely large. Samples allow you to obtain a practical dataset with reasonable costs in a realistic timeframe.</a:t>
            </a:r>
            <a:endParaRPr sz="1400">
              <a:latin typeface="Calibri"/>
              <a:ea typeface="Calibri"/>
              <a:cs typeface="Calibri"/>
              <a:sym typeface="Calibri"/>
            </a:endParaRPr>
          </a:p>
          <a:p>
            <a:pPr indent="-317500" lvl="0" marL="457200" rtl="0" algn="l">
              <a:lnSpc>
                <a:spcPct val="95000"/>
              </a:lnSpc>
              <a:spcBef>
                <a:spcPts val="0"/>
              </a:spcBef>
              <a:spcAft>
                <a:spcPts val="0"/>
              </a:spcAft>
              <a:buSzPts val="1400"/>
              <a:buFont typeface="Calibri"/>
              <a:buChar char="●"/>
            </a:pPr>
            <a:r>
              <a:rPr lang="en-GB" sz="1400">
                <a:latin typeface="Calibri"/>
                <a:ea typeface="Calibri"/>
                <a:cs typeface="Calibri"/>
                <a:sym typeface="Calibri"/>
              </a:rPr>
              <a:t>Randomness alone guarantees that your sample cannot be 100% representative of the population. Chance inevitably causes some error because the probability of obtaining just the right sample that perfectly matches the population value is practically zero. Additionally, samples can never provide a perfect depiction of the population with all its nuances because it is not the entire population.</a:t>
            </a:r>
            <a:endParaRPr sz="1400">
              <a:latin typeface="Calibri"/>
              <a:ea typeface="Calibri"/>
              <a:cs typeface="Calibri"/>
              <a:sym typeface="Calibri"/>
            </a:endParaRPr>
          </a:p>
          <a:p>
            <a:pPr indent="0" lvl="0" marL="457200" rtl="0" algn="l">
              <a:lnSpc>
                <a:spcPct val="95000"/>
              </a:lnSpc>
              <a:spcBef>
                <a:spcPts val="1200"/>
              </a:spcBef>
              <a:spcAft>
                <a:spcPts val="1200"/>
              </a:spcAft>
              <a:buNone/>
            </a:pPr>
            <a:r>
              <a:t/>
            </a:r>
            <a:endParaRPr sz="1400">
              <a:latin typeface="Calibri"/>
              <a:ea typeface="Calibri"/>
              <a:cs typeface="Calibri"/>
              <a:sym typeface="Calibri"/>
            </a:endParaRPr>
          </a:p>
        </p:txBody>
      </p:sp>
      <p:pic>
        <p:nvPicPr>
          <p:cNvPr id="160" name="Google Shape;160;p22"/>
          <p:cNvPicPr preferRelativeResize="0"/>
          <p:nvPr/>
        </p:nvPicPr>
        <p:blipFill rotWithShape="1">
          <a:blip r:embed="rId3">
            <a:alphaModFix/>
          </a:blip>
          <a:srcRect b="8525" l="0" r="0" t="8300"/>
          <a:stretch/>
        </p:blipFill>
        <p:spPr>
          <a:xfrm>
            <a:off x="5441075" y="1826825"/>
            <a:ext cx="3429300" cy="190155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4" name="Shape 164"/>
        <p:cNvGrpSpPr/>
        <p:nvPr/>
      </p:nvGrpSpPr>
      <p:grpSpPr>
        <a:xfrm>
          <a:off x="0" y="0"/>
          <a:ext cx="0" cy="0"/>
          <a:chOff x="0" y="0"/>
          <a:chExt cx="0" cy="0"/>
        </a:xfrm>
      </p:grpSpPr>
      <p:sp>
        <p:nvSpPr>
          <p:cNvPr id="165" name="Google Shape;165;p23"/>
          <p:cNvSpPr txBox="1"/>
          <p:nvPr>
            <p:ph type="title"/>
          </p:nvPr>
        </p:nvSpPr>
        <p:spPr>
          <a:xfrm>
            <a:off x="6900" y="-12175"/>
            <a:ext cx="8362500" cy="572700"/>
          </a:xfrm>
          <a:prstGeom prst="rect">
            <a:avLst/>
          </a:prstGeom>
          <a:no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Descriptive Statistics</a:t>
            </a:r>
            <a:endParaRPr>
              <a:latin typeface="Calibri"/>
              <a:ea typeface="Calibri"/>
              <a:cs typeface="Calibri"/>
              <a:sym typeface="Calibri"/>
            </a:endParaRPr>
          </a:p>
        </p:txBody>
      </p:sp>
      <p:sp>
        <p:nvSpPr>
          <p:cNvPr id="166" name="Google Shape;166;p23"/>
          <p:cNvSpPr/>
          <p:nvPr/>
        </p:nvSpPr>
        <p:spPr>
          <a:xfrm>
            <a:off x="1221475" y="1340775"/>
            <a:ext cx="2018400" cy="432300"/>
          </a:xfrm>
          <a:prstGeom prst="rect">
            <a:avLst/>
          </a:prstGeom>
          <a:solidFill>
            <a:srgbClr val="E0666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23"/>
          <p:cNvSpPr/>
          <p:nvPr/>
        </p:nvSpPr>
        <p:spPr>
          <a:xfrm>
            <a:off x="6555475" y="1340775"/>
            <a:ext cx="2018400" cy="432300"/>
          </a:xfrm>
          <a:prstGeom prst="rect">
            <a:avLst/>
          </a:pr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168" name="Google Shape;168;p23"/>
          <p:cNvCxnSpPr/>
          <p:nvPr/>
        </p:nvCxnSpPr>
        <p:spPr>
          <a:xfrm>
            <a:off x="4914850" y="958675"/>
            <a:ext cx="0" cy="180900"/>
          </a:xfrm>
          <a:prstGeom prst="straightConnector1">
            <a:avLst/>
          </a:prstGeom>
          <a:noFill/>
          <a:ln cap="flat" cmpd="sng" w="9525">
            <a:solidFill>
              <a:schemeClr val="dk2"/>
            </a:solidFill>
            <a:prstDash val="solid"/>
            <a:round/>
            <a:headEnd len="med" w="med" type="none"/>
            <a:tailEnd len="med" w="med" type="none"/>
          </a:ln>
        </p:spPr>
      </p:cxnSp>
      <p:cxnSp>
        <p:nvCxnSpPr>
          <p:cNvPr id="169" name="Google Shape;169;p23"/>
          <p:cNvCxnSpPr/>
          <p:nvPr/>
        </p:nvCxnSpPr>
        <p:spPr>
          <a:xfrm>
            <a:off x="2290025" y="1119125"/>
            <a:ext cx="5228700" cy="0"/>
          </a:xfrm>
          <a:prstGeom prst="straightConnector1">
            <a:avLst/>
          </a:prstGeom>
          <a:noFill/>
          <a:ln cap="flat" cmpd="sng" w="9525">
            <a:solidFill>
              <a:schemeClr val="dk2"/>
            </a:solidFill>
            <a:prstDash val="solid"/>
            <a:round/>
            <a:headEnd len="med" w="med" type="none"/>
            <a:tailEnd len="med" w="med" type="none"/>
          </a:ln>
        </p:spPr>
      </p:cxnSp>
      <p:cxnSp>
        <p:nvCxnSpPr>
          <p:cNvPr id="170" name="Google Shape;170;p23"/>
          <p:cNvCxnSpPr/>
          <p:nvPr/>
        </p:nvCxnSpPr>
        <p:spPr>
          <a:xfrm>
            <a:off x="2247850" y="1111075"/>
            <a:ext cx="0" cy="180900"/>
          </a:xfrm>
          <a:prstGeom prst="straightConnector1">
            <a:avLst/>
          </a:prstGeom>
          <a:noFill/>
          <a:ln cap="flat" cmpd="sng" w="28575">
            <a:solidFill>
              <a:schemeClr val="dk2"/>
            </a:solidFill>
            <a:prstDash val="solid"/>
            <a:round/>
            <a:headEnd len="med" w="med" type="none"/>
            <a:tailEnd len="med" w="med" type="none"/>
          </a:ln>
        </p:spPr>
      </p:cxnSp>
      <p:cxnSp>
        <p:nvCxnSpPr>
          <p:cNvPr id="171" name="Google Shape;171;p23"/>
          <p:cNvCxnSpPr/>
          <p:nvPr/>
        </p:nvCxnSpPr>
        <p:spPr>
          <a:xfrm>
            <a:off x="7505650" y="1111075"/>
            <a:ext cx="0" cy="180900"/>
          </a:xfrm>
          <a:prstGeom prst="straightConnector1">
            <a:avLst/>
          </a:prstGeom>
          <a:noFill/>
          <a:ln cap="flat" cmpd="sng" w="28575">
            <a:solidFill>
              <a:schemeClr val="dk2"/>
            </a:solidFill>
            <a:prstDash val="solid"/>
            <a:round/>
            <a:headEnd len="med" w="med" type="none"/>
            <a:tailEnd len="med" w="med" type="none"/>
          </a:ln>
        </p:spPr>
      </p:cxnSp>
      <p:sp>
        <p:nvSpPr>
          <p:cNvPr id="172" name="Google Shape;172;p23"/>
          <p:cNvSpPr txBox="1"/>
          <p:nvPr/>
        </p:nvSpPr>
        <p:spPr>
          <a:xfrm>
            <a:off x="1212575" y="1383400"/>
            <a:ext cx="19695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Calibri"/>
                <a:ea typeface="Calibri"/>
                <a:cs typeface="Calibri"/>
                <a:sym typeface="Calibri"/>
              </a:rPr>
              <a:t>Descriptive</a:t>
            </a:r>
            <a:endParaRPr b="1">
              <a:latin typeface="Calibri"/>
              <a:ea typeface="Calibri"/>
              <a:cs typeface="Calibri"/>
              <a:sym typeface="Calibri"/>
            </a:endParaRPr>
          </a:p>
        </p:txBody>
      </p:sp>
      <p:sp>
        <p:nvSpPr>
          <p:cNvPr id="173" name="Google Shape;173;p23"/>
          <p:cNvSpPr txBox="1"/>
          <p:nvPr/>
        </p:nvSpPr>
        <p:spPr>
          <a:xfrm>
            <a:off x="6622775" y="1383400"/>
            <a:ext cx="19695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9E9E9E"/>
                </a:solidFill>
                <a:latin typeface="Calibri"/>
                <a:ea typeface="Calibri"/>
                <a:cs typeface="Calibri"/>
                <a:sym typeface="Calibri"/>
              </a:rPr>
              <a:t>Inferential</a:t>
            </a:r>
            <a:endParaRPr b="1">
              <a:solidFill>
                <a:srgbClr val="9E9E9E"/>
              </a:solidFill>
              <a:latin typeface="Calibri"/>
              <a:ea typeface="Calibri"/>
              <a:cs typeface="Calibri"/>
              <a:sym typeface="Calibri"/>
            </a:endParaRPr>
          </a:p>
        </p:txBody>
      </p:sp>
      <p:sp>
        <p:nvSpPr>
          <p:cNvPr id="174" name="Google Shape;174;p23"/>
          <p:cNvSpPr/>
          <p:nvPr/>
        </p:nvSpPr>
        <p:spPr>
          <a:xfrm>
            <a:off x="154675" y="3017175"/>
            <a:ext cx="2018400" cy="6261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5" name="Google Shape;175;p23"/>
          <p:cNvSpPr txBox="1"/>
          <p:nvPr/>
        </p:nvSpPr>
        <p:spPr>
          <a:xfrm>
            <a:off x="221975" y="3059800"/>
            <a:ext cx="1969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Measures of </a:t>
            </a:r>
            <a:endParaRPr b="1" sz="1200">
              <a:latin typeface="Calibri"/>
              <a:ea typeface="Calibri"/>
              <a:cs typeface="Calibri"/>
              <a:sym typeface="Calibri"/>
            </a:endParaRPr>
          </a:p>
          <a:p>
            <a:pPr indent="0" lvl="0" marL="0" rtl="0" algn="ctr">
              <a:spcBef>
                <a:spcPts val="0"/>
              </a:spcBef>
              <a:spcAft>
                <a:spcPts val="0"/>
              </a:spcAft>
              <a:buNone/>
            </a:pPr>
            <a:r>
              <a:rPr b="1" lang="en-GB" sz="1200">
                <a:latin typeface="Calibri"/>
                <a:ea typeface="Calibri"/>
                <a:cs typeface="Calibri"/>
                <a:sym typeface="Calibri"/>
              </a:rPr>
              <a:t>Central Tendency</a:t>
            </a:r>
            <a:endParaRPr b="1" sz="1200">
              <a:latin typeface="Calibri"/>
              <a:ea typeface="Calibri"/>
              <a:cs typeface="Calibri"/>
              <a:sym typeface="Calibri"/>
            </a:endParaRPr>
          </a:p>
        </p:txBody>
      </p:sp>
      <p:sp>
        <p:nvSpPr>
          <p:cNvPr id="176" name="Google Shape;176;p23"/>
          <p:cNvSpPr/>
          <p:nvPr/>
        </p:nvSpPr>
        <p:spPr>
          <a:xfrm>
            <a:off x="2440675" y="3017175"/>
            <a:ext cx="2018400" cy="6261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7" name="Google Shape;177;p23"/>
          <p:cNvSpPr txBox="1"/>
          <p:nvPr/>
        </p:nvSpPr>
        <p:spPr>
          <a:xfrm>
            <a:off x="2507975" y="3059800"/>
            <a:ext cx="1969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Measures of </a:t>
            </a:r>
            <a:endParaRPr b="1" sz="1200">
              <a:latin typeface="Calibri"/>
              <a:ea typeface="Calibri"/>
              <a:cs typeface="Calibri"/>
              <a:sym typeface="Calibri"/>
            </a:endParaRPr>
          </a:p>
          <a:p>
            <a:pPr indent="0" lvl="0" marL="0" rtl="0" algn="ctr">
              <a:spcBef>
                <a:spcPts val="0"/>
              </a:spcBef>
              <a:spcAft>
                <a:spcPts val="0"/>
              </a:spcAft>
              <a:buNone/>
            </a:pPr>
            <a:r>
              <a:rPr b="1" lang="en-GB" sz="1200">
                <a:latin typeface="Calibri"/>
                <a:ea typeface="Calibri"/>
                <a:cs typeface="Calibri"/>
                <a:sym typeface="Calibri"/>
              </a:rPr>
              <a:t>Dispersion</a:t>
            </a:r>
            <a:endParaRPr b="1" sz="1200">
              <a:latin typeface="Calibri"/>
              <a:ea typeface="Calibri"/>
              <a:cs typeface="Calibri"/>
              <a:sym typeface="Calibri"/>
            </a:endParaRPr>
          </a:p>
        </p:txBody>
      </p:sp>
      <p:sp>
        <p:nvSpPr>
          <p:cNvPr id="178" name="Google Shape;178;p23"/>
          <p:cNvSpPr/>
          <p:nvPr/>
        </p:nvSpPr>
        <p:spPr>
          <a:xfrm>
            <a:off x="7012675" y="3017175"/>
            <a:ext cx="2018400" cy="6261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79" name="Google Shape;179;p23"/>
          <p:cNvSpPr txBox="1"/>
          <p:nvPr/>
        </p:nvSpPr>
        <p:spPr>
          <a:xfrm>
            <a:off x="7079975" y="3059800"/>
            <a:ext cx="1969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Charts &amp; </a:t>
            </a:r>
            <a:endParaRPr b="1" sz="1200">
              <a:latin typeface="Calibri"/>
              <a:ea typeface="Calibri"/>
              <a:cs typeface="Calibri"/>
              <a:sym typeface="Calibri"/>
            </a:endParaRPr>
          </a:p>
          <a:p>
            <a:pPr indent="0" lvl="0" marL="0" rtl="0" algn="ctr">
              <a:spcBef>
                <a:spcPts val="0"/>
              </a:spcBef>
              <a:spcAft>
                <a:spcPts val="0"/>
              </a:spcAft>
              <a:buNone/>
            </a:pPr>
            <a:r>
              <a:rPr b="1" lang="en-GB" sz="1200">
                <a:latin typeface="Calibri"/>
                <a:ea typeface="Calibri"/>
                <a:cs typeface="Calibri"/>
                <a:sym typeface="Calibri"/>
              </a:rPr>
              <a:t>Graphs</a:t>
            </a:r>
            <a:endParaRPr b="1" sz="1200">
              <a:latin typeface="Calibri"/>
              <a:ea typeface="Calibri"/>
              <a:cs typeface="Calibri"/>
              <a:sym typeface="Calibri"/>
            </a:endParaRPr>
          </a:p>
        </p:txBody>
      </p:sp>
      <p:sp>
        <p:nvSpPr>
          <p:cNvPr id="180" name="Google Shape;180;p23"/>
          <p:cNvSpPr/>
          <p:nvPr/>
        </p:nvSpPr>
        <p:spPr>
          <a:xfrm>
            <a:off x="4726675" y="3017175"/>
            <a:ext cx="2018400" cy="626100"/>
          </a:xfrm>
          <a:prstGeom prst="rect">
            <a:avLst/>
          </a:prstGeom>
          <a:solidFill>
            <a:srgbClr val="EA999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181" name="Google Shape;181;p23"/>
          <p:cNvSpPr txBox="1"/>
          <p:nvPr/>
        </p:nvSpPr>
        <p:spPr>
          <a:xfrm>
            <a:off x="4793975" y="3059800"/>
            <a:ext cx="19695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Shapes of </a:t>
            </a:r>
            <a:endParaRPr b="1" sz="1200">
              <a:latin typeface="Calibri"/>
              <a:ea typeface="Calibri"/>
              <a:cs typeface="Calibri"/>
              <a:sym typeface="Calibri"/>
            </a:endParaRPr>
          </a:p>
          <a:p>
            <a:pPr indent="0" lvl="0" marL="0" rtl="0" algn="ctr">
              <a:spcBef>
                <a:spcPts val="0"/>
              </a:spcBef>
              <a:spcAft>
                <a:spcPts val="0"/>
              </a:spcAft>
              <a:buNone/>
            </a:pPr>
            <a:r>
              <a:rPr b="1" lang="en-GB" sz="1200">
                <a:latin typeface="Calibri"/>
                <a:ea typeface="Calibri"/>
                <a:cs typeface="Calibri"/>
                <a:sym typeface="Calibri"/>
              </a:rPr>
              <a:t>Distributions</a:t>
            </a:r>
            <a:endParaRPr b="1" sz="1200">
              <a:latin typeface="Calibri"/>
              <a:ea typeface="Calibri"/>
              <a:cs typeface="Calibri"/>
              <a:sym typeface="Calibri"/>
            </a:endParaRPr>
          </a:p>
        </p:txBody>
      </p:sp>
      <p:sp>
        <p:nvSpPr>
          <p:cNvPr id="182" name="Google Shape;182;p23"/>
          <p:cNvSpPr txBox="1"/>
          <p:nvPr/>
        </p:nvSpPr>
        <p:spPr>
          <a:xfrm>
            <a:off x="-6625" y="3669400"/>
            <a:ext cx="2297400" cy="626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Mean,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Median, </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Mode</a:t>
            </a:r>
            <a:endParaRPr sz="1100">
              <a:latin typeface="Calibri"/>
              <a:ea typeface="Calibri"/>
              <a:cs typeface="Calibri"/>
              <a:sym typeface="Calibri"/>
            </a:endParaRPr>
          </a:p>
        </p:txBody>
      </p:sp>
      <p:sp>
        <p:nvSpPr>
          <p:cNvPr id="183" name="Google Shape;183;p23"/>
          <p:cNvSpPr txBox="1"/>
          <p:nvPr/>
        </p:nvSpPr>
        <p:spPr>
          <a:xfrm>
            <a:off x="2279375" y="3669400"/>
            <a:ext cx="2297400" cy="7638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Variance</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Standard Deviation</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Range, Inter-Quartile Range</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Count, Maximum &amp; Minimum</a:t>
            </a:r>
            <a:endParaRPr sz="1100">
              <a:latin typeface="Calibri"/>
              <a:ea typeface="Calibri"/>
              <a:cs typeface="Calibri"/>
              <a:sym typeface="Calibri"/>
            </a:endParaRPr>
          </a:p>
        </p:txBody>
      </p:sp>
      <p:sp>
        <p:nvSpPr>
          <p:cNvPr id="184" name="Google Shape;184;p23"/>
          <p:cNvSpPr txBox="1"/>
          <p:nvPr/>
        </p:nvSpPr>
        <p:spPr>
          <a:xfrm>
            <a:off x="6851375" y="3669400"/>
            <a:ext cx="2297400" cy="10989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Histograms</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Bar Charts</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Line Charts</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Pie Charts</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Box &amp; Whiskers</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Scatter Plots</a:t>
            </a:r>
            <a:endParaRPr sz="1100">
              <a:latin typeface="Calibri"/>
              <a:ea typeface="Calibri"/>
              <a:cs typeface="Calibri"/>
              <a:sym typeface="Calibri"/>
            </a:endParaRPr>
          </a:p>
          <a:p>
            <a:pPr indent="-298450" lvl="0" marL="457200" rtl="0" algn="l">
              <a:spcBef>
                <a:spcPts val="0"/>
              </a:spcBef>
              <a:spcAft>
                <a:spcPts val="0"/>
              </a:spcAft>
              <a:buSzPts val="1100"/>
              <a:buFont typeface="Calibri"/>
              <a:buChar char="●"/>
            </a:pPr>
            <a:r>
              <a:rPr lang="en-GB" sz="1100">
                <a:latin typeface="Calibri"/>
                <a:ea typeface="Calibri"/>
                <a:cs typeface="Calibri"/>
                <a:sym typeface="Calibri"/>
              </a:rPr>
              <a:t>Heat Maps</a:t>
            </a:r>
            <a:endParaRPr sz="1100">
              <a:latin typeface="Calibri"/>
              <a:ea typeface="Calibri"/>
              <a:cs typeface="Calibri"/>
              <a:sym typeface="Calibri"/>
            </a:endParaRPr>
          </a:p>
        </p:txBody>
      </p:sp>
      <p:sp>
        <p:nvSpPr>
          <p:cNvPr id="185" name="Google Shape;185;p23"/>
          <p:cNvSpPr txBox="1"/>
          <p:nvPr/>
        </p:nvSpPr>
        <p:spPr>
          <a:xfrm>
            <a:off x="4641575" y="3669400"/>
            <a:ext cx="2297400" cy="626100"/>
          </a:xfrm>
          <a:prstGeom prst="rect">
            <a:avLst/>
          </a:prstGeom>
          <a:noFill/>
          <a:ln>
            <a:noFill/>
          </a:ln>
        </p:spPr>
        <p:txBody>
          <a:bodyPr anchorCtr="0" anchor="t" bIns="91425" lIns="91425" spcFirstLastPara="1" rIns="91425" wrap="square" tIns="91425">
            <a:noAutofit/>
          </a:bodyPr>
          <a:lstStyle/>
          <a:p>
            <a:pPr indent="-298450" lvl="0" marL="457200" rtl="0" algn="l">
              <a:spcBef>
                <a:spcPts val="0"/>
              </a:spcBef>
              <a:spcAft>
                <a:spcPts val="0"/>
              </a:spcAft>
              <a:buClr>
                <a:schemeClr val="dk2"/>
              </a:buClr>
              <a:buSzPts val="1100"/>
              <a:buFont typeface="Calibri"/>
              <a:buChar char="●"/>
            </a:pPr>
            <a:r>
              <a:rPr lang="en-GB" sz="1100">
                <a:solidFill>
                  <a:schemeClr val="dk2"/>
                </a:solidFill>
                <a:latin typeface="Calibri"/>
                <a:ea typeface="Calibri"/>
                <a:cs typeface="Calibri"/>
                <a:sym typeface="Calibri"/>
              </a:rPr>
              <a:t>Number of Peaks</a:t>
            </a:r>
            <a:endParaRPr sz="1100">
              <a:solidFill>
                <a:schemeClr val="dk2"/>
              </a:solidFill>
              <a:latin typeface="Calibri"/>
              <a:ea typeface="Calibri"/>
              <a:cs typeface="Calibri"/>
              <a:sym typeface="Calibri"/>
            </a:endParaRPr>
          </a:p>
          <a:p>
            <a:pPr indent="-298450" lvl="0" marL="457200" rtl="0" algn="l">
              <a:spcBef>
                <a:spcPts val="0"/>
              </a:spcBef>
              <a:spcAft>
                <a:spcPts val="0"/>
              </a:spcAft>
              <a:buClr>
                <a:schemeClr val="dk2"/>
              </a:buClr>
              <a:buSzPts val="1100"/>
              <a:buFont typeface="Calibri"/>
              <a:buChar char="●"/>
            </a:pPr>
            <a:r>
              <a:rPr lang="en-GB" sz="1100">
                <a:solidFill>
                  <a:schemeClr val="dk2"/>
                </a:solidFill>
                <a:latin typeface="Calibri"/>
                <a:ea typeface="Calibri"/>
                <a:cs typeface="Calibri"/>
                <a:sym typeface="Calibri"/>
              </a:rPr>
              <a:t>Symmetry</a:t>
            </a:r>
            <a:endParaRPr sz="1100">
              <a:solidFill>
                <a:schemeClr val="dk2"/>
              </a:solidFill>
              <a:latin typeface="Calibri"/>
              <a:ea typeface="Calibri"/>
              <a:cs typeface="Calibri"/>
              <a:sym typeface="Calibri"/>
            </a:endParaRPr>
          </a:p>
          <a:p>
            <a:pPr indent="-298450" lvl="0" marL="457200" rtl="0" algn="l">
              <a:spcBef>
                <a:spcPts val="0"/>
              </a:spcBef>
              <a:spcAft>
                <a:spcPts val="0"/>
              </a:spcAft>
              <a:buClr>
                <a:schemeClr val="dk2"/>
              </a:buClr>
              <a:buSzPts val="1100"/>
              <a:buFont typeface="Calibri"/>
              <a:buChar char="●"/>
            </a:pPr>
            <a:r>
              <a:rPr lang="en-GB" sz="1100">
                <a:solidFill>
                  <a:schemeClr val="dk2"/>
                </a:solidFill>
                <a:latin typeface="Calibri"/>
                <a:ea typeface="Calibri"/>
                <a:cs typeface="Calibri"/>
                <a:sym typeface="Calibri"/>
              </a:rPr>
              <a:t>Skewness &amp; </a:t>
            </a:r>
            <a:endParaRPr sz="1100">
              <a:solidFill>
                <a:schemeClr val="dk2"/>
              </a:solidFill>
              <a:latin typeface="Calibri"/>
              <a:ea typeface="Calibri"/>
              <a:cs typeface="Calibri"/>
              <a:sym typeface="Calibri"/>
            </a:endParaRPr>
          </a:p>
          <a:p>
            <a:pPr indent="-298450" lvl="0" marL="457200" rtl="0" algn="l">
              <a:spcBef>
                <a:spcPts val="0"/>
              </a:spcBef>
              <a:spcAft>
                <a:spcPts val="0"/>
              </a:spcAft>
              <a:buClr>
                <a:schemeClr val="dk2"/>
              </a:buClr>
              <a:buSzPts val="1100"/>
              <a:buFont typeface="Calibri"/>
              <a:buChar char="●"/>
            </a:pPr>
            <a:r>
              <a:rPr lang="en-GB" sz="1100">
                <a:solidFill>
                  <a:schemeClr val="dk2"/>
                </a:solidFill>
                <a:latin typeface="Calibri"/>
                <a:ea typeface="Calibri"/>
                <a:cs typeface="Calibri"/>
                <a:sym typeface="Calibri"/>
              </a:rPr>
              <a:t>Kurtosis</a:t>
            </a:r>
            <a:endParaRPr sz="1100">
              <a:latin typeface="Calibri"/>
              <a:ea typeface="Calibri"/>
              <a:cs typeface="Calibri"/>
              <a:sym typeface="Calibri"/>
            </a:endParaRPr>
          </a:p>
        </p:txBody>
      </p:sp>
      <p:sp>
        <p:nvSpPr>
          <p:cNvPr id="186" name="Google Shape;186;p23"/>
          <p:cNvSpPr txBox="1"/>
          <p:nvPr/>
        </p:nvSpPr>
        <p:spPr>
          <a:xfrm>
            <a:off x="145775" y="1764400"/>
            <a:ext cx="42816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latin typeface="Calibri"/>
                <a:ea typeface="Calibri"/>
                <a:cs typeface="Calibri"/>
                <a:sym typeface="Calibri"/>
              </a:rPr>
              <a:t>Describes and summarizes the data</a:t>
            </a:r>
            <a:endParaRPr b="1" sz="1600">
              <a:latin typeface="Calibri"/>
              <a:ea typeface="Calibri"/>
              <a:cs typeface="Calibri"/>
              <a:sym typeface="Calibri"/>
            </a:endParaRPr>
          </a:p>
        </p:txBody>
      </p:sp>
      <p:cxnSp>
        <p:nvCxnSpPr>
          <p:cNvPr id="187" name="Google Shape;187;p23"/>
          <p:cNvCxnSpPr/>
          <p:nvPr/>
        </p:nvCxnSpPr>
        <p:spPr>
          <a:xfrm flipH="1" rot="10800000">
            <a:off x="1017575" y="2660125"/>
            <a:ext cx="7079100" cy="14700"/>
          </a:xfrm>
          <a:prstGeom prst="straightConnector1">
            <a:avLst/>
          </a:prstGeom>
          <a:noFill/>
          <a:ln cap="flat" cmpd="sng" w="9525">
            <a:solidFill>
              <a:schemeClr val="dk2"/>
            </a:solidFill>
            <a:prstDash val="solid"/>
            <a:round/>
            <a:headEnd len="med" w="med" type="none"/>
            <a:tailEnd len="med" w="med" type="none"/>
          </a:ln>
        </p:spPr>
      </p:cxnSp>
      <p:cxnSp>
        <p:nvCxnSpPr>
          <p:cNvPr id="188" name="Google Shape;188;p23"/>
          <p:cNvCxnSpPr/>
          <p:nvPr/>
        </p:nvCxnSpPr>
        <p:spPr>
          <a:xfrm>
            <a:off x="2247850" y="2254075"/>
            <a:ext cx="1800" cy="413400"/>
          </a:xfrm>
          <a:prstGeom prst="straightConnector1">
            <a:avLst/>
          </a:prstGeom>
          <a:noFill/>
          <a:ln cap="flat" cmpd="sng" w="28575">
            <a:solidFill>
              <a:schemeClr val="dk2"/>
            </a:solidFill>
            <a:prstDash val="solid"/>
            <a:round/>
            <a:headEnd len="med" w="med" type="none"/>
            <a:tailEnd len="med" w="med" type="none"/>
          </a:ln>
        </p:spPr>
      </p:cxnSp>
      <p:cxnSp>
        <p:nvCxnSpPr>
          <p:cNvPr id="189" name="Google Shape;189;p23"/>
          <p:cNvCxnSpPr/>
          <p:nvPr/>
        </p:nvCxnSpPr>
        <p:spPr>
          <a:xfrm>
            <a:off x="1028650" y="2711275"/>
            <a:ext cx="0" cy="180900"/>
          </a:xfrm>
          <a:prstGeom prst="straightConnector1">
            <a:avLst/>
          </a:prstGeom>
          <a:noFill/>
          <a:ln cap="flat" cmpd="sng" w="28575">
            <a:solidFill>
              <a:schemeClr val="dk2"/>
            </a:solidFill>
            <a:prstDash val="solid"/>
            <a:round/>
            <a:headEnd len="med" w="med" type="none"/>
            <a:tailEnd len="med" w="med" type="none"/>
          </a:ln>
        </p:spPr>
      </p:cxnSp>
      <p:cxnSp>
        <p:nvCxnSpPr>
          <p:cNvPr id="190" name="Google Shape;190;p23"/>
          <p:cNvCxnSpPr/>
          <p:nvPr/>
        </p:nvCxnSpPr>
        <p:spPr>
          <a:xfrm>
            <a:off x="3543250" y="2711275"/>
            <a:ext cx="0" cy="180900"/>
          </a:xfrm>
          <a:prstGeom prst="straightConnector1">
            <a:avLst/>
          </a:prstGeom>
          <a:noFill/>
          <a:ln cap="flat" cmpd="sng" w="28575">
            <a:solidFill>
              <a:schemeClr val="dk2"/>
            </a:solidFill>
            <a:prstDash val="solid"/>
            <a:round/>
            <a:headEnd len="med" w="med" type="none"/>
            <a:tailEnd len="med" w="med" type="none"/>
          </a:ln>
        </p:spPr>
      </p:cxnSp>
      <p:cxnSp>
        <p:nvCxnSpPr>
          <p:cNvPr id="191" name="Google Shape;191;p23"/>
          <p:cNvCxnSpPr/>
          <p:nvPr/>
        </p:nvCxnSpPr>
        <p:spPr>
          <a:xfrm>
            <a:off x="5753050" y="2711275"/>
            <a:ext cx="0" cy="180900"/>
          </a:xfrm>
          <a:prstGeom prst="straightConnector1">
            <a:avLst/>
          </a:prstGeom>
          <a:noFill/>
          <a:ln cap="flat" cmpd="sng" w="28575">
            <a:solidFill>
              <a:schemeClr val="dk2"/>
            </a:solidFill>
            <a:prstDash val="solid"/>
            <a:round/>
            <a:headEnd len="med" w="med" type="none"/>
            <a:tailEnd len="med" w="med" type="none"/>
          </a:ln>
        </p:spPr>
      </p:cxnSp>
      <p:cxnSp>
        <p:nvCxnSpPr>
          <p:cNvPr id="192" name="Google Shape;192;p23"/>
          <p:cNvCxnSpPr/>
          <p:nvPr/>
        </p:nvCxnSpPr>
        <p:spPr>
          <a:xfrm>
            <a:off x="8115250" y="2711275"/>
            <a:ext cx="0" cy="180900"/>
          </a:xfrm>
          <a:prstGeom prst="straightConnector1">
            <a:avLst/>
          </a:prstGeom>
          <a:noFill/>
          <a:ln cap="flat" cmpd="sng" w="28575">
            <a:solidFill>
              <a:schemeClr val="dk2"/>
            </a:solidFill>
            <a:prstDash val="solid"/>
            <a:round/>
            <a:headEnd len="med" w="med" type="none"/>
            <a:tailEnd len="med" w="med" type="none"/>
          </a:ln>
        </p:spPr>
      </p:cxnSp>
      <p:sp>
        <p:nvSpPr>
          <p:cNvPr id="193" name="Google Shape;193;p23"/>
          <p:cNvSpPr/>
          <p:nvPr/>
        </p:nvSpPr>
        <p:spPr>
          <a:xfrm>
            <a:off x="327100" y="1159050"/>
            <a:ext cx="755700" cy="32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23"/>
          <p:cNvSpPr/>
          <p:nvPr/>
        </p:nvSpPr>
        <p:spPr>
          <a:xfrm>
            <a:off x="3961900" y="640175"/>
            <a:ext cx="1883700" cy="329400"/>
          </a:xfrm>
          <a:prstGeom prst="roundRect">
            <a:avLst>
              <a:gd fmla="val 16667" name="adj"/>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latin typeface="Open Sans Medium"/>
                <a:ea typeface="Open Sans Medium"/>
                <a:cs typeface="Open Sans Medium"/>
                <a:sym typeface="Open Sans Medium"/>
              </a:rPr>
              <a:t>Statistics</a:t>
            </a:r>
            <a:endParaRPr>
              <a:latin typeface="Open Sans Medium"/>
              <a:ea typeface="Open Sans Medium"/>
              <a:cs typeface="Open Sans Medium"/>
              <a:sym typeface="Open Sans Medium"/>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8" name="Shape 198"/>
        <p:cNvGrpSpPr/>
        <p:nvPr/>
      </p:nvGrpSpPr>
      <p:grpSpPr>
        <a:xfrm>
          <a:off x="0" y="0"/>
          <a:ext cx="0" cy="0"/>
          <a:chOff x="0" y="0"/>
          <a:chExt cx="0" cy="0"/>
        </a:xfrm>
      </p:grpSpPr>
      <p:sp>
        <p:nvSpPr>
          <p:cNvPr id="199" name="Google Shape;199;p24"/>
          <p:cNvSpPr txBox="1"/>
          <p:nvPr>
            <p:ph type="title"/>
          </p:nvPr>
        </p:nvSpPr>
        <p:spPr>
          <a:xfrm>
            <a:off x="6900" y="64025"/>
            <a:ext cx="4776000" cy="572700"/>
          </a:xfrm>
          <a:prstGeom prst="rect">
            <a:avLst/>
          </a:prstGeom>
          <a:solidFill>
            <a:srgbClr val="FFFFFF"/>
          </a:solidFill>
        </p:spPr>
        <p:txBody>
          <a:bodyPr anchorCtr="0" anchor="b" bIns="91425" lIns="91425" spcFirstLastPara="1" rIns="91425" wrap="square" tIns="91425">
            <a:normAutofit fontScale="90000"/>
          </a:bodyPr>
          <a:lstStyle/>
          <a:p>
            <a:pPr indent="0" lvl="0" marL="0" rtl="0" algn="l">
              <a:spcBef>
                <a:spcPts val="0"/>
              </a:spcBef>
              <a:spcAft>
                <a:spcPts val="0"/>
              </a:spcAft>
              <a:buNone/>
            </a:pPr>
            <a:r>
              <a:rPr lang="en-GB">
                <a:latin typeface="Calibri"/>
                <a:ea typeface="Calibri"/>
                <a:cs typeface="Calibri"/>
                <a:sym typeface="Calibri"/>
              </a:rPr>
              <a:t>Inferential Statistics</a:t>
            </a:r>
            <a:endParaRPr>
              <a:latin typeface="Calibri"/>
              <a:ea typeface="Calibri"/>
              <a:cs typeface="Calibri"/>
              <a:sym typeface="Calibri"/>
            </a:endParaRPr>
          </a:p>
        </p:txBody>
      </p:sp>
      <p:sp>
        <p:nvSpPr>
          <p:cNvPr id="200" name="Google Shape;200;p24"/>
          <p:cNvSpPr/>
          <p:nvPr/>
        </p:nvSpPr>
        <p:spPr>
          <a:xfrm>
            <a:off x="1221475" y="1035975"/>
            <a:ext cx="2018400" cy="432300"/>
          </a:xfrm>
          <a:prstGeom prst="rect">
            <a:avLst/>
          </a:prstGeom>
          <a:solidFill>
            <a:srgbClr val="DDDDDD"/>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24"/>
          <p:cNvSpPr/>
          <p:nvPr/>
        </p:nvSpPr>
        <p:spPr>
          <a:xfrm>
            <a:off x="6555475" y="1035975"/>
            <a:ext cx="2018400" cy="432300"/>
          </a:xfrm>
          <a:prstGeom prst="rect">
            <a:avLst/>
          </a:prstGeom>
          <a:solidFill>
            <a:srgbClr val="F4CCCC"/>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02" name="Google Shape;202;p24"/>
          <p:cNvCxnSpPr/>
          <p:nvPr/>
        </p:nvCxnSpPr>
        <p:spPr>
          <a:xfrm>
            <a:off x="4914850" y="577675"/>
            <a:ext cx="0" cy="180900"/>
          </a:xfrm>
          <a:prstGeom prst="straightConnector1">
            <a:avLst/>
          </a:prstGeom>
          <a:noFill/>
          <a:ln cap="flat" cmpd="sng" w="9525">
            <a:solidFill>
              <a:schemeClr val="dk2"/>
            </a:solidFill>
            <a:prstDash val="solid"/>
            <a:round/>
            <a:headEnd len="med" w="med" type="none"/>
            <a:tailEnd len="med" w="med" type="none"/>
          </a:ln>
        </p:spPr>
      </p:cxnSp>
      <p:cxnSp>
        <p:nvCxnSpPr>
          <p:cNvPr id="203" name="Google Shape;203;p24"/>
          <p:cNvCxnSpPr/>
          <p:nvPr/>
        </p:nvCxnSpPr>
        <p:spPr>
          <a:xfrm>
            <a:off x="2290025" y="814325"/>
            <a:ext cx="5228700" cy="0"/>
          </a:xfrm>
          <a:prstGeom prst="straightConnector1">
            <a:avLst/>
          </a:prstGeom>
          <a:noFill/>
          <a:ln cap="flat" cmpd="sng" w="9525">
            <a:solidFill>
              <a:schemeClr val="dk2"/>
            </a:solidFill>
            <a:prstDash val="solid"/>
            <a:round/>
            <a:headEnd len="med" w="med" type="none"/>
            <a:tailEnd len="med" w="med" type="none"/>
          </a:ln>
        </p:spPr>
      </p:cxnSp>
      <p:cxnSp>
        <p:nvCxnSpPr>
          <p:cNvPr id="204" name="Google Shape;204;p24"/>
          <p:cNvCxnSpPr/>
          <p:nvPr/>
        </p:nvCxnSpPr>
        <p:spPr>
          <a:xfrm>
            <a:off x="2324050" y="806275"/>
            <a:ext cx="0" cy="180900"/>
          </a:xfrm>
          <a:prstGeom prst="straightConnector1">
            <a:avLst/>
          </a:prstGeom>
          <a:noFill/>
          <a:ln cap="flat" cmpd="sng" w="28575">
            <a:solidFill>
              <a:schemeClr val="dk2"/>
            </a:solidFill>
            <a:prstDash val="solid"/>
            <a:round/>
            <a:headEnd len="med" w="med" type="none"/>
            <a:tailEnd len="med" w="med" type="none"/>
          </a:ln>
        </p:spPr>
      </p:cxnSp>
      <p:cxnSp>
        <p:nvCxnSpPr>
          <p:cNvPr id="205" name="Google Shape;205;p24"/>
          <p:cNvCxnSpPr/>
          <p:nvPr/>
        </p:nvCxnSpPr>
        <p:spPr>
          <a:xfrm>
            <a:off x="7505650" y="806275"/>
            <a:ext cx="0" cy="180900"/>
          </a:xfrm>
          <a:prstGeom prst="straightConnector1">
            <a:avLst/>
          </a:prstGeom>
          <a:noFill/>
          <a:ln cap="flat" cmpd="sng" w="28575">
            <a:solidFill>
              <a:schemeClr val="dk2"/>
            </a:solidFill>
            <a:prstDash val="solid"/>
            <a:round/>
            <a:headEnd len="med" w="med" type="none"/>
            <a:tailEnd len="med" w="med" type="none"/>
          </a:ln>
        </p:spPr>
      </p:cxnSp>
      <p:sp>
        <p:nvSpPr>
          <p:cNvPr id="206" name="Google Shape;206;p24"/>
          <p:cNvSpPr txBox="1"/>
          <p:nvPr/>
        </p:nvSpPr>
        <p:spPr>
          <a:xfrm>
            <a:off x="1212575" y="1078600"/>
            <a:ext cx="19695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solidFill>
                  <a:srgbClr val="9E9E9E"/>
                </a:solidFill>
                <a:latin typeface="Calibri"/>
                <a:ea typeface="Calibri"/>
                <a:cs typeface="Calibri"/>
                <a:sym typeface="Calibri"/>
              </a:rPr>
              <a:t>Descriptive</a:t>
            </a:r>
            <a:endParaRPr b="1">
              <a:solidFill>
                <a:srgbClr val="9E9E9E"/>
              </a:solidFill>
              <a:latin typeface="Calibri"/>
              <a:ea typeface="Calibri"/>
              <a:cs typeface="Calibri"/>
              <a:sym typeface="Calibri"/>
            </a:endParaRPr>
          </a:p>
        </p:txBody>
      </p:sp>
      <p:sp>
        <p:nvSpPr>
          <p:cNvPr id="207" name="Google Shape;207;p24"/>
          <p:cNvSpPr txBox="1"/>
          <p:nvPr/>
        </p:nvSpPr>
        <p:spPr>
          <a:xfrm>
            <a:off x="6546575" y="1078600"/>
            <a:ext cx="19695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Calibri"/>
                <a:ea typeface="Calibri"/>
                <a:cs typeface="Calibri"/>
                <a:sym typeface="Calibri"/>
              </a:rPr>
              <a:t>Inferential</a:t>
            </a:r>
            <a:endParaRPr b="1">
              <a:latin typeface="Calibri"/>
              <a:ea typeface="Calibri"/>
              <a:cs typeface="Calibri"/>
              <a:sym typeface="Calibri"/>
            </a:endParaRPr>
          </a:p>
        </p:txBody>
      </p:sp>
      <p:sp>
        <p:nvSpPr>
          <p:cNvPr id="208" name="Google Shape;208;p24"/>
          <p:cNvSpPr txBox="1"/>
          <p:nvPr/>
        </p:nvSpPr>
        <p:spPr>
          <a:xfrm>
            <a:off x="6546575" y="1459600"/>
            <a:ext cx="21975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Calibri"/>
                <a:ea typeface="Calibri"/>
                <a:cs typeface="Calibri"/>
                <a:sym typeface="Calibri"/>
              </a:rPr>
              <a:t>Use Sample statistics to make </a:t>
            </a:r>
            <a:endParaRPr b="1" sz="1200">
              <a:latin typeface="Calibri"/>
              <a:ea typeface="Calibri"/>
              <a:cs typeface="Calibri"/>
              <a:sym typeface="Calibri"/>
            </a:endParaRPr>
          </a:p>
          <a:p>
            <a:pPr indent="0" lvl="0" marL="0" rtl="0" algn="l">
              <a:spcBef>
                <a:spcPts val="0"/>
              </a:spcBef>
              <a:spcAft>
                <a:spcPts val="0"/>
              </a:spcAft>
              <a:buNone/>
            </a:pPr>
            <a:r>
              <a:rPr b="1" lang="en-GB" sz="1200">
                <a:latin typeface="Calibri"/>
                <a:ea typeface="Calibri"/>
                <a:cs typeface="Calibri"/>
                <a:sym typeface="Calibri"/>
              </a:rPr>
              <a:t>predictions about Population</a:t>
            </a:r>
            <a:endParaRPr b="1" sz="1200">
              <a:latin typeface="Calibri"/>
              <a:ea typeface="Calibri"/>
              <a:cs typeface="Calibri"/>
              <a:sym typeface="Calibri"/>
            </a:endParaRPr>
          </a:p>
        </p:txBody>
      </p:sp>
      <p:cxnSp>
        <p:nvCxnSpPr>
          <p:cNvPr id="209" name="Google Shape;209;p24"/>
          <p:cNvCxnSpPr/>
          <p:nvPr/>
        </p:nvCxnSpPr>
        <p:spPr>
          <a:xfrm>
            <a:off x="7581850" y="1949275"/>
            <a:ext cx="1800" cy="413400"/>
          </a:xfrm>
          <a:prstGeom prst="straightConnector1">
            <a:avLst/>
          </a:prstGeom>
          <a:noFill/>
          <a:ln cap="flat" cmpd="sng" w="28575">
            <a:solidFill>
              <a:schemeClr val="dk2"/>
            </a:solidFill>
            <a:prstDash val="solid"/>
            <a:round/>
            <a:headEnd len="med" w="med" type="none"/>
            <a:tailEnd len="med" w="med" type="none"/>
          </a:ln>
        </p:spPr>
      </p:cxnSp>
      <p:sp>
        <p:nvSpPr>
          <p:cNvPr id="210" name="Google Shape;210;p24"/>
          <p:cNvSpPr/>
          <p:nvPr/>
        </p:nvSpPr>
        <p:spPr>
          <a:xfrm>
            <a:off x="459475" y="2102775"/>
            <a:ext cx="8089200" cy="2901900"/>
          </a:xfrm>
          <a:prstGeom prst="rect">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24"/>
          <p:cNvSpPr/>
          <p:nvPr/>
        </p:nvSpPr>
        <p:spPr>
          <a:xfrm>
            <a:off x="698850" y="2462300"/>
            <a:ext cx="2867400" cy="22323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24"/>
          <p:cNvSpPr/>
          <p:nvPr/>
        </p:nvSpPr>
        <p:spPr>
          <a:xfrm>
            <a:off x="1771275" y="2675175"/>
            <a:ext cx="618600" cy="509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24"/>
          <p:cNvSpPr/>
          <p:nvPr/>
        </p:nvSpPr>
        <p:spPr>
          <a:xfrm>
            <a:off x="1009275" y="2903775"/>
            <a:ext cx="618600" cy="509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24"/>
          <p:cNvSpPr/>
          <p:nvPr/>
        </p:nvSpPr>
        <p:spPr>
          <a:xfrm>
            <a:off x="1009275" y="3665775"/>
            <a:ext cx="618600" cy="509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24"/>
          <p:cNvSpPr/>
          <p:nvPr/>
        </p:nvSpPr>
        <p:spPr>
          <a:xfrm>
            <a:off x="1771275" y="3970575"/>
            <a:ext cx="618600" cy="509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24"/>
          <p:cNvSpPr/>
          <p:nvPr/>
        </p:nvSpPr>
        <p:spPr>
          <a:xfrm>
            <a:off x="2533275" y="3741975"/>
            <a:ext cx="618600" cy="509100"/>
          </a:xfrm>
          <a:prstGeom prst="ellipse">
            <a:avLst/>
          </a:prstGeom>
          <a:no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24"/>
          <p:cNvSpPr/>
          <p:nvPr/>
        </p:nvSpPr>
        <p:spPr>
          <a:xfrm>
            <a:off x="2533275" y="3056175"/>
            <a:ext cx="618600" cy="5091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24"/>
          <p:cNvSpPr/>
          <p:nvPr/>
        </p:nvSpPr>
        <p:spPr>
          <a:xfrm>
            <a:off x="4971675" y="2522775"/>
            <a:ext cx="618600" cy="509100"/>
          </a:xfrm>
          <a:prstGeom prst="ellipse">
            <a:avLst/>
          </a:prstGeom>
          <a:solidFill>
            <a:srgbClr val="FFE599"/>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19" name="Google Shape;219;p24"/>
          <p:cNvCxnSpPr/>
          <p:nvPr/>
        </p:nvCxnSpPr>
        <p:spPr>
          <a:xfrm>
            <a:off x="3697200" y="2748875"/>
            <a:ext cx="1107600" cy="6300"/>
          </a:xfrm>
          <a:prstGeom prst="straightConnector1">
            <a:avLst/>
          </a:prstGeom>
          <a:noFill/>
          <a:ln cap="flat" cmpd="sng" w="9525">
            <a:solidFill>
              <a:schemeClr val="dk2"/>
            </a:solidFill>
            <a:prstDash val="solid"/>
            <a:round/>
            <a:headEnd len="med" w="med" type="none"/>
            <a:tailEnd len="med" w="med" type="triangle"/>
          </a:ln>
        </p:spPr>
      </p:cxnSp>
      <p:cxnSp>
        <p:nvCxnSpPr>
          <p:cNvPr id="220" name="Google Shape;220;p24"/>
          <p:cNvCxnSpPr/>
          <p:nvPr/>
        </p:nvCxnSpPr>
        <p:spPr>
          <a:xfrm>
            <a:off x="5830800" y="2748875"/>
            <a:ext cx="1107600" cy="6300"/>
          </a:xfrm>
          <a:prstGeom prst="straightConnector1">
            <a:avLst/>
          </a:prstGeom>
          <a:noFill/>
          <a:ln cap="flat" cmpd="sng" w="9525">
            <a:solidFill>
              <a:schemeClr val="dk2"/>
            </a:solidFill>
            <a:prstDash val="solid"/>
            <a:round/>
            <a:headEnd len="med" w="med" type="none"/>
            <a:tailEnd len="med" w="med" type="triangle"/>
          </a:ln>
        </p:spPr>
      </p:cxnSp>
      <p:cxnSp>
        <p:nvCxnSpPr>
          <p:cNvPr id="221" name="Google Shape;221;p24"/>
          <p:cNvCxnSpPr/>
          <p:nvPr/>
        </p:nvCxnSpPr>
        <p:spPr>
          <a:xfrm rot="10800000">
            <a:off x="4214125" y="4313150"/>
            <a:ext cx="2197500" cy="5700"/>
          </a:xfrm>
          <a:prstGeom prst="straightConnector1">
            <a:avLst/>
          </a:prstGeom>
          <a:noFill/>
          <a:ln cap="flat" cmpd="sng" w="9525">
            <a:solidFill>
              <a:schemeClr val="dk2"/>
            </a:solidFill>
            <a:prstDash val="solid"/>
            <a:round/>
            <a:headEnd len="med" w="med" type="none"/>
            <a:tailEnd len="med" w="med" type="triangle"/>
          </a:ln>
        </p:spPr>
      </p:cxnSp>
      <p:grpSp>
        <p:nvGrpSpPr>
          <p:cNvPr id="222" name="Google Shape;222;p24"/>
          <p:cNvGrpSpPr/>
          <p:nvPr/>
        </p:nvGrpSpPr>
        <p:grpSpPr>
          <a:xfrm>
            <a:off x="7067575" y="2483775"/>
            <a:ext cx="1376400" cy="2314500"/>
            <a:chOff x="8972575" y="2483775"/>
            <a:chExt cx="1376400" cy="2314500"/>
          </a:xfrm>
        </p:grpSpPr>
        <p:cxnSp>
          <p:nvCxnSpPr>
            <p:cNvPr id="223" name="Google Shape;223;p24"/>
            <p:cNvCxnSpPr/>
            <p:nvPr/>
          </p:nvCxnSpPr>
          <p:spPr>
            <a:xfrm>
              <a:off x="9466450" y="3593938"/>
              <a:ext cx="0" cy="180900"/>
            </a:xfrm>
            <a:prstGeom prst="straightConnector1">
              <a:avLst/>
            </a:prstGeom>
            <a:noFill/>
            <a:ln cap="flat" cmpd="sng" w="9525">
              <a:solidFill>
                <a:schemeClr val="dk2"/>
              </a:solidFill>
              <a:prstDash val="solid"/>
              <a:round/>
              <a:headEnd len="med" w="med" type="none"/>
              <a:tailEnd len="med" w="med" type="none"/>
            </a:ln>
          </p:spPr>
        </p:cxnSp>
        <p:grpSp>
          <p:nvGrpSpPr>
            <p:cNvPr id="224" name="Google Shape;224;p24"/>
            <p:cNvGrpSpPr/>
            <p:nvPr/>
          </p:nvGrpSpPr>
          <p:grpSpPr>
            <a:xfrm>
              <a:off x="8972575" y="2483775"/>
              <a:ext cx="1376400" cy="2314500"/>
              <a:chOff x="7143775" y="2407575"/>
              <a:chExt cx="1376400" cy="2314500"/>
            </a:xfrm>
          </p:grpSpPr>
          <p:sp>
            <p:nvSpPr>
              <p:cNvPr id="225" name="Google Shape;225;p24"/>
              <p:cNvSpPr/>
              <p:nvPr/>
            </p:nvSpPr>
            <p:spPr>
              <a:xfrm flipH="1">
                <a:off x="7342332" y="4147900"/>
                <a:ext cx="951022" cy="432352"/>
              </a:xfrm>
              <a:custGeom>
                <a:rect b="b" l="l" r="r" t="t"/>
                <a:pathLst>
                  <a:path extrusionOk="0" h="46502" w="75448">
                    <a:moveTo>
                      <a:pt x="0" y="39542"/>
                    </a:moveTo>
                    <a:cubicBezTo>
                      <a:pt x="4130" y="32953"/>
                      <a:pt x="16519" y="-130"/>
                      <a:pt x="24778" y="9"/>
                    </a:cubicBezTo>
                    <a:cubicBezTo>
                      <a:pt x="33037" y="148"/>
                      <a:pt x="41111" y="32629"/>
                      <a:pt x="49556" y="40378"/>
                    </a:cubicBezTo>
                    <a:cubicBezTo>
                      <a:pt x="58001" y="48127"/>
                      <a:pt x="71133" y="45481"/>
                      <a:pt x="75448" y="46502"/>
                    </a:cubicBezTo>
                  </a:path>
                </a:pathLst>
              </a:custGeom>
              <a:noFill/>
              <a:ln cap="flat" cmpd="sng" w="9525">
                <a:solidFill>
                  <a:schemeClr val="dk2"/>
                </a:solidFill>
                <a:prstDash val="solid"/>
                <a:round/>
                <a:headEnd len="med" w="med" type="none"/>
                <a:tailEnd len="med" w="med" type="none"/>
              </a:ln>
            </p:spPr>
          </p:sp>
          <p:sp>
            <p:nvSpPr>
              <p:cNvPr id="226" name="Google Shape;226;p24"/>
              <p:cNvSpPr/>
              <p:nvPr/>
            </p:nvSpPr>
            <p:spPr>
              <a:xfrm>
                <a:off x="7503650" y="2471500"/>
                <a:ext cx="905565" cy="432352"/>
              </a:xfrm>
              <a:custGeom>
                <a:rect b="b" l="l" r="r" t="t"/>
                <a:pathLst>
                  <a:path extrusionOk="0" h="46502" w="75448">
                    <a:moveTo>
                      <a:pt x="0" y="39542"/>
                    </a:moveTo>
                    <a:cubicBezTo>
                      <a:pt x="4130" y="32953"/>
                      <a:pt x="16519" y="-130"/>
                      <a:pt x="24778" y="9"/>
                    </a:cubicBezTo>
                    <a:cubicBezTo>
                      <a:pt x="33037" y="148"/>
                      <a:pt x="41111" y="32629"/>
                      <a:pt x="49556" y="40378"/>
                    </a:cubicBezTo>
                    <a:cubicBezTo>
                      <a:pt x="58001" y="48127"/>
                      <a:pt x="71133" y="45481"/>
                      <a:pt x="75448" y="46502"/>
                    </a:cubicBezTo>
                  </a:path>
                </a:pathLst>
              </a:custGeom>
              <a:noFill/>
              <a:ln cap="flat" cmpd="sng" w="9525">
                <a:solidFill>
                  <a:schemeClr val="dk2"/>
                </a:solidFill>
                <a:prstDash val="solid"/>
                <a:round/>
                <a:headEnd len="med" w="med" type="none"/>
                <a:tailEnd len="med" w="med" type="none"/>
              </a:ln>
            </p:spPr>
          </p:sp>
          <p:sp>
            <p:nvSpPr>
              <p:cNvPr id="227" name="Google Shape;227;p24"/>
              <p:cNvSpPr/>
              <p:nvPr/>
            </p:nvSpPr>
            <p:spPr>
              <a:xfrm>
                <a:off x="7379300" y="3271123"/>
                <a:ext cx="1029918" cy="329385"/>
              </a:xfrm>
              <a:custGeom>
                <a:rect b="b" l="l" r="r" t="t"/>
                <a:pathLst>
                  <a:path extrusionOk="0" h="56644" w="156463">
                    <a:moveTo>
                      <a:pt x="0" y="56618"/>
                    </a:moveTo>
                    <a:cubicBezTo>
                      <a:pt x="4826" y="55597"/>
                      <a:pt x="17308" y="59356"/>
                      <a:pt x="28954" y="50493"/>
                    </a:cubicBezTo>
                    <a:cubicBezTo>
                      <a:pt x="40601" y="41631"/>
                      <a:pt x="59857" y="10867"/>
                      <a:pt x="69879" y="3443"/>
                    </a:cubicBezTo>
                    <a:cubicBezTo>
                      <a:pt x="79902" y="-3981"/>
                      <a:pt x="83567" y="2562"/>
                      <a:pt x="89089" y="5949"/>
                    </a:cubicBezTo>
                    <a:cubicBezTo>
                      <a:pt x="94611" y="9336"/>
                      <a:pt x="98508" y="18059"/>
                      <a:pt x="103009" y="23766"/>
                    </a:cubicBezTo>
                    <a:cubicBezTo>
                      <a:pt x="107510" y="29473"/>
                      <a:pt x="111732" y="35552"/>
                      <a:pt x="116094" y="40192"/>
                    </a:cubicBezTo>
                    <a:cubicBezTo>
                      <a:pt x="120456" y="44832"/>
                      <a:pt x="122451" y="48916"/>
                      <a:pt x="129179" y="51607"/>
                    </a:cubicBezTo>
                    <a:cubicBezTo>
                      <a:pt x="135907" y="54298"/>
                      <a:pt x="151916" y="55551"/>
                      <a:pt x="156463" y="56340"/>
                    </a:cubicBezTo>
                  </a:path>
                </a:pathLst>
              </a:custGeom>
              <a:noFill/>
              <a:ln cap="flat" cmpd="sng" w="9525">
                <a:solidFill>
                  <a:schemeClr val="dk2"/>
                </a:solidFill>
                <a:prstDash val="solid"/>
                <a:round/>
                <a:headEnd len="med" w="med" type="none"/>
                <a:tailEnd len="med" w="med" type="none"/>
              </a:ln>
            </p:spPr>
          </p:sp>
          <p:sp>
            <p:nvSpPr>
              <p:cNvPr id="228" name="Google Shape;228;p24"/>
              <p:cNvSpPr/>
              <p:nvPr/>
            </p:nvSpPr>
            <p:spPr>
              <a:xfrm>
                <a:off x="7143775" y="2407575"/>
                <a:ext cx="1376400" cy="2314500"/>
              </a:xfrm>
              <a:prstGeom prst="rect">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229" name="Google Shape;229;p24"/>
              <p:cNvCxnSpPr/>
              <p:nvPr/>
            </p:nvCxnSpPr>
            <p:spPr>
              <a:xfrm>
                <a:off x="7504000" y="2919875"/>
                <a:ext cx="876900" cy="0"/>
              </a:xfrm>
              <a:prstGeom prst="straightConnector1">
                <a:avLst/>
              </a:prstGeom>
              <a:noFill/>
              <a:ln cap="flat" cmpd="sng" w="9525">
                <a:solidFill>
                  <a:schemeClr val="dk2"/>
                </a:solidFill>
                <a:prstDash val="solid"/>
                <a:round/>
                <a:headEnd len="med" w="med" type="none"/>
                <a:tailEnd len="med" w="med" type="none"/>
              </a:ln>
            </p:spPr>
          </p:cxnSp>
          <p:cxnSp>
            <p:nvCxnSpPr>
              <p:cNvPr id="230" name="Google Shape;230;p24"/>
              <p:cNvCxnSpPr/>
              <p:nvPr/>
            </p:nvCxnSpPr>
            <p:spPr>
              <a:xfrm>
                <a:off x="7434400" y="3671550"/>
                <a:ext cx="946500" cy="10200"/>
              </a:xfrm>
              <a:prstGeom prst="straightConnector1">
                <a:avLst/>
              </a:prstGeom>
              <a:noFill/>
              <a:ln cap="flat" cmpd="sng" w="9525">
                <a:solidFill>
                  <a:schemeClr val="dk2"/>
                </a:solidFill>
                <a:prstDash val="solid"/>
                <a:round/>
                <a:headEnd len="med" w="med" type="none"/>
                <a:tailEnd len="med" w="med" type="none"/>
              </a:ln>
            </p:spPr>
          </p:cxnSp>
          <p:cxnSp>
            <p:nvCxnSpPr>
              <p:cNvPr id="231" name="Google Shape;231;p24"/>
              <p:cNvCxnSpPr/>
              <p:nvPr/>
            </p:nvCxnSpPr>
            <p:spPr>
              <a:xfrm>
                <a:off x="7358925" y="4596275"/>
                <a:ext cx="967500" cy="1200"/>
              </a:xfrm>
              <a:prstGeom prst="straightConnector1">
                <a:avLst/>
              </a:prstGeom>
              <a:noFill/>
              <a:ln cap="flat" cmpd="sng" w="9525">
                <a:solidFill>
                  <a:schemeClr val="dk2"/>
                </a:solidFill>
                <a:prstDash val="solid"/>
                <a:round/>
                <a:headEnd len="med" w="med" type="none"/>
                <a:tailEnd len="med" w="med" type="none"/>
              </a:ln>
            </p:spPr>
          </p:cxnSp>
          <p:cxnSp>
            <p:nvCxnSpPr>
              <p:cNvPr id="232" name="Google Shape;232;p24"/>
              <p:cNvCxnSpPr/>
              <p:nvPr/>
            </p:nvCxnSpPr>
            <p:spPr>
              <a:xfrm>
                <a:off x="8018650" y="2755738"/>
                <a:ext cx="0" cy="180900"/>
              </a:xfrm>
              <a:prstGeom prst="straightConnector1">
                <a:avLst/>
              </a:prstGeom>
              <a:noFill/>
              <a:ln cap="flat" cmpd="sng" w="9525">
                <a:solidFill>
                  <a:schemeClr val="dk2"/>
                </a:solidFill>
                <a:prstDash val="solid"/>
                <a:round/>
                <a:headEnd len="med" w="med" type="none"/>
                <a:tailEnd len="med" w="med" type="none"/>
              </a:ln>
            </p:spPr>
          </p:cxnSp>
        </p:grpSp>
        <p:cxnSp>
          <p:nvCxnSpPr>
            <p:cNvPr id="233" name="Google Shape;233;p24"/>
            <p:cNvCxnSpPr/>
            <p:nvPr/>
          </p:nvCxnSpPr>
          <p:spPr>
            <a:xfrm>
              <a:off x="9999850" y="3593938"/>
              <a:ext cx="0" cy="180900"/>
            </a:xfrm>
            <a:prstGeom prst="straightConnector1">
              <a:avLst/>
            </a:prstGeom>
            <a:noFill/>
            <a:ln cap="flat" cmpd="sng" w="9525">
              <a:solidFill>
                <a:schemeClr val="dk2"/>
              </a:solidFill>
              <a:prstDash val="solid"/>
              <a:round/>
              <a:headEnd len="med" w="med" type="none"/>
              <a:tailEnd len="med" w="med" type="none"/>
            </a:ln>
          </p:spPr>
        </p:cxnSp>
        <p:cxnSp>
          <p:nvCxnSpPr>
            <p:cNvPr id="234" name="Google Shape;234;p24"/>
            <p:cNvCxnSpPr/>
            <p:nvPr/>
          </p:nvCxnSpPr>
          <p:spPr>
            <a:xfrm>
              <a:off x="9542650" y="4508338"/>
              <a:ext cx="0" cy="180900"/>
            </a:xfrm>
            <a:prstGeom prst="straightConnector1">
              <a:avLst/>
            </a:prstGeom>
            <a:noFill/>
            <a:ln cap="flat" cmpd="sng" w="9525">
              <a:solidFill>
                <a:schemeClr val="dk2"/>
              </a:solidFill>
              <a:prstDash val="solid"/>
              <a:round/>
              <a:headEnd len="med" w="med" type="none"/>
              <a:tailEnd len="med" w="med" type="none"/>
            </a:ln>
          </p:spPr>
        </p:cxnSp>
      </p:grpSp>
      <p:sp>
        <p:nvSpPr>
          <p:cNvPr id="235" name="Google Shape;235;p24"/>
          <p:cNvSpPr txBox="1"/>
          <p:nvPr/>
        </p:nvSpPr>
        <p:spPr>
          <a:xfrm>
            <a:off x="526775" y="2221600"/>
            <a:ext cx="13470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latin typeface="Calibri"/>
                <a:ea typeface="Calibri"/>
                <a:cs typeface="Calibri"/>
                <a:sym typeface="Calibri"/>
              </a:rPr>
              <a:t>Population</a:t>
            </a:r>
            <a:endParaRPr b="1" sz="1200">
              <a:latin typeface="Calibri"/>
              <a:ea typeface="Calibri"/>
              <a:cs typeface="Calibri"/>
              <a:sym typeface="Calibri"/>
            </a:endParaRPr>
          </a:p>
        </p:txBody>
      </p:sp>
      <p:sp>
        <p:nvSpPr>
          <p:cNvPr id="236" name="Google Shape;236;p24"/>
          <p:cNvSpPr txBox="1"/>
          <p:nvPr/>
        </p:nvSpPr>
        <p:spPr>
          <a:xfrm>
            <a:off x="4565375" y="3059800"/>
            <a:ext cx="13470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Sample</a:t>
            </a:r>
            <a:endParaRPr b="1" sz="1200">
              <a:latin typeface="Calibri"/>
              <a:ea typeface="Calibri"/>
              <a:cs typeface="Calibri"/>
              <a:sym typeface="Calibri"/>
            </a:endParaRPr>
          </a:p>
        </p:txBody>
      </p:sp>
      <p:sp>
        <p:nvSpPr>
          <p:cNvPr id="237" name="Google Shape;237;p24"/>
          <p:cNvSpPr txBox="1"/>
          <p:nvPr/>
        </p:nvSpPr>
        <p:spPr>
          <a:xfrm>
            <a:off x="7079975" y="2145400"/>
            <a:ext cx="13470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Analyse</a:t>
            </a:r>
            <a:endParaRPr b="1" sz="1200">
              <a:latin typeface="Calibri"/>
              <a:ea typeface="Calibri"/>
              <a:cs typeface="Calibri"/>
              <a:sym typeface="Calibri"/>
            </a:endParaRPr>
          </a:p>
        </p:txBody>
      </p:sp>
      <p:sp>
        <p:nvSpPr>
          <p:cNvPr id="238" name="Google Shape;238;p24"/>
          <p:cNvSpPr txBox="1"/>
          <p:nvPr/>
        </p:nvSpPr>
        <p:spPr>
          <a:xfrm>
            <a:off x="4641575" y="4355200"/>
            <a:ext cx="13470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Inferences</a:t>
            </a:r>
            <a:endParaRPr b="1" sz="1200">
              <a:latin typeface="Calibri"/>
              <a:ea typeface="Calibri"/>
              <a:cs typeface="Calibri"/>
              <a:sym typeface="Calibri"/>
            </a:endParaRPr>
          </a:p>
        </p:txBody>
      </p:sp>
      <p:sp>
        <p:nvSpPr>
          <p:cNvPr id="239" name="Google Shape;239;p24"/>
          <p:cNvSpPr/>
          <p:nvPr/>
        </p:nvSpPr>
        <p:spPr>
          <a:xfrm>
            <a:off x="1906750" y="3295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0" name="Google Shape;240;p24"/>
          <p:cNvSpPr/>
          <p:nvPr/>
        </p:nvSpPr>
        <p:spPr>
          <a:xfrm>
            <a:off x="2059150" y="3447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24"/>
          <p:cNvSpPr/>
          <p:nvPr/>
        </p:nvSpPr>
        <p:spPr>
          <a:xfrm>
            <a:off x="2211550" y="3599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24"/>
          <p:cNvSpPr/>
          <p:nvPr/>
        </p:nvSpPr>
        <p:spPr>
          <a:xfrm>
            <a:off x="2287750" y="3447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24"/>
          <p:cNvSpPr/>
          <p:nvPr/>
        </p:nvSpPr>
        <p:spPr>
          <a:xfrm>
            <a:off x="2211550" y="3295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24"/>
          <p:cNvSpPr/>
          <p:nvPr/>
        </p:nvSpPr>
        <p:spPr>
          <a:xfrm>
            <a:off x="1601950" y="3447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24"/>
          <p:cNvSpPr/>
          <p:nvPr/>
        </p:nvSpPr>
        <p:spPr>
          <a:xfrm>
            <a:off x="1754350" y="3676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24"/>
          <p:cNvSpPr/>
          <p:nvPr/>
        </p:nvSpPr>
        <p:spPr>
          <a:xfrm>
            <a:off x="1906750" y="3523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24"/>
          <p:cNvSpPr/>
          <p:nvPr/>
        </p:nvSpPr>
        <p:spPr>
          <a:xfrm>
            <a:off x="2059150" y="3676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24"/>
          <p:cNvSpPr/>
          <p:nvPr/>
        </p:nvSpPr>
        <p:spPr>
          <a:xfrm>
            <a:off x="1830550" y="3828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24"/>
          <p:cNvSpPr/>
          <p:nvPr/>
        </p:nvSpPr>
        <p:spPr>
          <a:xfrm>
            <a:off x="1525750" y="4209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0" name="Google Shape;250;p24"/>
          <p:cNvSpPr/>
          <p:nvPr/>
        </p:nvSpPr>
        <p:spPr>
          <a:xfrm>
            <a:off x="1678150" y="4438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24"/>
          <p:cNvSpPr/>
          <p:nvPr/>
        </p:nvSpPr>
        <p:spPr>
          <a:xfrm>
            <a:off x="2135350" y="4590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24"/>
          <p:cNvSpPr/>
          <p:nvPr/>
        </p:nvSpPr>
        <p:spPr>
          <a:xfrm>
            <a:off x="2516350" y="4438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24"/>
          <p:cNvSpPr/>
          <p:nvPr/>
        </p:nvSpPr>
        <p:spPr>
          <a:xfrm>
            <a:off x="2211550" y="3828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4" name="Google Shape;254;p24"/>
          <p:cNvSpPr/>
          <p:nvPr/>
        </p:nvSpPr>
        <p:spPr>
          <a:xfrm>
            <a:off x="2440150" y="3599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5" name="Google Shape;255;p24"/>
          <p:cNvSpPr/>
          <p:nvPr/>
        </p:nvSpPr>
        <p:spPr>
          <a:xfrm>
            <a:off x="3278350" y="33713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24"/>
          <p:cNvSpPr/>
          <p:nvPr/>
        </p:nvSpPr>
        <p:spPr>
          <a:xfrm>
            <a:off x="3049750" y="3676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24"/>
          <p:cNvSpPr/>
          <p:nvPr/>
        </p:nvSpPr>
        <p:spPr>
          <a:xfrm>
            <a:off x="3354550" y="3676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24"/>
          <p:cNvSpPr/>
          <p:nvPr/>
        </p:nvSpPr>
        <p:spPr>
          <a:xfrm>
            <a:off x="839950" y="3295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9" name="Google Shape;259;p24"/>
          <p:cNvSpPr/>
          <p:nvPr/>
        </p:nvSpPr>
        <p:spPr>
          <a:xfrm>
            <a:off x="1068550" y="3523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0" name="Google Shape;260;p24"/>
          <p:cNvSpPr/>
          <p:nvPr/>
        </p:nvSpPr>
        <p:spPr>
          <a:xfrm>
            <a:off x="839950" y="3599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24"/>
          <p:cNvSpPr/>
          <p:nvPr/>
        </p:nvSpPr>
        <p:spPr>
          <a:xfrm>
            <a:off x="2363950" y="3980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24"/>
          <p:cNvSpPr/>
          <p:nvPr/>
        </p:nvSpPr>
        <p:spPr>
          <a:xfrm>
            <a:off x="2668750" y="3218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3" name="Google Shape;263;p24"/>
          <p:cNvSpPr/>
          <p:nvPr/>
        </p:nvSpPr>
        <p:spPr>
          <a:xfrm>
            <a:off x="2821150" y="3142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4" name="Google Shape;264;p24"/>
          <p:cNvSpPr/>
          <p:nvPr/>
        </p:nvSpPr>
        <p:spPr>
          <a:xfrm>
            <a:off x="2973550" y="3218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24"/>
          <p:cNvSpPr/>
          <p:nvPr/>
        </p:nvSpPr>
        <p:spPr>
          <a:xfrm>
            <a:off x="2744950" y="33713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24"/>
          <p:cNvSpPr/>
          <p:nvPr/>
        </p:nvSpPr>
        <p:spPr>
          <a:xfrm>
            <a:off x="2897350" y="3447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24"/>
          <p:cNvSpPr/>
          <p:nvPr/>
        </p:nvSpPr>
        <p:spPr>
          <a:xfrm>
            <a:off x="2897350" y="3295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8" name="Google Shape;268;p24"/>
          <p:cNvSpPr/>
          <p:nvPr/>
        </p:nvSpPr>
        <p:spPr>
          <a:xfrm>
            <a:off x="2592550" y="33713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24"/>
          <p:cNvSpPr/>
          <p:nvPr/>
        </p:nvSpPr>
        <p:spPr>
          <a:xfrm>
            <a:off x="1601950" y="2914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24"/>
          <p:cNvSpPr/>
          <p:nvPr/>
        </p:nvSpPr>
        <p:spPr>
          <a:xfrm>
            <a:off x="1678150" y="26093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24"/>
          <p:cNvSpPr/>
          <p:nvPr/>
        </p:nvSpPr>
        <p:spPr>
          <a:xfrm>
            <a:off x="1297150" y="2761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2" name="Google Shape;272;p24"/>
          <p:cNvSpPr/>
          <p:nvPr/>
        </p:nvSpPr>
        <p:spPr>
          <a:xfrm>
            <a:off x="2440150" y="26093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24"/>
          <p:cNvSpPr/>
          <p:nvPr/>
        </p:nvSpPr>
        <p:spPr>
          <a:xfrm>
            <a:off x="2744950" y="2761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24"/>
          <p:cNvSpPr/>
          <p:nvPr/>
        </p:nvSpPr>
        <p:spPr>
          <a:xfrm>
            <a:off x="2973550" y="2914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24"/>
          <p:cNvSpPr/>
          <p:nvPr/>
        </p:nvSpPr>
        <p:spPr>
          <a:xfrm>
            <a:off x="2516350" y="2914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24"/>
          <p:cNvSpPr/>
          <p:nvPr/>
        </p:nvSpPr>
        <p:spPr>
          <a:xfrm>
            <a:off x="2744950" y="4361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24"/>
          <p:cNvSpPr/>
          <p:nvPr/>
        </p:nvSpPr>
        <p:spPr>
          <a:xfrm>
            <a:off x="1297150" y="4361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24"/>
          <p:cNvSpPr/>
          <p:nvPr/>
        </p:nvSpPr>
        <p:spPr>
          <a:xfrm>
            <a:off x="1144750" y="3904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24"/>
          <p:cNvSpPr/>
          <p:nvPr/>
        </p:nvSpPr>
        <p:spPr>
          <a:xfrm>
            <a:off x="1297150" y="4057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0" name="Google Shape;280;p24"/>
          <p:cNvSpPr/>
          <p:nvPr/>
        </p:nvSpPr>
        <p:spPr>
          <a:xfrm>
            <a:off x="1373350" y="3828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24"/>
          <p:cNvSpPr/>
          <p:nvPr/>
        </p:nvSpPr>
        <p:spPr>
          <a:xfrm>
            <a:off x="1297150" y="3218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24"/>
          <p:cNvSpPr/>
          <p:nvPr/>
        </p:nvSpPr>
        <p:spPr>
          <a:xfrm>
            <a:off x="1449550" y="3218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24"/>
          <p:cNvSpPr/>
          <p:nvPr/>
        </p:nvSpPr>
        <p:spPr>
          <a:xfrm>
            <a:off x="1068550" y="3142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24"/>
          <p:cNvSpPr/>
          <p:nvPr/>
        </p:nvSpPr>
        <p:spPr>
          <a:xfrm>
            <a:off x="1220950" y="3066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24"/>
          <p:cNvSpPr/>
          <p:nvPr/>
        </p:nvSpPr>
        <p:spPr>
          <a:xfrm>
            <a:off x="1373350" y="3066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6" name="Google Shape;286;p24"/>
          <p:cNvSpPr/>
          <p:nvPr/>
        </p:nvSpPr>
        <p:spPr>
          <a:xfrm>
            <a:off x="1830550" y="2837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24"/>
          <p:cNvSpPr/>
          <p:nvPr/>
        </p:nvSpPr>
        <p:spPr>
          <a:xfrm>
            <a:off x="1906750" y="29903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8" name="Google Shape;288;p24"/>
          <p:cNvSpPr/>
          <p:nvPr/>
        </p:nvSpPr>
        <p:spPr>
          <a:xfrm>
            <a:off x="2135350" y="3066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24"/>
          <p:cNvSpPr/>
          <p:nvPr/>
        </p:nvSpPr>
        <p:spPr>
          <a:xfrm>
            <a:off x="2211550" y="2914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0" name="Google Shape;290;p24"/>
          <p:cNvSpPr/>
          <p:nvPr/>
        </p:nvSpPr>
        <p:spPr>
          <a:xfrm>
            <a:off x="2059150" y="2761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24"/>
          <p:cNvSpPr/>
          <p:nvPr/>
        </p:nvSpPr>
        <p:spPr>
          <a:xfrm>
            <a:off x="2059150" y="2914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2" name="Google Shape;292;p24"/>
          <p:cNvSpPr/>
          <p:nvPr/>
        </p:nvSpPr>
        <p:spPr>
          <a:xfrm>
            <a:off x="2592550" y="3904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24"/>
          <p:cNvSpPr/>
          <p:nvPr/>
        </p:nvSpPr>
        <p:spPr>
          <a:xfrm>
            <a:off x="2668750" y="4057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4" name="Google Shape;294;p24"/>
          <p:cNvSpPr/>
          <p:nvPr/>
        </p:nvSpPr>
        <p:spPr>
          <a:xfrm>
            <a:off x="2821150" y="41333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24"/>
          <p:cNvSpPr/>
          <p:nvPr/>
        </p:nvSpPr>
        <p:spPr>
          <a:xfrm>
            <a:off x="2744950" y="3828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24"/>
          <p:cNvSpPr/>
          <p:nvPr/>
        </p:nvSpPr>
        <p:spPr>
          <a:xfrm>
            <a:off x="2973550" y="3904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24"/>
          <p:cNvSpPr/>
          <p:nvPr/>
        </p:nvSpPr>
        <p:spPr>
          <a:xfrm>
            <a:off x="2821150" y="3980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8" name="Google Shape;298;p24"/>
          <p:cNvSpPr/>
          <p:nvPr/>
        </p:nvSpPr>
        <p:spPr>
          <a:xfrm>
            <a:off x="2973550" y="4057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24"/>
          <p:cNvSpPr/>
          <p:nvPr/>
        </p:nvSpPr>
        <p:spPr>
          <a:xfrm>
            <a:off x="1830550" y="41333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0" name="Google Shape;300;p24"/>
          <p:cNvSpPr/>
          <p:nvPr/>
        </p:nvSpPr>
        <p:spPr>
          <a:xfrm>
            <a:off x="1906750" y="4285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24"/>
          <p:cNvSpPr/>
          <p:nvPr/>
        </p:nvSpPr>
        <p:spPr>
          <a:xfrm>
            <a:off x="2135350" y="43619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2" name="Google Shape;302;p24"/>
          <p:cNvSpPr/>
          <p:nvPr/>
        </p:nvSpPr>
        <p:spPr>
          <a:xfrm>
            <a:off x="2287750" y="4285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24"/>
          <p:cNvSpPr/>
          <p:nvPr/>
        </p:nvSpPr>
        <p:spPr>
          <a:xfrm>
            <a:off x="2059150" y="42095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4" name="Google Shape;304;p24"/>
          <p:cNvSpPr/>
          <p:nvPr/>
        </p:nvSpPr>
        <p:spPr>
          <a:xfrm>
            <a:off x="2059150" y="4057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5" name="Google Shape;305;p24"/>
          <p:cNvSpPr/>
          <p:nvPr/>
        </p:nvSpPr>
        <p:spPr>
          <a:xfrm>
            <a:off x="2287750" y="41333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6" name="Google Shape;306;p24"/>
          <p:cNvSpPr/>
          <p:nvPr/>
        </p:nvSpPr>
        <p:spPr>
          <a:xfrm>
            <a:off x="5030950" y="2761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7" name="Google Shape;307;p24"/>
          <p:cNvSpPr/>
          <p:nvPr/>
        </p:nvSpPr>
        <p:spPr>
          <a:xfrm>
            <a:off x="5183350" y="2914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24"/>
          <p:cNvSpPr/>
          <p:nvPr/>
        </p:nvSpPr>
        <p:spPr>
          <a:xfrm>
            <a:off x="5183350" y="26093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24"/>
          <p:cNvSpPr/>
          <p:nvPr/>
        </p:nvSpPr>
        <p:spPr>
          <a:xfrm>
            <a:off x="5335750" y="2761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24"/>
          <p:cNvSpPr/>
          <p:nvPr/>
        </p:nvSpPr>
        <p:spPr>
          <a:xfrm>
            <a:off x="5335750" y="26093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1" name="Google Shape;311;p24"/>
          <p:cNvSpPr/>
          <p:nvPr/>
        </p:nvSpPr>
        <p:spPr>
          <a:xfrm>
            <a:off x="5335750" y="29141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2" name="Google Shape;312;p24"/>
          <p:cNvSpPr/>
          <p:nvPr/>
        </p:nvSpPr>
        <p:spPr>
          <a:xfrm>
            <a:off x="5183350" y="2761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24"/>
          <p:cNvSpPr/>
          <p:nvPr/>
        </p:nvSpPr>
        <p:spPr>
          <a:xfrm>
            <a:off x="5488150" y="2761700"/>
            <a:ext cx="48600" cy="48600"/>
          </a:xfrm>
          <a:prstGeom prst="ellipse">
            <a:avLst/>
          </a:prstGeom>
          <a:solidFill>
            <a:srgbClr val="000000"/>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24"/>
          <p:cNvSpPr txBox="1"/>
          <p:nvPr/>
        </p:nvSpPr>
        <p:spPr>
          <a:xfrm>
            <a:off x="450575" y="4660000"/>
            <a:ext cx="41910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Calibri"/>
                <a:ea typeface="Calibri"/>
                <a:cs typeface="Calibri"/>
                <a:sym typeface="Calibri"/>
              </a:rPr>
              <a:t>Population Parameters are Population Mean </a:t>
            </a:r>
            <a:r>
              <a:rPr b="1" lang="en-GB">
                <a:latin typeface="Calibri"/>
                <a:ea typeface="Calibri"/>
                <a:cs typeface="Calibri"/>
                <a:sym typeface="Calibri"/>
              </a:rPr>
              <a:t>(μ)</a:t>
            </a:r>
            <a:r>
              <a:rPr lang="en-GB" sz="1000">
                <a:latin typeface="Calibri"/>
                <a:ea typeface="Calibri"/>
                <a:cs typeface="Calibri"/>
                <a:sym typeface="Calibri"/>
              </a:rPr>
              <a:t> and Population SD </a:t>
            </a:r>
            <a:r>
              <a:rPr b="1" lang="en-GB">
                <a:latin typeface="Calibri"/>
                <a:ea typeface="Calibri"/>
                <a:cs typeface="Calibri"/>
                <a:sym typeface="Calibri"/>
              </a:rPr>
              <a:t>(𝛔)</a:t>
            </a:r>
            <a:endParaRPr b="1">
              <a:latin typeface="Calibri"/>
              <a:ea typeface="Calibri"/>
              <a:cs typeface="Calibri"/>
              <a:sym typeface="Calibri"/>
            </a:endParaRPr>
          </a:p>
        </p:txBody>
      </p:sp>
      <p:sp>
        <p:nvSpPr>
          <p:cNvPr id="315" name="Google Shape;315;p24"/>
          <p:cNvSpPr txBox="1"/>
          <p:nvPr/>
        </p:nvSpPr>
        <p:spPr>
          <a:xfrm>
            <a:off x="3507225" y="2072550"/>
            <a:ext cx="38523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000">
                <a:latin typeface="Calibri"/>
                <a:ea typeface="Calibri"/>
                <a:cs typeface="Calibri"/>
                <a:sym typeface="Calibri"/>
              </a:rPr>
              <a:t>Sample Statistic are Sample Mean </a:t>
            </a:r>
            <a:r>
              <a:rPr b="1" lang="en-GB" sz="1000">
                <a:latin typeface="Calibri"/>
                <a:ea typeface="Calibri"/>
                <a:cs typeface="Calibri"/>
                <a:sym typeface="Calibri"/>
              </a:rPr>
              <a:t>(x-bar)</a:t>
            </a:r>
            <a:r>
              <a:rPr lang="en-GB" sz="1000">
                <a:latin typeface="Calibri"/>
                <a:ea typeface="Calibri"/>
                <a:cs typeface="Calibri"/>
                <a:sym typeface="Calibri"/>
              </a:rPr>
              <a:t> and Sample SD </a:t>
            </a:r>
            <a:r>
              <a:rPr b="1" lang="en-GB" sz="1000">
                <a:solidFill>
                  <a:schemeClr val="dk2"/>
                </a:solidFill>
                <a:latin typeface="Calibri"/>
                <a:ea typeface="Calibri"/>
                <a:cs typeface="Calibri"/>
                <a:sym typeface="Calibri"/>
              </a:rPr>
              <a:t>(s)</a:t>
            </a:r>
            <a:endParaRPr b="1" sz="1000">
              <a:latin typeface="Calibri"/>
              <a:ea typeface="Calibri"/>
              <a:cs typeface="Calibri"/>
              <a:sym typeface="Calibri"/>
            </a:endParaRPr>
          </a:p>
        </p:txBody>
      </p:sp>
      <p:sp>
        <p:nvSpPr>
          <p:cNvPr id="316" name="Google Shape;316;p24"/>
          <p:cNvSpPr txBox="1"/>
          <p:nvPr/>
        </p:nvSpPr>
        <p:spPr>
          <a:xfrm>
            <a:off x="3583425" y="2453550"/>
            <a:ext cx="12675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Calibri"/>
                <a:ea typeface="Calibri"/>
                <a:cs typeface="Calibri"/>
                <a:sym typeface="Calibri"/>
              </a:rPr>
              <a:t>1.</a:t>
            </a:r>
            <a:r>
              <a:rPr lang="en-GB" sz="1000">
                <a:latin typeface="Calibri"/>
                <a:ea typeface="Calibri"/>
                <a:cs typeface="Calibri"/>
                <a:sym typeface="Calibri"/>
              </a:rPr>
              <a:t> Take Samples</a:t>
            </a:r>
            <a:endParaRPr sz="1000">
              <a:latin typeface="Calibri"/>
              <a:ea typeface="Calibri"/>
              <a:cs typeface="Calibri"/>
              <a:sym typeface="Calibri"/>
            </a:endParaRPr>
          </a:p>
        </p:txBody>
      </p:sp>
      <p:sp>
        <p:nvSpPr>
          <p:cNvPr id="317" name="Google Shape;317;p24"/>
          <p:cNvSpPr txBox="1"/>
          <p:nvPr/>
        </p:nvSpPr>
        <p:spPr>
          <a:xfrm>
            <a:off x="5793225" y="2453550"/>
            <a:ext cx="12675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latin typeface="Calibri"/>
                <a:ea typeface="Calibri"/>
                <a:cs typeface="Calibri"/>
                <a:sym typeface="Calibri"/>
              </a:rPr>
              <a:t>2.</a:t>
            </a:r>
            <a:r>
              <a:rPr lang="en-GB" sz="1000">
                <a:latin typeface="Calibri"/>
                <a:ea typeface="Calibri"/>
                <a:cs typeface="Calibri"/>
                <a:sym typeface="Calibri"/>
              </a:rPr>
              <a:t> Analyze Samples</a:t>
            </a:r>
            <a:endParaRPr sz="1000">
              <a:latin typeface="Calibri"/>
              <a:ea typeface="Calibri"/>
              <a:cs typeface="Calibri"/>
              <a:sym typeface="Calibri"/>
            </a:endParaRPr>
          </a:p>
        </p:txBody>
      </p:sp>
      <p:sp>
        <p:nvSpPr>
          <p:cNvPr id="318" name="Google Shape;318;p24"/>
          <p:cNvSpPr txBox="1"/>
          <p:nvPr/>
        </p:nvSpPr>
        <p:spPr>
          <a:xfrm>
            <a:off x="4269225" y="3901350"/>
            <a:ext cx="21372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000">
                <a:latin typeface="Calibri"/>
                <a:ea typeface="Calibri"/>
                <a:cs typeface="Calibri"/>
                <a:sym typeface="Calibri"/>
              </a:rPr>
              <a:t>3.</a:t>
            </a:r>
            <a:r>
              <a:rPr lang="en-GB" sz="1000">
                <a:latin typeface="Calibri"/>
                <a:ea typeface="Calibri"/>
                <a:cs typeface="Calibri"/>
                <a:sym typeface="Calibri"/>
              </a:rPr>
              <a:t> Draw inferences, estimates &amp; conclusions about the populations</a:t>
            </a:r>
            <a:endParaRPr b="1" sz="1000">
              <a:latin typeface="Calibri"/>
              <a:ea typeface="Calibri"/>
              <a:cs typeface="Calibri"/>
              <a:sym typeface="Calibri"/>
            </a:endParaRPr>
          </a:p>
        </p:txBody>
      </p:sp>
      <p:sp>
        <p:nvSpPr>
          <p:cNvPr id="319" name="Google Shape;319;p24"/>
          <p:cNvSpPr txBox="1"/>
          <p:nvPr/>
        </p:nvSpPr>
        <p:spPr>
          <a:xfrm>
            <a:off x="3354825" y="2758350"/>
            <a:ext cx="17523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latin typeface="Calibri"/>
                <a:ea typeface="Calibri"/>
                <a:cs typeface="Calibri"/>
                <a:sym typeface="Calibri"/>
              </a:rPr>
              <a:t>Apply Sampling Techniques</a:t>
            </a:r>
            <a:endParaRPr i="1" sz="1000">
              <a:latin typeface="Calibri"/>
              <a:ea typeface="Calibri"/>
              <a:cs typeface="Calibri"/>
              <a:sym typeface="Calibri"/>
            </a:endParaRPr>
          </a:p>
        </p:txBody>
      </p:sp>
      <p:sp>
        <p:nvSpPr>
          <p:cNvPr id="320" name="Google Shape;320;p24"/>
          <p:cNvSpPr/>
          <p:nvPr/>
        </p:nvSpPr>
        <p:spPr>
          <a:xfrm>
            <a:off x="327100" y="1159050"/>
            <a:ext cx="755700" cy="3294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4" name="Shape 324"/>
        <p:cNvGrpSpPr/>
        <p:nvPr/>
      </p:nvGrpSpPr>
      <p:grpSpPr>
        <a:xfrm>
          <a:off x="0" y="0"/>
          <a:ext cx="0" cy="0"/>
          <a:chOff x="0" y="0"/>
          <a:chExt cx="0" cy="0"/>
        </a:xfrm>
      </p:grpSpPr>
      <p:sp>
        <p:nvSpPr>
          <p:cNvPr id="325" name="Google Shape;325;p25"/>
          <p:cNvSpPr/>
          <p:nvPr/>
        </p:nvSpPr>
        <p:spPr>
          <a:xfrm>
            <a:off x="88400" y="1002150"/>
            <a:ext cx="5960700" cy="2498700"/>
          </a:xfrm>
          <a:prstGeom prst="rect">
            <a:avLst/>
          </a:prstGeom>
          <a:solidFill>
            <a:schemeClr val="lt1"/>
          </a:solid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b="1"/>
          </a:p>
        </p:txBody>
      </p:sp>
      <p:sp>
        <p:nvSpPr>
          <p:cNvPr id="326" name="Google Shape;326;p25"/>
          <p:cNvSpPr txBox="1"/>
          <p:nvPr>
            <p:ph idx="1" type="body"/>
          </p:nvPr>
        </p:nvSpPr>
        <p:spPr>
          <a:xfrm>
            <a:off x="124100" y="1062375"/>
            <a:ext cx="5848800" cy="2169300"/>
          </a:xfrm>
          <a:prstGeom prst="rect">
            <a:avLst/>
          </a:prstGeom>
        </p:spPr>
        <p:txBody>
          <a:bodyPr anchorCtr="0" anchor="t" bIns="91425" lIns="91425" spcFirstLastPara="1" rIns="91425" wrap="square" tIns="91425">
            <a:noAutofit/>
          </a:bodyPr>
          <a:lstStyle/>
          <a:p>
            <a:pPr indent="-311150" lvl="0" marL="457200" rtl="0" algn="l">
              <a:spcBef>
                <a:spcPts val="0"/>
              </a:spcBef>
              <a:spcAft>
                <a:spcPts val="0"/>
              </a:spcAft>
              <a:buSzPts val="1300"/>
              <a:buFont typeface="Calibri"/>
              <a:buChar char="●"/>
            </a:pPr>
            <a:r>
              <a:rPr b="1" lang="en-GB" sz="1300">
                <a:latin typeface="Calibri"/>
                <a:ea typeface="Calibri"/>
                <a:cs typeface="Calibri"/>
                <a:sym typeface="Calibri"/>
              </a:rPr>
              <a:t>CLT states that - </a:t>
            </a:r>
            <a:r>
              <a:rPr lang="en-GB" sz="1300">
                <a:latin typeface="Calibri"/>
                <a:ea typeface="Calibri"/>
                <a:cs typeface="Calibri"/>
                <a:sym typeface="Calibri"/>
              </a:rPr>
              <a:t>given a dataset with unknown distribution (be it uniform, binomial or random), </a:t>
            </a:r>
            <a:r>
              <a:rPr b="1" lang="en-GB" sz="1300">
                <a:latin typeface="Calibri"/>
                <a:ea typeface="Calibri"/>
                <a:cs typeface="Calibri"/>
                <a:sym typeface="Calibri"/>
              </a:rPr>
              <a:t>the Sampling Distribution of the Sample Means will approximate the Normal distribution. </a:t>
            </a:r>
            <a:endParaRPr b="1" sz="1300">
              <a:latin typeface="Calibri"/>
              <a:ea typeface="Calibri"/>
              <a:cs typeface="Calibri"/>
              <a:sym typeface="Calibri"/>
            </a:endParaRPr>
          </a:p>
          <a:p>
            <a:pPr indent="-311150" lvl="0" marL="457200" rtl="0" algn="l">
              <a:spcBef>
                <a:spcPts val="0"/>
              </a:spcBef>
              <a:spcAft>
                <a:spcPts val="0"/>
              </a:spcAft>
              <a:buClr>
                <a:srgbClr val="FF0000"/>
              </a:buClr>
              <a:buSzPts val="1300"/>
              <a:buFont typeface="Calibri"/>
              <a:buChar char="●"/>
            </a:pPr>
            <a:r>
              <a:rPr b="1" lang="en-GB" sz="1300">
                <a:solidFill>
                  <a:srgbClr val="FF0000"/>
                </a:solidFill>
                <a:latin typeface="Calibri"/>
                <a:ea typeface="Calibri"/>
                <a:cs typeface="Calibri"/>
                <a:sym typeface="Calibri"/>
              </a:rPr>
              <a:t>In short Average of all the Sample Means (       ) will be the Population mean (</a:t>
            </a:r>
            <a:r>
              <a:rPr lang="en-GB" sz="1300">
                <a:solidFill>
                  <a:srgbClr val="000000"/>
                </a:solidFill>
                <a:latin typeface="Calibri"/>
                <a:ea typeface="Calibri"/>
                <a:cs typeface="Calibri"/>
                <a:sym typeface="Calibri"/>
              </a:rPr>
              <a:t>𝛍</a:t>
            </a:r>
            <a:r>
              <a:rPr b="1" lang="en-GB" sz="1300">
                <a:solidFill>
                  <a:srgbClr val="FF0000"/>
                </a:solidFill>
                <a:latin typeface="Calibri"/>
                <a:ea typeface="Calibri"/>
                <a:cs typeface="Calibri"/>
                <a:sym typeface="Calibri"/>
              </a:rPr>
              <a:t>) and</a:t>
            </a:r>
            <a:endParaRPr b="1" sz="1300">
              <a:solidFill>
                <a:srgbClr val="FF0000"/>
              </a:solidFill>
              <a:latin typeface="Calibri"/>
              <a:ea typeface="Calibri"/>
              <a:cs typeface="Calibri"/>
              <a:sym typeface="Calibri"/>
            </a:endParaRPr>
          </a:p>
          <a:p>
            <a:pPr indent="-311150" lvl="0" marL="457200" rtl="0" algn="l">
              <a:spcBef>
                <a:spcPts val="0"/>
              </a:spcBef>
              <a:spcAft>
                <a:spcPts val="0"/>
              </a:spcAft>
              <a:buClr>
                <a:srgbClr val="0000FF"/>
              </a:buClr>
              <a:buSzPts val="1300"/>
              <a:buFont typeface="Calibri"/>
              <a:buChar char="●"/>
            </a:pPr>
            <a:r>
              <a:rPr b="1" lang="en-GB" sz="1300">
                <a:solidFill>
                  <a:srgbClr val="0000FF"/>
                </a:solidFill>
                <a:latin typeface="Calibri"/>
                <a:ea typeface="Calibri"/>
                <a:cs typeface="Calibri"/>
                <a:sym typeface="Calibri"/>
              </a:rPr>
              <a:t>The distribution of Sample Means, calculated from repeated sampling, will tend to Normality as the size of your samples gets larger.</a:t>
            </a:r>
            <a:endParaRPr b="1" sz="1300">
              <a:solidFill>
                <a:srgbClr val="0000FF"/>
              </a:solidFill>
              <a:latin typeface="Calibri"/>
              <a:ea typeface="Calibri"/>
              <a:cs typeface="Calibri"/>
              <a:sym typeface="Calibri"/>
            </a:endParaRPr>
          </a:p>
          <a:p>
            <a:pPr indent="-311150" lvl="0" marL="457200" rtl="0" algn="l">
              <a:spcBef>
                <a:spcPts val="0"/>
              </a:spcBef>
              <a:spcAft>
                <a:spcPts val="0"/>
              </a:spcAft>
              <a:buClr>
                <a:srgbClr val="FF9900"/>
              </a:buClr>
              <a:buSzPts val="1300"/>
              <a:buFont typeface="Calibri"/>
              <a:buChar char="●"/>
            </a:pPr>
            <a:r>
              <a:rPr b="1" lang="en-GB" sz="1300">
                <a:solidFill>
                  <a:srgbClr val="FF9900"/>
                </a:solidFill>
                <a:latin typeface="Calibri"/>
                <a:ea typeface="Calibri"/>
                <a:cs typeface="Calibri"/>
                <a:sym typeface="Calibri"/>
              </a:rPr>
              <a:t>Standard Deviation of the sampling distribution decreases as the size of the samples that were used to calculate the means for the sampling distribution increases.</a:t>
            </a:r>
            <a:endParaRPr b="1" sz="1300">
              <a:solidFill>
                <a:srgbClr val="FF9900"/>
              </a:solidFill>
              <a:latin typeface="Calibri"/>
              <a:ea typeface="Calibri"/>
              <a:cs typeface="Calibri"/>
              <a:sym typeface="Calibri"/>
            </a:endParaRPr>
          </a:p>
        </p:txBody>
      </p:sp>
      <p:sp>
        <p:nvSpPr>
          <p:cNvPr id="327" name="Google Shape;327;p25"/>
          <p:cNvSpPr/>
          <p:nvPr/>
        </p:nvSpPr>
        <p:spPr>
          <a:xfrm>
            <a:off x="7637650" y="221700"/>
            <a:ext cx="1506300" cy="4323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Concept</a:t>
            </a:r>
            <a:endParaRPr/>
          </a:p>
        </p:txBody>
      </p:sp>
      <p:sp>
        <p:nvSpPr>
          <p:cNvPr id="328" name="Google Shape;328;p25"/>
          <p:cNvSpPr txBox="1"/>
          <p:nvPr/>
        </p:nvSpPr>
        <p:spPr>
          <a:xfrm>
            <a:off x="-6625" y="621400"/>
            <a:ext cx="34290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Calibri"/>
                <a:ea typeface="Calibri"/>
                <a:cs typeface="Calibri"/>
                <a:sym typeface="Calibri"/>
              </a:rPr>
              <a:t>The foundation of Inferential Statistics</a:t>
            </a:r>
            <a:endParaRPr i="1">
              <a:latin typeface="Calibri"/>
              <a:ea typeface="Calibri"/>
              <a:cs typeface="Calibri"/>
              <a:sym typeface="Calibri"/>
            </a:endParaRPr>
          </a:p>
        </p:txBody>
      </p:sp>
      <p:sp>
        <p:nvSpPr>
          <p:cNvPr id="329" name="Google Shape;329;p25"/>
          <p:cNvSpPr txBox="1"/>
          <p:nvPr>
            <p:ph idx="1" type="body"/>
          </p:nvPr>
        </p:nvSpPr>
        <p:spPr>
          <a:xfrm>
            <a:off x="200300" y="3729375"/>
            <a:ext cx="5848800" cy="1012200"/>
          </a:xfrm>
          <a:prstGeom prst="rect">
            <a:avLst/>
          </a:prstGeom>
        </p:spPr>
        <p:txBody>
          <a:bodyPr anchorCtr="0" anchor="t" bIns="91425" lIns="91425" spcFirstLastPara="1" rIns="91425" wrap="square" tIns="91425">
            <a:normAutofit lnSpcReduction="10000"/>
          </a:bodyPr>
          <a:lstStyle/>
          <a:p>
            <a:pPr indent="-292100" lvl="0" marL="457200" rtl="0" algn="l">
              <a:spcBef>
                <a:spcPts val="0"/>
              </a:spcBef>
              <a:spcAft>
                <a:spcPts val="0"/>
              </a:spcAft>
              <a:buSzPts val="1000"/>
              <a:buFont typeface="Calibri"/>
              <a:buChar char="●"/>
            </a:pPr>
            <a:r>
              <a:rPr i="1" lang="en-GB" sz="1000">
                <a:latin typeface="Calibri"/>
                <a:ea typeface="Calibri"/>
                <a:cs typeface="Calibri"/>
                <a:sym typeface="Calibri"/>
              </a:rPr>
              <a:t>The data must be sampled randomly</a:t>
            </a:r>
            <a:endParaRPr i="1"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i="1" lang="en-GB" sz="1000">
                <a:latin typeface="Calibri"/>
                <a:ea typeface="Calibri"/>
                <a:cs typeface="Calibri"/>
                <a:sym typeface="Calibri"/>
              </a:rPr>
              <a:t>Samples should be independent of each other. One sample should not influence the other samples</a:t>
            </a:r>
            <a:endParaRPr i="1"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i="1" lang="en-GB" sz="1000">
                <a:latin typeface="Calibri"/>
                <a:ea typeface="Calibri"/>
                <a:cs typeface="Calibri"/>
                <a:sym typeface="Calibri"/>
              </a:rPr>
              <a:t>Sample size should be not more than 10% of the population when sampling is done without replacement</a:t>
            </a:r>
            <a:endParaRPr i="1"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i="1" lang="en-GB" sz="1000">
                <a:latin typeface="Calibri"/>
                <a:ea typeface="Calibri"/>
                <a:cs typeface="Calibri"/>
                <a:sym typeface="Calibri"/>
              </a:rPr>
              <a:t>The sample size should be sufficiently large.**</a:t>
            </a:r>
            <a:endParaRPr i="1" sz="1000">
              <a:latin typeface="Calibri"/>
              <a:ea typeface="Calibri"/>
              <a:cs typeface="Calibri"/>
              <a:sym typeface="Calibri"/>
            </a:endParaRPr>
          </a:p>
        </p:txBody>
      </p:sp>
      <p:sp>
        <p:nvSpPr>
          <p:cNvPr id="330" name="Google Shape;330;p25"/>
          <p:cNvSpPr/>
          <p:nvPr/>
        </p:nvSpPr>
        <p:spPr>
          <a:xfrm>
            <a:off x="7637650" y="4488900"/>
            <a:ext cx="1506300" cy="4323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solidFill>
                  <a:srgbClr val="0277BD"/>
                </a:solidFill>
                <a:uFill>
                  <a:noFill/>
                </a:uFill>
                <a:hlinkClick r:id="rId3">
                  <a:extLst>
                    <a:ext uri="{A12FA001-AC4F-418D-AE19-62706E023703}">
                      <ahyp:hlinkClr val="tx"/>
                    </a:ext>
                  </a:extLst>
                </a:hlinkClick>
              </a:rPr>
              <a:t>Simulation of Central Limit Theorem</a:t>
            </a:r>
            <a:endParaRPr b="1" sz="1000"/>
          </a:p>
        </p:txBody>
      </p:sp>
      <p:sp>
        <p:nvSpPr>
          <p:cNvPr id="331" name="Google Shape;331;p25"/>
          <p:cNvSpPr txBox="1"/>
          <p:nvPr/>
        </p:nvSpPr>
        <p:spPr>
          <a:xfrm>
            <a:off x="145775" y="4660000"/>
            <a:ext cx="7219500" cy="499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800">
                <a:latin typeface="Calibri"/>
                <a:ea typeface="Calibri"/>
                <a:cs typeface="Calibri"/>
                <a:sym typeface="Calibri"/>
              </a:rPr>
              <a:t>** Requirements for accuracy and the Shape of the underlying population distribution. In practice, statisticians believe that a sample size of 30 is large enough when the population distribution is roughly normal. If the original population is not normal (e.g., is badly skewed, has multiple peaks, and/or has outliers), researchers like the sample size to be even larger. </a:t>
            </a:r>
            <a:endParaRPr i="1" sz="800">
              <a:latin typeface="Calibri"/>
              <a:ea typeface="Calibri"/>
              <a:cs typeface="Calibri"/>
              <a:sym typeface="Calibri"/>
            </a:endParaRPr>
          </a:p>
        </p:txBody>
      </p:sp>
      <p:sp>
        <p:nvSpPr>
          <p:cNvPr id="332" name="Google Shape;332;p25"/>
          <p:cNvSpPr txBox="1"/>
          <p:nvPr>
            <p:ph idx="1" type="body"/>
          </p:nvPr>
        </p:nvSpPr>
        <p:spPr>
          <a:xfrm>
            <a:off x="124100" y="3500775"/>
            <a:ext cx="1760100" cy="270300"/>
          </a:xfrm>
          <a:prstGeom prst="rect">
            <a:avLst/>
          </a:prstGeom>
        </p:spPr>
        <p:txBody>
          <a:bodyPr anchorCtr="0" anchor="t" bIns="91425" lIns="91425" spcFirstLastPara="1" rIns="91425" wrap="square" tIns="91425">
            <a:noAutofit/>
          </a:bodyPr>
          <a:lstStyle/>
          <a:p>
            <a:pPr indent="0" lvl="0" marL="0" rtl="0" algn="l">
              <a:spcBef>
                <a:spcPts val="0"/>
              </a:spcBef>
              <a:spcAft>
                <a:spcPts val="1200"/>
              </a:spcAft>
              <a:buSzPts val="605"/>
              <a:buNone/>
            </a:pPr>
            <a:r>
              <a:rPr b="1" lang="en-GB" sz="1200">
                <a:solidFill>
                  <a:srgbClr val="CC0000"/>
                </a:solidFill>
                <a:latin typeface="Calibri"/>
                <a:ea typeface="Calibri"/>
                <a:cs typeface="Calibri"/>
                <a:sym typeface="Calibri"/>
              </a:rPr>
              <a:t>Assumptions of CLT</a:t>
            </a:r>
            <a:endParaRPr sz="1200">
              <a:latin typeface="Calibri"/>
              <a:ea typeface="Calibri"/>
              <a:cs typeface="Calibri"/>
              <a:sym typeface="Calibri"/>
            </a:endParaRPr>
          </a:p>
        </p:txBody>
      </p:sp>
      <p:pic>
        <p:nvPicPr>
          <p:cNvPr id="333" name="Google Shape;333;p25"/>
          <p:cNvPicPr preferRelativeResize="0"/>
          <p:nvPr/>
        </p:nvPicPr>
        <p:blipFill>
          <a:blip r:embed="rId4">
            <a:alphaModFix/>
          </a:blip>
          <a:stretch>
            <a:fillRect/>
          </a:stretch>
        </p:blipFill>
        <p:spPr>
          <a:xfrm>
            <a:off x="3625625" y="1850625"/>
            <a:ext cx="157175" cy="172500"/>
          </a:xfrm>
          <a:prstGeom prst="rect">
            <a:avLst/>
          </a:prstGeom>
          <a:noFill/>
          <a:ln>
            <a:noFill/>
          </a:ln>
        </p:spPr>
      </p:pic>
      <p:pic>
        <p:nvPicPr>
          <p:cNvPr id="334" name="Google Shape;334;p25"/>
          <p:cNvPicPr preferRelativeResize="0"/>
          <p:nvPr/>
        </p:nvPicPr>
        <p:blipFill>
          <a:blip r:embed="rId5">
            <a:alphaModFix/>
          </a:blip>
          <a:stretch>
            <a:fillRect/>
          </a:stretch>
        </p:blipFill>
        <p:spPr>
          <a:xfrm>
            <a:off x="6215025" y="1147125"/>
            <a:ext cx="2737851" cy="3075025"/>
          </a:xfrm>
          <a:prstGeom prst="rect">
            <a:avLst/>
          </a:prstGeom>
          <a:noFill/>
          <a:ln>
            <a:noFill/>
          </a:ln>
          <a:effectLst>
            <a:outerShdw blurRad="57150" rotWithShape="0" algn="bl" dir="5400000" dist="19050">
              <a:srgbClr val="000000">
                <a:alpha val="50000"/>
              </a:srgbClr>
            </a:outerShdw>
          </a:effectLst>
        </p:spPr>
      </p:pic>
      <p:sp>
        <p:nvSpPr>
          <p:cNvPr id="335" name="Google Shape;335;p25"/>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Central Limit Theorem (CLT)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6"/>
          <p:cNvSpPr/>
          <p:nvPr/>
        </p:nvSpPr>
        <p:spPr>
          <a:xfrm>
            <a:off x="7637650" y="221700"/>
            <a:ext cx="1506300" cy="4323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Concept</a:t>
            </a:r>
            <a:endParaRPr/>
          </a:p>
        </p:txBody>
      </p:sp>
      <p:sp>
        <p:nvSpPr>
          <p:cNvPr id="341" name="Google Shape;341;p26"/>
          <p:cNvSpPr/>
          <p:nvPr/>
        </p:nvSpPr>
        <p:spPr>
          <a:xfrm>
            <a:off x="7637650" y="4488900"/>
            <a:ext cx="1506300" cy="4323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b="1" lang="en-GB" sz="1000">
                <a:solidFill>
                  <a:srgbClr val="0277BD"/>
                </a:solidFill>
                <a:uFill>
                  <a:noFill/>
                </a:uFill>
                <a:hlinkClick r:id="rId3">
                  <a:extLst>
                    <a:ext uri="{A12FA001-AC4F-418D-AE19-62706E023703}">
                      <ahyp:hlinkClr val="tx"/>
                    </a:ext>
                  </a:extLst>
                </a:hlinkClick>
              </a:rPr>
              <a:t>Simulation of Central Limit Theorem</a:t>
            </a:r>
            <a:endParaRPr b="1" sz="1000"/>
          </a:p>
        </p:txBody>
      </p:sp>
      <p:sp>
        <p:nvSpPr>
          <p:cNvPr id="342" name="Google Shape;342;p26"/>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Central Limit Theorem (CLT) - Example</a:t>
            </a:r>
            <a:endParaRPr/>
          </a:p>
        </p:txBody>
      </p:sp>
      <p:pic>
        <p:nvPicPr>
          <p:cNvPr id="343" name="Google Shape;343;p26"/>
          <p:cNvPicPr preferRelativeResize="0"/>
          <p:nvPr/>
        </p:nvPicPr>
        <p:blipFill>
          <a:blip r:embed="rId4">
            <a:alphaModFix/>
          </a:blip>
          <a:stretch>
            <a:fillRect/>
          </a:stretch>
        </p:blipFill>
        <p:spPr>
          <a:xfrm>
            <a:off x="298975" y="1106000"/>
            <a:ext cx="4511326" cy="1733875"/>
          </a:xfrm>
          <a:prstGeom prst="rect">
            <a:avLst/>
          </a:prstGeom>
          <a:noFill/>
          <a:ln>
            <a:noFill/>
          </a:ln>
        </p:spPr>
      </p:pic>
      <p:pic>
        <p:nvPicPr>
          <p:cNvPr id="344" name="Google Shape;344;p26"/>
          <p:cNvPicPr preferRelativeResize="0"/>
          <p:nvPr/>
        </p:nvPicPr>
        <p:blipFill>
          <a:blip r:embed="rId5">
            <a:alphaModFix/>
          </a:blip>
          <a:stretch>
            <a:fillRect/>
          </a:stretch>
        </p:blipFill>
        <p:spPr>
          <a:xfrm>
            <a:off x="211225" y="2839875"/>
            <a:ext cx="4729705" cy="2005125"/>
          </a:xfrm>
          <a:prstGeom prst="rect">
            <a:avLst/>
          </a:prstGeom>
          <a:noFill/>
          <a:ln>
            <a:noFill/>
          </a:ln>
        </p:spPr>
      </p:pic>
      <p:sp>
        <p:nvSpPr>
          <p:cNvPr id="345" name="Google Shape;345;p26"/>
          <p:cNvSpPr txBox="1"/>
          <p:nvPr/>
        </p:nvSpPr>
        <p:spPr>
          <a:xfrm>
            <a:off x="4869675" y="1262850"/>
            <a:ext cx="3984900" cy="2903700"/>
          </a:xfrm>
          <a:prstGeom prst="rect">
            <a:avLst/>
          </a:prstGeom>
          <a:noFill/>
          <a:ln>
            <a:noFill/>
          </a:ln>
        </p:spPr>
        <p:txBody>
          <a:bodyPr anchorCtr="0" anchor="t" bIns="91425" lIns="91425" spcFirstLastPara="1" rIns="91425" wrap="square" tIns="91425">
            <a:noAutofit/>
          </a:bodyPr>
          <a:lstStyle/>
          <a:p>
            <a:pPr indent="-330200" lvl="0" marL="457200" rtl="0" algn="l">
              <a:spcBef>
                <a:spcPts val="0"/>
              </a:spcBef>
              <a:spcAft>
                <a:spcPts val="0"/>
              </a:spcAft>
              <a:buSzPts val="1600"/>
              <a:buFont typeface="Calibri"/>
              <a:buChar char="●"/>
            </a:pPr>
            <a:r>
              <a:rPr lang="en-GB" sz="1600">
                <a:latin typeface="Calibri"/>
                <a:ea typeface="Calibri"/>
                <a:cs typeface="Calibri"/>
                <a:sym typeface="Calibri"/>
              </a:rPr>
              <a:t>The picture shows that taking sufficiently large samples from any type of population and plot the sample means, it will create a Normal distribution.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GB" sz="1600">
                <a:latin typeface="Calibri"/>
                <a:ea typeface="Calibri"/>
                <a:cs typeface="Calibri"/>
                <a:sym typeface="Calibri"/>
              </a:rPr>
              <a:t>This can be validated from the below tables where Skewness and Kurtosis of the 5th distribution tells you the the distribution is close to Normal. </a:t>
            </a:r>
            <a:endParaRPr sz="1600">
              <a:latin typeface="Calibri"/>
              <a:ea typeface="Calibri"/>
              <a:cs typeface="Calibri"/>
              <a:sym typeface="Calibri"/>
            </a:endParaRPr>
          </a:p>
          <a:p>
            <a:pPr indent="-330200" lvl="0" marL="457200" rtl="0" algn="l">
              <a:spcBef>
                <a:spcPts val="0"/>
              </a:spcBef>
              <a:spcAft>
                <a:spcPts val="0"/>
              </a:spcAft>
              <a:buSzPts val="1600"/>
              <a:buFont typeface="Calibri"/>
              <a:buChar char="●"/>
            </a:pPr>
            <a:r>
              <a:rPr lang="en-GB" sz="1600">
                <a:latin typeface="Calibri"/>
                <a:ea typeface="Calibri"/>
                <a:cs typeface="Calibri"/>
                <a:sym typeface="Calibri"/>
              </a:rPr>
              <a:t>Further if </a:t>
            </a:r>
            <a:r>
              <a:rPr lang="en-GB" sz="1600">
                <a:latin typeface="Calibri"/>
                <a:ea typeface="Calibri"/>
                <a:cs typeface="Calibri"/>
                <a:sym typeface="Calibri"/>
              </a:rPr>
              <a:t>you</a:t>
            </a:r>
            <a:r>
              <a:rPr lang="en-GB" sz="1600">
                <a:latin typeface="Calibri"/>
                <a:ea typeface="Calibri"/>
                <a:cs typeface="Calibri"/>
                <a:sym typeface="Calibri"/>
              </a:rPr>
              <a:t> keep on increasing the samples the more close this distribution be to the Normal distribution. </a:t>
            </a:r>
            <a:endParaRPr sz="1600">
              <a:latin typeface="Calibri"/>
              <a:ea typeface="Calibri"/>
              <a:cs typeface="Calibri"/>
              <a:sym typeface="Calibri"/>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9" name="Shape 349"/>
        <p:cNvGrpSpPr/>
        <p:nvPr/>
      </p:nvGrpSpPr>
      <p:grpSpPr>
        <a:xfrm>
          <a:off x="0" y="0"/>
          <a:ext cx="0" cy="0"/>
          <a:chOff x="0" y="0"/>
          <a:chExt cx="0" cy="0"/>
        </a:xfrm>
      </p:grpSpPr>
      <p:sp>
        <p:nvSpPr>
          <p:cNvPr id="350" name="Google Shape;350;p27"/>
          <p:cNvSpPr/>
          <p:nvPr/>
        </p:nvSpPr>
        <p:spPr>
          <a:xfrm>
            <a:off x="7637650" y="221700"/>
            <a:ext cx="1506300" cy="4323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Concept</a:t>
            </a:r>
            <a:endParaRPr/>
          </a:p>
        </p:txBody>
      </p:sp>
      <p:sp>
        <p:nvSpPr>
          <p:cNvPr id="351" name="Google Shape;351;p27"/>
          <p:cNvSpPr txBox="1"/>
          <p:nvPr/>
        </p:nvSpPr>
        <p:spPr>
          <a:xfrm>
            <a:off x="69575" y="1078600"/>
            <a:ext cx="2746500" cy="786900"/>
          </a:xfrm>
          <a:prstGeom prst="rect">
            <a:avLst/>
          </a:prstGeom>
          <a:solidFill>
            <a:srgbClr val="FFFFFF"/>
          </a:solid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latin typeface="Calibri"/>
                <a:ea typeface="Calibri"/>
                <a:cs typeface="Calibri"/>
                <a:sym typeface="Calibri"/>
              </a:rPr>
              <a:t>Population types are -</a:t>
            </a:r>
            <a:endParaRPr i="1" sz="1000">
              <a:latin typeface="Calibri"/>
              <a:ea typeface="Calibri"/>
              <a:cs typeface="Calibri"/>
              <a:sym typeface="Calibri"/>
            </a:endParaRPr>
          </a:p>
          <a:p>
            <a:pPr indent="-292100" lvl="0" marL="457200" rtl="0" algn="l">
              <a:spcBef>
                <a:spcPts val="0"/>
              </a:spcBef>
              <a:spcAft>
                <a:spcPts val="0"/>
              </a:spcAft>
              <a:buSzPts val="1000"/>
              <a:buFont typeface="Calibri"/>
              <a:buAutoNum type="alphaLcParenR"/>
            </a:pPr>
            <a:r>
              <a:rPr i="1" lang="en-GB" sz="1000">
                <a:latin typeface="Calibri"/>
                <a:ea typeface="Calibri"/>
                <a:cs typeface="Calibri"/>
                <a:sym typeface="Calibri"/>
              </a:rPr>
              <a:t>Normal</a:t>
            </a:r>
            <a:endParaRPr i="1" sz="1000">
              <a:latin typeface="Calibri"/>
              <a:ea typeface="Calibri"/>
              <a:cs typeface="Calibri"/>
              <a:sym typeface="Calibri"/>
            </a:endParaRPr>
          </a:p>
          <a:p>
            <a:pPr indent="-292100" lvl="0" marL="457200" rtl="0" algn="l">
              <a:spcBef>
                <a:spcPts val="0"/>
              </a:spcBef>
              <a:spcAft>
                <a:spcPts val="0"/>
              </a:spcAft>
              <a:buSzPts val="1000"/>
              <a:buFont typeface="Calibri"/>
              <a:buAutoNum type="alphaLcParenR"/>
            </a:pPr>
            <a:r>
              <a:rPr i="1" lang="en-GB" sz="1000">
                <a:latin typeface="Calibri"/>
                <a:ea typeface="Calibri"/>
                <a:cs typeface="Calibri"/>
                <a:sym typeface="Calibri"/>
              </a:rPr>
              <a:t>Uniform</a:t>
            </a:r>
            <a:endParaRPr i="1" sz="1000">
              <a:latin typeface="Calibri"/>
              <a:ea typeface="Calibri"/>
              <a:cs typeface="Calibri"/>
              <a:sym typeface="Calibri"/>
            </a:endParaRPr>
          </a:p>
          <a:p>
            <a:pPr indent="-292100" lvl="0" marL="457200" rtl="0" algn="l">
              <a:spcBef>
                <a:spcPts val="0"/>
              </a:spcBef>
              <a:spcAft>
                <a:spcPts val="0"/>
              </a:spcAft>
              <a:buSzPts val="1000"/>
              <a:buFont typeface="Calibri"/>
              <a:buAutoNum type="alphaLcParenR"/>
            </a:pPr>
            <a:r>
              <a:rPr i="1" lang="en-GB" sz="1000">
                <a:latin typeface="Calibri"/>
                <a:ea typeface="Calibri"/>
                <a:cs typeface="Calibri"/>
                <a:sym typeface="Calibri"/>
              </a:rPr>
              <a:t>Skewed (exponential, geometric etc.)</a:t>
            </a:r>
            <a:endParaRPr i="1" sz="1000">
              <a:latin typeface="Calibri"/>
              <a:ea typeface="Calibri"/>
              <a:cs typeface="Calibri"/>
              <a:sym typeface="Calibri"/>
            </a:endParaRPr>
          </a:p>
        </p:txBody>
      </p:sp>
      <p:pic>
        <p:nvPicPr>
          <p:cNvPr id="352" name="Google Shape;352;p27"/>
          <p:cNvPicPr preferRelativeResize="0"/>
          <p:nvPr/>
        </p:nvPicPr>
        <p:blipFill rotWithShape="1">
          <a:blip r:embed="rId3">
            <a:alphaModFix/>
          </a:blip>
          <a:srcRect b="0" l="0" r="0" t="1613"/>
          <a:stretch/>
        </p:blipFill>
        <p:spPr>
          <a:xfrm>
            <a:off x="3056175" y="894375"/>
            <a:ext cx="1745401" cy="4087302"/>
          </a:xfrm>
          <a:prstGeom prst="rect">
            <a:avLst/>
          </a:prstGeom>
          <a:noFill/>
          <a:ln>
            <a:noFill/>
          </a:ln>
          <a:effectLst>
            <a:outerShdw blurRad="57150" rotWithShape="0" algn="bl" dir="5400000" dist="19050">
              <a:srgbClr val="000000">
                <a:alpha val="50000"/>
              </a:srgbClr>
            </a:outerShdw>
          </a:effectLst>
        </p:spPr>
      </p:pic>
      <p:pic>
        <p:nvPicPr>
          <p:cNvPr id="353" name="Google Shape;353;p27"/>
          <p:cNvPicPr preferRelativeResize="0"/>
          <p:nvPr/>
        </p:nvPicPr>
        <p:blipFill rotWithShape="1">
          <a:blip r:embed="rId4">
            <a:alphaModFix/>
          </a:blip>
          <a:srcRect b="0" l="0" r="0" t="4361"/>
          <a:stretch/>
        </p:blipFill>
        <p:spPr>
          <a:xfrm>
            <a:off x="5072500" y="930125"/>
            <a:ext cx="1879350" cy="4051550"/>
          </a:xfrm>
          <a:prstGeom prst="rect">
            <a:avLst/>
          </a:prstGeom>
          <a:noFill/>
          <a:ln>
            <a:noFill/>
          </a:ln>
          <a:effectLst>
            <a:outerShdw blurRad="57150" rotWithShape="0" algn="bl" dir="5400000" dist="19050">
              <a:srgbClr val="000000">
                <a:alpha val="50000"/>
              </a:srgbClr>
            </a:outerShdw>
          </a:effectLst>
        </p:spPr>
      </p:pic>
      <p:sp>
        <p:nvSpPr>
          <p:cNvPr id="354" name="Google Shape;354;p27"/>
          <p:cNvSpPr txBox="1"/>
          <p:nvPr/>
        </p:nvSpPr>
        <p:spPr>
          <a:xfrm>
            <a:off x="221975" y="2221600"/>
            <a:ext cx="1879500" cy="2532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000" u="sng">
                <a:latin typeface="Calibri"/>
                <a:ea typeface="Calibri"/>
                <a:cs typeface="Calibri"/>
                <a:sym typeface="Calibri"/>
              </a:rPr>
              <a:t>Random Samples drawn and plotted</a:t>
            </a:r>
            <a:endParaRPr b="1" i="1" sz="1000" u="sng">
              <a:latin typeface="Calibri"/>
              <a:ea typeface="Calibri"/>
              <a:cs typeface="Calibri"/>
              <a:sym typeface="Calibri"/>
            </a:endParaRPr>
          </a:p>
          <a:p>
            <a:pPr indent="0" lvl="0" marL="0" rtl="0" algn="l">
              <a:spcBef>
                <a:spcPts val="0"/>
              </a:spcBef>
              <a:spcAft>
                <a:spcPts val="0"/>
              </a:spcAft>
              <a:buNone/>
            </a:pPr>
            <a:r>
              <a:t/>
            </a:r>
            <a:endParaRPr b="1" i="1" sz="1000" u="sng">
              <a:latin typeface="Calibri"/>
              <a:ea typeface="Calibri"/>
              <a:cs typeface="Calibri"/>
              <a:sym typeface="Calibri"/>
            </a:endParaRPr>
          </a:p>
          <a:p>
            <a:pPr indent="-292100" lvl="0" marL="457200" rtl="0" algn="l">
              <a:spcBef>
                <a:spcPts val="0"/>
              </a:spcBef>
              <a:spcAft>
                <a:spcPts val="0"/>
              </a:spcAft>
              <a:buSzPts val="1000"/>
              <a:buFont typeface="Calibri"/>
              <a:buChar char="●"/>
            </a:pPr>
            <a:r>
              <a:rPr b="1" i="1" lang="en-GB" sz="1000">
                <a:latin typeface="Calibri"/>
                <a:ea typeface="Calibri"/>
                <a:cs typeface="Calibri"/>
                <a:sym typeface="Calibri"/>
              </a:rPr>
              <a:t>Case I</a:t>
            </a:r>
            <a:r>
              <a:rPr i="1" lang="en-GB" sz="1000">
                <a:latin typeface="Calibri"/>
                <a:ea typeface="Calibri"/>
                <a:cs typeface="Calibri"/>
                <a:sym typeface="Calibri"/>
              </a:rPr>
              <a:t> - 1,000 Random Samples of n= 10 drawn.</a:t>
            </a:r>
            <a:endParaRPr i="1" sz="1000">
              <a:latin typeface="Calibri"/>
              <a:ea typeface="Calibri"/>
              <a:cs typeface="Calibri"/>
              <a:sym typeface="Calibri"/>
            </a:endParaRPr>
          </a:p>
          <a:p>
            <a:pPr indent="0" lvl="0" marL="457200" rtl="0" algn="l">
              <a:spcBef>
                <a:spcPts val="0"/>
              </a:spcBef>
              <a:spcAft>
                <a:spcPts val="0"/>
              </a:spcAft>
              <a:buNone/>
            </a:pPr>
            <a:r>
              <a:t/>
            </a:r>
            <a:endParaRPr i="1" sz="1000">
              <a:latin typeface="Calibri"/>
              <a:ea typeface="Calibri"/>
              <a:cs typeface="Calibri"/>
              <a:sym typeface="Calibri"/>
            </a:endParaRPr>
          </a:p>
          <a:p>
            <a:pPr indent="-292100" lvl="0" marL="457200" rtl="0" algn="l">
              <a:spcBef>
                <a:spcPts val="0"/>
              </a:spcBef>
              <a:spcAft>
                <a:spcPts val="0"/>
              </a:spcAft>
              <a:buSzPts val="1000"/>
              <a:buFont typeface="Calibri"/>
              <a:buChar char="●"/>
            </a:pPr>
            <a:r>
              <a:rPr b="1" i="1" lang="en-GB" sz="1000">
                <a:latin typeface="Calibri"/>
                <a:ea typeface="Calibri"/>
                <a:cs typeface="Calibri"/>
                <a:sym typeface="Calibri"/>
              </a:rPr>
              <a:t>Case-II</a:t>
            </a:r>
            <a:r>
              <a:rPr i="1" lang="en-GB" sz="1000">
                <a:latin typeface="Calibri"/>
                <a:ea typeface="Calibri"/>
                <a:cs typeface="Calibri"/>
                <a:sym typeface="Calibri"/>
              </a:rPr>
              <a:t> - 1,000 Random Samples </a:t>
            </a:r>
            <a:r>
              <a:rPr i="1" lang="en-GB" sz="1000">
                <a:solidFill>
                  <a:schemeClr val="dk2"/>
                </a:solidFill>
                <a:latin typeface="Calibri"/>
                <a:ea typeface="Calibri"/>
                <a:cs typeface="Calibri"/>
                <a:sym typeface="Calibri"/>
              </a:rPr>
              <a:t>of n= 25 drawn.</a:t>
            </a:r>
            <a:endParaRPr i="1" sz="1000">
              <a:solidFill>
                <a:schemeClr val="dk2"/>
              </a:solidFill>
              <a:latin typeface="Calibri"/>
              <a:ea typeface="Calibri"/>
              <a:cs typeface="Calibri"/>
              <a:sym typeface="Calibri"/>
            </a:endParaRPr>
          </a:p>
          <a:p>
            <a:pPr indent="0" lvl="0" marL="457200" rtl="0" algn="l">
              <a:spcBef>
                <a:spcPts val="0"/>
              </a:spcBef>
              <a:spcAft>
                <a:spcPts val="0"/>
              </a:spcAft>
              <a:buNone/>
            </a:pPr>
            <a:r>
              <a:t/>
            </a:r>
            <a:endParaRPr i="1" sz="1000">
              <a:solidFill>
                <a:schemeClr val="dk2"/>
              </a:solidFill>
              <a:latin typeface="Calibri"/>
              <a:ea typeface="Calibri"/>
              <a:cs typeface="Calibri"/>
              <a:sym typeface="Calibri"/>
            </a:endParaRPr>
          </a:p>
          <a:p>
            <a:pPr indent="-292100" lvl="0" marL="457200" rtl="0" algn="l">
              <a:spcBef>
                <a:spcPts val="0"/>
              </a:spcBef>
              <a:spcAft>
                <a:spcPts val="0"/>
              </a:spcAft>
              <a:buSzPts val="1000"/>
              <a:buFont typeface="Calibri"/>
              <a:buChar char="●"/>
            </a:pPr>
            <a:r>
              <a:rPr b="1" i="1" lang="en-GB" sz="1000">
                <a:solidFill>
                  <a:schemeClr val="dk2"/>
                </a:solidFill>
                <a:latin typeface="Calibri"/>
                <a:ea typeface="Calibri"/>
                <a:cs typeface="Calibri"/>
                <a:sym typeface="Calibri"/>
              </a:rPr>
              <a:t>Case-III</a:t>
            </a:r>
            <a:r>
              <a:rPr i="1" lang="en-GB" sz="1000">
                <a:solidFill>
                  <a:schemeClr val="dk2"/>
                </a:solidFill>
                <a:latin typeface="Calibri"/>
                <a:ea typeface="Calibri"/>
                <a:cs typeface="Calibri"/>
                <a:sym typeface="Calibri"/>
              </a:rPr>
              <a:t> - 1,000 Random Samples of n= 50 drawn.</a:t>
            </a:r>
            <a:endParaRPr i="1" sz="1000">
              <a:solidFill>
                <a:schemeClr val="dk2"/>
              </a:solidFill>
              <a:latin typeface="Calibri"/>
              <a:ea typeface="Calibri"/>
              <a:cs typeface="Calibri"/>
              <a:sym typeface="Calibri"/>
            </a:endParaRPr>
          </a:p>
          <a:p>
            <a:pPr indent="0" lvl="0" marL="0" rtl="0" algn="l">
              <a:spcBef>
                <a:spcPts val="0"/>
              </a:spcBef>
              <a:spcAft>
                <a:spcPts val="0"/>
              </a:spcAft>
              <a:buNone/>
            </a:pPr>
            <a:r>
              <a:t/>
            </a:r>
            <a:endParaRPr b="1" i="1" sz="1000">
              <a:latin typeface="Calibri"/>
              <a:ea typeface="Calibri"/>
              <a:cs typeface="Calibri"/>
              <a:sym typeface="Calibri"/>
            </a:endParaRPr>
          </a:p>
        </p:txBody>
      </p:sp>
      <p:pic>
        <p:nvPicPr>
          <p:cNvPr id="355" name="Google Shape;355;p27"/>
          <p:cNvPicPr preferRelativeResize="0"/>
          <p:nvPr/>
        </p:nvPicPr>
        <p:blipFill>
          <a:blip r:embed="rId5">
            <a:alphaModFix/>
          </a:blip>
          <a:stretch>
            <a:fillRect/>
          </a:stretch>
        </p:blipFill>
        <p:spPr>
          <a:xfrm>
            <a:off x="7244900" y="930125"/>
            <a:ext cx="1656350" cy="4015800"/>
          </a:xfrm>
          <a:prstGeom prst="rect">
            <a:avLst/>
          </a:prstGeom>
          <a:noFill/>
          <a:ln>
            <a:noFill/>
          </a:ln>
          <a:effectLst>
            <a:outerShdw blurRad="57150" rotWithShape="0" algn="bl" dir="5400000" dist="19050">
              <a:srgbClr val="000000">
                <a:alpha val="50000"/>
              </a:srgbClr>
            </a:outerShdw>
          </a:effectLst>
        </p:spPr>
      </p:pic>
      <p:sp>
        <p:nvSpPr>
          <p:cNvPr id="356" name="Google Shape;356;p27"/>
          <p:cNvSpPr txBox="1"/>
          <p:nvPr/>
        </p:nvSpPr>
        <p:spPr>
          <a:xfrm>
            <a:off x="3193775" y="545200"/>
            <a:ext cx="12351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000">
                <a:latin typeface="Calibri"/>
                <a:ea typeface="Calibri"/>
                <a:cs typeface="Calibri"/>
                <a:sym typeface="Calibri"/>
              </a:rPr>
              <a:t>Population type (a)</a:t>
            </a:r>
            <a:endParaRPr b="1" i="1" sz="1000">
              <a:latin typeface="Calibri"/>
              <a:ea typeface="Calibri"/>
              <a:cs typeface="Calibri"/>
              <a:sym typeface="Calibri"/>
            </a:endParaRPr>
          </a:p>
        </p:txBody>
      </p:sp>
      <p:sp>
        <p:nvSpPr>
          <p:cNvPr id="357" name="Google Shape;357;p27"/>
          <p:cNvSpPr txBox="1"/>
          <p:nvPr/>
        </p:nvSpPr>
        <p:spPr>
          <a:xfrm>
            <a:off x="5327375" y="545200"/>
            <a:ext cx="12351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000">
                <a:latin typeface="Calibri"/>
                <a:ea typeface="Calibri"/>
                <a:cs typeface="Calibri"/>
                <a:sym typeface="Calibri"/>
              </a:rPr>
              <a:t>Population type (b)</a:t>
            </a:r>
            <a:endParaRPr b="1" i="1" sz="1000">
              <a:latin typeface="Calibri"/>
              <a:ea typeface="Calibri"/>
              <a:cs typeface="Calibri"/>
              <a:sym typeface="Calibri"/>
            </a:endParaRPr>
          </a:p>
        </p:txBody>
      </p:sp>
      <p:sp>
        <p:nvSpPr>
          <p:cNvPr id="358" name="Google Shape;358;p27"/>
          <p:cNvSpPr txBox="1"/>
          <p:nvPr/>
        </p:nvSpPr>
        <p:spPr>
          <a:xfrm>
            <a:off x="7308575" y="545200"/>
            <a:ext cx="1235100" cy="257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000">
                <a:latin typeface="Calibri"/>
                <a:ea typeface="Calibri"/>
                <a:cs typeface="Calibri"/>
                <a:sym typeface="Calibri"/>
              </a:rPr>
              <a:t>Population type (c)</a:t>
            </a:r>
            <a:endParaRPr b="1" i="1" sz="1000">
              <a:latin typeface="Calibri"/>
              <a:ea typeface="Calibri"/>
              <a:cs typeface="Calibri"/>
              <a:sym typeface="Calibri"/>
            </a:endParaRPr>
          </a:p>
        </p:txBody>
      </p:sp>
      <p:cxnSp>
        <p:nvCxnSpPr>
          <p:cNvPr id="359" name="Google Shape;359;p27"/>
          <p:cNvCxnSpPr/>
          <p:nvPr/>
        </p:nvCxnSpPr>
        <p:spPr>
          <a:xfrm>
            <a:off x="4025325" y="1014800"/>
            <a:ext cx="0" cy="611700"/>
          </a:xfrm>
          <a:prstGeom prst="straightConnector1">
            <a:avLst/>
          </a:prstGeom>
          <a:noFill/>
          <a:ln cap="flat" cmpd="sng" w="9525">
            <a:solidFill>
              <a:schemeClr val="dk2"/>
            </a:solidFill>
            <a:prstDash val="solid"/>
            <a:round/>
            <a:headEnd len="med" w="med" type="none"/>
            <a:tailEnd len="med" w="med" type="none"/>
          </a:ln>
        </p:spPr>
      </p:cxnSp>
      <p:cxnSp>
        <p:nvCxnSpPr>
          <p:cNvPr id="360" name="Google Shape;360;p27"/>
          <p:cNvCxnSpPr/>
          <p:nvPr/>
        </p:nvCxnSpPr>
        <p:spPr>
          <a:xfrm>
            <a:off x="4025325" y="2081600"/>
            <a:ext cx="0" cy="611700"/>
          </a:xfrm>
          <a:prstGeom prst="straightConnector1">
            <a:avLst/>
          </a:prstGeom>
          <a:noFill/>
          <a:ln cap="flat" cmpd="sng" w="9525">
            <a:solidFill>
              <a:schemeClr val="dk2"/>
            </a:solidFill>
            <a:prstDash val="solid"/>
            <a:round/>
            <a:headEnd len="med" w="med" type="none"/>
            <a:tailEnd len="med" w="med" type="none"/>
          </a:ln>
        </p:spPr>
      </p:cxnSp>
      <p:cxnSp>
        <p:nvCxnSpPr>
          <p:cNvPr id="361" name="Google Shape;361;p27"/>
          <p:cNvCxnSpPr/>
          <p:nvPr/>
        </p:nvCxnSpPr>
        <p:spPr>
          <a:xfrm>
            <a:off x="4025325" y="3072200"/>
            <a:ext cx="0" cy="708900"/>
          </a:xfrm>
          <a:prstGeom prst="straightConnector1">
            <a:avLst/>
          </a:prstGeom>
          <a:noFill/>
          <a:ln cap="flat" cmpd="sng" w="9525">
            <a:solidFill>
              <a:schemeClr val="dk2"/>
            </a:solidFill>
            <a:prstDash val="solid"/>
            <a:round/>
            <a:headEnd len="med" w="med" type="none"/>
            <a:tailEnd len="med" w="med" type="none"/>
          </a:ln>
        </p:spPr>
      </p:cxnSp>
      <p:cxnSp>
        <p:nvCxnSpPr>
          <p:cNvPr id="362" name="Google Shape;362;p27"/>
          <p:cNvCxnSpPr/>
          <p:nvPr/>
        </p:nvCxnSpPr>
        <p:spPr>
          <a:xfrm>
            <a:off x="4025325" y="4139000"/>
            <a:ext cx="0" cy="708900"/>
          </a:xfrm>
          <a:prstGeom prst="straightConnector1">
            <a:avLst/>
          </a:prstGeom>
          <a:noFill/>
          <a:ln cap="flat" cmpd="sng" w="9525">
            <a:solidFill>
              <a:schemeClr val="dk2"/>
            </a:solidFill>
            <a:prstDash val="solid"/>
            <a:round/>
            <a:headEnd len="med" w="med" type="none"/>
            <a:tailEnd len="med" w="med" type="none"/>
          </a:ln>
        </p:spPr>
      </p:cxnSp>
      <p:cxnSp>
        <p:nvCxnSpPr>
          <p:cNvPr id="363" name="Google Shape;363;p27"/>
          <p:cNvCxnSpPr/>
          <p:nvPr/>
        </p:nvCxnSpPr>
        <p:spPr>
          <a:xfrm>
            <a:off x="6158925" y="1014800"/>
            <a:ext cx="7200" cy="674100"/>
          </a:xfrm>
          <a:prstGeom prst="straightConnector1">
            <a:avLst/>
          </a:prstGeom>
          <a:noFill/>
          <a:ln cap="flat" cmpd="sng" w="9525">
            <a:solidFill>
              <a:schemeClr val="dk2"/>
            </a:solidFill>
            <a:prstDash val="solid"/>
            <a:round/>
            <a:headEnd len="med" w="med" type="none"/>
            <a:tailEnd len="med" w="med" type="none"/>
          </a:ln>
        </p:spPr>
      </p:cxnSp>
      <p:cxnSp>
        <p:nvCxnSpPr>
          <p:cNvPr id="364" name="Google Shape;364;p27"/>
          <p:cNvCxnSpPr/>
          <p:nvPr/>
        </p:nvCxnSpPr>
        <p:spPr>
          <a:xfrm>
            <a:off x="6235125" y="2005400"/>
            <a:ext cx="600" cy="788700"/>
          </a:xfrm>
          <a:prstGeom prst="straightConnector1">
            <a:avLst/>
          </a:prstGeom>
          <a:noFill/>
          <a:ln cap="flat" cmpd="sng" w="9525">
            <a:solidFill>
              <a:schemeClr val="dk2"/>
            </a:solidFill>
            <a:prstDash val="solid"/>
            <a:round/>
            <a:headEnd len="med" w="med" type="none"/>
            <a:tailEnd len="med" w="med" type="none"/>
          </a:ln>
        </p:spPr>
      </p:cxnSp>
      <p:cxnSp>
        <p:nvCxnSpPr>
          <p:cNvPr id="365" name="Google Shape;365;p27"/>
          <p:cNvCxnSpPr/>
          <p:nvPr/>
        </p:nvCxnSpPr>
        <p:spPr>
          <a:xfrm flipH="1">
            <a:off x="6235725" y="3176450"/>
            <a:ext cx="13800" cy="684600"/>
          </a:xfrm>
          <a:prstGeom prst="straightConnector1">
            <a:avLst/>
          </a:prstGeom>
          <a:noFill/>
          <a:ln cap="flat" cmpd="sng" w="9525">
            <a:solidFill>
              <a:schemeClr val="dk2"/>
            </a:solidFill>
            <a:prstDash val="solid"/>
            <a:round/>
            <a:headEnd len="med" w="med" type="none"/>
            <a:tailEnd len="med" w="med" type="none"/>
          </a:ln>
        </p:spPr>
      </p:cxnSp>
      <p:cxnSp>
        <p:nvCxnSpPr>
          <p:cNvPr id="366" name="Google Shape;366;p27"/>
          <p:cNvCxnSpPr/>
          <p:nvPr/>
        </p:nvCxnSpPr>
        <p:spPr>
          <a:xfrm>
            <a:off x="6235425" y="4147850"/>
            <a:ext cx="0" cy="691200"/>
          </a:xfrm>
          <a:prstGeom prst="straightConnector1">
            <a:avLst/>
          </a:prstGeom>
          <a:noFill/>
          <a:ln cap="flat" cmpd="sng" w="9525">
            <a:solidFill>
              <a:schemeClr val="dk2"/>
            </a:solidFill>
            <a:prstDash val="solid"/>
            <a:round/>
            <a:headEnd len="med" w="med" type="none"/>
            <a:tailEnd len="med" w="med" type="none"/>
          </a:ln>
        </p:spPr>
      </p:cxnSp>
      <p:cxnSp>
        <p:nvCxnSpPr>
          <p:cNvPr id="367" name="Google Shape;367;p27"/>
          <p:cNvCxnSpPr/>
          <p:nvPr/>
        </p:nvCxnSpPr>
        <p:spPr>
          <a:xfrm>
            <a:off x="7917175" y="2109400"/>
            <a:ext cx="1500" cy="646200"/>
          </a:xfrm>
          <a:prstGeom prst="straightConnector1">
            <a:avLst/>
          </a:prstGeom>
          <a:noFill/>
          <a:ln cap="flat" cmpd="sng" w="9525">
            <a:solidFill>
              <a:schemeClr val="dk2"/>
            </a:solidFill>
            <a:prstDash val="solid"/>
            <a:round/>
            <a:headEnd len="med" w="med" type="none"/>
            <a:tailEnd len="med" w="med" type="none"/>
          </a:ln>
        </p:spPr>
      </p:cxnSp>
      <p:cxnSp>
        <p:nvCxnSpPr>
          <p:cNvPr id="368" name="Google Shape;368;p27"/>
          <p:cNvCxnSpPr/>
          <p:nvPr/>
        </p:nvCxnSpPr>
        <p:spPr>
          <a:xfrm>
            <a:off x="7688575" y="1042600"/>
            <a:ext cx="1500" cy="646200"/>
          </a:xfrm>
          <a:prstGeom prst="straightConnector1">
            <a:avLst/>
          </a:prstGeom>
          <a:noFill/>
          <a:ln cap="flat" cmpd="sng" w="9525">
            <a:solidFill>
              <a:schemeClr val="dk2"/>
            </a:solidFill>
            <a:prstDash val="solid"/>
            <a:round/>
            <a:headEnd len="med" w="med" type="none"/>
            <a:tailEnd len="med" w="med" type="none"/>
          </a:ln>
        </p:spPr>
      </p:cxnSp>
      <p:cxnSp>
        <p:nvCxnSpPr>
          <p:cNvPr id="369" name="Google Shape;369;p27"/>
          <p:cNvCxnSpPr/>
          <p:nvPr/>
        </p:nvCxnSpPr>
        <p:spPr>
          <a:xfrm>
            <a:off x="7917175" y="3176200"/>
            <a:ext cx="1500" cy="646200"/>
          </a:xfrm>
          <a:prstGeom prst="straightConnector1">
            <a:avLst/>
          </a:prstGeom>
          <a:noFill/>
          <a:ln cap="flat" cmpd="sng" w="9525">
            <a:solidFill>
              <a:schemeClr val="dk2"/>
            </a:solidFill>
            <a:prstDash val="solid"/>
            <a:round/>
            <a:headEnd len="med" w="med" type="none"/>
            <a:tailEnd len="med" w="med" type="none"/>
          </a:ln>
        </p:spPr>
      </p:cxnSp>
      <p:cxnSp>
        <p:nvCxnSpPr>
          <p:cNvPr id="370" name="Google Shape;370;p27"/>
          <p:cNvCxnSpPr/>
          <p:nvPr/>
        </p:nvCxnSpPr>
        <p:spPr>
          <a:xfrm>
            <a:off x="7993375" y="4166800"/>
            <a:ext cx="1500" cy="646200"/>
          </a:xfrm>
          <a:prstGeom prst="straightConnector1">
            <a:avLst/>
          </a:prstGeom>
          <a:noFill/>
          <a:ln cap="flat" cmpd="sng" w="9525">
            <a:solidFill>
              <a:schemeClr val="dk2"/>
            </a:solidFill>
            <a:prstDash val="solid"/>
            <a:round/>
            <a:headEnd len="med" w="med" type="none"/>
            <a:tailEnd len="med" w="med" type="none"/>
          </a:ln>
        </p:spPr>
      </p:cxnSp>
      <p:sp>
        <p:nvSpPr>
          <p:cNvPr id="371" name="Google Shape;371;p27"/>
          <p:cNvSpPr txBox="1"/>
          <p:nvPr/>
        </p:nvSpPr>
        <p:spPr>
          <a:xfrm>
            <a:off x="69575" y="621400"/>
            <a:ext cx="34290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Calibri"/>
                <a:ea typeface="Calibri"/>
                <a:cs typeface="Calibri"/>
                <a:sym typeface="Calibri"/>
              </a:rPr>
              <a:t>The foundation of Inferential Statistics</a:t>
            </a:r>
            <a:endParaRPr i="1">
              <a:latin typeface="Calibri"/>
              <a:ea typeface="Calibri"/>
              <a:cs typeface="Calibri"/>
              <a:sym typeface="Calibri"/>
            </a:endParaRPr>
          </a:p>
        </p:txBody>
      </p:sp>
      <p:sp>
        <p:nvSpPr>
          <p:cNvPr id="372" name="Google Shape;372;p27"/>
          <p:cNvSpPr/>
          <p:nvPr/>
        </p:nvSpPr>
        <p:spPr>
          <a:xfrm>
            <a:off x="2700400" y="1890700"/>
            <a:ext cx="6318300" cy="894900"/>
          </a:xfrm>
          <a:prstGeom prst="rect">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3" name="Google Shape;373;p27"/>
          <p:cNvSpPr/>
          <p:nvPr/>
        </p:nvSpPr>
        <p:spPr>
          <a:xfrm>
            <a:off x="2700400" y="3033625"/>
            <a:ext cx="6318300" cy="894900"/>
          </a:xfrm>
          <a:prstGeom prst="rect">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27"/>
          <p:cNvSpPr/>
          <p:nvPr/>
        </p:nvSpPr>
        <p:spPr>
          <a:xfrm>
            <a:off x="2700400" y="4024225"/>
            <a:ext cx="6318300" cy="1014900"/>
          </a:xfrm>
          <a:prstGeom prst="rect">
            <a:avLst/>
          </a:prstGeom>
          <a:noFill/>
          <a:ln cap="flat" cmpd="sng" w="9525">
            <a:solidFill>
              <a:srgbClr val="CC0000"/>
            </a:solidFill>
            <a:prstDash val="dash"/>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5" name="Google Shape;375;p27"/>
          <p:cNvSpPr txBox="1"/>
          <p:nvPr/>
        </p:nvSpPr>
        <p:spPr>
          <a:xfrm rot="-5400000">
            <a:off x="2107175" y="2166100"/>
            <a:ext cx="700800" cy="3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Case - I</a:t>
            </a:r>
            <a:endParaRPr b="1" sz="1200">
              <a:latin typeface="Calibri"/>
              <a:ea typeface="Calibri"/>
              <a:cs typeface="Calibri"/>
              <a:sym typeface="Calibri"/>
            </a:endParaRPr>
          </a:p>
        </p:txBody>
      </p:sp>
      <p:sp>
        <p:nvSpPr>
          <p:cNvPr id="376" name="Google Shape;376;p27"/>
          <p:cNvSpPr txBox="1"/>
          <p:nvPr/>
        </p:nvSpPr>
        <p:spPr>
          <a:xfrm rot="-5400000">
            <a:off x="2107175" y="3309100"/>
            <a:ext cx="700800" cy="3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Case - II</a:t>
            </a:r>
            <a:endParaRPr b="1" sz="1200">
              <a:latin typeface="Calibri"/>
              <a:ea typeface="Calibri"/>
              <a:cs typeface="Calibri"/>
              <a:sym typeface="Calibri"/>
            </a:endParaRPr>
          </a:p>
        </p:txBody>
      </p:sp>
      <p:sp>
        <p:nvSpPr>
          <p:cNvPr id="377" name="Google Shape;377;p27"/>
          <p:cNvSpPr txBox="1"/>
          <p:nvPr/>
        </p:nvSpPr>
        <p:spPr>
          <a:xfrm rot="-5400000">
            <a:off x="2032025" y="4376950"/>
            <a:ext cx="851100" cy="315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Case - III</a:t>
            </a:r>
            <a:endParaRPr b="1" sz="1200">
              <a:latin typeface="Calibri"/>
              <a:ea typeface="Calibri"/>
              <a:cs typeface="Calibri"/>
              <a:sym typeface="Calibri"/>
            </a:endParaRPr>
          </a:p>
        </p:txBody>
      </p:sp>
      <p:sp>
        <p:nvSpPr>
          <p:cNvPr id="378" name="Google Shape;378;p27"/>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Central Limit Theorem (CLT)</a:t>
            </a:r>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2" name="Shape 382"/>
        <p:cNvGrpSpPr/>
        <p:nvPr/>
      </p:nvGrpSpPr>
      <p:grpSpPr>
        <a:xfrm>
          <a:off x="0" y="0"/>
          <a:ext cx="0" cy="0"/>
          <a:chOff x="0" y="0"/>
          <a:chExt cx="0" cy="0"/>
        </a:xfrm>
      </p:grpSpPr>
      <p:sp>
        <p:nvSpPr>
          <p:cNvPr id="383" name="Google Shape;383;p28"/>
          <p:cNvSpPr/>
          <p:nvPr/>
        </p:nvSpPr>
        <p:spPr>
          <a:xfrm>
            <a:off x="7637650" y="221700"/>
            <a:ext cx="1506300" cy="432300"/>
          </a:xfrm>
          <a:prstGeom prst="rect">
            <a:avLst/>
          </a:prstGeom>
          <a:solidFill>
            <a:srgbClr val="EA9999"/>
          </a:solidFill>
          <a:ln>
            <a:noFill/>
          </a:ln>
        </p:spPr>
        <p:txBody>
          <a:bodyPr anchorCtr="0" anchor="ctr" bIns="91425" lIns="91425" spcFirstLastPara="1" rIns="91425" wrap="square" tIns="91425">
            <a:noAutofit/>
          </a:bodyPr>
          <a:lstStyle/>
          <a:p>
            <a:pPr indent="0" lvl="0" marL="0" rtl="0" algn="ctr">
              <a:spcBef>
                <a:spcPts val="0"/>
              </a:spcBef>
              <a:spcAft>
                <a:spcPts val="0"/>
              </a:spcAft>
              <a:buNone/>
            </a:pPr>
            <a:r>
              <a:rPr lang="en-GB"/>
              <a:t>Concept</a:t>
            </a:r>
            <a:endParaRPr/>
          </a:p>
        </p:txBody>
      </p:sp>
      <p:sp>
        <p:nvSpPr>
          <p:cNvPr id="384" name="Google Shape;384;p28"/>
          <p:cNvSpPr txBox="1"/>
          <p:nvPr/>
        </p:nvSpPr>
        <p:spPr>
          <a:xfrm>
            <a:off x="3346175" y="926200"/>
            <a:ext cx="5534100" cy="8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200">
                <a:latin typeface="Calibri"/>
                <a:ea typeface="Calibri"/>
                <a:cs typeface="Calibri"/>
                <a:sym typeface="Calibri"/>
              </a:rPr>
              <a:t>Figure - 1</a:t>
            </a:r>
            <a:r>
              <a:rPr i="1" lang="en-GB" sz="1200">
                <a:latin typeface="Calibri"/>
                <a:ea typeface="Calibri"/>
                <a:cs typeface="Calibri"/>
                <a:sym typeface="Calibri"/>
              </a:rPr>
              <a:t> shows that </a:t>
            </a:r>
            <a:r>
              <a:rPr b="1" i="1" lang="en-GB" sz="1200">
                <a:latin typeface="Calibri"/>
                <a:ea typeface="Calibri"/>
                <a:cs typeface="Calibri"/>
                <a:sym typeface="Calibri"/>
              </a:rPr>
              <a:t>as the Sample size increases</a:t>
            </a:r>
            <a:r>
              <a:rPr i="1" lang="en-GB" sz="1200">
                <a:latin typeface="Calibri"/>
                <a:ea typeface="Calibri"/>
                <a:cs typeface="Calibri"/>
                <a:sym typeface="Calibri"/>
              </a:rPr>
              <a:t>, n goes from 10 to 30 to 50, </a:t>
            </a:r>
            <a:r>
              <a:rPr b="1" i="1" lang="en-GB" sz="1200">
                <a:latin typeface="Calibri"/>
                <a:ea typeface="Calibri"/>
                <a:cs typeface="Calibri"/>
                <a:sym typeface="Calibri"/>
              </a:rPr>
              <a:t>the Standard Deviations of the respective sampling distributions decrease</a:t>
            </a:r>
            <a:r>
              <a:rPr i="1" lang="en-GB" sz="1200">
                <a:latin typeface="Calibri"/>
                <a:ea typeface="Calibri"/>
                <a:cs typeface="Calibri"/>
                <a:sym typeface="Calibri"/>
              </a:rPr>
              <a:t> because the sample size is in the denominator of the Standard Deviations of the sampling distributions.</a:t>
            </a:r>
            <a:endParaRPr b="1" i="1" sz="1200">
              <a:latin typeface="Calibri"/>
              <a:ea typeface="Calibri"/>
              <a:cs typeface="Calibri"/>
              <a:sym typeface="Calibri"/>
            </a:endParaRPr>
          </a:p>
        </p:txBody>
      </p:sp>
      <p:pic>
        <p:nvPicPr>
          <p:cNvPr id="385" name="Google Shape;385;p28"/>
          <p:cNvPicPr preferRelativeResize="0"/>
          <p:nvPr/>
        </p:nvPicPr>
        <p:blipFill>
          <a:blip r:embed="rId3">
            <a:alphaModFix/>
          </a:blip>
          <a:stretch>
            <a:fillRect/>
          </a:stretch>
        </p:blipFill>
        <p:spPr>
          <a:xfrm>
            <a:off x="466025" y="1088925"/>
            <a:ext cx="2321550" cy="1429008"/>
          </a:xfrm>
          <a:prstGeom prst="rect">
            <a:avLst/>
          </a:prstGeom>
          <a:noFill/>
          <a:ln>
            <a:noFill/>
          </a:ln>
          <a:effectLst>
            <a:outerShdw blurRad="57150" rotWithShape="0" algn="bl" dir="5400000" dist="19050">
              <a:srgbClr val="000000">
                <a:alpha val="50000"/>
              </a:srgbClr>
            </a:outerShdw>
          </a:effectLst>
        </p:spPr>
      </p:pic>
      <p:pic>
        <p:nvPicPr>
          <p:cNvPr id="386" name="Google Shape;386;p28"/>
          <p:cNvPicPr preferRelativeResize="0"/>
          <p:nvPr/>
        </p:nvPicPr>
        <p:blipFill>
          <a:blip r:embed="rId4">
            <a:alphaModFix/>
          </a:blip>
          <a:stretch>
            <a:fillRect/>
          </a:stretch>
        </p:blipFill>
        <p:spPr>
          <a:xfrm>
            <a:off x="6552524" y="2109050"/>
            <a:ext cx="2403851" cy="1609500"/>
          </a:xfrm>
          <a:prstGeom prst="rect">
            <a:avLst/>
          </a:prstGeom>
          <a:noFill/>
          <a:ln>
            <a:noFill/>
          </a:ln>
          <a:effectLst>
            <a:outerShdw blurRad="57150" rotWithShape="0" algn="bl" dir="5400000" dist="19050">
              <a:srgbClr val="000000">
                <a:alpha val="50000"/>
              </a:srgbClr>
            </a:outerShdw>
          </a:effectLst>
        </p:spPr>
      </p:pic>
      <p:sp>
        <p:nvSpPr>
          <p:cNvPr id="387" name="Google Shape;387;p28"/>
          <p:cNvSpPr txBox="1"/>
          <p:nvPr/>
        </p:nvSpPr>
        <p:spPr>
          <a:xfrm>
            <a:off x="7308575" y="1764400"/>
            <a:ext cx="9591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000">
                <a:latin typeface="Calibri"/>
                <a:ea typeface="Calibri"/>
                <a:cs typeface="Calibri"/>
                <a:sym typeface="Calibri"/>
              </a:rPr>
              <a:t>Figure - 2</a:t>
            </a:r>
            <a:endParaRPr i="1" sz="1000">
              <a:latin typeface="Calibri"/>
              <a:ea typeface="Calibri"/>
              <a:cs typeface="Calibri"/>
              <a:sym typeface="Calibri"/>
            </a:endParaRPr>
          </a:p>
        </p:txBody>
      </p:sp>
      <p:sp>
        <p:nvSpPr>
          <p:cNvPr id="388" name="Google Shape;388;p28"/>
          <p:cNvSpPr txBox="1"/>
          <p:nvPr/>
        </p:nvSpPr>
        <p:spPr>
          <a:xfrm>
            <a:off x="145775" y="2602600"/>
            <a:ext cx="5824200" cy="89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200">
                <a:latin typeface="Calibri"/>
                <a:ea typeface="Calibri"/>
                <a:cs typeface="Calibri"/>
                <a:sym typeface="Calibri"/>
              </a:rPr>
              <a:t>Figure - 2</a:t>
            </a:r>
            <a:r>
              <a:rPr i="1" lang="en-GB" sz="1200">
                <a:latin typeface="Calibri"/>
                <a:ea typeface="Calibri"/>
                <a:cs typeface="Calibri"/>
                <a:sym typeface="Calibri"/>
              </a:rPr>
              <a:t> shows that for two sampling distributions from the same populations. All other things constant, the sampling distribution with sample size 50 has a smaller standard deviation that causes the graph to be higher and narrower. The </a:t>
            </a:r>
            <a:r>
              <a:rPr b="1" i="1" lang="en-GB" sz="1200">
                <a:latin typeface="Calibri"/>
                <a:ea typeface="Calibri"/>
                <a:cs typeface="Calibri"/>
                <a:sym typeface="Calibri"/>
              </a:rPr>
              <a:t>effect</a:t>
            </a:r>
            <a:r>
              <a:rPr i="1" lang="en-GB" sz="1200">
                <a:latin typeface="Calibri"/>
                <a:ea typeface="Calibri"/>
                <a:cs typeface="Calibri"/>
                <a:sym typeface="Calibri"/>
              </a:rPr>
              <a:t> of this is that for the same probability of one standard deviation from the mean, this distribution (with n = 50) covers much less of a range of possible values than the other distribution. </a:t>
            </a:r>
            <a:endParaRPr i="1" sz="1200">
              <a:solidFill>
                <a:schemeClr val="dk2"/>
              </a:solidFill>
              <a:latin typeface="Calibri"/>
              <a:ea typeface="Calibri"/>
              <a:cs typeface="Calibri"/>
              <a:sym typeface="Calibri"/>
            </a:endParaRPr>
          </a:p>
          <a:p>
            <a:pPr indent="0" lvl="0" marL="0" rtl="0" algn="l">
              <a:spcBef>
                <a:spcPts val="0"/>
              </a:spcBef>
              <a:spcAft>
                <a:spcPts val="0"/>
              </a:spcAft>
              <a:buNone/>
            </a:pPr>
            <a:r>
              <a:t/>
            </a:r>
            <a:endParaRPr b="1" i="1" sz="1200">
              <a:latin typeface="Calibri"/>
              <a:ea typeface="Calibri"/>
              <a:cs typeface="Calibri"/>
              <a:sym typeface="Calibri"/>
            </a:endParaRPr>
          </a:p>
        </p:txBody>
      </p:sp>
      <p:sp>
        <p:nvSpPr>
          <p:cNvPr id="389" name="Google Shape;389;p28"/>
          <p:cNvSpPr txBox="1"/>
          <p:nvPr/>
        </p:nvSpPr>
        <p:spPr>
          <a:xfrm>
            <a:off x="1060175" y="773800"/>
            <a:ext cx="9591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000">
                <a:latin typeface="Calibri"/>
                <a:ea typeface="Calibri"/>
                <a:cs typeface="Calibri"/>
                <a:sym typeface="Calibri"/>
              </a:rPr>
              <a:t>Figure - 1</a:t>
            </a:r>
            <a:endParaRPr i="1" sz="1000">
              <a:latin typeface="Calibri"/>
              <a:ea typeface="Calibri"/>
              <a:cs typeface="Calibri"/>
              <a:sym typeface="Calibri"/>
            </a:endParaRPr>
          </a:p>
        </p:txBody>
      </p:sp>
      <p:pic>
        <p:nvPicPr>
          <p:cNvPr id="390" name="Google Shape;390;p28"/>
          <p:cNvPicPr preferRelativeResize="0"/>
          <p:nvPr/>
        </p:nvPicPr>
        <p:blipFill>
          <a:blip r:embed="rId5">
            <a:alphaModFix/>
          </a:blip>
          <a:stretch>
            <a:fillRect/>
          </a:stretch>
        </p:blipFill>
        <p:spPr>
          <a:xfrm>
            <a:off x="518725" y="3732000"/>
            <a:ext cx="2321550" cy="1335300"/>
          </a:xfrm>
          <a:prstGeom prst="rect">
            <a:avLst/>
          </a:prstGeom>
          <a:noFill/>
          <a:ln>
            <a:noFill/>
          </a:ln>
          <a:effectLst>
            <a:outerShdw blurRad="57150" rotWithShape="0" algn="bl" dir="5400000" dist="19050">
              <a:srgbClr val="000000">
                <a:alpha val="50000"/>
              </a:srgbClr>
            </a:outerShdw>
          </a:effectLst>
        </p:spPr>
      </p:pic>
      <p:sp>
        <p:nvSpPr>
          <p:cNvPr id="391" name="Google Shape;391;p28"/>
          <p:cNvSpPr txBox="1"/>
          <p:nvPr/>
        </p:nvSpPr>
        <p:spPr>
          <a:xfrm>
            <a:off x="1974575" y="4736200"/>
            <a:ext cx="959100" cy="290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i="1" lang="en-GB" sz="1000">
                <a:latin typeface="Calibri"/>
                <a:ea typeface="Calibri"/>
                <a:cs typeface="Calibri"/>
                <a:sym typeface="Calibri"/>
              </a:rPr>
              <a:t>Figure - 3</a:t>
            </a:r>
            <a:endParaRPr i="1" sz="1000">
              <a:latin typeface="Calibri"/>
              <a:ea typeface="Calibri"/>
              <a:cs typeface="Calibri"/>
              <a:sym typeface="Calibri"/>
            </a:endParaRPr>
          </a:p>
        </p:txBody>
      </p:sp>
      <p:sp>
        <p:nvSpPr>
          <p:cNvPr id="392" name="Google Shape;392;p28"/>
          <p:cNvSpPr txBox="1"/>
          <p:nvPr>
            <p:ph idx="1" type="body"/>
          </p:nvPr>
        </p:nvSpPr>
        <p:spPr>
          <a:xfrm>
            <a:off x="3555175" y="3933425"/>
            <a:ext cx="5322600" cy="1039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i="1" lang="en-GB" sz="1200">
                <a:latin typeface="Calibri"/>
                <a:ea typeface="Calibri"/>
                <a:cs typeface="Calibri"/>
                <a:sym typeface="Calibri"/>
              </a:rPr>
              <a:t>Figure-3</a:t>
            </a:r>
            <a:r>
              <a:rPr i="1" lang="en-GB" sz="1200">
                <a:latin typeface="Calibri"/>
                <a:ea typeface="Calibri"/>
                <a:cs typeface="Calibri"/>
                <a:sym typeface="Calibri"/>
              </a:rPr>
              <a:t> shows the Sampling distribution of Sample Means. Note that -</a:t>
            </a:r>
            <a:endParaRPr i="1" sz="1200">
              <a:latin typeface="Calibri"/>
              <a:ea typeface="Calibri"/>
              <a:cs typeface="Calibri"/>
              <a:sym typeface="Calibri"/>
            </a:endParaRPr>
          </a:p>
          <a:p>
            <a:pPr indent="-304800" lvl="0" marL="457200" rtl="0" algn="l">
              <a:spcBef>
                <a:spcPts val="1200"/>
              </a:spcBef>
              <a:spcAft>
                <a:spcPts val="0"/>
              </a:spcAft>
              <a:buSzPts val="1200"/>
              <a:buFont typeface="Calibri"/>
              <a:buChar char="●"/>
            </a:pPr>
            <a:r>
              <a:rPr i="1" lang="en-GB" sz="1200">
                <a:latin typeface="Calibri"/>
                <a:ea typeface="Calibri"/>
                <a:cs typeface="Calibri"/>
                <a:sym typeface="Calibri"/>
              </a:rPr>
              <a:t>Expected Value of average of Sample Means is the Population Mean</a:t>
            </a:r>
            <a:endParaRPr i="1" sz="1200">
              <a:latin typeface="Calibri"/>
              <a:ea typeface="Calibri"/>
              <a:cs typeface="Calibri"/>
              <a:sym typeface="Calibri"/>
            </a:endParaRPr>
          </a:p>
          <a:p>
            <a:pPr indent="-304800" lvl="0" marL="457200" rtl="0" algn="l">
              <a:spcBef>
                <a:spcPts val="0"/>
              </a:spcBef>
              <a:spcAft>
                <a:spcPts val="0"/>
              </a:spcAft>
              <a:buSzPts val="1200"/>
              <a:buFont typeface="Calibri"/>
              <a:buChar char="●"/>
            </a:pPr>
            <a:r>
              <a:rPr i="1" lang="en-GB" sz="1200">
                <a:latin typeface="Calibri"/>
                <a:ea typeface="Calibri"/>
                <a:cs typeface="Calibri"/>
                <a:sym typeface="Calibri"/>
              </a:rPr>
              <a:t>The SD of the population mean is the given by the population SD divided by the Sample Size</a:t>
            </a:r>
            <a:endParaRPr i="1" sz="1200">
              <a:latin typeface="Calibri"/>
              <a:ea typeface="Calibri"/>
              <a:cs typeface="Calibri"/>
              <a:sym typeface="Calibri"/>
            </a:endParaRPr>
          </a:p>
        </p:txBody>
      </p:sp>
      <p:sp>
        <p:nvSpPr>
          <p:cNvPr id="393" name="Google Shape;393;p28"/>
          <p:cNvSpPr txBox="1"/>
          <p:nvPr/>
        </p:nvSpPr>
        <p:spPr>
          <a:xfrm>
            <a:off x="-6625" y="545200"/>
            <a:ext cx="34290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Calibri"/>
                <a:ea typeface="Calibri"/>
                <a:cs typeface="Calibri"/>
                <a:sym typeface="Calibri"/>
              </a:rPr>
              <a:t>Uses and </a:t>
            </a:r>
            <a:r>
              <a:rPr i="1" lang="en-GB">
                <a:solidFill>
                  <a:schemeClr val="dk2"/>
                </a:solidFill>
                <a:latin typeface="Calibri"/>
                <a:ea typeface="Calibri"/>
                <a:cs typeface="Calibri"/>
                <a:sym typeface="Calibri"/>
              </a:rPr>
              <a:t>Applications</a:t>
            </a:r>
            <a:endParaRPr i="1">
              <a:latin typeface="Calibri"/>
              <a:ea typeface="Calibri"/>
              <a:cs typeface="Calibri"/>
              <a:sym typeface="Calibri"/>
            </a:endParaRPr>
          </a:p>
        </p:txBody>
      </p:sp>
      <p:cxnSp>
        <p:nvCxnSpPr>
          <p:cNvPr id="394" name="Google Shape;394;p28"/>
          <p:cNvCxnSpPr/>
          <p:nvPr/>
        </p:nvCxnSpPr>
        <p:spPr>
          <a:xfrm>
            <a:off x="5969950" y="3002425"/>
            <a:ext cx="326700" cy="0"/>
          </a:xfrm>
          <a:prstGeom prst="straightConnector1">
            <a:avLst/>
          </a:prstGeom>
          <a:noFill/>
          <a:ln cap="flat" cmpd="sng" w="9525">
            <a:solidFill>
              <a:schemeClr val="dk2"/>
            </a:solidFill>
            <a:prstDash val="solid"/>
            <a:round/>
            <a:headEnd len="med" w="med" type="none"/>
            <a:tailEnd len="med" w="med" type="triangle"/>
          </a:ln>
        </p:spPr>
      </p:cxnSp>
      <p:cxnSp>
        <p:nvCxnSpPr>
          <p:cNvPr id="395" name="Google Shape;395;p28"/>
          <p:cNvCxnSpPr/>
          <p:nvPr/>
        </p:nvCxnSpPr>
        <p:spPr>
          <a:xfrm flipH="1">
            <a:off x="3002350" y="1402225"/>
            <a:ext cx="300600" cy="2100"/>
          </a:xfrm>
          <a:prstGeom prst="straightConnector1">
            <a:avLst/>
          </a:prstGeom>
          <a:noFill/>
          <a:ln cap="flat" cmpd="sng" w="9525">
            <a:solidFill>
              <a:schemeClr val="dk2"/>
            </a:solidFill>
            <a:prstDash val="solid"/>
            <a:round/>
            <a:headEnd len="med" w="med" type="none"/>
            <a:tailEnd len="med" w="med" type="triangle"/>
          </a:ln>
        </p:spPr>
      </p:cxnSp>
      <p:cxnSp>
        <p:nvCxnSpPr>
          <p:cNvPr id="396" name="Google Shape;396;p28"/>
          <p:cNvCxnSpPr/>
          <p:nvPr/>
        </p:nvCxnSpPr>
        <p:spPr>
          <a:xfrm flipH="1">
            <a:off x="3230950" y="4297825"/>
            <a:ext cx="300600" cy="2100"/>
          </a:xfrm>
          <a:prstGeom prst="straightConnector1">
            <a:avLst/>
          </a:prstGeom>
          <a:noFill/>
          <a:ln cap="flat" cmpd="sng" w="9525">
            <a:solidFill>
              <a:schemeClr val="dk2"/>
            </a:solidFill>
            <a:prstDash val="solid"/>
            <a:round/>
            <a:headEnd len="med" w="med" type="none"/>
            <a:tailEnd len="med" w="med" type="triangle"/>
          </a:ln>
        </p:spPr>
      </p:cxnSp>
      <p:sp>
        <p:nvSpPr>
          <p:cNvPr id="397" name="Google Shape;397;p28"/>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Central Limit Theorem (CLT) - Applications </a:t>
            </a:r>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1" name="Shape 401"/>
        <p:cNvGrpSpPr/>
        <p:nvPr/>
      </p:nvGrpSpPr>
      <p:grpSpPr>
        <a:xfrm>
          <a:off x="0" y="0"/>
          <a:ext cx="0" cy="0"/>
          <a:chOff x="0" y="0"/>
          <a:chExt cx="0" cy="0"/>
        </a:xfrm>
      </p:grpSpPr>
      <p:sp>
        <p:nvSpPr>
          <p:cNvPr id="402" name="Google Shape;402;p29"/>
          <p:cNvSpPr txBox="1"/>
          <p:nvPr>
            <p:ph idx="1" type="body"/>
          </p:nvPr>
        </p:nvSpPr>
        <p:spPr>
          <a:xfrm>
            <a:off x="311700" y="935425"/>
            <a:ext cx="8520600" cy="21492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Calibri"/>
                <a:ea typeface="Calibri"/>
                <a:cs typeface="Calibri"/>
                <a:sym typeface="Calibri"/>
              </a:rPr>
              <a:t>Hypothesis</a:t>
            </a:r>
            <a:endParaRPr b="1" sz="2000">
              <a:latin typeface="Calibri"/>
              <a:ea typeface="Calibri"/>
              <a:cs typeface="Calibri"/>
              <a:sym typeface="Calibri"/>
            </a:endParaRPr>
          </a:p>
          <a:p>
            <a:pPr indent="-355600" lvl="0" marL="457200" rtl="0" algn="l">
              <a:spcBef>
                <a:spcPts val="1200"/>
              </a:spcBef>
              <a:spcAft>
                <a:spcPts val="0"/>
              </a:spcAft>
              <a:buSzPts val="2000"/>
              <a:buFont typeface="Calibri"/>
              <a:buChar char="●"/>
            </a:pPr>
            <a:r>
              <a:rPr b="1" lang="en-GB" sz="2000">
                <a:solidFill>
                  <a:srgbClr val="CC0000"/>
                </a:solidFill>
                <a:latin typeface="Calibri"/>
                <a:ea typeface="Calibri"/>
                <a:cs typeface="Calibri"/>
                <a:sym typeface="Calibri"/>
              </a:rPr>
              <a:t>Claim/ statement</a:t>
            </a:r>
            <a:r>
              <a:rPr lang="en-GB" sz="2000">
                <a:latin typeface="Calibri"/>
                <a:ea typeface="Calibri"/>
                <a:cs typeface="Calibri"/>
                <a:sym typeface="Calibri"/>
              </a:rPr>
              <a:t> or </a:t>
            </a:r>
            <a:r>
              <a:rPr b="1" lang="en-GB" sz="2000">
                <a:solidFill>
                  <a:srgbClr val="CC0000"/>
                </a:solidFill>
                <a:latin typeface="Calibri"/>
                <a:ea typeface="Calibri"/>
                <a:cs typeface="Calibri"/>
                <a:sym typeface="Calibri"/>
              </a:rPr>
              <a:t>assumption</a:t>
            </a:r>
            <a:r>
              <a:rPr lang="en-GB" sz="2000">
                <a:latin typeface="Calibri"/>
                <a:ea typeface="Calibri"/>
                <a:cs typeface="Calibri"/>
                <a:sym typeface="Calibri"/>
              </a:rPr>
              <a:t> about the population parameter</a:t>
            </a:r>
            <a:endParaRPr sz="2000">
              <a:latin typeface="Calibri"/>
              <a:ea typeface="Calibri"/>
              <a:cs typeface="Calibri"/>
              <a:sym typeface="Calibri"/>
            </a:endParaRPr>
          </a:p>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The problem statement that leads you to some analysis is called Hypothesis. Problem statement means a statement that is </a:t>
            </a:r>
            <a:r>
              <a:rPr i="1" lang="en-GB" sz="2000">
                <a:latin typeface="Calibri"/>
                <a:ea typeface="Calibri"/>
                <a:cs typeface="Calibri"/>
                <a:sym typeface="Calibri"/>
              </a:rPr>
              <a:t>‘significantly different’</a:t>
            </a:r>
            <a:r>
              <a:rPr lang="en-GB" sz="2000">
                <a:latin typeface="Calibri"/>
                <a:ea typeface="Calibri"/>
                <a:cs typeface="Calibri"/>
                <a:sym typeface="Calibri"/>
              </a:rPr>
              <a:t> from the as is situation.</a:t>
            </a:r>
            <a:endParaRPr sz="2000">
              <a:latin typeface="Calibri"/>
              <a:ea typeface="Calibri"/>
              <a:cs typeface="Calibri"/>
              <a:sym typeface="Calibri"/>
            </a:endParaRPr>
          </a:p>
        </p:txBody>
      </p:sp>
      <p:sp>
        <p:nvSpPr>
          <p:cNvPr id="403" name="Google Shape;403;p29"/>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Hypothesis - Meaning</a:t>
            </a:r>
            <a:endParaRPr/>
          </a:p>
        </p:txBody>
      </p:sp>
      <p:sp>
        <p:nvSpPr>
          <p:cNvPr id="404" name="Google Shape;404;p29"/>
          <p:cNvSpPr txBox="1"/>
          <p:nvPr>
            <p:ph idx="1" type="body"/>
          </p:nvPr>
        </p:nvSpPr>
        <p:spPr>
          <a:xfrm>
            <a:off x="387900" y="3297625"/>
            <a:ext cx="8520600" cy="13842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lang="en-GB" sz="2000">
                <a:latin typeface="Calibri"/>
                <a:ea typeface="Calibri"/>
                <a:cs typeface="Calibri"/>
                <a:sym typeface="Calibri"/>
              </a:rPr>
              <a:t>Hypothesis Testing</a:t>
            </a:r>
            <a:endParaRPr b="1" sz="2000">
              <a:latin typeface="Calibri"/>
              <a:ea typeface="Calibri"/>
              <a:cs typeface="Calibri"/>
              <a:sym typeface="Calibri"/>
            </a:endParaRPr>
          </a:p>
          <a:p>
            <a:pPr indent="0" lvl="0" marL="0" rtl="0" algn="l">
              <a:spcBef>
                <a:spcPts val="1200"/>
              </a:spcBef>
              <a:spcAft>
                <a:spcPts val="1200"/>
              </a:spcAft>
              <a:buNone/>
            </a:pPr>
            <a:r>
              <a:rPr lang="en-GB" sz="2000">
                <a:latin typeface="Calibri"/>
                <a:ea typeface="Calibri"/>
                <a:cs typeface="Calibri"/>
                <a:sym typeface="Calibri"/>
              </a:rPr>
              <a:t>Technique of </a:t>
            </a:r>
            <a:r>
              <a:rPr b="1" i="1" lang="en-GB" sz="2000">
                <a:latin typeface="Calibri"/>
                <a:ea typeface="Calibri"/>
                <a:cs typeface="Calibri"/>
                <a:sym typeface="Calibri"/>
              </a:rPr>
              <a:t>Inferential Statistics</a:t>
            </a:r>
            <a:r>
              <a:rPr lang="en-GB" sz="2000">
                <a:latin typeface="Calibri"/>
                <a:ea typeface="Calibri"/>
                <a:cs typeface="Calibri"/>
                <a:sym typeface="Calibri"/>
              </a:rPr>
              <a:t>, </a:t>
            </a:r>
            <a:r>
              <a:rPr b="1" lang="en-GB" sz="2000">
                <a:solidFill>
                  <a:srgbClr val="CC0000"/>
                </a:solidFill>
                <a:latin typeface="Calibri"/>
                <a:ea typeface="Calibri"/>
                <a:cs typeface="Calibri"/>
                <a:sym typeface="Calibri"/>
              </a:rPr>
              <a:t>where we test the claim</a:t>
            </a:r>
            <a:r>
              <a:rPr lang="en-GB" sz="2000">
                <a:latin typeface="Calibri"/>
                <a:ea typeface="Calibri"/>
                <a:cs typeface="Calibri"/>
                <a:sym typeface="Calibri"/>
              </a:rPr>
              <a:t> or statement of the analysts/ researcher about the population.</a:t>
            </a:r>
            <a:endParaRPr sz="2000">
              <a:latin typeface="Calibri"/>
              <a:ea typeface="Calibri"/>
              <a:cs typeface="Calibri"/>
              <a:sym typeface="Calibri"/>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8" name="Shape 408"/>
        <p:cNvGrpSpPr/>
        <p:nvPr/>
      </p:nvGrpSpPr>
      <p:grpSpPr>
        <a:xfrm>
          <a:off x="0" y="0"/>
          <a:ext cx="0" cy="0"/>
          <a:chOff x="0" y="0"/>
          <a:chExt cx="0" cy="0"/>
        </a:xfrm>
      </p:grpSpPr>
      <p:sp>
        <p:nvSpPr>
          <p:cNvPr id="409" name="Google Shape;409;p30"/>
          <p:cNvSpPr/>
          <p:nvPr/>
        </p:nvSpPr>
        <p:spPr>
          <a:xfrm>
            <a:off x="110650" y="1029800"/>
            <a:ext cx="8369700" cy="3929700"/>
          </a:xfrm>
          <a:prstGeom prst="rect">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0" name="Google Shape;410;p30"/>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Examples of Claims Statements</a:t>
            </a:r>
            <a:endParaRPr/>
          </a:p>
        </p:txBody>
      </p:sp>
      <p:sp>
        <p:nvSpPr>
          <p:cNvPr id="411" name="Google Shape;411;p30"/>
          <p:cNvSpPr txBox="1"/>
          <p:nvPr>
            <p:ph idx="1" type="body"/>
          </p:nvPr>
        </p:nvSpPr>
        <p:spPr>
          <a:xfrm>
            <a:off x="159300" y="1164025"/>
            <a:ext cx="7637100" cy="3470100"/>
          </a:xfrm>
          <a:prstGeom prst="rect">
            <a:avLst/>
          </a:prstGeom>
          <a:noFill/>
        </p:spPr>
        <p:txBody>
          <a:bodyPr anchorCtr="0" anchor="t" bIns="91425" lIns="91425" spcFirstLastPara="1" rIns="91425" wrap="square" tIns="91425">
            <a:noAutofit/>
          </a:bodyPr>
          <a:lstStyle/>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The average weight of a Male in a city is  80 kgs.</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Chewing gum makes the teeth stronger.</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Using social media more than 1 hour a day reduces the concentration levels.</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Next Year the Sales for the company is going to be INR 120 crores.</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Average age of the customers of Amazon is 40 years.</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Use analytics techniques improves the business performance by 20%.</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Average screen size of a mobile phone is 7 inches.</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Average time a iphone user is on phone is less than that of an android phone.</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Average speed of an Audi car driven by owner is 100 kms/ hour.</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The profitability of company is expected to reduce next year from 25% to 23%.</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The Social media has adversely impacted the concentration levels of the users.</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On an average a reader reads approximately 250 wpm.</a:t>
            </a:r>
            <a:endParaRPr sz="1600">
              <a:solidFill>
                <a:srgbClr val="000000"/>
              </a:solidFill>
              <a:latin typeface="Calibri"/>
              <a:ea typeface="Calibri"/>
              <a:cs typeface="Calibri"/>
              <a:sym typeface="Calibri"/>
            </a:endParaRPr>
          </a:p>
          <a:p>
            <a:pPr indent="-330200" lvl="0" marL="457200" rtl="0" algn="l">
              <a:spcBef>
                <a:spcPts val="0"/>
              </a:spcBef>
              <a:spcAft>
                <a:spcPts val="0"/>
              </a:spcAft>
              <a:buClr>
                <a:srgbClr val="000000"/>
              </a:buClr>
              <a:buSzPts val="1600"/>
              <a:buFont typeface="Calibri"/>
              <a:buChar char="●"/>
            </a:pPr>
            <a:r>
              <a:rPr lang="en-GB" sz="1600">
                <a:solidFill>
                  <a:srgbClr val="000000"/>
                </a:solidFill>
                <a:latin typeface="Calibri"/>
                <a:ea typeface="Calibri"/>
                <a:cs typeface="Calibri"/>
                <a:sym typeface="Calibri"/>
              </a:rPr>
              <a:t>The new vaccine introduced in the market is more effective than the existing one.</a:t>
            </a:r>
            <a:endParaRPr sz="1600">
              <a:solidFill>
                <a:srgbClr val="000000"/>
              </a:solidFill>
              <a:latin typeface="Calibri"/>
              <a:ea typeface="Calibri"/>
              <a:cs typeface="Calibri"/>
              <a:sym typeface="Calibri"/>
            </a:endParaRPr>
          </a:p>
        </p:txBody>
      </p:sp>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5" name="Shape 415"/>
        <p:cNvGrpSpPr/>
        <p:nvPr/>
      </p:nvGrpSpPr>
      <p:grpSpPr>
        <a:xfrm>
          <a:off x="0" y="0"/>
          <a:ext cx="0" cy="0"/>
          <a:chOff x="0" y="0"/>
          <a:chExt cx="0" cy="0"/>
        </a:xfrm>
      </p:grpSpPr>
      <p:sp>
        <p:nvSpPr>
          <p:cNvPr id="416" name="Google Shape;416;p31"/>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Graphical Depiction of Hypothesis</a:t>
            </a:r>
            <a:endParaRPr/>
          </a:p>
        </p:txBody>
      </p:sp>
      <p:pic>
        <p:nvPicPr>
          <p:cNvPr id="417" name="Google Shape;417;p31"/>
          <p:cNvPicPr preferRelativeResize="0"/>
          <p:nvPr/>
        </p:nvPicPr>
        <p:blipFill>
          <a:blip r:embed="rId3">
            <a:alphaModFix/>
          </a:blip>
          <a:stretch>
            <a:fillRect/>
          </a:stretch>
        </p:blipFill>
        <p:spPr>
          <a:xfrm>
            <a:off x="1072200" y="1250675"/>
            <a:ext cx="6424622" cy="3590425"/>
          </a:xfrm>
          <a:prstGeom prst="rect">
            <a:avLst/>
          </a:prstGeom>
          <a:noFill/>
          <a:ln>
            <a:noFill/>
          </a:ln>
        </p:spPr>
      </p:pic>
      <p:sp>
        <p:nvSpPr>
          <p:cNvPr id="418" name="Google Shape;418;p31"/>
          <p:cNvSpPr txBox="1"/>
          <p:nvPr/>
        </p:nvSpPr>
        <p:spPr>
          <a:xfrm>
            <a:off x="5999775" y="4315200"/>
            <a:ext cx="19530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latin typeface="Source Code Pro"/>
                <a:ea typeface="Source Code Pro"/>
                <a:cs typeface="Source Code Pro"/>
                <a:sym typeface="Source Code Pro"/>
              </a:rPr>
              <a:t>Random Sample</a:t>
            </a:r>
            <a:endParaRPr b="1">
              <a:latin typeface="Source Code Pro"/>
              <a:ea typeface="Source Code Pro"/>
              <a:cs typeface="Source Code Pro"/>
              <a:sym typeface="Source Code Pro"/>
            </a:endParaRPr>
          </a:p>
        </p:txBody>
      </p:sp>
      <p:sp>
        <p:nvSpPr>
          <p:cNvPr id="419" name="Google Shape;419;p31"/>
          <p:cNvSpPr txBox="1"/>
          <p:nvPr/>
        </p:nvSpPr>
        <p:spPr>
          <a:xfrm>
            <a:off x="5466375" y="4315200"/>
            <a:ext cx="5577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a:solidFill>
                  <a:srgbClr val="FF0000"/>
                </a:solidFill>
                <a:latin typeface="Source Code Pro"/>
                <a:ea typeface="Source Code Pro"/>
                <a:cs typeface="Source Code Pro"/>
                <a:sym typeface="Source Code Pro"/>
              </a:rPr>
              <a:t>&lt;-</a:t>
            </a:r>
            <a:endParaRPr b="1">
              <a:solidFill>
                <a:srgbClr val="FF0000"/>
              </a:solidFill>
              <a:latin typeface="Source Code Pro"/>
              <a:ea typeface="Source Code Pro"/>
              <a:cs typeface="Source Code Pro"/>
              <a:sym typeface="Source Code Pro"/>
            </a:endParaRPr>
          </a:p>
        </p:txBody>
      </p:sp>
      <p:sp>
        <p:nvSpPr>
          <p:cNvPr id="420" name="Google Shape;420;p31"/>
          <p:cNvSpPr/>
          <p:nvPr/>
        </p:nvSpPr>
        <p:spPr>
          <a:xfrm>
            <a:off x="131350" y="1033200"/>
            <a:ext cx="1214100" cy="5187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7" name="Shape 67"/>
        <p:cNvGrpSpPr/>
        <p:nvPr/>
      </p:nvGrpSpPr>
      <p:grpSpPr>
        <a:xfrm>
          <a:off x="0" y="0"/>
          <a:ext cx="0" cy="0"/>
          <a:chOff x="0" y="0"/>
          <a:chExt cx="0" cy="0"/>
        </a:xfrm>
      </p:grpSpPr>
      <p:sp>
        <p:nvSpPr>
          <p:cNvPr id="68" name="Google Shape;68;p14"/>
          <p:cNvSpPr txBox="1"/>
          <p:nvPr>
            <p:ph type="title"/>
          </p:nvPr>
        </p:nvSpPr>
        <p:spPr>
          <a:xfrm>
            <a:off x="311700" y="372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Content</a:t>
            </a:r>
            <a:endParaRPr/>
          </a:p>
        </p:txBody>
      </p:sp>
      <p:sp>
        <p:nvSpPr>
          <p:cNvPr id="69" name="Google Shape;69;p14"/>
          <p:cNvSpPr txBox="1"/>
          <p:nvPr>
            <p:ph idx="1" type="body"/>
          </p:nvPr>
        </p:nvSpPr>
        <p:spPr>
          <a:xfrm>
            <a:off x="303775" y="3037825"/>
            <a:ext cx="8520600" cy="5022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Types of Hypothesis</a:t>
            </a:r>
            <a:endParaRPr sz="2000">
              <a:latin typeface="Calibri"/>
              <a:ea typeface="Calibri"/>
              <a:cs typeface="Calibri"/>
              <a:sym typeface="Calibri"/>
            </a:endParaRPr>
          </a:p>
        </p:txBody>
      </p:sp>
      <p:sp>
        <p:nvSpPr>
          <p:cNvPr id="70" name="Google Shape;70;p14"/>
          <p:cNvSpPr txBox="1"/>
          <p:nvPr>
            <p:ph idx="1" type="body"/>
          </p:nvPr>
        </p:nvSpPr>
        <p:spPr>
          <a:xfrm>
            <a:off x="311700" y="2535625"/>
            <a:ext cx="8520600" cy="5022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Hypothesis</a:t>
            </a:r>
            <a:endParaRPr sz="2000">
              <a:latin typeface="Calibri"/>
              <a:ea typeface="Calibri"/>
              <a:cs typeface="Calibri"/>
              <a:sym typeface="Calibri"/>
            </a:endParaRPr>
          </a:p>
        </p:txBody>
      </p:sp>
      <p:sp>
        <p:nvSpPr>
          <p:cNvPr id="71" name="Google Shape;71;p14"/>
          <p:cNvSpPr txBox="1"/>
          <p:nvPr>
            <p:ph idx="1" type="body"/>
          </p:nvPr>
        </p:nvSpPr>
        <p:spPr>
          <a:xfrm>
            <a:off x="303775" y="3495025"/>
            <a:ext cx="8520600" cy="5022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Steps in the process of Hypothesis Testing </a:t>
            </a:r>
            <a:endParaRPr sz="2000">
              <a:latin typeface="Calibri"/>
              <a:ea typeface="Calibri"/>
              <a:cs typeface="Calibri"/>
              <a:sym typeface="Calibri"/>
            </a:endParaRPr>
          </a:p>
        </p:txBody>
      </p:sp>
      <p:sp>
        <p:nvSpPr>
          <p:cNvPr id="72" name="Google Shape;72;p14"/>
          <p:cNvSpPr txBox="1"/>
          <p:nvPr>
            <p:ph idx="1" type="body"/>
          </p:nvPr>
        </p:nvSpPr>
        <p:spPr>
          <a:xfrm>
            <a:off x="311700" y="1621225"/>
            <a:ext cx="8520600" cy="5022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Descriptive and Inferential Statistics</a:t>
            </a:r>
            <a:endParaRPr sz="2000">
              <a:latin typeface="Calibri"/>
              <a:ea typeface="Calibri"/>
              <a:cs typeface="Calibri"/>
              <a:sym typeface="Calibri"/>
            </a:endParaRPr>
          </a:p>
        </p:txBody>
      </p:sp>
      <p:sp>
        <p:nvSpPr>
          <p:cNvPr id="73" name="Google Shape;73;p14"/>
          <p:cNvSpPr txBox="1"/>
          <p:nvPr>
            <p:ph idx="1" type="body"/>
          </p:nvPr>
        </p:nvSpPr>
        <p:spPr>
          <a:xfrm>
            <a:off x="311700" y="1164025"/>
            <a:ext cx="8520600" cy="5022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Population &amp; Sample</a:t>
            </a:r>
            <a:endParaRPr sz="2000">
              <a:latin typeface="Calibri"/>
              <a:ea typeface="Calibri"/>
              <a:cs typeface="Calibri"/>
              <a:sym typeface="Calibri"/>
            </a:endParaRPr>
          </a:p>
        </p:txBody>
      </p:sp>
      <p:sp>
        <p:nvSpPr>
          <p:cNvPr id="74" name="Google Shape;74;p14"/>
          <p:cNvSpPr txBox="1"/>
          <p:nvPr>
            <p:ph idx="1" type="body"/>
          </p:nvPr>
        </p:nvSpPr>
        <p:spPr>
          <a:xfrm>
            <a:off x="311700" y="2078425"/>
            <a:ext cx="8520600" cy="5022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Central Limit Theorem (CLT)</a:t>
            </a:r>
            <a:endParaRPr sz="2000">
              <a:latin typeface="Calibri"/>
              <a:ea typeface="Calibri"/>
              <a:cs typeface="Calibri"/>
              <a:sym typeface="Calibri"/>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4" name="Shape 424"/>
        <p:cNvGrpSpPr/>
        <p:nvPr/>
      </p:nvGrpSpPr>
      <p:grpSpPr>
        <a:xfrm>
          <a:off x="0" y="0"/>
          <a:ext cx="0" cy="0"/>
          <a:chOff x="0" y="0"/>
          <a:chExt cx="0" cy="0"/>
        </a:xfrm>
      </p:grpSpPr>
      <p:sp>
        <p:nvSpPr>
          <p:cNvPr id="425" name="Google Shape;425;p32"/>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Hypothesis - Foundation of the Research</a:t>
            </a:r>
            <a:endParaRPr/>
          </a:p>
        </p:txBody>
      </p:sp>
      <p:sp>
        <p:nvSpPr>
          <p:cNvPr id="426" name="Google Shape;426;p32"/>
          <p:cNvSpPr txBox="1"/>
          <p:nvPr>
            <p:ph idx="1" type="body"/>
          </p:nvPr>
        </p:nvSpPr>
        <p:spPr>
          <a:xfrm>
            <a:off x="311700" y="1240225"/>
            <a:ext cx="8520600" cy="6111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GB" sz="2000">
                <a:solidFill>
                  <a:srgbClr val="CC0000"/>
                </a:solidFill>
                <a:latin typeface="Calibri"/>
                <a:ea typeface="Calibri"/>
                <a:cs typeface="Calibri"/>
                <a:sym typeface="Calibri"/>
              </a:rPr>
              <a:t>First step</a:t>
            </a:r>
            <a:r>
              <a:rPr lang="en-GB" sz="2000">
                <a:latin typeface="Calibri"/>
                <a:ea typeface="Calibri"/>
                <a:cs typeface="Calibri"/>
                <a:sym typeface="Calibri"/>
              </a:rPr>
              <a:t> in the designing and conducting the research/ analysis</a:t>
            </a:r>
            <a:endParaRPr sz="2000">
              <a:latin typeface="Calibri"/>
              <a:ea typeface="Calibri"/>
              <a:cs typeface="Calibri"/>
              <a:sym typeface="Calibri"/>
            </a:endParaRPr>
          </a:p>
        </p:txBody>
      </p:sp>
      <p:sp>
        <p:nvSpPr>
          <p:cNvPr id="427" name="Google Shape;427;p32"/>
          <p:cNvSpPr txBox="1"/>
          <p:nvPr>
            <p:ph idx="1" type="body"/>
          </p:nvPr>
        </p:nvSpPr>
        <p:spPr>
          <a:xfrm>
            <a:off x="311700" y="2128425"/>
            <a:ext cx="8520600" cy="14970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Characteristics of Hypothesis -</a:t>
            </a:r>
            <a:endParaRPr sz="2000">
              <a:latin typeface="Calibri"/>
              <a:ea typeface="Calibri"/>
              <a:cs typeface="Calibri"/>
              <a:sym typeface="Calibri"/>
            </a:endParaRPr>
          </a:p>
          <a:p>
            <a:pPr indent="-330200" lvl="1" marL="914400" rtl="0" algn="l">
              <a:spcBef>
                <a:spcPts val="0"/>
              </a:spcBef>
              <a:spcAft>
                <a:spcPts val="0"/>
              </a:spcAft>
              <a:buClr>
                <a:srgbClr val="CC0000"/>
              </a:buClr>
              <a:buSzPts val="1600"/>
              <a:buFont typeface="Calibri"/>
              <a:buChar char="○"/>
            </a:pPr>
            <a:r>
              <a:rPr b="1" lang="en-GB" sz="1600">
                <a:solidFill>
                  <a:srgbClr val="CC0000"/>
                </a:solidFill>
                <a:latin typeface="Calibri"/>
                <a:ea typeface="Calibri"/>
                <a:cs typeface="Calibri"/>
                <a:sym typeface="Calibri"/>
              </a:rPr>
              <a:t>Clear</a:t>
            </a:r>
            <a:endParaRPr b="1" sz="1600">
              <a:solidFill>
                <a:srgbClr val="CC0000"/>
              </a:solidFill>
              <a:latin typeface="Calibri"/>
              <a:ea typeface="Calibri"/>
              <a:cs typeface="Calibri"/>
              <a:sym typeface="Calibri"/>
            </a:endParaRPr>
          </a:p>
          <a:p>
            <a:pPr indent="-330200" lvl="1" marL="914400" rtl="0" algn="l">
              <a:spcBef>
                <a:spcPts val="0"/>
              </a:spcBef>
              <a:spcAft>
                <a:spcPts val="0"/>
              </a:spcAft>
              <a:buClr>
                <a:srgbClr val="CC0000"/>
              </a:buClr>
              <a:buSzPts val="1600"/>
              <a:buFont typeface="Calibri"/>
              <a:buChar char="○"/>
            </a:pPr>
            <a:r>
              <a:rPr b="1" lang="en-GB" sz="1600">
                <a:solidFill>
                  <a:srgbClr val="CC0000"/>
                </a:solidFill>
                <a:latin typeface="Calibri"/>
                <a:ea typeface="Calibri"/>
                <a:cs typeface="Calibri"/>
                <a:sym typeface="Calibri"/>
              </a:rPr>
              <a:t>Specific</a:t>
            </a:r>
            <a:endParaRPr b="1" sz="1600">
              <a:solidFill>
                <a:srgbClr val="CC0000"/>
              </a:solidFill>
              <a:latin typeface="Calibri"/>
              <a:ea typeface="Calibri"/>
              <a:cs typeface="Calibri"/>
              <a:sym typeface="Calibri"/>
            </a:endParaRPr>
          </a:p>
          <a:p>
            <a:pPr indent="-330200" lvl="1" marL="914400" rtl="0" algn="l">
              <a:spcBef>
                <a:spcPts val="0"/>
              </a:spcBef>
              <a:spcAft>
                <a:spcPts val="0"/>
              </a:spcAft>
              <a:buClr>
                <a:srgbClr val="CC0000"/>
              </a:buClr>
              <a:buSzPts val="1600"/>
              <a:buFont typeface="Calibri"/>
              <a:buChar char="○"/>
            </a:pPr>
            <a:r>
              <a:rPr b="1" lang="en-GB" sz="1600">
                <a:solidFill>
                  <a:srgbClr val="CC0000"/>
                </a:solidFill>
                <a:latin typeface="Calibri"/>
                <a:ea typeface="Calibri"/>
                <a:cs typeface="Calibri"/>
                <a:sym typeface="Calibri"/>
              </a:rPr>
              <a:t>Testable (or researchable)</a:t>
            </a:r>
            <a:endParaRPr b="1" sz="1600">
              <a:solidFill>
                <a:srgbClr val="CC0000"/>
              </a:solidFill>
              <a:latin typeface="Calibri"/>
              <a:ea typeface="Calibri"/>
              <a:cs typeface="Calibri"/>
              <a:sym typeface="Calibri"/>
            </a:endParaRPr>
          </a:p>
        </p:txBody>
      </p:sp>
      <p:sp>
        <p:nvSpPr>
          <p:cNvPr id="428" name="Google Shape;428;p32"/>
          <p:cNvSpPr txBox="1"/>
          <p:nvPr>
            <p:ph idx="1" type="body"/>
          </p:nvPr>
        </p:nvSpPr>
        <p:spPr>
          <a:xfrm>
            <a:off x="311700" y="3678625"/>
            <a:ext cx="8520600" cy="5340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GB" sz="2000">
                <a:solidFill>
                  <a:srgbClr val="CC0000"/>
                </a:solidFill>
                <a:latin typeface="Calibri"/>
                <a:ea typeface="Calibri"/>
                <a:cs typeface="Calibri"/>
                <a:sym typeface="Calibri"/>
              </a:rPr>
              <a:t>Link between the Theory and Research</a:t>
            </a:r>
            <a:r>
              <a:rPr lang="en-GB" sz="2000">
                <a:latin typeface="Calibri"/>
                <a:ea typeface="Calibri"/>
                <a:cs typeface="Calibri"/>
                <a:sym typeface="Calibri"/>
              </a:rPr>
              <a:t> that leads to new discoveries</a:t>
            </a:r>
            <a:endParaRPr sz="2000">
              <a:latin typeface="Calibri"/>
              <a:ea typeface="Calibri"/>
              <a:cs typeface="Calibri"/>
              <a:sym typeface="Calibri"/>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33"/>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Hypothesis must satisfy the following requirements...</a:t>
            </a:r>
            <a:endParaRPr/>
          </a:p>
        </p:txBody>
      </p:sp>
      <p:sp>
        <p:nvSpPr>
          <p:cNvPr id="434" name="Google Shape;434;p33"/>
          <p:cNvSpPr txBox="1"/>
          <p:nvPr>
            <p:ph idx="1" type="body"/>
          </p:nvPr>
        </p:nvSpPr>
        <p:spPr>
          <a:xfrm>
            <a:off x="311700" y="1240225"/>
            <a:ext cx="8520600" cy="5181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latin typeface="Calibri"/>
                <a:ea typeface="Calibri"/>
                <a:cs typeface="Calibri"/>
                <a:sym typeface="Calibri"/>
              </a:rPr>
              <a:t>Expressed in a </a:t>
            </a:r>
            <a:r>
              <a:rPr b="1" lang="en-GB" sz="2000">
                <a:solidFill>
                  <a:srgbClr val="CC0000"/>
                </a:solidFill>
                <a:latin typeface="Calibri"/>
                <a:ea typeface="Calibri"/>
                <a:cs typeface="Calibri"/>
                <a:sym typeface="Calibri"/>
              </a:rPr>
              <a:t>declarative statement</a:t>
            </a:r>
            <a:endParaRPr sz="2000">
              <a:solidFill>
                <a:srgbClr val="CC0000"/>
              </a:solidFill>
              <a:latin typeface="Calibri"/>
              <a:ea typeface="Calibri"/>
              <a:cs typeface="Calibri"/>
              <a:sym typeface="Calibri"/>
            </a:endParaRPr>
          </a:p>
        </p:txBody>
      </p:sp>
      <p:sp>
        <p:nvSpPr>
          <p:cNvPr id="435" name="Google Shape;435;p33"/>
          <p:cNvSpPr txBox="1"/>
          <p:nvPr>
            <p:ph idx="1" type="body"/>
          </p:nvPr>
        </p:nvSpPr>
        <p:spPr>
          <a:xfrm>
            <a:off x="311700" y="2459425"/>
            <a:ext cx="8520600" cy="5181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b="1" lang="en-GB" sz="2000">
                <a:solidFill>
                  <a:srgbClr val="CC0000"/>
                </a:solidFill>
                <a:latin typeface="Calibri"/>
                <a:ea typeface="Calibri"/>
                <a:cs typeface="Calibri"/>
                <a:sym typeface="Calibri"/>
              </a:rPr>
              <a:t>Reflect a theory</a:t>
            </a:r>
            <a:r>
              <a:rPr lang="en-GB" sz="2000">
                <a:latin typeface="Calibri"/>
                <a:ea typeface="Calibri"/>
                <a:cs typeface="Calibri"/>
                <a:sym typeface="Calibri"/>
              </a:rPr>
              <a:t> which will guide the research</a:t>
            </a:r>
            <a:endParaRPr sz="2000">
              <a:latin typeface="Calibri"/>
              <a:ea typeface="Calibri"/>
              <a:cs typeface="Calibri"/>
              <a:sym typeface="Calibri"/>
            </a:endParaRPr>
          </a:p>
        </p:txBody>
      </p:sp>
      <p:sp>
        <p:nvSpPr>
          <p:cNvPr id="436" name="Google Shape;436;p33"/>
          <p:cNvSpPr txBox="1"/>
          <p:nvPr>
            <p:ph idx="1" type="body"/>
          </p:nvPr>
        </p:nvSpPr>
        <p:spPr>
          <a:xfrm>
            <a:off x="311700" y="3686550"/>
            <a:ext cx="8520600" cy="5898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latin typeface="Calibri"/>
                <a:ea typeface="Calibri"/>
                <a:cs typeface="Calibri"/>
                <a:sym typeface="Calibri"/>
              </a:rPr>
              <a:t>Be </a:t>
            </a:r>
            <a:r>
              <a:rPr b="1" lang="en-GB" sz="2000">
                <a:solidFill>
                  <a:srgbClr val="CC0000"/>
                </a:solidFill>
                <a:latin typeface="Calibri"/>
                <a:ea typeface="Calibri"/>
                <a:cs typeface="Calibri"/>
                <a:sym typeface="Calibri"/>
              </a:rPr>
              <a:t>testable</a:t>
            </a:r>
            <a:r>
              <a:rPr lang="en-GB" sz="2000">
                <a:latin typeface="Calibri"/>
                <a:ea typeface="Calibri"/>
                <a:cs typeface="Calibri"/>
                <a:sym typeface="Calibri"/>
              </a:rPr>
              <a:t> and/ or provable</a:t>
            </a:r>
            <a:endParaRPr sz="2000">
              <a:latin typeface="Calibri"/>
              <a:ea typeface="Calibri"/>
              <a:cs typeface="Calibri"/>
              <a:sym typeface="Calibri"/>
            </a:endParaRPr>
          </a:p>
        </p:txBody>
      </p:sp>
      <p:sp>
        <p:nvSpPr>
          <p:cNvPr id="437" name="Google Shape;437;p33"/>
          <p:cNvSpPr txBox="1"/>
          <p:nvPr>
            <p:ph idx="1" type="body"/>
          </p:nvPr>
        </p:nvSpPr>
        <p:spPr>
          <a:xfrm>
            <a:off x="311700" y="1849825"/>
            <a:ext cx="8520600" cy="5181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latin typeface="Calibri"/>
                <a:ea typeface="Calibri"/>
                <a:cs typeface="Calibri"/>
                <a:sym typeface="Calibri"/>
              </a:rPr>
              <a:t>Postulates </a:t>
            </a:r>
            <a:r>
              <a:rPr b="1" lang="en-GB" sz="2000">
                <a:solidFill>
                  <a:srgbClr val="CC0000"/>
                </a:solidFill>
                <a:latin typeface="Calibri"/>
                <a:ea typeface="Calibri"/>
                <a:cs typeface="Calibri"/>
                <a:sym typeface="Calibri"/>
              </a:rPr>
              <a:t>relation</a:t>
            </a:r>
            <a:r>
              <a:rPr lang="en-GB" sz="2000">
                <a:latin typeface="Calibri"/>
                <a:ea typeface="Calibri"/>
                <a:cs typeface="Calibri"/>
                <a:sym typeface="Calibri"/>
              </a:rPr>
              <a:t> between variables</a:t>
            </a:r>
            <a:endParaRPr sz="2000">
              <a:latin typeface="Calibri"/>
              <a:ea typeface="Calibri"/>
              <a:cs typeface="Calibri"/>
              <a:sym typeface="Calibri"/>
            </a:endParaRPr>
          </a:p>
        </p:txBody>
      </p:sp>
      <p:sp>
        <p:nvSpPr>
          <p:cNvPr id="438" name="Google Shape;438;p33"/>
          <p:cNvSpPr txBox="1"/>
          <p:nvPr>
            <p:ph idx="1" type="body"/>
          </p:nvPr>
        </p:nvSpPr>
        <p:spPr>
          <a:xfrm>
            <a:off x="311700" y="3069025"/>
            <a:ext cx="8520600" cy="589800"/>
          </a:xfrm>
          <a:prstGeom prst="rect">
            <a:avLst/>
          </a:prstGeom>
          <a:solidFill>
            <a:srgbClr val="FFFFFF"/>
          </a:solidFill>
        </p:spPr>
        <p:txBody>
          <a:bodyPr anchorCtr="0" anchor="t" bIns="91425" lIns="91425" spcFirstLastPara="1" rIns="91425" wrap="square" tIns="91425">
            <a:normAutofit/>
          </a:bodyPr>
          <a:lstStyle/>
          <a:p>
            <a:pPr indent="-355600" lvl="0" marL="457200" rtl="0" algn="l">
              <a:spcBef>
                <a:spcPts val="0"/>
              </a:spcBef>
              <a:spcAft>
                <a:spcPts val="0"/>
              </a:spcAft>
              <a:buSzPts val="2000"/>
              <a:buChar char="●"/>
            </a:pPr>
            <a:r>
              <a:rPr lang="en-GB" sz="2000">
                <a:latin typeface="Calibri"/>
                <a:ea typeface="Calibri"/>
                <a:cs typeface="Calibri"/>
                <a:sym typeface="Calibri"/>
              </a:rPr>
              <a:t>Be </a:t>
            </a:r>
            <a:r>
              <a:rPr b="1" lang="en-GB" sz="2000">
                <a:solidFill>
                  <a:srgbClr val="CC0000"/>
                </a:solidFill>
                <a:latin typeface="Calibri"/>
                <a:ea typeface="Calibri"/>
                <a:cs typeface="Calibri"/>
                <a:sym typeface="Calibri"/>
              </a:rPr>
              <a:t>brief</a:t>
            </a:r>
            <a:r>
              <a:rPr lang="en-GB" sz="2000">
                <a:latin typeface="Calibri"/>
                <a:ea typeface="Calibri"/>
                <a:cs typeface="Calibri"/>
                <a:sym typeface="Calibri"/>
              </a:rPr>
              <a:t> and </a:t>
            </a:r>
            <a:r>
              <a:rPr b="1" lang="en-GB" sz="2000">
                <a:solidFill>
                  <a:srgbClr val="CC0000"/>
                </a:solidFill>
                <a:latin typeface="Calibri"/>
                <a:ea typeface="Calibri"/>
                <a:cs typeface="Calibri"/>
                <a:sym typeface="Calibri"/>
              </a:rPr>
              <a:t>concise</a:t>
            </a:r>
            <a:endParaRPr sz="2000">
              <a:solidFill>
                <a:srgbClr val="CC0000"/>
              </a:solidFill>
              <a:latin typeface="Calibri"/>
              <a:ea typeface="Calibri"/>
              <a:cs typeface="Calibri"/>
              <a:sym typeface="Calibri"/>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2" name="Shape 442"/>
        <p:cNvGrpSpPr/>
        <p:nvPr/>
      </p:nvGrpSpPr>
      <p:grpSpPr>
        <a:xfrm>
          <a:off x="0" y="0"/>
          <a:ext cx="0" cy="0"/>
          <a:chOff x="0" y="0"/>
          <a:chExt cx="0" cy="0"/>
        </a:xfrm>
      </p:grpSpPr>
      <p:sp>
        <p:nvSpPr>
          <p:cNvPr id="443" name="Google Shape;443;p34"/>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 of Hypothesis</a:t>
            </a:r>
            <a:endParaRPr/>
          </a:p>
        </p:txBody>
      </p:sp>
      <p:sp>
        <p:nvSpPr>
          <p:cNvPr id="444" name="Google Shape;444;p34"/>
          <p:cNvSpPr txBox="1"/>
          <p:nvPr>
            <p:ph idx="1" type="body"/>
          </p:nvPr>
        </p:nvSpPr>
        <p:spPr>
          <a:xfrm>
            <a:off x="311700" y="1773625"/>
            <a:ext cx="8520600" cy="534900"/>
          </a:xfrm>
          <a:prstGeom prst="rect">
            <a:avLst/>
          </a:prstGeom>
          <a:solidFill>
            <a:schemeClr val="lt1"/>
          </a:solidFill>
        </p:spPr>
        <p:txBody>
          <a:bodyPr anchorCtr="0" anchor="t" bIns="91425" lIns="91425" spcFirstLastPara="1" rIns="91425" wrap="square" tIns="91425">
            <a:normAutofit/>
          </a:bodyPr>
          <a:lstStyle/>
          <a:p>
            <a:pPr indent="-374650" lvl="0" marL="457200" rtl="0" algn="l">
              <a:lnSpc>
                <a:spcPct val="95000"/>
              </a:lnSpc>
              <a:spcBef>
                <a:spcPts val="0"/>
              </a:spcBef>
              <a:spcAft>
                <a:spcPts val="0"/>
              </a:spcAft>
              <a:buSzPts val="2300"/>
              <a:buFont typeface="Calibri"/>
              <a:buChar char="●"/>
            </a:pPr>
            <a:r>
              <a:rPr lang="en-GB" sz="2300">
                <a:latin typeface="Calibri"/>
                <a:ea typeface="Calibri"/>
                <a:cs typeface="Calibri"/>
                <a:sym typeface="Calibri"/>
              </a:rPr>
              <a:t>Complex</a:t>
            </a:r>
            <a:r>
              <a:rPr lang="en-GB" sz="2300">
                <a:latin typeface="Calibri"/>
                <a:ea typeface="Calibri"/>
                <a:cs typeface="Calibri"/>
                <a:sym typeface="Calibri"/>
              </a:rPr>
              <a:t> Hypothesis</a:t>
            </a:r>
            <a:endParaRPr sz="2300">
              <a:latin typeface="Calibri"/>
              <a:ea typeface="Calibri"/>
              <a:cs typeface="Calibri"/>
              <a:sym typeface="Calibri"/>
            </a:endParaRPr>
          </a:p>
        </p:txBody>
      </p:sp>
      <p:sp>
        <p:nvSpPr>
          <p:cNvPr id="445" name="Google Shape;445;p34"/>
          <p:cNvSpPr txBox="1"/>
          <p:nvPr>
            <p:ph idx="1" type="body"/>
          </p:nvPr>
        </p:nvSpPr>
        <p:spPr>
          <a:xfrm>
            <a:off x="311700" y="1240225"/>
            <a:ext cx="8520600" cy="534900"/>
          </a:xfrm>
          <a:prstGeom prst="rect">
            <a:avLst/>
          </a:prstGeom>
          <a:solidFill>
            <a:schemeClr val="lt1"/>
          </a:solidFill>
        </p:spPr>
        <p:txBody>
          <a:bodyPr anchorCtr="0" anchor="t" bIns="91425" lIns="91425" spcFirstLastPara="1" rIns="91425" wrap="square" tIns="91425">
            <a:normAutofit/>
          </a:bodyPr>
          <a:lstStyle/>
          <a:p>
            <a:pPr indent="-374650" lvl="0" marL="457200" rtl="0" algn="l">
              <a:lnSpc>
                <a:spcPct val="95000"/>
              </a:lnSpc>
              <a:spcBef>
                <a:spcPts val="0"/>
              </a:spcBef>
              <a:spcAft>
                <a:spcPts val="0"/>
              </a:spcAft>
              <a:buSzPts val="2300"/>
              <a:buFont typeface="Calibri"/>
              <a:buChar char="●"/>
            </a:pPr>
            <a:r>
              <a:rPr lang="en-GB" sz="2300">
                <a:latin typeface="Calibri"/>
                <a:ea typeface="Calibri"/>
                <a:cs typeface="Calibri"/>
                <a:sym typeface="Calibri"/>
              </a:rPr>
              <a:t>Simple Hypothesis</a:t>
            </a:r>
            <a:endParaRPr sz="2300">
              <a:latin typeface="Calibri"/>
              <a:ea typeface="Calibri"/>
              <a:cs typeface="Calibri"/>
              <a:sym typeface="Calibri"/>
            </a:endParaRPr>
          </a:p>
        </p:txBody>
      </p:sp>
      <p:sp>
        <p:nvSpPr>
          <p:cNvPr id="446" name="Google Shape;446;p34"/>
          <p:cNvSpPr txBox="1"/>
          <p:nvPr>
            <p:ph idx="1" type="body"/>
          </p:nvPr>
        </p:nvSpPr>
        <p:spPr>
          <a:xfrm>
            <a:off x="311700" y="2840425"/>
            <a:ext cx="8520600" cy="534900"/>
          </a:xfrm>
          <a:prstGeom prst="rect">
            <a:avLst/>
          </a:prstGeom>
          <a:solidFill>
            <a:schemeClr val="lt1"/>
          </a:solidFill>
        </p:spPr>
        <p:txBody>
          <a:bodyPr anchorCtr="0" anchor="t" bIns="91425" lIns="91425" spcFirstLastPara="1" rIns="91425" wrap="square" tIns="91425">
            <a:normAutofit/>
          </a:bodyPr>
          <a:lstStyle/>
          <a:p>
            <a:pPr indent="-374650" lvl="0" marL="457200" rtl="0" algn="l">
              <a:lnSpc>
                <a:spcPct val="95000"/>
              </a:lnSpc>
              <a:spcBef>
                <a:spcPts val="0"/>
              </a:spcBef>
              <a:spcAft>
                <a:spcPts val="0"/>
              </a:spcAft>
              <a:buSzPts val="2300"/>
              <a:buFont typeface="Calibri"/>
              <a:buChar char="●"/>
            </a:pPr>
            <a:r>
              <a:rPr lang="en-GB" sz="2300">
                <a:latin typeface="Calibri"/>
                <a:ea typeface="Calibri"/>
                <a:cs typeface="Calibri"/>
                <a:sym typeface="Calibri"/>
              </a:rPr>
              <a:t>Null</a:t>
            </a:r>
            <a:r>
              <a:rPr lang="en-GB" sz="2300">
                <a:latin typeface="Calibri"/>
                <a:ea typeface="Calibri"/>
                <a:cs typeface="Calibri"/>
                <a:sym typeface="Calibri"/>
              </a:rPr>
              <a:t> Hypothesis</a:t>
            </a:r>
            <a:endParaRPr sz="2300">
              <a:latin typeface="Calibri"/>
              <a:ea typeface="Calibri"/>
              <a:cs typeface="Calibri"/>
              <a:sym typeface="Calibri"/>
            </a:endParaRPr>
          </a:p>
        </p:txBody>
      </p:sp>
      <p:sp>
        <p:nvSpPr>
          <p:cNvPr id="447" name="Google Shape;447;p34"/>
          <p:cNvSpPr txBox="1"/>
          <p:nvPr>
            <p:ph idx="1" type="body"/>
          </p:nvPr>
        </p:nvSpPr>
        <p:spPr>
          <a:xfrm>
            <a:off x="311700" y="2307025"/>
            <a:ext cx="8520600" cy="534900"/>
          </a:xfrm>
          <a:prstGeom prst="rect">
            <a:avLst/>
          </a:prstGeom>
          <a:solidFill>
            <a:schemeClr val="lt1"/>
          </a:solidFill>
        </p:spPr>
        <p:txBody>
          <a:bodyPr anchorCtr="0" anchor="t" bIns="91425" lIns="91425" spcFirstLastPara="1" rIns="91425" wrap="square" tIns="91425">
            <a:normAutofit/>
          </a:bodyPr>
          <a:lstStyle/>
          <a:p>
            <a:pPr indent="-374650" lvl="0" marL="457200" rtl="0" algn="l">
              <a:lnSpc>
                <a:spcPct val="95000"/>
              </a:lnSpc>
              <a:spcBef>
                <a:spcPts val="0"/>
              </a:spcBef>
              <a:spcAft>
                <a:spcPts val="0"/>
              </a:spcAft>
              <a:buSzPts val="2300"/>
              <a:buFont typeface="Calibri"/>
              <a:buChar char="●"/>
            </a:pPr>
            <a:r>
              <a:rPr lang="en-GB" sz="2300">
                <a:latin typeface="Calibri"/>
                <a:ea typeface="Calibri"/>
                <a:cs typeface="Calibri"/>
                <a:sym typeface="Calibri"/>
              </a:rPr>
              <a:t>Statistical Hypothesis</a:t>
            </a:r>
            <a:endParaRPr sz="2300">
              <a:latin typeface="Calibri"/>
              <a:ea typeface="Calibri"/>
              <a:cs typeface="Calibri"/>
              <a:sym typeface="Calibri"/>
            </a:endParaRPr>
          </a:p>
        </p:txBody>
      </p:sp>
      <p:sp>
        <p:nvSpPr>
          <p:cNvPr id="448" name="Google Shape;448;p34"/>
          <p:cNvSpPr txBox="1"/>
          <p:nvPr>
            <p:ph idx="1" type="body"/>
          </p:nvPr>
        </p:nvSpPr>
        <p:spPr>
          <a:xfrm>
            <a:off x="311700" y="3373825"/>
            <a:ext cx="8520600" cy="534900"/>
          </a:xfrm>
          <a:prstGeom prst="rect">
            <a:avLst/>
          </a:prstGeom>
          <a:solidFill>
            <a:schemeClr val="lt1"/>
          </a:solidFill>
        </p:spPr>
        <p:txBody>
          <a:bodyPr anchorCtr="0" anchor="t" bIns="91425" lIns="91425" spcFirstLastPara="1" rIns="91425" wrap="square" tIns="91425">
            <a:normAutofit/>
          </a:bodyPr>
          <a:lstStyle/>
          <a:p>
            <a:pPr indent="-374650" lvl="0" marL="457200" rtl="0" algn="l">
              <a:lnSpc>
                <a:spcPct val="95000"/>
              </a:lnSpc>
              <a:spcBef>
                <a:spcPts val="0"/>
              </a:spcBef>
              <a:spcAft>
                <a:spcPts val="0"/>
              </a:spcAft>
              <a:buSzPts val="2300"/>
              <a:buFont typeface="Calibri"/>
              <a:buChar char="●"/>
            </a:pPr>
            <a:r>
              <a:rPr lang="en-GB" sz="2300">
                <a:latin typeface="Calibri"/>
                <a:ea typeface="Calibri"/>
                <a:cs typeface="Calibri"/>
                <a:sym typeface="Calibri"/>
              </a:rPr>
              <a:t>Alternative</a:t>
            </a:r>
            <a:r>
              <a:rPr lang="en-GB" sz="2300">
                <a:latin typeface="Calibri"/>
                <a:ea typeface="Calibri"/>
                <a:cs typeface="Calibri"/>
                <a:sym typeface="Calibri"/>
              </a:rPr>
              <a:t> Hypothesis</a:t>
            </a:r>
            <a:endParaRPr sz="2300">
              <a:latin typeface="Calibri"/>
              <a:ea typeface="Calibri"/>
              <a:cs typeface="Calibri"/>
              <a:sym typeface="Calibri"/>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35"/>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Simple</a:t>
            </a:r>
            <a:r>
              <a:rPr lang="en-GB"/>
              <a:t> Hypothesis</a:t>
            </a:r>
            <a:endParaRPr/>
          </a:p>
        </p:txBody>
      </p:sp>
      <p:sp>
        <p:nvSpPr>
          <p:cNvPr id="454" name="Google Shape;454;p35"/>
          <p:cNvSpPr txBox="1"/>
          <p:nvPr>
            <p:ph idx="1" type="body"/>
          </p:nvPr>
        </p:nvSpPr>
        <p:spPr>
          <a:xfrm>
            <a:off x="235500" y="1164025"/>
            <a:ext cx="8520600" cy="6297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Calibri"/>
              <a:buChar char="●"/>
            </a:pPr>
            <a:r>
              <a:rPr lang="en-GB" sz="2200">
                <a:latin typeface="Calibri"/>
                <a:ea typeface="Calibri"/>
                <a:cs typeface="Calibri"/>
                <a:sym typeface="Calibri"/>
              </a:rPr>
              <a:t>Relationship between 2 variables</a:t>
            </a:r>
            <a:endParaRPr sz="2200">
              <a:latin typeface="Calibri"/>
              <a:ea typeface="Calibri"/>
              <a:cs typeface="Calibri"/>
              <a:sym typeface="Calibri"/>
            </a:endParaRPr>
          </a:p>
        </p:txBody>
      </p:sp>
      <p:sp>
        <p:nvSpPr>
          <p:cNvPr id="455" name="Google Shape;455;p35"/>
          <p:cNvSpPr txBox="1"/>
          <p:nvPr>
            <p:ph idx="1" type="body"/>
          </p:nvPr>
        </p:nvSpPr>
        <p:spPr>
          <a:xfrm>
            <a:off x="235500" y="2002225"/>
            <a:ext cx="8520600" cy="9639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Calibri"/>
              <a:buChar char="●"/>
            </a:pPr>
            <a:r>
              <a:rPr lang="en-GB" sz="2200">
                <a:latin typeface="Calibri"/>
                <a:ea typeface="Calibri"/>
                <a:cs typeface="Calibri"/>
                <a:sym typeface="Calibri"/>
              </a:rPr>
              <a:t>One is called an Independent Variable (or Cause) and the other is called Dependent Variable (or Effect)</a:t>
            </a:r>
            <a:endParaRPr sz="2200">
              <a:latin typeface="Calibri"/>
              <a:ea typeface="Calibri"/>
              <a:cs typeface="Calibri"/>
              <a:sym typeface="Calibri"/>
            </a:endParaRPr>
          </a:p>
        </p:txBody>
      </p:sp>
      <p:sp>
        <p:nvSpPr>
          <p:cNvPr id="456" name="Google Shape;456;p35"/>
          <p:cNvSpPr txBox="1"/>
          <p:nvPr>
            <p:ph idx="1" type="body"/>
          </p:nvPr>
        </p:nvSpPr>
        <p:spPr>
          <a:xfrm>
            <a:off x="235500" y="3221425"/>
            <a:ext cx="8520600" cy="11256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0"/>
              </a:spcAft>
              <a:buNone/>
            </a:pPr>
            <a:r>
              <a:rPr b="1" lang="en-GB" sz="2200">
                <a:latin typeface="Calibri"/>
                <a:ea typeface="Calibri"/>
                <a:cs typeface="Calibri"/>
                <a:sym typeface="Calibri"/>
              </a:rPr>
              <a:t>Example</a:t>
            </a:r>
            <a:r>
              <a:rPr lang="en-GB" sz="2200">
                <a:latin typeface="Calibri"/>
                <a:ea typeface="Calibri"/>
                <a:cs typeface="Calibri"/>
                <a:sym typeface="Calibri"/>
              </a:rPr>
              <a:t> - </a:t>
            </a:r>
            <a:endParaRPr sz="2200">
              <a:latin typeface="Calibri"/>
              <a:ea typeface="Calibri"/>
              <a:cs typeface="Calibri"/>
              <a:sym typeface="Calibri"/>
            </a:endParaRPr>
          </a:p>
          <a:p>
            <a:pPr indent="0" lvl="0" marL="0" rtl="0" algn="l">
              <a:spcBef>
                <a:spcPts val="1200"/>
              </a:spcBef>
              <a:spcAft>
                <a:spcPts val="1200"/>
              </a:spcAft>
              <a:buNone/>
            </a:pPr>
            <a:r>
              <a:rPr b="1" lang="en-GB" sz="2200">
                <a:solidFill>
                  <a:srgbClr val="980000"/>
                </a:solidFill>
                <a:latin typeface="Calibri"/>
                <a:ea typeface="Calibri"/>
                <a:cs typeface="Calibri"/>
                <a:sym typeface="Calibri"/>
              </a:rPr>
              <a:t>Older workers are more loyal to the companies.</a:t>
            </a:r>
            <a:endParaRPr b="1" sz="2200">
              <a:solidFill>
                <a:srgbClr val="980000"/>
              </a:solidFill>
              <a:latin typeface="Calibri"/>
              <a:ea typeface="Calibri"/>
              <a:cs typeface="Calibri"/>
              <a:sym typeface="Calibri"/>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0" name="Shape 460"/>
        <p:cNvGrpSpPr/>
        <p:nvPr/>
      </p:nvGrpSpPr>
      <p:grpSpPr>
        <a:xfrm>
          <a:off x="0" y="0"/>
          <a:ext cx="0" cy="0"/>
          <a:chOff x="0" y="0"/>
          <a:chExt cx="0" cy="0"/>
        </a:xfrm>
      </p:grpSpPr>
      <p:sp>
        <p:nvSpPr>
          <p:cNvPr id="461" name="Google Shape;461;p36"/>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Complex</a:t>
            </a:r>
            <a:r>
              <a:rPr lang="en-GB"/>
              <a:t> Hypothesis</a:t>
            </a:r>
            <a:endParaRPr/>
          </a:p>
        </p:txBody>
      </p:sp>
      <p:sp>
        <p:nvSpPr>
          <p:cNvPr id="462" name="Google Shape;462;p36"/>
          <p:cNvSpPr txBox="1"/>
          <p:nvPr>
            <p:ph idx="1" type="body"/>
          </p:nvPr>
        </p:nvSpPr>
        <p:spPr>
          <a:xfrm>
            <a:off x="235500" y="2611825"/>
            <a:ext cx="8520600" cy="13212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lnSpc>
                <a:spcPct val="95000"/>
              </a:lnSpc>
              <a:spcBef>
                <a:spcPts val="0"/>
              </a:spcBef>
              <a:spcAft>
                <a:spcPts val="0"/>
              </a:spcAft>
              <a:buSzPts val="852"/>
              <a:buNone/>
            </a:pPr>
            <a:r>
              <a:rPr b="1" lang="en-GB" sz="2105">
                <a:latin typeface="Calibri"/>
                <a:ea typeface="Calibri"/>
                <a:cs typeface="Calibri"/>
                <a:sym typeface="Calibri"/>
              </a:rPr>
              <a:t>Example</a:t>
            </a:r>
            <a:r>
              <a:rPr lang="en-GB" sz="2105">
                <a:latin typeface="Calibri"/>
                <a:ea typeface="Calibri"/>
                <a:cs typeface="Calibri"/>
                <a:sym typeface="Calibri"/>
              </a:rPr>
              <a:t> - </a:t>
            </a:r>
            <a:endParaRPr sz="2105">
              <a:latin typeface="Calibri"/>
              <a:ea typeface="Calibri"/>
              <a:cs typeface="Calibri"/>
              <a:sym typeface="Calibri"/>
            </a:endParaRPr>
          </a:p>
          <a:p>
            <a:pPr indent="0" lvl="0" marL="0" rtl="0" algn="l">
              <a:lnSpc>
                <a:spcPct val="95000"/>
              </a:lnSpc>
              <a:spcBef>
                <a:spcPts val="1200"/>
              </a:spcBef>
              <a:spcAft>
                <a:spcPts val="1200"/>
              </a:spcAft>
              <a:buSzPts val="852"/>
              <a:buNone/>
            </a:pPr>
            <a:r>
              <a:rPr b="1" lang="en-GB" sz="2105">
                <a:solidFill>
                  <a:srgbClr val="980000"/>
                </a:solidFill>
                <a:latin typeface="Calibri"/>
                <a:ea typeface="Calibri"/>
                <a:cs typeface="Calibri"/>
                <a:sym typeface="Calibri"/>
              </a:rPr>
              <a:t>Global warming causes icebergs to melt which in turn causes major changes in weather patterns</a:t>
            </a:r>
            <a:endParaRPr b="1" sz="2105">
              <a:solidFill>
                <a:srgbClr val="980000"/>
              </a:solidFill>
              <a:latin typeface="Calibri"/>
              <a:ea typeface="Calibri"/>
              <a:cs typeface="Calibri"/>
              <a:sym typeface="Calibri"/>
            </a:endParaRPr>
          </a:p>
        </p:txBody>
      </p:sp>
      <p:sp>
        <p:nvSpPr>
          <p:cNvPr id="463" name="Google Shape;463;p36"/>
          <p:cNvSpPr txBox="1"/>
          <p:nvPr>
            <p:ph idx="1" type="body"/>
          </p:nvPr>
        </p:nvSpPr>
        <p:spPr>
          <a:xfrm>
            <a:off x="235500" y="1164025"/>
            <a:ext cx="8520600" cy="13212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Calibri"/>
              <a:buChar char="●"/>
            </a:pPr>
            <a:r>
              <a:rPr lang="en-GB" sz="2200">
                <a:latin typeface="Calibri"/>
                <a:ea typeface="Calibri"/>
                <a:cs typeface="Calibri"/>
                <a:sym typeface="Calibri"/>
              </a:rPr>
              <a:t>Relation between 2 or more Independent variables or 2 or more dependent variables</a:t>
            </a:r>
            <a:endParaRPr sz="2200">
              <a:latin typeface="Calibri"/>
              <a:ea typeface="Calibri"/>
              <a:cs typeface="Calibri"/>
              <a:sym typeface="Calibri"/>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7" name="Shape 467"/>
        <p:cNvGrpSpPr/>
        <p:nvPr/>
      </p:nvGrpSpPr>
      <p:grpSpPr>
        <a:xfrm>
          <a:off x="0" y="0"/>
          <a:ext cx="0" cy="0"/>
          <a:chOff x="0" y="0"/>
          <a:chExt cx="0" cy="0"/>
        </a:xfrm>
      </p:grpSpPr>
      <p:sp>
        <p:nvSpPr>
          <p:cNvPr id="468" name="Google Shape;468;p37"/>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Statistical Hypothesis</a:t>
            </a:r>
            <a:endParaRPr/>
          </a:p>
        </p:txBody>
      </p:sp>
      <p:sp>
        <p:nvSpPr>
          <p:cNvPr id="469" name="Google Shape;469;p37"/>
          <p:cNvSpPr txBox="1"/>
          <p:nvPr>
            <p:ph idx="1" type="body"/>
          </p:nvPr>
        </p:nvSpPr>
        <p:spPr>
          <a:xfrm>
            <a:off x="311700" y="1240225"/>
            <a:ext cx="8520600" cy="10869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Calibri"/>
              <a:buChar char="●"/>
            </a:pPr>
            <a:r>
              <a:rPr lang="en-GB" sz="2200">
                <a:latin typeface="Calibri"/>
                <a:ea typeface="Calibri"/>
                <a:cs typeface="Calibri"/>
                <a:sym typeface="Calibri"/>
              </a:rPr>
              <a:t>To scientifically test the analysts hypothesis, a more formal hypothesis structure is required.</a:t>
            </a:r>
            <a:endParaRPr sz="2200">
              <a:latin typeface="Calibri"/>
              <a:ea typeface="Calibri"/>
              <a:cs typeface="Calibri"/>
              <a:sym typeface="Calibri"/>
            </a:endParaRPr>
          </a:p>
        </p:txBody>
      </p:sp>
      <p:sp>
        <p:nvSpPr>
          <p:cNvPr id="470" name="Google Shape;470;p37"/>
          <p:cNvSpPr txBox="1"/>
          <p:nvPr>
            <p:ph idx="1" type="body"/>
          </p:nvPr>
        </p:nvSpPr>
        <p:spPr>
          <a:xfrm>
            <a:off x="311700" y="3640300"/>
            <a:ext cx="8520600" cy="6312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Calibri"/>
              <a:buChar char="●"/>
            </a:pPr>
            <a:r>
              <a:rPr lang="en-GB" sz="2200">
                <a:latin typeface="Calibri"/>
                <a:ea typeface="Calibri"/>
                <a:cs typeface="Calibri"/>
                <a:sym typeface="Calibri"/>
              </a:rPr>
              <a:t>Two types - Null &amp; </a:t>
            </a:r>
            <a:r>
              <a:rPr lang="en-GB" sz="2200">
                <a:latin typeface="Calibri"/>
                <a:ea typeface="Calibri"/>
                <a:cs typeface="Calibri"/>
                <a:sym typeface="Calibri"/>
              </a:rPr>
              <a:t>Alternative</a:t>
            </a:r>
            <a:r>
              <a:rPr lang="en-GB" sz="2200">
                <a:latin typeface="Calibri"/>
                <a:ea typeface="Calibri"/>
                <a:cs typeface="Calibri"/>
                <a:sym typeface="Calibri"/>
              </a:rPr>
              <a:t> Hypothesis</a:t>
            </a:r>
            <a:endParaRPr sz="2200">
              <a:latin typeface="Calibri"/>
              <a:ea typeface="Calibri"/>
              <a:cs typeface="Calibri"/>
              <a:sym typeface="Calibri"/>
            </a:endParaRPr>
          </a:p>
        </p:txBody>
      </p:sp>
      <p:sp>
        <p:nvSpPr>
          <p:cNvPr id="471" name="Google Shape;471;p37"/>
          <p:cNvSpPr txBox="1"/>
          <p:nvPr>
            <p:ph idx="1" type="body"/>
          </p:nvPr>
        </p:nvSpPr>
        <p:spPr>
          <a:xfrm>
            <a:off x="311700" y="2649700"/>
            <a:ext cx="8520600" cy="6312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68300" lvl="0" marL="457200" rtl="0" algn="l">
              <a:spcBef>
                <a:spcPts val="0"/>
              </a:spcBef>
              <a:spcAft>
                <a:spcPts val="0"/>
              </a:spcAft>
              <a:buSzPts val="2200"/>
              <a:buFont typeface="Calibri"/>
              <a:buChar char="●"/>
            </a:pPr>
            <a:r>
              <a:rPr lang="en-GB" sz="2200">
                <a:latin typeface="Calibri"/>
                <a:ea typeface="Calibri"/>
                <a:cs typeface="Calibri"/>
                <a:sym typeface="Calibri"/>
              </a:rPr>
              <a:t>This is done using the Statistical Hypothesis</a:t>
            </a:r>
            <a:endParaRPr sz="2200">
              <a:latin typeface="Calibri"/>
              <a:ea typeface="Calibri"/>
              <a:cs typeface="Calibri"/>
              <a:sym typeface="Calibri"/>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5" name="Shape 475"/>
        <p:cNvGrpSpPr/>
        <p:nvPr/>
      </p:nvGrpSpPr>
      <p:grpSpPr>
        <a:xfrm>
          <a:off x="0" y="0"/>
          <a:ext cx="0" cy="0"/>
          <a:chOff x="0" y="0"/>
          <a:chExt cx="0" cy="0"/>
        </a:xfrm>
      </p:grpSpPr>
      <p:sp>
        <p:nvSpPr>
          <p:cNvPr id="476" name="Google Shape;476;p38"/>
          <p:cNvSpPr/>
          <p:nvPr/>
        </p:nvSpPr>
        <p:spPr>
          <a:xfrm>
            <a:off x="6333300" y="2420350"/>
            <a:ext cx="2528400" cy="2087700"/>
          </a:xfrm>
          <a:prstGeom prst="roundRect">
            <a:avLst>
              <a:gd fmla="val 5227" name="adj"/>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7" name="Google Shape;477;p38"/>
          <p:cNvSpPr/>
          <p:nvPr/>
        </p:nvSpPr>
        <p:spPr>
          <a:xfrm>
            <a:off x="250875" y="2436425"/>
            <a:ext cx="5720100" cy="2087700"/>
          </a:xfrm>
          <a:prstGeom prst="roundRect">
            <a:avLst>
              <a:gd fmla="val 5227" name="adj"/>
            </a:avLst>
          </a:prstGeom>
          <a:noFill/>
          <a:ln cap="flat" cmpd="sng" w="9525">
            <a:solidFill>
              <a:srgbClr val="9E9E9E"/>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78" name="Google Shape;478;p38"/>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 of Statistical Hypothesis</a:t>
            </a:r>
            <a:endParaRPr/>
          </a:p>
        </p:txBody>
      </p:sp>
      <p:sp>
        <p:nvSpPr>
          <p:cNvPr id="479" name="Google Shape;479;p38"/>
          <p:cNvSpPr txBox="1"/>
          <p:nvPr>
            <p:ph idx="1" type="body"/>
          </p:nvPr>
        </p:nvSpPr>
        <p:spPr>
          <a:xfrm>
            <a:off x="159300" y="935425"/>
            <a:ext cx="3866700" cy="4770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b="1" lang="en-GB" sz="2400">
                <a:latin typeface="Calibri"/>
                <a:ea typeface="Calibri"/>
                <a:cs typeface="Calibri"/>
                <a:sym typeface="Calibri"/>
              </a:rPr>
              <a:t>Null Hypothesis</a:t>
            </a:r>
            <a:endParaRPr b="1" sz="2400">
              <a:latin typeface="Calibri"/>
              <a:ea typeface="Calibri"/>
              <a:cs typeface="Calibri"/>
              <a:sym typeface="Calibri"/>
            </a:endParaRPr>
          </a:p>
        </p:txBody>
      </p:sp>
      <p:sp>
        <p:nvSpPr>
          <p:cNvPr id="480" name="Google Shape;480;p38"/>
          <p:cNvSpPr txBox="1"/>
          <p:nvPr>
            <p:ph idx="1" type="body"/>
          </p:nvPr>
        </p:nvSpPr>
        <p:spPr>
          <a:xfrm>
            <a:off x="235500" y="1392625"/>
            <a:ext cx="8520600" cy="7335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1200"/>
              </a:spcAft>
              <a:buNone/>
            </a:pPr>
            <a:r>
              <a:rPr i="1" lang="en-GB" sz="2000">
                <a:latin typeface="Calibri"/>
                <a:ea typeface="Calibri"/>
                <a:cs typeface="Calibri"/>
                <a:sym typeface="Calibri"/>
              </a:rPr>
              <a:t>Is </a:t>
            </a:r>
            <a:r>
              <a:rPr b="1" i="1" lang="en-GB" sz="2000">
                <a:solidFill>
                  <a:srgbClr val="CC0000"/>
                </a:solidFill>
                <a:latin typeface="Calibri"/>
                <a:ea typeface="Calibri"/>
                <a:cs typeface="Calibri"/>
                <a:sym typeface="Calibri"/>
              </a:rPr>
              <a:t>an assumption</a:t>
            </a:r>
            <a:r>
              <a:rPr i="1" lang="en-GB" sz="2000">
                <a:latin typeface="Calibri"/>
                <a:ea typeface="Calibri"/>
                <a:cs typeface="Calibri"/>
                <a:sym typeface="Calibri"/>
              </a:rPr>
              <a:t> about the value of the Population parameter. It is </a:t>
            </a:r>
            <a:r>
              <a:rPr i="1" lang="en-GB" sz="2000">
                <a:latin typeface="Calibri"/>
                <a:ea typeface="Calibri"/>
                <a:cs typeface="Calibri"/>
                <a:sym typeface="Calibri"/>
              </a:rPr>
              <a:t>usually</a:t>
            </a:r>
            <a:r>
              <a:rPr i="1" lang="en-GB" sz="2000">
                <a:latin typeface="Calibri"/>
                <a:ea typeface="Calibri"/>
                <a:cs typeface="Calibri"/>
                <a:sym typeface="Calibri"/>
              </a:rPr>
              <a:t> the assumption with </a:t>
            </a:r>
            <a:r>
              <a:rPr b="1" i="1" lang="en-GB" sz="2000">
                <a:solidFill>
                  <a:srgbClr val="CC0000"/>
                </a:solidFill>
                <a:latin typeface="Calibri"/>
                <a:ea typeface="Calibri"/>
                <a:cs typeface="Calibri"/>
                <a:sym typeface="Calibri"/>
              </a:rPr>
              <a:t>‘no change’.</a:t>
            </a:r>
            <a:endParaRPr b="1" i="1" sz="2000">
              <a:solidFill>
                <a:srgbClr val="CC0000"/>
              </a:solidFill>
              <a:latin typeface="Calibri"/>
              <a:ea typeface="Calibri"/>
              <a:cs typeface="Calibri"/>
              <a:sym typeface="Calibri"/>
            </a:endParaRPr>
          </a:p>
        </p:txBody>
      </p:sp>
      <p:sp>
        <p:nvSpPr>
          <p:cNvPr id="481" name="Google Shape;481;p38"/>
          <p:cNvSpPr/>
          <p:nvPr/>
        </p:nvSpPr>
        <p:spPr>
          <a:xfrm>
            <a:off x="6612000" y="2459425"/>
            <a:ext cx="2123400" cy="2064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endParaRPr>
          </a:p>
        </p:txBody>
      </p:sp>
      <p:sp>
        <p:nvSpPr>
          <p:cNvPr id="482" name="Google Shape;482;p38"/>
          <p:cNvSpPr txBox="1"/>
          <p:nvPr/>
        </p:nvSpPr>
        <p:spPr>
          <a:xfrm>
            <a:off x="6949025" y="2965448"/>
            <a:ext cx="1207500" cy="9081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GB" sz="4700">
                <a:solidFill>
                  <a:srgbClr val="990000"/>
                </a:solidFill>
                <a:latin typeface="Calibri"/>
                <a:ea typeface="Calibri"/>
                <a:cs typeface="Calibri"/>
                <a:sym typeface="Calibri"/>
              </a:rPr>
              <a:t>H0</a:t>
            </a:r>
            <a:endParaRPr b="1" sz="4700">
              <a:solidFill>
                <a:srgbClr val="990000"/>
              </a:solidFill>
              <a:latin typeface="Calibri"/>
              <a:ea typeface="Calibri"/>
              <a:cs typeface="Calibri"/>
              <a:sym typeface="Calibri"/>
            </a:endParaRPr>
          </a:p>
        </p:txBody>
      </p:sp>
      <p:sp>
        <p:nvSpPr>
          <p:cNvPr id="483" name="Google Shape;483;p38"/>
          <p:cNvSpPr txBox="1"/>
          <p:nvPr/>
        </p:nvSpPr>
        <p:spPr>
          <a:xfrm>
            <a:off x="387900" y="2479225"/>
            <a:ext cx="4178700" cy="1950900"/>
          </a:xfrm>
          <a:prstGeom prst="rect">
            <a:avLst/>
          </a:prstGeom>
          <a:noFill/>
          <a:ln>
            <a:noFill/>
          </a:ln>
        </p:spPr>
        <p:txBody>
          <a:bodyPr anchorCtr="0" anchor="t" bIns="91425" lIns="91425" spcFirstLastPara="1" rIns="91425" wrap="square" tIns="91425">
            <a:spAutoFit/>
          </a:bodyPr>
          <a:lstStyle/>
          <a:p>
            <a:pPr indent="-336550" lvl="0" marL="457200" rtl="0" algn="l">
              <a:lnSpc>
                <a:spcPct val="115000"/>
              </a:lnSpc>
              <a:spcBef>
                <a:spcPts val="0"/>
              </a:spcBef>
              <a:spcAft>
                <a:spcPts val="0"/>
              </a:spcAft>
              <a:buClr>
                <a:srgbClr val="000000"/>
              </a:buClr>
              <a:buSzPts val="1700"/>
              <a:buFont typeface="Source Code Pro"/>
              <a:buChar char="●"/>
            </a:pPr>
            <a:r>
              <a:rPr b="1" i="1" lang="en-GB" sz="1700">
                <a:latin typeface="Calibri"/>
                <a:ea typeface="Calibri"/>
                <a:cs typeface="Calibri"/>
                <a:sym typeface="Calibri"/>
              </a:rPr>
              <a:t>‘Null’</a:t>
            </a:r>
            <a:r>
              <a:rPr lang="en-GB" sz="1700">
                <a:latin typeface="Calibri"/>
                <a:ea typeface="Calibri"/>
                <a:cs typeface="Calibri"/>
                <a:sym typeface="Calibri"/>
              </a:rPr>
              <a:t> condition exist</a:t>
            </a:r>
            <a:endParaRPr sz="1700">
              <a:latin typeface="Calibri"/>
              <a:ea typeface="Calibri"/>
              <a:cs typeface="Calibri"/>
              <a:sym typeface="Calibri"/>
            </a:endParaRPr>
          </a:p>
          <a:p>
            <a:pPr indent="-336550" lvl="0" marL="457200" rtl="0" algn="l">
              <a:lnSpc>
                <a:spcPct val="115000"/>
              </a:lnSpc>
              <a:spcBef>
                <a:spcPts val="0"/>
              </a:spcBef>
              <a:spcAft>
                <a:spcPts val="0"/>
              </a:spcAft>
              <a:buClr>
                <a:srgbClr val="000000"/>
              </a:buClr>
              <a:buSzPts val="1700"/>
              <a:buFont typeface="Source Code Pro"/>
              <a:buChar char="●"/>
            </a:pPr>
            <a:r>
              <a:rPr b="1" lang="en-GB" sz="1700">
                <a:latin typeface="Calibri"/>
                <a:ea typeface="Calibri"/>
                <a:cs typeface="Calibri"/>
                <a:sym typeface="Calibri"/>
              </a:rPr>
              <a:t>Nothing new</a:t>
            </a:r>
            <a:r>
              <a:rPr lang="en-GB" sz="1700">
                <a:latin typeface="Calibri"/>
                <a:ea typeface="Calibri"/>
                <a:cs typeface="Calibri"/>
                <a:sym typeface="Calibri"/>
              </a:rPr>
              <a:t> happening</a:t>
            </a:r>
            <a:endParaRPr sz="1700">
              <a:latin typeface="Calibri"/>
              <a:ea typeface="Calibri"/>
              <a:cs typeface="Calibri"/>
              <a:sym typeface="Calibri"/>
            </a:endParaRPr>
          </a:p>
          <a:p>
            <a:pPr indent="-336550" lvl="0" marL="457200" rtl="0" algn="l">
              <a:lnSpc>
                <a:spcPct val="115000"/>
              </a:lnSpc>
              <a:spcBef>
                <a:spcPts val="0"/>
              </a:spcBef>
              <a:spcAft>
                <a:spcPts val="0"/>
              </a:spcAft>
              <a:buClr>
                <a:srgbClr val="000000"/>
              </a:buClr>
              <a:buSzPts val="1700"/>
              <a:buFont typeface="Source Code Pro"/>
              <a:buChar char="●"/>
            </a:pPr>
            <a:r>
              <a:rPr b="1" lang="en-GB" sz="1700">
                <a:latin typeface="Calibri"/>
                <a:ea typeface="Calibri"/>
                <a:cs typeface="Calibri"/>
                <a:sym typeface="Calibri"/>
              </a:rPr>
              <a:t>Old theory</a:t>
            </a:r>
            <a:r>
              <a:rPr lang="en-GB" sz="1700">
                <a:latin typeface="Calibri"/>
                <a:ea typeface="Calibri"/>
                <a:cs typeface="Calibri"/>
                <a:sym typeface="Calibri"/>
              </a:rPr>
              <a:t> is still true</a:t>
            </a:r>
            <a:endParaRPr sz="1700">
              <a:latin typeface="Calibri"/>
              <a:ea typeface="Calibri"/>
              <a:cs typeface="Calibri"/>
              <a:sym typeface="Calibri"/>
            </a:endParaRPr>
          </a:p>
          <a:p>
            <a:pPr indent="-336550" lvl="0" marL="457200" rtl="0" algn="l">
              <a:lnSpc>
                <a:spcPct val="115000"/>
              </a:lnSpc>
              <a:spcBef>
                <a:spcPts val="0"/>
              </a:spcBef>
              <a:spcAft>
                <a:spcPts val="0"/>
              </a:spcAft>
              <a:buClr>
                <a:srgbClr val="000000"/>
              </a:buClr>
              <a:buSzPts val="1700"/>
              <a:buFont typeface="Source Code Pro"/>
              <a:buChar char="●"/>
            </a:pPr>
            <a:r>
              <a:rPr b="1" lang="en-GB" sz="1700">
                <a:latin typeface="Calibri"/>
                <a:ea typeface="Calibri"/>
                <a:cs typeface="Calibri"/>
                <a:sym typeface="Calibri"/>
              </a:rPr>
              <a:t>Old standard</a:t>
            </a:r>
            <a:r>
              <a:rPr lang="en-GB" sz="1700">
                <a:latin typeface="Calibri"/>
                <a:ea typeface="Calibri"/>
                <a:cs typeface="Calibri"/>
                <a:sym typeface="Calibri"/>
              </a:rPr>
              <a:t> is correct</a:t>
            </a:r>
            <a:endParaRPr sz="1700">
              <a:latin typeface="Calibri"/>
              <a:ea typeface="Calibri"/>
              <a:cs typeface="Calibri"/>
              <a:sym typeface="Calibri"/>
            </a:endParaRPr>
          </a:p>
          <a:p>
            <a:pPr indent="-336550" lvl="0" marL="457200" rtl="0" algn="l">
              <a:lnSpc>
                <a:spcPct val="115000"/>
              </a:lnSpc>
              <a:spcBef>
                <a:spcPts val="0"/>
              </a:spcBef>
              <a:spcAft>
                <a:spcPts val="0"/>
              </a:spcAft>
              <a:buClr>
                <a:srgbClr val="000000"/>
              </a:buClr>
              <a:buSzPts val="1700"/>
              <a:buFont typeface="Source Code Pro"/>
              <a:buChar char="●"/>
            </a:pPr>
            <a:r>
              <a:rPr lang="en-GB" sz="1700">
                <a:latin typeface="Calibri"/>
                <a:ea typeface="Calibri"/>
                <a:cs typeface="Calibri"/>
                <a:sym typeface="Calibri"/>
              </a:rPr>
              <a:t>System is </a:t>
            </a:r>
            <a:r>
              <a:rPr b="1" lang="en-GB" sz="1700">
                <a:latin typeface="Calibri"/>
                <a:ea typeface="Calibri"/>
                <a:cs typeface="Calibri"/>
                <a:sym typeface="Calibri"/>
              </a:rPr>
              <a:t>in control</a:t>
            </a:r>
            <a:endParaRPr b="1" sz="1700">
              <a:latin typeface="Calibri"/>
              <a:ea typeface="Calibri"/>
              <a:cs typeface="Calibri"/>
              <a:sym typeface="Calibri"/>
            </a:endParaRPr>
          </a:p>
          <a:p>
            <a:pPr indent="-336550" lvl="0" marL="457200" rtl="0" algn="l">
              <a:lnSpc>
                <a:spcPct val="115000"/>
              </a:lnSpc>
              <a:spcBef>
                <a:spcPts val="0"/>
              </a:spcBef>
              <a:spcAft>
                <a:spcPts val="0"/>
              </a:spcAft>
              <a:buClr>
                <a:srgbClr val="000000"/>
              </a:buClr>
              <a:buSzPts val="1700"/>
              <a:buFont typeface="Source Code Pro"/>
              <a:buChar char="●"/>
            </a:pPr>
            <a:r>
              <a:rPr lang="en-GB" sz="1700">
                <a:latin typeface="Calibri"/>
                <a:ea typeface="Calibri"/>
                <a:cs typeface="Calibri"/>
                <a:sym typeface="Calibri"/>
              </a:rPr>
              <a:t>Assume </a:t>
            </a:r>
            <a:r>
              <a:rPr b="1" lang="en-GB" sz="1700">
                <a:latin typeface="Calibri"/>
                <a:ea typeface="Calibri"/>
                <a:cs typeface="Calibri"/>
                <a:sym typeface="Calibri"/>
              </a:rPr>
              <a:t>No Change</a:t>
            </a:r>
            <a:endParaRPr>
              <a:latin typeface="Source Code Pro"/>
              <a:ea typeface="Source Code Pro"/>
              <a:cs typeface="Source Code Pro"/>
              <a:sym typeface="Source Code Pro"/>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39"/>
          <p:cNvSpPr/>
          <p:nvPr/>
        </p:nvSpPr>
        <p:spPr>
          <a:xfrm>
            <a:off x="6257100" y="1750625"/>
            <a:ext cx="2528400" cy="2833500"/>
          </a:xfrm>
          <a:prstGeom prst="roundRect">
            <a:avLst>
              <a:gd fmla="val 5227" name="adj"/>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89" name="Google Shape;489;p39"/>
          <p:cNvSpPr/>
          <p:nvPr/>
        </p:nvSpPr>
        <p:spPr>
          <a:xfrm>
            <a:off x="250875" y="1750625"/>
            <a:ext cx="5720100" cy="2885100"/>
          </a:xfrm>
          <a:prstGeom prst="roundRect">
            <a:avLst>
              <a:gd fmla="val 5227" name="adj"/>
            </a:avLst>
          </a:prstGeom>
          <a:noFill/>
          <a:ln cap="flat" cmpd="sng" w="9525">
            <a:solidFill>
              <a:srgbClr val="999999"/>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0" name="Google Shape;490;p39"/>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 of Statistical Hypothesis</a:t>
            </a:r>
            <a:endParaRPr/>
          </a:p>
        </p:txBody>
      </p:sp>
      <p:sp>
        <p:nvSpPr>
          <p:cNvPr id="491" name="Google Shape;491;p39"/>
          <p:cNvSpPr txBox="1"/>
          <p:nvPr>
            <p:ph idx="1" type="body"/>
          </p:nvPr>
        </p:nvSpPr>
        <p:spPr>
          <a:xfrm>
            <a:off x="235500" y="1011625"/>
            <a:ext cx="3866700" cy="477000"/>
          </a:xfrm>
          <a:prstGeom prst="rect">
            <a:avLst/>
          </a:prstGeom>
          <a:solidFill>
            <a:srgbClr val="FFFFFF"/>
          </a:solidFill>
        </p:spPr>
        <p:txBody>
          <a:bodyPr anchorCtr="0" anchor="t" bIns="91425" lIns="91425" spcFirstLastPara="1" rIns="91425" wrap="square" tIns="91425">
            <a:noAutofit/>
          </a:bodyPr>
          <a:lstStyle/>
          <a:p>
            <a:pPr indent="0" lvl="0" marL="0" rtl="0" algn="l">
              <a:lnSpc>
                <a:spcPct val="95000"/>
              </a:lnSpc>
              <a:spcBef>
                <a:spcPts val="0"/>
              </a:spcBef>
              <a:spcAft>
                <a:spcPts val="1200"/>
              </a:spcAft>
              <a:buNone/>
            </a:pPr>
            <a:r>
              <a:rPr b="1" lang="en-GB" sz="2400">
                <a:latin typeface="Calibri"/>
                <a:ea typeface="Calibri"/>
                <a:cs typeface="Calibri"/>
                <a:sym typeface="Calibri"/>
              </a:rPr>
              <a:t>Null Hypothesis - H</a:t>
            </a:r>
            <a:r>
              <a:rPr b="1" baseline="-25000" lang="en-GB" sz="2400">
                <a:latin typeface="Calibri"/>
                <a:ea typeface="Calibri"/>
                <a:cs typeface="Calibri"/>
                <a:sym typeface="Calibri"/>
              </a:rPr>
              <a:t>0</a:t>
            </a:r>
            <a:endParaRPr b="1" baseline="-25000" sz="2400">
              <a:latin typeface="Calibri"/>
              <a:ea typeface="Calibri"/>
              <a:cs typeface="Calibri"/>
              <a:sym typeface="Calibri"/>
            </a:endParaRPr>
          </a:p>
        </p:txBody>
      </p:sp>
      <p:sp>
        <p:nvSpPr>
          <p:cNvPr id="492" name="Google Shape;492;p39"/>
          <p:cNvSpPr txBox="1"/>
          <p:nvPr>
            <p:ph idx="1" type="body"/>
          </p:nvPr>
        </p:nvSpPr>
        <p:spPr>
          <a:xfrm>
            <a:off x="387900" y="2002225"/>
            <a:ext cx="5472300" cy="2317500"/>
          </a:xfrm>
          <a:prstGeom prst="rect">
            <a:avLst/>
          </a:prstGeom>
          <a:noFill/>
          <a:ln>
            <a:noFill/>
          </a:ln>
        </p:spPr>
        <p:txBody>
          <a:bodyPr anchorCtr="0" anchor="t" bIns="91425" lIns="91425" spcFirstLastPara="1" rIns="91425" wrap="square" tIns="91425">
            <a:noAutofit/>
          </a:bodyPr>
          <a:lstStyle/>
          <a:p>
            <a:pPr indent="-342900" lvl="0" marL="457200" rtl="0" algn="l">
              <a:lnSpc>
                <a:spcPct val="95000"/>
              </a:lnSpc>
              <a:spcBef>
                <a:spcPts val="0"/>
              </a:spcBef>
              <a:spcAft>
                <a:spcPts val="0"/>
              </a:spcAft>
              <a:buSzPts val="1800"/>
              <a:buFont typeface="Calibri"/>
              <a:buChar char="●"/>
            </a:pPr>
            <a:r>
              <a:rPr lang="en-GB">
                <a:latin typeface="Calibri"/>
                <a:ea typeface="Calibri"/>
                <a:cs typeface="Calibri"/>
                <a:sym typeface="Calibri"/>
              </a:rPr>
              <a:t>Must contain the condition of equality</a:t>
            </a:r>
            <a:endParaRPr>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lang="en-GB">
                <a:latin typeface="Calibri"/>
                <a:ea typeface="Calibri"/>
                <a:cs typeface="Calibri"/>
                <a:sym typeface="Calibri"/>
              </a:rPr>
              <a:t>=, &lt;=, &gt;=</a:t>
            </a:r>
            <a:endParaRPr>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lang="en-GB">
                <a:latin typeface="Calibri"/>
                <a:ea typeface="Calibri"/>
                <a:cs typeface="Calibri"/>
                <a:sym typeface="Calibri"/>
              </a:rPr>
              <a:t>Generally researcher don’t believe Null</a:t>
            </a:r>
            <a:endParaRPr>
              <a:latin typeface="Calibri"/>
              <a:ea typeface="Calibri"/>
              <a:cs typeface="Calibri"/>
              <a:sym typeface="Calibri"/>
            </a:endParaRPr>
          </a:p>
          <a:p>
            <a:pPr indent="-342900" lvl="0" marL="457200" rtl="0" algn="l">
              <a:lnSpc>
                <a:spcPct val="95000"/>
              </a:lnSpc>
              <a:spcBef>
                <a:spcPts val="0"/>
              </a:spcBef>
              <a:spcAft>
                <a:spcPts val="0"/>
              </a:spcAft>
              <a:buSzPts val="1800"/>
              <a:buChar char="●"/>
            </a:pPr>
            <a:r>
              <a:rPr lang="en-GB">
                <a:latin typeface="Calibri"/>
                <a:ea typeface="Calibri"/>
                <a:cs typeface="Calibri"/>
                <a:sym typeface="Calibri"/>
              </a:rPr>
              <a:t>Observed difference between Sample &amp; Population </a:t>
            </a:r>
            <a:r>
              <a:rPr lang="en-GB">
                <a:solidFill>
                  <a:srgbClr val="000000"/>
                </a:solidFill>
                <a:latin typeface="Calibri"/>
                <a:ea typeface="Calibri"/>
                <a:cs typeface="Calibri"/>
                <a:sym typeface="Calibri"/>
              </a:rPr>
              <a:t>arise because of </a:t>
            </a:r>
            <a:r>
              <a:rPr b="1" lang="en-GB">
                <a:solidFill>
                  <a:srgbClr val="980000"/>
                </a:solidFill>
                <a:latin typeface="Calibri"/>
                <a:ea typeface="Calibri"/>
                <a:cs typeface="Calibri"/>
                <a:sym typeface="Calibri"/>
              </a:rPr>
              <a:t>Random Chance Variation</a:t>
            </a:r>
            <a:endParaRPr b="1">
              <a:solidFill>
                <a:srgbClr val="980000"/>
              </a:solidFill>
              <a:latin typeface="Calibri"/>
              <a:ea typeface="Calibri"/>
              <a:cs typeface="Calibri"/>
              <a:sym typeface="Calibri"/>
            </a:endParaRPr>
          </a:p>
          <a:p>
            <a:pPr indent="-342900" lvl="0" marL="457200" rtl="0" algn="l">
              <a:lnSpc>
                <a:spcPct val="95000"/>
              </a:lnSpc>
              <a:spcBef>
                <a:spcPts val="0"/>
              </a:spcBef>
              <a:spcAft>
                <a:spcPts val="0"/>
              </a:spcAft>
              <a:buSzPts val="1800"/>
              <a:buFont typeface="Calibri"/>
              <a:buChar char="●"/>
            </a:pPr>
            <a:r>
              <a:rPr lang="en-GB">
                <a:latin typeface="Calibri"/>
                <a:ea typeface="Calibri"/>
                <a:cs typeface="Calibri"/>
                <a:sym typeface="Calibri"/>
              </a:rPr>
              <a:t>We either -</a:t>
            </a:r>
            <a:endParaRPr>
              <a:latin typeface="Calibri"/>
              <a:ea typeface="Calibri"/>
              <a:cs typeface="Calibri"/>
              <a:sym typeface="Calibri"/>
            </a:endParaRPr>
          </a:p>
          <a:p>
            <a:pPr indent="-342900" lvl="1" marL="914400" rtl="0" algn="l">
              <a:lnSpc>
                <a:spcPct val="95000"/>
              </a:lnSpc>
              <a:spcBef>
                <a:spcPts val="0"/>
              </a:spcBef>
              <a:spcAft>
                <a:spcPts val="0"/>
              </a:spcAft>
              <a:buSzPts val="1800"/>
              <a:buChar char="○"/>
            </a:pPr>
            <a:r>
              <a:rPr b="1" lang="en-GB" sz="1800">
                <a:solidFill>
                  <a:srgbClr val="000000"/>
                </a:solidFill>
                <a:latin typeface="Calibri"/>
                <a:ea typeface="Calibri"/>
                <a:cs typeface="Calibri"/>
                <a:sym typeface="Calibri"/>
              </a:rPr>
              <a:t>Reject</a:t>
            </a:r>
            <a:r>
              <a:rPr lang="en-GB" sz="1800">
                <a:latin typeface="Calibri"/>
                <a:ea typeface="Calibri"/>
                <a:cs typeface="Calibri"/>
                <a:sym typeface="Calibri"/>
              </a:rPr>
              <a:t> the H0</a:t>
            </a:r>
            <a:endParaRPr sz="1800">
              <a:latin typeface="Calibri"/>
              <a:ea typeface="Calibri"/>
              <a:cs typeface="Calibri"/>
              <a:sym typeface="Calibri"/>
            </a:endParaRPr>
          </a:p>
          <a:p>
            <a:pPr indent="-342900" lvl="1" marL="914400" rtl="0" algn="l">
              <a:lnSpc>
                <a:spcPct val="95000"/>
              </a:lnSpc>
              <a:spcBef>
                <a:spcPts val="0"/>
              </a:spcBef>
              <a:spcAft>
                <a:spcPts val="0"/>
              </a:spcAft>
              <a:buSzPts val="1800"/>
              <a:buChar char="○"/>
            </a:pPr>
            <a:r>
              <a:rPr b="1" lang="en-GB" sz="1800">
                <a:solidFill>
                  <a:srgbClr val="980000"/>
                </a:solidFill>
                <a:latin typeface="Calibri"/>
                <a:ea typeface="Calibri"/>
                <a:cs typeface="Calibri"/>
                <a:sym typeface="Calibri"/>
              </a:rPr>
              <a:t>‘Fail to Reject’</a:t>
            </a:r>
            <a:r>
              <a:rPr lang="en-GB" sz="1800">
                <a:latin typeface="Calibri"/>
                <a:ea typeface="Calibri"/>
                <a:cs typeface="Calibri"/>
                <a:sym typeface="Calibri"/>
              </a:rPr>
              <a:t> the H0</a:t>
            </a:r>
            <a:endParaRPr sz="1800">
              <a:latin typeface="Calibri"/>
              <a:ea typeface="Calibri"/>
              <a:cs typeface="Calibri"/>
              <a:sym typeface="Calibri"/>
            </a:endParaRPr>
          </a:p>
        </p:txBody>
      </p:sp>
      <p:sp>
        <p:nvSpPr>
          <p:cNvPr id="493" name="Google Shape;493;p39"/>
          <p:cNvSpPr txBox="1"/>
          <p:nvPr/>
        </p:nvSpPr>
        <p:spPr>
          <a:xfrm>
            <a:off x="6679780" y="1976525"/>
            <a:ext cx="2040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latin typeface="Calibri"/>
                <a:ea typeface="Calibri"/>
                <a:cs typeface="Calibri"/>
                <a:sym typeface="Calibri"/>
              </a:rPr>
              <a:t>H</a:t>
            </a:r>
            <a:r>
              <a:rPr baseline="-25000" lang="en-GB" sz="2200">
                <a:latin typeface="Calibri"/>
                <a:ea typeface="Calibri"/>
                <a:cs typeface="Calibri"/>
                <a:sym typeface="Calibri"/>
              </a:rPr>
              <a:t>0</a:t>
            </a:r>
            <a:r>
              <a:rPr lang="en-GB" sz="2200">
                <a:latin typeface="Calibri"/>
                <a:ea typeface="Calibri"/>
                <a:cs typeface="Calibri"/>
                <a:sym typeface="Calibri"/>
              </a:rPr>
              <a:t>: </a:t>
            </a:r>
            <a:r>
              <a:rPr lang="en-GB" sz="2200">
                <a:solidFill>
                  <a:schemeClr val="dk2"/>
                </a:solidFill>
                <a:latin typeface="Calibri"/>
                <a:ea typeface="Calibri"/>
                <a:cs typeface="Calibri"/>
                <a:sym typeface="Calibri"/>
              </a:rPr>
              <a:t>𝛍 = 5</a:t>
            </a:r>
            <a:endParaRPr sz="2200">
              <a:latin typeface="Calibri"/>
              <a:ea typeface="Calibri"/>
              <a:cs typeface="Calibri"/>
              <a:sym typeface="Calibri"/>
            </a:endParaRPr>
          </a:p>
        </p:txBody>
      </p:sp>
      <p:sp>
        <p:nvSpPr>
          <p:cNvPr id="494" name="Google Shape;494;p39"/>
          <p:cNvSpPr txBox="1"/>
          <p:nvPr/>
        </p:nvSpPr>
        <p:spPr>
          <a:xfrm>
            <a:off x="6679780" y="2738525"/>
            <a:ext cx="2157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latin typeface="Calibri"/>
                <a:ea typeface="Calibri"/>
                <a:cs typeface="Calibri"/>
                <a:sym typeface="Calibri"/>
              </a:rPr>
              <a:t>H</a:t>
            </a:r>
            <a:r>
              <a:rPr baseline="-25000" lang="en-GB" sz="2200">
                <a:latin typeface="Calibri"/>
                <a:ea typeface="Calibri"/>
                <a:cs typeface="Calibri"/>
                <a:sym typeface="Calibri"/>
              </a:rPr>
              <a:t>0</a:t>
            </a:r>
            <a:r>
              <a:rPr lang="en-GB" sz="2200">
                <a:latin typeface="Calibri"/>
                <a:ea typeface="Calibri"/>
                <a:cs typeface="Calibri"/>
                <a:sym typeface="Calibri"/>
              </a:rPr>
              <a:t>: </a:t>
            </a:r>
            <a:r>
              <a:rPr lang="en-GB" sz="2200">
                <a:solidFill>
                  <a:schemeClr val="dk2"/>
                </a:solidFill>
                <a:latin typeface="Calibri"/>
                <a:ea typeface="Calibri"/>
                <a:cs typeface="Calibri"/>
                <a:sym typeface="Calibri"/>
              </a:rPr>
              <a:t>𝛍&gt;= 25</a:t>
            </a:r>
            <a:endParaRPr sz="2200">
              <a:latin typeface="Calibri"/>
              <a:ea typeface="Calibri"/>
              <a:cs typeface="Calibri"/>
              <a:sym typeface="Calibri"/>
            </a:endParaRPr>
          </a:p>
        </p:txBody>
      </p:sp>
      <p:sp>
        <p:nvSpPr>
          <p:cNvPr id="495" name="Google Shape;495;p39"/>
          <p:cNvSpPr txBox="1"/>
          <p:nvPr/>
        </p:nvSpPr>
        <p:spPr>
          <a:xfrm>
            <a:off x="6679780" y="3576725"/>
            <a:ext cx="2157900" cy="523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200">
                <a:latin typeface="Calibri"/>
                <a:ea typeface="Calibri"/>
                <a:cs typeface="Calibri"/>
                <a:sym typeface="Calibri"/>
              </a:rPr>
              <a:t>H</a:t>
            </a:r>
            <a:r>
              <a:rPr baseline="-25000" lang="en-GB" sz="2200">
                <a:latin typeface="Calibri"/>
                <a:ea typeface="Calibri"/>
                <a:cs typeface="Calibri"/>
                <a:sym typeface="Calibri"/>
              </a:rPr>
              <a:t>0</a:t>
            </a:r>
            <a:r>
              <a:rPr lang="en-GB" sz="2200">
                <a:latin typeface="Calibri"/>
                <a:ea typeface="Calibri"/>
                <a:cs typeface="Calibri"/>
                <a:sym typeface="Calibri"/>
              </a:rPr>
              <a:t>: </a:t>
            </a:r>
            <a:r>
              <a:rPr lang="en-GB" sz="2200">
                <a:solidFill>
                  <a:schemeClr val="dk2"/>
                </a:solidFill>
                <a:latin typeface="Calibri"/>
                <a:ea typeface="Calibri"/>
                <a:cs typeface="Calibri"/>
                <a:sym typeface="Calibri"/>
              </a:rPr>
              <a:t>𝛍&lt;= 150</a:t>
            </a:r>
            <a:endParaRPr sz="2200">
              <a:latin typeface="Calibri"/>
              <a:ea typeface="Calibri"/>
              <a:cs typeface="Calibri"/>
              <a:sym typeface="Calibri"/>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9" name="Shape 499"/>
        <p:cNvGrpSpPr/>
        <p:nvPr/>
      </p:nvGrpSpPr>
      <p:grpSpPr>
        <a:xfrm>
          <a:off x="0" y="0"/>
          <a:ext cx="0" cy="0"/>
          <a:chOff x="0" y="0"/>
          <a:chExt cx="0" cy="0"/>
        </a:xfrm>
      </p:grpSpPr>
      <p:sp>
        <p:nvSpPr>
          <p:cNvPr id="500" name="Google Shape;500;p40"/>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Random Chance Variation?</a:t>
            </a:r>
            <a:endParaRPr/>
          </a:p>
        </p:txBody>
      </p:sp>
      <p:sp>
        <p:nvSpPr>
          <p:cNvPr id="501" name="Google Shape;501;p40"/>
          <p:cNvSpPr txBox="1"/>
          <p:nvPr>
            <p:ph idx="1" type="body"/>
          </p:nvPr>
        </p:nvSpPr>
        <p:spPr>
          <a:xfrm>
            <a:off x="159300" y="1011625"/>
            <a:ext cx="8366400" cy="3655800"/>
          </a:xfrm>
          <a:prstGeom prst="rect">
            <a:avLst/>
          </a:prstGeom>
          <a:solidFill>
            <a:srgbClr val="FFFFFF"/>
          </a:solidFill>
        </p:spPr>
        <p:txBody>
          <a:bodyPr anchorCtr="0" anchor="t" bIns="91425" lIns="91425" spcFirstLastPara="1" rIns="91425" wrap="square" tIns="91425">
            <a:noAutofit/>
          </a:bodyPr>
          <a:lstStyle/>
          <a:p>
            <a:pPr indent="-355600" lvl="0" marL="457200" rtl="0" algn="l">
              <a:lnSpc>
                <a:spcPct val="105000"/>
              </a:lnSpc>
              <a:spcBef>
                <a:spcPts val="0"/>
              </a:spcBef>
              <a:spcAft>
                <a:spcPts val="0"/>
              </a:spcAft>
              <a:buSzPts val="2000"/>
              <a:buChar char="●"/>
            </a:pPr>
            <a:r>
              <a:rPr lang="en-GB" sz="2000">
                <a:latin typeface="Calibri"/>
                <a:ea typeface="Calibri"/>
                <a:cs typeface="Calibri"/>
                <a:sym typeface="Calibri"/>
              </a:rPr>
              <a:t>It is the </a:t>
            </a:r>
            <a:r>
              <a:rPr b="1" lang="en-GB" sz="2000">
                <a:solidFill>
                  <a:srgbClr val="980000"/>
                </a:solidFill>
                <a:latin typeface="Calibri"/>
                <a:ea typeface="Calibri"/>
                <a:cs typeface="Calibri"/>
                <a:sym typeface="Calibri"/>
              </a:rPr>
              <a:t>inherent error</a:t>
            </a:r>
            <a:r>
              <a:rPr lang="en-GB" sz="2000">
                <a:latin typeface="Calibri"/>
                <a:ea typeface="Calibri"/>
                <a:cs typeface="Calibri"/>
                <a:sym typeface="Calibri"/>
              </a:rPr>
              <a:t> in any predictive statistical model. It is defined as the </a:t>
            </a:r>
            <a:r>
              <a:rPr i="1" lang="en-GB" sz="2000">
                <a:solidFill>
                  <a:srgbClr val="980000"/>
                </a:solidFill>
                <a:latin typeface="Calibri"/>
                <a:ea typeface="Calibri"/>
                <a:cs typeface="Calibri"/>
                <a:sym typeface="Calibri"/>
              </a:rPr>
              <a:t>difference between the predicted value of a variable (by the statistical model in question) and the actual value of the variable.</a:t>
            </a:r>
            <a:endParaRPr sz="2000">
              <a:solidFill>
                <a:srgbClr val="980000"/>
              </a:solidFill>
              <a:latin typeface="Calibri"/>
              <a:ea typeface="Calibri"/>
              <a:cs typeface="Calibri"/>
              <a:sym typeface="Calibri"/>
            </a:endParaRPr>
          </a:p>
          <a:p>
            <a:pPr indent="-355600" lvl="0" marL="457200" rtl="0" algn="l">
              <a:lnSpc>
                <a:spcPct val="105000"/>
              </a:lnSpc>
              <a:spcBef>
                <a:spcPts val="0"/>
              </a:spcBef>
              <a:spcAft>
                <a:spcPts val="0"/>
              </a:spcAft>
              <a:buSzPts val="2000"/>
              <a:buFont typeface="Calibri"/>
              <a:buChar char="●"/>
            </a:pPr>
            <a:r>
              <a:rPr lang="en-GB" sz="2000">
                <a:latin typeface="Calibri"/>
                <a:ea typeface="Calibri"/>
                <a:cs typeface="Calibri"/>
                <a:sym typeface="Calibri"/>
              </a:rPr>
              <a:t>For a fairly large sample size, these errors are seen to be uniformly distributed abov</a:t>
            </a:r>
            <a:r>
              <a:rPr lang="en-GB" sz="2000">
                <a:latin typeface="Calibri"/>
                <a:ea typeface="Calibri"/>
                <a:cs typeface="Calibri"/>
                <a:sym typeface="Calibri"/>
              </a:rPr>
              <a:t>e and</a:t>
            </a:r>
            <a:r>
              <a:rPr lang="en-GB" sz="2000">
                <a:latin typeface="Calibri"/>
                <a:ea typeface="Calibri"/>
                <a:cs typeface="Calibri"/>
                <a:sym typeface="Calibri"/>
              </a:rPr>
              <a:t> below the mean and cancel each other out, resulting in Expected Value of zero.</a:t>
            </a:r>
            <a:endParaRPr sz="2000">
              <a:latin typeface="Calibri"/>
              <a:ea typeface="Calibri"/>
              <a:cs typeface="Calibri"/>
              <a:sym typeface="Calibri"/>
            </a:endParaRPr>
          </a:p>
          <a:p>
            <a:pPr indent="-355600" lvl="0" marL="457200" rtl="0" algn="l">
              <a:lnSpc>
                <a:spcPct val="105000"/>
              </a:lnSpc>
              <a:spcBef>
                <a:spcPts val="0"/>
              </a:spcBef>
              <a:spcAft>
                <a:spcPts val="0"/>
              </a:spcAft>
              <a:buSzPts val="2000"/>
              <a:buFont typeface="Calibri"/>
              <a:buChar char="●"/>
            </a:pPr>
            <a:r>
              <a:rPr lang="en-GB" sz="2000">
                <a:latin typeface="Calibri"/>
                <a:ea typeface="Calibri"/>
                <a:cs typeface="Calibri"/>
                <a:sym typeface="Calibri"/>
              </a:rPr>
              <a:t>Examples - </a:t>
            </a:r>
            <a:endParaRPr sz="2000">
              <a:latin typeface="Calibri"/>
              <a:ea typeface="Calibri"/>
              <a:cs typeface="Calibri"/>
              <a:sym typeface="Calibri"/>
            </a:endParaRPr>
          </a:p>
          <a:p>
            <a:pPr indent="0" lvl="0" marL="457200" rtl="0" algn="l">
              <a:lnSpc>
                <a:spcPct val="105000"/>
              </a:lnSpc>
              <a:spcBef>
                <a:spcPts val="1200"/>
              </a:spcBef>
              <a:spcAft>
                <a:spcPts val="0"/>
              </a:spcAft>
              <a:buNone/>
            </a:pPr>
            <a:r>
              <a:rPr lang="en-GB" sz="2000">
                <a:latin typeface="Calibri"/>
                <a:ea typeface="Calibri"/>
                <a:cs typeface="Calibri"/>
                <a:sym typeface="Calibri"/>
              </a:rPr>
              <a:t>1) Time taken to cover the distance from point A to B by 100 persons in the same car</a:t>
            </a:r>
            <a:endParaRPr sz="2000">
              <a:latin typeface="Calibri"/>
              <a:ea typeface="Calibri"/>
              <a:cs typeface="Calibri"/>
              <a:sym typeface="Calibri"/>
            </a:endParaRPr>
          </a:p>
          <a:p>
            <a:pPr indent="0" lvl="0" marL="457200" rtl="0" algn="l">
              <a:lnSpc>
                <a:spcPct val="105000"/>
              </a:lnSpc>
              <a:spcBef>
                <a:spcPts val="1200"/>
              </a:spcBef>
              <a:spcAft>
                <a:spcPts val="1200"/>
              </a:spcAft>
              <a:buNone/>
            </a:pPr>
            <a:r>
              <a:rPr lang="en-GB" sz="2000">
                <a:latin typeface="Calibri"/>
                <a:ea typeface="Calibri"/>
                <a:cs typeface="Calibri"/>
                <a:sym typeface="Calibri"/>
              </a:rPr>
              <a:t>2) Pulse rate of randomly selected 500 people in a locality</a:t>
            </a:r>
            <a:endParaRPr sz="2000">
              <a:latin typeface="Calibri"/>
              <a:ea typeface="Calibri"/>
              <a:cs typeface="Calibri"/>
              <a:sym typeface="Calibri"/>
            </a:endParaRPr>
          </a:p>
        </p:txBody>
      </p:sp>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5" name="Shape 505"/>
        <p:cNvGrpSpPr/>
        <p:nvPr/>
      </p:nvGrpSpPr>
      <p:grpSpPr>
        <a:xfrm>
          <a:off x="0" y="0"/>
          <a:ext cx="0" cy="0"/>
          <a:chOff x="0" y="0"/>
          <a:chExt cx="0" cy="0"/>
        </a:xfrm>
      </p:grpSpPr>
      <p:sp>
        <p:nvSpPr>
          <p:cNvPr id="506" name="Google Shape;506;p41"/>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What is Random Chance Variation?</a:t>
            </a:r>
            <a:endParaRPr/>
          </a:p>
        </p:txBody>
      </p:sp>
      <p:sp>
        <p:nvSpPr>
          <p:cNvPr id="507" name="Google Shape;507;p41"/>
          <p:cNvSpPr txBox="1"/>
          <p:nvPr>
            <p:ph idx="1" type="body"/>
          </p:nvPr>
        </p:nvSpPr>
        <p:spPr>
          <a:xfrm>
            <a:off x="159300" y="1011625"/>
            <a:ext cx="8520600" cy="3407700"/>
          </a:xfrm>
          <a:prstGeom prst="rect">
            <a:avLst/>
          </a:prstGeom>
          <a:solidFill>
            <a:srgbClr val="FFFFFF"/>
          </a:solidFill>
        </p:spPr>
        <p:txBody>
          <a:bodyPr anchorCtr="0" anchor="t" bIns="91425" lIns="91425" spcFirstLastPara="1" rIns="91425" wrap="square" tIns="91425">
            <a:normAutofit/>
          </a:bodyPr>
          <a:lstStyle/>
          <a:p>
            <a:pPr indent="-349250" lvl="0" marL="457200" rtl="0" algn="l">
              <a:spcBef>
                <a:spcPts val="0"/>
              </a:spcBef>
              <a:spcAft>
                <a:spcPts val="0"/>
              </a:spcAft>
              <a:buSzPts val="1900"/>
              <a:buFont typeface="Calibri"/>
              <a:buChar char="●"/>
            </a:pPr>
            <a:r>
              <a:rPr lang="en-GB" sz="1900">
                <a:latin typeface="Calibri"/>
                <a:ea typeface="Calibri"/>
                <a:cs typeface="Calibri"/>
                <a:sym typeface="Calibri"/>
              </a:rPr>
              <a:t>The factors influencing the behaviour of a variable in question usually behave in a random way. So the outputs and the resulting chance errors also appear in a somewhat random fashion. Thus, </a:t>
            </a:r>
            <a:r>
              <a:rPr b="1" lang="en-GB" sz="1900">
                <a:solidFill>
                  <a:srgbClr val="980000"/>
                </a:solidFill>
                <a:latin typeface="Calibri"/>
                <a:ea typeface="Calibri"/>
                <a:cs typeface="Calibri"/>
                <a:sym typeface="Calibri"/>
              </a:rPr>
              <a:t>chance errors cannot be controlled</a:t>
            </a:r>
            <a:r>
              <a:rPr b="1" lang="en-GB" sz="1900">
                <a:latin typeface="Calibri"/>
                <a:ea typeface="Calibri"/>
                <a:cs typeface="Calibri"/>
                <a:sym typeface="Calibri"/>
              </a:rPr>
              <a:t>,</a:t>
            </a:r>
            <a:r>
              <a:rPr lang="en-GB" sz="1900">
                <a:latin typeface="Calibri"/>
                <a:ea typeface="Calibri"/>
                <a:cs typeface="Calibri"/>
                <a:sym typeface="Calibri"/>
              </a:rPr>
              <a:t> however accurate the model be. </a:t>
            </a:r>
            <a:r>
              <a:rPr b="1" lang="en-GB" sz="1900">
                <a:solidFill>
                  <a:srgbClr val="980000"/>
                </a:solidFill>
                <a:latin typeface="Calibri"/>
                <a:ea typeface="Calibri"/>
                <a:cs typeface="Calibri"/>
                <a:sym typeface="Calibri"/>
              </a:rPr>
              <a:t>The presence of this error hence does not reduce the credibility of a model.</a:t>
            </a:r>
            <a:endParaRPr b="1" sz="1900">
              <a:solidFill>
                <a:srgbClr val="980000"/>
              </a:solidFill>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5"/>
          <p:cNvSpPr/>
          <p:nvPr/>
        </p:nvSpPr>
        <p:spPr>
          <a:xfrm>
            <a:off x="208600" y="3991275"/>
            <a:ext cx="6280500" cy="960300"/>
          </a:xfrm>
          <a:prstGeom prst="roundRect">
            <a:avLst>
              <a:gd fmla="val 5748" name="adj"/>
            </a:avLst>
          </a:prstGeom>
          <a:solidFill>
            <a:srgbClr val="F4CC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15"/>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Population and Sample</a:t>
            </a:r>
            <a:endParaRPr/>
          </a:p>
        </p:txBody>
      </p:sp>
      <p:sp>
        <p:nvSpPr>
          <p:cNvPr id="81" name="Google Shape;81;p15"/>
          <p:cNvSpPr txBox="1"/>
          <p:nvPr>
            <p:ph idx="1" type="body"/>
          </p:nvPr>
        </p:nvSpPr>
        <p:spPr>
          <a:xfrm>
            <a:off x="159300" y="1164025"/>
            <a:ext cx="6060000" cy="1087800"/>
          </a:xfrm>
          <a:prstGeom prst="rect">
            <a:avLst/>
          </a:prstGeom>
          <a:solidFill>
            <a:srgbClr val="FFFFFF"/>
          </a:solidFill>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lang="en-GB" sz="1700">
                <a:latin typeface="Calibri"/>
                <a:ea typeface="Calibri"/>
                <a:cs typeface="Calibri"/>
                <a:sym typeface="Calibri"/>
              </a:rPr>
              <a:t>A </a:t>
            </a:r>
            <a:r>
              <a:rPr b="1" lang="en-GB" sz="1700">
                <a:solidFill>
                  <a:srgbClr val="980000"/>
                </a:solidFill>
                <a:latin typeface="Calibri"/>
                <a:ea typeface="Calibri"/>
                <a:cs typeface="Calibri"/>
                <a:sym typeface="Calibri"/>
              </a:rPr>
              <a:t>Population</a:t>
            </a:r>
            <a:r>
              <a:rPr lang="en-GB" sz="1700">
                <a:latin typeface="Calibri"/>
                <a:ea typeface="Calibri"/>
                <a:cs typeface="Calibri"/>
                <a:sym typeface="Calibri"/>
              </a:rPr>
              <a:t> is a collection of all people, items, or events about which you want to make inferences or draw conclusion about. The size of the population can be finite or infinite</a:t>
            </a:r>
            <a:endParaRPr sz="1900">
              <a:latin typeface="Calibri"/>
              <a:ea typeface="Calibri"/>
              <a:cs typeface="Calibri"/>
              <a:sym typeface="Calibri"/>
            </a:endParaRPr>
          </a:p>
        </p:txBody>
      </p:sp>
      <p:sp>
        <p:nvSpPr>
          <p:cNvPr id="82" name="Google Shape;82;p15"/>
          <p:cNvSpPr txBox="1"/>
          <p:nvPr>
            <p:ph idx="1" type="body"/>
          </p:nvPr>
        </p:nvSpPr>
        <p:spPr>
          <a:xfrm>
            <a:off x="235500" y="3983425"/>
            <a:ext cx="6228900" cy="858300"/>
          </a:xfrm>
          <a:prstGeom prst="rect">
            <a:avLst/>
          </a:prstGeom>
          <a:noFill/>
        </p:spPr>
        <p:txBody>
          <a:bodyPr anchorCtr="0" anchor="t" bIns="91425" lIns="91425" spcFirstLastPara="1" rIns="91425" wrap="square" tIns="91425">
            <a:normAutofit/>
          </a:bodyPr>
          <a:lstStyle/>
          <a:p>
            <a:pPr indent="-336550" lvl="0" marL="457200" rtl="0" algn="l">
              <a:spcBef>
                <a:spcPts val="0"/>
              </a:spcBef>
              <a:spcAft>
                <a:spcPts val="0"/>
              </a:spcAft>
              <a:buSzPts val="1700"/>
              <a:buChar char="●"/>
            </a:pPr>
            <a:r>
              <a:rPr b="1" lang="en-GB" sz="1700">
                <a:solidFill>
                  <a:srgbClr val="980000"/>
                </a:solidFill>
                <a:latin typeface="Calibri"/>
                <a:ea typeface="Calibri"/>
                <a:cs typeface="Calibri"/>
                <a:sym typeface="Calibri"/>
              </a:rPr>
              <a:t>Parameter</a:t>
            </a:r>
            <a:r>
              <a:rPr b="1" lang="en-GB" sz="1700">
                <a:solidFill>
                  <a:srgbClr val="FF0000"/>
                </a:solidFill>
                <a:latin typeface="Calibri"/>
                <a:ea typeface="Calibri"/>
                <a:cs typeface="Calibri"/>
                <a:sym typeface="Calibri"/>
              </a:rPr>
              <a:t> </a:t>
            </a:r>
            <a:r>
              <a:rPr lang="en-GB" sz="1700">
                <a:latin typeface="Calibri"/>
                <a:ea typeface="Calibri"/>
                <a:cs typeface="Calibri"/>
                <a:sym typeface="Calibri"/>
              </a:rPr>
              <a:t>is the value that describe the characteristics of the population eg - </a:t>
            </a:r>
            <a:r>
              <a:rPr b="1" i="1" lang="en-GB" sz="1700">
                <a:solidFill>
                  <a:srgbClr val="980000"/>
                </a:solidFill>
                <a:latin typeface="Calibri"/>
                <a:ea typeface="Calibri"/>
                <a:cs typeface="Calibri"/>
                <a:sym typeface="Calibri"/>
              </a:rPr>
              <a:t>Population Mean</a:t>
            </a:r>
            <a:r>
              <a:rPr lang="en-GB" sz="1700">
                <a:solidFill>
                  <a:srgbClr val="980000"/>
                </a:solidFill>
                <a:latin typeface="Calibri"/>
                <a:ea typeface="Calibri"/>
                <a:cs typeface="Calibri"/>
                <a:sym typeface="Calibri"/>
              </a:rPr>
              <a:t> </a:t>
            </a:r>
            <a:r>
              <a:rPr lang="en-GB" sz="1900">
                <a:solidFill>
                  <a:srgbClr val="980000"/>
                </a:solidFill>
                <a:latin typeface="Calibri"/>
                <a:ea typeface="Calibri"/>
                <a:cs typeface="Calibri"/>
                <a:sym typeface="Calibri"/>
              </a:rPr>
              <a:t>(𝛍)</a:t>
            </a:r>
            <a:r>
              <a:rPr lang="en-GB" sz="1700">
                <a:latin typeface="Calibri"/>
                <a:ea typeface="Calibri"/>
                <a:cs typeface="Calibri"/>
                <a:sym typeface="Calibri"/>
              </a:rPr>
              <a:t> &amp; </a:t>
            </a:r>
            <a:r>
              <a:rPr b="1" i="1" lang="en-GB" sz="1700">
                <a:solidFill>
                  <a:srgbClr val="980000"/>
                </a:solidFill>
                <a:latin typeface="Calibri"/>
                <a:ea typeface="Calibri"/>
                <a:cs typeface="Calibri"/>
                <a:sym typeface="Calibri"/>
              </a:rPr>
              <a:t>Population S.D</a:t>
            </a:r>
            <a:r>
              <a:rPr lang="en-GB" sz="1700">
                <a:solidFill>
                  <a:srgbClr val="980000"/>
                </a:solidFill>
                <a:latin typeface="Calibri"/>
                <a:ea typeface="Calibri"/>
                <a:cs typeface="Calibri"/>
                <a:sym typeface="Calibri"/>
              </a:rPr>
              <a:t> </a:t>
            </a:r>
            <a:r>
              <a:rPr lang="en-GB" sz="1900">
                <a:solidFill>
                  <a:srgbClr val="980000"/>
                </a:solidFill>
                <a:latin typeface="Calibri"/>
                <a:ea typeface="Calibri"/>
                <a:cs typeface="Calibri"/>
                <a:sym typeface="Calibri"/>
              </a:rPr>
              <a:t>(</a:t>
            </a:r>
            <a:r>
              <a:rPr i="1" lang="en-GB" sz="1900">
                <a:solidFill>
                  <a:srgbClr val="980000"/>
                </a:solidFill>
                <a:latin typeface="Calibri"/>
                <a:ea typeface="Calibri"/>
                <a:cs typeface="Calibri"/>
                <a:sym typeface="Calibri"/>
              </a:rPr>
              <a:t>𝛔)</a:t>
            </a:r>
            <a:endParaRPr sz="1900">
              <a:solidFill>
                <a:srgbClr val="980000"/>
              </a:solidFill>
              <a:latin typeface="Calibri"/>
              <a:ea typeface="Calibri"/>
              <a:cs typeface="Calibri"/>
              <a:sym typeface="Calibri"/>
            </a:endParaRPr>
          </a:p>
        </p:txBody>
      </p:sp>
      <p:grpSp>
        <p:nvGrpSpPr>
          <p:cNvPr id="83" name="Google Shape;83;p15"/>
          <p:cNvGrpSpPr/>
          <p:nvPr/>
        </p:nvGrpSpPr>
        <p:grpSpPr>
          <a:xfrm>
            <a:off x="6309850" y="240400"/>
            <a:ext cx="2529325" cy="4482925"/>
            <a:chOff x="6309850" y="164200"/>
            <a:chExt cx="2529325" cy="4482925"/>
          </a:xfrm>
        </p:grpSpPr>
        <p:pic>
          <p:nvPicPr>
            <p:cNvPr id="84" name="Google Shape;84;p15"/>
            <p:cNvPicPr preferRelativeResize="0"/>
            <p:nvPr/>
          </p:nvPicPr>
          <p:blipFill rotWithShape="1">
            <a:blip r:embed="rId3">
              <a:alphaModFix/>
            </a:blip>
            <a:srcRect b="0" l="0" r="57750" t="0"/>
            <a:stretch/>
          </p:blipFill>
          <p:spPr>
            <a:xfrm>
              <a:off x="6309850" y="523950"/>
              <a:ext cx="2473036" cy="1469050"/>
            </a:xfrm>
            <a:prstGeom prst="rect">
              <a:avLst/>
            </a:prstGeom>
            <a:noFill/>
            <a:ln>
              <a:noFill/>
            </a:ln>
            <a:effectLst>
              <a:outerShdw blurRad="57150" rotWithShape="0" algn="bl" dir="5400000" dist="19050">
                <a:srgbClr val="000000">
                  <a:alpha val="50000"/>
                </a:srgbClr>
              </a:outerShdw>
            </a:effectLst>
          </p:spPr>
        </p:pic>
        <p:pic>
          <p:nvPicPr>
            <p:cNvPr id="85" name="Google Shape;85;p15"/>
            <p:cNvPicPr preferRelativeResize="0"/>
            <p:nvPr/>
          </p:nvPicPr>
          <p:blipFill>
            <a:blip r:embed="rId4">
              <a:alphaModFix/>
            </a:blip>
            <a:stretch>
              <a:fillRect/>
            </a:stretch>
          </p:blipFill>
          <p:spPr>
            <a:xfrm>
              <a:off x="6865099" y="3178075"/>
              <a:ext cx="1325027" cy="1469050"/>
            </a:xfrm>
            <a:prstGeom prst="rect">
              <a:avLst/>
            </a:prstGeom>
            <a:noFill/>
            <a:ln>
              <a:noFill/>
            </a:ln>
            <a:effectLst>
              <a:outerShdw blurRad="57150" rotWithShape="0" algn="bl" dir="5400000" dist="19050">
                <a:srgbClr val="000000">
                  <a:alpha val="50000"/>
                </a:srgbClr>
              </a:outerShdw>
            </a:effectLst>
          </p:spPr>
        </p:pic>
        <p:sp>
          <p:nvSpPr>
            <p:cNvPr id="86" name="Google Shape;86;p15"/>
            <p:cNvSpPr txBox="1"/>
            <p:nvPr/>
          </p:nvSpPr>
          <p:spPr>
            <a:xfrm>
              <a:off x="6435500" y="2221600"/>
              <a:ext cx="21684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Calibri"/>
                  <a:ea typeface="Calibri"/>
                  <a:cs typeface="Calibri"/>
                  <a:sym typeface="Calibri"/>
                </a:rPr>
                <a:t>Sampling</a:t>
              </a:r>
              <a:endParaRPr b="1">
                <a:latin typeface="Calibri"/>
                <a:ea typeface="Calibri"/>
                <a:cs typeface="Calibri"/>
                <a:sym typeface="Calibri"/>
              </a:endParaRPr>
            </a:p>
          </p:txBody>
        </p:sp>
        <p:cxnSp>
          <p:nvCxnSpPr>
            <p:cNvPr id="87" name="Google Shape;87;p15"/>
            <p:cNvCxnSpPr/>
            <p:nvPr/>
          </p:nvCxnSpPr>
          <p:spPr>
            <a:xfrm>
              <a:off x="7498750" y="2620925"/>
              <a:ext cx="0" cy="290100"/>
            </a:xfrm>
            <a:prstGeom prst="straightConnector1">
              <a:avLst/>
            </a:prstGeom>
            <a:noFill/>
            <a:ln cap="flat" cmpd="sng" w="9525">
              <a:solidFill>
                <a:srgbClr val="424242"/>
              </a:solidFill>
              <a:prstDash val="solid"/>
              <a:round/>
              <a:headEnd len="med" w="med" type="none"/>
              <a:tailEnd len="med" w="med" type="triangle"/>
            </a:ln>
          </p:spPr>
        </p:cxnSp>
        <p:cxnSp>
          <p:nvCxnSpPr>
            <p:cNvPr id="88" name="Google Shape;88;p15"/>
            <p:cNvCxnSpPr/>
            <p:nvPr/>
          </p:nvCxnSpPr>
          <p:spPr>
            <a:xfrm>
              <a:off x="7498750" y="2011325"/>
              <a:ext cx="0" cy="290100"/>
            </a:xfrm>
            <a:prstGeom prst="straightConnector1">
              <a:avLst/>
            </a:prstGeom>
            <a:noFill/>
            <a:ln cap="flat" cmpd="sng" w="9525">
              <a:solidFill>
                <a:srgbClr val="424242"/>
              </a:solidFill>
              <a:prstDash val="solid"/>
              <a:round/>
              <a:headEnd len="med" w="med" type="none"/>
              <a:tailEnd len="med" w="med" type="triangle"/>
            </a:ln>
          </p:spPr>
        </p:cxnSp>
        <p:sp>
          <p:nvSpPr>
            <p:cNvPr id="89" name="Google Shape;89;p15"/>
            <p:cNvSpPr txBox="1"/>
            <p:nvPr/>
          </p:nvSpPr>
          <p:spPr>
            <a:xfrm>
              <a:off x="6394175" y="164200"/>
              <a:ext cx="24450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Calibri"/>
                  <a:ea typeface="Calibri"/>
                  <a:cs typeface="Calibri"/>
                  <a:sym typeface="Calibri"/>
                </a:rPr>
                <a:t>Population Parameters ( 𝛍,𝛔)</a:t>
              </a:r>
              <a:endParaRPr i="1">
                <a:latin typeface="Calibri"/>
                <a:ea typeface="Calibri"/>
                <a:cs typeface="Calibri"/>
                <a:sym typeface="Calibri"/>
              </a:endParaRPr>
            </a:p>
          </p:txBody>
        </p:sp>
        <p:sp>
          <p:nvSpPr>
            <p:cNvPr id="90" name="Google Shape;90;p15"/>
            <p:cNvSpPr txBox="1"/>
            <p:nvPr/>
          </p:nvSpPr>
          <p:spPr>
            <a:xfrm>
              <a:off x="6376700" y="2823100"/>
              <a:ext cx="23307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Calibri"/>
                  <a:ea typeface="Calibri"/>
                  <a:cs typeface="Calibri"/>
                  <a:sym typeface="Calibri"/>
                </a:rPr>
                <a:t>Sample Statistics </a:t>
              </a:r>
              <a:r>
                <a:rPr b="1" i="1" lang="en-GB">
                  <a:latin typeface="Calibri"/>
                  <a:ea typeface="Calibri"/>
                  <a:cs typeface="Calibri"/>
                  <a:sym typeface="Calibri"/>
                </a:rPr>
                <a:t>( x(bar)</a:t>
              </a:r>
              <a:r>
                <a:rPr i="1" lang="en-GB">
                  <a:latin typeface="Calibri"/>
                  <a:ea typeface="Calibri"/>
                  <a:cs typeface="Calibri"/>
                  <a:sym typeface="Calibri"/>
                </a:rPr>
                <a:t>,𝛔)</a:t>
              </a:r>
              <a:endParaRPr i="1">
                <a:latin typeface="Calibri"/>
                <a:ea typeface="Calibri"/>
                <a:cs typeface="Calibri"/>
                <a:sym typeface="Calibri"/>
              </a:endParaRPr>
            </a:p>
          </p:txBody>
        </p:sp>
      </p:grpSp>
      <p:sp>
        <p:nvSpPr>
          <p:cNvPr id="91" name="Google Shape;91;p15"/>
          <p:cNvSpPr txBox="1"/>
          <p:nvPr>
            <p:ph idx="1" type="body"/>
          </p:nvPr>
        </p:nvSpPr>
        <p:spPr>
          <a:xfrm>
            <a:off x="159300" y="2230825"/>
            <a:ext cx="6060000" cy="1572900"/>
          </a:xfrm>
          <a:prstGeom prst="rect">
            <a:avLst/>
          </a:prstGeom>
          <a:solidFill>
            <a:srgbClr val="FFFFFF"/>
          </a:solidFill>
        </p:spPr>
        <p:txBody>
          <a:bodyPr anchorCtr="0" anchor="t" bIns="91425" lIns="91425" spcFirstLastPara="1" rIns="91425" wrap="square" tIns="91425">
            <a:normAutofit lnSpcReduction="10000"/>
          </a:bodyPr>
          <a:lstStyle/>
          <a:p>
            <a:pPr indent="-336550" lvl="0" marL="457200" rtl="0" algn="l">
              <a:spcBef>
                <a:spcPts val="0"/>
              </a:spcBef>
              <a:spcAft>
                <a:spcPts val="0"/>
              </a:spcAft>
              <a:buSzPts val="1700"/>
              <a:buFont typeface="Calibri"/>
              <a:buChar char="●"/>
            </a:pPr>
            <a:r>
              <a:rPr b="1" lang="en-GB" sz="1700">
                <a:solidFill>
                  <a:srgbClr val="980000"/>
                </a:solidFill>
                <a:latin typeface="Calibri"/>
                <a:ea typeface="Calibri"/>
                <a:cs typeface="Calibri"/>
                <a:sym typeface="Calibri"/>
              </a:rPr>
              <a:t>Not always convenient or possible to examine every member</a:t>
            </a:r>
            <a:r>
              <a:rPr lang="en-GB" sz="1700">
                <a:latin typeface="Calibri"/>
                <a:ea typeface="Calibri"/>
                <a:cs typeface="Calibri"/>
                <a:sym typeface="Calibri"/>
              </a:rPr>
              <a:t> of an entire population for analysis hence we have to deal with samples that can represent the population to draw conclusion. It is here we use sampling </a:t>
            </a:r>
            <a:r>
              <a:rPr lang="en-GB" sz="1700">
                <a:latin typeface="Calibri"/>
                <a:ea typeface="Calibri"/>
                <a:cs typeface="Calibri"/>
                <a:sym typeface="Calibri"/>
              </a:rPr>
              <a:t>techniques</a:t>
            </a:r>
            <a:r>
              <a:rPr lang="en-GB" sz="1700">
                <a:latin typeface="Calibri"/>
                <a:ea typeface="Calibri"/>
                <a:cs typeface="Calibri"/>
                <a:sym typeface="Calibri"/>
              </a:rPr>
              <a:t> to draw samples that best represent the population</a:t>
            </a:r>
            <a:endParaRPr sz="1900">
              <a:latin typeface="Calibri"/>
              <a:ea typeface="Calibri"/>
              <a:cs typeface="Calibri"/>
              <a:sym typeface="Calibri"/>
            </a:endParaRPr>
          </a:p>
        </p:txBody>
      </p:sp>
      <p:sp>
        <p:nvSpPr>
          <p:cNvPr id="92" name="Google Shape;92;p15"/>
          <p:cNvSpPr txBox="1"/>
          <p:nvPr>
            <p:ph idx="1" type="body"/>
          </p:nvPr>
        </p:nvSpPr>
        <p:spPr>
          <a:xfrm>
            <a:off x="83100" y="630625"/>
            <a:ext cx="3131700" cy="447900"/>
          </a:xfrm>
          <a:prstGeom prst="rect">
            <a:avLst/>
          </a:prstGeom>
          <a:solidFill>
            <a:srgbClr val="FFFFFF"/>
          </a:solidFill>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GB" sz="1700">
                <a:latin typeface="Calibri"/>
                <a:ea typeface="Calibri"/>
                <a:cs typeface="Calibri"/>
                <a:sym typeface="Calibri"/>
              </a:rPr>
              <a:t>POPULATION</a:t>
            </a:r>
            <a:endParaRPr b="1" sz="1900">
              <a:latin typeface="Calibri"/>
              <a:ea typeface="Calibri"/>
              <a:cs typeface="Calibri"/>
              <a:sym typeface="Calibri"/>
            </a:endParaRPr>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42"/>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Why - Fail to Reject?</a:t>
            </a:r>
            <a:endParaRPr/>
          </a:p>
        </p:txBody>
      </p:sp>
      <p:sp>
        <p:nvSpPr>
          <p:cNvPr id="513" name="Google Shape;513;p42"/>
          <p:cNvSpPr txBox="1"/>
          <p:nvPr>
            <p:ph idx="1" type="body"/>
          </p:nvPr>
        </p:nvSpPr>
        <p:spPr>
          <a:xfrm>
            <a:off x="159300" y="935425"/>
            <a:ext cx="8836200" cy="2006700"/>
          </a:xfrm>
          <a:prstGeom prst="rect">
            <a:avLst/>
          </a:prstGeom>
          <a:solidFill>
            <a:srgbClr val="FFFFFF"/>
          </a:solidFill>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latin typeface="Calibri"/>
                <a:ea typeface="Calibri"/>
                <a:cs typeface="Calibri"/>
                <a:sym typeface="Calibri"/>
              </a:rPr>
              <a:t>“</a:t>
            </a:r>
            <a:r>
              <a:rPr i="1" lang="en-GB" sz="2000">
                <a:latin typeface="Calibri"/>
                <a:ea typeface="Calibri"/>
                <a:cs typeface="Calibri"/>
                <a:sym typeface="Calibri"/>
              </a:rPr>
              <a:t>Fail to reject</a:t>
            </a:r>
            <a:r>
              <a:rPr lang="en-GB" sz="2000">
                <a:latin typeface="Calibri"/>
                <a:ea typeface="Calibri"/>
                <a:cs typeface="Calibri"/>
                <a:sym typeface="Calibri"/>
              </a:rPr>
              <a:t>” sounds like the </a:t>
            </a:r>
            <a:r>
              <a:rPr b="1" lang="en-GB" sz="2000">
                <a:solidFill>
                  <a:srgbClr val="980000"/>
                </a:solidFill>
                <a:latin typeface="Calibri"/>
                <a:ea typeface="Calibri"/>
                <a:cs typeface="Calibri"/>
                <a:sym typeface="Calibri"/>
              </a:rPr>
              <a:t>double negative</a:t>
            </a:r>
            <a:endParaRPr b="1" sz="2000">
              <a:solidFill>
                <a:srgbClr val="980000"/>
              </a:solidFill>
              <a:latin typeface="Calibri"/>
              <a:ea typeface="Calibri"/>
              <a:cs typeface="Calibri"/>
              <a:sym typeface="Calibri"/>
            </a:endParaRPr>
          </a:p>
          <a:p>
            <a:pPr indent="-355600" lvl="0" marL="457200" rtl="0" algn="l">
              <a:spcBef>
                <a:spcPts val="0"/>
              </a:spcBef>
              <a:spcAft>
                <a:spcPts val="0"/>
              </a:spcAft>
              <a:buSzPts val="2000"/>
              <a:buChar char="●"/>
            </a:pPr>
            <a:r>
              <a:rPr lang="en-GB" sz="2000">
                <a:latin typeface="Calibri"/>
                <a:ea typeface="Calibri"/>
                <a:cs typeface="Calibri"/>
                <a:sym typeface="Calibri"/>
              </a:rPr>
              <a:t>We </a:t>
            </a:r>
            <a:r>
              <a:rPr b="1" lang="en-GB" sz="2000">
                <a:solidFill>
                  <a:srgbClr val="980000"/>
                </a:solidFill>
                <a:latin typeface="Calibri"/>
                <a:ea typeface="Calibri"/>
                <a:cs typeface="Calibri"/>
                <a:sym typeface="Calibri"/>
              </a:rPr>
              <a:t>cannot conclusively Affirm</a:t>
            </a:r>
            <a:r>
              <a:rPr lang="en-GB" sz="2000">
                <a:latin typeface="Calibri"/>
                <a:ea typeface="Calibri"/>
                <a:cs typeface="Calibri"/>
                <a:sym typeface="Calibri"/>
              </a:rPr>
              <a:t> a Hypothesis but we can conclusively Negate it</a:t>
            </a:r>
            <a:endParaRPr sz="2000">
              <a:latin typeface="Calibri"/>
              <a:ea typeface="Calibri"/>
              <a:cs typeface="Calibri"/>
              <a:sym typeface="Calibri"/>
            </a:endParaRPr>
          </a:p>
          <a:p>
            <a:pPr indent="-355600" lvl="0" marL="457200" rtl="0" algn="l">
              <a:spcBef>
                <a:spcPts val="0"/>
              </a:spcBef>
              <a:spcAft>
                <a:spcPts val="0"/>
              </a:spcAft>
              <a:buSzPts val="2000"/>
              <a:buChar char="●"/>
            </a:pPr>
            <a:r>
              <a:rPr lang="en-GB" sz="2000">
                <a:latin typeface="Calibri"/>
                <a:ea typeface="Calibri"/>
                <a:cs typeface="Calibri"/>
                <a:sym typeface="Calibri"/>
              </a:rPr>
              <a:t>We assume that the Null hypothesis is correct </a:t>
            </a:r>
            <a:r>
              <a:rPr b="1" lang="en-GB" sz="2000">
                <a:solidFill>
                  <a:srgbClr val="980000"/>
                </a:solidFill>
                <a:latin typeface="Calibri"/>
                <a:ea typeface="Calibri"/>
                <a:cs typeface="Calibri"/>
                <a:sym typeface="Calibri"/>
              </a:rPr>
              <a:t>until we have enough evidence to suggest otherwise</a:t>
            </a:r>
            <a:endParaRPr b="1" sz="2000">
              <a:solidFill>
                <a:srgbClr val="980000"/>
              </a:solidFill>
              <a:latin typeface="Calibri"/>
              <a:ea typeface="Calibri"/>
              <a:cs typeface="Calibri"/>
              <a:sym typeface="Calibri"/>
            </a:endParaRPr>
          </a:p>
          <a:p>
            <a:pPr indent="-355600" lvl="0" marL="457200" rtl="0" algn="l">
              <a:spcBef>
                <a:spcPts val="0"/>
              </a:spcBef>
              <a:spcAft>
                <a:spcPts val="0"/>
              </a:spcAft>
              <a:buSzPts val="2000"/>
              <a:buFont typeface="Calibri"/>
              <a:buChar char="●"/>
            </a:pPr>
            <a:r>
              <a:rPr lang="en-GB" sz="2000">
                <a:latin typeface="Calibri"/>
                <a:ea typeface="Calibri"/>
                <a:cs typeface="Calibri"/>
                <a:sym typeface="Calibri"/>
              </a:rPr>
              <a:t>Fact is that we can’t prove a Negative</a:t>
            </a:r>
            <a:endParaRPr sz="2000">
              <a:latin typeface="Calibri"/>
              <a:ea typeface="Calibri"/>
              <a:cs typeface="Calibri"/>
              <a:sym typeface="Calibri"/>
            </a:endParaRPr>
          </a:p>
        </p:txBody>
      </p:sp>
      <p:sp>
        <p:nvSpPr>
          <p:cNvPr id="514" name="Google Shape;514;p42"/>
          <p:cNvSpPr txBox="1"/>
          <p:nvPr>
            <p:ph idx="1" type="body"/>
          </p:nvPr>
        </p:nvSpPr>
        <p:spPr>
          <a:xfrm>
            <a:off x="464100" y="3303650"/>
            <a:ext cx="8215800" cy="1244700"/>
          </a:xfrm>
          <a:prstGeom prst="rect">
            <a:avLst/>
          </a:prstGeom>
          <a:solidFill>
            <a:srgbClr val="F4CCCC"/>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rPr lang="en-GB">
                <a:latin typeface="Calibri"/>
                <a:ea typeface="Calibri"/>
                <a:cs typeface="Calibri"/>
                <a:sym typeface="Calibri"/>
              </a:rPr>
              <a:t>A </a:t>
            </a:r>
            <a:r>
              <a:rPr b="1" lang="en-GB">
                <a:solidFill>
                  <a:srgbClr val="980000"/>
                </a:solidFill>
                <a:latin typeface="Calibri"/>
                <a:ea typeface="Calibri"/>
                <a:cs typeface="Calibri"/>
                <a:sym typeface="Calibri"/>
              </a:rPr>
              <a:t>lack of evidence</a:t>
            </a:r>
            <a:r>
              <a:rPr lang="en-GB">
                <a:latin typeface="Calibri"/>
                <a:ea typeface="Calibri"/>
                <a:cs typeface="Calibri"/>
                <a:sym typeface="Calibri"/>
              </a:rPr>
              <a:t> only means that you haven’t proven that something exists. It </a:t>
            </a:r>
            <a:r>
              <a:rPr b="1" lang="en-GB">
                <a:solidFill>
                  <a:srgbClr val="980000"/>
                </a:solidFill>
                <a:latin typeface="Calibri"/>
                <a:ea typeface="Calibri"/>
                <a:cs typeface="Calibri"/>
                <a:sym typeface="Calibri"/>
              </a:rPr>
              <a:t>does not prove that something doesn’t exist. It might exist, but your study missed it.</a:t>
            </a:r>
            <a:endParaRPr b="1">
              <a:solidFill>
                <a:srgbClr val="980000"/>
              </a:solidFill>
              <a:latin typeface="Calibri"/>
              <a:ea typeface="Calibri"/>
              <a:cs typeface="Calibri"/>
              <a:sym typeface="Calibri"/>
            </a:endParaRPr>
          </a:p>
        </p:txBody>
      </p:sp>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43"/>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Case of Criminal Trials</a:t>
            </a:r>
            <a:endParaRPr/>
          </a:p>
        </p:txBody>
      </p:sp>
      <p:sp>
        <p:nvSpPr>
          <p:cNvPr id="520" name="Google Shape;520;p43"/>
          <p:cNvSpPr txBox="1"/>
          <p:nvPr>
            <p:ph idx="1" type="body"/>
          </p:nvPr>
        </p:nvSpPr>
        <p:spPr>
          <a:xfrm>
            <a:off x="311700" y="1164025"/>
            <a:ext cx="5194500" cy="31185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42900" lvl="0" marL="457200" rtl="0" algn="l">
              <a:spcBef>
                <a:spcPts val="0"/>
              </a:spcBef>
              <a:spcAft>
                <a:spcPts val="0"/>
              </a:spcAft>
              <a:buSzPts val="1800"/>
              <a:buChar char="●"/>
            </a:pPr>
            <a:r>
              <a:rPr lang="en-GB">
                <a:latin typeface="Calibri"/>
                <a:ea typeface="Calibri"/>
                <a:cs typeface="Calibri"/>
                <a:sym typeface="Calibri"/>
              </a:rPr>
              <a:t>Start with an </a:t>
            </a:r>
            <a:r>
              <a:rPr b="1" lang="en-GB">
                <a:latin typeface="Calibri"/>
                <a:ea typeface="Calibri"/>
                <a:cs typeface="Calibri"/>
                <a:sym typeface="Calibri"/>
              </a:rPr>
              <a:t>assumption</a:t>
            </a:r>
            <a:r>
              <a:rPr lang="en-GB">
                <a:latin typeface="Calibri"/>
                <a:ea typeface="Calibri"/>
                <a:cs typeface="Calibri"/>
                <a:sym typeface="Calibri"/>
              </a:rPr>
              <a:t> that the </a:t>
            </a:r>
            <a:r>
              <a:rPr b="1" lang="en-GB">
                <a:latin typeface="Calibri"/>
                <a:ea typeface="Calibri"/>
                <a:cs typeface="Calibri"/>
                <a:sym typeface="Calibri"/>
              </a:rPr>
              <a:t>criminal is not guilty</a:t>
            </a:r>
            <a:r>
              <a:rPr lang="en-GB">
                <a:latin typeface="Calibri"/>
                <a:ea typeface="Calibri"/>
                <a:cs typeface="Calibri"/>
                <a:sym typeface="Calibri"/>
              </a:rPr>
              <a:t> unless proven guilty</a:t>
            </a:r>
            <a:endParaRPr>
              <a:latin typeface="Calibri"/>
              <a:ea typeface="Calibri"/>
              <a:cs typeface="Calibri"/>
              <a:sym typeface="Calibri"/>
            </a:endParaRPr>
          </a:p>
          <a:p>
            <a:pPr indent="-342900" lvl="0" marL="457200" rtl="0" algn="l">
              <a:spcBef>
                <a:spcPts val="0"/>
              </a:spcBef>
              <a:spcAft>
                <a:spcPts val="0"/>
              </a:spcAft>
              <a:buSzPts val="1800"/>
              <a:buChar char="●"/>
            </a:pPr>
            <a:r>
              <a:rPr lang="en-GB">
                <a:latin typeface="Calibri"/>
                <a:ea typeface="Calibri"/>
                <a:cs typeface="Calibri"/>
                <a:sym typeface="Calibri"/>
              </a:rPr>
              <a:t>Prosecutor works to prove the criminal guilty if he is not able to prove the criminal guity, </a:t>
            </a:r>
            <a:r>
              <a:rPr b="1" lang="en-GB">
                <a:latin typeface="Calibri"/>
                <a:ea typeface="Calibri"/>
                <a:cs typeface="Calibri"/>
                <a:sym typeface="Calibri"/>
              </a:rPr>
              <a:t>the verdict says - ‘not guilty’</a:t>
            </a:r>
            <a:endParaRPr b="1">
              <a:latin typeface="Calibri"/>
              <a:ea typeface="Calibri"/>
              <a:cs typeface="Calibri"/>
              <a:sym typeface="Calibri"/>
            </a:endParaRPr>
          </a:p>
          <a:p>
            <a:pPr indent="-342900" lvl="0" marL="457200" rtl="0" algn="l">
              <a:spcBef>
                <a:spcPts val="0"/>
              </a:spcBef>
              <a:spcAft>
                <a:spcPts val="0"/>
              </a:spcAft>
              <a:buSzPts val="1800"/>
              <a:buFont typeface="Calibri"/>
              <a:buChar char="●"/>
            </a:pPr>
            <a:r>
              <a:rPr lang="en-GB">
                <a:latin typeface="Calibri"/>
                <a:ea typeface="Calibri"/>
                <a:cs typeface="Calibri"/>
                <a:sym typeface="Calibri"/>
              </a:rPr>
              <a:t>The judgement does not say - the defendant is ‘proven innocent’. Just that there wasn’t enough evidence</a:t>
            </a:r>
            <a:endParaRPr>
              <a:latin typeface="Calibri"/>
              <a:ea typeface="Calibri"/>
              <a:cs typeface="Calibri"/>
              <a:sym typeface="Calibri"/>
            </a:endParaRPr>
          </a:p>
        </p:txBody>
      </p:sp>
      <p:pic>
        <p:nvPicPr>
          <p:cNvPr id="521" name="Google Shape;521;p43"/>
          <p:cNvPicPr preferRelativeResize="0"/>
          <p:nvPr/>
        </p:nvPicPr>
        <p:blipFill>
          <a:blip r:embed="rId3">
            <a:alphaModFix/>
          </a:blip>
          <a:stretch>
            <a:fillRect/>
          </a:stretch>
        </p:blipFill>
        <p:spPr>
          <a:xfrm>
            <a:off x="5858072" y="1164025"/>
            <a:ext cx="2750228" cy="31185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44"/>
          <p:cNvSpPr/>
          <p:nvPr/>
        </p:nvSpPr>
        <p:spPr>
          <a:xfrm>
            <a:off x="6210075" y="2301175"/>
            <a:ext cx="2426100" cy="2176200"/>
          </a:xfrm>
          <a:prstGeom prst="roundRect">
            <a:avLst>
              <a:gd fmla="val 5227" name="adj"/>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7" name="Google Shape;527;p44"/>
          <p:cNvSpPr/>
          <p:nvPr/>
        </p:nvSpPr>
        <p:spPr>
          <a:xfrm>
            <a:off x="172950" y="2301175"/>
            <a:ext cx="5720100" cy="2176200"/>
          </a:xfrm>
          <a:prstGeom prst="roundRect">
            <a:avLst>
              <a:gd fmla="val 5227" name="adj"/>
            </a:avLst>
          </a:prstGeom>
          <a:noFill/>
          <a:ln cap="flat" cmpd="sng" w="9525">
            <a:solidFill>
              <a:srgbClr val="B7B7B7"/>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28" name="Google Shape;528;p44"/>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 of Statistical Hypothesis</a:t>
            </a:r>
            <a:endParaRPr/>
          </a:p>
        </p:txBody>
      </p:sp>
      <p:sp>
        <p:nvSpPr>
          <p:cNvPr id="529" name="Google Shape;529;p44"/>
          <p:cNvSpPr txBox="1"/>
          <p:nvPr>
            <p:ph idx="1" type="body"/>
          </p:nvPr>
        </p:nvSpPr>
        <p:spPr>
          <a:xfrm>
            <a:off x="159300" y="706825"/>
            <a:ext cx="5641500" cy="587400"/>
          </a:xfrm>
          <a:prstGeom prst="rect">
            <a:avLst/>
          </a:prstGeom>
          <a:solidFill>
            <a:srgbClr val="FFFFFF"/>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GB" sz="2400">
                <a:latin typeface="Calibri"/>
                <a:ea typeface="Calibri"/>
                <a:cs typeface="Calibri"/>
                <a:sym typeface="Calibri"/>
              </a:rPr>
              <a:t>Alternative Hypothesis</a:t>
            </a:r>
            <a:endParaRPr b="1" sz="2400">
              <a:latin typeface="Calibri"/>
              <a:ea typeface="Calibri"/>
              <a:cs typeface="Calibri"/>
              <a:sym typeface="Calibri"/>
            </a:endParaRPr>
          </a:p>
        </p:txBody>
      </p:sp>
      <p:sp>
        <p:nvSpPr>
          <p:cNvPr id="530" name="Google Shape;530;p44"/>
          <p:cNvSpPr txBox="1"/>
          <p:nvPr>
            <p:ph idx="1" type="body"/>
          </p:nvPr>
        </p:nvSpPr>
        <p:spPr>
          <a:xfrm>
            <a:off x="235500" y="2459425"/>
            <a:ext cx="5042400" cy="2012100"/>
          </a:xfrm>
          <a:prstGeom prst="rect">
            <a:avLst/>
          </a:prstGeom>
          <a:noFill/>
          <a:ln>
            <a:noFill/>
          </a:ln>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lang="en-GB" sz="1700">
                <a:solidFill>
                  <a:srgbClr val="000000"/>
                </a:solidFill>
                <a:latin typeface="Calibri"/>
                <a:ea typeface="Calibri"/>
                <a:cs typeface="Calibri"/>
                <a:sym typeface="Calibri"/>
              </a:rPr>
              <a:t>State </a:t>
            </a:r>
            <a:r>
              <a:rPr b="1" i="1" lang="en-GB" sz="1700">
                <a:solidFill>
                  <a:srgbClr val="000000"/>
                </a:solidFill>
                <a:latin typeface="Calibri"/>
                <a:ea typeface="Calibri"/>
                <a:cs typeface="Calibri"/>
                <a:sym typeface="Calibri"/>
              </a:rPr>
              <a:t>‘New Theory</a:t>
            </a:r>
            <a:r>
              <a:rPr i="1" lang="en-GB" sz="1700">
                <a:solidFill>
                  <a:srgbClr val="000000"/>
                </a:solidFill>
                <a:latin typeface="Calibri"/>
                <a:ea typeface="Calibri"/>
                <a:cs typeface="Calibri"/>
                <a:sym typeface="Calibri"/>
              </a:rPr>
              <a:t>’</a:t>
            </a:r>
            <a:r>
              <a:rPr lang="en-GB" sz="1700">
                <a:solidFill>
                  <a:srgbClr val="000000"/>
                </a:solidFill>
                <a:latin typeface="Calibri"/>
                <a:ea typeface="Calibri"/>
                <a:cs typeface="Calibri"/>
                <a:sym typeface="Calibri"/>
              </a:rPr>
              <a:t> is true</a:t>
            </a:r>
            <a:endParaRPr sz="1700">
              <a:solidFill>
                <a:srgbClr val="000000"/>
              </a:solidFill>
              <a:latin typeface="Calibri"/>
              <a:ea typeface="Calibri"/>
              <a:cs typeface="Calibri"/>
              <a:sym typeface="Calibri"/>
            </a:endParaRPr>
          </a:p>
          <a:p>
            <a:pPr indent="-336550" lvl="0" marL="457200" rtl="0" algn="l">
              <a:spcBef>
                <a:spcPts val="0"/>
              </a:spcBef>
              <a:spcAft>
                <a:spcPts val="0"/>
              </a:spcAft>
              <a:buClr>
                <a:srgbClr val="000000"/>
              </a:buClr>
              <a:buSzPts val="1700"/>
              <a:buChar char="●"/>
            </a:pPr>
            <a:r>
              <a:rPr b="1" lang="en-GB" sz="1700">
                <a:solidFill>
                  <a:srgbClr val="000000"/>
                </a:solidFill>
                <a:latin typeface="Calibri"/>
                <a:ea typeface="Calibri"/>
                <a:cs typeface="Calibri"/>
                <a:sym typeface="Calibri"/>
              </a:rPr>
              <a:t>New standards</a:t>
            </a:r>
            <a:r>
              <a:rPr lang="en-GB" sz="1700">
                <a:solidFill>
                  <a:srgbClr val="000000"/>
                </a:solidFill>
                <a:latin typeface="Calibri"/>
                <a:ea typeface="Calibri"/>
                <a:cs typeface="Calibri"/>
                <a:sym typeface="Calibri"/>
              </a:rPr>
              <a:t> are there</a:t>
            </a:r>
            <a:endParaRPr sz="1700">
              <a:solidFill>
                <a:srgbClr val="000000"/>
              </a:solidFill>
              <a:latin typeface="Calibri"/>
              <a:ea typeface="Calibri"/>
              <a:cs typeface="Calibri"/>
              <a:sym typeface="Calibri"/>
            </a:endParaRPr>
          </a:p>
          <a:p>
            <a:pPr indent="-336550" lvl="0" marL="457200" rtl="0" algn="l">
              <a:spcBef>
                <a:spcPts val="0"/>
              </a:spcBef>
              <a:spcAft>
                <a:spcPts val="0"/>
              </a:spcAft>
              <a:buClr>
                <a:srgbClr val="000000"/>
              </a:buClr>
              <a:buSzPts val="1700"/>
              <a:buChar char="●"/>
            </a:pPr>
            <a:r>
              <a:rPr lang="en-GB" sz="1700">
                <a:solidFill>
                  <a:srgbClr val="000000"/>
                </a:solidFill>
                <a:latin typeface="Calibri"/>
                <a:ea typeface="Calibri"/>
                <a:cs typeface="Calibri"/>
                <a:sym typeface="Calibri"/>
              </a:rPr>
              <a:t>System is </a:t>
            </a:r>
            <a:r>
              <a:rPr b="1" lang="en-GB" sz="1700">
                <a:solidFill>
                  <a:srgbClr val="000000"/>
                </a:solidFill>
                <a:latin typeface="Calibri"/>
                <a:ea typeface="Calibri"/>
                <a:cs typeface="Calibri"/>
                <a:sym typeface="Calibri"/>
              </a:rPr>
              <a:t>out of control</a:t>
            </a:r>
            <a:endParaRPr b="1" sz="1700">
              <a:solidFill>
                <a:srgbClr val="000000"/>
              </a:solidFill>
              <a:latin typeface="Calibri"/>
              <a:ea typeface="Calibri"/>
              <a:cs typeface="Calibri"/>
              <a:sym typeface="Calibri"/>
            </a:endParaRPr>
          </a:p>
          <a:p>
            <a:pPr indent="-336550" lvl="0" marL="457200" rtl="0" algn="l">
              <a:spcBef>
                <a:spcPts val="0"/>
              </a:spcBef>
              <a:spcAft>
                <a:spcPts val="0"/>
              </a:spcAft>
              <a:buClr>
                <a:srgbClr val="000000"/>
              </a:buClr>
              <a:buSzPts val="1700"/>
              <a:buChar char="●"/>
            </a:pPr>
            <a:r>
              <a:rPr lang="en-GB" sz="1700">
                <a:solidFill>
                  <a:srgbClr val="000000"/>
                </a:solidFill>
                <a:latin typeface="Calibri"/>
                <a:ea typeface="Calibri"/>
                <a:cs typeface="Calibri"/>
                <a:sym typeface="Calibri"/>
              </a:rPr>
              <a:t>Something </a:t>
            </a:r>
            <a:r>
              <a:rPr b="1" lang="en-GB" sz="1700">
                <a:solidFill>
                  <a:srgbClr val="000000"/>
                </a:solidFill>
                <a:latin typeface="Calibri"/>
                <a:ea typeface="Calibri"/>
                <a:cs typeface="Calibri"/>
                <a:sym typeface="Calibri"/>
              </a:rPr>
              <a:t>new</a:t>
            </a:r>
            <a:r>
              <a:rPr lang="en-GB" sz="1700">
                <a:solidFill>
                  <a:srgbClr val="000000"/>
                </a:solidFill>
                <a:latin typeface="Calibri"/>
                <a:ea typeface="Calibri"/>
                <a:cs typeface="Calibri"/>
                <a:sym typeface="Calibri"/>
              </a:rPr>
              <a:t> happening</a:t>
            </a:r>
            <a:endParaRPr sz="1700">
              <a:solidFill>
                <a:srgbClr val="000000"/>
              </a:solidFill>
              <a:latin typeface="Calibri"/>
              <a:ea typeface="Calibri"/>
              <a:cs typeface="Calibri"/>
              <a:sym typeface="Calibri"/>
            </a:endParaRPr>
          </a:p>
          <a:p>
            <a:pPr indent="-336550" lvl="0" marL="457200" rtl="0" algn="l">
              <a:spcBef>
                <a:spcPts val="0"/>
              </a:spcBef>
              <a:spcAft>
                <a:spcPts val="0"/>
              </a:spcAft>
              <a:buSzPts val="1700"/>
              <a:buChar char="●"/>
            </a:pPr>
            <a:r>
              <a:rPr lang="en-GB" sz="1700">
                <a:solidFill>
                  <a:srgbClr val="980000"/>
                </a:solidFill>
                <a:latin typeface="Calibri"/>
                <a:ea typeface="Calibri"/>
                <a:cs typeface="Calibri"/>
                <a:sym typeface="Calibri"/>
              </a:rPr>
              <a:t>‘</a:t>
            </a:r>
            <a:r>
              <a:rPr b="1" i="1" lang="en-GB" sz="1700">
                <a:solidFill>
                  <a:srgbClr val="980000"/>
                </a:solidFill>
                <a:latin typeface="Calibri"/>
                <a:ea typeface="Calibri"/>
                <a:cs typeface="Calibri"/>
                <a:sym typeface="Calibri"/>
              </a:rPr>
              <a:t>Statistically Significant’</a:t>
            </a:r>
            <a:r>
              <a:rPr lang="en-GB" sz="1700">
                <a:latin typeface="Calibri"/>
                <a:ea typeface="Calibri"/>
                <a:cs typeface="Calibri"/>
                <a:sym typeface="Calibri"/>
              </a:rPr>
              <a:t> change is observed</a:t>
            </a:r>
            <a:endParaRPr sz="2200">
              <a:latin typeface="Calibri"/>
              <a:ea typeface="Calibri"/>
              <a:cs typeface="Calibri"/>
              <a:sym typeface="Calibri"/>
            </a:endParaRPr>
          </a:p>
        </p:txBody>
      </p:sp>
      <p:sp>
        <p:nvSpPr>
          <p:cNvPr id="531" name="Google Shape;531;p44"/>
          <p:cNvSpPr txBox="1"/>
          <p:nvPr>
            <p:ph idx="1" type="body"/>
          </p:nvPr>
        </p:nvSpPr>
        <p:spPr>
          <a:xfrm>
            <a:off x="159300" y="1240225"/>
            <a:ext cx="8520600" cy="855900"/>
          </a:xfrm>
          <a:prstGeom prst="rect">
            <a:avLst/>
          </a:prstGeom>
          <a:solidFill>
            <a:srgbClr val="FFFFFF"/>
          </a:solidFill>
        </p:spPr>
        <p:txBody>
          <a:bodyPr anchorCtr="0" anchor="t" bIns="91425" lIns="91425" spcFirstLastPara="1" rIns="91425" wrap="square" tIns="91425">
            <a:noAutofit/>
          </a:bodyPr>
          <a:lstStyle/>
          <a:p>
            <a:pPr indent="0" lvl="0" marL="0" rtl="0" algn="l">
              <a:spcBef>
                <a:spcPts val="0"/>
              </a:spcBef>
              <a:spcAft>
                <a:spcPts val="0"/>
              </a:spcAft>
              <a:buNone/>
            </a:pPr>
            <a:r>
              <a:rPr b="1" i="1" lang="en-GB" sz="2000">
                <a:latin typeface="Calibri"/>
                <a:ea typeface="Calibri"/>
                <a:cs typeface="Calibri"/>
                <a:sym typeface="Calibri"/>
              </a:rPr>
              <a:t>It is what is believed to be true if Null Hypothesis is False.</a:t>
            </a:r>
            <a:r>
              <a:rPr i="1" lang="en-GB" sz="2000">
                <a:latin typeface="Calibri"/>
                <a:ea typeface="Calibri"/>
                <a:cs typeface="Calibri"/>
                <a:sym typeface="Calibri"/>
              </a:rPr>
              <a:t> </a:t>
            </a:r>
            <a:endParaRPr i="1" sz="2000">
              <a:latin typeface="Calibri"/>
              <a:ea typeface="Calibri"/>
              <a:cs typeface="Calibri"/>
              <a:sym typeface="Calibri"/>
            </a:endParaRPr>
          </a:p>
          <a:p>
            <a:pPr indent="0" lvl="0" marL="0" rtl="0" algn="l">
              <a:spcBef>
                <a:spcPts val="1200"/>
              </a:spcBef>
              <a:spcAft>
                <a:spcPts val="1200"/>
              </a:spcAft>
              <a:buNone/>
            </a:pPr>
            <a:r>
              <a:rPr i="1" lang="en-GB" sz="2000">
                <a:latin typeface="Calibri"/>
                <a:ea typeface="Calibri"/>
                <a:cs typeface="Calibri"/>
                <a:sym typeface="Calibri"/>
              </a:rPr>
              <a:t>It is a </a:t>
            </a:r>
            <a:r>
              <a:rPr b="1" i="1" lang="en-GB" sz="2000">
                <a:solidFill>
                  <a:srgbClr val="990000"/>
                </a:solidFill>
                <a:latin typeface="Calibri"/>
                <a:ea typeface="Calibri"/>
                <a:cs typeface="Calibri"/>
                <a:sym typeface="Calibri"/>
              </a:rPr>
              <a:t>Negation of Null</a:t>
            </a:r>
            <a:r>
              <a:rPr i="1" lang="en-GB" sz="2000">
                <a:latin typeface="Calibri"/>
                <a:ea typeface="Calibri"/>
                <a:cs typeface="Calibri"/>
                <a:sym typeface="Calibri"/>
              </a:rPr>
              <a:t>.</a:t>
            </a:r>
            <a:endParaRPr i="1" sz="2000">
              <a:latin typeface="Calibri"/>
              <a:ea typeface="Calibri"/>
              <a:cs typeface="Calibri"/>
              <a:sym typeface="Calibri"/>
            </a:endParaRPr>
          </a:p>
        </p:txBody>
      </p:sp>
      <p:sp>
        <p:nvSpPr>
          <p:cNvPr id="532" name="Google Shape;532;p44"/>
          <p:cNvSpPr txBox="1"/>
          <p:nvPr/>
        </p:nvSpPr>
        <p:spPr>
          <a:xfrm>
            <a:off x="6892125" y="2967125"/>
            <a:ext cx="1113900" cy="769500"/>
          </a:xfrm>
          <a:prstGeom prst="rect">
            <a:avLst/>
          </a:prstGeom>
          <a:noFill/>
          <a:ln>
            <a:noFill/>
          </a:ln>
          <a:effectLst>
            <a:outerShdw blurRad="57150" rotWithShape="0" algn="bl" dir="5400000" dist="19050">
              <a:srgbClr val="000000">
                <a:alpha val="50000"/>
              </a:srgbClr>
            </a:outerShdw>
          </a:effectLst>
        </p:spPr>
        <p:txBody>
          <a:bodyPr anchorCtr="0" anchor="t" bIns="91425" lIns="91425" spcFirstLastPara="1" rIns="91425" wrap="square" tIns="91425">
            <a:spAutoFit/>
          </a:bodyPr>
          <a:lstStyle/>
          <a:p>
            <a:pPr indent="0" lvl="0" marL="0" rtl="0" algn="ctr">
              <a:spcBef>
                <a:spcPts val="0"/>
              </a:spcBef>
              <a:spcAft>
                <a:spcPts val="0"/>
              </a:spcAft>
              <a:buNone/>
            </a:pPr>
            <a:r>
              <a:rPr b="1" lang="en-GB" sz="3800">
                <a:solidFill>
                  <a:srgbClr val="990000"/>
                </a:solidFill>
                <a:latin typeface="Calibri"/>
                <a:ea typeface="Calibri"/>
                <a:cs typeface="Calibri"/>
                <a:sym typeface="Calibri"/>
              </a:rPr>
              <a:t>H1</a:t>
            </a:r>
            <a:endParaRPr b="1" sz="3800">
              <a:solidFill>
                <a:srgbClr val="990000"/>
              </a:solidFill>
              <a:latin typeface="Calibri"/>
              <a:ea typeface="Calibri"/>
              <a:cs typeface="Calibri"/>
              <a:sym typeface="Calibri"/>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6" name="Shape 536"/>
        <p:cNvGrpSpPr/>
        <p:nvPr/>
      </p:nvGrpSpPr>
      <p:grpSpPr>
        <a:xfrm>
          <a:off x="0" y="0"/>
          <a:ext cx="0" cy="0"/>
          <a:chOff x="0" y="0"/>
          <a:chExt cx="0" cy="0"/>
        </a:xfrm>
      </p:grpSpPr>
      <p:sp>
        <p:nvSpPr>
          <p:cNvPr id="537" name="Google Shape;537;p45"/>
          <p:cNvSpPr/>
          <p:nvPr/>
        </p:nvSpPr>
        <p:spPr>
          <a:xfrm>
            <a:off x="6146775" y="1843975"/>
            <a:ext cx="2821200" cy="2176200"/>
          </a:xfrm>
          <a:prstGeom prst="roundRect">
            <a:avLst>
              <a:gd fmla="val 5227" name="adj"/>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8" name="Google Shape;538;p45"/>
          <p:cNvSpPr/>
          <p:nvPr/>
        </p:nvSpPr>
        <p:spPr>
          <a:xfrm>
            <a:off x="172950" y="1843975"/>
            <a:ext cx="5720100" cy="2176200"/>
          </a:xfrm>
          <a:prstGeom prst="roundRect">
            <a:avLst>
              <a:gd fmla="val 5227" name="adj"/>
            </a:avLst>
          </a:prstGeom>
          <a:noFill/>
          <a:ln cap="flat" cmpd="sng" w="9525">
            <a:solidFill>
              <a:srgbClr val="CCCCCC"/>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9" name="Google Shape;539;p45"/>
          <p:cNvSpPr txBox="1"/>
          <p:nvPr>
            <p:ph type="title"/>
          </p:nvPr>
        </p:nvSpPr>
        <p:spPr>
          <a:xfrm>
            <a:off x="831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 of Statistical Hypothesis</a:t>
            </a:r>
            <a:endParaRPr/>
          </a:p>
        </p:txBody>
      </p:sp>
      <p:sp>
        <p:nvSpPr>
          <p:cNvPr id="540" name="Google Shape;540;p45"/>
          <p:cNvSpPr txBox="1"/>
          <p:nvPr>
            <p:ph idx="1" type="body"/>
          </p:nvPr>
        </p:nvSpPr>
        <p:spPr>
          <a:xfrm>
            <a:off x="159300" y="935425"/>
            <a:ext cx="6703200" cy="587400"/>
          </a:xfrm>
          <a:prstGeom prst="rect">
            <a:avLst/>
          </a:prstGeom>
          <a:solidFill>
            <a:srgbClr val="FFFFFF"/>
          </a:solidFill>
        </p:spPr>
        <p:txBody>
          <a:bodyPr anchorCtr="0" anchor="t" bIns="91425" lIns="91425" spcFirstLastPara="1" rIns="91425" wrap="square" tIns="91425">
            <a:normAutofit/>
          </a:bodyPr>
          <a:lstStyle/>
          <a:p>
            <a:pPr indent="0" lvl="0" marL="0" rtl="0" algn="l">
              <a:spcBef>
                <a:spcPts val="0"/>
              </a:spcBef>
              <a:spcAft>
                <a:spcPts val="1200"/>
              </a:spcAft>
              <a:buNone/>
            </a:pPr>
            <a:r>
              <a:rPr b="1" lang="en-GB" sz="2400">
                <a:latin typeface="Calibri"/>
                <a:ea typeface="Calibri"/>
                <a:cs typeface="Calibri"/>
                <a:sym typeface="Calibri"/>
              </a:rPr>
              <a:t>Alternative Hypothesis - H</a:t>
            </a:r>
            <a:r>
              <a:rPr b="1" baseline="-25000" lang="en-GB" sz="2400">
                <a:latin typeface="Calibri"/>
                <a:ea typeface="Calibri"/>
                <a:cs typeface="Calibri"/>
                <a:sym typeface="Calibri"/>
              </a:rPr>
              <a:t>1</a:t>
            </a:r>
            <a:r>
              <a:rPr b="1" lang="en-GB" sz="2400">
                <a:latin typeface="Calibri"/>
                <a:ea typeface="Calibri"/>
                <a:cs typeface="Calibri"/>
                <a:sym typeface="Calibri"/>
              </a:rPr>
              <a:t> or H</a:t>
            </a:r>
            <a:r>
              <a:rPr b="1" baseline="-25000" lang="en-GB" sz="2400">
                <a:latin typeface="Calibri"/>
                <a:ea typeface="Calibri"/>
                <a:cs typeface="Calibri"/>
                <a:sym typeface="Calibri"/>
              </a:rPr>
              <a:t>A</a:t>
            </a:r>
            <a:endParaRPr b="1" baseline="-25000" sz="2400">
              <a:latin typeface="Calibri"/>
              <a:ea typeface="Calibri"/>
              <a:cs typeface="Calibri"/>
              <a:sym typeface="Calibri"/>
            </a:endParaRPr>
          </a:p>
        </p:txBody>
      </p:sp>
      <p:sp>
        <p:nvSpPr>
          <p:cNvPr id="541" name="Google Shape;541;p45"/>
          <p:cNvSpPr txBox="1"/>
          <p:nvPr>
            <p:ph idx="1" type="body"/>
          </p:nvPr>
        </p:nvSpPr>
        <p:spPr>
          <a:xfrm>
            <a:off x="159300" y="2052725"/>
            <a:ext cx="5754000" cy="1741500"/>
          </a:xfrm>
          <a:prstGeom prst="rect">
            <a:avLst/>
          </a:prstGeom>
          <a:noFill/>
          <a:ln>
            <a:noFill/>
          </a:ln>
        </p:spPr>
        <p:txBody>
          <a:bodyPr anchorCtr="0" anchor="t" bIns="91425" lIns="91425" spcFirstLastPara="1" rIns="91425" wrap="square" tIns="91425">
            <a:normAutofit/>
          </a:bodyPr>
          <a:lstStyle/>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Must be True if H0 is False</a:t>
            </a:r>
            <a:endParaRPr sz="1700">
              <a:latin typeface="Calibri"/>
              <a:ea typeface="Calibri"/>
              <a:cs typeface="Calibri"/>
              <a:sym typeface="Calibri"/>
            </a:endParaRPr>
          </a:p>
          <a:p>
            <a:pPr indent="-336550" lvl="0" marL="457200" rtl="0" algn="l">
              <a:lnSpc>
                <a:spcPct val="100000"/>
              </a:lnSpc>
              <a:spcBef>
                <a:spcPts val="0"/>
              </a:spcBef>
              <a:spcAft>
                <a:spcPts val="0"/>
              </a:spcAft>
              <a:buSzPts val="1700"/>
              <a:buFont typeface="Calibri"/>
              <a:buChar char="●"/>
            </a:pPr>
            <a:r>
              <a:rPr lang="en-GB" sz="1700">
                <a:latin typeface="Calibri"/>
                <a:ea typeface="Calibri"/>
                <a:cs typeface="Calibri"/>
                <a:sym typeface="Calibri"/>
              </a:rPr>
              <a:t>Does not contain the condition of equality i.e. ≠ , &lt;, &gt;</a:t>
            </a:r>
            <a:endParaRPr sz="1700">
              <a:latin typeface="Calibri"/>
              <a:ea typeface="Calibri"/>
              <a:cs typeface="Calibri"/>
              <a:sym typeface="Calibri"/>
            </a:endParaRPr>
          </a:p>
          <a:p>
            <a:pPr indent="-336550" lvl="0" marL="457200" rtl="0" algn="l">
              <a:lnSpc>
                <a:spcPct val="100000"/>
              </a:lnSpc>
              <a:spcBef>
                <a:spcPts val="0"/>
              </a:spcBef>
              <a:spcAft>
                <a:spcPts val="0"/>
              </a:spcAft>
              <a:buSzPts val="1700"/>
              <a:buFont typeface="Calibri"/>
              <a:buChar char="●"/>
            </a:pPr>
            <a:r>
              <a:rPr lang="en-GB" sz="1700">
                <a:latin typeface="Calibri"/>
                <a:ea typeface="Calibri"/>
                <a:cs typeface="Calibri"/>
                <a:sym typeface="Calibri"/>
              </a:rPr>
              <a:t>Negation of Null Hypothesis</a:t>
            </a:r>
            <a:endParaRPr sz="1700">
              <a:latin typeface="Calibri"/>
              <a:ea typeface="Calibri"/>
              <a:cs typeface="Calibri"/>
              <a:sym typeface="Calibri"/>
            </a:endParaRPr>
          </a:p>
          <a:p>
            <a:pPr indent="-336550" lvl="0" marL="457200" rtl="0" algn="l">
              <a:lnSpc>
                <a:spcPct val="100000"/>
              </a:lnSpc>
              <a:spcBef>
                <a:spcPts val="0"/>
              </a:spcBef>
              <a:spcAft>
                <a:spcPts val="0"/>
              </a:spcAft>
              <a:buSzPts val="1700"/>
              <a:buFont typeface="Calibri"/>
              <a:buChar char="●"/>
            </a:pPr>
            <a:r>
              <a:rPr lang="en-GB" sz="1700">
                <a:latin typeface="Calibri"/>
                <a:ea typeface="Calibri"/>
                <a:cs typeface="Calibri"/>
                <a:sym typeface="Calibri"/>
              </a:rPr>
              <a:t>Usually what we are testing</a:t>
            </a:r>
            <a:endParaRPr sz="1700">
              <a:latin typeface="Calibri"/>
              <a:ea typeface="Calibri"/>
              <a:cs typeface="Calibri"/>
              <a:sym typeface="Calibri"/>
            </a:endParaRPr>
          </a:p>
          <a:p>
            <a:pPr indent="-336550" lvl="0" marL="457200" rtl="0" algn="l">
              <a:lnSpc>
                <a:spcPct val="100000"/>
              </a:lnSpc>
              <a:spcBef>
                <a:spcPts val="0"/>
              </a:spcBef>
              <a:spcAft>
                <a:spcPts val="0"/>
              </a:spcAft>
              <a:buSzPts val="1700"/>
              <a:buFont typeface="Calibri"/>
              <a:buChar char="●"/>
            </a:pPr>
            <a:r>
              <a:rPr lang="en-GB" sz="1700">
                <a:latin typeface="Calibri"/>
                <a:ea typeface="Calibri"/>
                <a:cs typeface="Calibri"/>
                <a:sym typeface="Calibri"/>
              </a:rPr>
              <a:t>Claim we are testing or the initial claim that is to be tested</a:t>
            </a:r>
            <a:endParaRPr sz="1700">
              <a:latin typeface="Calibri"/>
              <a:ea typeface="Calibri"/>
              <a:cs typeface="Calibri"/>
              <a:sym typeface="Calibri"/>
            </a:endParaRPr>
          </a:p>
        </p:txBody>
      </p:sp>
      <p:sp>
        <p:nvSpPr>
          <p:cNvPr id="542" name="Google Shape;542;p45"/>
          <p:cNvSpPr txBox="1"/>
          <p:nvPr/>
        </p:nvSpPr>
        <p:spPr>
          <a:xfrm>
            <a:off x="6434925" y="1900325"/>
            <a:ext cx="224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Calibri"/>
                <a:ea typeface="Calibri"/>
                <a:cs typeface="Calibri"/>
                <a:sym typeface="Calibri"/>
              </a:rPr>
              <a:t>H1: </a:t>
            </a:r>
            <a:r>
              <a:rPr lang="en-GB" sz="2400">
                <a:solidFill>
                  <a:schemeClr val="dk2"/>
                </a:solidFill>
                <a:latin typeface="Calibri"/>
                <a:ea typeface="Calibri"/>
                <a:cs typeface="Calibri"/>
                <a:sym typeface="Calibri"/>
              </a:rPr>
              <a:t>𝛍 ≠</a:t>
            </a:r>
            <a:r>
              <a:rPr lang="en-GB" sz="1700">
                <a:solidFill>
                  <a:schemeClr val="dk2"/>
                </a:solidFill>
                <a:latin typeface="Calibri"/>
                <a:ea typeface="Calibri"/>
                <a:cs typeface="Calibri"/>
                <a:sym typeface="Calibri"/>
              </a:rPr>
              <a:t> </a:t>
            </a:r>
            <a:r>
              <a:rPr lang="en-GB" sz="2400">
                <a:solidFill>
                  <a:schemeClr val="dk2"/>
                </a:solidFill>
                <a:latin typeface="Calibri"/>
                <a:ea typeface="Calibri"/>
                <a:cs typeface="Calibri"/>
                <a:sym typeface="Calibri"/>
              </a:rPr>
              <a:t>5</a:t>
            </a:r>
            <a:endParaRPr sz="2400">
              <a:latin typeface="Calibri"/>
              <a:ea typeface="Calibri"/>
              <a:cs typeface="Calibri"/>
              <a:sym typeface="Calibri"/>
            </a:endParaRPr>
          </a:p>
        </p:txBody>
      </p:sp>
      <p:sp>
        <p:nvSpPr>
          <p:cNvPr id="543" name="Google Shape;543;p45"/>
          <p:cNvSpPr txBox="1"/>
          <p:nvPr/>
        </p:nvSpPr>
        <p:spPr>
          <a:xfrm>
            <a:off x="6434925" y="2586125"/>
            <a:ext cx="224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Calibri"/>
                <a:ea typeface="Calibri"/>
                <a:cs typeface="Calibri"/>
                <a:sym typeface="Calibri"/>
              </a:rPr>
              <a:t>H1: </a:t>
            </a:r>
            <a:r>
              <a:rPr lang="en-GB" sz="2400">
                <a:solidFill>
                  <a:schemeClr val="dk2"/>
                </a:solidFill>
                <a:latin typeface="Calibri"/>
                <a:ea typeface="Calibri"/>
                <a:cs typeface="Calibri"/>
                <a:sym typeface="Calibri"/>
              </a:rPr>
              <a:t>𝛍 &lt; 25</a:t>
            </a:r>
            <a:endParaRPr sz="2400">
              <a:latin typeface="Calibri"/>
              <a:ea typeface="Calibri"/>
              <a:cs typeface="Calibri"/>
              <a:sym typeface="Calibri"/>
            </a:endParaRPr>
          </a:p>
        </p:txBody>
      </p:sp>
      <p:sp>
        <p:nvSpPr>
          <p:cNvPr id="544" name="Google Shape;544;p45"/>
          <p:cNvSpPr txBox="1"/>
          <p:nvPr/>
        </p:nvSpPr>
        <p:spPr>
          <a:xfrm>
            <a:off x="6434925" y="3271925"/>
            <a:ext cx="224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Calibri"/>
                <a:ea typeface="Calibri"/>
                <a:cs typeface="Calibri"/>
                <a:sym typeface="Calibri"/>
              </a:rPr>
              <a:t>H1: </a:t>
            </a:r>
            <a:r>
              <a:rPr lang="en-GB" sz="2400">
                <a:solidFill>
                  <a:schemeClr val="dk2"/>
                </a:solidFill>
                <a:latin typeface="Calibri"/>
                <a:ea typeface="Calibri"/>
                <a:cs typeface="Calibri"/>
                <a:sym typeface="Calibri"/>
              </a:rPr>
              <a:t>𝛍 &gt; 150</a:t>
            </a:r>
            <a:endParaRPr sz="2400">
              <a:latin typeface="Calibri"/>
              <a:ea typeface="Calibri"/>
              <a:cs typeface="Calibri"/>
              <a:sym typeface="Calibri"/>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8" name="Shape 548"/>
        <p:cNvGrpSpPr/>
        <p:nvPr/>
      </p:nvGrpSpPr>
      <p:grpSpPr>
        <a:xfrm>
          <a:off x="0" y="0"/>
          <a:ext cx="0" cy="0"/>
          <a:chOff x="0" y="0"/>
          <a:chExt cx="0" cy="0"/>
        </a:xfrm>
      </p:grpSpPr>
      <p:sp>
        <p:nvSpPr>
          <p:cNvPr id="549" name="Google Shape;549;p46"/>
          <p:cNvSpPr/>
          <p:nvPr/>
        </p:nvSpPr>
        <p:spPr>
          <a:xfrm>
            <a:off x="173000" y="3529225"/>
            <a:ext cx="8728500" cy="1310700"/>
          </a:xfrm>
          <a:prstGeom prst="roundRect">
            <a:avLst>
              <a:gd fmla="val 8991"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0" name="Google Shape;550;p46"/>
          <p:cNvSpPr/>
          <p:nvPr/>
        </p:nvSpPr>
        <p:spPr>
          <a:xfrm>
            <a:off x="173000" y="786025"/>
            <a:ext cx="8728500" cy="1310700"/>
          </a:xfrm>
          <a:prstGeom prst="roundRect">
            <a:avLst>
              <a:gd fmla="val 8991"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1" name="Google Shape;551;p46"/>
          <p:cNvSpPr txBox="1"/>
          <p:nvPr>
            <p:ph idx="1" type="body"/>
          </p:nvPr>
        </p:nvSpPr>
        <p:spPr>
          <a:xfrm>
            <a:off x="249200" y="847975"/>
            <a:ext cx="8520600" cy="1186800"/>
          </a:xfrm>
          <a:prstGeom prst="rect">
            <a:avLst/>
          </a:prstGeom>
          <a:noFill/>
        </p:spPr>
        <p:txBody>
          <a:bodyPr anchorCtr="0" anchor="t" bIns="91425" lIns="91425" spcFirstLastPara="1" rIns="91425" wrap="square" tIns="91425">
            <a:noAutofit/>
          </a:bodyPr>
          <a:lstStyle/>
          <a:p>
            <a:pPr indent="-323850" lvl="0" marL="457200" rtl="0" algn="l">
              <a:spcBef>
                <a:spcPts val="0"/>
              </a:spcBef>
              <a:spcAft>
                <a:spcPts val="0"/>
              </a:spcAft>
              <a:buClr>
                <a:srgbClr val="980000"/>
              </a:buClr>
              <a:buSzPts val="1500"/>
              <a:buFont typeface="Calibri"/>
              <a:buChar char="●"/>
            </a:pPr>
            <a:r>
              <a:rPr b="1" lang="en-GB" sz="1600">
                <a:solidFill>
                  <a:srgbClr val="980000"/>
                </a:solidFill>
                <a:latin typeface="Calibri"/>
                <a:ea typeface="Calibri"/>
                <a:cs typeface="Calibri"/>
                <a:sym typeface="Calibri"/>
              </a:rPr>
              <a:t>Claim:</a:t>
            </a:r>
            <a:r>
              <a:rPr b="1" lang="en-GB" sz="1600">
                <a:solidFill>
                  <a:srgbClr val="980000"/>
                </a:solidFill>
                <a:latin typeface="Calibri"/>
                <a:ea typeface="Calibri"/>
                <a:cs typeface="Calibri"/>
                <a:sym typeface="Calibri"/>
              </a:rPr>
              <a:t> The average weight of a male has reduced from 80 kgs after installing open air gyms</a:t>
            </a:r>
            <a:r>
              <a:rPr lang="en-GB" sz="1500">
                <a:solidFill>
                  <a:srgbClr val="980000"/>
                </a:solidFill>
                <a:latin typeface="Calibri"/>
                <a:ea typeface="Calibri"/>
                <a:cs typeface="Calibri"/>
                <a:sym typeface="Calibri"/>
              </a:rPr>
              <a:t>.</a:t>
            </a:r>
            <a:endParaRPr sz="1500">
              <a:solidFill>
                <a:srgbClr val="980000"/>
              </a:solidFill>
              <a:latin typeface="Calibri"/>
              <a:ea typeface="Calibri"/>
              <a:cs typeface="Calibri"/>
              <a:sym typeface="Calibri"/>
            </a:endParaRPr>
          </a:p>
          <a:p>
            <a:pPr indent="0" lvl="0" marL="0" rtl="0" algn="l">
              <a:spcBef>
                <a:spcPts val="1200"/>
              </a:spcBef>
              <a:spcAft>
                <a:spcPts val="0"/>
              </a:spcAft>
              <a:buNone/>
            </a:pPr>
            <a:r>
              <a:rPr lang="en-GB" sz="1300">
                <a:solidFill>
                  <a:srgbClr val="000000"/>
                </a:solidFill>
                <a:latin typeface="Calibri"/>
                <a:ea typeface="Calibri"/>
                <a:cs typeface="Calibri"/>
                <a:sym typeface="Calibri"/>
              </a:rPr>
              <a:t>             </a:t>
            </a:r>
            <a:r>
              <a:rPr b="1" lang="en-GB" sz="1300">
                <a:solidFill>
                  <a:srgbClr val="000000"/>
                </a:solidFill>
                <a:latin typeface="Calibri"/>
                <a:ea typeface="Calibri"/>
                <a:cs typeface="Calibri"/>
                <a:sym typeface="Calibri"/>
              </a:rPr>
              <a:t>H0:</a:t>
            </a:r>
            <a:r>
              <a:rPr lang="en-GB" sz="1300">
                <a:solidFill>
                  <a:srgbClr val="000000"/>
                </a:solidFill>
                <a:latin typeface="Calibri"/>
                <a:ea typeface="Calibri"/>
                <a:cs typeface="Calibri"/>
                <a:sym typeface="Calibri"/>
              </a:rPr>
              <a:t> Average weight of the males &gt;= 80 kgs</a:t>
            </a:r>
            <a:endParaRPr sz="1300">
              <a:solidFill>
                <a:srgbClr val="000000"/>
              </a:solidFill>
              <a:latin typeface="Calibri"/>
              <a:ea typeface="Calibri"/>
              <a:cs typeface="Calibri"/>
              <a:sym typeface="Calibri"/>
            </a:endParaRPr>
          </a:p>
          <a:p>
            <a:pPr indent="0" lvl="0" marL="0" rtl="0" algn="l">
              <a:spcBef>
                <a:spcPts val="1200"/>
              </a:spcBef>
              <a:spcAft>
                <a:spcPts val="1200"/>
              </a:spcAft>
              <a:buNone/>
            </a:pPr>
            <a:r>
              <a:rPr b="1" lang="en-GB" sz="1300">
                <a:solidFill>
                  <a:srgbClr val="000000"/>
                </a:solidFill>
                <a:latin typeface="Calibri"/>
                <a:ea typeface="Calibri"/>
                <a:cs typeface="Calibri"/>
                <a:sym typeface="Calibri"/>
              </a:rPr>
              <a:t>             H1:</a:t>
            </a:r>
            <a:r>
              <a:rPr lang="en-GB" sz="1300">
                <a:solidFill>
                  <a:srgbClr val="000000"/>
                </a:solidFill>
                <a:latin typeface="Calibri"/>
                <a:ea typeface="Calibri"/>
                <a:cs typeface="Calibri"/>
                <a:sym typeface="Calibri"/>
              </a:rPr>
              <a:t> Average age of the males &lt; 80 kgs</a:t>
            </a:r>
            <a:endParaRPr sz="1300">
              <a:solidFill>
                <a:srgbClr val="000000"/>
              </a:solidFill>
              <a:latin typeface="Calibri"/>
              <a:ea typeface="Calibri"/>
              <a:cs typeface="Calibri"/>
              <a:sym typeface="Calibri"/>
            </a:endParaRPr>
          </a:p>
        </p:txBody>
      </p:sp>
      <p:sp>
        <p:nvSpPr>
          <p:cNvPr id="552" name="Google Shape;552;p46"/>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Examples of Null and Alternate Hypothesis</a:t>
            </a:r>
            <a:endParaRPr/>
          </a:p>
        </p:txBody>
      </p:sp>
      <p:sp>
        <p:nvSpPr>
          <p:cNvPr id="553" name="Google Shape;553;p46"/>
          <p:cNvSpPr txBox="1"/>
          <p:nvPr>
            <p:ph idx="1" type="body"/>
          </p:nvPr>
        </p:nvSpPr>
        <p:spPr>
          <a:xfrm>
            <a:off x="264100" y="3620600"/>
            <a:ext cx="8109000" cy="1186800"/>
          </a:xfrm>
          <a:prstGeom prst="rect">
            <a:avLst/>
          </a:prstGeom>
          <a:noFill/>
        </p:spPr>
        <p:txBody>
          <a:bodyPr anchorCtr="0" anchor="t" bIns="91425" lIns="91425" spcFirstLastPara="1" rIns="91425" wrap="square" tIns="91425">
            <a:noAutofit/>
          </a:bodyPr>
          <a:lstStyle/>
          <a:p>
            <a:pPr indent="-330200" lvl="0" marL="457200" rtl="0" algn="l">
              <a:spcBef>
                <a:spcPts val="0"/>
              </a:spcBef>
              <a:spcAft>
                <a:spcPts val="0"/>
              </a:spcAft>
              <a:buClr>
                <a:srgbClr val="980000"/>
              </a:buClr>
              <a:buSzPts val="1600"/>
              <a:buFont typeface="Calibri"/>
              <a:buChar char="●"/>
            </a:pPr>
            <a:r>
              <a:rPr b="1" lang="en-GB" sz="1600">
                <a:solidFill>
                  <a:srgbClr val="980000"/>
                </a:solidFill>
                <a:latin typeface="Calibri"/>
                <a:ea typeface="Calibri"/>
                <a:cs typeface="Calibri"/>
                <a:sym typeface="Calibri"/>
              </a:rPr>
              <a:t>Claim:</a:t>
            </a:r>
            <a:r>
              <a:rPr b="1" lang="en-GB" sz="1600">
                <a:solidFill>
                  <a:srgbClr val="980000"/>
                </a:solidFill>
                <a:latin typeface="Calibri"/>
                <a:ea typeface="Calibri"/>
                <a:cs typeface="Calibri"/>
                <a:sym typeface="Calibri"/>
              </a:rPr>
              <a:t> The food experts believe that chewing gum makes the teeth stronger.</a:t>
            </a:r>
            <a:endParaRPr b="1" sz="1600">
              <a:solidFill>
                <a:srgbClr val="980000"/>
              </a:solidFill>
              <a:latin typeface="Calibri"/>
              <a:ea typeface="Calibri"/>
              <a:cs typeface="Calibri"/>
              <a:sym typeface="Calibri"/>
            </a:endParaRPr>
          </a:p>
          <a:p>
            <a:pPr indent="0" lvl="0" marL="0" rtl="0" algn="l">
              <a:spcBef>
                <a:spcPts val="1200"/>
              </a:spcBef>
              <a:spcAft>
                <a:spcPts val="0"/>
              </a:spcAft>
              <a:buNone/>
            </a:pPr>
            <a:r>
              <a:rPr lang="en-GB" sz="1300">
                <a:solidFill>
                  <a:srgbClr val="000000"/>
                </a:solidFill>
                <a:latin typeface="Calibri"/>
                <a:ea typeface="Calibri"/>
                <a:cs typeface="Calibri"/>
                <a:sym typeface="Calibri"/>
              </a:rPr>
              <a:t>             </a:t>
            </a:r>
            <a:r>
              <a:rPr b="1" lang="en-GB" sz="1300">
                <a:solidFill>
                  <a:srgbClr val="000000"/>
                </a:solidFill>
                <a:latin typeface="Calibri"/>
                <a:ea typeface="Calibri"/>
                <a:cs typeface="Calibri"/>
                <a:sym typeface="Calibri"/>
              </a:rPr>
              <a:t>H0:</a:t>
            </a:r>
            <a:r>
              <a:rPr lang="en-GB" sz="1300">
                <a:solidFill>
                  <a:srgbClr val="000000"/>
                </a:solidFill>
                <a:latin typeface="Calibri"/>
                <a:ea typeface="Calibri"/>
                <a:cs typeface="Calibri"/>
                <a:sym typeface="Calibri"/>
              </a:rPr>
              <a:t> Let us assume that chewing gum does not make the teeth stronger</a:t>
            </a:r>
            <a:endParaRPr sz="1300">
              <a:solidFill>
                <a:srgbClr val="000000"/>
              </a:solidFill>
              <a:latin typeface="Calibri"/>
              <a:ea typeface="Calibri"/>
              <a:cs typeface="Calibri"/>
              <a:sym typeface="Calibri"/>
            </a:endParaRPr>
          </a:p>
          <a:p>
            <a:pPr indent="0" lvl="0" marL="0" rtl="0" algn="l">
              <a:spcBef>
                <a:spcPts val="1200"/>
              </a:spcBef>
              <a:spcAft>
                <a:spcPts val="1200"/>
              </a:spcAft>
              <a:buNone/>
            </a:pPr>
            <a:r>
              <a:rPr b="1" lang="en-GB" sz="1300">
                <a:solidFill>
                  <a:srgbClr val="000000"/>
                </a:solidFill>
                <a:latin typeface="Calibri"/>
                <a:ea typeface="Calibri"/>
                <a:cs typeface="Calibri"/>
                <a:sym typeface="Calibri"/>
              </a:rPr>
              <a:t>             H1:</a:t>
            </a:r>
            <a:r>
              <a:rPr lang="en-GB" sz="1300">
                <a:solidFill>
                  <a:srgbClr val="000000"/>
                </a:solidFill>
                <a:latin typeface="Calibri"/>
                <a:ea typeface="Calibri"/>
                <a:cs typeface="Calibri"/>
                <a:sym typeface="Calibri"/>
              </a:rPr>
              <a:t> Chewing gum makes the teeth stronger</a:t>
            </a:r>
            <a:endParaRPr sz="1300">
              <a:solidFill>
                <a:srgbClr val="000000"/>
              </a:solidFill>
              <a:latin typeface="Calibri"/>
              <a:ea typeface="Calibri"/>
              <a:cs typeface="Calibri"/>
              <a:sym typeface="Calibri"/>
            </a:endParaRPr>
          </a:p>
        </p:txBody>
      </p:sp>
      <p:sp>
        <p:nvSpPr>
          <p:cNvPr id="554" name="Google Shape;554;p46"/>
          <p:cNvSpPr/>
          <p:nvPr/>
        </p:nvSpPr>
        <p:spPr>
          <a:xfrm>
            <a:off x="173000" y="2157625"/>
            <a:ext cx="8728500" cy="1310700"/>
          </a:xfrm>
          <a:prstGeom prst="roundRect">
            <a:avLst>
              <a:gd fmla="val 8991" name="adj"/>
            </a:avLst>
          </a:prstGeom>
          <a:solidFill>
            <a:srgbClr val="F4CCCC">
              <a:alpha val="30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55" name="Google Shape;555;p46"/>
          <p:cNvSpPr txBox="1"/>
          <p:nvPr>
            <p:ph idx="1" type="body"/>
          </p:nvPr>
        </p:nvSpPr>
        <p:spPr>
          <a:xfrm>
            <a:off x="187900" y="2172800"/>
            <a:ext cx="8109000" cy="1186800"/>
          </a:xfrm>
          <a:prstGeom prst="rect">
            <a:avLst/>
          </a:prstGeom>
          <a:noFill/>
        </p:spPr>
        <p:txBody>
          <a:bodyPr anchorCtr="0" anchor="t" bIns="91425" lIns="91425" spcFirstLastPara="1" rIns="91425" wrap="square" tIns="91425">
            <a:noAutofit/>
          </a:bodyPr>
          <a:lstStyle/>
          <a:p>
            <a:pPr indent="-330200" lvl="0" marL="457200" rtl="0" algn="l">
              <a:spcBef>
                <a:spcPts val="0"/>
              </a:spcBef>
              <a:spcAft>
                <a:spcPts val="0"/>
              </a:spcAft>
              <a:buClr>
                <a:srgbClr val="980000"/>
              </a:buClr>
              <a:buSzPts val="1600"/>
              <a:buFont typeface="Calibri"/>
              <a:buChar char="●"/>
            </a:pPr>
            <a:r>
              <a:rPr b="1" lang="en-GB" sz="1600">
                <a:solidFill>
                  <a:srgbClr val="980000"/>
                </a:solidFill>
                <a:latin typeface="Calibri"/>
                <a:ea typeface="Calibri"/>
                <a:cs typeface="Calibri"/>
                <a:sym typeface="Calibri"/>
              </a:rPr>
              <a:t>Claim:</a:t>
            </a:r>
            <a:r>
              <a:rPr b="1" lang="en-GB" sz="1600">
                <a:solidFill>
                  <a:srgbClr val="980000"/>
                </a:solidFill>
                <a:latin typeface="Calibri"/>
                <a:ea typeface="Calibri"/>
                <a:cs typeface="Calibri"/>
                <a:sym typeface="Calibri"/>
              </a:rPr>
              <a:t> The food experts believe that chewing gum makes the teeth stronger.</a:t>
            </a:r>
            <a:endParaRPr b="1" sz="1600">
              <a:solidFill>
                <a:srgbClr val="980000"/>
              </a:solidFill>
              <a:latin typeface="Calibri"/>
              <a:ea typeface="Calibri"/>
              <a:cs typeface="Calibri"/>
              <a:sym typeface="Calibri"/>
            </a:endParaRPr>
          </a:p>
          <a:p>
            <a:pPr indent="0" lvl="0" marL="0" rtl="0" algn="l">
              <a:spcBef>
                <a:spcPts val="1200"/>
              </a:spcBef>
              <a:spcAft>
                <a:spcPts val="0"/>
              </a:spcAft>
              <a:buNone/>
            </a:pPr>
            <a:r>
              <a:rPr lang="en-GB" sz="1300">
                <a:solidFill>
                  <a:srgbClr val="000000"/>
                </a:solidFill>
                <a:latin typeface="Calibri"/>
                <a:ea typeface="Calibri"/>
                <a:cs typeface="Calibri"/>
                <a:sym typeface="Calibri"/>
              </a:rPr>
              <a:t>             </a:t>
            </a:r>
            <a:r>
              <a:rPr b="1" lang="en-GB" sz="1300">
                <a:solidFill>
                  <a:srgbClr val="000000"/>
                </a:solidFill>
                <a:latin typeface="Calibri"/>
                <a:ea typeface="Calibri"/>
                <a:cs typeface="Calibri"/>
                <a:sym typeface="Calibri"/>
              </a:rPr>
              <a:t>H0:</a:t>
            </a:r>
            <a:r>
              <a:rPr lang="en-GB" sz="1300">
                <a:solidFill>
                  <a:srgbClr val="000000"/>
                </a:solidFill>
                <a:latin typeface="Calibri"/>
                <a:ea typeface="Calibri"/>
                <a:cs typeface="Calibri"/>
                <a:sym typeface="Calibri"/>
              </a:rPr>
              <a:t> Let us assume that chewing gum does not make the teeth stronger</a:t>
            </a:r>
            <a:endParaRPr sz="1300">
              <a:solidFill>
                <a:srgbClr val="000000"/>
              </a:solidFill>
              <a:latin typeface="Calibri"/>
              <a:ea typeface="Calibri"/>
              <a:cs typeface="Calibri"/>
              <a:sym typeface="Calibri"/>
            </a:endParaRPr>
          </a:p>
          <a:p>
            <a:pPr indent="0" lvl="0" marL="0" rtl="0" algn="l">
              <a:spcBef>
                <a:spcPts val="1200"/>
              </a:spcBef>
              <a:spcAft>
                <a:spcPts val="1200"/>
              </a:spcAft>
              <a:buNone/>
            </a:pPr>
            <a:r>
              <a:rPr b="1" lang="en-GB" sz="1300">
                <a:solidFill>
                  <a:srgbClr val="000000"/>
                </a:solidFill>
                <a:latin typeface="Calibri"/>
                <a:ea typeface="Calibri"/>
                <a:cs typeface="Calibri"/>
                <a:sym typeface="Calibri"/>
              </a:rPr>
              <a:t>             H1:</a:t>
            </a:r>
            <a:r>
              <a:rPr lang="en-GB" sz="1300">
                <a:solidFill>
                  <a:srgbClr val="000000"/>
                </a:solidFill>
                <a:latin typeface="Calibri"/>
                <a:ea typeface="Calibri"/>
                <a:cs typeface="Calibri"/>
                <a:sym typeface="Calibri"/>
              </a:rPr>
              <a:t> Chewing gum makes the teeth stronger</a:t>
            </a:r>
            <a:endParaRPr sz="1300">
              <a:solidFill>
                <a:srgbClr val="000000"/>
              </a:solidFill>
              <a:latin typeface="Calibri"/>
              <a:ea typeface="Calibri"/>
              <a:cs typeface="Calibri"/>
              <a:sym typeface="Calibri"/>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9" name="Shape 559"/>
        <p:cNvGrpSpPr/>
        <p:nvPr/>
      </p:nvGrpSpPr>
      <p:grpSpPr>
        <a:xfrm>
          <a:off x="0" y="0"/>
          <a:ext cx="0" cy="0"/>
          <a:chOff x="0" y="0"/>
          <a:chExt cx="0" cy="0"/>
        </a:xfrm>
      </p:grpSpPr>
      <p:sp>
        <p:nvSpPr>
          <p:cNvPr id="560" name="Google Shape;560;p47"/>
          <p:cNvSpPr/>
          <p:nvPr/>
        </p:nvSpPr>
        <p:spPr>
          <a:xfrm>
            <a:off x="187900" y="810450"/>
            <a:ext cx="8728500" cy="1354500"/>
          </a:xfrm>
          <a:prstGeom prst="roundRect">
            <a:avLst>
              <a:gd fmla="val 8991"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1" name="Google Shape;561;p47"/>
          <p:cNvSpPr txBox="1"/>
          <p:nvPr>
            <p:ph type="title"/>
          </p:nvPr>
        </p:nvSpPr>
        <p:spPr>
          <a:xfrm>
            <a:off x="6900" y="677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a:t>
            </a:r>
            <a:r>
              <a:rPr lang="en-GB"/>
              <a:t>wo tailed, r</a:t>
            </a:r>
            <a:r>
              <a:rPr lang="en-GB"/>
              <a:t>ight Tailed and left tailed tests </a:t>
            </a:r>
            <a:endParaRPr/>
          </a:p>
        </p:txBody>
      </p:sp>
      <p:sp>
        <p:nvSpPr>
          <p:cNvPr id="562" name="Google Shape;562;p47"/>
          <p:cNvSpPr txBox="1"/>
          <p:nvPr>
            <p:ph idx="1" type="body"/>
          </p:nvPr>
        </p:nvSpPr>
        <p:spPr>
          <a:xfrm>
            <a:off x="568900" y="1182200"/>
            <a:ext cx="4079400" cy="920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980000"/>
                </a:solidFill>
                <a:latin typeface="Roboto"/>
                <a:ea typeface="Roboto"/>
                <a:cs typeface="Roboto"/>
                <a:sym typeface="Roboto"/>
              </a:rPr>
              <a:t>Null Hypothesis: </a:t>
            </a:r>
            <a:r>
              <a:rPr b="1" lang="en-GB" sz="1700">
                <a:solidFill>
                  <a:srgbClr val="980000"/>
                </a:solidFill>
                <a:latin typeface="Roboto"/>
                <a:ea typeface="Roboto"/>
                <a:cs typeface="Roboto"/>
                <a:sym typeface="Roboto"/>
              </a:rPr>
              <a:t>H</a:t>
            </a:r>
            <a:r>
              <a:rPr b="1" baseline="-25000" lang="en-GB" sz="1700">
                <a:solidFill>
                  <a:srgbClr val="980000"/>
                </a:solidFill>
                <a:latin typeface="Roboto"/>
                <a:ea typeface="Roboto"/>
                <a:cs typeface="Roboto"/>
                <a:sym typeface="Roboto"/>
              </a:rPr>
              <a:t>0</a:t>
            </a:r>
            <a:r>
              <a:rPr b="1" lang="en-GB" sz="1700">
                <a:solidFill>
                  <a:srgbClr val="980000"/>
                </a:solidFill>
                <a:latin typeface="Roboto"/>
                <a:ea typeface="Roboto"/>
                <a:cs typeface="Roboto"/>
                <a:sym typeface="Roboto"/>
              </a:rPr>
              <a:t> : μ = μ</a:t>
            </a:r>
            <a:r>
              <a:rPr b="1" baseline="-25000" lang="en-GB" sz="1700">
                <a:solidFill>
                  <a:srgbClr val="980000"/>
                </a:solidFill>
                <a:latin typeface="Roboto"/>
                <a:ea typeface="Roboto"/>
                <a:cs typeface="Roboto"/>
                <a:sym typeface="Roboto"/>
              </a:rPr>
              <a:t>0</a:t>
            </a:r>
            <a:endParaRPr b="1" baseline="-25000" sz="1700">
              <a:solidFill>
                <a:srgbClr val="980000"/>
              </a:solidFill>
              <a:latin typeface="Roboto"/>
              <a:ea typeface="Roboto"/>
              <a:cs typeface="Roboto"/>
              <a:sym typeface="Roboto"/>
            </a:endParaRPr>
          </a:p>
          <a:p>
            <a:pPr indent="0" lvl="0" marL="0" rtl="0" algn="l">
              <a:spcBef>
                <a:spcPts val="1200"/>
              </a:spcBef>
              <a:spcAft>
                <a:spcPts val="0"/>
              </a:spcAft>
              <a:buNone/>
            </a:pPr>
            <a:r>
              <a:rPr lang="en-GB" sz="1700">
                <a:solidFill>
                  <a:srgbClr val="980000"/>
                </a:solidFill>
                <a:latin typeface="Roboto"/>
                <a:ea typeface="Roboto"/>
                <a:cs typeface="Roboto"/>
                <a:sym typeface="Roboto"/>
              </a:rPr>
              <a:t>Alternate Hypothesis: </a:t>
            </a:r>
            <a:r>
              <a:rPr b="1" lang="en-GB" sz="1700">
                <a:solidFill>
                  <a:srgbClr val="980000"/>
                </a:solidFill>
                <a:latin typeface="Roboto"/>
                <a:ea typeface="Roboto"/>
                <a:cs typeface="Roboto"/>
                <a:sym typeface="Roboto"/>
              </a:rPr>
              <a:t>H</a:t>
            </a:r>
            <a:r>
              <a:rPr b="1" baseline="-25000" lang="en-GB" sz="1700">
                <a:solidFill>
                  <a:srgbClr val="980000"/>
                </a:solidFill>
                <a:latin typeface="Roboto"/>
                <a:ea typeface="Roboto"/>
                <a:cs typeface="Roboto"/>
                <a:sym typeface="Roboto"/>
              </a:rPr>
              <a:t>1</a:t>
            </a:r>
            <a:r>
              <a:rPr b="1" lang="en-GB" sz="1700">
                <a:solidFill>
                  <a:srgbClr val="980000"/>
                </a:solidFill>
                <a:latin typeface="Roboto"/>
                <a:ea typeface="Roboto"/>
                <a:cs typeface="Roboto"/>
                <a:sym typeface="Roboto"/>
              </a:rPr>
              <a:t>: μ </a:t>
            </a:r>
            <a:r>
              <a:rPr b="1" lang="en-GB" sz="1700">
                <a:latin typeface="Roboto"/>
                <a:ea typeface="Roboto"/>
                <a:cs typeface="Roboto"/>
                <a:sym typeface="Roboto"/>
              </a:rPr>
              <a:t>≠</a:t>
            </a:r>
            <a:r>
              <a:rPr b="1" lang="en-GB" sz="1700">
                <a:solidFill>
                  <a:srgbClr val="980000"/>
                </a:solidFill>
                <a:latin typeface="Roboto"/>
                <a:ea typeface="Roboto"/>
                <a:cs typeface="Roboto"/>
                <a:sym typeface="Roboto"/>
              </a:rPr>
              <a:t> μ</a:t>
            </a:r>
            <a:r>
              <a:rPr b="1" baseline="-25000" lang="en-GB" sz="1700">
                <a:solidFill>
                  <a:srgbClr val="980000"/>
                </a:solidFill>
                <a:latin typeface="Roboto"/>
                <a:ea typeface="Roboto"/>
                <a:cs typeface="Roboto"/>
                <a:sym typeface="Roboto"/>
              </a:rPr>
              <a:t>0</a:t>
            </a:r>
            <a:endParaRPr b="1" baseline="-25000" sz="1700">
              <a:solidFill>
                <a:srgbClr val="980000"/>
              </a:solidFill>
              <a:latin typeface="Roboto"/>
              <a:ea typeface="Roboto"/>
              <a:cs typeface="Roboto"/>
              <a:sym typeface="Roboto"/>
            </a:endParaRPr>
          </a:p>
          <a:p>
            <a:pPr indent="0" lvl="0" marL="0" rtl="0" algn="l">
              <a:spcBef>
                <a:spcPts val="1200"/>
              </a:spcBef>
              <a:spcAft>
                <a:spcPts val="1200"/>
              </a:spcAft>
              <a:buNone/>
            </a:pPr>
            <a:r>
              <a:t/>
            </a:r>
            <a:endParaRPr b="1" sz="1500">
              <a:solidFill>
                <a:srgbClr val="980000"/>
              </a:solidFill>
              <a:latin typeface="Calibri"/>
              <a:ea typeface="Calibri"/>
              <a:cs typeface="Calibri"/>
              <a:sym typeface="Calibri"/>
            </a:endParaRPr>
          </a:p>
        </p:txBody>
      </p:sp>
      <p:sp>
        <p:nvSpPr>
          <p:cNvPr id="563" name="Google Shape;563;p47"/>
          <p:cNvSpPr/>
          <p:nvPr/>
        </p:nvSpPr>
        <p:spPr>
          <a:xfrm>
            <a:off x="187900" y="2258250"/>
            <a:ext cx="8728500" cy="1354500"/>
          </a:xfrm>
          <a:prstGeom prst="roundRect">
            <a:avLst>
              <a:gd fmla="val 8991" name="adj"/>
            </a:avLst>
          </a:prstGeom>
          <a:solidFill>
            <a:srgbClr val="F4CCCC">
              <a:alpha val="30379"/>
            </a:srgb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4" name="Google Shape;564;p47"/>
          <p:cNvSpPr txBox="1"/>
          <p:nvPr>
            <p:ph idx="1" type="body"/>
          </p:nvPr>
        </p:nvSpPr>
        <p:spPr>
          <a:xfrm>
            <a:off x="492700" y="2630000"/>
            <a:ext cx="4079400" cy="920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980000"/>
                </a:solidFill>
                <a:latin typeface="Roboto"/>
                <a:ea typeface="Roboto"/>
                <a:cs typeface="Roboto"/>
                <a:sym typeface="Roboto"/>
              </a:rPr>
              <a:t>Null Hypothesis: </a:t>
            </a:r>
            <a:r>
              <a:rPr b="1" lang="en-GB" sz="1700">
                <a:solidFill>
                  <a:srgbClr val="980000"/>
                </a:solidFill>
                <a:latin typeface="Roboto"/>
                <a:ea typeface="Roboto"/>
                <a:cs typeface="Roboto"/>
                <a:sym typeface="Roboto"/>
              </a:rPr>
              <a:t>H0 : μ &gt;</a:t>
            </a:r>
            <a:r>
              <a:rPr b="1" lang="en-GB" sz="1700">
                <a:latin typeface="Roboto"/>
                <a:ea typeface="Roboto"/>
                <a:cs typeface="Roboto"/>
                <a:sym typeface="Roboto"/>
              </a:rPr>
              <a:t>=</a:t>
            </a:r>
            <a:r>
              <a:rPr b="1" lang="en-GB" sz="1700">
                <a:solidFill>
                  <a:srgbClr val="980000"/>
                </a:solidFill>
                <a:latin typeface="Roboto"/>
                <a:ea typeface="Roboto"/>
                <a:cs typeface="Roboto"/>
                <a:sym typeface="Roboto"/>
              </a:rPr>
              <a:t> μ0</a:t>
            </a:r>
            <a:endParaRPr b="1" sz="1700">
              <a:solidFill>
                <a:srgbClr val="980000"/>
              </a:solidFill>
              <a:latin typeface="Roboto"/>
              <a:ea typeface="Roboto"/>
              <a:cs typeface="Roboto"/>
              <a:sym typeface="Roboto"/>
            </a:endParaRPr>
          </a:p>
          <a:p>
            <a:pPr indent="0" lvl="0" marL="0" rtl="0" algn="l">
              <a:spcBef>
                <a:spcPts val="1200"/>
              </a:spcBef>
              <a:spcAft>
                <a:spcPts val="0"/>
              </a:spcAft>
              <a:buNone/>
            </a:pPr>
            <a:r>
              <a:rPr lang="en-GB" sz="1700">
                <a:solidFill>
                  <a:srgbClr val="980000"/>
                </a:solidFill>
                <a:latin typeface="Roboto"/>
                <a:ea typeface="Roboto"/>
                <a:cs typeface="Roboto"/>
                <a:sym typeface="Roboto"/>
              </a:rPr>
              <a:t>Alternate Hypothesis: </a:t>
            </a:r>
            <a:r>
              <a:rPr b="1" lang="en-GB" sz="1700">
                <a:solidFill>
                  <a:srgbClr val="980000"/>
                </a:solidFill>
                <a:latin typeface="Roboto"/>
                <a:ea typeface="Roboto"/>
                <a:cs typeface="Roboto"/>
                <a:sym typeface="Roboto"/>
              </a:rPr>
              <a:t>H1: μ &lt; μ0</a:t>
            </a:r>
            <a:endParaRPr b="1" sz="1700">
              <a:solidFill>
                <a:srgbClr val="980000"/>
              </a:solidFill>
              <a:latin typeface="Roboto"/>
              <a:ea typeface="Roboto"/>
              <a:cs typeface="Roboto"/>
              <a:sym typeface="Roboto"/>
            </a:endParaRPr>
          </a:p>
          <a:p>
            <a:pPr indent="0" lvl="0" marL="0" rtl="0" algn="l">
              <a:spcBef>
                <a:spcPts val="1200"/>
              </a:spcBef>
              <a:spcAft>
                <a:spcPts val="1200"/>
              </a:spcAft>
              <a:buNone/>
            </a:pPr>
            <a:r>
              <a:t/>
            </a:r>
            <a:endParaRPr b="1" sz="1500">
              <a:solidFill>
                <a:srgbClr val="980000"/>
              </a:solidFill>
              <a:latin typeface="Calibri"/>
              <a:ea typeface="Calibri"/>
              <a:cs typeface="Calibri"/>
              <a:sym typeface="Calibri"/>
            </a:endParaRPr>
          </a:p>
        </p:txBody>
      </p:sp>
      <p:sp>
        <p:nvSpPr>
          <p:cNvPr id="565" name="Google Shape;565;p47"/>
          <p:cNvSpPr txBox="1"/>
          <p:nvPr>
            <p:ph idx="1" type="body"/>
          </p:nvPr>
        </p:nvSpPr>
        <p:spPr>
          <a:xfrm>
            <a:off x="264100" y="2249000"/>
            <a:ext cx="8109000" cy="533400"/>
          </a:xfrm>
          <a:prstGeom prst="rect">
            <a:avLst/>
          </a:prstGeom>
          <a:noFill/>
        </p:spPr>
        <p:txBody>
          <a:bodyPr anchorCtr="0" anchor="t" bIns="91425" lIns="91425" spcFirstLastPara="1" rIns="91425" wrap="square" tIns="91425">
            <a:noAutofit/>
          </a:bodyPr>
          <a:lstStyle/>
          <a:p>
            <a:pPr indent="0" lvl="0" marL="0" rtl="0" algn="l">
              <a:spcBef>
                <a:spcPts val="0"/>
              </a:spcBef>
              <a:spcAft>
                <a:spcPts val="1200"/>
              </a:spcAft>
              <a:buNone/>
            </a:pPr>
            <a:r>
              <a:rPr b="1" lang="en-GB" sz="1700">
                <a:solidFill>
                  <a:srgbClr val="000000"/>
                </a:solidFill>
                <a:latin typeface="Roboto"/>
                <a:ea typeface="Roboto"/>
                <a:cs typeface="Roboto"/>
                <a:sym typeface="Roboto"/>
              </a:rPr>
              <a:t>Left</a:t>
            </a:r>
            <a:r>
              <a:rPr b="1" lang="en-GB" sz="1700">
                <a:solidFill>
                  <a:srgbClr val="000000"/>
                </a:solidFill>
                <a:latin typeface="Roboto"/>
                <a:ea typeface="Roboto"/>
                <a:cs typeface="Roboto"/>
                <a:sym typeface="Roboto"/>
              </a:rPr>
              <a:t> Tailed Test: </a:t>
            </a:r>
            <a:r>
              <a:rPr lang="en-GB" sz="1700">
                <a:solidFill>
                  <a:srgbClr val="000000"/>
                </a:solidFill>
                <a:latin typeface="Roboto"/>
                <a:ea typeface="Roboto"/>
                <a:cs typeface="Roboto"/>
                <a:sym typeface="Roboto"/>
              </a:rPr>
              <a:t>Testing the claim on the lower side of the central tendency</a:t>
            </a:r>
            <a:endParaRPr sz="1500">
              <a:solidFill>
                <a:srgbClr val="000000"/>
              </a:solidFill>
              <a:latin typeface="Calibri"/>
              <a:ea typeface="Calibri"/>
              <a:cs typeface="Calibri"/>
              <a:sym typeface="Calibri"/>
            </a:endParaRPr>
          </a:p>
        </p:txBody>
      </p:sp>
      <p:sp>
        <p:nvSpPr>
          <p:cNvPr id="566" name="Google Shape;566;p47"/>
          <p:cNvSpPr txBox="1"/>
          <p:nvPr>
            <p:ph idx="1" type="body"/>
          </p:nvPr>
        </p:nvSpPr>
        <p:spPr>
          <a:xfrm>
            <a:off x="264100" y="801200"/>
            <a:ext cx="8109000" cy="533400"/>
          </a:xfrm>
          <a:prstGeom prst="rect">
            <a:avLst/>
          </a:prstGeom>
          <a:noFill/>
        </p:spPr>
        <p:txBody>
          <a:bodyPr anchorCtr="0" anchor="t" bIns="91425" lIns="91425" spcFirstLastPara="1" rIns="91425" wrap="square" tIns="91425">
            <a:noAutofit/>
          </a:bodyPr>
          <a:lstStyle/>
          <a:p>
            <a:pPr indent="0" lvl="0" marL="0" rtl="0" algn="l">
              <a:spcBef>
                <a:spcPts val="0"/>
              </a:spcBef>
              <a:spcAft>
                <a:spcPts val="1200"/>
              </a:spcAft>
              <a:buNone/>
            </a:pPr>
            <a:r>
              <a:rPr b="1" lang="en-GB" sz="1700">
                <a:solidFill>
                  <a:srgbClr val="000000"/>
                </a:solidFill>
                <a:latin typeface="Roboto"/>
                <a:ea typeface="Roboto"/>
                <a:cs typeface="Roboto"/>
                <a:sym typeface="Roboto"/>
              </a:rPr>
              <a:t>Two Tailed Test: </a:t>
            </a:r>
            <a:r>
              <a:rPr lang="en-GB" sz="1700">
                <a:solidFill>
                  <a:srgbClr val="000000"/>
                </a:solidFill>
                <a:latin typeface="Roboto"/>
                <a:ea typeface="Roboto"/>
                <a:cs typeface="Roboto"/>
                <a:sym typeface="Roboto"/>
              </a:rPr>
              <a:t>Testing the claim on both the sides of the central tendency</a:t>
            </a:r>
            <a:endParaRPr sz="1500">
              <a:solidFill>
                <a:srgbClr val="000000"/>
              </a:solidFill>
              <a:latin typeface="Calibri"/>
              <a:ea typeface="Calibri"/>
              <a:cs typeface="Calibri"/>
              <a:sym typeface="Calibri"/>
            </a:endParaRPr>
          </a:p>
        </p:txBody>
      </p:sp>
      <p:sp>
        <p:nvSpPr>
          <p:cNvPr id="567" name="Google Shape;567;p47"/>
          <p:cNvSpPr/>
          <p:nvPr/>
        </p:nvSpPr>
        <p:spPr>
          <a:xfrm>
            <a:off x="187900" y="3706050"/>
            <a:ext cx="8728500" cy="1354500"/>
          </a:xfrm>
          <a:prstGeom prst="roundRect">
            <a:avLst>
              <a:gd fmla="val 8991" name="adj"/>
            </a:avLst>
          </a:prstGeom>
          <a:solidFill>
            <a:srgbClr val="F3F3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8" name="Google Shape;568;p47"/>
          <p:cNvSpPr txBox="1"/>
          <p:nvPr>
            <p:ph idx="1" type="body"/>
          </p:nvPr>
        </p:nvSpPr>
        <p:spPr>
          <a:xfrm>
            <a:off x="492700" y="4154000"/>
            <a:ext cx="4079400" cy="920400"/>
          </a:xfrm>
          <a:prstGeom prst="rect">
            <a:avLst/>
          </a:prstGeom>
          <a:noFill/>
        </p:spPr>
        <p:txBody>
          <a:bodyPr anchorCtr="0" anchor="t" bIns="91425" lIns="91425" spcFirstLastPara="1" rIns="91425" wrap="square" tIns="91425">
            <a:noAutofit/>
          </a:bodyPr>
          <a:lstStyle/>
          <a:p>
            <a:pPr indent="0" lvl="0" marL="0" rtl="0" algn="l">
              <a:spcBef>
                <a:spcPts val="0"/>
              </a:spcBef>
              <a:spcAft>
                <a:spcPts val="0"/>
              </a:spcAft>
              <a:buNone/>
            </a:pPr>
            <a:r>
              <a:rPr lang="en-GB" sz="1700">
                <a:solidFill>
                  <a:srgbClr val="980000"/>
                </a:solidFill>
                <a:latin typeface="Roboto"/>
                <a:ea typeface="Roboto"/>
                <a:cs typeface="Roboto"/>
                <a:sym typeface="Roboto"/>
              </a:rPr>
              <a:t>Null Hypothesis: H0 : μ </a:t>
            </a:r>
            <a:r>
              <a:rPr lang="en-GB" sz="1700">
                <a:latin typeface="Roboto"/>
                <a:ea typeface="Roboto"/>
                <a:cs typeface="Roboto"/>
                <a:sym typeface="Roboto"/>
              </a:rPr>
              <a:t>&lt;=</a:t>
            </a:r>
            <a:r>
              <a:rPr lang="en-GB" sz="1700">
                <a:solidFill>
                  <a:srgbClr val="980000"/>
                </a:solidFill>
                <a:latin typeface="Roboto"/>
                <a:ea typeface="Roboto"/>
                <a:cs typeface="Roboto"/>
                <a:sym typeface="Roboto"/>
              </a:rPr>
              <a:t> μ0</a:t>
            </a:r>
            <a:endParaRPr sz="1700">
              <a:solidFill>
                <a:srgbClr val="980000"/>
              </a:solidFill>
              <a:latin typeface="Roboto"/>
              <a:ea typeface="Roboto"/>
              <a:cs typeface="Roboto"/>
              <a:sym typeface="Roboto"/>
            </a:endParaRPr>
          </a:p>
          <a:p>
            <a:pPr indent="0" lvl="0" marL="0" rtl="0" algn="l">
              <a:spcBef>
                <a:spcPts val="1200"/>
              </a:spcBef>
              <a:spcAft>
                <a:spcPts val="0"/>
              </a:spcAft>
              <a:buNone/>
            </a:pPr>
            <a:r>
              <a:rPr lang="en-GB" sz="1700">
                <a:solidFill>
                  <a:srgbClr val="980000"/>
                </a:solidFill>
                <a:latin typeface="Roboto"/>
                <a:ea typeface="Roboto"/>
                <a:cs typeface="Roboto"/>
                <a:sym typeface="Roboto"/>
              </a:rPr>
              <a:t>Alternate Hypothesis: H1: μ &gt; μ0</a:t>
            </a:r>
            <a:endParaRPr sz="1700">
              <a:solidFill>
                <a:srgbClr val="980000"/>
              </a:solidFill>
              <a:latin typeface="Roboto"/>
              <a:ea typeface="Roboto"/>
              <a:cs typeface="Roboto"/>
              <a:sym typeface="Roboto"/>
            </a:endParaRPr>
          </a:p>
          <a:p>
            <a:pPr indent="0" lvl="0" marL="0" rtl="0" algn="l">
              <a:spcBef>
                <a:spcPts val="1200"/>
              </a:spcBef>
              <a:spcAft>
                <a:spcPts val="1200"/>
              </a:spcAft>
              <a:buNone/>
            </a:pPr>
            <a:r>
              <a:t/>
            </a:r>
            <a:endParaRPr b="1" sz="1500">
              <a:solidFill>
                <a:srgbClr val="980000"/>
              </a:solidFill>
              <a:latin typeface="Calibri"/>
              <a:ea typeface="Calibri"/>
              <a:cs typeface="Calibri"/>
              <a:sym typeface="Calibri"/>
            </a:endParaRPr>
          </a:p>
        </p:txBody>
      </p:sp>
      <p:sp>
        <p:nvSpPr>
          <p:cNvPr id="569" name="Google Shape;569;p47"/>
          <p:cNvSpPr txBox="1"/>
          <p:nvPr>
            <p:ph idx="1" type="body"/>
          </p:nvPr>
        </p:nvSpPr>
        <p:spPr>
          <a:xfrm>
            <a:off x="264100" y="3696800"/>
            <a:ext cx="8109000" cy="533400"/>
          </a:xfrm>
          <a:prstGeom prst="rect">
            <a:avLst/>
          </a:prstGeom>
          <a:noFill/>
        </p:spPr>
        <p:txBody>
          <a:bodyPr anchorCtr="0" anchor="t" bIns="91425" lIns="91425" spcFirstLastPara="1" rIns="91425" wrap="square" tIns="91425">
            <a:noAutofit/>
          </a:bodyPr>
          <a:lstStyle/>
          <a:p>
            <a:pPr indent="0" lvl="0" marL="0" rtl="0" algn="l">
              <a:spcBef>
                <a:spcPts val="0"/>
              </a:spcBef>
              <a:spcAft>
                <a:spcPts val="1200"/>
              </a:spcAft>
              <a:buNone/>
            </a:pPr>
            <a:r>
              <a:rPr b="1" lang="en-GB" sz="1700">
                <a:solidFill>
                  <a:srgbClr val="000000"/>
                </a:solidFill>
                <a:latin typeface="Roboto"/>
                <a:ea typeface="Roboto"/>
                <a:cs typeface="Roboto"/>
                <a:sym typeface="Roboto"/>
              </a:rPr>
              <a:t>Two Tailed Test: </a:t>
            </a:r>
            <a:r>
              <a:rPr lang="en-GB" sz="1700">
                <a:solidFill>
                  <a:srgbClr val="000000"/>
                </a:solidFill>
                <a:latin typeface="Roboto"/>
                <a:ea typeface="Roboto"/>
                <a:cs typeface="Roboto"/>
                <a:sym typeface="Roboto"/>
              </a:rPr>
              <a:t>Testing the claim on the upper side of the central tendency</a:t>
            </a:r>
            <a:endParaRPr sz="1500">
              <a:solidFill>
                <a:srgbClr val="000000"/>
              </a:solidFill>
              <a:latin typeface="Calibri"/>
              <a:ea typeface="Calibri"/>
              <a:cs typeface="Calibri"/>
              <a:sym typeface="Calibri"/>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3" name="Shape 573"/>
        <p:cNvGrpSpPr/>
        <p:nvPr/>
      </p:nvGrpSpPr>
      <p:grpSpPr>
        <a:xfrm>
          <a:off x="0" y="0"/>
          <a:ext cx="0" cy="0"/>
          <a:chOff x="0" y="0"/>
          <a:chExt cx="0" cy="0"/>
        </a:xfrm>
      </p:grpSpPr>
      <p:sp>
        <p:nvSpPr>
          <p:cNvPr id="574" name="Google Shape;574;p48"/>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Examples of Hypothesis</a:t>
            </a:r>
            <a:endParaRPr/>
          </a:p>
        </p:txBody>
      </p:sp>
      <p:sp>
        <p:nvSpPr>
          <p:cNvPr id="575" name="Google Shape;575;p48"/>
          <p:cNvSpPr txBox="1"/>
          <p:nvPr/>
        </p:nvSpPr>
        <p:spPr>
          <a:xfrm>
            <a:off x="6508925" y="1043275"/>
            <a:ext cx="2148900" cy="27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424242"/>
              </a:solidFill>
              <a:latin typeface="Calibri"/>
              <a:ea typeface="Calibri"/>
              <a:cs typeface="Calibri"/>
              <a:sym typeface="Calibri"/>
            </a:endParaRPr>
          </a:p>
        </p:txBody>
      </p:sp>
      <p:sp>
        <p:nvSpPr>
          <p:cNvPr id="576" name="Google Shape;576;p48"/>
          <p:cNvSpPr txBox="1"/>
          <p:nvPr/>
        </p:nvSpPr>
        <p:spPr>
          <a:xfrm>
            <a:off x="284375" y="1078600"/>
            <a:ext cx="5141100" cy="29808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424242"/>
                </a:solidFill>
                <a:latin typeface="Calibri"/>
                <a:ea typeface="Calibri"/>
                <a:cs typeface="Calibri"/>
                <a:sym typeface="Calibri"/>
              </a:rPr>
              <a:t>Example - 1</a:t>
            </a:r>
            <a:endParaRPr b="1" sz="2200">
              <a:solidFill>
                <a:srgbClr val="424242"/>
              </a:solidFill>
              <a:latin typeface="Calibri"/>
              <a:ea typeface="Calibri"/>
              <a:cs typeface="Calibri"/>
              <a:sym typeface="Calibri"/>
            </a:endParaRPr>
          </a:p>
          <a:p>
            <a:pPr indent="0" lvl="0" marL="0" rtl="0" algn="l">
              <a:spcBef>
                <a:spcPts val="0"/>
              </a:spcBef>
              <a:spcAft>
                <a:spcPts val="0"/>
              </a:spcAft>
              <a:buNone/>
            </a:pPr>
            <a:r>
              <a:t/>
            </a:r>
            <a:endParaRPr b="1" sz="2200">
              <a:solidFill>
                <a:srgbClr val="424242"/>
              </a:solidFill>
              <a:latin typeface="Calibri"/>
              <a:ea typeface="Calibri"/>
              <a:cs typeface="Calibri"/>
              <a:sym typeface="Calibri"/>
            </a:endParaRPr>
          </a:p>
          <a:p>
            <a:pPr indent="0" lvl="0" marL="0" rtl="0" algn="l">
              <a:spcBef>
                <a:spcPts val="0"/>
              </a:spcBef>
              <a:spcAft>
                <a:spcPts val="0"/>
              </a:spcAft>
              <a:buNone/>
            </a:pPr>
            <a:r>
              <a:rPr lang="en-GB" sz="2200">
                <a:solidFill>
                  <a:srgbClr val="424242"/>
                </a:solidFill>
                <a:latin typeface="Calibri"/>
                <a:ea typeface="Calibri"/>
                <a:cs typeface="Calibri"/>
                <a:sym typeface="Calibri"/>
              </a:rPr>
              <a:t>A company has held an 23% market share of product A.</a:t>
            </a:r>
            <a:endParaRPr sz="2200">
              <a:solidFill>
                <a:srgbClr val="424242"/>
              </a:solidFill>
              <a:latin typeface="Calibri"/>
              <a:ea typeface="Calibri"/>
              <a:cs typeface="Calibri"/>
              <a:sym typeface="Calibri"/>
            </a:endParaRPr>
          </a:p>
          <a:p>
            <a:pPr indent="0" lvl="0" marL="0" rtl="0" algn="l">
              <a:spcBef>
                <a:spcPts val="0"/>
              </a:spcBef>
              <a:spcAft>
                <a:spcPts val="0"/>
              </a:spcAft>
              <a:buNone/>
            </a:pPr>
            <a:r>
              <a:rPr lang="en-GB" sz="2200">
                <a:solidFill>
                  <a:srgbClr val="424242"/>
                </a:solidFill>
                <a:latin typeface="Calibri"/>
                <a:ea typeface="Calibri"/>
                <a:cs typeface="Calibri"/>
                <a:sym typeface="Calibri"/>
              </a:rPr>
              <a:t>There was increased marketing effort hence company believe that it’s market share is now greater than 23%.</a:t>
            </a:r>
            <a:endParaRPr sz="2200">
              <a:solidFill>
                <a:srgbClr val="424242"/>
              </a:solidFill>
              <a:latin typeface="Calibri"/>
              <a:ea typeface="Calibri"/>
              <a:cs typeface="Calibri"/>
              <a:sym typeface="Calibri"/>
            </a:endParaRPr>
          </a:p>
        </p:txBody>
      </p:sp>
      <p:sp>
        <p:nvSpPr>
          <p:cNvPr id="577" name="Google Shape;577;p48"/>
          <p:cNvSpPr/>
          <p:nvPr/>
        </p:nvSpPr>
        <p:spPr>
          <a:xfrm>
            <a:off x="6132625" y="1083775"/>
            <a:ext cx="2609700" cy="2980800"/>
          </a:xfrm>
          <a:prstGeom prst="rect">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578" name="Google Shape;578;p48"/>
          <p:cNvSpPr txBox="1"/>
          <p:nvPr/>
        </p:nvSpPr>
        <p:spPr>
          <a:xfrm>
            <a:off x="6358725" y="1443125"/>
            <a:ext cx="2370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Calibri"/>
                <a:ea typeface="Calibri"/>
                <a:cs typeface="Calibri"/>
                <a:sym typeface="Calibri"/>
              </a:rPr>
              <a:t>H0: p</a:t>
            </a:r>
            <a:r>
              <a:rPr lang="en-GB" sz="2400">
                <a:solidFill>
                  <a:schemeClr val="dk2"/>
                </a:solidFill>
                <a:latin typeface="Calibri"/>
                <a:ea typeface="Calibri"/>
                <a:cs typeface="Calibri"/>
                <a:sym typeface="Calibri"/>
              </a:rPr>
              <a:t> &lt;=</a:t>
            </a:r>
            <a:r>
              <a:rPr lang="en-GB" sz="1700">
                <a:solidFill>
                  <a:schemeClr val="dk2"/>
                </a:solidFill>
                <a:latin typeface="Calibri"/>
                <a:ea typeface="Calibri"/>
                <a:cs typeface="Calibri"/>
                <a:sym typeface="Calibri"/>
              </a:rPr>
              <a:t> </a:t>
            </a:r>
            <a:r>
              <a:rPr lang="en-GB" sz="2400">
                <a:solidFill>
                  <a:schemeClr val="dk2"/>
                </a:solidFill>
                <a:latin typeface="Calibri"/>
                <a:ea typeface="Calibri"/>
                <a:cs typeface="Calibri"/>
                <a:sym typeface="Calibri"/>
              </a:rPr>
              <a:t>23%</a:t>
            </a:r>
            <a:endParaRPr sz="2400">
              <a:latin typeface="Calibri"/>
              <a:ea typeface="Calibri"/>
              <a:cs typeface="Calibri"/>
              <a:sym typeface="Calibri"/>
            </a:endParaRPr>
          </a:p>
        </p:txBody>
      </p:sp>
      <p:sp>
        <p:nvSpPr>
          <p:cNvPr id="579" name="Google Shape;579;p48"/>
          <p:cNvSpPr txBox="1"/>
          <p:nvPr/>
        </p:nvSpPr>
        <p:spPr>
          <a:xfrm>
            <a:off x="6358725" y="2662325"/>
            <a:ext cx="2370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Calibri"/>
                <a:ea typeface="Calibri"/>
                <a:cs typeface="Calibri"/>
                <a:sym typeface="Calibri"/>
              </a:rPr>
              <a:t>H1: </a:t>
            </a:r>
            <a:r>
              <a:rPr lang="en-GB" sz="2400">
                <a:solidFill>
                  <a:schemeClr val="dk2"/>
                </a:solidFill>
                <a:latin typeface="Calibri"/>
                <a:ea typeface="Calibri"/>
                <a:cs typeface="Calibri"/>
                <a:sym typeface="Calibri"/>
              </a:rPr>
              <a:t>p &gt;</a:t>
            </a:r>
            <a:r>
              <a:rPr lang="en-GB" sz="1700">
                <a:solidFill>
                  <a:schemeClr val="dk2"/>
                </a:solidFill>
                <a:latin typeface="Calibri"/>
                <a:ea typeface="Calibri"/>
                <a:cs typeface="Calibri"/>
                <a:sym typeface="Calibri"/>
              </a:rPr>
              <a:t> </a:t>
            </a:r>
            <a:r>
              <a:rPr lang="en-GB" sz="2400">
                <a:solidFill>
                  <a:schemeClr val="dk2"/>
                </a:solidFill>
                <a:latin typeface="Calibri"/>
                <a:ea typeface="Calibri"/>
                <a:cs typeface="Calibri"/>
                <a:sym typeface="Calibri"/>
              </a:rPr>
              <a:t>23%</a:t>
            </a:r>
            <a:endParaRPr sz="2400">
              <a:latin typeface="Calibri"/>
              <a:ea typeface="Calibri"/>
              <a:cs typeface="Calibri"/>
              <a:sym typeface="Calibri"/>
            </a:endParaRPr>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3" name="Shape 583"/>
        <p:cNvGrpSpPr/>
        <p:nvPr/>
      </p:nvGrpSpPr>
      <p:grpSpPr>
        <a:xfrm>
          <a:off x="0" y="0"/>
          <a:ext cx="0" cy="0"/>
          <a:chOff x="0" y="0"/>
          <a:chExt cx="0" cy="0"/>
        </a:xfrm>
      </p:grpSpPr>
      <p:sp>
        <p:nvSpPr>
          <p:cNvPr id="584" name="Google Shape;584;p49"/>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Examples of Hypothesis</a:t>
            </a:r>
            <a:endParaRPr/>
          </a:p>
        </p:txBody>
      </p:sp>
      <p:sp>
        <p:nvSpPr>
          <p:cNvPr id="585" name="Google Shape;585;p49"/>
          <p:cNvSpPr txBox="1"/>
          <p:nvPr/>
        </p:nvSpPr>
        <p:spPr>
          <a:xfrm>
            <a:off x="6508925" y="1195675"/>
            <a:ext cx="2148900" cy="27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424242"/>
              </a:solidFill>
              <a:latin typeface="Calibri"/>
              <a:ea typeface="Calibri"/>
              <a:cs typeface="Calibri"/>
              <a:sym typeface="Calibri"/>
            </a:endParaRPr>
          </a:p>
        </p:txBody>
      </p:sp>
      <p:sp>
        <p:nvSpPr>
          <p:cNvPr id="586" name="Google Shape;586;p49"/>
          <p:cNvSpPr txBox="1"/>
          <p:nvPr/>
        </p:nvSpPr>
        <p:spPr>
          <a:xfrm>
            <a:off x="284375" y="1231000"/>
            <a:ext cx="5141100" cy="29808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424242"/>
                </a:solidFill>
                <a:latin typeface="Calibri"/>
                <a:ea typeface="Calibri"/>
                <a:cs typeface="Calibri"/>
                <a:sym typeface="Calibri"/>
              </a:rPr>
              <a:t>Example - 2</a:t>
            </a:r>
            <a:endParaRPr b="1" sz="2200">
              <a:solidFill>
                <a:srgbClr val="424242"/>
              </a:solidFill>
              <a:latin typeface="Calibri"/>
              <a:ea typeface="Calibri"/>
              <a:cs typeface="Calibri"/>
              <a:sym typeface="Calibri"/>
            </a:endParaRPr>
          </a:p>
          <a:p>
            <a:pPr indent="0" lvl="0" marL="0" rtl="0" algn="l">
              <a:spcBef>
                <a:spcPts val="0"/>
              </a:spcBef>
              <a:spcAft>
                <a:spcPts val="0"/>
              </a:spcAft>
              <a:buNone/>
            </a:pPr>
            <a:r>
              <a:t/>
            </a:r>
            <a:endParaRPr b="1" sz="2200">
              <a:solidFill>
                <a:srgbClr val="424242"/>
              </a:solidFill>
              <a:latin typeface="Calibri"/>
              <a:ea typeface="Calibri"/>
              <a:cs typeface="Calibri"/>
              <a:sym typeface="Calibri"/>
            </a:endParaRPr>
          </a:p>
          <a:p>
            <a:pPr indent="0" lvl="0" marL="0" rtl="0" algn="l">
              <a:spcBef>
                <a:spcPts val="0"/>
              </a:spcBef>
              <a:spcAft>
                <a:spcPts val="0"/>
              </a:spcAft>
              <a:buNone/>
            </a:pPr>
            <a:r>
              <a:rPr lang="en-GB" sz="2200">
                <a:latin typeface="Calibri"/>
                <a:ea typeface="Calibri"/>
                <a:cs typeface="Calibri"/>
                <a:sym typeface="Calibri"/>
              </a:rPr>
              <a:t>A retail store wants to test if the average age of its customers is less than 40 years. It does a survey to gather the data of the age of customers.</a:t>
            </a:r>
            <a:endParaRPr sz="2200">
              <a:latin typeface="Calibri"/>
              <a:ea typeface="Calibri"/>
              <a:cs typeface="Calibri"/>
              <a:sym typeface="Calibri"/>
            </a:endParaRPr>
          </a:p>
        </p:txBody>
      </p:sp>
      <p:sp>
        <p:nvSpPr>
          <p:cNvPr id="587" name="Google Shape;587;p49"/>
          <p:cNvSpPr/>
          <p:nvPr/>
        </p:nvSpPr>
        <p:spPr>
          <a:xfrm>
            <a:off x="6208825" y="1236175"/>
            <a:ext cx="2609700" cy="2980800"/>
          </a:xfrm>
          <a:prstGeom prst="rect">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588" name="Google Shape;588;p49"/>
          <p:cNvSpPr txBox="1"/>
          <p:nvPr/>
        </p:nvSpPr>
        <p:spPr>
          <a:xfrm>
            <a:off x="6358725" y="1595525"/>
            <a:ext cx="2370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Calibri"/>
                <a:ea typeface="Calibri"/>
                <a:cs typeface="Calibri"/>
                <a:sym typeface="Calibri"/>
              </a:rPr>
              <a:t>H0: </a:t>
            </a:r>
            <a:r>
              <a:rPr lang="en-GB" sz="2400">
                <a:latin typeface="Calibri"/>
                <a:ea typeface="Calibri"/>
                <a:cs typeface="Calibri"/>
                <a:sym typeface="Calibri"/>
              </a:rPr>
              <a:t>𝛍</a:t>
            </a:r>
            <a:r>
              <a:rPr lang="en-GB" sz="2400">
                <a:latin typeface="Calibri"/>
                <a:ea typeface="Calibri"/>
                <a:cs typeface="Calibri"/>
                <a:sym typeface="Calibri"/>
              </a:rPr>
              <a:t> &gt;=</a:t>
            </a:r>
            <a:r>
              <a:rPr lang="en-GB" sz="1700">
                <a:latin typeface="Calibri"/>
                <a:ea typeface="Calibri"/>
                <a:cs typeface="Calibri"/>
                <a:sym typeface="Calibri"/>
              </a:rPr>
              <a:t> </a:t>
            </a:r>
            <a:r>
              <a:rPr lang="en-GB" sz="2400">
                <a:latin typeface="Calibri"/>
                <a:ea typeface="Calibri"/>
                <a:cs typeface="Calibri"/>
                <a:sym typeface="Calibri"/>
              </a:rPr>
              <a:t>40</a:t>
            </a:r>
            <a:endParaRPr sz="2400">
              <a:latin typeface="Calibri"/>
              <a:ea typeface="Calibri"/>
              <a:cs typeface="Calibri"/>
              <a:sym typeface="Calibri"/>
            </a:endParaRPr>
          </a:p>
        </p:txBody>
      </p:sp>
      <p:sp>
        <p:nvSpPr>
          <p:cNvPr id="589" name="Google Shape;589;p49"/>
          <p:cNvSpPr txBox="1"/>
          <p:nvPr/>
        </p:nvSpPr>
        <p:spPr>
          <a:xfrm>
            <a:off x="6358725" y="2814725"/>
            <a:ext cx="23703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Calibri"/>
                <a:ea typeface="Calibri"/>
                <a:cs typeface="Calibri"/>
                <a:sym typeface="Calibri"/>
              </a:rPr>
              <a:t>H1: </a:t>
            </a:r>
            <a:r>
              <a:rPr lang="en-GB" sz="2400">
                <a:latin typeface="Calibri"/>
                <a:ea typeface="Calibri"/>
                <a:cs typeface="Calibri"/>
                <a:sym typeface="Calibri"/>
              </a:rPr>
              <a:t>𝛍</a:t>
            </a:r>
            <a:r>
              <a:rPr lang="en-GB" sz="2400">
                <a:latin typeface="Calibri"/>
                <a:ea typeface="Calibri"/>
                <a:cs typeface="Calibri"/>
                <a:sym typeface="Calibri"/>
              </a:rPr>
              <a:t> &lt;</a:t>
            </a:r>
            <a:r>
              <a:rPr lang="en-GB" sz="1700">
                <a:latin typeface="Calibri"/>
                <a:ea typeface="Calibri"/>
                <a:cs typeface="Calibri"/>
                <a:sym typeface="Calibri"/>
              </a:rPr>
              <a:t> </a:t>
            </a:r>
            <a:r>
              <a:rPr lang="en-GB" sz="2400">
                <a:latin typeface="Calibri"/>
                <a:ea typeface="Calibri"/>
                <a:cs typeface="Calibri"/>
                <a:sym typeface="Calibri"/>
              </a:rPr>
              <a:t>40</a:t>
            </a:r>
            <a:endParaRPr sz="2400">
              <a:latin typeface="Calibri"/>
              <a:ea typeface="Calibri"/>
              <a:cs typeface="Calibri"/>
              <a:sym typeface="Calibri"/>
            </a:endParaRPr>
          </a:p>
        </p:txBody>
      </p:sp>
    </p:spTree>
  </p:cSld>
  <p:clrMapOvr>
    <a:masterClrMapping/>
  </p:clrMapOvr>
</p:sld>
</file>

<file path=ppt/slides/slide3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3" name="Shape 593"/>
        <p:cNvGrpSpPr/>
        <p:nvPr/>
      </p:nvGrpSpPr>
      <p:grpSpPr>
        <a:xfrm>
          <a:off x="0" y="0"/>
          <a:ext cx="0" cy="0"/>
          <a:chOff x="0" y="0"/>
          <a:chExt cx="0" cy="0"/>
        </a:xfrm>
      </p:grpSpPr>
      <p:sp>
        <p:nvSpPr>
          <p:cNvPr id="594" name="Google Shape;594;p50"/>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Examples of Hypothesis</a:t>
            </a:r>
            <a:endParaRPr/>
          </a:p>
        </p:txBody>
      </p:sp>
      <p:sp>
        <p:nvSpPr>
          <p:cNvPr id="595" name="Google Shape;595;p50"/>
          <p:cNvSpPr txBox="1"/>
          <p:nvPr/>
        </p:nvSpPr>
        <p:spPr>
          <a:xfrm>
            <a:off x="6508925" y="1195675"/>
            <a:ext cx="2148900" cy="2716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sz="1000">
              <a:solidFill>
                <a:srgbClr val="424242"/>
              </a:solidFill>
              <a:latin typeface="Calibri"/>
              <a:ea typeface="Calibri"/>
              <a:cs typeface="Calibri"/>
              <a:sym typeface="Calibri"/>
            </a:endParaRPr>
          </a:p>
        </p:txBody>
      </p:sp>
      <p:sp>
        <p:nvSpPr>
          <p:cNvPr id="596" name="Google Shape;596;p50"/>
          <p:cNvSpPr txBox="1"/>
          <p:nvPr/>
        </p:nvSpPr>
        <p:spPr>
          <a:xfrm>
            <a:off x="284375" y="1231000"/>
            <a:ext cx="5141100" cy="27834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t" bIns="91425" lIns="91425" spcFirstLastPara="1" rIns="91425" wrap="square" tIns="91425">
            <a:noAutofit/>
          </a:bodyPr>
          <a:lstStyle/>
          <a:p>
            <a:pPr indent="0" lvl="0" marL="0" rtl="0" algn="l">
              <a:spcBef>
                <a:spcPts val="0"/>
              </a:spcBef>
              <a:spcAft>
                <a:spcPts val="0"/>
              </a:spcAft>
              <a:buNone/>
            </a:pPr>
            <a:r>
              <a:rPr b="1" lang="en-GB" sz="2200">
                <a:solidFill>
                  <a:srgbClr val="424242"/>
                </a:solidFill>
                <a:latin typeface="Calibri"/>
                <a:ea typeface="Calibri"/>
                <a:cs typeface="Calibri"/>
                <a:sym typeface="Calibri"/>
              </a:rPr>
              <a:t>Example - 3</a:t>
            </a:r>
            <a:endParaRPr b="1" sz="2200">
              <a:solidFill>
                <a:srgbClr val="424242"/>
              </a:solidFill>
              <a:latin typeface="Calibri"/>
              <a:ea typeface="Calibri"/>
              <a:cs typeface="Calibri"/>
              <a:sym typeface="Calibri"/>
            </a:endParaRPr>
          </a:p>
          <a:p>
            <a:pPr indent="0" lvl="0" marL="0" rtl="0" algn="l">
              <a:spcBef>
                <a:spcPts val="0"/>
              </a:spcBef>
              <a:spcAft>
                <a:spcPts val="0"/>
              </a:spcAft>
              <a:buNone/>
            </a:pPr>
            <a:r>
              <a:t/>
            </a:r>
            <a:endParaRPr b="1" sz="2200">
              <a:solidFill>
                <a:srgbClr val="424242"/>
              </a:solidFill>
              <a:latin typeface="Calibri"/>
              <a:ea typeface="Calibri"/>
              <a:cs typeface="Calibri"/>
              <a:sym typeface="Calibri"/>
            </a:endParaRPr>
          </a:p>
          <a:p>
            <a:pPr indent="0" lvl="0" marL="0" rtl="0" algn="l">
              <a:spcBef>
                <a:spcPts val="0"/>
              </a:spcBef>
              <a:spcAft>
                <a:spcPts val="0"/>
              </a:spcAft>
              <a:buNone/>
            </a:pPr>
            <a:r>
              <a:rPr lang="en-GB" sz="2200">
                <a:solidFill>
                  <a:srgbClr val="424242"/>
                </a:solidFill>
                <a:latin typeface="Calibri"/>
                <a:ea typeface="Calibri"/>
                <a:cs typeface="Calibri"/>
                <a:sym typeface="Calibri"/>
              </a:rPr>
              <a:t>The Hypothesis is conducted to test if the population mean is still 100</a:t>
            </a:r>
            <a:r>
              <a:rPr b="1" lang="en-GB" sz="2200">
                <a:solidFill>
                  <a:srgbClr val="424242"/>
                </a:solidFill>
                <a:latin typeface="Calibri"/>
                <a:ea typeface="Calibri"/>
                <a:cs typeface="Calibri"/>
                <a:sym typeface="Calibri"/>
              </a:rPr>
              <a:t>. </a:t>
            </a:r>
            <a:r>
              <a:rPr lang="en-GB" sz="2200">
                <a:solidFill>
                  <a:srgbClr val="424242"/>
                </a:solidFill>
                <a:latin typeface="Calibri"/>
                <a:ea typeface="Calibri"/>
                <a:cs typeface="Calibri"/>
                <a:sym typeface="Calibri"/>
              </a:rPr>
              <a:t>25 Samples are collected and the Sample mean was 103.2 with a Sample Standard Deviation of 10.</a:t>
            </a:r>
            <a:endParaRPr sz="2200">
              <a:solidFill>
                <a:srgbClr val="424242"/>
              </a:solidFill>
              <a:latin typeface="Calibri"/>
              <a:ea typeface="Calibri"/>
              <a:cs typeface="Calibri"/>
              <a:sym typeface="Calibri"/>
            </a:endParaRPr>
          </a:p>
        </p:txBody>
      </p:sp>
      <p:sp>
        <p:nvSpPr>
          <p:cNvPr id="597" name="Google Shape;597;p50"/>
          <p:cNvSpPr/>
          <p:nvPr/>
        </p:nvSpPr>
        <p:spPr>
          <a:xfrm>
            <a:off x="6208825" y="1236175"/>
            <a:ext cx="2609700" cy="2783400"/>
          </a:xfrm>
          <a:prstGeom prst="rect">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FFFFFF"/>
              </a:solidFill>
              <a:latin typeface="Calibri"/>
              <a:ea typeface="Calibri"/>
              <a:cs typeface="Calibri"/>
              <a:sym typeface="Calibri"/>
            </a:endParaRPr>
          </a:p>
        </p:txBody>
      </p:sp>
      <p:sp>
        <p:nvSpPr>
          <p:cNvPr id="598" name="Google Shape;598;p50"/>
          <p:cNvSpPr txBox="1"/>
          <p:nvPr/>
        </p:nvSpPr>
        <p:spPr>
          <a:xfrm>
            <a:off x="6358725" y="1595525"/>
            <a:ext cx="224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Calibri"/>
                <a:ea typeface="Calibri"/>
                <a:cs typeface="Calibri"/>
                <a:sym typeface="Calibri"/>
              </a:rPr>
              <a:t>H0: </a:t>
            </a:r>
            <a:r>
              <a:rPr lang="en-GB" sz="2400">
                <a:solidFill>
                  <a:schemeClr val="dk2"/>
                </a:solidFill>
                <a:latin typeface="Calibri"/>
                <a:ea typeface="Calibri"/>
                <a:cs typeface="Calibri"/>
                <a:sym typeface="Calibri"/>
              </a:rPr>
              <a:t>𝛍 =</a:t>
            </a:r>
            <a:r>
              <a:rPr lang="en-GB" sz="1700">
                <a:solidFill>
                  <a:schemeClr val="dk2"/>
                </a:solidFill>
                <a:latin typeface="Calibri"/>
                <a:ea typeface="Calibri"/>
                <a:cs typeface="Calibri"/>
                <a:sym typeface="Calibri"/>
              </a:rPr>
              <a:t> </a:t>
            </a:r>
            <a:r>
              <a:rPr lang="en-GB" sz="2400">
                <a:solidFill>
                  <a:schemeClr val="dk2"/>
                </a:solidFill>
                <a:latin typeface="Calibri"/>
                <a:ea typeface="Calibri"/>
                <a:cs typeface="Calibri"/>
                <a:sym typeface="Calibri"/>
              </a:rPr>
              <a:t>100</a:t>
            </a:r>
            <a:endParaRPr sz="2400">
              <a:latin typeface="Calibri"/>
              <a:ea typeface="Calibri"/>
              <a:cs typeface="Calibri"/>
              <a:sym typeface="Calibri"/>
            </a:endParaRPr>
          </a:p>
        </p:txBody>
      </p:sp>
      <p:sp>
        <p:nvSpPr>
          <p:cNvPr id="599" name="Google Shape;599;p50"/>
          <p:cNvSpPr txBox="1"/>
          <p:nvPr/>
        </p:nvSpPr>
        <p:spPr>
          <a:xfrm>
            <a:off x="6358725" y="2814725"/>
            <a:ext cx="2244900" cy="554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GB" sz="2400">
                <a:latin typeface="Calibri"/>
                <a:ea typeface="Calibri"/>
                <a:cs typeface="Calibri"/>
                <a:sym typeface="Calibri"/>
              </a:rPr>
              <a:t>H1: </a:t>
            </a:r>
            <a:r>
              <a:rPr lang="en-GB" sz="2400">
                <a:solidFill>
                  <a:schemeClr val="dk2"/>
                </a:solidFill>
                <a:latin typeface="Calibri"/>
                <a:ea typeface="Calibri"/>
                <a:cs typeface="Calibri"/>
                <a:sym typeface="Calibri"/>
              </a:rPr>
              <a:t>𝛍 ≠</a:t>
            </a:r>
            <a:r>
              <a:rPr lang="en-GB" sz="1700">
                <a:solidFill>
                  <a:schemeClr val="dk2"/>
                </a:solidFill>
                <a:latin typeface="Calibri"/>
                <a:ea typeface="Calibri"/>
                <a:cs typeface="Calibri"/>
                <a:sym typeface="Calibri"/>
              </a:rPr>
              <a:t> </a:t>
            </a:r>
            <a:r>
              <a:rPr lang="en-GB" sz="2400">
                <a:solidFill>
                  <a:schemeClr val="dk2"/>
                </a:solidFill>
                <a:latin typeface="Calibri"/>
                <a:ea typeface="Calibri"/>
                <a:cs typeface="Calibri"/>
                <a:sym typeface="Calibri"/>
              </a:rPr>
              <a:t>100</a:t>
            </a:r>
            <a:endParaRPr sz="2400">
              <a:latin typeface="Calibri"/>
              <a:ea typeface="Calibri"/>
              <a:cs typeface="Calibri"/>
              <a:sym typeface="Calibri"/>
            </a:endParaRPr>
          </a:p>
        </p:txBody>
      </p:sp>
    </p:spTree>
  </p:cSld>
  <p:clrMapOvr>
    <a:masterClrMapping/>
  </p:clrMapOvr>
</p:sld>
</file>

<file path=ppt/slides/slide3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03" name="Shape 603"/>
        <p:cNvGrpSpPr/>
        <p:nvPr/>
      </p:nvGrpSpPr>
      <p:grpSpPr>
        <a:xfrm>
          <a:off x="0" y="0"/>
          <a:ext cx="0" cy="0"/>
          <a:chOff x="0" y="0"/>
          <a:chExt cx="0" cy="0"/>
        </a:xfrm>
      </p:grpSpPr>
      <p:sp>
        <p:nvSpPr>
          <p:cNvPr id="604" name="Google Shape;604;p51"/>
          <p:cNvSpPr txBox="1"/>
          <p:nvPr>
            <p:ph idx="1" type="body"/>
          </p:nvPr>
        </p:nvSpPr>
        <p:spPr>
          <a:xfrm>
            <a:off x="311700" y="783025"/>
            <a:ext cx="8520600" cy="40266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0" lvl="0" marL="0" rtl="0" algn="l">
              <a:spcBef>
                <a:spcPts val="0"/>
              </a:spcBef>
              <a:spcAft>
                <a:spcPts val="1200"/>
              </a:spcAft>
              <a:buNone/>
            </a:pPr>
            <a:r>
              <a:t/>
            </a:r>
            <a:endParaRPr sz="2100">
              <a:latin typeface="Calibri"/>
              <a:ea typeface="Calibri"/>
              <a:cs typeface="Calibri"/>
              <a:sym typeface="Calibri"/>
            </a:endParaRPr>
          </a:p>
        </p:txBody>
      </p:sp>
      <p:sp>
        <p:nvSpPr>
          <p:cNvPr id="605" name="Google Shape;605;p51"/>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Why perform Statistical Hypothesis Testing?</a:t>
            </a:r>
            <a:endParaRPr/>
          </a:p>
        </p:txBody>
      </p:sp>
      <p:sp>
        <p:nvSpPr>
          <p:cNvPr id="606" name="Google Shape;606;p51"/>
          <p:cNvSpPr txBox="1"/>
          <p:nvPr>
            <p:ph idx="1" type="body"/>
          </p:nvPr>
        </p:nvSpPr>
        <p:spPr>
          <a:xfrm>
            <a:off x="387900" y="783025"/>
            <a:ext cx="8350500" cy="3812100"/>
          </a:xfrm>
          <a:prstGeom prst="rect">
            <a:avLst/>
          </a:prstGeom>
          <a:solidFill>
            <a:srgbClr val="FFFFFF"/>
          </a:solidFill>
        </p:spPr>
        <p:txBody>
          <a:bodyPr anchorCtr="0" anchor="t" bIns="91425" lIns="91425" spcFirstLastPara="1" rIns="91425" wrap="square" tIns="91425">
            <a:noAutofit/>
          </a:bodyPr>
          <a:lstStyle/>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Hypothesis test is form of inferential statistics with which </a:t>
            </a:r>
            <a:r>
              <a:rPr b="1" lang="en-GB" sz="1700">
                <a:latin typeface="Calibri"/>
                <a:ea typeface="Calibri"/>
                <a:cs typeface="Calibri"/>
                <a:sym typeface="Calibri"/>
              </a:rPr>
              <a:t>we draw conclusions about an entire population based on representative sample</a:t>
            </a:r>
            <a:endParaRPr b="1"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There are lot of </a:t>
            </a:r>
            <a:r>
              <a:rPr b="1" lang="en-GB" sz="1700">
                <a:latin typeface="Calibri"/>
                <a:ea typeface="Calibri"/>
                <a:cs typeface="Calibri"/>
                <a:sym typeface="Calibri"/>
              </a:rPr>
              <a:t>benefits by working with a sample.</a:t>
            </a:r>
            <a:r>
              <a:rPr lang="en-GB" sz="1700">
                <a:latin typeface="Calibri"/>
                <a:ea typeface="Calibri"/>
                <a:cs typeface="Calibri"/>
                <a:sym typeface="Calibri"/>
              </a:rPr>
              <a:t> In most cases, it is simply impossible to observe the entire population to understand its properties. Alternative is to collect random sample and use statistics to analyze it. Also samples are much more practical and less expensive to work with</a:t>
            </a:r>
            <a:endParaRPr sz="1700">
              <a:latin typeface="Calibri"/>
              <a:ea typeface="Calibri"/>
              <a:cs typeface="Calibri"/>
              <a:sym typeface="Calibri"/>
            </a:endParaRPr>
          </a:p>
          <a:p>
            <a:pPr indent="-336550" lvl="0" marL="457200" rtl="0" algn="l">
              <a:spcBef>
                <a:spcPts val="0"/>
              </a:spcBef>
              <a:spcAft>
                <a:spcPts val="0"/>
              </a:spcAft>
              <a:buSzPts val="1700"/>
              <a:buFont typeface="Calibri"/>
              <a:buChar char="●"/>
            </a:pPr>
            <a:r>
              <a:rPr lang="en-GB" sz="1700">
                <a:latin typeface="Calibri"/>
                <a:ea typeface="Calibri"/>
                <a:cs typeface="Calibri"/>
                <a:sym typeface="Calibri"/>
              </a:rPr>
              <a:t>There are </a:t>
            </a:r>
            <a:r>
              <a:rPr b="1" lang="en-GB" sz="1700">
                <a:latin typeface="Calibri"/>
                <a:ea typeface="Calibri"/>
                <a:cs typeface="Calibri"/>
                <a:sym typeface="Calibri"/>
              </a:rPr>
              <a:t>trade-off also to work with samples</a:t>
            </a:r>
            <a:r>
              <a:rPr lang="en-GB" sz="1700">
                <a:latin typeface="Calibri"/>
                <a:ea typeface="Calibri"/>
                <a:cs typeface="Calibri"/>
                <a:sym typeface="Calibri"/>
              </a:rPr>
              <a:t>. When you estimate the properties of a population from a sample, the sample statistics are unlikely to equal the actual population value precisely.  The difference between the sample statistic and the population value is the </a:t>
            </a:r>
            <a:r>
              <a:rPr i="1" lang="en-GB" sz="1700">
                <a:latin typeface="Calibri"/>
                <a:ea typeface="Calibri"/>
                <a:cs typeface="Calibri"/>
                <a:sym typeface="Calibri"/>
              </a:rPr>
              <a:t>Sampling Error. </a:t>
            </a:r>
            <a:r>
              <a:rPr lang="en-GB" sz="1700">
                <a:latin typeface="Calibri"/>
                <a:ea typeface="Calibri"/>
                <a:cs typeface="Calibri"/>
                <a:sym typeface="Calibri"/>
              </a:rPr>
              <a:t>Difference observed in samples might be due to sample error rather than representing a true effect at the </a:t>
            </a:r>
            <a:r>
              <a:rPr lang="en-GB" sz="1700">
                <a:latin typeface="Calibri"/>
                <a:ea typeface="Calibri"/>
                <a:cs typeface="Calibri"/>
                <a:sym typeface="Calibri"/>
              </a:rPr>
              <a:t>population</a:t>
            </a:r>
            <a:r>
              <a:rPr lang="en-GB" sz="1700">
                <a:latin typeface="Calibri"/>
                <a:ea typeface="Calibri"/>
                <a:cs typeface="Calibri"/>
                <a:sym typeface="Calibri"/>
              </a:rPr>
              <a:t> level. Different samples will show different results. </a:t>
            </a:r>
            <a:r>
              <a:rPr b="1" lang="en-GB" sz="1700">
                <a:solidFill>
                  <a:srgbClr val="990000"/>
                </a:solidFill>
                <a:latin typeface="Calibri"/>
                <a:ea typeface="Calibri"/>
                <a:cs typeface="Calibri"/>
                <a:sym typeface="Calibri"/>
              </a:rPr>
              <a:t>Hypothesis testing incorporates estimates of the sampling error to help you make the correct decision.</a:t>
            </a:r>
            <a:endParaRPr b="1" sz="1700">
              <a:solidFill>
                <a:srgbClr val="990000"/>
              </a:solidFill>
              <a:latin typeface="Calibri"/>
              <a:ea typeface="Calibri"/>
              <a:cs typeface="Calibri"/>
              <a:sym typeface="Calibri"/>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16"/>
          <p:cNvSpPr/>
          <p:nvPr/>
        </p:nvSpPr>
        <p:spPr>
          <a:xfrm>
            <a:off x="208600" y="3991275"/>
            <a:ext cx="6280500" cy="960300"/>
          </a:xfrm>
          <a:prstGeom prst="roundRect">
            <a:avLst>
              <a:gd fmla="val 5748" name="adj"/>
            </a:avLst>
          </a:prstGeom>
          <a:solidFill>
            <a:srgbClr val="F4CCCC"/>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8" name="Google Shape;98;p16"/>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Population and </a:t>
            </a:r>
            <a:r>
              <a:rPr lang="en-GB"/>
              <a:t>Sample</a:t>
            </a:r>
            <a:endParaRPr/>
          </a:p>
        </p:txBody>
      </p:sp>
      <p:sp>
        <p:nvSpPr>
          <p:cNvPr id="99" name="Google Shape;99;p16"/>
          <p:cNvSpPr txBox="1"/>
          <p:nvPr>
            <p:ph idx="1" type="body"/>
          </p:nvPr>
        </p:nvSpPr>
        <p:spPr>
          <a:xfrm>
            <a:off x="159300" y="1087825"/>
            <a:ext cx="5943300" cy="1219200"/>
          </a:xfrm>
          <a:prstGeom prst="rect">
            <a:avLst/>
          </a:prstGeom>
          <a:solidFill>
            <a:schemeClr val="lt1"/>
          </a:solidFill>
        </p:spPr>
        <p:txBody>
          <a:bodyPr anchorCtr="0" anchor="t" bIns="91425" lIns="91425" spcFirstLastPara="1" rIns="91425" wrap="square" tIns="91425">
            <a:normAutofit lnSpcReduction="20000"/>
          </a:bodyPr>
          <a:lstStyle/>
          <a:p>
            <a:pPr indent="-336550" lvl="0" marL="457200" rtl="0" algn="l">
              <a:spcBef>
                <a:spcPts val="0"/>
              </a:spcBef>
              <a:spcAft>
                <a:spcPts val="0"/>
              </a:spcAft>
              <a:buSzPts val="1700"/>
              <a:buChar char="●"/>
            </a:pPr>
            <a:r>
              <a:rPr lang="en-GB" sz="1700">
                <a:latin typeface="Calibri"/>
                <a:ea typeface="Calibri"/>
                <a:cs typeface="Calibri"/>
                <a:sym typeface="Calibri"/>
              </a:rPr>
              <a:t>A </a:t>
            </a:r>
            <a:r>
              <a:rPr b="1" lang="en-GB" sz="1700">
                <a:solidFill>
                  <a:srgbClr val="980000"/>
                </a:solidFill>
                <a:latin typeface="Calibri"/>
                <a:ea typeface="Calibri"/>
                <a:cs typeface="Calibri"/>
                <a:sym typeface="Calibri"/>
              </a:rPr>
              <a:t>Sample</a:t>
            </a:r>
            <a:r>
              <a:rPr lang="en-GB" sz="1700">
                <a:latin typeface="Calibri"/>
                <a:ea typeface="Calibri"/>
                <a:cs typeface="Calibri"/>
                <a:sym typeface="Calibri"/>
              </a:rPr>
              <a:t> is a representative subset of people, items, or events from a larger population that you collect and analyze to make inferences. It is the group from which you collect the data from</a:t>
            </a:r>
            <a:endParaRPr sz="1900">
              <a:latin typeface="Calibri"/>
              <a:ea typeface="Calibri"/>
              <a:cs typeface="Calibri"/>
              <a:sym typeface="Calibri"/>
            </a:endParaRPr>
          </a:p>
        </p:txBody>
      </p:sp>
      <p:sp>
        <p:nvSpPr>
          <p:cNvPr id="100" name="Google Shape;100;p16"/>
          <p:cNvSpPr txBox="1"/>
          <p:nvPr>
            <p:ph idx="1" type="body"/>
          </p:nvPr>
        </p:nvSpPr>
        <p:spPr>
          <a:xfrm>
            <a:off x="235500" y="3983425"/>
            <a:ext cx="6228900" cy="977100"/>
          </a:xfrm>
          <a:prstGeom prst="rect">
            <a:avLst/>
          </a:prstGeom>
          <a:noFill/>
        </p:spPr>
        <p:txBody>
          <a:bodyPr anchorCtr="0" anchor="t" bIns="91425" lIns="91425" spcFirstLastPara="1" rIns="91425" wrap="square" tIns="91425">
            <a:normAutofit/>
          </a:bodyPr>
          <a:lstStyle/>
          <a:p>
            <a:pPr indent="-336550" lvl="0" marL="457200" rtl="0" algn="l">
              <a:lnSpc>
                <a:spcPct val="95000"/>
              </a:lnSpc>
              <a:spcBef>
                <a:spcPts val="0"/>
              </a:spcBef>
              <a:spcAft>
                <a:spcPts val="0"/>
              </a:spcAft>
              <a:buSzPts val="1700"/>
              <a:buChar char="●"/>
            </a:pPr>
            <a:r>
              <a:rPr b="1" lang="en-GB" sz="1700">
                <a:solidFill>
                  <a:srgbClr val="980000"/>
                </a:solidFill>
                <a:latin typeface="Calibri"/>
                <a:ea typeface="Calibri"/>
                <a:cs typeface="Calibri"/>
                <a:sym typeface="Calibri"/>
              </a:rPr>
              <a:t>Statistic</a:t>
            </a:r>
            <a:r>
              <a:rPr b="1" lang="en-GB" sz="1700">
                <a:latin typeface="Calibri"/>
                <a:ea typeface="Calibri"/>
                <a:cs typeface="Calibri"/>
                <a:sym typeface="Calibri"/>
              </a:rPr>
              <a:t> </a:t>
            </a:r>
            <a:r>
              <a:rPr lang="en-GB" sz="1700">
                <a:latin typeface="Calibri"/>
                <a:ea typeface="Calibri"/>
                <a:cs typeface="Calibri"/>
                <a:sym typeface="Calibri"/>
              </a:rPr>
              <a:t>is the value that describe the characteristics of the Sample eg - </a:t>
            </a:r>
            <a:r>
              <a:rPr b="1" i="1" lang="en-GB" sz="1700">
                <a:solidFill>
                  <a:srgbClr val="980000"/>
                </a:solidFill>
                <a:latin typeface="Calibri"/>
                <a:ea typeface="Calibri"/>
                <a:cs typeface="Calibri"/>
                <a:sym typeface="Calibri"/>
              </a:rPr>
              <a:t>Sample Mean</a:t>
            </a:r>
            <a:r>
              <a:rPr b="1" lang="en-GB" sz="1700">
                <a:solidFill>
                  <a:srgbClr val="980000"/>
                </a:solidFill>
                <a:latin typeface="Calibri"/>
                <a:ea typeface="Calibri"/>
                <a:cs typeface="Calibri"/>
                <a:sym typeface="Calibri"/>
              </a:rPr>
              <a:t> (x(bar))</a:t>
            </a:r>
            <a:r>
              <a:rPr lang="en-GB" sz="1700">
                <a:latin typeface="Calibri"/>
                <a:ea typeface="Calibri"/>
                <a:cs typeface="Calibri"/>
                <a:sym typeface="Calibri"/>
              </a:rPr>
              <a:t> &amp; </a:t>
            </a:r>
            <a:r>
              <a:rPr b="1" i="1" lang="en-GB" sz="1700">
                <a:solidFill>
                  <a:srgbClr val="980000"/>
                </a:solidFill>
                <a:latin typeface="Calibri"/>
                <a:ea typeface="Calibri"/>
                <a:cs typeface="Calibri"/>
                <a:sym typeface="Calibri"/>
              </a:rPr>
              <a:t>Sample S.D</a:t>
            </a:r>
            <a:r>
              <a:rPr b="1" lang="en-GB" sz="1700">
                <a:solidFill>
                  <a:srgbClr val="980000"/>
                </a:solidFill>
                <a:latin typeface="Calibri"/>
                <a:ea typeface="Calibri"/>
                <a:cs typeface="Calibri"/>
                <a:sym typeface="Calibri"/>
              </a:rPr>
              <a:t> (</a:t>
            </a:r>
            <a:r>
              <a:rPr b="1" i="1" lang="en-GB" sz="1700">
                <a:solidFill>
                  <a:srgbClr val="980000"/>
                </a:solidFill>
                <a:latin typeface="Calibri"/>
                <a:ea typeface="Calibri"/>
                <a:cs typeface="Calibri"/>
                <a:sym typeface="Calibri"/>
              </a:rPr>
              <a:t>s)</a:t>
            </a:r>
            <a:r>
              <a:rPr i="1" lang="en-GB" sz="1700">
                <a:solidFill>
                  <a:srgbClr val="000000"/>
                </a:solidFill>
                <a:latin typeface="Calibri"/>
                <a:ea typeface="Calibri"/>
                <a:cs typeface="Calibri"/>
                <a:sym typeface="Calibri"/>
              </a:rPr>
              <a:t> are called Sample Statistics</a:t>
            </a:r>
            <a:endParaRPr sz="1700">
              <a:latin typeface="Calibri"/>
              <a:ea typeface="Calibri"/>
              <a:cs typeface="Calibri"/>
              <a:sym typeface="Calibri"/>
            </a:endParaRPr>
          </a:p>
        </p:txBody>
      </p:sp>
      <p:grpSp>
        <p:nvGrpSpPr>
          <p:cNvPr id="101" name="Google Shape;101;p16"/>
          <p:cNvGrpSpPr/>
          <p:nvPr/>
        </p:nvGrpSpPr>
        <p:grpSpPr>
          <a:xfrm>
            <a:off x="6309850" y="240400"/>
            <a:ext cx="2529325" cy="4482925"/>
            <a:chOff x="6309850" y="164200"/>
            <a:chExt cx="2529325" cy="4482925"/>
          </a:xfrm>
        </p:grpSpPr>
        <p:pic>
          <p:nvPicPr>
            <p:cNvPr id="102" name="Google Shape;102;p16"/>
            <p:cNvPicPr preferRelativeResize="0"/>
            <p:nvPr/>
          </p:nvPicPr>
          <p:blipFill rotWithShape="1">
            <a:blip r:embed="rId3">
              <a:alphaModFix/>
            </a:blip>
            <a:srcRect b="0" l="0" r="57750" t="0"/>
            <a:stretch/>
          </p:blipFill>
          <p:spPr>
            <a:xfrm>
              <a:off x="6309850" y="523950"/>
              <a:ext cx="2473036" cy="1469050"/>
            </a:xfrm>
            <a:prstGeom prst="rect">
              <a:avLst/>
            </a:prstGeom>
            <a:noFill/>
            <a:ln>
              <a:noFill/>
            </a:ln>
            <a:effectLst>
              <a:outerShdw blurRad="57150" rotWithShape="0" algn="bl" dir="5400000" dist="19050">
                <a:srgbClr val="000000">
                  <a:alpha val="50000"/>
                </a:srgbClr>
              </a:outerShdw>
            </a:effectLst>
          </p:spPr>
        </p:pic>
        <p:pic>
          <p:nvPicPr>
            <p:cNvPr id="103" name="Google Shape;103;p16"/>
            <p:cNvPicPr preferRelativeResize="0"/>
            <p:nvPr/>
          </p:nvPicPr>
          <p:blipFill>
            <a:blip r:embed="rId4">
              <a:alphaModFix/>
            </a:blip>
            <a:stretch>
              <a:fillRect/>
            </a:stretch>
          </p:blipFill>
          <p:spPr>
            <a:xfrm>
              <a:off x="6865099" y="3178075"/>
              <a:ext cx="1325027" cy="1469050"/>
            </a:xfrm>
            <a:prstGeom prst="rect">
              <a:avLst/>
            </a:prstGeom>
            <a:noFill/>
            <a:ln>
              <a:noFill/>
            </a:ln>
            <a:effectLst>
              <a:outerShdw blurRad="57150" rotWithShape="0" algn="bl" dir="5400000" dist="19050">
                <a:srgbClr val="000000">
                  <a:alpha val="50000"/>
                </a:srgbClr>
              </a:outerShdw>
            </a:effectLst>
          </p:spPr>
        </p:pic>
        <p:sp>
          <p:nvSpPr>
            <p:cNvPr id="104" name="Google Shape;104;p16"/>
            <p:cNvSpPr txBox="1"/>
            <p:nvPr/>
          </p:nvSpPr>
          <p:spPr>
            <a:xfrm>
              <a:off x="6435500" y="2221600"/>
              <a:ext cx="21684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Calibri"/>
                  <a:ea typeface="Calibri"/>
                  <a:cs typeface="Calibri"/>
                  <a:sym typeface="Calibri"/>
                </a:rPr>
                <a:t>Sampling</a:t>
              </a:r>
              <a:endParaRPr b="1">
                <a:latin typeface="Calibri"/>
                <a:ea typeface="Calibri"/>
                <a:cs typeface="Calibri"/>
                <a:sym typeface="Calibri"/>
              </a:endParaRPr>
            </a:p>
          </p:txBody>
        </p:sp>
        <p:cxnSp>
          <p:nvCxnSpPr>
            <p:cNvPr id="105" name="Google Shape;105;p16"/>
            <p:cNvCxnSpPr/>
            <p:nvPr/>
          </p:nvCxnSpPr>
          <p:spPr>
            <a:xfrm>
              <a:off x="7498750" y="2620925"/>
              <a:ext cx="0" cy="290100"/>
            </a:xfrm>
            <a:prstGeom prst="straightConnector1">
              <a:avLst/>
            </a:prstGeom>
            <a:noFill/>
            <a:ln cap="flat" cmpd="sng" w="9525">
              <a:solidFill>
                <a:srgbClr val="424242"/>
              </a:solidFill>
              <a:prstDash val="solid"/>
              <a:round/>
              <a:headEnd len="med" w="med" type="none"/>
              <a:tailEnd len="med" w="med" type="triangle"/>
            </a:ln>
          </p:spPr>
        </p:cxnSp>
        <p:cxnSp>
          <p:nvCxnSpPr>
            <p:cNvPr id="106" name="Google Shape;106;p16"/>
            <p:cNvCxnSpPr/>
            <p:nvPr/>
          </p:nvCxnSpPr>
          <p:spPr>
            <a:xfrm>
              <a:off x="7498750" y="2011325"/>
              <a:ext cx="0" cy="290100"/>
            </a:xfrm>
            <a:prstGeom prst="straightConnector1">
              <a:avLst/>
            </a:prstGeom>
            <a:noFill/>
            <a:ln cap="flat" cmpd="sng" w="9525">
              <a:solidFill>
                <a:srgbClr val="424242"/>
              </a:solidFill>
              <a:prstDash val="solid"/>
              <a:round/>
              <a:headEnd len="med" w="med" type="none"/>
              <a:tailEnd len="med" w="med" type="triangle"/>
            </a:ln>
          </p:spPr>
        </p:cxnSp>
        <p:sp>
          <p:nvSpPr>
            <p:cNvPr id="107" name="Google Shape;107;p16"/>
            <p:cNvSpPr txBox="1"/>
            <p:nvPr/>
          </p:nvSpPr>
          <p:spPr>
            <a:xfrm>
              <a:off x="6394175" y="164200"/>
              <a:ext cx="24450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Calibri"/>
                  <a:ea typeface="Calibri"/>
                  <a:cs typeface="Calibri"/>
                  <a:sym typeface="Calibri"/>
                </a:rPr>
                <a:t>Population Parameters ( 𝛍,𝛔)</a:t>
              </a:r>
              <a:endParaRPr i="1">
                <a:latin typeface="Calibri"/>
                <a:ea typeface="Calibri"/>
                <a:cs typeface="Calibri"/>
                <a:sym typeface="Calibri"/>
              </a:endParaRPr>
            </a:p>
          </p:txBody>
        </p:sp>
        <p:sp>
          <p:nvSpPr>
            <p:cNvPr id="108" name="Google Shape;108;p16"/>
            <p:cNvSpPr txBox="1"/>
            <p:nvPr/>
          </p:nvSpPr>
          <p:spPr>
            <a:xfrm>
              <a:off x="6376700" y="2823100"/>
              <a:ext cx="23307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Calibri"/>
                  <a:ea typeface="Calibri"/>
                  <a:cs typeface="Calibri"/>
                  <a:sym typeface="Calibri"/>
                </a:rPr>
                <a:t>Sample Statistics </a:t>
              </a:r>
              <a:r>
                <a:rPr b="1" i="1" lang="en-GB">
                  <a:latin typeface="Calibri"/>
                  <a:ea typeface="Calibri"/>
                  <a:cs typeface="Calibri"/>
                  <a:sym typeface="Calibri"/>
                </a:rPr>
                <a:t>( x(bar)</a:t>
              </a:r>
              <a:r>
                <a:rPr i="1" lang="en-GB">
                  <a:latin typeface="Calibri"/>
                  <a:ea typeface="Calibri"/>
                  <a:cs typeface="Calibri"/>
                  <a:sym typeface="Calibri"/>
                </a:rPr>
                <a:t>,</a:t>
              </a:r>
              <a:r>
                <a:rPr b="1" i="1" lang="en-GB">
                  <a:latin typeface="Calibri"/>
                  <a:ea typeface="Calibri"/>
                  <a:cs typeface="Calibri"/>
                  <a:sym typeface="Calibri"/>
                </a:rPr>
                <a:t>s</a:t>
              </a:r>
              <a:r>
                <a:rPr i="1" lang="en-GB">
                  <a:latin typeface="Calibri"/>
                  <a:ea typeface="Calibri"/>
                  <a:cs typeface="Calibri"/>
                  <a:sym typeface="Calibri"/>
                </a:rPr>
                <a:t>)</a:t>
              </a:r>
              <a:endParaRPr i="1">
                <a:latin typeface="Calibri"/>
                <a:ea typeface="Calibri"/>
                <a:cs typeface="Calibri"/>
                <a:sym typeface="Calibri"/>
              </a:endParaRPr>
            </a:p>
          </p:txBody>
        </p:sp>
      </p:grpSp>
      <p:sp>
        <p:nvSpPr>
          <p:cNvPr id="109" name="Google Shape;109;p16"/>
          <p:cNvSpPr txBox="1"/>
          <p:nvPr>
            <p:ph idx="1" type="body"/>
          </p:nvPr>
        </p:nvSpPr>
        <p:spPr>
          <a:xfrm>
            <a:off x="159300" y="2078425"/>
            <a:ext cx="5987700" cy="831000"/>
          </a:xfrm>
          <a:prstGeom prst="rect">
            <a:avLst/>
          </a:prstGeom>
          <a:noFill/>
        </p:spPr>
        <p:txBody>
          <a:bodyPr anchorCtr="0" anchor="t" bIns="91425" lIns="91425" spcFirstLastPara="1" rIns="91425" wrap="square" tIns="91425">
            <a:normAutofit/>
          </a:bodyPr>
          <a:lstStyle/>
          <a:p>
            <a:pPr indent="-349250" lvl="0" marL="457200" rtl="0" algn="l">
              <a:spcBef>
                <a:spcPts val="0"/>
              </a:spcBef>
              <a:spcAft>
                <a:spcPts val="0"/>
              </a:spcAft>
              <a:buSzPts val="1900"/>
              <a:buChar char="●"/>
            </a:pPr>
            <a:r>
              <a:rPr lang="en-GB" sz="1700">
                <a:latin typeface="Calibri"/>
                <a:ea typeface="Calibri"/>
                <a:cs typeface="Calibri"/>
                <a:sym typeface="Calibri"/>
              </a:rPr>
              <a:t>To represent the population well, a sample should be </a:t>
            </a:r>
            <a:r>
              <a:rPr b="1" lang="en-GB" sz="1700">
                <a:solidFill>
                  <a:srgbClr val="980000"/>
                </a:solidFill>
                <a:latin typeface="Calibri"/>
                <a:ea typeface="Calibri"/>
                <a:cs typeface="Calibri"/>
                <a:sym typeface="Calibri"/>
              </a:rPr>
              <a:t>randomly collected</a:t>
            </a:r>
            <a:r>
              <a:rPr lang="en-GB" sz="1700">
                <a:latin typeface="Calibri"/>
                <a:ea typeface="Calibri"/>
                <a:cs typeface="Calibri"/>
                <a:sym typeface="Calibri"/>
              </a:rPr>
              <a:t> and </a:t>
            </a:r>
            <a:r>
              <a:rPr b="1" lang="en-GB" sz="1700">
                <a:solidFill>
                  <a:srgbClr val="980000"/>
                </a:solidFill>
                <a:latin typeface="Calibri"/>
                <a:ea typeface="Calibri"/>
                <a:cs typeface="Calibri"/>
                <a:sym typeface="Calibri"/>
              </a:rPr>
              <a:t>adequately large.</a:t>
            </a:r>
            <a:endParaRPr sz="2100">
              <a:latin typeface="Calibri"/>
              <a:ea typeface="Calibri"/>
              <a:cs typeface="Calibri"/>
              <a:sym typeface="Calibri"/>
            </a:endParaRPr>
          </a:p>
        </p:txBody>
      </p:sp>
      <p:sp>
        <p:nvSpPr>
          <p:cNvPr id="110" name="Google Shape;110;p16"/>
          <p:cNvSpPr txBox="1"/>
          <p:nvPr>
            <p:ph idx="1" type="body"/>
          </p:nvPr>
        </p:nvSpPr>
        <p:spPr>
          <a:xfrm>
            <a:off x="159300" y="2840425"/>
            <a:ext cx="6329700" cy="1066800"/>
          </a:xfrm>
          <a:prstGeom prst="rect">
            <a:avLst/>
          </a:prstGeom>
          <a:solidFill>
            <a:srgbClr val="FFFFFF"/>
          </a:solidFill>
        </p:spPr>
        <p:txBody>
          <a:bodyPr anchorCtr="0" anchor="t" bIns="91425" lIns="91425" spcFirstLastPara="1" rIns="91425" wrap="square" tIns="91425">
            <a:normAutofit lnSpcReduction="10000"/>
          </a:bodyPr>
          <a:lstStyle/>
          <a:p>
            <a:pPr indent="0" lvl="0" marL="0" rtl="0" algn="l">
              <a:spcBef>
                <a:spcPts val="0"/>
              </a:spcBef>
              <a:spcAft>
                <a:spcPts val="1200"/>
              </a:spcAft>
              <a:buNone/>
            </a:pPr>
            <a:r>
              <a:rPr b="1" lang="en-GB" sz="1700">
                <a:latin typeface="Calibri"/>
                <a:ea typeface="Calibri"/>
                <a:cs typeface="Calibri"/>
                <a:sym typeface="Calibri"/>
              </a:rPr>
              <a:t>Eg</a:t>
            </a:r>
            <a:r>
              <a:rPr lang="en-GB" sz="1700">
                <a:latin typeface="Calibri"/>
                <a:ea typeface="Calibri"/>
                <a:cs typeface="Calibri"/>
                <a:sym typeface="Calibri"/>
              </a:rPr>
              <a:t> - To </a:t>
            </a:r>
            <a:r>
              <a:rPr lang="en-GB" sz="1700">
                <a:latin typeface="Calibri"/>
                <a:ea typeface="Calibri"/>
                <a:cs typeface="Calibri"/>
                <a:sym typeface="Calibri"/>
              </a:rPr>
              <a:t>understand</a:t>
            </a:r>
            <a:r>
              <a:rPr lang="en-GB" sz="1700">
                <a:latin typeface="Calibri"/>
                <a:ea typeface="Calibri"/>
                <a:cs typeface="Calibri"/>
                <a:sym typeface="Calibri"/>
              </a:rPr>
              <a:t> the </a:t>
            </a:r>
            <a:r>
              <a:rPr lang="en-GB" sz="1700">
                <a:latin typeface="Calibri"/>
                <a:ea typeface="Calibri"/>
                <a:cs typeface="Calibri"/>
                <a:sym typeface="Calibri"/>
              </a:rPr>
              <a:t>impact</a:t>
            </a:r>
            <a:r>
              <a:rPr lang="en-GB" sz="1700">
                <a:latin typeface="Calibri"/>
                <a:ea typeface="Calibri"/>
                <a:cs typeface="Calibri"/>
                <a:sym typeface="Calibri"/>
              </a:rPr>
              <a:t> of AI on the productivity of </a:t>
            </a:r>
            <a:r>
              <a:rPr lang="en-GB" sz="1700">
                <a:latin typeface="Calibri"/>
                <a:ea typeface="Calibri"/>
                <a:cs typeface="Calibri"/>
                <a:sym typeface="Calibri"/>
              </a:rPr>
              <a:t>different</a:t>
            </a:r>
            <a:r>
              <a:rPr lang="en-GB" sz="1700">
                <a:latin typeface="Calibri"/>
                <a:ea typeface="Calibri"/>
                <a:cs typeface="Calibri"/>
                <a:sym typeface="Calibri"/>
              </a:rPr>
              <a:t> industries an analyst collected the sample of the </a:t>
            </a:r>
            <a:r>
              <a:rPr lang="en-GB" sz="1700">
                <a:latin typeface="Calibri"/>
                <a:ea typeface="Calibri"/>
                <a:cs typeface="Calibri"/>
                <a:sym typeface="Calibri"/>
              </a:rPr>
              <a:t>productivity</a:t>
            </a:r>
            <a:r>
              <a:rPr lang="en-GB" sz="1700">
                <a:latin typeface="Calibri"/>
                <a:ea typeface="Calibri"/>
                <a:cs typeface="Calibri"/>
                <a:sym typeface="Calibri"/>
              </a:rPr>
              <a:t> of employees on the scale of 1-10.</a:t>
            </a:r>
            <a:endParaRPr sz="2100">
              <a:latin typeface="Calibri"/>
              <a:ea typeface="Calibri"/>
              <a:cs typeface="Calibri"/>
              <a:sym typeface="Calibri"/>
            </a:endParaRPr>
          </a:p>
        </p:txBody>
      </p:sp>
      <p:sp>
        <p:nvSpPr>
          <p:cNvPr id="111" name="Google Shape;111;p16"/>
          <p:cNvSpPr txBox="1"/>
          <p:nvPr>
            <p:ph idx="1" type="body"/>
          </p:nvPr>
        </p:nvSpPr>
        <p:spPr>
          <a:xfrm>
            <a:off x="83100" y="630625"/>
            <a:ext cx="1538400" cy="447900"/>
          </a:xfrm>
          <a:prstGeom prst="rect">
            <a:avLst/>
          </a:prstGeom>
          <a:solidFill>
            <a:srgbClr val="FFFFFF"/>
          </a:solidFill>
        </p:spPr>
        <p:txBody>
          <a:bodyPr anchorCtr="0" anchor="t" bIns="91425" lIns="91425" spcFirstLastPara="1" rIns="91425" wrap="square" tIns="91425">
            <a:normAutofit lnSpcReduction="20000"/>
          </a:bodyPr>
          <a:lstStyle/>
          <a:p>
            <a:pPr indent="0" lvl="0" marL="0" rtl="0" algn="l">
              <a:spcBef>
                <a:spcPts val="0"/>
              </a:spcBef>
              <a:spcAft>
                <a:spcPts val="1200"/>
              </a:spcAft>
              <a:buNone/>
            </a:pPr>
            <a:r>
              <a:rPr b="1" lang="en-GB" sz="1700">
                <a:latin typeface="Calibri"/>
                <a:ea typeface="Calibri"/>
                <a:cs typeface="Calibri"/>
                <a:sym typeface="Calibri"/>
              </a:rPr>
              <a:t>SAMPLE</a:t>
            </a:r>
            <a:endParaRPr b="1" sz="1900">
              <a:latin typeface="Calibri"/>
              <a:ea typeface="Calibri"/>
              <a:cs typeface="Calibri"/>
              <a:sym typeface="Calibri"/>
            </a:endParaRPr>
          </a:p>
        </p:txBody>
      </p:sp>
    </p:spTree>
  </p:cSld>
  <p:clrMapOvr>
    <a:masterClrMapping/>
  </p:clrMapOvr>
</p:sld>
</file>

<file path=ppt/slides/slide4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0" name="Shape 610"/>
        <p:cNvGrpSpPr/>
        <p:nvPr/>
      </p:nvGrpSpPr>
      <p:grpSpPr>
        <a:xfrm>
          <a:off x="0" y="0"/>
          <a:ext cx="0" cy="0"/>
          <a:chOff x="0" y="0"/>
          <a:chExt cx="0" cy="0"/>
        </a:xfrm>
      </p:grpSpPr>
      <p:sp>
        <p:nvSpPr>
          <p:cNvPr id="611" name="Google Shape;611;p52"/>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Substantive Hypothesis</a:t>
            </a:r>
            <a:endParaRPr/>
          </a:p>
        </p:txBody>
      </p:sp>
      <p:sp>
        <p:nvSpPr>
          <p:cNvPr id="612" name="Google Shape;612;p52"/>
          <p:cNvSpPr txBox="1"/>
          <p:nvPr>
            <p:ph idx="1" type="body"/>
          </p:nvPr>
        </p:nvSpPr>
        <p:spPr>
          <a:xfrm>
            <a:off x="235500" y="1087825"/>
            <a:ext cx="8520600" cy="9522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b="1" i="1" lang="en-GB" sz="2100">
                <a:solidFill>
                  <a:srgbClr val="980000"/>
                </a:solidFill>
                <a:latin typeface="Calibri"/>
                <a:ea typeface="Calibri"/>
                <a:cs typeface="Calibri"/>
                <a:sym typeface="Calibri"/>
              </a:rPr>
              <a:t>‘Statistically significant’</a:t>
            </a:r>
            <a:r>
              <a:rPr lang="en-GB" sz="2100">
                <a:latin typeface="Calibri"/>
                <a:ea typeface="Calibri"/>
                <a:cs typeface="Calibri"/>
                <a:sym typeface="Calibri"/>
              </a:rPr>
              <a:t> results are not always ‘</a:t>
            </a:r>
            <a:r>
              <a:rPr i="1" lang="en-GB" sz="2100">
                <a:latin typeface="Calibri"/>
                <a:ea typeface="Calibri"/>
                <a:cs typeface="Calibri"/>
                <a:sym typeface="Calibri"/>
              </a:rPr>
              <a:t>business significant’</a:t>
            </a:r>
            <a:r>
              <a:rPr lang="en-GB" sz="2100">
                <a:latin typeface="Calibri"/>
                <a:ea typeface="Calibri"/>
                <a:cs typeface="Calibri"/>
                <a:sym typeface="Calibri"/>
              </a:rPr>
              <a:t> outcomes.</a:t>
            </a:r>
            <a:endParaRPr sz="2100">
              <a:latin typeface="Calibri"/>
              <a:ea typeface="Calibri"/>
              <a:cs typeface="Calibri"/>
              <a:sym typeface="Calibri"/>
            </a:endParaRPr>
          </a:p>
        </p:txBody>
      </p:sp>
      <p:sp>
        <p:nvSpPr>
          <p:cNvPr id="613" name="Google Shape;613;p52"/>
          <p:cNvSpPr txBox="1"/>
          <p:nvPr>
            <p:ph idx="1" type="body"/>
          </p:nvPr>
        </p:nvSpPr>
        <p:spPr>
          <a:xfrm>
            <a:off x="235500" y="2116300"/>
            <a:ext cx="8520600" cy="13572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61950" lvl="0" marL="457200" rtl="0" algn="l">
              <a:spcBef>
                <a:spcPts val="0"/>
              </a:spcBef>
              <a:spcAft>
                <a:spcPts val="0"/>
              </a:spcAft>
              <a:buSzPts val="2100"/>
              <a:buChar char="●"/>
            </a:pPr>
            <a:r>
              <a:rPr lang="en-GB" sz="2100">
                <a:latin typeface="Calibri"/>
                <a:ea typeface="Calibri"/>
                <a:cs typeface="Calibri"/>
                <a:sym typeface="Calibri"/>
              </a:rPr>
              <a:t>To </a:t>
            </a:r>
            <a:r>
              <a:rPr b="1" lang="en-GB" sz="2100">
                <a:latin typeface="Calibri"/>
                <a:ea typeface="Calibri"/>
                <a:cs typeface="Calibri"/>
                <a:sym typeface="Calibri"/>
              </a:rPr>
              <a:t>statisticians/ analysts</a:t>
            </a:r>
            <a:r>
              <a:rPr lang="en-GB" sz="2100">
                <a:latin typeface="Calibri"/>
                <a:ea typeface="Calibri"/>
                <a:cs typeface="Calibri"/>
                <a:sym typeface="Calibri"/>
              </a:rPr>
              <a:t> the word </a:t>
            </a:r>
            <a:r>
              <a:rPr b="1" i="1" lang="en-GB" sz="2100">
                <a:solidFill>
                  <a:srgbClr val="990000"/>
                </a:solidFill>
                <a:latin typeface="Calibri"/>
                <a:ea typeface="Calibri"/>
                <a:cs typeface="Calibri"/>
                <a:sym typeface="Calibri"/>
              </a:rPr>
              <a:t>‘significant’</a:t>
            </a:r>
            <a:r>
              <a:rPr i="1" lang="en-GB" sz="2100">
                <a:solidFill>
                  <a:srgbClr val="FF0000"/>
                </a:solidFill>
                <a:latin typeface="Calibri"/>
                <a:ea typeface="Calibri"/>
                <a:cs typeface="Calibri"/>
                <a:sym typeface="Calibri"/>
              </a:rPr>
              <a:t> </a:t>
            </a:r>
            <a:r>
              <a:rPr i="1" lang="en-GB" sz="2100">
                <a:solidFill>
                  <a:srgbClr val="424242"/>
                </a:solidFill>
                <a:latin typeface="Calibri"/>
                <a:ea typeface="Calibri"/>
                <a:cs typeface="Calibri"/>
                <a:sym typeface="Calibri"/>
              </a:rPr>
              <a:t>means the result is</a:t>
            </a:r>
            <a:r>
              <a:rPr i="1" lang="en-GB" sz="2100">
                <a:solidFill>
                  <a:srgbClr val="000000"/>
                </a:solidFill>
                <a:latin typeface="Calibri"/>
                <a:ea typeface="Calibri"/>
                <a:cs typeface="Calibri"/>
                <a:sym typeface="Calibri"/>
              </a:rPr>
              <a:t> </a:t>
            </a:r>
            <a:r>
              <a:rPr b="1" i="1" lang="en-GB" sz="2100">
                <a:solidFill>
                  <a:srgbClr val="990000"/>
                </a:solidFill>
                <a:latin typeface="Calibri"/>
                <a:ea typeface="Calibri"/>
                <a:cs typeface="Calibri"/>
                <a:sym typeface="Calibri"/>
              </a:rPr>
              <a:t>not merely due to chance</a:t>
            </a:r>
            <a:r>
              <a:rPr i="1" lang="en-GB" sz="2100">
                <a:solidFill>
                  <a:srgbClr val="000000"/>
                </a:solidFill>
                <a:latin typeface="Calibri"/>
                <a:ea typeface="Calibri"/>
                <a:cs typeface="Calibri"/>
                <a:sym typeface="Calibri"/>
              </a:rPr>
              <a:t> </a:t>
            </a:r>
            <a:r>
              <a:rPr i="1" lang="en-GB" sz="2100">
                <a:solidFill>
                  <a:srgbClr val="424242"/>
                </a:solidFill>
                <a:latin typeface="Calibri"/>
                <a:ea typeface="Calibri"/>
                <a:cs typeface="Calibri"/>
                <a:sym typeface="Calibri"/>
              </a:rPr>
              <a:t>i.e. we ‘Reject’ the Null Hypothesis.</a:t>
            </a:r>
            <a:endParaRPr i="1" sz="2100">
              <a:solidFill>
                <a:srgbClr val="424242"/>
              </a:solidFill>
              <a:latin typeface="Calibri"/>
              <a:ea typeface="Calibri"/>
              <a:cs typeface="Calibri"/>
              <a:sym typeface="Calibri"/>
            </a:endParaRPr>
          </a:p>
        </p:txBody>
      </p:sp>
      <p:sp>
        <p:nvSpPr>
          <p:cNvPr id="614" name="Google Shape;614;p52"/>
          <p:cNvSpPr txBox="1"/>
          <p:nvPr>
            <p:ph idx="1" type="body"/>
          </p:nvPr>
        </p:nvSpPr>
        <p:spPr>
          <a:xfrm>
            <a:off x="235500" y="3564100"/>
            <a:ext cx="8520600" cy="14274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a:bodyPr>
          <a:lstStyle/>
          <a:p>
            <a:pPr indent="-361950" lvl="0" marL="457200" rtl="0" algn="l">
              <a:lnSpc>
                <a:spcPct val="95000"/>
              </a:lnSpc>
              <a:spcBef>
                <a:spcPts val="0"/>
              </a:spcBef>
              <a:spcAft>
                <a:spcPts val="0"/>
              </a:spcAft>
              <a:buSzPts val="2100"/>
              <a:buChar char="●"/>
            </a:pPr>
            <a:r>
              <a:rPr lang="en-GB" sz="2100">
                <a:latin typeface="Calibri"/>
                <a:ea typeface="Calibri"/>
                <a:cs typeface="Calibri"/>
                <a:sym typeface="Calibri"/>
              </a:rPr>
              <a:t>To </a:t>
            </a:r>
            <a:r>
              <a:rPr b="1" lang="en-GB" sz="2100">
                <a:latin typeface="Calibri"/>
                <a:ea typeface="Calibri"/>
                <a:cs typeface="Calibri"/>
                <a:sym typeface="Calibri"/>
              </a:rPr>
              <a:t>business/ decision makers</a:t>
            </a:r>
            <a:r>
              <a:rPr lang="en-GB" sz="2100">
                <a:latin typeface="Calibri"/>
                <a:ea typeface="Calibri"/>
                <a:cs typeface="Calibri"/>
                <a:sym typeface="Calibri"/>
              </a:rPr>
              <a:t> </a:t>
            </a:r>
            <a:r>
              <a:rPr b="1" i="1" lang="en-GB" sz="2100">
                <a:solidFill>
                  <a:srgbClr val="990000"/>
                </a:solidFill>
                <a:latin typeface="Calibri"/>
                <a:ea typeface="Calibri"/>
                <a:cs typeface="Calibri"/>
                <a:sym typeface="Calibri"/>
              </a:rPr>
              <a:t>substantive result</a:t>
            </a:r>
            <a:r>
              <a:rPr lang="en-GB" sz="2100">
                <a:latin typeface="Calibri"/>
                <a:ea typeface="Calibri"/>
                <a:cs typeface="Calibri"/>
                <a:sym typeface="Calibri"/>
              </a:rPr>
              <a:t> is when the outcome of a statistical study produces results that are </a:t>
            </a:r>
            <a:r>
              <a:rPr i="1" lang="en-GB" sz="2100">
                <a:latin typeface="Calibri"/>
                <a:ea typeface="Calibri"/>
                <a:cs typeface="Calibri"/>
                <a:sym typeface="Calibri"/>
              </a:rPr>
              <a:t>‘important’</a:t>
            </a:r>
            <a:r>
              <a:rPr lang="en-GB" sz="2100">
                <a:latin typeface="Calibri"/>
                <a:ea typeface="Calibri"/>
                <a:cs typeface="Calibri"/>
                <a:sym typeface="Calibri"/>
              </a:rPr>
              <a:t> or </a:t>
            </a:r>
            <a:r>
              <a:rPr i="1" lang="en-GB" sz="2100">
                <a:latin typeface="Calibri"/>
                <a:ea typeface="Calibri"/>
                <a:cs typeface="Calibri"/>
                <a:sym typeface="Calibri"/>
              </a:rPr>
              <a:t>‘large enough’</a:t>
            </a:r>
            <a:r>
              <a:rPr lang="en-GB" sz="2100">
                <a:latin typeface="Calibri"/>
                <a:ea typeface="Calibri"/>
                <a:cs typeface="Calibri"/>
                <a:sym typeface="Calibri"/>
              </a:rPr>
              <a:t> for them. They </a:t>
            </a:r>
            <a:r>
              <a:rPr b="1" i="1" lang="en-GB" sz="2100">
                <a:solidFill>
                  <a:srgbClr val="990000"/>
                </a:solidFill>
                <a:latin typeface="Calibri"/>
                <a:ea typeface="Calibri"/>
                <a:cs typeface="Calibri"/>
                <a:sym typeface="Calibri"/>
              </a:rPr>
              <a:t>focus on ROI</a:t>
            </a:r>
            <a:r>
              <a:rPr lang="en-GB" sz="2100">
                <a:solidFill>
                  <a:srgbClr val="990000"/>
                </a:solidFill>
                <a:latin typeface="Calibri"/>
                <a:ea typeface="Calibri"/>
                <a:cs typeface="Calibri"/>
                <a:sym typeface="Calibri"/>
              </a:rPr>
              <a:t>.</a:t>
            </a:r>
            <a:endParaRPr i="1" sz="2100">
              <a:solidFill>
                <a:srgbClr val="990000"/>
              </a:solidFill>
              <a:latin typeface="Calibri"/>
              <a:ea typeface="Calibri"/>
              <a:cs typeface="Calibri"/>
              <a:sym typeface="Calibri"/>
            </a:endParaRPr>
          </a:p>
        </p:txBody>
      </p:sp>
    </p:spTree>
  </p:cSld>
  <p:clrMapOvr>
    <a:masterClrMapping/>
  </p:clrMapOvr>
</p:sld>
</file>

<file path=ppt/slides/slide4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8" name="Shape 618"/>
        <p:cNvGrpSpPr/>
        <p:nvPr/>
      </p:nvGrpSpPr>
      <p:grpSpPr>
        <a:xfrm>
          <a:off x="0" y="0"/>
          <a:ext cx="0" cy="0"/>
          <a:chOff x="0" y="0"/>
          <a:chExt cx="0" cy="0"/>
        </a:xfrm>
      </p:grpSpPr>
      <p:sp>
        <p:nvSpPr>
          <p:cNvPr id="619" name="Google Shape;619;p53"/>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Statistically Significant</a:t>
            </a:r>
            <a:endParaRPr/>
          </a:p>
        </p:txBody>
      </p:sp>
      <p:sp>
        <p:nvSpPr>
          <p:cNvPr id="620" name="Google Shape;620;p53"/>
          <p:cNvSpPr txBox="1"/>
          <p:nvPr>
            <p:ph idx="1" type="body"/>
          </p:nvPr>
        </p:nvSpPr>
        <p:spPr>
          <a:xfrm>
            <a:off x="159300" y="783025"/>
            <a:ext cx="8757600" cy="42684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fontScale="92500" lnSpcReduction="20000"/>
          </a:bodyPr>
          <a:lstStyle/>
          <a:p>
            <a:pPr indent="-351948" lvl="0" marL="457200" rtl="0" algn="l">
              <a:spcBef>
                <a:spcPts val="0"/>
              </a:spcBef>
              <a:spcAft>
                <a:spcPts val="0"/>
              </a:spcAft>
              <a:buSzPct val="100000"/>
              <a:buChar char="●"/>
            </a:pPr>
            <a:r>
              <a:rPr b="1" i="1" lang="en-GB" sz="2100">
                <a:solidFill>
                  <a:srgbClr val="980000"/>
                </a:solidFill>
                <a:latin typeface="Calibri"/>
                <a:ea typeface="Calibri"/>
                <a:cs typeface="Calibri"/>
                <a:sym typeface="Calibri"/>
              </a:rPr>
              <a:t>‘Statistically significant’</a:t>
            </a:r>
            <a:r>
              <a:rPr lang="en-GB" sz="2100">
                <a:latin typeface="Calibri"/>
                <a:ea typeface="Calibri"/>
                <a:cs typeface="Calibri"/>
                <a:sym typeface="Calibri"/>
              </a:rPr>
              <a:t> means that the results/ outcome of an event likely </a:t>
            </a:r>
            <a:r>
              <a:rPr b="1" lang="en-GB" sz="2100">
                <a:solidFill>
                  <a:srgbClr val="980000"/>
                </a:solidFill>
                <a:latin typeface="Calibri"/>
                <a:ea typeface="Calibri"/>
                <a:cs typeface="Calibri"/>
                <a:sym typeface="Calibri"/>
              </a:rPr>
              <a:t>did not happen by random chance. It means that the effect (changes) you observe in the sample also exist in the population.</a:t>
            </a:r>
            <a:endParaRPr sz="2100">
              <a:latin typeface="Calibri"/>
              <a:ea typeface="Calibri"/>
              <a:cs typeface="Calibri"/>
              <a:sym typeface="Calibri"/>
            </a:endParaRPr>
          </a:p>
          <a:p>
            <a:pPr indent="-351948" lvl="0" marL="457200" rtl="0" algn="l">
              <a:spcBef>
                <a:spcPts val="0"/>
              </a:spcBef>
              <a:spcAft>
                <a:spcPts val="0"/>
              </a:spcAft>
              <a:buSzPct val="100000"/>
              <a:buFont typeface="Calibri"/>
              <a:buChar char="●"/>
            </a:pPr>
            <a:r>
              <a:rPr lang="en-GB" sz="2100">
                <a:latin typeface="Calibri"/>
                <a:ea typeface="Calibri"/>
                <a:cs typeface="Calibri"/>
                <a:sym typeface="Calibri"/>
              </a:rPr>
              <a:t>Means test results are </a:t>
            </a:r>
            <a:r>
              <a:rPr b="1" i="1" lang="en-GB" sz="2100">
                <a:latin typeface="Calibri"/>
                <a:ea typeface="Calibri"/>
                <a:cs typeface="Calibri"/>
                <a:sym typeface="Calibri"/>
              </a:rPr>
              <a:t>Significant</a:t>
            </a:r>
            <a:r>
              <a:rPr lang="en-GB" sz="2100">
                <a:latin typeface="Calibri"/>
                <a:ea typeface="Calibri"/>
                <a:cs typeface="Calibri"/>
                <a:sym typeface="Calibri"/>
              </a:rPr>
              <a:t> or </a:t>
            </a:r>
            <a:r>
              <a:rPr b="1" i="1" lang="en-GB" sz="2100">
                <a:latin typeface="Calibri"/>
                <a:ea typeface="Calibri"/>
                <a:cs typeface="Calibri"/>
                <a:sym typeface="Calibri"/>
              </a:rPr>
              <a:t>Meaningful.</a:t>
            </a:r>
            <a:endParaRPr b="1" i="1" sz="2100">
              <a:latin typeface="Calibri"/>
              <a:ea typeface="Calibri"/>
              <a:cs typeface="Calibri"/>
              <a:sym typeface="Calibri"/>
            </a:endParaRPr>
          </a:p>
          <a:p>
            <a:pPr indent="-351948" lvl="0" marL="457200" rtl="0" algn="l">
              <a:spcBef>
                <a:spcPts val="0"/>
              </a:spcBef>
              <a:spcAft>
                <a:spcPts val="0"/>
              </a:spcAft>
              <a:buSzPct val="100000"/>
              <a:buFont typeface="Calibri"/>
              <a:buChar char="●"/>
            </a:pPr>
            <a:r>
              <a:rPr lang="en-GB" sz="2100">
                <a:latin typeface="Calibri"/>
                <a:ea typeface="Calibri"/>
                <a:cs typeface="Calibri"/>
                <a:sym typeface="Calibri"/>
              </a:rPr>
              <a:t>When you draw a random sample from a population, there is always a chance that sampling error created the observed effect (read change). </a:t>
            </a:r>
            <a:r>
              <a:rPr b="1" lang="en-GB" sz="2100">
                <a:latin typeface="Calibri"/>
                <a:ea typeface="Calibri"/>
                <a:cs typeface="Calibri"/>
                <a:sym typeface="Calibri"/>
              </a:rPr>
              <a:t>How do we know whether the sample estimate reflects ‘sampling error’ or a true effect?</a:t>
            </a:r>
            <a:endParaRPr b="1" sz="2100">
              <a:latin typeface="Calibri"/>
              <a:ea typeface="Calibri"/>
              <a:cs typeface="Calibri"/>
              <a:sym typeface="Calibri"/>
            </a:endParaRPr>
          </a:p>
          <a:p>
            <a:pPr indent="-351948" lvl="0" marL="457200" rtl="0" algn="l">
              <a:spcBef>
                <a:spcPts val="0"/>
              </a:spcBef>
              <a:spcAft>
                <a:spcPts val="0"/>
              </a:spcAft>
              <a:buSzPct val="100000"/>
              <a:buFont typeface="Calibri"/>
              <a:buChar char="●"/>
            </a:pPr>
            <a:r>
              <a:rPr b="1" lang="en-GB" sz="2100">
                <a:latin typeface="Calibri"/>
                <a:ea typeface="Calibri"/>
                <a:cs typeface="Calibri"/>
                <a:sym typeface="Calibri"/>
              </a:rPr>
              <a:t>It is ‘Statistical significance’ which tells us that the sample effect (the result shown by the sample that is different from population) is unlikely caused by sampling error. When we have statistically significant results, we conclude it is an actual effect existing in the population.</a:t>
            </a:r>
            <a:endParaRPr b="1" sz="2100">
              <a:latin typeface="Calibri"/>
              <a:ea typeface="Calibri"/>
              <a:cs typeface="Calibri"/>
              <a:sym typeface="Calibri"/>
            </a:endParaRPr>
          </a:p>
          <a:p>
            <a:pPr indent="-351948" lvl="0" marL="457200" rtl="0" algn="l">
              <a:spcBef>
                <a:spcPts val="0"/>
              </a:spcBef>
              <a:spcAft>
                <a:spcPts val="0"/>
              </a:spcAft>
              <a:buSzPct val="100000"/>
              <a:buFont typeface="Calibri"/>
              <a:buChar char="●"/>
            </a:pPr>
            <a:r>
              <a:rPr lang="en-GB" sz="2100">
                <a:latin typeface="Calibri"/>
                <a:ea typeface="Calibri"/>
                <a:cs typeface="Calibri"/>
                <a:sym typeface="Calibri"/>
              </a:rPr>
              <a:t>It indicates that the sample effect is unlikely caused by chance (ie Sampling error). In other words - we have evidence that the results we see in Sample also exist in population</a:t>
            </a:r>
            <a:endParaRPr sz="2100">
              <a:latin typeface="Calibri"/>
              <a:ea typeface="Calibri"/>
              <a:cs typeface="Calibri"/>
              <a:sym typeface="Calibri"/>
            </a:endParaRPr>
          </a:p>
        </p:txBody>
      </p:sp>
    </p:spTree>
  </p:cSld>
  <p:clrMapOvr>
    <a:masterClrMapping/>
  </p:clrMapOvr>
</p:sld>
</file>

<file path=ppt/slides/slide4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24" name="Shape 624"/>
        <p:cNvGrpSpPr/>
        <p:nvPr/>
      </p:nvGrpSpPr>
      <p:grpSpPr>
        <a:xfrm>
          <a:off x="0" y="0"/>
          <a:ext cx="0" cy="0"/>
          <a:chOff x="0" y="0"/>
          <a:chExt cx="0" cy="0"/>
        </a:xfrm>
      </p:grpSpPr>
      <p:sp>
        <p:nvSpPr>
          <p:cNvPr id="625" name="Google Shape;625;p54"/>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Statistically Significant</a:t>
            </a:r>
            <a:endParaRPr/>
          </a:p>
        </p:txBody>
      </p:sp>
      <p:sp>
        <p:nvSpPr>
          <p:cNvPr id="626" name="Google Shape;626;p54"/>
          <p:cNvSpPr txBox="1"/>
          <p:nvPr>
            <p:ph idx="1" type="body"/>
          </p:nvPr>
        </p:nvSpPr>
        <p:spPr>
          <a:xfrm>
            <a:off x="235500" y="859225"/>
            <a:ext cx="8520600" cy="3909000"/>
          </a:xfrm>
          <a:prstGeom prst="rect">
            <a:avLst/>
          </a:prstGeom>
          <a:solidFill>
            <a:srgbClr val="FFFFFF"/>
          </a:solidFill>
          <a:effectLst>
            <a:outerShdw blurRad="57150" rotWithShape="0" algn="bl" dir="5400000" dist="19050">
              <a:srgbClr val="000000">
                <a:alpha val="50000"/>
              </a:srgbClr>
            </a:outerShdw>
          </a:effectLst>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b="1" i="1" lang="en-GB" sz="2100">
                <a:solidFill>
                  <a:srgbClr val="980000"/>
                </a:solidFill>
                <a:latin typeface="Calibri"/>
                <a:ea typeface="Calibri"/>
                <a:cs typeface="Calibri"/>
                <a:sym typeface="Calibri"/>
              </a:rPr>
              <a:t>‘Statistically significant’</a:t>
            </a:r>
            <a:r>
              <a:rPr lang="en-GB" sz="2100">
                <a:latin typeface="Calibri"/>
                <a:ea typeface="Calibri"/>
                <a:cs typeface="Calibri"/>
                <a:sym typeface="Calibri"/>
              </a:rPr>
              <a:t> 	means that the results/ outcome of an event likely </a:t>
            </a:r>
            <a:r>
              <a:rPr b="1" lang="en-GB" sz="2100">
                <a:solidFill>
                  <a:srgbClr val="980000"/>
                </a:solidFill>
                <a:latin typeface="Calibri"/>
                <a:ea typeface="Calibri"/>
                <a:cs typeface="Calibri"/>
                <a:sym typeface="Calibri"/>
              </a:rPr>
              <a:t>did not happen by random chance. It means that the effect (changes) you observe in the sample also exist in the population.</a:t>
            </a:r>
            <a:endParaRPr b="1" sz="2100">
              <a:solidFill>
                <a:srgbClr val="980000"/>
              </a:solidFill>
              <a:latin typeface="Calibri"/>
              <a:ea typeface="Calibri"/>
              <a:cs typeface="Calibri"/>
              <a:sym typeface="Calibri"/>
            </a:endParaRPr>
          </a:p>
          <a:p>
            <a:pPr indent="-361950" lvl="0" marL="457200" rtl="0" algn="l">
              <a:spcBef>
                <a:spcPts val="0"/>
              </a:spcBef>
              <a:spcAft>
                <a:spcPts val="0"/>
              </a:spcAft>
              <a:buSzPts val="2100"/>
              <a:buFont typeface="Calibri"/>
              <a:buChar char="●"/>
            </a:pPr>
            <a:r>
              <a:rPr lang="en-GB" sz="2100">
                <a:latin typeface="Calibri"/>
                <a:ea typeface="Calibri"/>
                <a:cs typeface="Calibri"/>
                <a:sym typeface="Calibri"/>
              </a:rPr>
              <a:t>Means test results are </a:t>
            </a:r>
            <a:r>
              <a:rPr b="1" i="1" lang="en-GB" sz="2100">
                <a:latin typeface="Calibri"/>
                <a:ea typeface="Calibri"/>
                <a:cs typeface="Calibri"/>
                <a:sym typeface="Calibri"/>
              </a:rPr>
              <a:t>Significant</a:t>
            </a:r>
            <a:r>
              <a:rPr lang="en-GB" sz="2100">
                <a:latin typeface="Calibri"/>
                <a:ea typeface="Calibri"/>
                <a:cs typeface="Calibri"/>
                <a:sym typeface="Calibri"/>
              </a:rPr>
              <a:t> or </a:t>
            </a:r>
            <a:r>
              <a:rPr b="1" i="1" lang="en-GB" sz="2100">
                <a:latin typeface="Calibri"/>
                <a:ea typeface="Calibri"/>
                <a:cs typeface="Calibri"/>
                <a:sym typeface="Calibri"/>
              </a:rPr>
              <a:t>Meaningful</a:t>
            </a:r>
            <a:endParaRPr b="1" i="1"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GB" sz="2100">
                <a:latin typeface="Calibri"/>
                <a:ea typeface="Calibri"/>
                <a:cs typeface="Calibri"/>
                <a:sym typeface="Calibri"/>
              </a:rPr>
              <a:t>More specifically, weather your Statistic (from Sample) closely matches what value you would </a:t>
            </a:r>
            <a:r>
              <a:rPr b="1" i="1" lang="en-GB" sz="2100">
                <a:latin typeface="Calibri"/>
                <a:ea typeface="Calibri"/>
                <a:cs typeface="Calibri"/>
                <a:sym typeface="Calibri"/>
              </a:rPr>
              <a:t>‘expect’</a:t>
            </a:r>
            <a:r>
              <a:rPr lang="en-GB" sz="2100">
                <a:latin typeface="Calibri"/>
                <a:ea typeface="Calibri"/>
                <a:cs typeface="Calibri"/>
                <a:sym typeface="Calibri"/>
              </a:rPr>
              <a:t> to find in entire population parameters</a:t>
            </a:r>
            <a:endParaRPr sz="2100">
              <a:latin typeface="Calibri"/>
              <a:ea typeface="Calibri"/>
              <a:cs typeface="Calibri"/>
              <a:sym typeface="Calibri"/>
            </a:endParaRPr>
          </a:p>
          <a:p>
            <a:pPr indent="-361950" lvl="0" marL="457200" rtl="0" algn="l">
              <a:spcBef>
                <a:spcPts val="0"/>
              </a:spcBef>
              <a:spcAft>
                <a:spcPts val="0"/>
              </a:spcAft>
              <a:buSzPts val="2100"/>
              <a:buFont typeface="Calibri"/>
              <a:buChar char="●"/>
            </a:pPr>
            <a:r>
              <a:rPr lang="en-GB" sz="2100">
                <a:latin typeface="Calibri"/>
                <a:ea typeface="Calibri"/>
                <a:cs typeface="Calibri"/>
                <a:sym typeface="Calibri"/>
              </a:rPr>
              <a:t>Means that we have evidence that the results we see in Sample also exist in population</a:t>
            </a:r>
            <a:endParaRPr sz="2100">
              <a:latin typeface="Calibri"/>
              <a:ea typeface="Calibri"/>
              <a:cs typeface="Calibri"/>
              <a:sym typeface="Calibri"/>
            </a:endParaRPr>
          </a:p>
          <a:p>
            <a:pPr indent="-349250" lvl="0" marL="457200" rtl="0" algn="l">
              <a:spcBef>
                <a:spcPts val="0"/>
              </a:spcBef>
              <a:spcAft>
                <a:spcPts val="0"/>
              </a:spcAft>
              <a:buSzPts val="1900"/>
              <a:buFont typeface="Calibri"/>
              <a:buChar char="●"/>
            </a:pPr>
            <a:r>
              <a:rPr i="1" lang="en-GB" sz="1900">
                <a:latin typeface="Calibri"/>
                <a:ea typeface="Calibri"/>
                <a:cs typeface="Calibri"/>
                <a:sym typeface="Calibri"/>
              </a:rPr>
              <a:t>Eg - 120 people from the city were asked their sports preference. You would want the sample results to represent everyone’s preference in the city. In other words you would want the report to have - ‘Statistically significant’ findings</a:t>
            </a:r>
            <a:endParaRPr i="1" sz="1900">
              <a:latin typeface="Calibri"/>
              <a:ea typeface="Calibri"/>
              <a:cs typeface="Calibri"/>
              <a:sym typeface="Calibri"/>
            </a:endParaRPr>
          </a:p>
        </p:txBody>
      </p:sp>
    </p:spTree>
  </p:cSld>
  <p:clrMapOvr>
    <a:masterClrMapping/>
  </p:clrMapOvr>
</p:sld>
</file>

<file path=ppt/slides/slide4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0" name="Shape 630"/>
        <p:cNvGrpSpPr/>
        <p:nvPr/>
      </p:nvGrpSpPr>
      <p:grpSpPr>
        <a:xfrm>
          <a:off x="0" y="0"/>
          <a:ext cx="0" cy="0"/>
          <a:chOff x="0" y="0"/>
          <a:chExt cx="0" cy="0"/>
        </a:xfrm>
      </p:grpSpPr>
      <p:sp>
        <p:nvSpPr>
          <p:cNvPr id="631" name="Google Shape;631;p55"/>
          <p:cNvSpPr/>
          <p:nvPr/>
        </p:nvSpPr>
        <p:spPr>
          <a:xfrm>
            <a:off x="303750" y="1094300"/>
            <a:ext cx="1350600" cy="259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2" name="Google Shape;632;p55"/>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Errors in Hypothesis - </a:t>
            </a:r>
            <a:r>
              <a:rPr lang="en-GB">
                <a:solidFill>
                  <a:srgbClr val="FF0000"/>
                </a:solidFill>
              </a:rPr>
              <a:t>Type - I </a:t>
            </a:r>
            <a:r>
              <a:rPr lang="en-GB"/>
              <a:t>(</a:t>
            </a:r>
            <a:r>
              <a:rPr lang="en-GB">
                <a:solidFill>
                  <a:srgbClr val="FF0000"/>
                </a:solidFill>
              </a:rPr>
              <a:t>𝛼</a:t>
            </a:r>
            <a:r>
              <a:rPr lang="en-GB"/>
              <a:t>) and </a:t>
            </a:r>
            <a:r>
              <a:rPr lang="en-GB">
                <a:solidFill>
                  <a:srgbClr val="0000FF"/>
                </a:solidFill>
              </a:rPr>
              <a:t>Type - II</a:t>
            </a:r>
            <a:r>
              <a:rPr lang="en-GB"/>
              <a:t> (</a:t>
            </a:r>
            <a:r>
              <a:rPr i="1" lang="en-GB">
                <a:solidFill>
                  <a:srgbClr val="0000FF"/>
                </a:solidFill>
              </a:rPr>
              <a:t>𝛃</a:t>
            </a:r>
            <a:r>
              <a:rPr lang="en-GB"/>
              <a:t>)</a:t>
            </a:r>
            <a:endParaRPr/>
          </a:p>
        </p:txBody>
      </p:sp>
      <p:sp>
        <p:nvSpPr>
          <p:cNvPr id="633" name="Google Shape;633;p55"/>
          <p:cNvSpPr/>
          <p:nvPr/>
        </p:nvSpPr>
        <p:spPr>
          <a:xfrm>
            <a:off x="887250" y="2961250"/>
            <a:ext cx="3760200" cy="1546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34" name="Google Shape;634;p55"/>
          <p:cNvSpPr/>
          <p:nvPr/>
        </p:nvSpPr>
        <p:spPr>
          <a:xfrm>
            <a:off x="4773450" y="2961250"/>
            <a:ext cx="3760200" cy="1546500"/>
          </a:xfrm>
          <a:prstGeom prst="rect">
            <a:avLst/>
          </a:prstGeom>
          <a:solidFill>
            <a:srgbClr val="F4CCCC"/>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35" name="Google Shape;635;p55"/>
          <p:cNvSpPr/>
          <p:nvPr/>
        </p:nvSpPr>
        <p:spPr>
          <a:xfrm>
            <a:off x="887250" y="1284850"/>
            <a:ext cx="3760200" cy="1546500"/>
          </a:xfrm>
          <a:prstGeom prst="rect">
            <a:avLst/>
          </a:prstGeom>
          <a:solidFill>
            <a:srgbClr val="F4CCCC"/>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36" name="Google Shape;636;p55"/>
          <p:cNvSpPr/>
          <p:nvPr/>
        </p:nvSpPr>
        <p:spPr>
          <a:xfrm>
            <a:off x="4773450" y="1284850"/>
            <a:ext cx="3760200" cy="1546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37" name="Google Shape;637;p55"/>
          <p:cNvSpPr txBox="1"/>
          <p:nvPr>
            <p:ph idx="1" type="body"/>
          </p:nvPr>
        </p:nvSpPr>
        <p:spPr>
          <a:xfrm>
            <a:off x="921300" y="1316425"/>
            <a:ext cx="3564300" cy="397800"/>
          </a:xfrm>
          <a:prstGeom prst="rect">
            <a:avLst/>
          </a:prstGeom>
          <a:noFill/>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b="1" lang="en-GB" sz="1600">
                <a:solidFill>
                  <a:srgbClr val="FF0000"/>
                </a:solidFill>
                <a:latin typeface="Calibri"/>
                <a:ea typeface="Calibri"/>
                <a:cs typeface="Calibri"/>
                <a:sym typeface="Calibri"/>
              </a:rPr>
              <a:t>Type - I Error (𝛼)</a:t>
            </a:r>
            <a:endParaRPr sz="1600" u="sng">
              <a:solidFill>
                <a:srgbClr val="FF0000"/>
              </a:solidFill>
              <a:latin typeface="Calibri"/>
              <a:ea typeface="Calibri"/>
              <a:cs typeface="Calibri"/>
              <a:sym typeface="Calibri"/>
            </a:endParaRPr>
          </a:p>
        </p:txBody>
      </p:sp>
      <p:sp>
        <p:nvSpPr>
          <p:cNvPr id="638" name="Google Shape;638;p55"/>
          <p:cNvSpPr txBox="1"/>
          <p:nvPr>
            <p:ph idx="1" type="body"/>
          </p:nvPr>
        </p:nvSpPr>
        <p:spPr>
          <a:xfrm>
            <a:off x="997500" y="2992825"/>
            <a:ext cx="3564300" cy="397800"/>
          </a:xfrm>
          <a:prstGeom prst="rect">
            <a:avLst/>
          </a:prstGeom>
          <a:noFill/>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b="1" lang="en-GB" sz="1600">
                <a:solidFill>
                  <a:srgbClr val="FF9900"/>
                </a:solidFill>
                <a:latin typeface="Calibri"/>
                <a:ea typeface="Calibri"/>
                <a:cs typeface="Calibri"/>
                <a:sym typeface="Calibri"/>
              </a:rPr>
              <a:t>True Negative (1 - 𝛼) </a:t>
            </a:r>
            <a:endParaRPr b="1" sz="1600" u="sng">
              <a:solidFill>
                <a:srgbClr val="FF9900"/>
              </a:solidFill>
              <a:latin typeface="Calibri"/>
              <a:ea typeface="Calibri"/>
              <a:cs typeface="Calibri"/>
              <a:sym typeface="Calibri"/>
            </a:endParaRPr>
          </a:p>
        </p:txBody>
      </p:sp>
      <p:sp>
        <p:nvSpPr>
          <p:cNvPr id="639" name="Google Shape;639;p55"/>
          <p:cNvSpPr txBox="1"/>
          <p:nvPr>
            <p:ph idx="1" type="body"/>
          </p:nvPr>
        </p:nvSpPr>
        <p:spPr>
          <a:xfrm>
            <a:off x="4883700" y="2992825"/>
            <a:ext cx="3564300" cy="397800"/>
          </a:xfrm>
          <a:prstGeom prst="rect">
            <a:avLst/>
          </a:prstGeom>
          <a:noFill/>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b="1" lang="en-GB" sz="1600">
                <a:solidFill>
                  <a:srgbClr val="0000FF"/>
                </a:solidFill>
                <a:latin typeface="Calibri"/>
                <a:ea typeface="Calibri"/>
                <a:cs typeface="Calibri"/>
                <a:sym typeface="Calibri"/>
              </a:rPr>
              <a:t>Type - II Error (</a:t>
            </a:r>
            <a:r>
              <a:rPr i="1" lang="en-GB" sz="1600">
                <a:solidFill>
                  <a:srgbClr val="0000FF"/>
                </a:solidFill>
                <a:latin typeface="Calibri"/>
                <a:ea typeface="Calibri"/>
                <a:cs typeface="Calibri"/>
                <a:sym typeface="Calibri"/>
              </a:rPr>
              <a:t>𝛃</a:t>
            </a:r>
            <a:r>
              <a:rPr b="1" lang="en-GB" sz="1600">
                <a:solidFill>
                  <a:srgbClr val="0000FF"/>
                </a:solidFill>
                <a:latin typeface="Calibri"/>
                <a:ea typeface="Calibri"/>
                <a:cs typeface="Calibri"/>
                <a:sym typeface="Calibri"/>
              </a:rPr>
              <a:t>) </a:t>
            </a:r>
            <a:r>
              <a:rPr lang="en-GB" sz="1600">
                <a:solidFill>
                  <a:srgbClr val="0000FF"/>
                </a:solidFill>
                <a:latin typeface="Calibri"/>
                <a:ea typeface="Calibri"/>
                <a:cs typeface="Calibri"/>
                <a:sym typeface="Calibri"/>
              </a:rPr>
              <a:t> </a:t>
            </a:r>
            <a:endParaRPr sz="1600" u="sng">
              <a:solidFill>
                <a:srgbClr val="0000FF"/>
              </a:solidFill>
              <a:latin typeface="Calibri"/>
              <a:ea typeface="Calibri"/>
              <a:cs typeface="Calibri"/>
              <a:sym typeface="Calibri"/>
            </a:endParaRPr>
          </a:p>
        </p:txBody>
      </p:sp>
      <p:sp>
        <p:nvSpPr>
          <p:cNvPr id="640" name="Google Shape;640;p55"/>
          <p:cNvSpPr txBox="1"/>
          <p:nvPr>
            <p:ph idx="1" type="body"/>
          </p:nvPr>
        </p:nvSpPr>
        <p:spPr>
          <a:xfrm>
            <a:off x="4807500" y="1316425"/>
            <a:ext cx="3564300" cy="397800"/>
          </a:xfrm>
          <a:prstGeom prst="rect">
            <a:avLst/>
          </a:prstGeom>
          <a:noFill/>
        </p:spPr>
        <p:txBody>
          <a:bodyPr anchorCtr="0" anchor="t" bIns="91425" lIns="91425" spcFirstLastPara="1" rIns="91425" wrap="square" tIns="91425">
            <a:noAutofit/>
          </a:bodyPr>
          <a:lstStyle/>
          <a:p>
            <a:pPr indent="0" lvl="0" marL="0" rtl="0" algn="ctr">
              <a:lnSpc>
                <a:spcPct val="85000"/>
              </a:lnSpc>
              <a:spcBef>
                <a:spcPts val="0"/>
              </a:spcBef>
              <a:spcAft>
                <a:spcPts val="1200"/>
              </a:spcAft>
              <a:buNone/>
            </a:pPr>
            <a:r>
              <a:rPr b="1" lang="en-GB" sz="1600">
                <a:solidFill>
                  <a:srgbClr val="A64D79"/>
                </a:solidFill>
                <a:latin typeface="Calibri"/>
                <a:ea typeface="Calibri"/>
                <a:cs typeface="Calibri"/>
                <a:sym typeface="Calibri"/>
              </a:rPr>
              <a:t>True Positive</a:t>
            </a:r>
            <a:r>
              <a:rPr lang="en-GB" sz="1600">
                <a:solidFill>
                  <a:srgbClr val="A64D79"/>
                </a:solidFill>
                <a:latin typeface="Calibri"/>
                <a:ea typeface="Calibri"/>
                <a:cs typeface="Calibri"/>
                <a:sym typeface="Calibri"/>
              </a:rPr>
              <a:t> </a:t>
            </a:r>
            <a:r>
              <a:rPr b="1" lang="en-GB" sz="1600">
                <a:solidFill>
                  <a:srgbClr val="A64D79"/>
                </a:solidFill>
                <a:latin typeface="Calibri"/>
                <a:ea typeface="Calibri"/>
                <a:cs typeface="Calibri"/>
                <a:sym typeface="Calibri"/>
              </a:rPr>
              <a:t> (1 - </a:t>
            </a:r>
            <a:r>
              <a:rPr i="1" lang="en-GB" sz="1600">
                <a:solidFill>
                  <a:srgbClr val="A64D79"/>
                </a:solidFill>
                <a:latin typeface="Calibri"/>
                <a:ea typeface="Calibri"/>
                <a:cs typeface="Calibri"/>
                <a:sym typeface="Calibri"/>
              </a:rPr>
              <a:t>𝛃</a:t>
            </a:r>
            <a:r>
              <a:rPr b="1" lang="en-GB" sz="1600">
                <a:solidFill>
                  <a:srgbClr val="A64D79"/>
                </a:solidFill>
                <a:latin typeface="Calibri"/>
                <a:ea typeface="Calibri"/>
                <a:cs typeface="Calibri"/>
                <a:sym typeface="Calibri"/>
              </a:rPr>
              <a:t>)</a:t>
            </a:r>
            <a:endParaRPr sz="1600" u="sng">
              <a:solidFill>
                <a:srgbClr val="A64D79"/>
              </a:solidFill>
              <a:latin typeface="Calibri"/>
              <a:ea typeface="Calibri"/>
              <a:cs typeface="Calibri"/>
              <a:sym typeface="Calibri"/>
            </a:endParaRPr>
          </a:p>
        </p:txBody>
      </p:sp>
      <p:sp>
        <p:nvSpPr>
          <p:cNvPr id="641" name="Google Shape;641;p55"/>
          <p:cNvSpPr txBox="1"/>
          <p:nvPr/>
        </p:nvSpPr>
        <p:spPr>
          <a:xfrm>
            <a:off x="1441175" y="1764400"/>
            <a:ext cx="2471700" cy="8496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Reject a True H</a:t>
            </a:r>
            <a:r>
              <a:rPr b="1" baseline="-25000" i="1" lang="en-GB" sz="1700">
                <a:latin typeface="Calibri"/>
                <a:ea typeface="Calibri"/>
                <a:cs typeface="Calibri"/>
                <a:sym typeface="Calibri"/>
              </a:rPr>
              <a:t>0</a:t>
            </a:r>
            <a:endParaRPr b="1" baseline="-25000" i="1" sz="1700">
              <a:latin typeface="Calibri"/>
              <a:ea typeface="Calibri"/>
              <a:cs typeface="Calibri"/>
              <a:sym typeface="Calibri"/>
            </a:endParaRPr>
          </a:p>
          <a:p>
            <a:pPr indent="0" lvl="0" marL="0" rtl="0" algn="ctr">
              <a:spcBef>
                <a:spcPts val="0"/>
              </a:spcBef>
              <a:spcAft>
                <a:spcPts val="0"/>
              </a:spcAft>
              <a:buNone/>
            </a:pPr>
            <a:r>
              <a:t/>
            </a:r>
            <a:endParaRPr b="1" i="1">
              <a:solidFill>
                <a:srgbClr val="424242"/>
              </a:solidFill>
              <a:latin typeface="Calibri"/>
              <a:ea typeface="Calibri"/>
              <a:cs typeface="Calibri"/>
              <a:sym typeface="Calibri"/>
            </a:endParaRPr>
          </a:p>
          <a:p>
            <a:pPr indent="0" lvl="0" marL="0" rtl="0" algn="ctr">
              <a:spcBef>
                <a:spcPts val="0"/>
              </a:spcBef>
              <a:spcAft>
                <a:spcPts val="0"/>
              </a:spcAft>
              <a:buNone/>
            </a:pPr>
            <a:r>
              <a:rPr b="1" i="1" lang="en-GB">
                <a:solidFill>
                  <a:schemeClr val="dk2"/>
                </a:solidFill>
                <a:latin typeface="Calibri"/>
                <a:ea typeface="Calibri"/>
                <a:cs typeface="Calibri"/>
                <a:sym typeface="Calibri"/>
              </a:rPr>
              <a:t>False Positive (FP)</a:t>
            </a:r>
            <a:endParaRPr b="1" i="1">
              <a:solidFill>
                <a:srgbClr val="424242"/>
              </a:solidFill>
              <a:latin typeface="Calibri"/>
              <a:ea typeface="Calibri"/>
              <a:cs typeface="Calibri"/>
              <a:sym typeface="Calibri"/>
            </a:endParaRPr>
          </a:p>
        </p:txBody>
      </p:sp>
      <p:sp>
        <p:nvSpPr>
          <p:cNvPr id="642" name="Google Shape;642;p55"/>
          <p:cNvSpPr txBox="1"/>
          <p:nvPr/>
        </p:nvSpPr>
        <p:spPr>
          <a:xfrm rot="-5400000">
            <a:off x="-108925" y="2043100"/>
            <a:ext cx="13476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Reject H</a:t>
            </a:r>
            <a:r>
              <a:rPr b="1" baseline="-25000" i="1" lang="en-GB" sz="1700">
                <a:latin typeface="Calibri"/>
                <a:ea typeface="Calibri"/>
                <a:cs typeface="Calibri"/>
                <a:sym typeface="Calibri"/>
              </a:rPr>
              <a:t>0</a:t>
            </a:r>
            <a:endParaRPr b="1" baseline="-25000" i="1" sz="1700">
              <a:latin typeface="Calibri"/>
              <a:ea typeface="Calibri"/>
              <a:cs typeface="Calibri"/>
              <a:sym typeface="Calibri"/>
            </a:endParaRPr>
          </a:p>
        </p:txBody>
      </p:sp>
      <p:sp>
        <p:nvSpPr>
          <p:cNvPr id="643" name="Google Shape;643;p55"/>
          <p:cNvSpPr txBox="1"/>
          <p:nvPr/>
        </p:nvSpPr>
        <p:spPr>
          <a:xfrm rot="-5400000">
            <a:off x="-108925" y="3414700"/>
            <a:ext cx="13476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Accept H</a:t>
            </a:r>
            <a:r>
              <a:rPr b="1" baseline="-25000" i="1" lang="en-GB" sz="1700">
                <a:latin typeface="Calibri"/>
                <a:ea typeface="Calibri"/>
                <a:cs typeface="Calibri"/>
                <a:sym typeface="Calibri"/>
              </a:rPr>
              <a:t>0</a:t>
            </a:r>
            <a:endParaRPr b="1" baseline="-25000" i="1" sz="1700">
              <a:latin typeface="Calibri"/>
              <a:ea typeface="Calibri"/>
              <a:cs typeface="Calibri"/>
              <a:sym typeface="Calibri"/>
            </a:endParaRPr>
          </a:p>
        </p:txBody>
      </p:sp>
      <p:sp>
        <p:nvSpPr>
          <p:cNvPr id="644" name="Google Shape;644;p55"/>
          <p:cNvSpPr txBox="1"/>
          <p:nvPr/>
        </p:nvSpPr>
        <p:spPr>
          <a:xfrm>
            <a:off x="1974575" y="850000"/>
            <a:ext cx="18213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H</a:t>
            </a:r>
            <a:r>
              <a:rPr b="1" baseline="-25000" i="1" lang="en-GB" sz="1700">
                <a:latin typeface="Calibri"/>
                <a:ea typeface="Calibri"/>
                <a:cs typeface="Calibri"/>
                <a:sym typeface="Calibri"/>
              </a:rPr>
              <a:t>0</a:t>
            </a:r>
            <a:r>
              <a:rPr b="1" i="1" lang="en-GB" sz="1700">
                <a:latin typeface="Calibri"/>
                <a:ea typeface="Calibri"/>
                <a:cs typeface="Calibri"/>
                <a:sym typeface="Calibri"/>
              </a:rPr>
              <a:t> True</a:t>
            </a:r>
            <a:endParaRPr b="1" i="1" sz="1700">
              <a:latin typeface="Calibri"/>
              <a:ea typeface="Calibri"/>
              <a:cs typeface="Calibri"/>
              <a:sym typeface="Calibri"/>
            </a:endParaRPr>
          </a:p>
        </p:txBody>
      </p:sp>
      <p:sp>
        <p:nvSpPr>
          <p:cNvPr id="645" name="Google Shape;645;p55"/>
          <p:cNvSpPr txBox="1"/>
          <p:nvPr/>
        </p:nvSpPr>
        <p:spPr>
          <a:xfrm>
            <a:off x="5555975" y="850000"/>
            <a:ext cx="18213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H</a:t>
            </a:r>
            <a:r>
              <a:rPr b="1" baseline="-25000" i="1" lang="en-GB" sz="1700">
                <a:latin typeface="Calibri"/>
                <a:ea typeface="Calibri"/>
                <a:cs typeface="Calibri"/>
                <a:sym typeface="Calibri"/>
              </a:rPr>
              <a:t>0</a:t>
            </a:r>
            <a:r>
              <a:rPr b="1" i="1" lang="en-GB" sz="1700">
                <a:latin typeface="Calibri"/>
                <a:ea typeface="Calibri"/>
                <a:cs typeface="Calibri"/>
                <a:sym typeface="Calibri"/>
              </a:rPr>
              <a:t> False</a:t>
            </a:r>
            <a:endParaRPr b="1" i="1" sz="1700">
              <a:latin typeface="Calibri"/>
              <a:ea typeface="Calibri"/>
              <a:cs typeface="Calibri"/>
              <a:sym typeface="Calibri"/>
            </a:endParaRPr>
          </a:p>
        </p:txBody>
      </p:sp>
      <p:sp>
        <p:nvSpPr>
          <p:cNvPr id="646" name="Google Shape;646;p55"/>
          <p:cNvSpPr txBox="1"/>
          <p:nvPr/>
        </p:nvSpPr>
        <p:spPr>
          <a:xfrm>
            <a:off x="5348400" y="3315000"/>
            <a:ext cx="2610300" cy="10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‘Fail to Reject’ </a:t>
            </a:r>
            <a:endParaRPr b="1" i="1" sz="1700">
              <a:latin typeface="Calibri"/>
              <a:ea typeface="Calibri"/>
              <a:cs typeface="Calibri"/>
              <a:sym typeface="Calibri"/>
            </a:endParaRPr>
          </a:p>
          <a:p>
            <a:pPr indent="0" lvl="0" marL="0" rtl="0" algn="ctr">
              <a:spcBef>
                <a:spcPts val="0"/>
              </a:spcBef>
              <a:spcAft>
                <a:spcPts val="0"/>
              </a:spcAft>
              <a:buNone/>
            </a:pPr>
            <a:r>
              <a:rPr b="1" i="1" lang="en-GB" sz="1700">
                <a:latin typeface="Calibri"/>
                <a:ea typeface="Calibri"/>
                <a:cs typeface="Calibri"/>
                <a:sym typeface="Calibri"/>
              </a:rPr>
              <a:t>a False H</a:t>
            </a:r>
            <a:r>
              <a:rPr b="1" baseline="-25000" i="1" lang="en-GB" sz="1700">
                <a:latin typeface="Calibri"/>
                <a:ea typeface="Calibri"/>
                <a:cs typeface="Calibri"/>
                <a:sym typeface="Calibri"/>
              </a:rPr>
              <a:t>0</a:t>
            </a:r>
            <a:endParaRPr b="1" baseline="-25000" i="1" sz="1700">
              <a:latin typeface="Calibri"/>
              <a:ea typeface="Calibri"/>
              <a:cs typeface="Calibri"/>
              <a:sym typeface="Calibri"/>
            </a:endParaRPr>
          </a:p>
          <a:p>
            <a:pPr indent="0" lvl="0" marL="0" rtl="0" algn="ctr">
              <a:spcBef>
                <a:spcPts val="0"/>
              </a:spcBef>
              <a:spcAft>
                <a:spcPts val="0"/>
              </a:spcAft>
              <a:buNone/>
            </a:pPr>
            <a:r>
              <a:t/>
            </a:r>
            <a:endParaRPr b="1" baseline="-25000" i="1" sz="1700">
              <a:latin typeface="Calibri"/>
              <a:ea typeface="Calibri"/>
              <a:cs typeface="Calibri"/>
              <a:sym typeface="Calibri"/>
            </a:endParaRPr>
          </a:p>
          <a:p>
            <a:pPr indent="0" lvl="0" marL="0" rtl="0" algn="ctr">
              <a:spcBef>
                <a:spcPts val="0"/>
              </a:spcBef>
              <a:spcAft>
                <a:spcPts val="0"/>
              </a:spcAft>
              <a:buNone/>
            </a:pPr>
            <a:r>
              <a:rPr b="1" i="1" lang="en-GB">
                <a:solidFill>
                  <a:schemeClr val="dk2"/>
                </a:solidFill>
                <a:latin typeface="Calibri"/>
                <a:ea typeface="Calibri"/>
                <a:cs typeface="Calibri"/>
                <a:sym typeface="Calibri"/>
              </a:rPr>
              <a:t>False Negatives (FN)</a:t>
            </a:r>
            <a:endParaRPr b="1" i="1">
              <a:solidFill>
                <a:srgbClr val="424242"/>
              </a:solidFill>
              <a:latin typeface="Calibri"/>
              <a:ea typeface="Calibri"/>
              <a:cs typeface="Calibri"/>
              <a:sym typeface="Calibri"/>
            </a:endParaRPr>
          </a:p>
        </p:txBody>
      </p:sp>
      <p:sp>
        <p:nvSpPr>
          <p:cNvPr id="647" name="Google Shape;647;p55"/>
          <p:cNvSpPr txBox="1"/>
          <p:nvPr>
            <p:ph idx="1" type="body"/>
          </p:nvPr>
        </p:nvSpPr>
        <p:spPr>
          <a:xfrm>
            <a:off x="997500" y="3526225"/>
            <a:ext cx="3564300" cy="733500"/>
          </a:xfrm>
          <a:prstGeom prst="rect">
            <a:avLst/>
          </a:prstGeom>
          <a:noFill/>
        </p:spPr>
        <p:txBody>
          <a:bodyPr anchorCtr="0" anchor="t" bIns="91425" lIns="91425" spcFirstLastPara="1" rIns="91425" wrap="square" tIns="91425">
            <a:noAutofit/>
          </a:bodyPr>
          <a:lstStyle/>
          <a:p>
            <a:pPr indent="0" lvl="0" marL="0" rtl="0" algn="ctr">
              <a:lnSpc>
                <a:spcPct val="85000"/>
              </a:lnSpc>
              <a:spcBef>
                <a:spcPts val="0"/>
              </a:spcBef>
              <a:spcAft>
                <a:spcPts val="1200"/>
              </a:spcAft>
              <a:buNone/>
            </a:pPr>
            <a:r>
              <a:rPr b="1" lang="en-GB" sz="2000">
                <a:solidFill>
                  <a:srgbClr val="FF9900"/>
                </a:solidFill>
                <a:latin typeface="Calibri"/>
                <a:ea typeface="Calibri"/>
                <a:cs typeface="Calibri"/>
                <a:sym typeface="Calibri"/>
              </a:rPr>
              <a:t>Confidence Level/ Confidence Coefficient/ Sensitivity</a:t>
            </a:r>
            <a:endParaRPr sz="2000" u="sng">
              <a:solidFill>
                <a:srgbClr val="FF9900"/>
              </a:solidFill>
              <a:latin typeface="Calibri"/>
              <a:ea typeface="Calibri"/>
              <a:cs typeface="Calibri"/>
              <a:sym typeface="Calibri"/>
            </a:endParaRPr>
          </a:p>
        </p:txBody>
      </p:sp>
      <p:sp>
        <p:nvSpPr>
          <p:cNvPr id="648" name="Google Shape;648;p55"/>
          <p:cNvSpPr txBox="1"/>
          <p:nvPr>
            <p:ph idx="1" type="body"/>
          </p:nvPr>
        </p:nvSpPr>
        <p:spPr>
          <a:xfrm>
            <a:off x="4807500" y="1773625"/>
            <a:ext cx="3564300" cy="926700"/>
          </a:xfrm>
          <a:prstGeom prst="rect">
            <a:avLst/>
          </a:prstGeom>
          <a:noFill/>
        </p:spPr>
        <p:txBody>
          <a:bodyPr anchorCtr="0" anchor="t" bIns="91425" lIns="91425" spcFirstLastPara="1" rIns="91425" wrap="square" tIns="91425">
            <a:noAutofit/>
          </a:bodyPr>
          <a:lstStyle/>
          <a:p>
            <a:pPr indent="0" lvl="0" marL="0" rtl="0" algn="ctr">
              <a:lnSpc>
                <a:spcPct val="95000"/>
              </a:lnSpc>
              <a:spcBef>
                <a:spcPts val="0"/>
              </a:spcBef>
              <a:spcAft>
                <a:spcPts val="0"/>
              </a:spcAft>
              <a:buNone/>
            </a:pPr>
            <a:r>
              <a:rPr b="1" lang="en-GB" sz="2000">
                <a:solidFill>
                  <a:srgbClr val="A64D79"/>
                </a:solidFill>
                <a:latin typeface="Calibri"/>
                <a:ea typeface="Calibri"/>
                <a:cs typeface="Calibri"/>
                <a:sym typeface="Calibri"/>
              </a:rPr>
              <a:t>Power of Test/ </a:t>
            </a:r>
            <a:endParaRPr b="1" sz="2000">
              <a:solidFill>
                <a:srgbClr val="A64D79"/>
              </a:solidFill>
              <a:latin typeface="Calibri"/>
              <a:ea typeface="Calibri"/>
              <a:cs typeface="Calibri"/>
              <a:sym typeface="Calibri"/>
            </a:endParaRPr>
          </a:p>
          <a:p>
            <a:pPr indent="0" lvl="0" marL="0" rtl="0" algn="ctr">
              <a:lnSpc>
                <a:spcPct val="95000"/>
              </a:lnSpc>
              <a:spcBef>
                <a:spcPts val="1200"/>
              </a:spcBef>
              <a:spcAft>
                <a:spcPts val="1200"/>
              </a:spcAft>
              <a:buNone/>
            </a:pPr>
            <a:r>
              <a:rPr b="1" lang="en-GB" sz="2000">
                <a:solidFill>
                  <a:srgbClr val="A64D79"/>
                </a:solidFill>
                <a:latin typeface="Calibri"/>
                <a:ea typeface="Calibri"/>
                <a:cs typeface="Calibri"/>
                <a:sym typeface="Calibri"/>
              </a:rPr>
              <a:t>‘Specificity’ </a:t>
            </a:r>
            <a:endParaRPr sz="2000" u="sng">
              <a:solidFill>
                <a:srgbClr val="A64D79"/>
              </a:solidFill>
              <a:latin typeface="Calibri"/>
              <a:ea typeface="Calibri"/>
              <a:cs typeface="Calibri"/>
              <a:sym typeface="Calibri"/>
            </a:endParaRPr>
          </a:p>
        </p:txBody>
      </p:sp>
      <p:sp>
        <p:nvSpPr>
          <p:cNvPr id="649" name="Google Shape;649;p55"/>
          <p:cNvSpPr txBox="1"/>
          <p:nvPr/>
        </p:nvSpPr>
        <p:spPr>
          <a:xfrm>
            <a:off x="734850" y="4485250"/>
            <a:ext cx="76464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000">
                <a:latin typeface="Roboto"/>
                <a:ea typeface="Roboto"/>
                <a:cs typeface="Roboto"/>
                <a:sym typeface="Roboto"/>
              </a:rPr>
              <a:t>Note:</a:t>
            </a:r>
            <a:r>
              <a:rPr i="1" lang="en-GB" sz="1000">
                <a:latin typeface="Roboto"/>
                <a:ea typeface="Roboto"/>
                <a:cs typeface="Roboto"/>
                <a:sym typeface="Roboto"/>
              </a:rPr>
              <a:t> There is always a trade off between Type-I error and Type-II error i.e. if </a:t>
            </a:r>
            <a:r>
              <a:rPr b="1" lang="en-GB" sz="1200">
                <a:solidFill>
                  <a:srgbClr val="FF0000"/>
                </a:solidFill>
                <a:latin typeface="Calibri"/>
                <a:ea typeface="Calibri"/>
                <a:cs typeface="Calibri"/>
                <a:sym typeface="Calibri"/>
              </a:rPr>
              <a:t>𝛼 </a:t>
            </a:r>
            <a:r>
              <a:rPr lang="en-GB" sz="1200">
                <a:latin typeface="Calibri"/>
                <a:ea typeface="Calibri"/>
                <a:cs typeface="Calibri"/>
                <a:sym typeface="Calibri"/>
              </a:rPr>
              <a:t>increases </a:t>
            </a:r>
            <a:r>
              <a:rPr i="1" lang="en-GB" sz="1200">
                <a:solidFill>
                  <a:srgbClr val="0000FF"/>
                </a:solidFill>
                <a:latin typeface="Calibri"/>
                <a:ea typeface="Calibri"/>
                <a:cs typeface="Calibri"/>
                <a:sym typeface="Calibri"/>
              </a:rPr>
              <a:t>𝛃 </a:t>
            </a:r>
            <a:r>
              <a:rPr i="1" lang="en-GB" sz="1200">
                <a:latin typeface="Calibri"/>
                <a:ea typeface="Calibri"/>
                <a:cs typeface="Calibri"/>
                <a:sym typeface="Calibri"/>
              </a:rPr>
              <a:t>will decrease and vice versa. </a:t>
            </a:r>
            <a:r>
              <a:rPr i="1" lang="en-GB" sz="1000">
                <a:latin typeface="Roboto"/>
                <a:ea typeface="Roboto"/>
                <a:cs typeface="Roboto"/>
                <a:sym typeface="Roboto"/>
              </a:rPr>
              <a:t> </a:t>
            </a:r>
            <a:endParaRPr baseline="-25000" i="1" sz="1000">
              <a:latin typeface="Roboto"/>
              <a:ea typeface="Roboto"/>
              <a:cs typeface="Roboto"/>
              <a:sym typeface="Roboto"/>
            </a:endParaRPr>
          </a:p>
        </p:txBody>
      </p:sp>
    </p:spTree>
  </p:cSld>
  <p:clrMapOvr>
    <a:masterClrMapping/>
  </p:clrMapOvr>
</p:sld>
</file>

<file path=ppt/slides/slide4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3" name="Shape 653"/>
        <p:cNvGrpSpPr/>
        <p:nvPr/>
      </p:nvGrpSpPr>
      <p:grpSpPr>
        <a:xfrm>
          <a:off x="0" y="0"/>
          <a:ext cx="0" cy="0"/>
          <a:chOff x="0" y="0"/>
          <a:chExt cx="0" cy="0"/>
        </a:xfrm>
      </p:grpSpPr>
      <p:sp>
        <p:nvSpPr>
          <p:cNvPr id="654" name="Google Shape;654;p56"/>
          <p:cNvSpPr txBox="1"/>
          <p:nvPr>
            <p:ph type="title"/>
          </p:nvPr>
        </p:nvSpPr>
        <p:spPr>
          <a:xfrm>
            <a:off x="6900" y="-8500"/>
            <a:ext cx="8903400" cy="8571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Errors in Hypothesis Comparison - </a:t>
            </a:r>
            <a:r>
              <a:rPr lang="en-GB">
                <a:solidFill>
                  <a:srgbClr val="FF0000"/>
                </a:solidFill>
              </a:rPr>
              <a:t>Type - I </a:t>
            </a:r>
            <a:r>
              <a:rPr lang="en-GB"/>
              <a:t>(</a:t>
            </a:r>
            <a:r>
              <a:rPr b="1" lang="en-GB">
                <a:solidFill>
                  <a:srgbClr val="FF0000"/>
                </a:solidFill>
                <a:latin typeface="Source Code Pro"/>
                <a:ea typeface="Source Code Pro"/>
                <a:cs typeface="Source Code Pro"/>
                <a:sym typeface="Source Code Pro"/>
              </a:rPr>
              <a:t>𝛼</a:t>
            </a:r>
            <a:r>
              <a:rPr lang="en-GB"/>
              <a:t>) and </a:t>
            </a:r>
            <a:r>
              <a:rPr lang="en-GB">
                <a:solidFill>
                  <a:srgbClr val="0000FF"/>
                </a:solidFill>
              </a:rPr>
              <a:t>Type - II</a:t>
            </a:r>
            <a:r>
              <a:rPr lang="en-GB"/>
              <a:t> (</a:t>
            </a:r>
            <a:r>
              <a:rPr i="1" lang="en-GB">
                <a:solidFill>
                  <a:srgbClr val="0000FF"/>
                </a:solidFill>
                <a:latin typeface="Source Code Pro"/>
                <a:ea typeface="Source Code Pro"/>
                <a:cs typeface="Source Code Pro"/>
                <a:sym typeface="Source Code Pro"/>
              </a:rPr>
              <a:t>𝛃</a:t>
            </a:r>
            <a:r>
              <a:rPr lang="en-GB"/>
              <a:t>)</a:t>
            </a:r>
            <a:endParaRPr/>
          </a:p>
        </p:txBody>
      </p:sp>
      <p:graphicFrame>
        <p:nvGraphicFramePr>
          <p:cNvPr id="655" name="Google Shape;655;p56"/>
          <p:cNvGraphicFramePr/>
          <p:nvPr/>
        </p:nvGraphicFramePr>
        <p:xfrm>
          <a:off x="311700" y="1238250"/>
          <a:ext cx="3000000" cy="3000000"/>
        </p:xfrm>
        <a:graphic>
          <a:graphicData uri="http://schemas.openxmlformats.org/drawingml/2006/table">
            <a:tbl>
              <a:tblPr>
                <a:noFill/>
                <a:tableStyleId>{8CACBE1E-D936-43B6-ABED-F67F7AF4596B}</a:tableStyleId>
              </a:tblPr>
              <a:tblGrid>
                <a:gridCol w="2086375"/>
                <a:gridCol w="3042975"/>
                <a:gridCol w="3058625"/>
              </a:tblGrid>
              <a:tr h="381000">
                <a:tc>
                  <a:txBody>
                    <a:bodyPr/>
                    <a:lstStyle/>
                    <a:p>
                      <a:pPr indent="0" lvl="0" marL="0" rtl="0" algn="ctr">
                        <a:lnSpc>
                          <a:spcPct val="95000"/>
                        </a:lnSpc>
                        <a:spcBef>
                          <a:spcPts val="0"/>
                        </a:spcBef>
                        <a:spcAft>
                          <a:spcPts val="1200"/>
                        </a:spcAft>
                        <a:buNone/>
                      </a:pPr>
                      <a:r>
                        <a:t/>
                      </a:r>
                      <a:endParaRPr sz="1700">
                        <a:latin typeface="Calibri"/>
                        <a:ea typeface="Calibri"/>
                        <a:cs typeface="Calibri"/>
                        <a:sym typeface="Calibri"/>
                      </a:endParaRPr>
                    </a:p>
                  </a:txBody>
                  <a:tcPr marT="91425" marB="91425" marR="91425" marL="91425">
                    <a:solidFill>
                      <a:srgbClr val="F3F3F3"/>
                    </a:solidFill>
                  </a:tcPr>
                </a:tc>
                <a:tc>
                  <a:txBody>
                    <a:bodyPr/>
                    <a:lstStyle/>
                    <a:p>
                      <a:pPr indent="0" lvl="0" marL="0" rtl="0" algn="ctr">
                        <a:lnSpc>
                          <a:spcPct val="95000"/>
                        </a:lnSpc>
                        <a:spcBef>
                          <a:spcPts val="0"/>
                        </a:spcBef>
                        <a:spcAft>
                          <a:spcPts val="1200"/>
                        </a:spcAft>
                        <a:buNone/>
                      </a:pPr>
                      <a:r>
                        <a:rPr b="1" lang="en-GB" sz="1900">
                          <a:solidFill>
                            <a:srgbClr val="FF0000"/>
                          </a:solidFill>
                          <a:latin typeface="Calibri"/>
                          <a:ea typeface="Calibri"/>
                          <a:cs typeface="Calibri"/>
                          <a:sym typeface="Calibri"/>
                        </a:rPr>
                        <a:t>Type - I Error (𝛼)</a:t>
                      </a:r>
                      <a:endParaRPr sz="1900">
                        <a:latin typeface="Calibri"/>
                        <a:ea typeface="Calibri"/>
                        <a:cs typeface="Calibri"/>
                        <a:sym typeface="Calibri"/>
                      </a:endParaRPr>
                    </a:p>
                  </a:txBody>
                  <a:tcPr marT="91425" marB="91425" marR="91425" marL="91425">
                    <a:solidFill>
                      <a:srgbClr val="F3F3F3"/>
                    </a:solidFill>
                  </a:tcPr>
                </a:tc>
                <a:tc>
                  <a:txBody>
                    <a:bodyPr/>
                    <a:lstStyle/>
                    <a:p>
                      <a:pPr indent="0" lvl="0" marL="0" rtl="0" algn="ctr">
                        <a:lnSpc>
                          <a:spcPct val="95000"/>
                        </a:lnSpc>
                        <a:spcBef>
                          <a:spcPts val="0"/>
                        </a:spcBef>
                        <a:spcAft>
                          <a:spcPts val="1200"/>
                        </a:spcAft>
                        <a:buNone/>
                      </a:pPr>
                      <a:r>
                        <a:rPr b="1" lang="en-GB" sz="1900">
                          <a:solidFill>
                            <a:srgbClr val="0000FF"/>
                          </a:solidFill>
                          <a:latin typeface="Calibri"/>
                          <a:ea typeface="Calibri"/>
                          <a:cs typeface="Calibri"/>
                          <a:sym typeface="Calibri"/>
                        </a:rPr>
                        <a:t>Type - II Error (</a:t>
                      </a:r>
                      <a:r>
                        <a:rPr i="1" lang="en-GB" sz="1900">
                          <a:solidFill>
                            <a:srgbClr val="0000FF"/>
                          </a:solidFill>
                          <a:latin typeface="Calibri"/>
                          <a:ea typeface="Calibri"/>
                          <a:cs typeface="Calibri"/>
                          <a:sym typeface="Calibri"/>
                        </a:rPr>
                        <a:t>𝛃</a:t>
                      </a:r>
                      <a:r>
                        <a:rPr b="1" lang="en-GB" sz="1900">
                          <a:solidFill>
                            <a:srgbClr val="0000FF"/>
                          </a:solidFill>
                          <a:latin typeface="Calibri"/>
                          <a:ea typeface="Calibri"/>
                          <a:cs typeface="Calibri"/>
                          <a:sym typeface="Calibri"/>
                        </a:rPr>
                        <a:t>)</a:t>
                      </a:r>
                      <a:endParaRPr sz="1900">
                        <a:solidFill>
                          <a:srgbClr val="0000FF"/>
                        </a:solidFill>
                        <a:latin typeface="Calibri"/>
                        <a:ea typeface="Calibri"/>
                        <a:cs typeface="Calibri"/>
                        <a:sym typeface="Calibri"/>
                      </a:endParaRPr>
                    </a:p>
                  </a:txBody>
                  <a:tcPr marT="91425" marB="91425" marR="91425" marL="91425">
                    <a:solidFill>
                      <a:srgbClr val="F3F3F3"/>
                    </a:solidFill>
                  </a:tcPr>
                </a:tc>
              </a:tr>
              <a:tr h="381000">
                <a:tc>
                  <a:txBody>
                    <a:bodyPr/>
                    <a:lstStyle/>
                    <a:p>
                      <a:pPr indent="0" lvl="0" marL="0" rtl="0" algn="l">
                        <a:spcBef>
                          <a:spcPts val="0"/>
                        </a:spcBef>
                        <a:spcAft>
                          <a:spcPts val="0"/>
                        </a:spcAft>
                        <a:buNone/>
                      </a:pPr>
                      <a:r>
                        <a:rPr b="1" lang="en-GB" sz="1700">
                          <a:latin typeface="Calibri"/>
                          <a:ea typeface="Calibri"/>
                          <a:cs typeface="Calibri"/>
                          <a:sym typeface="Calibri"/>
                        </a:rPr>
                        <a:t>Meaning</a:t>
                      </a:r>
                      <a:endParaRPr b="1"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700">
                          <a:solidFill>
                            <a:srgbClr val="FF0000"/>
                          </a:solidFill>
                          <a:latin typeface="Calibri"/>
                          <a:ea typeface="Calibri"/>
                          <a:cs typeface="Calibri"/>
                          <a:sym typeface="Calibri"/>
                        </a:rPr>
                        <a:t>Non-Acceptance of True H0</a:t>
                      </a:r>
                      <a:endParaRPr sz="1700">
                        <a:solidFill>
                          <a:srgbClr val="FF0000"/>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700">
                          <a:solidFill>
                            <a:srgbClr val="0000FF"/>
                          </a:solidFill>
                          <a:latin typeface="Calibri"/>
                          <a:ea typeface="Calibri"/>
                          <a:cs typeface="Calibri"/>
                          <a:sym typeface="Calibri"/>
                        </a:rPr>
                        <a:t>Acceptance of False H0</a:t>
                      </a:r>
                      <a:endParaRPr sz="1700">
                        <a:solidFill>
                          <a:srgbClr val="0000FF"/>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700">
                          <a:latin typeface="Calibri"/>
                          <a:ea typeface="Calibri"/>
                          <a:cs typeface="Calibri"/>
                          <a:sym typeface="Calibri"/>
                        </a:rPr>
                        <a:t>What is it</a:t>
                      </a:r>
                      <a:endParaRPr b="1"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700">
                          <a:solidFill>
                            <a:srgbClr val="FF0000"/>
                          </a:solidFill>
                          <a:latin typeface="Calibri"/>
                          <a:ea typeface="Calibri"/>
                          <a:cs typeface="Calibri"/>
                          <a:sym typeface="Calibri"/>
                        </a:rPr>
                        <a:t>False Positive</a:t>
                      </a:r>
                      <a:endParaRPr sz="1700">
                        <a:solidFill>
                          <a:srgbClr val="FF0000"/>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700">
                          <a:solidFill>
                            <a:srgbClr val="0000FF"/>
                          </a:solidFill>
                          <a:latin typeface="Calibri"/>
                          <a:ea typeface="Calibri"/>
                          <a:cs typeface="Calibri"/>
                          <a:sym typeface="Calibri"/>
                        </a:rPr>
                        <a:t>False Negative</a:t>
                      </a:r>
                      <a:endParaRPr sz="1700">
                        <a:solidFill>
                          <a:srgbClr val="0000FF"/>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700">
                          <a:latin typeface="Calibri"/>
                          <a:ea typeface="Calibri"/>
                          <a:cs typeface="Calibri"/>
                          <a:sym typeface="Calibri"/>
                        </a:rPr>
                        <a:t>Represents</a:t>
                      </a:r>
                      <a:endParaRPr b="1"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700">
                          <a:solidFill>
                            <a:srgbClr val="FF0000"/>
                          </a:solidFill>
                          <a:latin typeface="Calibri"/>
                          <a:ea typeface="Calibri"/>
                          <a:cs typeface="Calibri"/>
                          <a:sym typeface="Calibri"/>
                        </a:rPr>
                        <a:t>A False Hit</a:t>
                      </a:r>
                      <a:endParaRPr sz="1700">
                        <a:solidFill>
                          <a:srgbClr val="FF0000"/>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700">
                          <a:solidFill>
                            <a:srgbClr val="0000FF"/>
                          </a:solidFill>
                          <a:latin typeface="Calibri"/>
                          <a:ea typeface="Calibri"/>
                          <a:cs typeface="Calibri"/>
                          <a:sym typeface="Calibri"/>
                        </a:rPr>
                        <a:t>A Miss</a:t>
                      </a:r>
                      <a:endParaRPr sz="1700">
                        <a:solidFill>
                          <a:srgbClr val="0000FF"/>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700">
                          <a:latin typeface="Calibri"/>
                          <a:ea typeface="Calibri"/>
                          <a:cs typeface="Calibri"/>
                          <a:sym typeface="Calibri"/>
                        </a:rPr>
                        <a:t>Probability of Error</a:t>
                      </a:r>
                      <a:endParaRPr b="1"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700">
                          <a:solidFill>
                            <a:srgbClr val="FF0000"/>
                          </a:solidFill>
                          <a:latin typeface="Calibri"/>
                          <a:ea typeface="Calibri"/>
                          <a:cs typeface="Calibri"/>
                          <a:sym typeface="Calibri"/>
                        </a:rPr>
                        <a:t>Level Of Significance </a:t>
                      </a:r>
                      <a:r>
                        <a:rPr b="1" lang="en-GB" sz="1900">
                          <a:solidFill>
                            <a:srgbClr val="FF0000"/>
                          </a:solidFill>
                          <a:latin typeface="Calibri"/>
                          <a:ea typeface="Calibri"/>
                          <a:cs typeface="Calibri"/>
                          <a:sym typeface="Calibri"/>
                        </a:rPr>
                        <a:t> (𝛼)</a:t>
                      </a:r>
                      <a:endParaRPr sz="1700">
                        <a:solidFill>
                          <a:srgbClr val="FF0000"/>
                        </a:solidFill>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700">
                          <a:solidFill>
                            <a:srgbClr val="0000FF"/>
                          </a:solidFill>
                          <a:latin typeface="Calibri"/>
                          <a:ea typeface="Calibri"/>
                          <a:cs typeface="Calibri"/>
                          <a:sym typeface="Calibri"/>
                        </a:rPr>
                        <a:t>Power of the Test </a:t>
                      </a:r>
                      <a:r>
                        <a:rPr b="1" lang="en-GB" sz="1900">
                          <a:solidFill>
                            <a:srgbClr val="0000FF"/>
                          </a:solidFill>
                          <a:latin typeface="Calibri"/>
                          <a:ea typeface="Calibri"/>
                          <a:cs typeface="Calibri"/>
                          <a:sym typeface="Calibri"/>
                        </a:rPr>
                        <a:t>(</a:t>
                      </a:r>
                      <a:r>
                        <a:rPr i="1" lang="en-GB" sz="1900">
                          <a:solidFill>
                            <a:srgbClr val="0000FF"/>
                          </a:solidFill>
                          <a:latin typeface="Calibri"/>
                          <a:ea typeface="Calibri"/>
                          <a:cs typeface="Calibri"/>
                          <a:sym typeface="Calibri"/>
                        </a:rPr>
                        <a:t>𝛃</a:t>
                      </a:r>
                      <a:r>
                        <a:rPr b="1" lang="en-GB" sz="1900">
                          <a:solidFill>
                            <a:srgbClr val="0000FF"/>
                          </a:solidFill>
                          <a:latin typeface="Calibri"/>
                          <a:ea typeface="Calibri"/>
                          <a:cs typeface="Calibri"/>
                          <a:sym typeface="Calibri"/>
                        </a:rPr>
                        <a:t>)</a:t>
                      </a:r>
                      <a:endParaRPr sz="1700">
                        <a:solidFill>
                          <a:srgbClr val="0000FF"/>
                        </a:solidFill>
                        <a:latin typeface="Calibri"/>
                        <a:ea typeface="Calibri"/>
                        <a:cs typeface="Calibri"/>
                        <a:sym typeface="Calibri"/>
                      </a:endParaRPr>
                    </a:p>
                  </a:txBody>
                  <a:tcPr marT="91425" marB="91425" marR="91425" marL="91425"/>
                </a:tc>
              </a:tr>
              <a:tr h="381000">
                <a:tc>
                  <a:txBody>
                    <a:bodyPr/>
                    <a:lstStyle/>
                    <a:p>
                      <a:pPr indent="0" lvl="0" marL="0" rtl="0" algn="l">
                        <a:spcBef>
                          <a:spcPts val="0"/>
                        </a:spcBef>
                        <a:spcAft>
                          <a:spcPts val="0"/>
                        </a:spcAft>
                        <a:buNone/>
                      </a:pPr>
                      <a:r>
                        <a:rPr b="1" lang="en-GB" sz="1700">
                          <a:latin typeface="Calibri"/>
                          <a:ea typeface="Calibri"/>
                          <a:cs typeface="Calibri"/>
                          <a:sym typeface="Calibri"/>
                        </a:rPr>
                        <a:t>Example</a:t>
                      </a:r>
                      <a:endParaRPr b="1" sz="1700">
                        <a:latin typeface="Calibri"/>
                        <a:ea typeface="Calibri"/>
                        <a:cs typeface="Calibri"/>
                        <a:sym typeface="Calibri"/>
                      </a:endParaRPr>
                    </a:p>
                  </a:txBody>
                  <a:tcPr marT="91425" marB="91425" marR="91425" marL="91425"/>
                </a:tc>
                <a:tc>
                  <a:txBody>
                    <a:bodyPr/>
                    <a:lstStyle/>
                    <a:p>
                      <a:pPr indent="0" lvl="0" marL="0" rtl="0" algn="l">
                        <a:spcBef>
                          <a:spcPts val="0"/>
                        </a:spcBef>
                        <a:spcAft>
                          <a:spcPts val="0"/>
                        </a:spcAft>
                        <a:buNone/>
                      </a:pPr>
                      <a:r>
                        <a:rPr lang="en-GB" sz="1700">
                          <a:solidFill>
                            <a:srgbClr val="FF0000"/>
                          </a:solidFill>
                          <a:latin typeface="Calibri"/>
                          <a:ea typeface="Calibri"/>
                          <a:cs typeface="Calibri"/>
                          <a:sym typeface="Calibri"/>
                        </a:rPr>
                        <a:t>N</a:t>
                      </a:r>
                      <a:r>
                        <a:rPr lang="en-GB" sz="1700">
                          <a:solidFill>
                            <a:srgbClr val="FF0000"/>
                          </a:solidFill>
                          <a:latin typeface="Calibri"/>
                          <a:ea typeface="Calibri"/>
                          <a:cs typeface="Calibri"/>
                          <a:sym typeface="Calibri"/>
                        </a:rPr>
                        <a:t>ew drug is accepted but it is not effective</a:t>
                      </a:r>
                      <a:endParaRPr sz="1700">
                        <a:solidFill>
                          <a:srgbClr val="FF0000"/>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c>
                  <a:txBody>
                    <a:bodyPr/>
                    <a:lstStyle/>
                    <a:p>
                      <a:pPr indent="0" lvl="0" marL="0" rtl="0" algn="l">
                        <a:spcBef>
                          <a:spcPts val="0"/>
                        </a:spcBef>
                        <a:spcAft>
                          <a:spcPts val="0"/>
                        </a:spcAft>
                        <a:buNone/>
                      </a:pPr>
                      <a:r>
                        <a:rPr lang="en-GB" sz="1700">
                          <a:solidFill>
                            <a:srgbClr val="0000FF"/>
                          </a:solidFill>
                          <a:latin typeface="Calibri"/>
                          <a:ea typeface="Calibri"/>
                          <a:cs typeface="Calibri"/>
                          <a:sym typeface="Calibri"/>
                        </a:rPr>
                        <a:t>Rejecting a newly effective drug</a:t>
                      </a:r>
                      <a:endParaRPr sz="1700">
                        <a:solidFill>
                          <a:srgbClr val="0000FF"/>
                        </a:solidFill>
                        <a:latin typeface="Calibri"/>
                        <a:ea typeface="Calibri"/>
                        <a:cs typeface="Calibri"/>
                        <a:sym typeface="Calibri"/>
                      </a:endParaRPr>
                    </a:p>
                  </a:txBody>
                  <a:tcPr marT="91425" marB="91425" marR="91425" marL="91425">
                    <a:lnB cap="flat" cmpd="sng" w="9525">
                      <a:solidFill>
                        <a:srgbClr val="9E9E9E"/>
                      </a:solidFill>
                      <a:prstDash val="solid"/>
                      <a:round/>
                      <a:headEnd len="sm" w="sm" type="none"/>
                      <a:tailEnd len="sm" w="sm" type="none"/>
                    </a:lnB>
                  </a:tcPr>
                </a:tc>
              </a:tr>
            </a:tbl>
          </a:graphicData>
        </a:graphic>
      </p:graphicFrame>
    </p:spTree>
  </p:cSld>
  <p:clrMapOvr>
    <a:masterClrMapping/>
  </p:clrMapOvr>
</p:sld>
</file>

<file path=ppt/slides/slide4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9" name="Shape 659"/>
        <p:cNvGrpSpPr/>
        <p:nvPr/>
      </p:nvGrpSpPr>
      <p:grpSpPr>
        <a:xfrm>
          <a:off x="0" y="0"/>
          <a:ext cx="0" cy="0"/>
          <a:chOff x="0" y="0"/>
          <a:chExt cx="0" cy="0"/>
        </a:xfrm>
      </p:grpSpPr>
      <p:sp>
        <p:nvSpPr>
          <p:cNvPr id="660" name="Google Shape;660;p57"/>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Errors in Hypothesis - </a:t>
            </a:r>
            <a:r>
              <a:rPr lang="en-GB">
                <a:solidFill>
                  <a:srgbClr val="FF0000"/>
                </a:solidFill>
              </a:rPr>
              <a:t>Example of Bank Customer</a:t>
            </a:r>
            <a:endParaRPr/>
          </a:p>
        </p:txBody>
      </p:sp>
      <p:sp>
        <p:nvSpPr>
          <p:cNvPr id="661" name="Google Shape;661;p57"/>
          <p:cNvSpPr/>
          <p:nvPr/>
        </p:nvSpPr>
        <p:spPr>
          <a:xfrm>
            <a:off x="887250" y="3189850"/>
            <a:ext cx="3107400" cy="1546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62" name="Google Shape;662;p57"/>
          <p:cNvSpPr/>
          <p:nvPr/>
        </p:nvSpPr>
        <p:spPr>
          <a:xfrm>
            <a:off x="4163850" y="3189850"/>
            <a:ext cx="3027000" cy="1546500"/>
          </a:xfrm>
          <a:prstGeom prst="rect">
            <a:avLst/>
          </a:prstGeom>
          <a:solidFill>
            <a:srgbClr val="F4CCCC"/>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63" name="Google Shape;663;p57"/>
          <p:cNvSpPr/>
          <p:nvPr/>
        </p:nvSpPr>
        <p:spPr>
          <a:xfrm>
            <a:off x="887250" y="1513450"/>
            <a:ext cx="3107400" cy="1546500"/>
          </a:xfrm>
          <a:prstGeom prst="rect">
            <a:avLst/>
          </a:prstGeom>
          <a:solidFill>
            <a:srgbClr val="F4CCCC"/>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64" name="Google Shape;664;p57"/>
          <p:cNvSpPr/>
          <p:nvPr/>
        </p:nvSpPr>
        <p:spPr>
          <a:xfrm>
            <a:off x="4163850" y="1513450"/>
            <a:ext cx="3027000" cy="1546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65" name="Google Shape;665;p57"/>
          <p:cNvSpPr txBox="1"/>
          <p:nvPr>
            <p:ph idx="1" type="body"/>
          </p:nvPr>
        </p:nvSpPr>
        <p:spPr>
          <a:xfrm>
            <a:off x="616500" y="1545025"/>
            <a:ext cx="3564300" cy="397800"/>
          </a:xfrm>
          <a:prstGeom prst="rect">
            <a:avLst/>
          </a:prstGeom>
          <a:noFill/>
        </p:spPr>
        <p:txBody>
          <a:bodyPr anchorCtr="0" anchor="t" bIns="91425" lIns="91425" spcFirstLastPara="1" rIns="91425" wrap="square" tIns="91425">
            <a:normAutofit lnSpcReduction="10000"/>
          </a:bodyPr>
          <a:lstStyle/>
          <a:p>
            <a:pPr indent="0" lvl="0" marL="0" rtl="0" algn="ctr">
              <a:lnSpc>
                <a:spcPct val="95000"/>
              </a:lnSpc>
              <a:spcBef>
                <a:spcPts val="0"/>
              </a:spcBef>
              <a:spcAft>
                <a:spcPts val="1200"/>
              </a:spcAft>
              <a:buNone/>
            </a:pPr>
            <a:r>
              <a:rPr b="1" lang="en-GB" sz="1400">
                <a:solidFill>
                  <a:srgbClr val="FF0000"/>
                </a:solidFill>
                <a:latin typeface="Calibri"/>
                <a:ea typeface="Calibri"/>
                <a:cs typeface="Calibri"/>
                <a:sym typeface="Calibri"/>
              </a:rPr>
              <a:t>Type - I Error </a:t>
            </a:r>
            <a:r>
              <a:rPr b="1" lang="en-GB" sz="1600">
                <a:solidFill>
                  <a:srgbClr val="FF0000"/>
                </a:solidFill>
                <a:latin typeface="Calibri"/>
                <a:ea typeface="Calibri"/>
                <a:cs typeface="Calibri"/>
                <a:sym typeface="Calibri"/>
              </a:rPr>
              <a:t>(𝛼)</a:t>
            </a:r>
            <a:endParaRPr sz="1400" u="sng">
              <a:solidFill>
                <a:srgbClr val="FF0000"/>
              </a:solidFill>
              <a:latin typeface="Calibri"/>
              <a:ea typeface="Calibri"/>
              <a:cs typeface="Calibri"/>
              <a:sym typeface="Calibri"/>
            </a:endParaRPr>
          </a:p>
        </p:txBody>
      </p:sp>
      <p:sp>
        <p:nvSpPr>
          <p:cNvPr id="666" name="Google Shape;666;p57"/>
          <p:cNvSpPr txBox="1"/>
          <p:nvPr>
            <p:ph idx="1" type="body"/>
          </p:nvPr>
        </p:nvSpPr>
        <p:spPr>
          <a:xfrm>
            <a:off x="921300" y="3221425"/>
            <a:ext cx="3027000" cy="397800"/>
          </a:xfrm>
          <a:prstGeom prst="rect">
            <a:avLst/>
          </a:prstGeom>
          <a:noFill/>
        </p:spPr>
        <p:txBody>
          <a:bodyPr anchorCtr="0" anchor="t" bIns="91425" lIns="91425" spcFirstLastPara="1" rIns="91425" wrap="square" tIns="91425">
            <a:normAutofit lnSpcReduction="10000"/>
          </a:bodyPr>
          <a:lstStyle/>
          <a:p>
            <a:pPr indent="0" lvl="0" marL="0" rtl="0" algn="ctr">
              <a:lnSpc>
                <a:spcPct val="95000"/>
              </a:lnSpc>
              <a:spcBef>
                <a:spcPts val="0"/>
              </a:spcBef>
              <a:spcAft>
                <a:spcPts val="1200"/>
              </a:spcAft>
              <a:buNone/>
            </a:pPr>
            <a:r>
              <a:rPr b="1" lang="en-GB" sz="1400">
                <a:solidFill>
                  <a:srgbClr val="FF9900"/>
                </a:solidFill>
                <a:latin typeface="Calibri"/>
                <a:ea typeface="Calibri"/>
                <a:cs typeface="Calibri"/>
                <a:sym typeface="Calibri"/>
              </a:rPr>
              <a:t>True Negative (1 - </a:t>
            </a:r>
            <a:r>
              <a:rPr b="1" lang="en-GB" sz="1600">
                <a:solidFill>
                  <a:srgbClr val="FF9900"/>
                </a:solidFill>
                <a:latin typeface="Calibri"/>
                <a:ea typeface="Calibri"/>
                <a:cs typeface="Calibri"/>
                <a:sym typeface="Calibri"/>
              </a:rPr>
              <a:t>𝛼)</a:t>
            </a:r>
            <a:r>
              <a:rPr b="1" lang="en-GB" sz="1400">
                <a:solidFill>
                  <a:srgbClr val="000000"/>
                </a:solidFill>
                <a:latin typeface="Calibri"/>
                <a:ea typeface="Calibri"/>
                <a:cs typeface="Calibri"/>
                <a:sym typeface="Calibri"/>
              </a:rPr>
              <a:t> </a:t>
            </a:r>
            <a:endParaRPr b="1" sz="1400" u="sng">
              <a:solidFill>
                <a:srgbClr val="000000"/>
              </a:solidFill>
              <a:latin typeface="Calibri"/>
              <a:ea typeface="Calibri"/>
              <a:cs typeface="Calibri"/>
              <a:sym typeface="Calibri"/>
            </a:endParaRPr>
          </a:p>
        </p:txBody>
      </p:sp>
      <p:sp>
        <p:nvSpPr>
          <p:cNvPr id="667" name="Google Shape;667;p57"/>
          <p:cNvSpPr txBox="1"/>
          <p:nvPr>
            <p:ph idx="1" type="body"/>
          </p:nvPr>
        </p:nvSpPr>
        <p:spPr>
          <a:xfrm>
            <a:off x="4274100" y="3221425"/>
            <a:ext cx="2800800" cy="397800"/>
          </a:xfrm>
          <a:prstGeom prst="rect">
            <a:avLst/>
          </a:prstGeom>
          <a:noFill/>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b="1" lang="en-GB" sz="1400">
                <a:solidFill>
                  <a:srgbClr val="0000FF"/>
                </a:solidFill>
                <a:latin typeface="Calibri"/>
                <a:ea typeface="Calibri"/>
                <a:cs typeface="Calibri"/>
                <a:sym typeface="Calibri"/>
              </a:rPr>
              <a:t>Type - II Error (</a:t>
            </a:r>
            <a:r>
              <a:rPr i="1" lang="en-GB" sz="1400">
                <a:solidFill>
                  <a:srgbClr val="0000FF"/>
                </a:solidFill>
                <a:latin typeface="Calibri"/>
                <a:ea typeface="Calibri"/>
                <a:cs typeface="Calibri"/>
                <a:sym typeface="Calibri"/>
              </a:rPr>
              <a:t>𝛃</a:t>
            </a:r>
            <a:r>
              <a:rPr b="1" lang="en-GB" sz="1400">
                <a:solidFill>
                  <a:srgbClr val="0000FF"/>
                </a:solidFill>
                <a:latin typeface="Calibri"/>
                <a:ea typeface="Calibri"/>
                <a:cs typeface="Calibri"/>
                <a:sym typeface="Calibri"/>
              </a:rPr>
              <a:t>) </a:t>
            </a:r>
            <a:r>
              <a:rPr lang="en-GB" sz="1400">
                <a:solidFill>
                  <a:srgbClr val="0000FF"/>
                </a:solidFill>
                <a:latin typeface="Calibri"/>
                <a:ea typeface="Calibri"/>
                <a:cs typeface="Calibri"/>
                <a:sym typeface="Calibri"/>
              </a:rPr>
              <a:t> </a:t>
            </a:r>
            <a:endParaRPr sz="1400" u="sng">
              <a:solidFill>
                <a:srgbClr val="0000FF"/>
              </a:solidFill>
              <a:latin typeface="Calibri"/>
              <a:ea typeface="Calibri"/>
              <a:cs typeface="Calibri"/>
              <a:sym typeface="Calibri"/>
            </a:endParaRPr>
          </a:p>
        </p:txBody>
      </p:sp>
      <p:sp>
        <p:nvSpPr>
          <p:cNvPr id="668" name="Google Shape;668;p57"/>
          <p:cNvSpPr txBox="1"/>
          <p:nvPr>
            <p:ph idx="1" type="body"/>
          </p:nvPr>
        </p:nvSpPr>
        <p:spPr>
          <a:xfrm>
            <a:off x="4388944" y="1545025"/>
            <a:ext cx="2685900" cy="397800"/>
          </a:xfrm>
          <a:prstGeom prst="rect">
            <a:avLst/>
          </a:prstGeom>
          <a:noFill/>
        </p:spPr>
        <p:txBody>
          <a:bodyPr anchorCtr="0" anchor="t" bIns="91425" lIns="91425" spcFirstLastPara="1" rIns="91425" wrap="square" tIns="91425">
            <a:normAutofit lnSpcReduction="10000"/>
          </a:bodyPr>
          <a:lstStyle/>
          <a:p>
            <a:pPr indent="0" lvl="0" marL="0" rtl="0" algn="ctr">
              <a:lnSpc>
                <a:spcPct val="95000"/>
              </a:lnSpc>
              <a:spcBef>
                <a:spcPts val="0"/>
              </a:spcBef>
              <a:spcAft>
                <a:spcPts val="1200"/>
              </a:spcAft>
              <a:buNone/>
            </a:pPr>
            <a:r>
              <a:rPr b="1" lang="en-GB" sz="1400">
                <a:solidFill>
                  <a:srgbClr val="A64D79"/>
                </a:solidFill>
                <a:latin typeface="Calibri"/>
                <a:ea typeface="Calibri"/>
                <a:cs typeface="Calibri"/>
                <a:sym typeface="Calibri"/>
              </a:rPr>
              <a:t>True Positive</a:t>
            </a:r>
            <a:r>
              <a:rPr lang="en-GB" sz="1400">
                <a:solidFill>
                  <a:srgbClr val="A64D79"/>
                </a:solidFill>
                <a:latin typeface="Calibri"/>
                <a:ea typeface="Calibri"/>
                <a:cs typeface="Calibri"/>
                <a:sym typeface="Calibri"/>
              </a:rPr>
              <a:t> </a:t>
            </a:r>
            <a:r>
              <a:rPr b="1" lang="en-GB" sz="1400">
                <a:solidFill>
                  <a:srgbClr val="A64D79"/>
                </a:solidFill>
                <a:latin typeface="Calibri"/>
                <a:ea typeface="Calibri"/>
                <a:cs typeface="Calibri"/>
                <a:sym typeface="Calibri"/>
              </a:rPr>
              <a:t> </a:t>
            </a:r>
            <a:r>
              <a:rPr b="1" lang="en-GB" sz="1600">
                <a:solidFill>
                  <a:srgbClr val="A64D79"/>
                </a:solidFill>
                <a:latin typeface="Calibri"/>
                <a:ea typeface="Calibri"/>
                <a:cs typeface="Calibri"/>
                <a:sym typeface="Calibri"/>
              </a:rPr>
              <a:t>(1 - </a:t>
            </a:r>
            <a:r>
              <a:rPr i="1" lang="en-GB" sz="1400">
                <a:solidFill>
                  <a:srgbClr val="A64D79"/>
                </a:solidFill>
                <a:latin typeface="Calibri"/>
                <a:ea typeface="Calibri"/>
                <a:cs typeface="Calibri"/>
                <a:sym typeface="Calibri"/>
              </a:rPr>
              <a:t>𝛃</a:t>
            </a:r>
            <a:r>
              <a:rPr b="1" lang="en-GB" sz="1600">
                <a:solidFill>
                  <a:srgbClr val="A64D79"/>
                </a:solidFill>
                <a:latin typeface="Calibri"/>
                <a:ea typeface="Calibri"/>
                <a:cs typeface="Calibri"/>
                <a:sym typeface="Calibri"/>
              </a:rPr>
              <a:t>)</a:t>
            </a:r>
            <a:endParaRPr sz="1400" u="sng">
              <a:solidFill>
                <a:srgbClr val="A64D79"/>
              </a:solidFill>
              <a:latin typeface="Calibri"/>
              <a:ea typeface="Calibri"/>
              <a:cs typeface="Calibri"/>
              <a:sym typeface="Calibri"/>
            </a:endParaRPr>
          </a:p>
        </p:txBody>
      </p:sp>
      <p:sp>
        <p:nvSpPr>
          <p:cNvPr id="669" name="Google Shape;669;p57"/>
          <p:cNvSpPr txBox="1"/>
          <p:nvPr/>
        </p:nvSpPr>
        <p:spPr>
          <a:xfrm>
            <a:off x="1212575" y="1916800"/>
            <a:ext cx="2471700" cy="10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Reject a True H</a:t>
            </a:r>
            <a:r>
              <a:rPr b="1" baseline="-25000" i="1" lang="en-GB" sz="1700">
                <a:latin typeface="Calibri"/>
                <a:ea typeface="Calibri"/>
                <a:cs typeface="Calibri"/>
                <a:sym typeface="Calibri"/>
              </a:rPr>
              <a:t>0</a:t>
            </a:r>
            <a:endParaRPr b="1" baseline="-25000" i="1" sz="1700">
              <a:latin typeface="Calibri"/>
              <a:ea typeface="Calibri"/>
              <a:cs typeface="Calibri"/>
              <a:sym typeface="Calibri"/>
            </a:endParaRPr>
          </a:p>
          <a:p>
            <a:pPr indent="0" lvl="0" marL="0" rtl="0" algn="ctr">
              <a:spcBef>
                <a:spcPts val="0"/>
              </a:spcBef>
              <a:spcAft>
                <a:spcPts val="0"/>
              </a:spcAft>
              <a:buNone/>
            </a:pPr>
            <a:r>
              <a:t/>
            </a:r>
            <a:endParaRPr b="1" i="1">
              <a:solidFill>
                <a:srgbClr val="424242"/>
              </a:solidFill>
              <a:latin typeface="Calibri"/>
              <a:ea typeface="Calibri"/>
              <a:cs typeface="Calibri"/>
              <a:sym typeface="Calibri"/>
            </a:endParaRPr>
          </a:p>
          <a:p>
            <a:pPr indent="0" lvl="0" marL="0" rtl="0" algn="ctr">
              <a:spcBef>
                <a:spcPts val="0"/>
              </a:spcBef>
              <a:spcAft>
                <a:spcPts val="0"/>
              </a:spcAft>
              <a:buNone/>
            </a:pPr>
            <a:r>
              <a:rPr b="1" i="1" lang="en-GB">
                <a:solidFill>
                  <a:srgbClr val="FF0000"/>
                </a:solidFill>
                <a:latin typeface="Calibri"/>
                <a:ea typeface="Calibri"/>
                <a:cs typeface="Calibri"/>
                <a:sym typeface="Calibri"/>
              </a:rPr>
              <a:t>Reject a Good customer.</a:t>
            </a:r>
            <a:endParaRPr b="1" i="1">
              <a:solidFill>
                <a:srgbClr val="FF0000"/>
              </a:solidFill>
              <a:latin typeface="Calibri"/>
              <a:ea typeface="Calibri"/>
              <a:cs typeface="Calibri"/>
              <a:sym typeface="Calibri"/>
            </a:endParaRPr>
          </a:p>
        </p:txBody>
      </p:sp>
      <p:sp>
        <p:nvSpPr>
          <p:cNvPr id="670" name="Google Shape;670;p57"/>
          <p:cNvSpPr txBox="1"/>
          <p:nvPr/>
        </p:nvSpPr>
        <p:spPr>
          <a:xfrm rot="-5400000">
            <a:off x="-32725" y="2271700"/>
            <a:ext cx="13476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500">
                <a:latin typeface="Calibri"/>
                <a:ea typeface="Calibri"/>
                <a:cs typeface="Calibri"/>
                <a:sym typeface="Calibri"/>
              </a:rPr>
              <a:t>Reject </a:t>
            </a:r>
            <a:r>
              <a:rPr b="1" i="1" lang="en-GB" sz="1500">
                <a:latin typeface="Calibri"/>
                <a:ea typeface="Calibri"/>
                <a:cs typeface="Calibri"/>
                <a:sym typeface="Calibri"/>
              </a:rPr>
              <a:t>H</a:t>
            </a:r>
            <a:r>
              <a:rPr b="1" baseline="-25000" i="1" lang="en-GB" sz="1500">
                <a:latin typeface="Calibri"/>
                <a:ea typeface="Calibri"/>
                <a:cs typeface="Calibri"/>
                <a:sym typeface="Calibri"/>
              </a:rPr>
              <a:t>0</a:t>
            </a:r>
            <a:endParaRPr b="1" baseline="-25000" i="1" sz="1500">
              <a:latin typeface="Calibri"/>
              <a:ea typeface="Calibri"/>
              <a:cs typeface="Calibri"/>
              <a:sym typeface="Calibri"/>
            </a:endParaRPr>
          </a:p>
        </p:txBody>
      </p:sp>
      <p:sp>
        <p:nvSpPr>
          <p:cNvPr id="671" name="Google Shape;671;p57"/>
          <p:cNvSpPr txBox="1"/>
          <p:nvPr/>
        </p:nvSpPr>
        <p:spPr>
          <a:xfrm rot="-5400000">
            <a:off x="-32725" y="3643300"/>
            <a:ext cx="13476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500">
                <a:latin typeface="Calibri"/>
                <a:ea typeface="Calibri"/>
                <a:cs typeface="Calibri"/>
                <a:sym typeface="Calibri"/>
              </a:rPr>
              <a:t>Accept H</a:t>
            </a:r>
            <a:r>
              <a:rPr b="1" baseline="-25000" i="1" lang="en-GB" sz="1500">
                <a:latin typeface="Calibri"/>
                <a:ea typeface="Calibri"/>
                <a:cs typeface="Calibri"/>
                <a:sym typeface="Calibri"/>
              </a:rPr>
              <a:t>0</a:t>
            </a:r>
            <a:endParaRPr b="1" baseline="-25000" i="1" sz="1500">
              <a:latin typeface="Calibri"/>
              <a:ea typeface="Calibri"/>
              <a:cs typeface="Calibri"/>
              <a:sym typeface="Calibri"/>
            </a:endParaRPr>
          </a:p>
        </p:txBody>
      </p:sp>
      <p:sp>
        <p:nvSpPr>
          <p:cNvPr id="672" name="Google Shape;672;p57"/>
          <p:cNvSpPr txBox="1"/>
          <p:nvPr/>
        </p:nvSpPr>
        <p:spPr>
          <a:xfrm>
            <a:off x="907775" y="1078600"/>
            <a:ext cx="29091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H</a:t>
            </a:r>
            <a:r>
              <a:rPr b="1" baseline="-25000" i="1" lang="en-GB" sz="1700">
                <a:latin typeface="Calibri"/>
                <a:ea typeface="Calibri"/>
                <a:cs typeface="Calibri"/>
                <a:sym typeface="Calibri"/>
              </a:rPr>
              <a:t>0</a:t>
            </a:r>
            <a:r>
              <a:rPr b="1" i="1" lang="en-GB" sz="1700">
                <a:latin typeface="Calibri"/>
                <a:ea typeface="Calibri"/>
                <a:cs typeface="Calibri"/>
                <a:sym typeface="Calibri"/>
              </a:rPr>
              <a:t> True: Customer is Good</a:t>
            </a:r>
            <a:endParaRPr b="1" i="1" sz="1700">
              <a:latin typeface="Calibri"/>
              <a:ea typeface="Calibri"/>
              <a:cs typeface="Calibri"/>
              <a:sym typeface="Calibri"/>
            </a:endParaRPr>
          </a:p>
        </p:txBody>
      </p:sp>
      <p:sp>
        <p:nvSpPr>
          <p:cNvPr id="673" name="Google Shape;673;p57"/>
          <p:cNvSpPr txBox="1"/>
          <p:nvPr/>
        </p:nvSpPr>
        <p:spPr>
          <a:xfrm>
            <a:off x="4184375" y="1078600"/>
            <a:ext cx="30270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H</a:t>
            </a:r>
            <a:r>
              <a:rPr b="1" baseline="-25000" i="1" lang="en-GB" sz="1700">
                <a:latin typeface="Calibri"/>
                <a:ea typeface="Calibri"/>
                <a:cs typeface="Calibri"/>
                <a:sym typeface="Calibri"/>
              </a:rPr>
              <a:t>0</a:t>
            </a:r>
            <a:r>
              <a:rPr b="1" i="1" lang="en-GB" sz="1700">
                <a:latin typeface="Calibri"/>
                <a:ea typeface="Calibri"/>
                <a:cs typeface="Calibri"/>
                <a:sym typeface="Calibri"/>
              </a:rPr>
              <a:t> False: Customer not Good</a:t>
            </a:r>
            <a:endParaRPr b="1" i="1" sz="1700">
              <a:latin typeface="Calibri"/>
              <a:ea typeface="Calibri"/>
              <a:cs typeface="Calibri"/>
              <a:sym typeface="Calibri"/>
            </a:endParaRPr>
          </a:p>
        </p:txBody>
      </p:sp>
      <p:sp>
        <p:nvSpPr>
          <p:cNvPr id="674" name="Google Shape;674;p57"/>
          <p:cNvSpPr txBox="1"/>
          <p:nvPr/>
        </p:nvSpPr>
        <p:spPr>
          <a:xfrm>
            <a:off x="4357800" y="3619800"/>
            <a:ext cx="2610300" cy="10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‘Fail to Reject’ </a:t>
            </a:r>
            <a:endParaRPr b="1" i="1" sz="1700">
              <a:latin typeface="Calibri"/>
              <a:ea typeface="Calibri"/>
              <a:cs typeface="Calibri"/>
              <a:sym typeface="Calibri"/>
            </a:endParaRPr>
          </a:p>
          <a:p>
            <a:pPr indent="0" lvl="0" marL="0" rtl="0" algn="ctr">
              <a:spcBef>
                <a:spcPts val="0"/>
              </a:spcBef>
              <a:spcAft>
                <a:spcPts val="0"/>
              </a:spcAft>
              <a:buNone/>
            </a:pPr>
            <a:r>
              <a:rPr b="1" i="1" lang="en-GB" sz="1700">
                <a:latin typeface="Calibri"/>
                <a:ea typeface="Calibri"/>
                <a:cs typeface="Calibri"/>
                <a:sym typeface="Calibri"/>
              </a:rPr>
              <a:t>a False H</a:t>
            </a:r>
            <a:r>
              <a:rPr b="1" baseline="-25000" i="1" lang="en-GB" sz="1700">
                <a:latin typeface="Calibri"/>
                <a:ea typeface="Calibri"/>
                <a:cs typeface="Calibri"/>
                <a:sym typeface="Calibri"/>
              </a:rPr>
              <a:t>0</a:t>
            </a:r>
            <a:endParaRPr b="1" baseline="-25000" i="1" sz="1700">
              <a:latin typeface="Calibri"/>
              <a:ea typeface="Calibri"/>
              <a:cs typeface="Calibri"/>
              <a:sym typeface="Calibri"/>
            </a:endParaRPr>
          </a:p>
          <a:p>
            <a:pPr indent="0" lvl="0" marL="0" rtl="0" algn="ctr">
              <a:spcBef>
                <a:spcPts val="0"/>
              </a:spcBef>
              <a:spcAft>
                <a:spcPts val="0"/>
              </a:spcAft>
              <a:buNone/>
            </a:pPr>
            <a:r>
              <a:rPr b="1" i="1" lang="en-GB">
                <a:solidFill>
                  <a:srgbClr val="0000FF"/>
                </a:solidFill>
                <a:latin typeface="Calibri"/>
                <a:ea typeface="Calibri"/>
                <a:cs typeface="Calibri"/>
                <a:sym typeface="Calibri"/>
              </a:rPr>
              <a:t>We accept a bad customer and thus we incur Bad debts</a:t>
            </a:r>
            <a:endParaRPr b="1" i="1">
              <a:solidFill>
                <a:srgbClr val="0000FF"/>
              </a:solidFill>
              <a:latin typeface="Calibri"/>
              <a:ea typeface="Calibri"/>
              <a:cs typeface="Calibri"/>
              <a:sym typeface="Calibri"/>
            </a:endParaRPr>
          </a:p>
        </p:txBody>
      </p:sp>
      <p:sp>
        <p:nvSpPr>
          <p:cNvPr id="675" name="Google Shape;675;p57"/>
          <p:cNvSpPr txBox="1"/>
          <p:nvPr>
            <p:ph idx="1" type="body"/>
          </p:nvPr>
        </p:nvSpPr>
        <p:spPr>
          <a:xfrm>
            <a:off x="1073400" y="3602425"/>
            <a:ext cx="2800800" cy="733500"/>
          </a:xfrm>
          <a:prstGeom prst="rect">
            <a:avLst/>
          </a:prstGeom>
          <a:noFill/>
        </p:spPr>
        <p:txBody>
          <a:bodyPr anchorCtr="0" anchor="t" bIns="91425" lIns="91425" spcFirstLastPara="1" rIns="91425" wrap="square" tIns="91425">
            <a:normAutofit lnSpcReduction="10000"/>
          </a:bodyPr>
          <a:lstStyle/>
          <a:p>
            <a:pPr indent="0" lvl="0" marL="0" rtl="0" algn="ctr">
              <a:lnSpc>
                <a:spcPct val="95000"/>
              </a:lnSpc>
              <a:spcBef>
                <a:spcPts val="0"/>
              </a:spcBef>
              <a:spcAft>
                <a:spcPts val="0"/>
              </a:spcAft>
              <a:buNone/>
            </a:pPr>
            <a:r>
              <a:rPr b="1" lang="en-GB" sz="1400">
                <a:solidFill>
                  <a:srgbClr val="000000"/>
                </a:solidFill>
                <a:latin typeface="Calibri"/>
                <a:ea typeface="Calibri"/>
                <a:cs typeface="Calibri"/>
                <a:sym typeface="Calibri"/>
              </a:rPr>
              <a:t>‘Do not Reject’ a Good Customer.</a:t>
            </a:r>
            <a:endParaRPr b="1" sz="1400">
              <a:solidFill>
                <a:srgbClr val="000000"/>
              </a:solidFill>
              <a:latin typeface="Calibri"/>
              <a:ea typeface="Calibri"/>
              <a:cs typeface="Calibri"/>
              <a:sym typeface="Calibri"/>
            </a:endParaRPr>
          </a:p>
          <a:p>
            <a:pPr indent="0" lvl="0" marL="0" rtl="0" algn="ctr">
              <a:lnSpc>
                <a:spcPct val="95000"/>
              </a:lnSpc>
              <a:spcBef>
                <a:spcPts val="1200"/>
              </a:spcBef>
              <a:spcAft>
                <a:spcPts val="1200"/>
              </a:spcAft>
              <a:buNone/>
            </a:pPr>
            <a:r>
              <a:rPr b="1" lang="en-GB" sz="1400">
                <a:solidFill>
                  <a:srgbClr val="000000"/>
                </a:solidFill>
                <a:latin typeface="Calibri"/>
                <a:ea typeface="Calibri"/>
                <a:cs typeface="Calibri"/>
                <a:sym typeface="Calibri"/>
              </a:rPr>
              <a:t>We keep good business</a:t>
            </a:r>
            <a:endParaRPr sz="1400" u="sng">
              <a:solidFill>
                <a:srgbClr val="000000"/>
              </a:solidFill>
              <a:latin typeface="Calibri"/>
              <a:ea typeface="Calibri"/>
              <a:cs typeface="Calibri"/>
              <a:sym typeface="Calibri"/>
            </a:endParaRPr>
          </a:p>
        </p:txBody>
      </p:sp>
      <p:sp>
        <p:nvSpPr>
          <p:cNvPr id="676" name="Google Shape;676;p57"/>
          <p:cNvSpPr txBox="1"/>
          <p:nvPr>
            <p:ph idx="1" type="body"/>
          </p:nvPr>
        </p:nvSpPr>
        <p:spPr>
          <a:xfrm>
            <a:off x="4350300" y="2611825"/>
            <a:ext cx="2685900" cy="397800"/>
          </a:xfrm>
          <a:prstGeom prst="rect">
            <a:avLst/>
          </a:prstGeom>
          <a:noFill/>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b="1" lang="en-GB" sz="1400">
                <a:solidFill>
                  <a:srgbClr val="741B47"/>
                </a:solidFill>
                <a:latin typeface="Calibri"/>
                <a:ea typeface="Calibri"/>
                <a:cs typeface="Calibri"/>
                <a:sym typeface="Calibri"/>
              </a:rPr>
              <a:t>Power of Test </a:t>
            </a:r>
            <a:endParaRPr b="1" sz="1400">
              <a:solidFill>
                <a:srgbClr val="741B47"/>
              </a:solidFill>
              <a:latin typeface="Calibri"/>
              <a:ea typeface="Calibri"/>
              <a:cs typeface="Calibri"/>
              <a:sym typeface="Calibri"/>
            </a:endParaRPr>
          </a:p>
        </p:txBody>
      </p:sp>
      <p:sp>
        <p:nvSpPr>
          <p:cNvPr id="677" name="Google Shape;677;p57"/>
          <p:cNvSpPr txBox="1"/>
          <p:nvPr/>
        </p:nvSpPr>
        <p:spPr>
          <a:xfrm>
            <a:off x="7408350" y="2983600"/>
            <a:ext cx="1500300" cy="86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600">
                <a:latin typeface="Calibri"/>
                <a:ea typeface="Calibri"/>
                <a:cs typeface="Calibri"/>
                <a:sym typeface="Calibri"/>
              </a:rPr>
              <a:t>H</a:t>
            </a:r>
            <a:r>
              <a:rPr b="1" baseline="-25000" i="1" lang="en-GB" sz="1600">
                <a:latin typeface="Calibri"/>
                <a:ea typeface="Calibri"/>
                <a:cs typeface="Calibri"/>
                <a:sym typeface="Calibri"/>
              </a:rPr>
              <a:t>a</a:t>
            </a:r>
            <a:r>
              <a:rPr b="1" i="1" lang="en-GB" sz="1600">
                <a:latin typeface="Calibri"/>
                <a:ea typeface="Calibri"/>
                <a:cs typeface="Calibri"/>
                <a:sym typeface="Calibri"/>
              </a:rPr>
              <a:t> </a:t>
            </a:r>
            <a:r>
              <a:rPr b="1" i="1" lang="en-GB" sz="1600">
                <a:latin typeface="Calibri"/>
                <a:ea typeface="Calibri"/>
                <a:cs typeface="Calibri"/>
                <a:sym typeface="Calibri"/>
              </a:rPr>
              <a:t>:</a:t>
            </a:r>
            <a:r>
              <a:rPr b="1" i="1" lang="en-GB" sz="1600">
                <a:latin typeface="Calibri"/>
                <a:ea typeface="Calibri"/>
                <a:cs typeface="Calibri"/>
                <a:sym typeface="Calibri"/>
              </a:rPr>
              <a:t> </a:t>
            </a:r>
            <a:endParaRPr b="1" i="1" sz="1600">
              <a:latin typeface="Calibri"/>
              <a:ea typeface="Calibri"/>
              <a:cs typeface="Calibri"/>
              <a:sym typeface="Calibri"/>
            </a:endParaRPr>
          </a:p>
          <a:p>
            <a:pPr indent="0" lvl="0" marL="0" rtl="0" algn="ctr">
              <a:spcBef>
                <a:spcPts val="0"/>
              </a:spcBef>
              <a:spcAft>
                <a:spcPts val="0"/>
              </a:spcAft>
              <a:buNone/>
            </a:pPr>
            <a:r>
              <a:rPr b="1" i="1" lang="en-GB" sz="1600">
                <a:latin typeface="Calibri"/>
                <a:ea typeface="Calibri"/>
                <a:cs typeface="Calibri"/>
                <a:sym typeface="Calibri"/>
              </a:rPr>
              <a:t>Customer is not Good</a:t>
            </a:r>
            <a:endParaRPr b="1" i="1" sz="1600">
              <a:latin typeface="Calibri"/>
              <a:ea typeface="Calibri"/>
              <a:cs typeface="Calibri"/>
              <a:sym typeface="Calibri"/>
            </a:endParaRPr>
          </a:p>
        </p:txBody>
      </p:sp>
      <p:sp>
        <p:nvSpPr>
          <p:cNvPr id="678" name="Google Shape;678;p57"/>
          <p:cNvSpPr txBox="1"/>
          <p:nvPr/>
        </p:nvSpPr>
        <p:spPr>
          <a:xfrm>
            <a:off x="7235850" y="2275450"/>
            <a:ext cx="1848300" cy="7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600">
                <a:latin typeface="Calibri"/>
                <a:ea typeface="Calibri"/>
                <a:cs typeface="Calibri"/>
                <a:sym typeface="Calibri"/>
              </a:rPr>
              <a:t>H</a:t>
            </a:r>
            <a:r>
              <a:rPr b="1" baseline="-25000" i="1" lang="en-GB" sz="1600">
                <a:latin typeface="Calibri"/>
                <a:ea typeface="Calibri"/>
                <a:cs typeface="Calibri"/>
                <a:sym typeface="Calibri"/>
              </a:rPr>
              <a:t>0</a:t>
            </a:r>
            <a:r>
              <a:rPr b="1" i="1" lang="en-GB" sz="1600">
                <a:latin typeface="Calibri"/>
                <a:ea typeface="Calibri"/>
                <a:cs typeface="Calibri"/>
                <a:sym typeface="Calibri"/>
              </a:rPr>
              <a:t> : </a:t>
            </a:r>
            <a:endParaRPr b="1" i="1" sz="1600">
              <a:latin typeface="Calibri"/>
              <a:ea typeface="Calibri"/>
              <a:cs typeface="Calibri"/>
              <a:sym typeface="Calibri"/>
            </a:endParaRPr>
          </a:p>
          <a:p>
            <a:pPr indent="0" lvl="0" marL="0" rtl="0" algn="ctr">
              <a:spcBef>
                <a:spcPts val="0"/>
              </a:spcBef>
              <a:spcAft>
                <a:spcPts val="0"/>
              </a:spcAft>
              <a:buNone/>
            </a:pPr>
            <a:r>
              <a:rPr b="1" i="1" lang="en-GB" sz="1600">
                <a:latin typeface="Calibri"/>
                <a:ea typeface="Calibri"/>
                <a:cs typeface="Calibri"/>
                <a:sym typeface="Calibri"/>
              </a:rPr>
              <a:t>Customer is Good</a:t>
            </a:r>
            <a:endParaRPr b="1" i="1" sz="1600">
              <a:latin typeface="Calibri"/>
              <a:ea typeface="Calibri"/>
              <a:cs typeface="Calibri"/>
              <a:sym typeface="Calibri"/>
            </a:endParaRPr>
          </a:p>
        </p:txBody>
      </p:sp>
      <p:sp>
        <p:nvSpPr>
          <p:cNvPr id="679" name="Google Shape;679;p57"/>
          <p:cNvSpPr txBox="1"/>
          <p:nvPr>
            <p:ph idx="1" type="body"/>
          </p:nvPr>
        </p:nvSpPr>
        <p:spPr>
          <a:xfrm>
            <a:off x="4350000" y="1926025"/>
            <a:ext cx="2800800" cy="733500"/>
          </a:xfrm>
          <a:prstGeom prst="rect">
            <a:avLst/>
          </a:prstGeom>
          <a:noFill/>
        </p:spPr>
        <p:txBody>
          <a:bodyPr anchorCtr="0" anchor="t" bIns="91425" lIns="91425" spcFirstLastPara="1" rIns="91425" wrap="square" tIns="91425">
            <a:normAutofit lnSpcReduction="10000"/>
          </a:bodyPr>
          <a:lstStyle/>
          <a:p>
            <a:pPr indent="0" lvl="0" marL="0" rtl="0" algn="ctr">
              <a:lnSpc>
                <a:spcPct val="95000"/>
              </a:lnSpc>
              <a:spcBef>
                <a:spcPts val="0"/>
              </a:spcBef>
              <a:spcAft>
                <a:spcPts val="0"/>
              </a:spcAft>
              <a:buNone/>
            </a:pPr>
            <a:r>
              <a:rPr b="1" lang="en-GB" sz="1400">
                <a:solidFill>
                  <a:srgbClr val="000000"/>
                </a:solidFill>
                <a:latin typeface="Calibri"/>
                <a:ea typeface="Calibri"/>
                <a:cs typeface="Calibri"/>
                <a:sym typeface="Calibri"/>
              </a:rPr>
              <a:t>Reject a bad Customer.</a:t>
            </a:r>
            <a:endParaRPr b="1" sz="1400">
              <a:solidFill>
                <a:srgbClr val="000000"/>
              </a:solidFill>
              <a:latin typeface="Calibri"/>
              <a:ea typeface="Calibri"/>
              <a:cs typeface="Calibri"/>
              <a:sym typeface="Calibri"/>
            </a:endParaRPr>
          </a:p>
          <a:p>
            <a:pPr indent="0" lvl="0" marL="0" rtl="0" algn="ctr">
              <a:lnSpc>
                <a:spcPct val="95000"/>
              </a:lnSpc>
              <a:spcBef>
                <a:spcPts val="1200"/>
              </a:spcBef>
              <a:spcAft>
                <a:spcPts val="1200"/>
              </a:spcAft>
              <a:buNone/>
            </a:pPr>
            <a:r>
              <a:rPr b="1" lang="en-GB" sz="1400">
                <a:solidFill>
                  <a:srgbClr val="000000"/>
                </a:solidFill>
                <a:latin typeface="Calibri"/>
                <a:ea typeface="Calibri"/>
                <a:cs typeface="Calibri"/>
                <a:sym typeface="Calibri"/>
              </a:rPr>
              <a:t>Avoid Bad debts</a:t>
            </a:r>
            <a:endParaRPr b="1" sz="1400">
              <a:solidFill>
                <a:srgbClr val="000000"/>
              </a:solidFill>
              <a:latin typeface="Calibri"/>
              <a:ea typeface="Calibri"/>
              <a:cs typeface="Calibri"/>
              <a:sym typeface="Calibri"/>
            </a:endParaRPr>
          </a:p>
        </p:txBody>
      </p:sp>
      <p:sp>
        <p:nvSpPr>
          <p:cNvPr id="680" name="Google Shape;680;p57"/>
          <p:cNvSpPr/>
          <p:nvPr/>
        </p:nvSpPr>
        <p:spPr>
          <a:xfrm>
            <a:off x="192275" y="1170500"/>
            <a:ext cx="852600" cy="259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4" name="Shape 684"/>
        <p:cNvGrpSpPr/>
        <p:nvPr/>
      </p:nvGrpSpPr>
      <p:grpSpPr>
        <a:xfrm>
          <a:off x="0" y="0"/>
          <a:ext cx="0" cy="0"/>
          <a:chOff x="0" y="0"/>
          <a:chExt cx="0" cy="0"/>
        </a:xfrm>
      </p:grpSpPr>
      <p:sp>
        <p:nvSpPr>
          <p:cNvPr id="685" name="Google Shape;685;p58"/>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Errors in Hypothesis - </a:t>
            </a:r>
            <a:r>
              <a:rPr lang="en-GB">
                <a:solidFill>
                  <a:srgbClr val="FF0000"/>
                </a:solidFill>
              </a:rPr>
              <a:t>Example of Weather Forecast</a:t>
            </a:r>
            <a:endParaRPr/>
          </a:p>
        </p:txBody>
      </p:sp>
      <p:sp>
        <p:nvSpPr>
          <p:cNvPr id="686" name="Google Shape;686;p58"/>
          <p:cNvSpPr/>
          <p:nvPr/>
        </p:nvSpPr>
        <p:spPr>
          <a:xfrm>
            <a:off x="1115850" y="3189850"/>
            <a:ext cx="3107400" cy="1546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87" name="Google Shape;687;p58"/>
          <p:cNvSpPr/>
          <p:nvPr/>
        </p:nvSpPr>
        <p:spPr>
          <a:xfrm>
            <a:off x="4392450" y="3189850"/>
            <a:ext cx="3027000" cy="1546500"/>
          </a:xfrm>
          <a:prstGeom prst="rect">
            <a:avLst/>
          </a:prstGeom>
          <a:solidFill>
            <a:srgbClr val="F4CCCC"/>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88" name="Google Shape;688;p58"/>
          <p:cNvSpPr/>
          <p:nvPr/>
        </p:nvSpPr>
        <p:spPr>
          <a:xfrm>
            <a:off x="1115850" y="1513450"/>
            <a:ext cx="3107400" cy="1546500"/>
          </a:xfrm>
          <a:prstGeom prst="rect">
            <a:avLst/>
          </a:prstGeom>
          <a:solidFill>
            <a:srgbClr val="F4CCCC"/>
          </a:solidFill>
          <a:ln cap="flat" cmpd="sng" w="9525">
            <a:solidFill>
              <a:srgbClr val="434343"/>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89" name="Google Shape;689;p58"/>
          <p:cNvSpPr/>
          <p:nvPr/>
        </p:nvSpPr>
        <p:spPr>
          <a:xfrm>
            <a:off x="4392450" y="1513450"/>
            <a:ext cx="3027000" cy="1546500"/>
          </a:xfrm>
          <a:prstGeom prst="rect">
            <a:avLst/>
          </a:prstGeom>
          <a:solidFill>
            <a:srgbClr val="CFE2F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latin typeface="Calibri"/>
              <a:ea typeface="Calibri"/>
              <a:cs typeface="Calibri"/>
              <a:sym typeface="Calibri"/>
            </a:endParaRPr>
          </a:p>
        </p:txBody>
      </p:sp>
      <p:sp>
        <p:nvSpPr>
          <p:cNvPr id="690" name="Google Shape;690;p58"/>
          <p:cNvSpPr txBox="1"/>
          <p:nvPr>
            <p:ph idx="1" type="body"/>
          </p:nvPr>
        </p:nvSpPr>
        <p:spPr>
          <a:xfrm>
            <a:off x="845100" y="1545025"/>
            <a:ext cx="3564300" cy="397800"/>
          </a:xfrm>
          <a:prstGeom prst="rect">
            <a:avLst/>
          </a:prstGeom>
          <a:noFill/>
        </p:spPr>
        <p:txBody>
          <a:bodyPr anchorCtr="0" anchor="t" bIns="91425" lIns="91425" spcFirstLastPara="1" rIns="91425" wrap="square" tIns="91425">
            <a:normAutofit lnSpcReduction="10000"/>
          </a:bodyPr>
          <a:lstStyle/>
          <a:p>
            <a:pPr indent="0" lvl="0" marL="0" rtl="0" algn="ctr">
              <a:lnSpc>
                <a:spcPct val="95000"/>
              </a:lnSpc>
              <a:spcBef>
                <a:spcPts val="0"/>
              </a:spcBef>
              <a:spcAft>
                <a:spcPts val="1200"/>
              </a:spcAft>
              <a:buNone/>
            </a:pPr>
            <a:r>
              <a:rPr b="1" lang="en-GB" sz="1400">
                <a:solidFill>
                  <a:srgbClr val="FF0000"/>
                </a:solidFill>
                <a:latin typeface="Calibri"/>
                <a:ea typeface="Calibri"/>
                <a:cs typeface="Calibri"/>
                <a:sym typeface="Calibri"/>
              </a:rPr>
              <a:t>Type - I Error </a:t>
            </a:r>
            <a:r>
              <a:rPr b="1" lang="en-GB" sz="1600">
                <a:solidFill>
                  <a:srgbClr val="FF0000"/>
                </a:solidFill>
                <a:latin typeface="Calibri"/>
                <a:ea typeface="Calibri"/>
                <a:cs typeface="Calibri"/>
                <a:sym typeface="Calibri"/>
              </a:rPr>
              <a:t>(𝛼)</a:t>
            </a:r>
            <a:endParaRPr sz="1400" u="sng">
              <a:solidFill>
                <a:srgbClr val="FF0000"/>
              </a:solidFill>
              <a:latin typeface="Calibri"/>
              <a:ea typeface="Calibri"/>
              <a:cs typeface="Calibri"/>
              <a:sym typeface="Calibri"/>
            </a:endParaRPr>
          </a:p>
        </p:txBody>
      </p:sp>
      <p:sp>
        <p:nvSpPr>
          <p:cNvPr id="691" name="Google Shape;691;p58"/>
          <p:cNvSpPr txBox="1"/>
          <p:nvPr>
            <p:ph idx="1" type="body"/>
          </p:nvPr>
        </p:nvSpPr>
        <p:spPr>
          <a:xfrm>
            <a:off x="1149900" y="3221425"/>
            <a:ext cx="3027000" cy="397800"/>
          </a:xfrm>
          <a:prstGeom prst="rect">
            <a:avLst/>
          </a:prstGeom>
          <a:noFill/>
        </p:spPr>
        <p:txBody>
          <a:bodyPr anchorCtr="0" anchor="t" bIns="91425" lIns="91425" spcFirstLastPara="1" rIns="91425" wrap="square" tIns="91425">
            <a:normAutofit lnSpcReduction="10000"/>
          </a:bodyPr>
          <a:lstStyle/>
          <a:p>
            <a:pPr indent="0" lvl="0" marL="0" rtl="0" algn="ctr">
              <a:lnSpc>
                <a:spcPct val="95000"/>
              </a:lnSpc>
              <a:spcBef>
                <a:spcPts val="0"/>
              </a:spcBef>
              <a:spcAft>
                <a:spcPts val="1200"/>
              </a:spcAft>
              <a:buNone/>
            </a:pPr>
            <a:r>
              <a:rPr b="1" lang="en-GB" sz="1400">
                <a:solidFill>
                  <a:srgbClr val="FF9900"/>
                </a:solidFill>
                <a:latin typeface="Calibri"/>
                <a:ea typeface="Calibri"/>
                <a:cs typeface="Calibri"/>
                <a:sym typeface="Calibri"/>
              </a:rPr>
              <a:t>True Negative (1 - </a:t>
            </a:r>
            <a:r>
              <a:rPr b="1" lang="en-GB" sz="1600">
                <a:solidFill>
                  <a:srgbClr val="FF9900"/>
                </a:solidFill>
                <a:latin typeface="Calibri"/>
                <a:ea typeface="Calibri"/>
                <a:cs typeface="Calibri"/>
                <a:sym typeface="Calibri"/>
              </a:rPr>
              <a:t>𝛼)</a:t>
            </a:r>
            <a:r>
              <a:rPr b="1" lang="en-GB" sz="1400">
                <a:solidFill>
                  <a:srgbClr val="000000"/>
                </a:solidFill>
                <a:latin typeface="Calibri"/>
                <a:ea typeface="Calibri"/>
                <a:cs typeface="Calibri"/>
                <a:sym typeface="Calibri"/>
              </a:rPr>
              <a:t> </a:t>
            </a:r>
            <a:endParaRPr b="1" sz="1400" u="sng">
              <a:solidFill>
                <a:srgbClr val="000000"/>
              </a:solidFill>
              <a:latin typeface="Calibri"/>
              <a:ea typeface="Calibri"/>
              <a:cs typeface="Calibri"/>
              <a:sym typeface="Calibri"/>
            </a:endParaRPr>
          </a:p>
        </p:txBody>
      </p:sp>
      <p:sp>
        <p:nvSpPr>
          <p:cNvPr id="692" name="Google Shape;692;p58"/>
          <p:cNvSpPr txBox="1"/>
          <p:nvPr>
            <p:ph idx="1" type="body"/>
          </p:nvPr>
        </p:nvSpPr>
        <p:spPr>
          <a:xfrm>
            <a:off x="4502700" y="3221425"/>
            <a:ext cx="2800800" cy="397800"/>
          </a:xfrm>
          <a:prstGeom prst="rect">
            <a:avLst/>
          </a:prstGeom>
          <a:noFill/>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b="1" lang="en-GB" sz="1400">
                <a:solidFill>
                  <a:srgbClr val="0000FF"/>
                </a:solidFill>
                <a:latin typeface="Calibri"/>
                <a:ea typeface="Calibri"/>
                <a:cs typeface="Calibri"/>
                <a:sym typeface="Calibri"/>
              </a:rPr>
              <a:t>Type - II Error (</a:t>
            </a:r>
            <a:r>
              <a:rPr i="1" lang="en-GB" sz="1400">
                <a:solidFill>
                  <a:srgbClr val="0000FF"/>
                </a:solidFill>
                <a:latin typeface="Calibri"/>
                <a:ea typeface="Calibri"/>
                <a:cs typeface="Calibri"/>
                <a:sym typeface="Calibri"/>
              </a:rPr>
              <a:t>𝛃</a:t>
            </a:r>
            <a:r>
              <a:rPr b="1" lang="en-GB" sz="1400">
                <a:solidFill>
                  <a:srgbClr val="0000FF"/>
                </a:solidFill>
                <a:latin typeface="Calibri"/>
                <a:ea typeface="Calibri"/>
                <a:cs typeface="Calibri"/>
                <a:sym typeface="Calibri"/>
              </a:rPr>
              <a:t>) </a:t>
            </a:r>
            <a:r>
              <a:rPr lang="en-GB" sz="1400">
                <a:solidFill>
                  <a:srgbClr val="0000FF"/>
                </a:solidFill>
                <a:latin typeface="Calibri"/>
                <a:ea typeface="Calibri"/>
                <a:cs typeface="Calibri"/>
                <a:sym typeface="Calibri"/>
              </a:rPr>
              <a:t> </a:t>
            </a:r>
            <a:endParaRPr sz="1400" u="sng">
              <a:solidFill>
                <a:srgbClr val="0000FF"/>
              </a:solidFill>
              <a:latin typeface="Calibri"/>
              <a:ea typeface="Calibri"/>
              <a:cs typeface="Calibri"/>
              <a:sym typeface="Calibri"/>
            </a:endParaRPr>
          </a:p>
        </p:txBody>
      </p:sp>
      <p:sp>
        <p:nvSpPr>
          <p:cNvPr id="693" name="Google Shape;693;p58"/>
          <p:cNvSpPr txBox="1"/>
          <p:nvPr>
            <p:ph idx="1" type="body"/>
          </p:nvPr>
        </p:nvSpPr>
        <p:spPr>
          <a:xfrm>
            <a:off x="4617544" y="1621225"/>
            <a:ext cx="2685900" cy="397800"/>
          </a:xfrm>
          <a:prstGeom prst="rect">
            <a:avLst/>
          </a:prstGeom>
          <a:noFill/>
        </p:spPr>
        <p:txBody>
          <a:bodyPr anchorCtr="0" anchor="t" bIns="91425" lIns="91425" spcFirstLastPara="1" rIns="91425" wrap="square" tIns="91425">
            <a:normAutofit lnSpcReduction="10000"/>
          </a:bodyPr>
          <a:lstStyle/>
          <a:p>
            <a:pPr indent="0" lvl="0" marL="0" rtl="0" algn="ctr">
              <a:lnSpc>
                <a:spcPct val="95000"/>
              </a:lnSpc>
              <a:spcBef>
                <a:spcPts val="0"/>
              </a:spcBef>
              <a:spcAft>
                <a:spcPts val="1200"/>
              </a:spcAft>
              <a:buNone/>
            </a:pPr>
            <a:r>
              <a:rPr b="1" lang="en-GB" sz="1400">
                <a:solidFill>
                  <a:srgbClr val="A64D79"/>
                </a:solidFill>
                <a:latin typeface="Calibri"/>
                <a:ea typeface="Calibri"/>
                <a:cs typeface="Calibri"/>
                <a:sym typeface="Calibri"/>
              </a:rPr>
              <a:t>True Positive</a:t>
            </a:r>
            <a:r>
              <a:rPr lang="en-GB" sz="1400">
                <a:solidFill>
                  <a:srgbClr val="A64D79"/>
                </a:solidFill>
                <a:latin typeface="Calibri"/>
                <a:ea typeface="Calibri"/>
                <a:cs typeface="Calibri"/>
                <a:sym typeface="Calibri"/>
              </a:rPr>
              <a:t> </a:t>
            </a:r>
            <a:r>
              <a:rPr b="1" lang="en-GB" sz="1400">
                <a:solidFill>
                  <a:srgbClr val="A64D79"/>
                </a:solidFill>
                <a:latin typeface="Calibri"/>
                <a:ea typeface="Calibri"/>
                <a:cs typeface="Calibri"/>
                <a:sym typeface="Calibri"/>
              </a:rPr>
              <a:t> </a:t>
            </a:r>
            <a:r>
              <a:rPr b="1" lang="en-GB" sz="1600">
                <a:solidFill>
                  <a:srgbClr val="A64D79"/>
                </a:solidFill>
                <a:latin typeface="Calibri"/>
                <a:ea typeface="Calibri"/>
                <a:cs typeface="Calibri"/>
                <a:sym typeface="Calibri"/>
              </a:rPr>
              <a:t>(1 - </a:t>
            </a:r>
            <a:r>
              <a:rPr i="1" lang="en-GB" sz="1400">
                <a:solidFill>
                  <a:srgbClr val="A64D79"/>
                </a:solidFill>
                <a:latin typeface="Calibri"/>
                <a:ea typeface="Calibri"/>
                <a:cs typeface="Calibri"/>
                <a:sym typeface="Calibri"/>
              </a:rPr>
              <a:t>𝛃</a:t>
            </a:r>
            <a:r>
              <a:rPr b="1" lang="en-GB" sz="1600">
                <a:solidFill>
                  <a:srgbClr val="A64D79"/>
                </a:solidFill>
                <a:latin typeface="Calibri"/>
                <a:ea typeface="Calibri"/>
                <a:cs typeface="Calibri"/>
                <a:sym typeface="Calibri"/>
              </a:rPr>
              <a:t>)</a:t>
            </a:r>
            <a:endParaRPr sz="1400" u="sng">
              <a:solidFill>
                <a:srgbClr val="A64D79"/>
              </a:solidFill>
              <a:latin typeface="Calibri"/>
              <a:ea typeface="Calibri"/>
              <a:cs typeface="Calibri"/>
              <a:sym typeface="Calibri"/>
            </a:endParaRPr>
          </a:p>
        </p:txBody>
      </p:sp>
      <p:sp>
        <p:nvSpPr>
          <p:cNvPr id="694" name="Google Shape;694;p58"/>
          <p:cNvSpPr txBox="1"/>
          <p:nvPr/>
        </p:nvSpPr>
        <p:spPr>
          <a:xfrm>
            <a:off x="1441175" y="1916800"/>
            <a:ext cx="2471700" cy="10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Reject a True H</a:t>
            </a:r>
            <a:r>
              <a:rPr b="1" baseline="-25000" i="1" lang="en-GB" sz="1700">
                <a:latin typeface="Calibri"/>
                <a:ea typeface="Calibri"/>
                <a:cs typeface="Calibri"/>
                <a:sym typeface="Calibri"/>
              </a:rPr>
              <a:t>0</a:t>
            </a:r>
            <a:endParaRPr b="1" baseline="-25000" i="1" sz="1700">
              <a:latin typeface="Calibri"/>
              <a:ea typeface="Calibri"/>
              <a:cs typeface="Calibri"/>
              <a:sym typeface="Calibri"/>
            </a:endParaRPr>
          </a:p>
          <a:p>
            <a:pPr indent="0" lvl="0" marL="0" rtl="0" algn="ctr">
              <a:spcBef>
                <a:spcPts val="0"/>
              </a:spcBef>
              <a:spcAft>
                <a:spcPts val="0"/>
              </a:spcAft>
              <a:buNone/>
            </a:pPr>
            <a:r>
              <a:t/>
            </a:r>
            <a:endParaRPr b="1" i="1">
              <a:solidFill>
                <a:srgbClr val="424242"/>
              </a:solidFill>
              <a:latin typeface="Calibri"/>
              <a:ea typeface="Calibri"/>
              <a:cs typeface="Calibri"/>
              <a:sym typeface="Calibri"/>
            </a:endParaRPr>
          </a:p>
          <a:p>
            <a:pPr indent="0" lvl="0" marL="0" rtl="0" algn="ctr">
              <a:spcBef>
                <a:spcPts val="0"/>
              </a:spcBef>
              <a:spcAft>
                <a:spcPts val="0"/>
              </a:spcAft>
              <a:buNone/>
            </a:pPr>
            <a:r>
              <a:rPr b="1" i="1" lang="en-GB">
                <a:solidFill>
                  <a:srgbClr val="FF0000"/>
                </a:solidFill>
                <a:latin typeface="Calibri"/>
                <a:ea typeface="Calibri"/>
                <a:cs typeface="Calibri"/>
                <a:sym typeface="Calibri"/>
              </a:rPr>
              <a:t>Take Umbrella when it does not Rain</a:t>
            </a:r>
            <a:r>
              <a:rPr b="1" i="1" lang="en-GB">
                <a:solidFill>
                  <a:srgbClr val="FF0000"/>
                </a:solidFill>
                <a:latin typeface="Calibri"/>
                <a:ea typeface="Calibri"/>
                <a:cs typeface="Calibri"/>
                <a:sym typeface="Calibri"/>
              </a:rPr>
              <a:t>.</a:t>
            </a:r>
            <a:endParaRPr b="1" i="1">
              <a:solidFill>
                <a:srgbClr val="FF0000"/>
              </a:solidFill>
              <a:latin typeface="Calibri"/>
              <a:ea typeface="Calibri"/>
              <a:cs typeface="Calibri"/>
              <a:sym typeface="Calibri"/>
            </a:endParaRPr>
          </a:p>
        </p:txBody>
      </p:sp>
      <p:sp>
        <p:nvSpPr>
          <p:cNvPr id="695" name="Google Shape;695;p58"/>
          <p:cNvSpPr txBox="1"/>
          <p:nvPr/>
        </p:nvSpPr>
        <p:spPr>
          <a:xfrm rot="-5400000">
            <a:off x="-413725" y="2195500"/>
            <a:ext cx="13476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600">
                <a:latin typeface="Calibri"/>
                <a:ea typeface="Calibri"/>
                <a:cs typeface="Calibri"/>
                <a:sym typeface="Calibri"/>
              </a:rPr>
              <a:t>Reject H</a:t>
            </a:r>
            <a:r>
              <a:rPr b="1" baseline="-25000" i="1" lang="en-GB" sz="1600">
                <a:latin typeface="Calibri"/>
                <a:ea typeface="Calibri"/>
                <a:cs typeface="Calibri"/>
                <a:sym typeface="Calibri"/>
              </a:rPr>
              <a:t>0</a:t>
            </a:r>
            <a:endParaRPr b="1" baseline="-25000" i="1" sz="1600">
              <a:latin typeface="Calibri"/>
              <a:ea typeface="Calibri"/>
              <a:cs typeface="Calibri"/>
              <a:sym typeface="Calibri"/>
            </a:endParaRPr>
          </a:p>
        </p:txBody>
      </p:sp>
      <p:sp>
        <p:nvSpPr>
          <p:cNvPr id="696" name="Google Shape;696;p58"/>
          <p:cNvSpPr txBox="1"/>
          <p:nvPr/>
        </p:nvSpPr>
        <p:spPr>
          <a:xfrm rot="-5400000">
            <a:off x="-413725" y="3719500"/>
            <a:ext cx="13476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600">
                <a:latin typeface="Calibri"/>
                <a:ea typeface="Calibri"/>
                <a:cs typeface="Calibri"/>
                <a:sym typeface="Calibri"/>
              </a:rPr>
              <a:t>Accept H</a:t>
            </a:r>
            <a:r>
              <a:rPr b="1" baseline="-25000" i="1" lang="en-GB" sz="1600">
                <a:latin typeface="Calibri"/>
                <a:ea typeface="Calibri"/>
                <a:cs typeface="Calibri"/>
                <a:sym typeface="Calibri"/>
              </a:rPr>
              <a:t>0</a:t>
            </a:r>
            <a:endParaRPr b="1" baseline="-25000" i="1" sz="1600">
              <a:latin typeface="Calibri"/>
              <a:ea typeface="Calibri"/>
              <a:cs typeface="Calibri"/>
              <a:sym typeface="Calibri"/>
            </a:endParaRPr>
          </a:p>
        </p:txBody>
      </p:sp>
      <p:sp>
        <p:nvSpPr>
          <p:cNvPr id="697" name="Google Shape;697;p58"/>
          <p:cNvSpPr txBox="1"/>
          <p:nvPr/>
        </p:nvSpPr>
        <p:spPr>
          <a:xfrm>
            <a:off x="907775" y="1078600"/>
            <a:ext cx="29091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H</a:t>
            </a:r>
            <a:r>
              <a:rPr b="1" baseline="-25000" i="1" lang="en-GB" sz="1700">
                <a:latin typeface="Calibri"/>
                <a:ea typeface="Calibri"/>
                <a:cs typeface="Calibri"/>
                <a:sym typeface="Calibri"/>
              </a:rPr>
              <a:t>0</a:t>
            </a:r>
            <a:r>
              <a:rPr b="1" i="1" lang="en-GB" sz="1700">
                <a:latin typeface="Calibri"/>
                <a:ea typeface="Calibri"/>
                <a:cs typeface="Calibri"/>
                <a:sym typeface="Calibri"/>
              </a:rPr>
              <a:t> True: No Rain</a:t>
            </a:r>
            <a:endParaRPr b="1" i="1" sz="1700">
              <a:latin typeface="Calibri"/>
              <a:ea typeface="Calibri"/>
              <a:cs typeface="Calibri"/>
              <a:sym typeface="Calibri"/>
            </a:endParaRPr>
          </a:p>
        </p:txBody>
      </p:sp>
      <p:sp>
        <p:nvSpPr>
          <p:cNvPr id="698" name="Google Shape;698;p58"/>
          <p:cNvSpPr txBox="1"/>
          <p:nvPr/>
        </p:nvSpPr>
        <p:spPr>
          <a:xfrm>
            <a:off x="4184375" y="1078600"/>
            <a:ext cx="30270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H</a:t>
            </a:r>
            <a:r>
              <a:rPr b="1" baseline="-25000" i="1" lang="en-GB" sz="1700">
                <a:latin typeface="Calibri"/>
                <a:ea typeface="Calibri"/>
                <a:cs typeface="Calibri"/>
                <a:sym typeface="Calibri"/>
              </a:rPr>
              <a:t>0</a:t>
            </a:r>
            <a:r>
              <a:rPr b="1" i="1" lang="en-GB" sz="1700">
                <a:latin typeface="Calibri"/>
                <a:ea typeface="Calibri"/>
                <a:cs typeface="Calibri"/>
                <a:sym typeface="Calibri"/>
              </a:rPr>
              <a:t> False: Rains</a:t>
            </a:r>
            <a:endParaRPr b="1" i="1" sz="1700">
              <a:latin typeface="Calibri"/>
              <a:ea typeface="Calibri"/>
              <a:cs typeface="Calibri"/>
              <a:sym typeface="Calibri"/>
            </a:endParaRPr>
          </a:p>
        </p:txBody>
      </p:sp>
      <p:sp>
        <p:nvSpPr>
          <p:cNvPr id="699" name="Google Shape;699;p58"/>
          <p:cNvSpPr txBox="1"/>
          <p:nvPr/>
        </p:nvSpPr>
        <p:spPr>
          <a:xfrm>
            <a:off x="4586400" y="3619800"/>
            <a:ext cx="2610300" cy="10020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700">
                <a:latin typeface="Calibri"/>
                <a:ea typeface="Calibri"/>
                <a:cs typeface="Calibri"/>
                <a:sym typeface="Calibri"/>
              </a:rPr>
              <a:t>‘Fail to Reject’ </a:t>
            </a:r>
            <a:endParaRPr b="1" i="1" sz="1700">
              <a:latin typeface="Calibri"/>
              <a:ea typeface="Calibri"/>
              <a:cs typeface="Calibri"/>
              <a:sym typeface="Calibri"/>
            </a:endParaRPr>
          </a:p>
          <a:p>
            <a:pPr indent="0" lvl="0" marL="0" rtl="0" algn="ctr">
              <a:spcBef>
                <a:spcPts val="0"/>
              </a:spcBef>
              <a:spcAft>
                <a:spcPts val="0"/>
              </a:spcAft>
              <a:buNone/>
            </a:pPr>
            <a:r>
              <a:rPr b="1" i="1" lang="en-GB" sz="1700">
                <a:latin typeface="Calibri"/>
                <a:ea typeface="Calibri"/>
                <a:cs typeface="Calibri"/>
                <a:sym typeface="Calibri"/>
              </a:rPr>
              <a:t>a False H</a:t>
            </a:r>
            <a:r>
              <a:rPr b="1" baseline="-25000" i="1" lang="en-GB" sz="1700">
                <a:latin typeface="Calibri"/>
                <a:ea typeface="Calibri"/>
                <a:cs typeface="Calibri"/>
                <a:sym typeface="Calibri"/>
              </a:rPr>
              <a:t>0</a:t>
            </a:r>
            <a:endParaRPr b="1" baseline="-25000" i="1" sz="1700">
              <a:latin typeface="Calibri"/>
              <a:ea typeface="Calibri"/>
              <a:cs typeface="Calibri"/>
              <a:sym typeface="Calibri"/>
            </a:endParaRPr>
          </a:p>
          <a:p>
            <a:pPr indent="0" lvl="0" marL="0" rtl="0" algn="ctr">
              <a:spcBef>
                <a:spcPts val="0"/>
              </a:spcBef>
              <a:spcAft>
                <a:spcPts val="0"/>
              </a:spcAft>
              <a:buNone/>
            </a:pPr>
            <a:r>
              <a:rPr b="1" i="1" lang="en-GB">
                <a:solidFill>
                  <a:srgbClr val="0000FF"/>
                </a:solidFill>
                <a:latin typeface="Calibri"/>
                <a:ea typeface="Calibri"/>
                <a:cs typeface="Calibri"/>
                <a:sym typeface="Calibri"/>
              </a:rPr>
              <a:t>Do not take Umbrella and it Rains</a:t>
            </a:r>
            <a:endParaRPr b="1" i="1">
              <a:solidFill>
                <a:srgbClr val="0000FF"/>
              </a:solidFill>
              <a:latin typeface="Calibri"/>
              <a:ea typeface="Calibri"/>
              <a:cs typeface="Calibri"/>
              <a:sym typeface="Calibri"/>
            </a:endParaRPr>
          </a:p>
        </p:txBody>
      </p:sp>
      <p:sp>
        <p:nvSpPr>
          <p:cNvPr id="700" name="Google Shape;700;p58"/>
          <p:cNvSpPr txBox="1"/>
          <p:nvPr>
            <p:ph idx="1" type="body"/>
          </p:nvPr>
        </p:nvSpPr>
        <p:spPr>
          <a:xfrm>
            <a:off x="1225800" y="3678625"/>
            <a:ext cx="2800800" cy="733500"/>
          </a:xfrm>
          <a:prstGeom prst="rect">
            <a:avLst/>
          </a:prstGeom>
          <a:noFill/>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b="1" lang="en-GB" sz="1400">
                <a:solidFill>
                  <a:srgbClr val="000000"/>
                </a:solidFill>
                <a:latin typeface="Calibri"/>
                <a:ea typeface="Calibri"/>
                <a:cs typeface="Calibri"/>
                <a:sym typeface="Calibri"/>
              </a:rPr>
              <a:t>‘Do not take Umbrella’ when it does not rain</a:t>
            </a:r>
            <a:endParaRPr sz="1400" u="sng">
              <a:solidFill>
                <a:srgbClr val="000000"/>
              </a:solidFill>
              <a:latin typeface="Calibri"/>
              <a:ea typeface="Calibri"/>
              <a:cs typeface="Calibri"/>
              <a:sym typeface="Calibri"/>
            </a:endParaRPr>
          </a:p>
        </p:txBody>
      </p:sp>
      <p:sp>
        <p:nvSpPr>
          <p:cNvPr id="701" name="Google Shape;701;p58"/>
          <p:cNvSpPr txBox="1"/>
          <p:nvPr>
            <p:ph idx="1" type="body"/>
          </p:nvPr>
        </p:nvSpPr>
        <p:spPr>
          <a:xfrm>
            <a:off x="4578900" y="2535625"/>
            <a:ext cx="2685900" cy="397800"/>
          </a:xfrm>
          <a:prstGeom prst="rect">
            <a:avLst/>
          </a:prstGeom>
          <a:noFill/>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b="1" lang="en-GB" sz="1400">
                <a:solidFill>
                  <a:srgbClr val="741B47"/>
                </a:solidFill>
                <a:latin typeface="Calibri"/>
                <a:ea typeface="Calibri"/>
                <a:cs typeface="Calibri"/>
                <a:sym typeface="Calibri"/>
              </a:rPr>
              <a:t>Power of Test </a:t>
            </a:r>
            <a:endParaRPr b="1" sz="1400">
              <a:solidFill>
                <a:srgbClr val="741B47"/>
              </a:solidFill>
              <a:latin typeface="Calibri"/>
              <a:ea typeface="Calibri"/>
              <a:cs typeface="Calibri"/>
              <a:sym typeface="Calibri"/>
            </a:endParaRPr>
          </a:p>
        </p:txBody>
      </p:sp>
      <p:sp>
        <p:nvSpPr>
          <p:cNvPr id="702" name="Google Shape;702;p58"/>
          <p:cNvSpPr txBox="1"/>
          <p:nvPr/>
        </p:nvSpPr>
        <p:spPr>
          <a:xfrm>
            <a:off x="7636950" y="2983600"/>
            <a:ext cx="1500300" cy="864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600">
                <a:latin typeface="Calibri"/>
                <a:ea typeface="Calibri"/>
                <a:cs typeface="Calibri"/>
                <a:sym typeface="Calibri"/>
              </a:rPr>
              <a:t>H</a:t>
            </a:r>
            <a:r>
              <a:rPr b="1" baseline="-25000" i="1" lang="en-GB" sz="1600">
                <a:latin typeface="Calibri"/>
                <a:ea typeface="Calibri"/>
                <a:cs typeface="Calibri"/>
                <a:sym typeface="Calibri"/>
              </a:rPr>
              <a:t>a</a:t>
            </a:r>
            <a:r>
              <a:rPr b="1" i="1" lang="en-GB" sz="1600">
                <a:latin typeface="Calibri"/>
                <a:ea typeface="Calibri"/>
                <a:cs typeface="Calibri"/>
                <a:sym typeface="Calibri"/>
              </a:rPr>
              <a:t> : </a:t>
            </a:r>
            <a:endParaRPr b="1" i="1" sz="1600">
              <a:latin typeface="Calibri"/>
              <a:ea typeface="Calibri"/>
              <a:cs typeface="Calibri"/>
              <a:sym typeface="Calibri"/>
            </a:endParaRPr>
          </a:p>
          <a:p>
            <a:pPr indent="0" lvl="0" marL="0" rtl="0" algn="ctr">
              <a:spcBef>
                <a:spcPts val="0"/>
              </a:spcBef>
              <a:spcAft>
                <a:spcPts val="0"/>
              </a:spcAft>
              <a:buNone/>
            </a:pPr>
            <a:r>
              <a:rPr b="1" i="1" lang="en-GB" sz="1600">
                <a:latin typeface="Calibri"/>
                <a:ea typeface="Calibri"/>
                <a:cs typeface="Calibri"/>
                <a:sym typeface="Calibri"/>
              </a:rPr>
              <a:t>It will Rain</a:t>
            </a:r>
            <a:endParaRPr b="1" i="1" sz="1600">
              <a:latin typeface="Calibri"/>
              <a:ea typeface="Calibri"/>
              <a:cs typeface="Calibri"/>
              <a:sym typeface="Calibri"/>
            </a:endParaRPr>
          </a:p>
        </p:txBody>
      </p:sp>
      <p:sp>
        <p:nvSpPr>
          <p:cNvPr id="703" name="Google Shape;703;p58"/>
          <p:cNvSpPr txBox="1"/>
          <p:nvPr/>
        </p:nvSpPr>
        <p:spPr>
          <a:xfrm>
            <a:off x="7464450" y="2275450"/>
            <a:ext cx="1848300" cy="7335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600">
                <a:latin typeface="Calibri"/>
                <a:ea typeface="Calibri"/>
                <a:cs typeface="Calibri"/>
                <a:sym typeface="Calibri"/>
              </a:rPr>
              <a:t>H</a:t>
            </a:r>
            <a:r>
              <a:rPr b="1" baseline="-25000" i="1" lang="en-GB" sz="1600">
                <a:latin typeface="Calibri"/>
                <a:ea typeface="Calibri"/>
                <a:cs typeface="Calibri"/>
                <a:sym typeface="Calibri"/>
              </a:rPr>
              <a:t>0</a:t>
            </a:r>
            <a:r>
              <a:rPr b="1" i="1" lang="en-GB" sz="1600">
                <a:latin typeface="Calibri"/>
                <a:ea typeface="Calibri"/>
                <a:cs typeface="Calibri"/>
                <a:sym typeface="Calibri"/>
              </a:rPr>
              <a:t> : </a:t>
            </a:r>
            <a:endParaRPr b="1" i="1" sz="1600">
              <a:latin typeface="Calibri"/>
              <a:ea typeface="Calibri"/>
              <a:cs typeface="Calibri"/>
              <a:sym typeface="Calibri"/>
            </a:endParaRPr>
          </a:p>
          <a:p>
            <a:pPr indent="0" lvl="0" marL="0" rtl="0" algn="ctr">
              <a:spcBef>
                <a:spcPts val="0"/>
              </a:spcBef>
              <a:spcAft>
                <a:spcPts val="0"/>
              </a:spcAft>
              <a:buNone/>
            </a:pPr>
            <a:r>
              <a:rPr b="1" i="1" lang="en-GB" sz="1600">
                <a:latin typeface="Calibri"/>
                <a:ea typeface="Calibri"/>
                <a:cs typeface="Calibri"/>
                <a:sym typeface="Calibri"/>
              </a:rPr>
              <a:t>No Rains</a:t>
            </a:r>
            <a:endParaRPr b="1" i="1" sz="1600">
              <a:latin typeface="Calibri"/>
              <a:ea typeface="Calibri"/>
              <a:cs typeface="Calibri"/>
              <a:sym typeface="Calibri"/>
            </a:endParaRPr>
          </a:p>
        </p:txBody>
      </p:sp>
      <p:sp>
        <p:nvSpPr>
          <p:cNvPr id="704" name="Google Shape;704;p58"/>
          <p:cNvSpPr txBox="1"/>
          <p:nvPr>
            <p:ph idx="1" type="body"/>
          </p:nvPr>
        </p:nvSpPr>
        <p:spPr>
          <a:xfrm>
            <a:off x="4578600" y="2078425"/>
            <a:ext cx="2800800" cy="494400"/>
          </a:xfrm>
          <a:prstGeom prst="rect">
            <a:avLst/>
          </a:prstGeom>
          <a:noFill/>
        </p:spPr>
        <p:txBody>
          <a:bodyPr anchorCtr="0" anchor="t" bIns="91425" lIns="91425" spcFirstLastPara="1" rIns="91425" wrap="square" tIns="91425">
            <a:normAutofit/>
          </a:bodyPr>
          <a:lstStyle/>
          <a:p>
            <a:pPr indent="0" lvl="0" marL="0" rtl="0" algn="ctr">
              <a:lnSpc>
                <a:spcPct val="95000"/>
              </a:lnSpc>
              <a:spcBef>
                <a:spcPts val="0"/>
              </a:spcBef>
              <a:spcAft>
                <a:spcPts val="1200"/>
              </a:spcAft>
              <a:buNone/>
            </a:pPr>
            <a:r>
              <a:rPr b="1" lang="en-GB" sz="1400">
                <a:solidFill>
                  <a:srgbClr val="000000"/>
                </a:solidFill>
                <a:latin typeface="Calibri"/>
                <a:ea typeface="Calibri"/>
                <a:cs typeface="Calibri"/>
                <a:sym typeface="Calibri"/>
              </a:rPr>
              <a:t>Take Umbrella when it Rains</a:t>
            </a:r>
            <a:endParaRPr b="1" sz="1400">
              <a:solidFill>
                <a:srgbClr val="000000"/>
              </a:solidFill>
              <a:latin typeface="Calibri"/>
              <a:ea typeface="Calibri"/>
              <a:cs typeface="Calibri"/>
              <a:sym typeface="Calibri"/>
            </a:endParaRPr>
          </a:p>
        </p:txBody>
      </p:sp>
      <p:sp>
        <p:nvSpPr>
          <p:cNvPr id="705" name="Google Shape;705;p58"/>
          <p:cNvSpPr txBox="1"/>
          <p:nvPr/>
        </p:nvSpPr>
        <p:spPr>
          <a:xfrm rot="-5400000">
            <a:off x="-1675" y="2088250"/>
            <a:ext cx="1347600" cy="543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500">
                <a:latin typeface="Calibri"/>
                <a:ea typeface="Calibri"/>
                <a:cs typeface="Calibri"/>
                <a:sym typeface="Calibri"/>
              </a:rPr>
              <a:t>Take </a:t>
            </a:r>
            <a:endParaRPr b="1" i="1" sz="1500">
              <a:latin typeface="Calibri"/>
              <a:ea typeface="Calibri"/>
              <a:cs typeface="Calibri"/>
              <a:sym typeface="Calibri"/>
            </a:endParaRPr>
          </a:p>
          <a:p>
            <a:pPr indent="0" lvl="0" marL="0" rtl="0" algn="ctr">
              <a:spcBef>
                <a:spcPts val="0"/>
              </a:spcBef>
              <a:spcAft>
                <a:spcPts val="0"/>
              </a:spcAft>
              <a:buNone/>
            </a:pPr>
            <a:r>
              <a:rPr b="1" i="1" lang="en-GB" sz="1500">
                <a:latin typeface="Calibri"/>
                <a:ea typeface="Calibri"/>
                <a:cs typeface="Calibri"/>
                <a:sym typeface="Calibri"/>
              </a:rPr>
              <a:t>Umbrella</a:t>
            </a:r>
            <a:endParaRPr b="1" baseline="-25000" i="1" sz="1500">
              <a:latin typeface="Calibri"/>
              <a:ea typeface="Calibri"/>
              <a:cs typeface="Calibri"/>
              <a:sym typeface="Calibri"/>
            </a:endParaRPr>
          </a:p>
        </p:txBody>
      </p:sp>
      <p:sp>
        <p:nvSpPr>
          <p:cNvPr id="706" name="Google Shape;706;p58"/>
          <p:cNvSpPr txBox="1"/>
          <p:nvPr/>
        </p:nvSpPr>
        <p:spPr>
          <a:xfrm rot="-5400000">
            <a:off x="-32725" y="3795700"/>
            <a:ext cx="13476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500">
                <a:latin typeface="Calibri"/>
                <a:ea typeface="Calibri"/>
                <a:cs typeface="Calibri"/>
                <a:sym typeface="Calibri"/>
              </a:rPr>
              <a:t>Do not take</a:t>
            </a:r>
            <a:endParaRPr b="1" i="1" sz="1500">
              <a:latin typeface="Calibri"/>
              <a:ea typeface="Calibri"/>
              <a:cs typeface="Calibri"/>
              <a:sym typeface="Calibri"/>
            </a:endParaRPr>
          </a:p>
          <a:p>
            <a:pPr indent="0" lvl="0" marL="0" rtl="0" algn="ctr">
              <a:spcBef>
                <a:spcPts val="0"/>
              </a:spcBef>
              <a:spcAft>
                <a:spcPts val="0"/>
              </a:spcAft>
              <a:buNone/>
            </a:pPr>
            <a:r>
              <a:rPr b="1" i="1" lang="en-GB" sz="1500">
                <a:latin typeface="Calibri"/>
                <a:ea typeface="Calibri"/>
                <a:cs typeface="Calibri"/>
                <a:sym typeface="Calibri"/>
              </a:rPr>
              <a:t>Umbrella</a:t>
            </a:r>
            <a:endParaRPr b="1" i="1" sz="1500">
              <a:latin typeface="Calibri"/>
              <a:ea typeface="Calibri"/>
              <a:cs typeface="Calibri"/>
              <a:sym typeface="Calibri"/>
            </a:endParaRPr>
          </a:p>
        </p:txBody>
      </p:sp>
      <p:sp>
        <p:nvSpPr>
          <p:cNvPr id="707" name="Google Shape;707;p58"/>
          <p:cNvSpPr/>
          <p:nvPr/>
        </p:nvSpPr>
        <p:spPr>
          <a:xfrm>
            <a:off x="75150" y="1170500"/>
            <a:ext cx="1350600" cy="259200"/>
          </a:xfrm>
          <a:prstGeom prst="rect">
            <a:avLst/>
          </a:prstGeom>
          <a:solidFill>
            <a:schemeClr val="lt1"/>
          </a:solidFill>
          <a:ln cap="flat" cmpd="sng" w="952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4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11" name="Shape 711"/>
        <p:cNvGrpSpPr/>
        <p:nvPr/>
      </p:nvGrpSpPr>
      <p:grpSpPr>
        <a:xfrm>
          <a:off x="0" y="0"/>
          <a:ext cx="0" cy="0"/>
          <a:chOff x="0" y="0"/>
          <a:chExt cx="0" cy="0"/>
        </a:xfrm>
      </p:grpSpPr>
      <p:sp>
        <p:nvSpPr>
          <p:cNvPr id="712" name="Google Shape;712;p59"/>
          <p:cNvSpPr txBox="1"/>
          <p:nvPr>
            <p:ph type="title"/>
          </p:nvPr>
        </p:nvSpPr>
        <p:spPr>
          <a:xfrm>
            <a:off x="6900" y="64025"/>
            <a:ext cx="5386500" cy="572700"/>
          </a:xfrm>
          <a:prstGeom prst="rect">
            <a:avLst/>
          </a:prstGeom>
          <a:solidFill>
            <a:srgbClr val="FFFFFF"/>
          </a:solid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
        <p:nvSpPr>
          <p:cNvPr id="713" name="Google Shape;713;p59"/>
          <p:cNvSpPr txBox="1"/>
          <p:nvPr/>
        </p:nvSpPr>
        <p:spPr>
          <a:xfrm>
            <a:off x="69575" y="545200"/>
            <a:ext cx="3429000" cy="3294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a:latin typeface="Calibri"/>
                <a:ea typeface="Calibri"/>
                <a:cs typeface="Calibri"/>
                <a:sym typeface="Calibri"/>
              </a:rPr>
              <a:t>The heart of Inferential Statistics</a:t>
            </a:r>
            <a:endParaRPr i="1">
              <a:latin typeface="Calibri"/>
              <a:ea typeface="Calibri"/>
              <a:cs typeface="Calibri"/>
              <a:sym typeface="Calibri"/>
            </a:endParaRPr>
          </a:p>
        </p:txBody>
      </p:sp>
      <p:sp>
        <p:nvSpPr>
          <p:cNvPr id="714" name="Google Shape;714;p59"/>
          <p:cNvSpPr/>
          <p:nvPr/>
        </p:nvSpPr>
        <p:spPr>
          <a:xfrm>
            <a:off x="6106675" y="1057175"/>
            <a:ext cx="2822100" cy="1716900"/>
          </a:xfrm>
          <a:prstGeom prst="rect">
            <a:avLst/>
          </a:prstGeom>
          <a:noFill/>
          <a:ln cap="flat" cmpd="sng" w="19050">
            <a:solidFill>
              <a:srgbClr val="CC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5" name="Google Shape;715;p59"/>
          <p:cNvSpPr/>
          <p:nvPr/>
        </p:nvSpPr>
        <p:spPr>
          <a:xfrm>
            <a:off x="3134875" y="1057175"/>
            <a:ext cx="2822100" cy="1716900"/>
          </a:xfrm>
          <a:prstGeom prst="rect">
            <a:avLst/>
          </a:prstGeom>
          <a:no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6" name="Google Shape;716;p59"/>
          <p:cNvSpPr/>
          <p:nvPr/>
        </p:nvSpPr>
        <p:spPr>
          <a:xfrm>
            <a:off x="163075" y="1057175"/>
            <a:ext cx="2822100" cy="1716900"/>
          </a:xfrm>
          <a:prstGeom prst="rect">
            <a:avLst/>
          </a:prstGeom>
          <a:noFill/>
          <a:ln cap="flat" cmpd="sng" w="19050">
            <a:solidFill>
              <a:srgbClr val="CC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7" name="Google Shape;717;p59"/>
          <p:cNvSpPr/>
          <p:nvPr/>
        </p:nvSpPr>
        <p:spPr>
          <a:xfrm>
            <a:off x="3134875" y="2962175"/>
            <a:ext cx="2822100" cy="1716900"/>
          </a:xfrm>
          <a:prstGeom prst="rect">
            <a:avLst/>
          </a:prstGeom>
          <a:noFill/>
          <a:ln cap="flat" cmpd="sng" w="19050">
            <a:solidFill>
              <a:srgbClr val="CC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18" name="Google Shape;718;p59"/>
          <p:cNvSpPr txBox="1"/>
          <p:nvPr/>
        </p:nvSpPr>
        <p:spPr>
          <a:xfrm>
            <a:off x="435275" y="1078600"/>
            <a:ext cx="2459100" cy="329400"/>
          </a:xfrm>
          <a:prstGeom prst="rect">
            <a:avLst/>
          </a:prstGeom>
          <a:solidFill>
            <a:srgbClr val="FFFFFF"/>
          </a:solid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Setting Null Hypothesis </a:t>
            </a:r>
            <a:r>
              <a:rPr b="1" lang="en-GB" sz="1200">
                <a:solidFill>
                  <a:srgbClr val="990000"/>
                </a:solidFill>
                <a:latin typeface="Calibri"/>
                <a:ea typeface="Calibri"/>
                <a:cs typeface="Calibri"/>
                <a:sym typeface="Calibri"/>
              </a:rPr>
              <a:t>(H</a:t>
            </a:r>
            <a:r>
              <a:rPr b="1" baseline="-25000" lang="en-GB" sz="1200">
                <a:solidFill>
                  <a:srgbClr val="990000"/>
                </a:solidFill>
                <a:latin typeface="Calibri"/>
                <a:ea typeface="Calibri"/>
                <a:cs typeface="Calibri"/>
                <a:sym typeface="Calibri"/>
              </a:rPr>
              <a:t>0</a:t>
            </a:r>
            <a:r>
              <a:rPr b="1" lang="en-GB" sz="1200">
                <a:solidFill>
                  <a:srgbClr val="990000"/>
                </a:solidFill>
                <a:latin typeface="Calibri"/>
                <a:ea typeface="Calibri"/>
                <a:cs typeface="Calibri"/>
                <a:sym typeface="Calibri"/>
              </a:rPr>
              <a:t>)</a:t>
            </a:r>
            <a:endParaRPr b="1" sz="1200">
              <a:solidFill>
                <a:srgbClr val="990000"/>
              </a:solidFill>
              <a:latin typeface="Calibri"/>
              <a:ea typeface="Calibri"/>
              <a:cs typeface="Calibri"/>
              <a:sym typeface="Calibri"/>
            </a:endParaRPr>
          </a:p>
        </p:txBody>
      </p:sp>
      <p:sp>
        <p:nvSpPr>
          <p:cNvPr id="719" name="Google Shape;719;p59"/>
          <p:cNvSpPr/>
          <p:nvPr/>
        </p:nvSpPr>
        <p:spPr>
          <a:xfrm>
            <a:off x="163075" y="2962175"/>
            <a:ext cx="2822100" cy="1716900"/>
          </a:xfrm>
          <a:prstGeom prst="rect">
            <a:avLst/>
          </a:prstGeom>
          <a:no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20" name="Google Shape;720;p59"/>
          <p:cNvSpPr txBox="1"/>
          <p:nvPr/>
        </p:nvSpPr>
        <p:spPr>
          <a:xfrm>
            <a:off x="3346175" y="1078600"/>
            <a:ext cx="28221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Setting  Alternate Hypothesis </a:t>
            </a:r>
            <a:r>
              <a:rPr b="1" lang="en-GB" sz="1200">
                <a:solidFill>
                  <a:srgbClr val="990000"/>
                </a:solidFill>
                <a:latin typeface="Calibri"/>
                <a:ea typeface="Calibri"/>
                <a:cs typeface="Calibri"/>
                <a:sym typeface="Calibri"/>
              </a:rPr>
              <a:t>(H</a:t>
            </a:r>
            <a:r>
              <a:rPr b="1" baseline="-25000" lang="en-GB" sz="1200">
                <a:solidFill>
                  <a:srgbClr val="990000"/>
                </a:solidFill>
                <a:latin typeface="Calibri"/>
                <a:ea typeface="Calibri"/>
                <a:cs typeface="Calibri"/>
                <a:sym typeface="Calibri"/>
              </a:rPr>
              <a:t>a</a:t>
            </a:r>
            <a:r>
              <a:rPr b="1" lang="en-GB" sz="1200">
                <a:solidFill>
                  <a:srgbClr val="990000"/>
                </a:solidFill>
                <a:latin typeface="Calibri"/>
                <a:ea typeface="Calibri"/>
                <a:cs typeface="Calibri"/>
                <a:sym typeface="Calibri"/>
              </a:rPr>
              <a:t>)</a:t>
            </a:r>
            <a:endParaRPr b="1" sz="1200">
              <a:solidFill>
                <a:srgbClr val="990000"/>
              </a:solidFill>
              <a:latin typeface="Calibri"/>
              <a:ea typeface="Calibri"/>
              <a:cs typeface="Calibri"/>
              <a:sym typeface="Calibri"/>
            </a:endParaRPr>
          </a:p>
        </p:txBody>
      </p:sp>
      <p:sp>
        <p:nvSpPr>
          <p:cNvPr id="721" name="Google Shape;721;p59"/>
          <p:cNvSpPr txBox="1"/>
          <p:nvPr/>
        </p:nvSpPr>
        <p:spPr>
          <a:xfrm>
            <a:off x="6317975" y="1078600"/>
            <a:ext cx="28395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Set the Significance Levels </a:t>
            </a:r>
            <a:r>
              <a:rPr b="1" lang="en-GB" sz="1600">
                <a:solidFill>
                  <a:srgbClr val="CC0000"/>
                </a:solidFill>
                <a:latin typeface="Calibri"/>
                <a:ea typeface="Calibri"/>
                <a:cs typeface="Calibri"/>
                <a:sym typeface="Calibri"/>
              </a:rPr>
              <a:t>(𝛼)</a:t>
            </a:r>
            <a:endParaRPr b="1" sz="1600">
              <a:solidFill>
                <a:srgbClr val="CC0000"/>
              </a:solidFill>
              <a:latin typeface="Calibri"/>
              <a:ea typeface="Calibri"/>
              <a:cs typeface="Calibri"/>
              <a:sym typeface="Calibri"/>
            </a:endParaRPr>
          </a:p>
        </p:txBody>
      </p:sp>
      <p:sp>
        <p:nvSpPr>
          <p:cNvPr id="722" name="Google Shape;722;p59"/>
          <p:cNvSpPr txBox="1"/>
          <p:nvPr/>
        </p:nvSpPr>
        <p:spPr>
          <a:xfrm>
            <a:off x="145775" y="3059800"/>
            <a:ext cx="2822100" cy="4323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          Select Distribution Test. </a:t>
            </a:r>
            <a:endParaRPr b="1" sz="1200">
              <a:latin typeface="Calibri"/>
              <a:ea typeface="Calibri"/>
              <a:cs typeface="Calibri"/>
              <a:sym typeface="Calibri"/>
            </a:endParaRPr>
          </a:p>
          <a:p>
            <a:pPr indent="0" lvl="0" marL="0" rtl="0" algn="ctr">
              <a:spcBef>
                <a:spcPts val="0"/>
              </a:spcBef>
              <a:spcAft>
                <a:spcPts val="0"/>
              </a:spcAft>
              <a:buNone/>
            </a:pPr>
            <a:r>
              <a:rPr b="1" lang="en-GB" sz="1200">
                <a:latin typeface="Calibri"/>
                <a:ea typeface="Calibri"/>
                <a:cs typeface="Calibri"/>
                <a:sym typeface="Calibri"/>
              </a:rPr>
              <a:t>Find Test Statistic to find Critical Values</a:t>
            </a:r>
            <a:endParaRPr b="1" sz="1200">
              <a:latin typeface="Calibri"/>
              <a:ea typeface="Calibri"/>
              <a:cs typeface="Calibri"/>
              <a:sym typeface="Calibri"/>
            </a:endParaRPr>
          </a:p>
        </p:txBody>
      </p:sp>
      <p:sp>
        <p:nvSpPr>
          <p:cNvPr id="723" name="Google Shape;723;p59"/>
          <p:cNvSpPr txBox="1"/>
          <p:nvPr/>
        </p:nvSpPr>
        <p:spPr>
          <a:xfrm>
            <a:off x="3117575" y="2983600"/>
            <a:ext cx="28221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Calculating the P-Value</a:t>
            </a:r>
            <a:endParaRPr b="1" sz="1200">
              <a:latin typeface="Calibri"/>
              <a:ea typeface="Calibri"/>
              <a:cs typeface="Calibri"/>
              <a:sym typeface="Calibri"/>
            </a:endParaRPr>
          </a:p>
        </p:txBody>
      </p:sp>
      <p:grpSp>
        <p:nvGrpSpPr>
          <p:cNvPr id="724" name="Google Shape;724;p59"/>
          <p:cNvGrpSpPr/>
          <p:nvPr/>
        </p:nvGrpSpPr>
        <p:grpSpPr>
          <a:xfrm>
            <a:off x="305800" y="2257175"/>
            <a:ext cx="2511900" cy="329400"/>
            <a:chOff x="305800" y="2180975"/>
            <a:chExt cx="2511900" cy="329400"/>
          </a:xfrm>
        </p:grpSpPr>
        <p:sp>
          <p:nvSpPr>
            <p:cNvPr id="725" name="Google Shape;725;p59"/>
            <p:cNvSpPr txBox="1"/>
            <p:nvPr/>
          </p:nvSpPr>
          <p:spPr>
            <a:xfrm>
              <a:off x="305800" y="2180975"/>
              <a:ext cx="25119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H</a:t>
              </a:r>
              <a:r>
                <a:rPr b="1" baseline="-25000" lang="en-GB" sz="1200">
                  <a:latin typeface="Calibri"/>
                  <a:ea typeface="Calibri"/>
                  <a:cs typeface="Calibri"/>
                  <a:sym typeface="Calibri"/>
                </a:rPr>
                <a:t>0</a:t>
              </a:r>
              <a:r>
                <a:rPr b="1" lang="en-GB" sz="1200">
                  <a:latin typeface="Calibri"/>
                  <a:ea typeface="Calibri"/>
                  <a:cs typeface="Calibri"/>
                  <a:sym typeface="Calibri"/>
                </a:rPr>
                <a:t>: </a:t>
              </a:r>
              <a:r>
                <a:rPr lang="en-GB" sz="1200">
                  <a:solidFill>
                    <a:schemeClr val="dk2"/>
                  </a:solidFill>
                  <a:latin typeface="Calibri"/>
                  <a:ea typeface="Calibri"/>
                  <a:cs typeface="Calibri"/>
                  <a:sym typeface="Calibri"/>
                </a:rPr>
                <a:t>𝛍 = </a:t>
              </a:r>
              <a:r>
                <a:rPr b="1" lang="en-GB" sz="1200">
                  <a:solidFill>
                    <a:schemeClr val="dk2"/>
                  </a:solidFill>
                  <a:latin typeface="Calibri"/>
                  <a:ea typeface="Calibri"/>
                  <a:cs typeface="Calibri"/>
                  <a:sym typeface="Calibri"/>
                </a:rPr>
                <a:t>Observed Mean (       )</a:t>
              </a:r>
              <a:endParaRPr b="1" sz="1200">
                <a:latin typeface="Calibri"/>
                <a:ea typeface="Calibri"/>
                <a:cs typeface="Calibri"/>
                <a:sym typeface="Calibri"/>
              </a:endParaRPr>
            </a:p>
          </p:txBody>
        </p:sp>
        <p:pic>
          <p:nvPicPr>
            <p:cNvPr id="726" name="Google Shape;726;p59"/>
            <p:cNvPicPr preferRelativeResize="0"/>
            <p:nvPr/>
          </p:nvPicPr>
          <p:blipFill>
            <a:blip r:embed="rId3">
              <a:alphaModFix/>
            </a:blip>
            <a:stretch>
              <a:fillRect/>
            </a:stretch>
          </p:blipFill>
          <p:spPr>
            <a:xfrm>
              <a:off x="2212575" y="2259425"/>
              <a:ext cx="157175" cy="172500"/>
            </a:xfrm>
            <a:prstGeom prst="rect">
              <a:avLst/>
            </a:prstGeom>
            <a:noFill/>
            <a:ln>
              <a:noFill/>
            </a:ln>
          </p:spPr>
        </p:pic>
      </p:grpSp>
      <p:sp>
        <p:nvSpPr>
          <p:cNvPr id="727" name="Google Shape;727;p59"/>
          <p:cNvSpPr txBox="1"/>
          <p:nvPr/>
        </p:nvSpPr>
        <p:spPr>
          <a:xfrm>
            <a:off x="221975" y="1535800"/>
            <a:ext cx="2685000" cy="6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latin typeface="Calibri"/>
                <a:ea typeface="Calibri"/>
                <a:cs typeface="Calibri"/>
                <a:sym typeface="Calibri"/>
              </a:rPr>
              <a:t>Assume No change. </a:t>
            </a:r>
            <a:endParaRPr i="1" sz="1000">
              <a:latin typeface="Calibri"/>
              <a:ea typeface="Calibri"/>
              <a:cs typeface="Calibri"/>
              <a:sym typeface="Calibri"/>
            </a:endParaRPr>
          </a:p>
          <a:p>
            <a:pPr indent="0" lvl="0" marL="0" rtl="0" algn="l">
              <a:spcBef>
                <a:spcPts val="0"/>
              </a:spcBef>
              <a:spcAft>
                <a:spcPts val="0"/>
              </a:spcAft>
              <a:buNone/>
            </a:pPr>
            <a:r>
              <a:rPr i="1" lang="en-GB" sz="1000">
                <a:latin typeface="Calibri"/>
                <a:ea typeface="Calibri"/>
                <a:cs typeface="Calibri"/>
                <a:sym typeface="Calibri"/>
              </a:rPr>
              <a:t>The difference in Sample mean and Population mean is are simply because of random chance.</a:t>
            </a:r>
            <a:endParaRPr i="1" sz="1000">
              <a:latin typeface="Calibri"/>
              <a:ea typeface="Calibri"/>
              <a:cs typeface="Calibri"/>
              <a:sym typeface="Calibri"/>
            </a:endParaRPr>
          </a:p>
        </p:txBody>
      </p:sp>
      <p:sp>
        <p:nvSpPr>
          <p:cNvPr id="728" name="Google Shape;728;p59"/>
          <p:cNvSpPr txBox="1"/>
          <p:nvPr/>
        </p:nvSpPr>
        <p:spPr>
          <a:xfrm>
            <a:off x="3193775" y="1535800"/>
            <a:ext cx="2685000" cy="650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latin typeface="Calibri"/>
                <a:ea typeface="Calibri"/>
                <a:cs typeface="Calibri"/>
                <a:sym typeface="Calibri"/>
              </a:rPr>
              <a:t>Negation of Null Hypothesis.</a:t>
            </a:r>
            <a:endParaRPr i="1" sz="1000">
              <a:latin typeface="Calibri"/>
              <a:ea typeface="Calibri"/>
              <a:cs typeface="Calibri"/>
              <a:sym typeface="Calibri"/>
            </a:endParaRPr>
          </a:p>
          <a:p>
            <a:pPr indent="0" lvl="0" marL="0" rtl="0" algn="l">
              <a:spcBef>
                <a:spcPts val="0"/>
              </a:spcBef>
              <a:spcAft>
                <a:spcPts val="0"/>
              </a:spcAft>
              <a:buNone/>
            </a:pPr>
            <a:r>
              <a:rPr i="1" lang="en-GB" sz="1000">
                <a:latin typeface="Calibri"/>
                <a:ea typeface="Calibri"/>
                <a:cs typeface="Calibri"/>
                <a:sym typeface="Calibri"/>
              </a:rPr>
              <a:t>A </a:t>
            </a:r>
            <a:r>
              <a:rPr b="1" i="1" lang="en-GB" sz="1000">
                <a:latin typeface="Calibri"/>
                <a:ea typeface="Calibri"/>
                <a:cs typeface="Calibri"/>
                <a:sym typeface="Calibri"/>
              </a:rPr>
              <a:t>Statistically Significant</a:t>
            </a:r>
            <a:r>
              <a:rPr i="1" lang="en-GB" sz="1000">
                <a:latin typeface="Calibri"/>
                <a:ea typeface="Calibri"/>
                <a:cs typeface="Calibri"/>
                <a:sym typeface="Calibri"/>
              </a:rPr>
              <a:t> change is observed</a:t>
            </a:r>
            <a:endParaRPr i="1" sz="1000">
              <a:latin typeface="Calibri"/>
              <a:ea typeface="Calibri"/>
              <a:cs typeface="Calibri"/>
              <a:sym typeface="Calibri"/>
            </a:endParaRPr>
          </a:p>
          <a:p>
            <a:pPr indent="0" lvl="0" marL="0" rtl="0" algn="l">
              <a:spcBef>
                <a:spcPts val="0"/>
              </a:spcBef>
              <a:spcAft>
                <a:spcPts val="0"/>
              </a:spcAft>
              <a:buNone/>
            </a:pPr>
            <a:r>
              <a:rPr b="1" lang="en-GB" sz="1200">
                <a:latin typeface="Calibri"/>
                <a:ea typeface="Calibri"/>
                <a:cs typeface="Calibri"/>
                <a:sym typeface="Calibri"/>
              </a:rPr>
              <a:t>H</a:t>
            </a:r>
            <a:r>
              <a:rPr b="1" baseline="-25000" lang="en-GB" sz="1200">
                <a:latin typeface="Calibri"/>
                <a:ea typeface="Calibri"/>
                <a:cs typeface="Calibri"/>
                <a:sym typeface="Calibri"/>
              </a:rPr>
              <a:t>a </a:t>
            </a:r>
            <a:r>
              <a:rPr lang="en-GB" sz="1000">
                <a:latin typeface="Calibri"/>
                <a:ea typeface="Calibri"/>
                <a:cs typeface="Calibri"/>
                <a:sym typeface="Calibri"/>
              </a:rPr>
              <a:t>is </a:t>
            </a:r>
            <a:r>
              <a:rPr i="1" lang="en-GB" sz="1000">
                <a:latin typeface="Calibri"/>
                <a:ea typeface="Calibri"/>
                <a:cs typeface="Calibri"/>
                <a:sym typeface="Calibri"/>
              </a:rPr>
              <a:t>usually what we are testing</a:t>
            </a:r>
            <a:endParaRPr i="1" sz="1000">
              <a:latin typeface="Calibri"/>
              <a:ea typeface="Calibri"/>
              <a:cs typeface="Calibri"/>
              <a:sym typeface="Calibri"/>
            </a:endParaRPr>
          </a:p>
        </p:txBody>
      </p:sp>
      <p:sp>
        <p:nvSpPr>
          <p:cNvPr id="729" name="Google Shape;729;p59"/>
          <p:cNvSpPr txBox="1"/>
          <p:nvPr/>
        </p:nvSpPr>
        <p:spPr>
          <a:xfrm>
            <a:off x="3269975" y="2297800"/>
            <a:ext cx="25119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H</a:t>
            </a:r>
            <a:r>
              <a:rPr b="1" baseline="-25000" lang="en-GB" sz="1200">
                <a:latin typeface="Calibri"/>
                <a:ea typeface="Calibri"/>
                <a:cs typeface="Calibri"/>
                <a:sym typeface="Calibri"/>
              </a:rPr>
              <a:t>a</a:t>
            </a:r>
            <a:r>
              <a:rPr b="1" lang="en-GB" sz="1200">
                <a:latin typeface="Calibri"/>
                <a:ea typeface="Calibri"/>
                <a:cs typeface="Calibri"/>
                <a:sym typeface="Calibri"/>
              </a:rPr>
              <a:t>: </a:t>
            </a:r>
            <a:r>
              <a:rPr lang="en-GB" sz="1200">
                <a:solidFill>
                  <a:schemeClr val="dk2"/>
                </a:solidFill>
                <a:latin typeface="Calibri"/>
                <a:ea typeface="Calibri"/>
                <a:cs typeface="Calibri"/>
                <a:sym typeface="Calibri"/>
              </a:rPr>
              <a:t>𝛍 ≠ </a:t>
            </a:r>
            <a:r>
              <a:rPr b="1" lang="en-GB" sz="1200">
                <a:solidFill>
                  <a:schemeClr val="dk2"/>
                </a:solidFill>
                <a:latin typeface="Calibri"/>
                <a:ea typeface="Calibri"/>
                <a:cs typeface="Calibri"/>
                <a:sym typeface="Calibri"/>
              </a:rPr>
              <a:t>Observed Mean (       )</a:t>
            </a:r>
            <a:endParaRPr b="1" sz="1200">
              <a:latin typeface="Calibri"/>
              <a:ea typeface="Calibri"/>
              <a:cs typeface="Calibri"/>
              <a:sym typeface="Calibri"/>
            </a:endParaRPr>
          </a:p>
        </p:txBody>
      </p:sp>
      <p:pic>
        <p:nvPicPr>
          <p:cNvPr id="730" name="Google Shape;730;p59"/>
          <p:cNvPicPr preferRelativeResize="0"/>
          <p:nvPr/>
        </p:nvPicPr>
        <p:blipFill>
          <a:blip r:embed="rId3">
            <a:alphaModFix/>
          </a:blip>
          <a:stretch>
            <a:fillRect/>
          </a:stretch>
        </p:blipFill>
        <p:spPr>
          <a:xfrm>
            <a:off x="5184375" y="2411825"/>
            <a:ext cx="157175" cy="172500"/>
          </a:xfrm>
          <a:prstGeom prst="rect">
            <a:avLst/>
          </a:prstGeom>
          <a:noFill/>
          <a:ln>
            <a:noFill/>
          </a:ln>
        </p:spPr>
      </p:pic>
      <p:sp>
        <p:nvSpPr>
          <p:cNvPr id="731" name="Google Shape;731;p59"/>
          <p:cNvSpPr txBox="1"/>
          <p:nvPr/>
        </p:nvSpPr>
        <p:spPr>
          <a:xfrm>
            <a:off x="6089375" y="1535800"/>
            <a:ext cx="2839500" cy="1167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1000">
                <a:solidFill>
                  <a:srgbClr val="434343"/>
                </a:solidFill>
                <a:latin typeface="Calibri"/>
                <a:ea typeface="Calibri"/>
                <a:cs typeface="Calibri"/>
                <a:sym typeface="Calibri"/>
              </a:rPr>
              <a:t>One Tail test </a:t>
            </a:r>
            <a:r>
              <a:rPr i="1" lang="en-GB" sz="1000">
                <a:solidFill>
                  <a:srgbClr val="434343"/>
                </a:solidFill>
                <a:latin typeface="Calibri"/>
                <a:ea typeface="Calibri"/>
                <a:cs typeface="Calibri"/>
                <a:sym typeface="Calibri"/>
              </a:rPr>
              <a:t>- Significance Level will be on one side</a:t>
            </a:r>
            <a:endParaRPr i="1" sz="1000">
              <a:solidFill>
                <a:srgbClr val="434343"/>
              </a:solidFill>
              <a:latin typeface="Calibri"/>
              <a:ea typeface="Calibri"/>
              <a:cs typeface="Calibri"/>
              <a:sym typeface="Calibri"/>
            </a:endParaRPr>
          </a:p>
          <a:p>
            <a:pPr indent="0" lvl="0" marL="0" rtl="0" algn="l">
              <a:spcBef>
                <a:spcPts val="0"/>
              </a:spcBef>
              <a:spcAft>
                <a:spcPts val="0"/>
              </a:spcAft>
              <a:buNone/>
            </a:pPr>
            <a:r>
              <a:rPr b="1" i="1" lang="en-GB" sz="1000">
                <a:solidFill>
                  <a:srgbClr val="434343"/>
                </a:solidFill>
                <a:latin typeface="Calibri"/>
                <a:ea typeface="Calibri"/>
                <a:cs typeface="Calibri"/>
                <a:sym typeface="Calibri"/>
              </a:rPr>
              <a:t>Two Tail test </a:t>
            </a:r>
            <a:r>
              <a:rPr i="1" lang="en-GB" sz="1000">
                <a:solidFill>
                  <a:srgbClr val="434343"/>
                </a:solidFill>
                <a:latin typeface="Calibri"/>
                <a:ea typeface="Calibri"/>
                <a:cs typeface="Calibri"/>
                <a:sym typeface="Calibri"/>
              </a:rPr>
              <a:t>- Significance level split on both sides</a:t>
            </a:r>
            <a:endParaRPr i="1" sz="1000">
              <a:solidFill>
                <a:srgbClr val="434343"/>
              </a:solidFill>
              <a:latin typeface="Calibri"/>
              <a:ea typeface="Calibri"/>
              <a:cs typeface="Calibri"/>
              <a:sym typeface="Calibri"/>
            </a:endParaRPr>
          </a:p>
          <a:p>
            <a:pPr indent="0" lvl="0" marL="0" rtl="0" algn="l">
              <a:spcBef>
                <a:spcPts val="0"/>
              </a:spcBef>
              <a:spcAft>
                <a:spcPts val="0"/>
              </a:spcAft>
              <a:buNone/>
            </a:pPr>
            <a:r>
              <a:t/>
            </a:r>
            <a:endParaRPr i="1" sz="1000">
              <a:solidFill>
                <a:srgbClr val="434343"/>
              </a:solidFill>
              <a:latin typeface="Calibri"/>
              <a:ea typeface="Calibri"/>
              <a:cs typeface="Calibri"/>
              <a:sym typeface="Calibri"/>
            </a:endParaRPr>
          </a:p>
          <a:p>
            <a:pPr indent="0" lvl="0" marL="0" rtl="0" algn="l">
              <a:spcBef>
                <a:spcPts val="0"/>
              </a:spcBef>
              <a:spcAft>
                <a:spcPts val="0"/>
              </a:spcAft>
              <a:buNone/>
            </a:pPr>
            <a:r>
              <a:rPr b="1" i="1" lang="en-GB" sz="1000">
                <a:solidFill>
                  <a:srgbClr val="434343"/>
                </a:solidFill>
                <a:latin typeface="Calibri"/>
                <a:ea typeface="Calibri"/>
                <a:cs typeface="Calibri"/>
                <a:sym typeface="Calibri"/>
              </a:rPr>
              <a:t>Confidence Levels</a:t>
            </a:r>
            <a:r>
              <a:rPr i="1" lang="en-GB" sz="1000">
                <a:solidFill>
                  <a:srgbClr val="434343"/>
                </a:solidFill>
                <a:latin typeface="Calibri"/>
                <a:ea typeface="Calibri"/>
                <a:cs typeface="Calibri"/>
                <a:sym typeface="Calibri"/>
              </a:rPr>
              <a:t> is 1 - </a:t>
            </a:r>
            <a:r>
              <a:rPr lang="en-GB" sz="1000">
                <a:solidFill>
                  <a:srgbClr val="434343"/>
                </a:solidFill>
                <a:latin typeface="Calibri"/>
                <a:ea typeface="Calibri"/>
                <a:cs typeface="Calibri"/>
                <a:sym typeface="Calibri"/>
              </a:rPr>
              <a:t>𝛼. </a:t>
            </a:r>
            <a:r>
              <a:rPr i="1" lang="en-GB" sz="1000">
                <a:solidFill>
                  <a:srgbClr val="434343"/>
                </a:solidFill>
                <a:latin typeface="Calibri"/>
                <a:ea typeface="Calibri"/>
                <a:cs typeface="Calibri"/>
                <a:sym typeface="Calibri"/>
              </a:rPr>
              <a:t>If </a:t>
            </a:r>
            <a:r>
              <a:rPr lang="en-GB" sz="1000">
                <a:solidFill>
                  <a:srgbClr val="434343"/>
                </a:solidFill>
                <a:latin typeface="Calibri"/>
                <a:ea typeface="Calibri"/>
                <a:cs typeface="Calibri"/>
                <a:sym typeface="Calibri"/>
              </a:rPr>
              <a:t>𝛼 = 0.05 then CI = 0.95</a:t>
            </a:r>
            <a:endParaRPr b="1" i="1" sz="1000">
              <a:solidFill>
                <a:srgbClr val="CC0000"/>
              </a:solidFill>
              <a:latin typeface="Calibri"/>
              <a:ea typeface="Calibri"/>
              <a:cs typeface="Calibri"/>
              <a:sym typeface="Calibri"/>
            </a:endParaRPr>
          </a:p>
        </p:txBody>
      </p:sp>
      <p:sp>
        <p:nvSpPr>
          <p:cNvPr id="732" name="Google Shape;732;p59"/>
          <p:cNvSpPr txBox="1"/>
          <p:nvPr/>
        </p:nvSpPr>
        <p:spPr>
          <a:xfrm>
            <a:off x="221975" y="3745600"/>
            <a:ext cx="777900" cy="870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900">
                <a:latin typeface="Calibri"/>
                <a:ea typeface="Calibri"/>
                <a:cs typeface="Calibri"/>
                <a:sym typeface="Calibri"/>
              </a:rPr>
              <a:t>Z-Test</a:t>
            </a:r>
            <a:r>
              <a:rPr i="1" lang="en-GB" sz="900">
                <a:latin typeface="Calibri"/>
                <a:ea typeface="Calibri"/>
                <a:cs typeface="Calibri"/>
                <a:sym typeface="Calibri"/>
              </a:rPr>
              <a:t> </a:t>
            </a:r>
            <a:endParaRPr i="1" sz="900">
              <a:latin typeface="Calibri"/>
              <a:ea typeface="Calibri"/>
              <a:cs typeface="Calibri"/>
              <a:sym typeface="Calibri"/>
            </a:endParaRPr>
          </a:p>
          <a:p>
            <a:pPr indent="0" lvl="0" marL="0" rtl="0" algn="l">
              <a:spcBef>
                <a:spcPts val="0"/>
              </a:spcBef>
              <a:spcAft>
                <a:spcPts val="0"/>
              </a:spcAft>
              <a:buNone/>
            </a:pPr>
            <a:r>
              <a:rPr b="1" i="1" lang="en-GB" sz="900">
                <a:solidFill>
                  <a:srgbClr val="0000FF"/>
                </a:solidFill>
                <a:latin typeface="Calibri"/>
                <a:ea typeface="Calibri"/>
                <a:cs typeface="Calibri"/>
                <a:sym typeface="Calibri"/>
              </a:rPr>
              <a:t>t-Test</a:t>
            </a:r>
            <a:r>
              <a:rPr i="1" lang="en-GB" sz="900">
                <a:solidFill>
                  <a:srgbClr val="0000FF"/>
                </a:solidFill>
                <a:latin typeface="Calibri"/>
                <a:ea typeface="Calibri"/>
                <a:cs typeface="Calibri"/>
                <a:sym typeface="Calibri"/>
              </a:rPr>
              <a:t> </a:t>
            </a:r>
            <a:endParaRPr i="1" sz="900">
              <a:solidFill>
                <a:srgbClr val="0000FF"/>
              </a:solidFill>
              <a:latin typeface="Calibri"/>
              <a:ea typeface="Calibri"/>
              <a:cs typeface="Calibri"/>
              <a:sym typeface="Calibri"/>
            </a:endParaRPr>
          </a:p>
          <a:p>
            <a:pPr indent="0" lvl="0" marL="0" rtl="0" algn="l">
              <a:spcBef>
                <a:spcPts val="0"/>
              </a:spcBef>
              <a:spcAft>
                <a:spcPts val="0"/>
              </a:spcAft>
              <a:buNone/>
            </a:pPr>
            <a:r>
              <a:rPr b="1" i="1" lang="en-GB" sz="900">
                <a:solidFill>
                  <a:srgbClr val="FF9900"/>
                </a:solidFill>
                <a:latin typeface="Calibri"/>
                <a:ea typeface="Calibri"/>
                <a:cs typeface="Calibri"/>
                <a:sym typeface="Calibri"/>
              </a:rPr>
              <a:t>F-Test</a:t>
            </a:r>
            <a:r>
              <a:rPr i="1" lang="en-GB" sz="900">
                <a:solidFill>
                  <a:srgbClr val="FF9900"/>
                </a:solidFill>
                <a:latin typeface="Calibri"/>
                <a:ea typeface="Calibri"/>
                <a:cs typeface="Calibri"/>
                <a:sym typeface="Calibri"/>
              </a:rPr>
              <a:t> </a:t>
            </a:r>
            <a:endParaRPr i="1" sz="900">
              <a:solidFill>
                <a:srgbClr val="FF9900"/>
              </a:solidFill>
              <a:latin typeface="Calibri"/>
              <a:ea typeface="Calibri"/>
              <a:cs typeface="Calibri"/>
              <a:sym typeface="Calibri"/>
            </a:endParaRPr>
          </a:p>
          <a:p>
            <a:pPr indent="0" lvl="0" marL="0" rtl="0" algn="l">
              <a:spcBef>
                <a:spcPts val="0"/>
              </a:spcBef>
              <a:spcAft>
                <a:spcPts val="0"/>
              </a:spcAft>
              <a:buNone/>
            </a:pPr>
            <a:r>
              <a:rPr b="1" i="1" lang="en-GB" sz="900">
                <a:solidFill>
                  <a:srgbClr val="CC0000"/>
                </a:solidFill>
                <a:latin typeface="Calibri"/>
                <a:ea typeface="Calibri"/>
                <a:cs typeface="Calibri"/>
                <a:sym typeface="Calibri"/>
              </a:rPr>
              <a:t>ANOVA</a:t>
            </a:r>
            <a:br>
              <a:rPr i="1" lang="en-GB" sz="900">
                <a:latin typeface="Calibri"/>
                <a:ea typeface="Calibri"/>
                <a:cs typeface="Calibri"/>
                <a:sym typeface="Calibri"/>
              </a:rPr>
            </a:br>
            <a:r>
              <a:rPr b="1" i="1" lang="en-GB" sz="900">
                <a:solidFill>
                  <a:srgbClr val="38761D"/>
                </a:solidFill>
                <a:latin typeface="Calibri"/>
                <a:ea typeface="Calibri"/>
                <a:cs typeface="Calibri"/>
                <a:sym typeface="Calibri"/>
              </a:rPr>
              <a:t>Chi Square</a:t>
            </a:r>
            <a:r>
              <a:rPr i="1" lang="en-GB" sz="900">
                <a:latin typeface="Calibri"/>
                <a:ea typeface="Calibri"/>
                <a:cs typeface="Calibri"/>
                <a:sym typeface="Calibri"/>
              </a:rPr>
              <a:t> </a:t>
            </a:r>
            <a:endParaRPr i="1" sz="900">
              <a:latin typeface="Calibri"/>
              <a:ea typeface="Calibri"/>
              <a:cs typeface="Calibri"/>
              <a:sym typeface="Calibri"/>
            </a:endParaRPr>
          </a:p>
          <a:p>
            <a:pPr indent="0" lvl="0" marL="0" rtl="0" algn="l">
              <a:spcBef>
                <a:spcPts val="0"/>
              </a:spcBef>
              <a:spcAft>
                <a:spcPts val="0"/>
              </a:spcAft>
              <a:buNone/>
            </a:pPr>
            <a:r>
              <a:t/>
            </a:r>
            <a:endParaRPr i="1" sz="900">
              <a:latin typeface="Calibri"/>
              <a:ea typeface="Calibri"/>
              <a:cs typeface="Calibri"/>
              <a:sym typeface="Calibri"/>
            </a:endParaRPr>
          </a:p>
        </p:txBody>
      </p:sp>
      <p:pic>
        <p:nvPicPr>
          <p:cNvPr id="733" name="Google Shape;733;p59"/>
          <p:cNvPicPr preferRelativeResize="0"/>
          <p:nvPr/>
        </p:nvPicPr>
        <p:blipFill rotWithShape="1">
          <a:blip r:embed="rId4">
            <a:alphaModFix/>
          </a:blip>
          <a:srcRect b="4415" l="7108" r="7857" t="0"/>
          <a:stretch/>
        </p:blipFill>
        <p:spPr>
          <a:xfrm>
            <a:off x="4544175" y="3576326"/>
            <a:ext cx="1390100" cy="1038900"/>
          </a:xfrm>
          <a:prstGeom prst="rect">
            <a:avLst/>
          </a:prstGeom>
          <a:noFill/>
          <a:ln>
            <a:noFill/>
          </a:ln>
        </p:spPr>
      </p:pic>
      <p:sp>
        <p:nvSpPr>
          <p:cNvPr id="734" name="Google Shape;734;p59"/>
          <p:cNvSpPr txBox="1"/>
          <p:nvPr/>
        </p:nvSpPr>
        <p:spPr>
          <a:xfrm>
            <a:off x="3193775" y="3745600"/>
            <a:ext cx="1134000" cy="794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latin typeface="Calibri"/>
                <a:ea typeface="Calibri"/>
                <a:cs typeface="Calibri"/>
                <a:sym typeface="Calibri"/>
              </a:rPr>
              <a:t>P-Value is the </a:t>
            </a:r>
            <a:r>
              <a:rPr b="1" i="1" lang="en-GB" sz="1000">
                <a:latin typeface="Calibri"/>
                <a:ea typeface="Calibri"/>
                <a:cs typeface="Calibri"/>
                <a:sym typeface="Calibri"/>
              </a:rPr>
              <a:t>Area in the tail</a:t>
            </a:r>
            <a:r>
              <a:rPr i="1" lang="en-GB" sz="1000">
                <a:latin typeface="Calibri"/>
                <a:ea typeface="Calibri"/>
                <a:cs typeface="Calibri"/>
                <a:sym typeface="Calibri"/>
              </a:rPr>
              <a:t> of the Probability Distribution</a:t>
            </a:r>
            <a:endParaRPr i="1" sz="1000">
              <a:latin typeface="Calibri"/>
              <a:ea typeface="Calibri"/>
              <a:cs typeface="Calibri"/>
              <a:sym typeface="Calibri"/>
            </a:endParaRPr>
          </a:p>
        </p:txBody>
      </p:sp>
      <p:sp>
        <p:nvSpPr>
          <p:cNvPr id="735" name="Google Shape;735;p59"/>
          <p:cNvSpPr txBox="1"/>
          <p:nvPr/>
        </p:nvSpPr>
        <p:spPr>
          <a:xfrm>
            <a:off x="3193775" y="3288400"/>
            <a:ext cx="2685000" cy="432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000">
                <a:latin typeface="Calibri"/>
                <a:ea typeface="Calibri"/>
                <a:cs typeface="Calibri"/>
                <a:sym typeface="Calibri"/>
              </a:rPr>
              <a:t>Calculated from the Critical Values you get from the Distribution Test</a:t>
            </a:r>
            <a:endParaRPr baseline="-25000" i="1" sz="1000">
              <a:latin typeface="Calibri"/>
              <a:ea typeface="Calibri"/>
              <a:cs typeface="Calibri"/>
              <a:sym typeface="Calibri"/>
            </a:endParaRPr>
          </a:p>
        </p:txBody>
      </p:sp>
      <p:sp>
        <p:nvSpPr>
          <p:cNvPr id="736" name="Google Shape;736;p59"/>
          <p:cNvSpPr txBox="1"/>
          <p:nvPr/>
        </p:nvSpPr>
        <p:spPr>
          <a:xfrm>
            <a:off x="145775" y="4583800"/>
            <a:ext cx="30480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000">
              <a:latin typeface="Calibri"/>
              <a:ea typeface="Calibri"/>
              <a:cs typeface="Calibri"/>
              <a:sym typeface="Calibri"/>
            </a:endParaRPr>
          </a:p>
          <a:p>
            <a:pPr indent="0" lvl="0" marL="0" rtl="0" algn="l">
              <a:spcBef>
                <a:spcPts val="0"/>
              </a:spcBef>
              <a:spcAft>
                <a:spcPts val="0"/>
              </a:spcAft>
              <a:buNone/>
            </a:pPr>
            <a:r>
              <a:rPr i="1" lang="en-GB" sz="1000">
                <a:latin typeface="Calibri"/>
                <a:ea typeface="Calibri"/>
                <a:cs typeface="Calibri"/>
                <a:sym typeface="Calibri"/>
              </a:rPr>
              <a:t>P-Value is the evidence against the Null (H</a:t>
            </a:r>
            <a:r>
              <a:rPr baseline="-25000" i="1" lang="en-GB" sz="1000">
                <a:latin typeface="Calibri"/>
                <a:ea typeface="Calibri"/>
                <a:cs typeface="Calibri"/>
                <a:sym typeface="Calibri"/>
              </a:rPr>
              <a:t>0</a:t>
            </a:r>
            <a:r>
              <a:rPr i="1" lang="en-GB" sz="1000">
                <a:latin typeface="Calibri"/>
                <a:ea typeface="Calibri"/>
                <a:cs typeface="Calibri"/>
                <a:sym typeface="Calibri"/>
              </a:rPr>
              <a:t>)</a:t>
            </a:r>
            <a:r>
              <a:rPr baseline="-25000" i="1" lang="en-GB" sz="1000">
                <a:latin typeface="Calibri"/>
                <a:ea typeface="Calibri"/>
                <a:cs typeface="Calibri"/>
                <a:sym typeface="Calibri"/>
              </a:rPr>
              <a:t>  </a:t>
            </a:r>
            <a:endParaRPr baseline="-25000" i="1" sz="1000">
              <a:latin typeface="Calibri"/>
              <a:ea typeface="Calibri"/>
              <a:cs typeface="Calibri"/>
              <a:sym typeface="Calibri"/>
            </a:endParaRPr>
          </a:p>
        </p:txBody>
      </p:sp>
      <p:sp>
        <p:nvSpPr>
          <p:cNvPr id="737" name="Google Shape;737;p59"/>
          <p:cNvSpPr txBox="1"/>
          <p:nvPr/>
        </p:nvSpPr>
        <p:spPr>
          <a:xfrm>
            <a:off x="2074175" y="3821800"/>
            <a:ext cx="8937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1000">
                <a:latin typeface="Calibri"/>
                <a:ea typeface="Calibri"/>
                <a:cs typeface="Calibri"/>
                <a:sym typeface="Calibri"/>
              </a:rPr>
              <a:t>Critical Value (Threshold Value)</a:t>
            </a:r>
            <a:endParaRPr i="1" sz="1000">
              <a:latin typeface="Calibri"/>
              <a:ea typeface="Calibri"/>
              <a:cs typeface="Calibri"/>
              <a:sym typeface="Calibri"/>
            </a:endParaRPr>
          </a:p>
        </p:txBody>
      </p:sp>
      <p:sp>
        <p:nvSpPr>
          <p:cNvPr id="738" name="Google Shape;738;p59"/>
          <p:cNvSpPr txBox="1"/>
          <p:nvPr/>
        </p:nvSpPr>
        <p:spPr>
          <a:xfrm>
            <a:off x="1136375" y="3745600"/>
            <a:ext cx="1044600" cy="10389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900">
                <a:latin typeface="Calibri"/>
                <a:ea typeface="Calibri"/>
                <a:cs typeface="Calibri"/>
                <a:sym typeface="Calibri"/>
              </a:rPr>
              <a:t>Z-Score</a:t>
            </a:r>
            <a:r>
              <a:rPr i="1" lang="en-GB" sz="900">
                <a:latin typeface="Calibri"/>
                <a:ea typeface="Calibri"/>
                <a:cs typeface="Calibri"/>
                <a:sym typeface="Calibri"/>
              </a:rPr>
              <a:t> </a:t>
            </a:r>
            <a:endParaRPr i="1" sz="900">
              <a:latin typeface="Calibri"/>
              <a:ea typeface="Calibri"/>
              <a:cs typeface="Calibri"/>
              <a:sym typeface="Calibri"/>
            </a:endParaRPr>
          </a:p>
          <a:p>
            <a:pPr indent="0" lvl="0" marL="0" rtl="0" algn="l">
              <a:spcBef>
                <a:spcPts val="0"/>
              </a:spcBef>
              <a:spcAft>
                <a:spcPts val="0"/>
              </a:spcAft>
              <a:buNone/>
            </a:pPr>
            <a:r>
              <a:rPr b="1" i="1" lang="en-GB" sz="900">
                <a:solidFill>
                  <a:srgbClr val="0000FF"/>
                </a:solidFill>
                <a:latin typeface="Calibri"/>
                <a:ea typeface="Calibri"/>
                <a:cs typeface="Calibri"/>
                <a:sym typeface="Calibri"/>
              </a:rPr>
              <a:t>t-Score</a:t>
            </a:r>
            <a:endParaRPr i="1" sz="900">
              <a:solidFill>
                <a:srgbClr val="0000FF"/>
              </a:solidFill>
              <a:latin typeface="Calibri"/>
              <a:ea typeface="Calibri"/>
              <a:cs typeface="Calibri"/>
              <a:sym typeface="Calibri"/>
            </a:endParaRPr>
          </a:p>
          <a:p>
            <a:pPr indent="0" lvl="0" marL="0" rtl="0" algn="l">
              <a:spcBef>
                <a:spcPts val="0"/>
              </a:spcBef>
              <a:spcAft>
                <a:spcPts val="0"/>
              </a:spcAft>
              <a:buNone/>
            </a:pPr>
            <a:r>
              <a:rPr b="1" i="1" lang="en-GB" sz="900">
                <a:solidFill>
                  <a:srgbClr val="FF9900"/>
                </a:solidFill>
                <a:latin typeface="Calibri"/>
                <a:ea typeface="Calibri"/>
                <a:cs typeface="Calibri"/>
                <a:sym typeface="Calibri"/>
              </a:rPr>
              <a:t>F-Statistic</a:t>
            </a:r>
            <a:endParaRPr i="1" sz="900">
              <a:solidFill>
                <a:srgbClr val="FF9900"/>
              </a:solidFill>
              <a:latin typeface="Calibri"/>
              <a:ea typeface="Calibri"/>
              <a:cs typeface="Calibri"/>
              <a:sym typeface="Calibri"/>
            </a:endParaRPr>
          </a:p>
          <a:p>
            <a:pPr indent="0" lvl="0" marL="0" rtl="0" algn="l">
              <a:spcBef>
                <a:spcPts val="0"/>
              </a:spcBef>
              <a:spcAft>
                <a:spcPts val="0"/>
              </a:spcAft>
              <a:buNone/>
            </a:pPr>
            <a:r>
              <a:rPr b="1" i="1" lang="en-GB" sz="900">
                <a:solidFill>
                  <a:srgbClr val="CC0000"/>
                </a:solidFill>
                <a:latin typeface="Calibri"/>
                <a:ea typeface="Calibri"/>
                <a:cs typeface="Calibri"/>
                <a:sym typeface="Calibri"/>
              </a:rPr>
              <a:t>ANOVA</a:t>
            </a:r>
            <a:br>
              <a:rPr i="1" lang="en-GB" sz="900">
                <a:latin typeface="Calibri"/>
                <a:ea typeface="Calibri"/>
                <a:cs typeface="Calibri"/>
                <a:sym typeface="Calibri"/>
              </a:rPr>
            </a:br>
            <a:r>
              <a:rPr b="1" i="1" lang="en-GB" sz="900">
                <a:solidFill>
                  <a:srgbClr val="38761D"/>
                </a:solidFill>
                <a:latin typeface="Calibri"/>
                <a:ea typeface="Calibri"/>
                <a:cs typeface="Calibri"/>
                <a:sym typeface="Calibri"/>
              </a:rPr>
              <a:t>Chi Sq. Statistic</a:t>
            </a:r>
            <a:r>
              <a:rPr i="1" lang="en-GB" sz="900">
                <a:latin typeface="Calibri"/>
                <a:ea typeface="Calibri"/>
                <a:cs typeface="Calibri"/>
                <a:sym typeface="Calibri"/>
              </a:rPr>
              <a:t> </a:t>
            </a:r>
            <a:endParaRPr i="1" sz="900">
              <a:latin typeface="Calibri"/>
              <a:ea typeface="Calibri"/>
              <a:cs typeface="Calibri"/>
              <a:sym typeface="Calibri"/>
            </a:endParaRPr>
          </a:p>
          <a:p>
            <a:pPr indent="0" lvl="0" marL="0" rtl="0" algn="l">
              <a:spcBef>
                <a:spcPts val="0"/>
              </a:spcBef>
              <a:spcAft>
                <a:spcPts val="0"/>
              </a:spcAft>
              <a:buNone/>
            </a:pPr>
            <a:r>
              <a:t/>
            </a:r>
            <a:endParaRPr i="1" sz="900">
              <a:latin typeface="Calibri"/>
              <a:ea typeface="Calibri"/>
              <a:cs typeface="Calibri"/>
              <a:sym typeface="Calibri"/>
            </a:endParaRPr>
          </a:p>
        </p:txBody>
      </p:sp>
      <p:cxnSp>
        <p:nvCxnSpPr>
          <p:cNvPr id="739" name="Google Shape;739;p59"/>
          <p:cNvCxnSpPr/>
          <p:nvPr/>
        </p:nvCxnSpPr>
        <p:spPr>
          <a:xfrm>
            <a:off x="923675" y="4104850"/>
            <a:ext cx="152400" cy="0"/>
          </a:xfrm>
          <a:prstGeom prst="straightConnector1">
            <a:avLst/>
          </a:prstGeom>
          <a:noFill/>
          <a:ln cap="flat" cmpd="sng" w="9525">
            <a:solidFill>
              <a:schemeClr val="dk2"/>
            </a:solidFill>
            <a:prstDash val="solid"/>
            <a:round/>
            <a:headEnd len="med" w="med" type="none"/>
            <a:tailEnd len="med" w="med" type="stealth"/>
          </a:ln>
        </p:spPr>
      </p:cxnSp>
      <p:cxnSp>
        <p:nvCxnSpPr>
          <p:cNvPr id="740" name="Google Shape;740;p59"/>
          <p:cNvCxnSpPr/>
          <p:nvPr/>
        </p:nvCxnSpPr>
        <p:spPr>
          <a:xfrm>
            <a:off x="1914275" y="4104850"/>
            <a:ext cx="152400" cy="0"/>
          </a:xfrm>
          <a:prstGeom prst="straightConnector1">
            <a:avLst/>
          </a:prstGeom>
          <a:noFill/>
          <a:ln cap="flat" cmpd="sng" w="9525">
            <a:solidFill>
              <a:schemeClr val="dk2"/>
            </a:solidFill>
            <a:prstDash val="solid"/>
            <a:round/>
            <a:headEnd len="med" w="med" type="none"/>
            <a:tailEnd len="med" w="med" type="stealth"/>
          </a:ln>
        </p:spPr>
      </p:cxnSp>
      <p:sp>
        <p:nvSpPr>
          <p:cNvPr id="741" name="Google Shape;741;p59"/>
          <p:cNvSpPr txBox="1"/>
          <p:nvPr/>
        </p:nvSpPr>
        <p:spPr>
          <a:xfrm>
            <a:off x="92975" y="3517000"/>
            <a:ext cx="906900" cy="2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800" u="sng">
                <a:latin typeface="Calibri"/>
                <a:ea typeface="Calibri"/>
                <a:cs typeface="Calibri"/>
                <a:sym typeface="Calibri"/>
              </a:rPr>
              <a:t>Distribution Test</a:t>
            </a:r>
            <a:endParaRPr i="1" sz="800" u="sng">
              <a:latin typeface="Calibri"/>
              <a:ea typeface="Calibri"/>
              <a:cs typeface="Calibri"/>
              <a:sym typeface="Calibri"/>
            </a:endParaRPr>
          </a:p>
        </p:txBody>
      </p:sp>
      <p:sp>
        <p:nvSpPr>
          <p:cNvPr id="742" name="Google Shape;742;p59"/>
          <p:cNvSpPr txBox="1"/>
          <p:nvPr/>
        </p:nvSpPr>
        <p:spPr>
          <a:xfrm>
            <a:off x="1007375" y="3517000"/>
            <a:ext cx="906900" cy="2598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i="1" lang="en-GB" sz="800" u="sng">
                <a:latin typeface="Calibri"/>
                <a:ea typeface="Calibri"/>
                <a:cs typeface="Calibri"/>
                <a:sym typeface="Calibri"/>
              </a:rPr>
              <a:t>Test Statistic</a:t>
            </a:r>
            <a:endParaRPr i="1" sz="800" u="sng">
              <a:latin typeface="Calibri"/>
              <a:ea typeface="Calibri"/>
              <a:cs typeface="Calibri"/>
              <a:sym typeface="Calibri"/>
            </a:endParaRPr>
          </a:p>
        </p:txBody>
      </p:sp>
      <p:sp>
        <p:nvSpPr>
          <p:cNvPr id="743" name="Google Shape;743;p59"/>
          <p:cNvSpPr/>
          <p:nvPr/>
        </p:nvSpPr>
        <p:spPr>
          <a:xfrm>
            <a:off x="6106675" y="2962175"/>
            <a:ext cx="2822100" cy="1716900"/>
          </a:xfrm>
          <a:prstGeom prst="rect">
            <a:avLst/>
          </a:prstGeom>
          <a:solidFill>
            <a:srgbClr val="FCE5CD"/>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44" name="Google Shape;744;p59"/>
          <p:cNvSpPr txBox="1"/>
          <p:nvPr/>
        </p:nvSpPr>
        <p:spPr>
          <a:xfrm>
            <a:off x="6241775" y="2983600"/>
            <a:ext cx="28221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200">
                <a:latin typeface="Calibri"/>
                <a:ea typeface="Calibri"/>
                <a:cs typeface="Calibri"/>
                <a:sym typeface="Calibri"/>
              </a:rPr>
              <a:t>Take Decision. ACCEPT or REJECT.</a:t>
            </a:r>
            <a:endParaRPr b="1" sz="1200">
              <a:latin typeface="Calibri"/>
              <a:ea typeface="Calibri"/>
              <a:cs typeface="Calibri"/>
              <a:sym typeface="Calibri"/>
            </a:endParaRPr>
          </a:p>
        </p:txBody>
      </p:sp>
      <p:grpSp>
        <p:nvGrpSpPr>
          <p:cNvPr id="745" name="Google Shape;745;p59"/>
          <p:cNvGrpSpPr/>
          <p:nvPr/>
        </p:nvGrpSpPr>
        <p:grpSpPr>
          <a:xfrm>
            <a:off x="6760398" y="3977853"/>
            <a:ext cx="1426284" cy="654347"/>
            <a:chOff x="6584098" y="3506966"/>
            <a:chExt cx="1967288" cy="946134"/>
          </a:xfrm>
        </p:grpSpPr>
        <p:cxnSp>
          <p:nvCxnSpPr>
            <p:cNvPr id="746" name="Google Shape;746;p59"/>
            <p:cNvCxnSpPr/>
            <p:nvPr/>
          </p:nvCxnSpPr>
          <p:spPr>
            <a:xfrm flipH="1" rot="10800000">
              <a:off x="6614475" y="4442300"/>
              <a:ext cx="1929000" cy="10800"/>
            </a:xfrm>
            <a:prstGeom prst="straightConnector1">
              <a:avLst/>
            </a:prstGeom>
            <a:noFill/>
            <a:ln cap="flat" cmpd="sng" w="9525">
              <a:solidFill>
                <a:schemeClr val="dk2"/>
              </a:solidFill>
              <a:prstDash val="solid"/>
              <a:round/>
              <a:headEnd len="med" w="med" type="none"/>
              <a:tailEnd len="med" w="med" type="none"/>
            </a:ln>
          </p:spPr>
        </p:cxnSp>
        <p:grpSp>
          <p:nvGrpSpPr>
            <p:cNvPr id="747" name="Google Shape;747;p59"/>
            <p:cNvGrpSpPr/>
            <p:nvPr/>
          </p:nvGrpSpPr>
          <p:grpSpPr>
            <a:xfrm>
              <a:off x="6584098" y="3506966"/>
              <a:ext cx="1967288" cy="905108"/>
              <a:chOff x="3527075" y="3142475"/>
              <a:chExt cx="3304700" cy="1482325"/>
            </a:xfrm>
          </p:grpSpPr>
          <p:cxnSp>
            <p:nvCxnSpPr>
              <p:cNvPr id="748" name="Google Shape;748;p59"/>
              <p:cNvCxnSpPr/>
              <p:nvPr/>
            </p:nvCxnSpPr>
            <p:spPr>
              <a:xfrm flipH="1" rot="10800000">
                <a:off x="3527075" y="3142475"/>
                <a:ext cx="1800300" cy="1459200"/>
              </a:xfrm>
              <a:prstGeom prst="curvedConnector3">
                <a:avLst>
                  <a:gd fmla="val 50000" name="adj1"/>
                </a:avLst>
              </a:prstGeom>
              <a:noFill/>
              <a:ln cap="flat" cmpd="sng" w="9525">
                <a:solidFill>
                  <a:schemeClr val="dk2"/>
                </a:solidFill>
                <a:prstDash val="solid"/>
                <a:round/>
                <a:headEnd len="med" w="med" type="none"/>
                <a:tailEnd len="med" w="med" type="none"/>
              </a:ln>
            </p:spPr>
          </p:cxnSp>
          <p:cxnSp>
            <p:nvCxnSpPr>
              <p:cNvPr id="749" name="Google Shape;749;p59"/>
              <p:cNvCxnSpPr/>
              <p:nvPr/>
            </p:nvCxnSpPr>
            <p:spPr>
              <a:xfrm rot="10800000">
                <a:off x="5251075" y="3144300"/>
                <a:ext cx="1580700" cy="1480500"/>
              </a:xfrm>
              <a:prstGeom prst="curvedConnector3">
                <a:avLst>
                  <a:gd fmla="val 50000" name="adj1"/>
                </a:avLst>
              </a:prstGeom>
              <a:noFill/>
              <a:ln cap="flat" cmpd="sng" w="9525">
                <a:solidFill>
                  <a:schemeClr val="dk2"/>
                </a:solidFill>
                <a:prstDash val="solid"/>
                <a:round/>
                <a:headEnd len="med" w="med" type="none"/>
                <a:tailEnd len="med" w="med" type="none"/>
              </a:ln>
            </p:spPr>
          </p:cxnSp>
        </p:grpSp>
        <p:cxnSp>
          <p:nvCxnSpPr>
            <p:cNvPr id="750" name="Google Shape;750;p59"/>
            <p:cNvCxnSpPr/>
            <p:nvPr/>
          </p:nvCxnSpPr>
          <p:spPr>
            <a:xfrm>
              <a:off x="7010175" y="4140225"/>
              <a:ext cx="1200" cy="305400"/>
            </a:xfrm>
            <a:prstGeom prst="straightConnector1">
              <a:avLst/>
            </a:prstGeom>
            <a:noFill/>
            <a:ln cap="flat" cmpd="sng" w="19050">
              <a:solidFill>
                <a:schemeClr val="dk2"/>
              </a:solidFill>
              <a:prstDash val="solid"/>
              <a:round/>
              <a:headEnd len="med" w="med" type="none"/>
              <a:tailEnd len="med" w="med" type="none"/>
            </a:ln>
          </p:spPr>
        </p:cxnSp>
      </p:grpSp>
      <p:cxnSp>
        <p:nvCxnSpPr>
          <p:cNvPr id="751" name="Google Shape;751;p59"/>
          <p:cNvCxnSpPr/>
          <p:nvPr/>
        </p:nvCxnSpPr>
        <p:spPr>
          <a:xfrm>
            <a:off x="6562350" y="4366250"/>
            <a:ext cx="319200" cy="101700"/>
          </a:xfrm>
          <a:prstGeom prst="straightConnector1">
            <a:avLst/>
          </a:prstGeom>
          <a:noFill/>
          <a:ln cap="flat" cmpd="sng" w="9525">
            <a:solidFill>
              <a:schemeClr val="dk2"/>
            </a:solidFill>
            <a:prstDash val="solid"/>
            <a:round/>
            <a:headEnd len="med" w="med" type="none"/>
            <a:tailEnd len="med" w="med" type="stealth"/>
          </a:ln>
        </p:spPr>
      </p:cxnSp>
      <p:cxnSp>
        <p:nvCxnSpPr>
          <p:cNvPr id="752" name="Google Shape;752;p59"/>
          <p:cNvCxnSpPr/>
          <p:nvPr/>
        </p:nvCxnSpPr>
        <p:spPr>
          <a:xfrm flipH="1">
            <a:off x="7719875" y="4198625"/>
            <a:ext cx="450300" cy="193200"/>
          </a:xfrm>
          <a:prstGeom prst="straightConnector1">
            <a:avLst/>
          </a:prstGeom>
          <a:noFill/>
          <a:ln cap="flat" cmpd="sng" w="9525">
            <a:solidFill>
              <a:schemeClr val="dk2"/>
            </a:solidFill>
            <a:prstDash val="solid"/>
            <a:round/>
            <a:headEnd len="med" w="med" type="none"/>
            <a:tailEnd len="med" w="med" type="stealth"/>
          </a:ln>
        </p:spPr>
      </p:cxnSp>
      <p:sp>
        <p:nvSpPr>
          <p:cNvPr id="753" name="Google Shape;753;p59"/>
          <p:cNvSpPr txBox="1"/>
          <p:nvPr/>
        </p:nvSpPr>
        <p:spPr>
          <a:xfrm>
            <a:off x="6272775" y="3367375"/>
            <a:ext cx="2459100" cy="572700"/>
          </a:xfrm>
          <a:prstGeom prst="rect">
            <a:avLst/>
          </a:prstGeom>
          <a:solidFill>
            <a:srgbClr val="CC0000"/>
          </a:solid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i="1" lang="en-GB" sz="1200">
                <a:solidFill>
                  <a:srgbClr val="FFFFFF"/>
                </a:solidFill>
                <a:latin typeface="Calibri"/>
                <a:ea typeface="Calibri"/>
                <a:cs typeface="Calibri"/>
                <a:sym typeface="Calibri"/>
              </a:rPr>
              <a:t>Reject </a:t>
            </a:r>
            <a:r>
              <a:rPr b="1" lang="en-GB" sz="1200">
                <a:solidFill>
                  <a:srgbClr val="FFFFFF"/>
                </a:solidFill>
                <a:latin typeface="Calibri"/>
                <a:ea typeface="Calibri"/>
                <a:cs typeface="Calibri"/>
                <a:sym typeface="Calibri"/>
              </a:rPr>
              <a:t>H</a:t>
            </a:r>
            <a:r>
              <a:rPr b="1" baseline="-25000" lang="en-GB" sz="1200">
                <a:solidFill>
                  <a:srgbClr val="FFFFFF"/>
                </a:solidFill>
                <a:latin typeface="Calibri"/>
                <a:ea typeface="Calibri"/>
                <a:cs typeface="Calibri"/>
                <a:sym typeface="Calibri"/>
              </a:rPr>
              <a:t>0</a:t>
            </a:r>
            <a:r>
              <a:rPr b="1" i="1" lang="en-GB" sz="1200">
                <a:solidFill>
                  <a:srgbClr val="FFFFFF"/>
                </a:solidFill>
                <a:latin typeface="Calibri"/>
                <a:ea typeface="Calibri"/>
                <a:cs typeface="Calibri"/>
                <a:sym typeface="Calibri"/>
              </a:rPr>
              <a:t>:</a:t>
            </a:r>
            <a:r>
              <a:rPr b="1" i="1" lang="en-GB" sz="800">
                <a:solidFill>
                  <a:srgbClr val="FFFFFF"/>
                </a:solidFill>
                <a:latin typeface="Calibri"/>
                <a:ea typeface="Calibri"/>
                <a:cs typeface="Calibri"/>
                <a:sym typeface="Calibri"/>
              </a:rPr>
              <a:t>     </a:t>
            </a:r>
            <a:r>
              <a:rPr i="1" lang="en-GB" sz="800">
                <a:solidFill>
                  <a:srgbClr val="FFFFFF"/>
                </a:solidFill>
                <a:latin typeface="Calibri"/>
                <a:ea typeface="Calibri"/>
                <a:cs typeface="Calibri"/>
                <a:sym typeface="Calibri"/>
              </a:rPr>
              <a:t>If </a:t>
            </a:r>
            <a:r>
              <a:rPr i="1" lang="en-GB" sz="1000">
                <a:solidFill>
                  <a:srgbClr val="FFFFFF"/>
                </a:solidFill>
                <a:latin typeface="Calibri"/>
                <a:ea typeface="Calibri"/>
                <a:cs typeface="Calibri"/>
                <a:sym typeface="Calibri"/>
              </a:rPr>
              <a:t>P-Value</a:t>
            </a:r>
            <a:r>
              <a:rPr i="1" lang="en-GB" sz="800">
                <a:solidFill>
                  <a:srgbClr val="FFFFFF"/>
                </a:solidFill>
                <a:latin typeface="Calibri"/>
                <a:ea typeface="Calibri"/>
                <a:cs typeface="Calibri"/>
                <a:sym typeface="Calibri"/>
              </a:rPr>
              <a:t> is less than </a:t>
            </a:r>
            <a:r>
              <a:rPr lang="en-GB" sz="1000">
                <a:solidFill>
                  <a:srgbClr val="FFFFFF"/>
                </a:solidFill>
                <a:latin typeface="Calibri"/>
                <a:ea typeface="Calibri"/>
                <a:cs typeface="Calibri"/>
                <a:sym typeface="Calibri"/>
              </a:rPr>
              <a:t>𝛼</a:t>
            </a:r>
            <a:r>
              <a:rPr i="1" lang="en-GB" sz="800">
                <a:solidFill>
                  <a:srgbClr val="FFFFFF"/>
                </a:solidFill>
                <a:latin typeface="Calibri"/>
                <a:ea typeface="Calibri"/>
                <a:cs typeface="Calibri"/>
                <a:sym typeface="Calibri"/>
              </a:rPr>
              <a:t>. Accept </a:t>
            </a:r>
            <a:r>
              <a:rPr i="1" lang="en-GB" sz="1000">
                <a:solidFill>
                  <a:srgbClr val="FFFFFF"/>
                </a:solidFill>
                <a:latin typeface="Calibri"/>
                <a:ea typeface="Calibri"/>
                <a:cs typeface="Calibri"/>
                <a:sym typeface="Calibri"/>
              </a:rPr>
              <a:t>H</a:t>
            </a:r>
            <a:r>
              <a:rPr baseline="-25000" i="1" lang="en-GB" sz="1000">
                <a:solidFill>
                  <a:srgbClr val="FFFFFF"/>
                </a:solidFill>
                <a:latin typeface="Calibri"/>
                <a:ea typeface="Calibri"/>
                <a:cs typeface="Calibri"/>
                <a:sym typeface="Calibri"/>
              </a:rPr>
              <a:t>a</a:t>
            </a:r>
            <a:r>
              <a:rPr i="1" lang="en-GB" sz="1000">
                <a:solidFill>
                  <a:srgbClr val="FFFFFF"/>
                </a:solidFill>
                <a:latin typeface="Calibri"/>
                <a:ea typeface="Calibri"/>
                <a:cs typeface="Calibri"/>
                <a:sym typeface="Calibri"/>
              </a:rPr>
              <a:t>.</a:t>
            </a:r>
            <a:endParaRPr i="1" sz="1000">
              <a:solidFill>
                <a:srgbClr val="FFFFFF"/>
              </a:solidFill>
              <a:latin typeface="Calibri"/>
              <a:ea typeface="Calibri"/>
              <a:cs typeface="Calibri"/>
              <a:sym typeface="Calibri"/>
            </a:endParaRPr>
          </a:p>
          <a:p>
            <a:pPr indent="0" lvl="0" marL="0" rtl="0" algn="l">
              <a:spcBef>
                <a:spcPts val="0"/>
              </a:spcBef>
              <a:spcAft>
                <a:spcPts val="0"/>
              </a:spcAft>
              <a:buClr>
                <a:schemeClr val="dk2"/>
              </a:buClr>
              <a:buSzPts val="1100"/>
              <a:buFont typeface="Arial"/>
              <a:buNone/>
            </a:pPr>
            <a:r>
              <a:rPr b="1" i="1" lang="en-GB" sz="1200">
                <a:solidFill>
                  <a:srgbClr val="FFFFFF"/>
                </a:solidFill>
                <a:latin typeface="Calibri"/>
                <a:ea typeface="Calibri"/>
                <a:cs typeface="Calibri"/>
                <a:sym typeface="Calibri"/>
              </a:rPr>
              <a:t>Fail to Reject </a:t>
            </a:r>
            <a:r>
              <a:rPr b="1" lang="en-GB" sz="1200">
                <a:solidFill>
                  <a:srgbClr val="FFFFFF"/>
                </a:solidFill>
                <a:latin typeface="Calibri"/>
                <a:ea typeface="Calibri"/>
                <a:cs typeface="Calibri"/>
                <a:sym typeface="Calibri"/>
              </a:rPr>
              <a:t>H</a:t>
            </a:r>
            <a:r>
              <a:rPr b="1" baseline="-25000" lang="en-GB" sz="1200">
                <a:solidFill>
                  <a:srgbClr val="FFFFFF"/>
                </a:solidFill>
                <a:latin typeface="Calibri"/>
                <a:ea typeface="Calibri"/>
                <a:cs typeface="Calibri"/>
                <a:sym typeface="Calibri"/>
              </a:rPr>
              <a:t>0</a:t>
            </a:r>
            <a:r>
              <a:rPr b="1" i="1" lang="en-GB" sz="1200">
                <a:solidFill>
                  <a:srgbClr val="FFFFFF"/>
                </a:solidFill>
                <a:latin typeface="Calibri"/>
                <a:ea typeface="Calibri"/>
                <a:cs typeface="Calibri"/>
                <a:sym typeface="Calibri"/>
              </a:rPr>
              <a:t>:</a:t>
            </a:r>
            <a:r>
              <a:rPr b="1" i="1" lang="en-GB" sz="800">
                <a:solidFill>
                  <a:srgbClr val="FFFFFF"/>
                </a:solidFill>
                <a:latin typeface="Calibri"/>
                <a:ea typeface="Calibri"/>
                <a:cs typeface="Calibri"/>
                <a:sym typeface="Calibri"/>
              </a:rPr>
              <a:t>   </a:t>
            </a:r>
            <a:r>
              <a:rPr i="1" lang="en-GB" sz="800">
                <a:solidFill>
                  <a:srgbClr val="FFFFFF"/>
                </a:solidFill>
                <a:latin typeface="Calibri"/>
                <a:ea typeface="Calibri"/>
                <a:cs typeface="Calibri"/>
                <a:sym typeface="Calibri"/>
              </a:rPr>
              <a:t>If </a:t>
            </a:r>
            <a:r>
              <a:rPr i="1" lang="en-GB" sz="1000">
                <a:solidFill>
                  <a:srgbClr val="FFFFFF"/>
                </a:solidFill>
                <a:latin typeface="Calibri"/>
                <a:ea typeface="Calibri"/>
                <a:cs typeface="Calibri"/>
                <a:sym typeface="Calibri"/>
              </a:rPr>
              <a:t>P-Value</a:t>
            </a:r>
            <a:r>
              <a:rPr i="1" lang="en-GB" sz="800">
                <a:solidFill>
                  <a:srgbClr val="FFFFFF"/>
                </a:solidFill>
                <a:latin typeface="Calibri"/>
                <a:ea typeface="Calibri"/>
                <a:cs typeface="Calibri"/>
                <a:sym typeface="Calibri"/>
              </a:rPr>
              <a:t> is more than </a:t>
            </a:r>
            <a:r>
              <a:rPr lang="en-GB" sz="1000">
                <a:solidFill>
                  <a:srgbClr val="FFFFFF"/>
                </a:solidFill>
                <a:latin typeface="Calibri"/>
                <a:ea typeface="Calibri"/>
                <a:cs typeface="Calibri"/>
                <a:sym typeface="Calibri"/>
              </a:rPr>
              <a:t>𝛼</a:t>
            </a:r>
            <a:r>
              <a:rPr i="1" lang="en-GB" sz="800">
                <a:solidFill>
                  <a:srgbClr val="FFFFFF"/>
                </a:solidFill>
                <a:latin typeface="Calibri"/>
                <a:ea typeface="Calibri"/>
                <a:cs typeface="Calibri"/>
                <a:sym typeface="Calibri"/>
              </a:rPr>
              <a:t>.</a:t>
            </a:r>
            <a:endParaRPr baseline="-25000" i="1" sz="1000">
              <a:solidFill>
                <a:srgbClr val="FFFFFF"/>
              </a:solidFill>
              <a:latin typeface="Calibri"/>
              <a:ea typeface="Calibri"/>
              <a:cs typeface="Calibri"/>
              <a:sym typeface="Calibri"/>
            </a:endParaRPr>
          </a:p>
        </p:txBody>
      </p:sp>
      <p:sp>
        <p:nvSpPr>
          <p:cNvPr id="754" name="Google Shape;754;p59"/>
          <p:cNvSpPr txBox="1"/>
          <p:nvPr/>
        </p:nvSpPr>
        <p:spPr>
          <a:xfrm>
            <a:off x="6089375" y="4050400"/>
            <a:ext cx="7779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800">
                <a:latin typeface="Calibri"/>
                <a:ea typeface="Calibri"/>
                <a:cs typeface="Calibri"/>
                <a:sym typeface="Calibri"/>
              </a:rPr>
              <a:t>Rejection Region. Reject </a:t>
            </a:r>
            <a:r>
              <a:rPr b="1" lang="en-GB" sz="800">
                <a:latin typeface="Calibri"/>
                <a:ea typeface="Calibri"/>
                <a:cs typeface="Calibri"/>
                <a:sym typeface="Calibri"/>
              </a:rPr>
              <a:t>H</a:t>
            </a:r>
            <a:r>
              <a:rPr b="1" baseline="-25000" lang="en-GB" sz="800">
                <a:latin typeface="Calibri"/>
                <a:ea typeface="Calibri"/>
                <a:cs typeface="Calibri"/>
                <a:sym typeface="Calibri"/>
              </a:rPr>
              <a:t>0</a:t>
            </a:r>
            <a:r>
              <a:rPr b="1" lang="en-GB" sz="800">
                <a:latin typeface="Calibri"/>
                <a:ea typeface="Calibri"/>
                <a:cs typeface="Calibri"/>
                <a:sym typeface="Calibri"/>
              </a:rPr>
              <a:t>.</a:t>
            </a:r>
            <a:endParaRPr b="1" i="1" sz="800">
              <a:latin typeface="Calibri"/>
              <a:ea typeface="Calibri"/>
              <a:cs typeface="Calibri"/>
              <a:sym typeface="Calibri"/>
            </a:endParaRPr>
          </a:p>
        </p:txBody>
      </p:sp>
      <p:sp>
        <p:nvSpPr>
          <p:cNvPr id="755" name="Google Shape;755;p59"/>
          <p:cNvSpPr txBox="1"/>
          <p:nvPr/>
        </p:nvSpPr>
        <p:spPr>
          <a:xfrm>
            <a:off x="8146775" y="4050400"/>
            <a:ext cx="686400" cy="392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i="1" lang="en-GB" sz="800">
                <a:latin typeface="Calibri"/>
                <a:ea typeface="Calibri"/>
                <a:cs typeface="Calibri"/>
                <a:sym typeface="Calibri"/>
              </a:rPr>
              <a:t>Fail to Reject </a:t>
            </a:r>
            <a:r>
              <a:rPr b="1" lang="en-GB" sz="800">
                <a:latin typeface="Calibri"/>
                <a:ea typeface="Calibri"/>
                <a:cs typeface="Calibri"/>
                <a:sym typeface="Calibri"/>
              </a:rPr>
              <a:t>H</a:t>
            </a:r>
            <a:r>
              <a:rPr b="1" baseline="-25000" lang="en-GB" sz="800">
                <a:latin typeface="Calibri"/>
                <a:ea typeface="Calibri"/>
                <a:cs typeface="Calibri"/>
                <a:sym typeface="Calibri"/>
              </a:rPr>
              <a:t>0</a:t>
            </a:r>
            <a:r>
              <a:rPr b="1" lang="en-GB" sz="800">
                <a:latin typeface="Calibri"/>
                <a:ea typeface="Calibri"/>
                <a:cs typeface="Calibri"/>
                <a:sym typeface="Calibri"/>
              </a:rPr>
              <a:t>.</a:t>
            </a:r>
            <a:endParaRPr b="1" i="1" sz="800">
              <a:latin typeface="Calibri"/>
              <a:ea typeface="Calibri"/>
              <a:cs typeface="Calibri"/>
              <a:sym typeface="Calibri"/>
            </a:endParaRPr>
          </a:p>
        </p:txBody>
      </p:sp>
      <p:sp>
        <p:nvSpPr>
          <p:cNvPr id="756" name="Google Shape;756;p59"/>
          <p:cNvSpPr/>
          <p:nvPr/>
        </p:nvSpPr>
        <p:spPr>
          <a:xfrm>
            <a:off x="87100" y="970650"/>
            <a:ext cx="510300" cy="4323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solidFill>
                  <a:schemeClr val="lt1"/>
                </a:solidFill>
              </a:rPr>
              <a:t>1</a:t>
            </a:r>
            <a:endParaRPr>
              <a:solidFill>
                <a:schemeClr val="lt1"/>
              </a:solidFill>
            </a:endParaRPr>
          </a:p>
        </p:txBody>
      </p:sp>
      <p:sp>
        <p:nvSpPr>
          <p:cNvPr id="757" name="Google Shape;757;p59"/>
          <p:cNvSpPr/>
          <p:nvPr/>
        </p:nvSpPr>
        <p:spPr>
          <a:xfrm>
            <a:off x="3058900" y="970650"/>
            <a:ext cx="510300" cy="4323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 </a:t>
            </a:r>
            <a:r>
              <a:rPr lang="en-GB">
                <a:solidFill>
                  <a:schemeClr val="lt1"/>
                </a:solidFill>
              </a:rPr>
              <a:t>2</a:t>
            </a:r>
            <a:endParaRPr>
              <a:solidFill>
                <a:schemeClr val="lt1"/>
              </a:solidFill>
            </a:endParaRPr>
          </a:p>
        </p:txBody>
      </p:sp>
      <p:sp>
        <p:nvSpPr>
          <p:cNvPr id="758" name="Google Shape;758;p59"/>
          <p:cNvSpPr/>
          <p:nvPr/>
        </p:nvSpPr>
        <p:spPr>
          <a:xfrm>
            <a:off x="6030700" y="970650"/>
            <a:ext cx="510300" cy="4323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solidFill>
                  <a:schemeClr val="lt1"/>
                </a:solidFill>
              </a:rPr>
              <a:t>3</a:t>
            </a:r>
            <a:endParaRPr>
              <a:solidFill>
                <a:schemeClr val="lt1"/>
              </a:solidFill>
            </a:endParaRPr>
          </a:p>
        </p:txBody>
      </p:sp>
      <p:sp>
        <p:nvSpPr>
          <p:cNvPr id="759" name="Google Shape;759;p59"/>
          <p:cNvSpPr/>
          <p:nvPr/>
        </p:nvSpPr>
        <p:spPr>
          <a:xfrm>
            <a:off x="87100" y="2891288"/>
            <a:ext cx="510300" cy="4323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  </a:t>
            </a:r>
            <a:r>
              <a:rPr lang="en-GB">
                <a:solidFill>
                  <a:schemeClr val="lt1"/>
                </a:solidFill>
              </a:rPr>
              <a:t>4</a:t>
            </a:r>
            <a:endParaRPr>
              <a:solidFill>
                <a:schemeClr val="lt1"/>
              </a:solidFill>
            </a:endParaRPr>
          </a:p>
        </p:txBody>
      </p:sp>
      <p:sp>
        <p:nvSpPr>
          <p:cNvPr id="760" name="Google Shape;760;p59"/>
          <p:cNvSpPr/>
          <p:nvPr/>
        </p:nvSpPr>
        <p:spPr>
          <a:xfrm>
            <a:off x="3088238" y="2891288"/>
            <a:ext cx="510300" cy="4323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solidFill>
                  <a:schemeClr val="lt1"/>
                </a:solidFill>
              </a:rPr>
              <a:t>5</a:t>
            </a:r>
            <a:endParaRPr>
              <a:solidFill>
                <a:schemeClr val="lt1"/>
              </a:solidFill>
            </a:endParaRPr>
          </a:p>
        </p:txBody>
      </p:sp>
      <p:sp>
        <p:nvSpPr>
          <p:cNvPr id="761" name="Google Shape;761;p59"/>
          <p:cNvSpPr/>
          <p:nvPr/>
        </p:nvSpPr>
        <p:spPr>
          <a:xfrm>
            <a:off x="6030700" y="2854575"/>
            <a:ext cx="510300" cy="4323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  </a:t>
            </a:r>
            <a:r>
              <a:rPr lang="en-GB">
                <a:solidFill>
                  <a:schemeClr val="lt1"/>
                </a:solidFill>
              </a:rPr>
              <a:t>6</a:t>
            </a:r>
            <a:endParaRPr>
              <a:solidFill>
                <a:schemeClr val="lt1"/>
              </a:solidFill>
            </a:endParaRPr>
          </a:p>
        </p:txBody>
      </p:sp>
    </p:spTree>
  </p:cSld>
  <p:clrMapOvr>
    <a:masterClrMapping/>
  </p:clrMapOvr>
</p:sld>
</file>

<file path=ppt/slides/slide4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65" name="Shape 765"/>
        <p:cNvGrpSpPr/>
        <p:nvPr/>
      </p:nvGrpSpPr>
      <p:grpSpPr>
        <a:xfrm>
          <a:off x="0" y="0"/>
          <a:ext cx="0" cy="0"/>
          <a:chOff x="0" y="0"/>
          <a:chExt cx="0" cy="0"/>
        </a:xfrm>
      </p:grpSpPr>
      <p:sp>
        <p:nvSpPr>
          <p:cNvPr id="766" name="Google Shape;766;p60"/>
          <p:cNvSpPr txBox="1"/>
          <p:nvPr/>
        </p:nvSpPr>
        <p:spPr>
          <a:xfrm>
            <a:off x="69575" y="545200"/>
            <a:ext cx="81225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Step - 1 &amp; 2 Defining Null &amp; Alternative Hypothesis</a:t>
            </a:r>
            <a:endParaRPr b="1" sz="2000">
              <a:solidFill>
                <a:srgbClr val="CC0000"/>
              </a:solidFill>
              <a:latin typeface="Roboto"/>
              <a:ea typeface="Roboto"/>
              <a:cs typeface="Roboto"/>
              <a:sym typeface="Roboto"/>
            </a:endParaRPr>
          </a:p>
        </p:txBody>
      </p:sp>
      <p:sp>
        <p:nvSpPr>
          <p:cNvPr id="767" name="Google Shape;767;p60"/>
          <p:cNvSpPr/>
          <p:nvPr/>
        </p:nvSpPr>
        <p:spPr>
          <a:xfrm>
            <a:off x="4735075" y="1209575"/>
            <a:ext cx="4094100" cy="33972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8" name="Google Shape;768;p60"/>
          <p:cNvSpPr/>
          <p:nvPr/>
        </p:nvSpPr>
        <p:spPr>
          <a:xfrm>
            <a:off x="239275" y="1209575"/>
            <a:ext cx="4094100" cy="33972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69" name="Google Shape;769;p60"/>
          <p:cNvSpPr txBox="1"/>
          <p:nvPr/>
        </p:nvSpPr>
        <p:spPr>
          <a:xfrm>
            <a:off x="435275" y="1307200"/>
            <a:ext cx="38352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latin typeface="Source Code Pro"/>
                <a:ea typeface="Source Code Pro"/>
                <a:cs typeface="Source Code Pro"/>
                <a:sym typeface="Source Code Pro"/>
              </a:rPr>
              <a:t>Setting Null Hypothesis (H</a:t>
            </a:r>
            <a:r>
              <a:rPr b="1" baseline="-25000" lang="en-GB" sz="1600">
                <a:latin typeface="Source Code Pro"/>
                <a:ea typeface="Source Code Pro"/>
                <a:cs typeface="Source Code Pro"/>
                <a:sym typeface="Source Code Pro"/>
              </a:rPr>
              <a:t>0</a:t>
            </a:r>
            <a:r>
              <a:rPr b="1" lang="en-GB" sz="1600">
                <a:latin typeface="Source Code Pro"/>
                <a:ea typeface="Source Code Pro"/>
                <a:cs typeface="Source Code Pro"/>
                <a:sym typeface="Source Code Pro"/>
              </a:rPr>
              <a:t>)</a:t>
            </a:r>
            <a:endParaRPr b="1" sz="1600">
              <a:latin typeface="Source Code Pro"/>
              <a:ea typeface="Source Code Pro"/>
              <a:cs typeface="Source Code Pro"/>
              <a:sym typeface="Source Code Pro"/>
            </a:endParaRPr>
          </a:p>
        </p:txBody>
      </p:sp>
      <p:sp>
        <p:nvSpPr>
          <p:cNvPr id="770" name="Google Shape;770;p60"/>
          <p:cNvSpPr txBox="1"/>
          <p:nvPr/>
        </p:nvSpPr>
        <p:spPr>
          <a:xfrm>
            <a:off x="5022575" y="1231000"/>
            <a:ext cx="3518400" cy="572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latin typeface="Source Code Pro"/>
                <a:ea typeface="Source Code Pro"/>
                <a:cs typeface="Source Code Pro"/>
                <a:sym typeface="Source Code Pro"/>
              </a:rPr>
              <a:t>Setting Alternative Hypothesis </a:t>
            </a:r>
            <a:r>
              <a:rPr b="1" lang="en-GB" sz="1600">
                <a:solidFill>
                  <a:srgbClr val="990000"/>
                </a:solidFill>
                <a:latin typeface="Source Code Pro"/>
                <a:ea typeface="Source Code Pro"/>
                <a:cs typeface="Source Code Pro"/>
                <a:sym typeface="Source Code Pro"/>
              </a:rPr>
              <a:t>(H</a:t>
            </a:r>
            <a:r>
              <a:rPr b="1" baseline="-25000" lang="en-GB" sz="1600">
                <a:solidFill>
                  <a:srgbClr val="990000"/>
                </a:solidFill>
                <a:latin typeface="Source Code Pro"/>
                <a:ea typeface="Source Code Pro"/>
                <a:cs typeface="Source Code Pro"/>
                <a:sym typeface="Source Code Pro"/>
              </a:rPr>
              <a:t>a</a:t>
            </a:r>
            <a:r>
              <a:rPr b="1" lang="en-GB" sz="1600">
                <a:solidFill>
                  <a:srgbClr val="990000"/>
                </a:solidFill>
                <a:latin typeface="Source Code Pro"/>
                <a:ea typeface="Source Code Pro"/>
                <a:cs typeface="Source Code Pro"/>
                <a:sym typeface="Source Code Pro"/>
              </a:rPr>
              <a:t>)</a:t>
            </a:r>
            <a:endParaRPr b="1" sz="1600">
              <a:solidFill>
                <a:srgbClr val="990000"/>
              </a:solidFill>
              <a:latin typeface="Source Code Pro"/>
              <a:ea typeface="Source Code Pro"/>
              <a:cs typeface="Source Code Pro"/>
              <a:sym typeface="Source Code Pro"/>
            </a:endParaRPr>
          </a:p>
        </p:txBody>
      </p:sp>
      <p:sp>
        <p:nvSpPr>
          <p:cNvPr id="771" name="Google Shape;771;p60"/>
          <p:cNvSpPr txBox="1"/>
          <p:nvPr/>
        </p:nvSpPr>
        <p:spPr>
          <a:xfrm>
            <a:off x="450575" y="2145400"/>
            <a:ext cx="3609900" cy="159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600">
                <a:latin typeface="Roboto"/>
                <a:ea typeface="Roboto"/>
                <a:cs typeface="Roboto"/>
                <a:sym typeface="Roboto"/>
              </a:rPr>
              <a:t>Assume No change. </a:t>
            </a:r>
            <a:endParaRPr i="1"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i="1" lang="en-GB" sz="1600">
                <a:latin typeface="Roboto"/>
                <a:ea typeface="Roboto"/>
                <a:cs typeface="Roboto"/>
                <a:sym typeface="Roboto"/>
              </a:rPr>
              <a:t>The difference in Sample mean and Population mean is are simply because of random chance.</a:t>
            </a:r>
            <a:endParaRPr i="1" sz="1600">
              <a:latin typeface="Roboto"/>
              <a:ea typeface="Roboto"/>
              <a:cs typeface="Roboto"/>
              <a:sym typeface="Roboto"/>
            </a:endParaRPr>
          </a:p>
        </p:txBody>
      </p:sp>
      <p:sp>
        <p:nvSpPr>
          <p:cNvPr id="772" name="Google Shape;772;p60"/>
          <p:cNvSpPr txBox="1"/>
          <p:nvPr/>
        </p:nvSpPr>
        <p:spPr>
          <a:xfrm>
            <a:off x="4946375" y="1942900"/>
            <a:ext cx="3715800" cy="18000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t/>
            </a:r>
            <a:endParaRPr i="1" sz="1600">
              <a:latin typeface="Roboto"/>
              <a:ea typeface="Roboto"/>
              <a:cs typeface="Roboto"/>
              <a:sym typeface="Roboto"/>
            </a:endParaRPr>
          </a:p>
          <a:p>
            <a:pPr indent="0" lvl="0" marL="0" rtl="0" algn="l">
              <a:spcBef>
                <a:spcPts val="0"/>
              </a:spcBef>
              <a:spcAft>
                <a:spcPts val="0"/>
              </a:spcAft>
              <a:buNone/>
            </a:pPr>
            <a:r>
              <a:rPr i="1" lang="en-GB" sz="1600">
                <a:latin typeface="Roboto"/>
                <a:ea typeface="Roboto"/>
                <a:cs typeface="Roboto"/>
                <a:sym typeface="Roboto"/>
              </a:rPr>
              <a:t>A Statistically Significant change is observed.</a:t>
            </a:r>
            <a:endParaRPr i="1" sz="1600">
              <a:latin typeface="Roboto"/>
              <a:ea typeface="Roboto"/>
              <a:cs typeface="Roboto"/>
              <a:sym typeface="Roboto"/>
            </a:endParaRPr>
          </a:p>
          <a:p>
            <a:pPr indent="0" lvl="0" marL="0" rtl="0" algn="l">
              <a:spcBef>
                <a:spcPts val="0"/>
              </a:spcBef>
              <a:spcAft>
                <a:spcPts val="0"/>
              </a:spcAft>
              <a:buNone/>
            </a:pPr>
            <a:r>
              <a:t/>
            </a:r>
            <a:endParaRPr sz="1600">
              <a:latin typeface="Roboto"/>
              <a:ea typeface="Roboto"/>
              <a:cs typeface="Roboto"/>
              <a:sym typeface="Roboto"/>
            </a:endParaRPr>
          </a:p>
          <a:p>
            <a:pPr indent="0" lvl="0" marL="0" rtl="0" algn="l">
              <a:spcBef>
                <a:spcPts val="0"/>
              </a:spcBef>
              <a:spcAft>
                <a:spcPts val="0"/>
              </a:spcAft>
              <a:buNone/>
            </a:pPr>
            <a:r>
              <a:rPr lang="en-GB" sz="1600">
                <a:latin typeface="Roboto"/>
                <a:ea typeface="Roboto"/>
                <a:cs typeface="Roboto"/>
                <a:sym typeface="Roboto"/>
              </a:rPr>
              <a:t>H</a:t>
            </a:r>
            <a:r>
              <a:rPr baseline="-25000" lang="en-GB" sz="1600">
                <a:latin typeface="Roboto"/>
                <a:ea typeface="Roboto"/>
                <a:cs typeface="Roboto"/>
                <a:sym typeface="Roboto"/>
              </a:rPr>
              <a:t>a </a:t>
            </a:r>
            <a:r>
              <a:rPr lang="en-GB" sz="1600">
                <a:latin typeface="Roboto"/>
                <a:ea typeface="Roboto"/>
                <a:cs typeface="Roboto"/>
                <a:sym typeface="Roboto"/>
              </a:rPr>
              <a:t>is </a:t>
            </a:r>
            <a:r>
              <a:rPr i="1" lang="en-GB" sz="1600">
                <a:latin typeface="Roboto"/>
                <a:ea typeface="Roboto"/>
                <a:cs typeface="Roboto"/>
                <a:sym typeface="Roboto"/>
              </a:rPr>
              <a:t>usually what we are testing</a:t>
            </a:r>
            <a:endParaRPr i="1" sz="1600">
              <a:latin typeface="Roboto"/>
              <a:ea typeface="Roboto"/>
              <a:cs typeface="Roboto"/>
              <a:sym typeface="Roboto"/>
            </a:endParaRPr>
          </a:p>
        </p:txBody>
      </p:sp>
      <p:sp>
        <p:nvSpPr>
          <p:cNvPr id="773" name="Google Shape;773;p60"/>
          <p:cNvSpPr txBox="1"/>
          <p:nvPr/>
        </p:nvSpPr>
        <p:spPr>
          <a:xfrm>
            <a:off x="450700" y="4009775"/>
            <a:ext cx="34290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rgbClr val="CC0000"/>
                </a:solidFill>
                <a:latin typeface="Source Code Pro"/>
                <a:ea typeface="Source Code Pro"/>
                <a:cs typeface="Source Code Pro"/>
                <a:sym typeface="Source Code Pro"/>
              </a:rPr>
              <a:t>H</a:t>
            </a:r>
            <a:r>
              <a:rPr b="1" baseline="-25000" lang="en-GB" sz="1800">
                <a:solidFill>
                  <a:srgbClr val="CC0000"/>
                </a:solidFill>
                <a:latin typeface="Source Code Pro"/>
                <a:ea typeface="Source Code Pro"/>
                <a:cs typeface="Source Code Pro"/>
                <a:sym typeface="Source Code Pro"/>
              </a:rPr>
              <a:t>0</a:t>
            </a:r>
            <a:r>
              <a:rPr b="1" lang="en-GB" sz="1800">
                <a:solidFill>
                  <a:srgbClr val="CC0000"/>
                </a:solidFill>
                <a:latin typeface="Source Code Pro"/>
                <a:ea typeface="Source Code Pro"/>
                <a:cs typeface="Source Code Pro"/>
                <a:sym typeface="Source Code Pro"/>
              </a:rPr>
              <a:t>: </a:t>
            </a:r>
            <a:r>
              <a:rPr lang="en-GB" sz="1800">
                <a:solidFill>
                  <a:srgbClr val="CC0000"/>
                </a:solidFill>
                <a:latin typeface="Source Code Pro"/>
                <a:ea typeface="Source Code Pro"/>
                <a:cs typeface="Source Code Pro"/>
                <a:sym typeface="Source Code Pro"/>
              </a:rPr>
              <a:t>𝛍 = </a:t>
            </a:r>
            <a:r>
              <a:rPr b="1" lang="en-GB" sz="1800">
                <a:solidFill>
                  <a:srgbClr val="CC0000"/>
                </a:solidFill>
                <a:latin typeface="Source Code Pro"/>
                <a:ea typeface="Source Code Pro"/>
                <a:cs typeface="Source Code Pro"/>
                <a:sym typeface="Source Code Pro"/>
              </a:rPr>
              <a:t>Observed Mean </a:t>
            </a:r>
            <a:endParaRPr b="1" sz="1800">
              <a:solidFill>
                <a:srgbClr val="CC0000"/>
              </a:solidFill>
              <a:latin typeface="Source Code Pro"/>
              <a:ea typeface="Source Code Pro"/>
              <a:cs typeface="Source Code Pro"/>
              <a:sym typeface="Source Code Pro"/>
            </a:endParaRPr>
          </a:p>
        </p:txBody>
      </p:sp>
      <p:sp>
        <p:nvSpPr>
          <p:cNvPr id="774" name="Google Shape;774;p60"/>
          <p:cNvSpPr txBox="1"/>
          <p:nvPr/>
        </p:nvSpPr>
        <p:spPr>
          <a:xfrm>
            <a:off x="5327375" y="3974200"/>
            <a:ext cx="3028500" cy="3294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800">
                <a:solidFill>
                  <a:srgbClr val="CC0000"/>
                </a:solidFill>
                <a:latin typeface="Source Code Pro"/>
                <a:ea typeface="Source Code Pro"/>
                <a:cs typeface="Source Code Pro"/>
                <a:sym typeface="Source Code Pro"/>
              </a:rPr>
              <a:t>H</a:t>
            </a:r>
            <a:r>
              <a:rPr b="1" baseline="-25000" lang="en-GB" sz="1800">
                <a:solidFill>
                  <a:srgbClr val="CC0000"/>
                </a:solidFill>
                <a:latin typeface="Source Code Pro"/>
                <a:ea typeface="Source Code Pro"/>
                <a:cs typeface="Source Code Pro"/>
                <a:sym typeface="Source Code Pro"/>
              </a:rPr>
              <a:t>a</a:t>
            </a:r>
            <a:r>
              <a:rPr b="1" lang="en-GB" sz="1800">
                <a:solidFill>
                  <a:srgbClr val="CC0000"/>
                </a:solidFill>
                <a:latin typeface="Source Code Pro"/>
                <a:ea typeface="Source Code Pro"/>
                <a:cs typeface="Source Code Pro"/>
                <a:sym typeface="Source Code Pro"/>
              </a:rPr>
              <a:t>: </a:t>
            </a:r>
            <a:r>
              <a:rPr lang="en-GB" sz="1800">
                <a:solidFill>
                  <a:srgbClr val="CC0000"/>
                </a:solidFill>
                <a:latin typeface="Source Code Pro"/>
                <a:ea typeface="Source Code Pro"/>
                <a:cs typeface="Source Code Pro"/>
                <a:sym typeface="Source Code Pro"/>
              </a:rPr>
              <a:t>𝛍 ≠ </a:t>
            </a:r>
            <a:r>
              <a:rPr b="1" lang="en-GB" sz="1800">
                <a:solidFill>
                  <a:srgbClr val="CC0000"/>
                </a:solidFill>
                <a:latin typeface="Source Code Pro"/>
                <a:ea typeface="Source Code Pro"/>
                <a:cs typeface="Source Code Pro"/>
                <a:sym typeface="Source Code Pro"/>
              </a:rPr>
              <a:t>Observed Mean</a:t>
            </a:r>
            <a:endParaRPr b="1" sz="1800">
              <a:solidFill>
                <a:srgbClr val="CC0000"/>
              </a:solidFill>
              <a:latin typeface="Source Code Pro"/>
              <a:ea typeface="Source Code Pro"/>
              <a:cs typeface="Source Code Pro"/>
              <a:sym typeface="Source Code Pro"/>
            </a:endParaRPr>
          </a:p>
        </p:txBody>
      </p:sp>
      <p:cxnSp>
        <p:nvCxnSpPr>
          <p:cNvPr id="775" name="Google Shape;775;p60"/>
          <p:cNvCxnSpPr/>
          <p:nvPr/>
        </p:nvCxnSpPr>
        <p:spPr>
          <a:xfrm>
            <a:off x="889925" y="1920725"/>
            <a:ext cx="2242800" cy="0"/>
          </a:xfrm>
          <a:prstGeom prst="straightConnector1">
            <a:avLst/>
          </a:prstGeom>
          <a:noFill/>
          <a:ln cap="flat" cmpd="sng" w="28575">
            <a:solidFill>
              <a:schemeClr val="dk2"/>
            </a:solidFill>
            <a:prstDash val="solid"/>
            <a:round/>
            <a:headEnd len="med" w="med" type="none"/>
            <a:tailEnd len="med" w="med" type="none"/>
          </a:ln>
        </p:spPr>
      </p:cxnSp>
      <p:cxnSp>
        <p:nvCxnSpPr>
          <p:cNvPr id="776" name="Google Shape;776;p60"/>
          <p:cNvCxnSpPr/>
          <p:nvPr/>
        </p:nvCxnSpPr>
        <p:spPr>
          <a:xfrm>
            <a:off x="5611350" y="1920725"/>
            <a:ext cx="2242800" cy="0"/>
          </a:xfrm>
          <a:prstGeom prst="straightConnector1">
            <a:avLst/>
          </a:prstGeom>
          <a:noFill/>
          <a:ln cap="flat" cmpd="sng" w="28575">
            <a:solidFill>
              <a:schemeClr val="dk2"/>
            </a:solidFill>
            <a:prstDash val="solid"/>
            <a:round/>
            <a:headEnd len="med" w="med" type="none"/>
            <a:tailEnd len="med" w="med" type="none"/>
          </a:ln>
        </p:spPr>
      </p:cxnSp>
      <p:sp>
        <p:nvSpPr>
          <p:cNvPr id="777" name="Google Shape;777;p60"/>
          <p:cNvSpPr/>
          <p:nvPr/>
        </p:nvSpPr>
        <p:spPr>
          <a:xfrm>
            <a:off x="87100" y="1123050"/>
            <a:ext cx="510300" cy="4323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solidFill>
                  <a:schemeClr val="lt1"/>
                </a:solidFill>
              </a:rPr>
              <a:t>1</a:t>
            </a:r>
            <a:endParaRPr>
              <a:solidFill>
                <a:schemeClr val="lt1"/>
              </a:solidFill>
            </a:endParaRPr>
          </a:p>
        </p:txBody>
      </p:sp>
      <p:sp>
        <p:nvSpPr>
          <p:cNvPr id="778" name="Google Shape;778;p60"/>
          <p:cNvSpPr/>
          <p:nvPr/>
        </p:nvSpPr>
        <p:spPr>
          <a:xfrm>
            <a:off x="4582900" y="1123050"/>
            <a:ext cx="510300" cy="4323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 2</a:t>
            </a:r>
            <a:endParaRPr>
              <a:solidFill>
                <a:schemeClr val="lt1"/>
              </a:solidFill>
            </a:endParaRPr>
          </a:p>
        </p:txBody>
      </p:sp>
      <p:sp>
        <p:nvSpPr>
          <p:cNvPr id="779" name="Google Shape;779;p60"/>
          <p:cNvSpPr txBox="1"/>
          <p:nvPr>
            <p:ph type="title"/>
          </p:nvPr>
        </p:nvSpPr>
        <p:spPr>
          <a:xfrm>
            <a:off x="6900" y="64025"/>
            <a:ext cx="5386500" cy="572700"/>
          </a:xfrm>
          <a:prstGeom prst="rect">
            <a:avLst/>
          </a:prstGeom>
          <a:solidFill>
            <a:srgbClr val="FFFFFF"/>
          </a:solid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4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3" name="Shape 783"/>
        <p:cNvGrpSpPr/>
        <p:nvPr/>
      </p:nvGrpSpPr>
      <p:grpSpPr>
        <a:xfrm>
          <a:off x="0" y="0"/>
          <a:ext cx="0" cy="0"/>
          <a:chOff x="0" y="0"/>
          <a:chExt cx="0" cy="0"/>
        </a:xfrm>
      </p:grpSpPr>
      <p:sp>
        <p:nvSpPr>
          <p:cNvPr id="784" name="Google Shape;784;p61"/>
          <p:cNvSpPr/>
          <p:nvPr/>
        </p:nvSpPr>
        <p:spPr>
          <a:xfrm>
            <a:off x="239275" y="1209575"/>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785" name="Google Shape;785;p61"/>
          <p:cNvSpPr txBox="1"/>
          <p:nvPr/>
        </p:nvSpPr>
        <p:spPr>
          <a:xfrm>
            <a:off x="221975" y="545200"/>
            <a:ext cx="52776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Step - 3 Setting Significance levels (𝛼)</a:t>
            </a:r>
            <a:endParaRPr b="1" sz="2000">
              <a:solidFill>
                <a:srgbClr val="CC0000"/>
              </a:solidFill>
              <a:latin typeface="Roboto"/>
              <a:ea typeface="Roboto"/>
              <a:cs typeface="Roboto"/>
              <a:sym typeface="Roboto"/>
            </a:endParaRPr>
          </a:p>
        </p:txBody>
      </p:sp>
      <p:sp>
        <p:nvSpPr>
          <p:cNvPr id="786" name="Google Shape;786;p61"/>
          <p:cNvSpPr txBox="1"/>
          <p:nvPr/>
        </p:nvSpPr>
        <p:spPr>
          <a:xfrm>
            <a:off x="560575" y="1334000"/>
            <a:ext cx="8136300" cy="12354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Source Code Pro"/>
              <a:buChar char="●"/>
            </a:pPr>
            <a:r>
              <a:rPr b="1" lang="en-GB" sz="1500">
                <a:solidFill>
                  <a:srgbClr val="CC0000"/>
                </a:solidFill>
                <a:latin typeface="Roboto"/>
                <a:ea typeface="Roboto"/>
                <a:cs typeface="Roboto"/>
                <a:sym typeface="Roboto"/>
              </a:rPr>
              <a:t>Significance level</a:t>
            </a:r>
            <a:r>
              <a:rPr b="1" baseline="30000" lang="en-GB" sz="1500">
                <a:solidFill>
                  <a:srgbClr val="CC0000"/>
                </a:solidFill>
                <a:latin typeface="Roboto"/>
                <a:ea typeface="Roboto"/>
                <a:cs typeface="Roboto"/>
                <a:sym typeface="Roboto"/>
              </a:rPr>
              <a:t>*</a:t>
            </a:r>
            <a:r>
              <a:rPr b="1" lang="en-GB" sz="1500">
                <a:solidFill>
                  <a:srgbClr val="CC0000"/>
                </a:solidFill>
                <a:latin typeface="Roboto"/>
                <a:ea typeface="Roboto"/>
                <a:cs typeface="Roboto"/>
                <a:sym typeface="Roboto"/>
              </a:rPr>
              <a:t> (𝛼)</a:t>
            </a:r>
            <a:r>
              <a:rPr lang="en-GB" sz="1500">
                <a:latin typeface="Roboto"/>
                <a:ea typeface="Roboto"/>
                <a:cs typeface="Roboto"/>
                <a:sym typeface="Roboto"/>
              </a:rPr>
              <a:t> is the maximum probability of accepting the </a:t>
            </a:r>
            <a:r>
              <a:rPr b="1" lang="en-GB" sz="1500">
                <a:solidFill>
                  <a:srgbClr val="CC0000"/>
                </a:solidFill>
                <a:latin typeface="Roboto"/>
                <a:ea typeface="Roboto"/>
                <a:cs typeface="Roboto"/>
                <a:sym typeface="Roboto"/>
              </a:rPr>
              <a:t>‘Type-I Error’</a:t>
            </a:r>
            <a:r>
              <a:rPr lang="en-GB" sz="1500">
                <a:latin typeface="Roboto"/>
                <a:ea typeface="Roboto"/>
                <a:cs typeface="Roboto"/>
                <a:sym typeface="Roboto"/>
              </a:rPr>
              <a:t> i.e. Rejecting a True Null Hypothesis (and assume that a ‘Significant Change’ has occurred). Thus it </a:t>
            </a:r>
            <a:r>
              <a:rPr b="1" lang="en-GB" sz="1500">
                <a:latin typeface="Roboto"/>
                <a:ea typeface="Roboto"/>
                <a:cs typeface="Roboto"/>
                <a:sym typeface="Roboto"/>
              </a:rPr>
              <a:t>represents the probability that tests will produce </a:t>
            </a:r>
            <a:r>
              <a:rPr b="1" i="1" lang="en-GB" sz="1500">
                <a:latin typeface="Roboto"/>
                <a:ea typeface="Roboto"/>
                <a:cs typeface="Roboto"/>
                <a:sym typeface="Roboto"/>
              </a:rPr>
              <a:t>‘statistically significant’</a:t>
            </a:r>
            <a:r>
              <a:rPr b="1" lang="en-GB" sz="1500">
                <a:latin typeface="Roboto"/>
                <a:ea typeface="Roboto"/>
                <a:cs typeface="Roboto"/>
                <a:sym typeface="Roboto"/>
              </a:rPr>
              <a:t> results when the null hypothesis is correct.</a:t>
            </a:r>
            <a:endParaRPr b="1" sz="1500">
              <a:latin typeface="Roboto"/>
              <a:ea typeface="Roboto"/>
              <a:cs typeface="Roboto"/>
              <a:sym typeface="Roboto"/>
            </a:endParaRPr>
          </a:p>
        </p:txBody>
      </p:sp>
      <p:grpSp>
        <p:nvGrpSpPr>
          <p:cNvPr id="787" name="Google Shape;787;p61"/>
          <p:cNvGrpSpPr/>
          <p:nvPr/>
        </p:nvGrpSpPr>
        <p:grpSpPr>
          <a:xfrm>
            <a:off x="5035870" y="2629394"/>
            <a:ext cx="3661250" cy="1828621"/>
            <a:chOff x="4717775" y="3099250"/>
            <a:chExt cx="3915775" cy="1857600"/>
          </a:xfrm>
        </p:grpSpPr>
        <p:sp>
          <p:nvSpPr>
            <p:cNvPr id="788" name="Google Shape;788;p61"/>
            <p:cNvSpPr/>
            <p:nvPr/>
          </p:nvSpPr>
          <p:spPr>
            <a:xfrm>
              <a:off x="4733550" y="3099250"/>
              <a:ext cx="3900000" cy="1857600"/>
            </a:xfrm>
            <a:prstGeom prst="rect">
              <a:avLst/>
            </a:prstGeom>
            <a:solidFill>
              <a:srgbClr val="FFFFFF"/>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789" name="Google Shape;789;p61"/>
            <p:cNvGrpSpPr/>
            <p:nvPr/>
          </p:nvGrpSpPr>
          <p:grpSpPr>
            <a:xfrm>
              <a:off x="4717775" y="3143975"/>
              <a:ext cx="3783525" cy="1544725"/>
              <a:chOff x="679175" y="3143975"/>
              <a:chExt cx="3783525" cy="1544725"/>
            </a:xfrm>
          </p:grpSpPr>
          <p:grpSp>
            <p:nvGrpSpPr>
              <p:cNvPr id="790" name="Google Shape;790;p61"/>
              <p:cNvGrpSpPr/>
              <p:nvPr/>
            </p:nvGrpSpPr>
            <p:grpSpPr>
              <a:xfrm>
                <a:off x="1012475" y="3143975"/>
                <a:ext cx="3304700" cy="1480825"/>
                <a:chOff x="3527075" y="3143975"/>
                <a:chExt cx="3304700" cy="1480825"/>
              </a:xfrm>
            </p:grpSpPr>
            <p:cxnSp>
              <p:nvCxnSpPr>
                <p:cNvPr id="791" name="Google Shape;791;p61"/>
                <p:cNvCxnSpPr/>
                <p:nvPr/>
              </p:nvCxnSpPr>
              <p:spPr>
                <a:xfrm flipH="1" rot="10800000">
                  <a:off x="3527075" y="3143975"/>
                  <a:ext cx="1801500" cy="1457700"/>
                </a:xfrm>
                <a:prstGeom prst="curvedConnector3">
                  <a:avLst>
                    <a:gd fmla="val 50000" name="adj1"/>
                  </a:avLst>
                </a:prstGeom>
                <a:noFill/>
                <a:ln cap="flat" cmpd="sng" w="19050">
                  <a:solidFill>
                    <a:srgbClr val="1155CC"/>
                  </a:solidFill>
                  <a:prstDash val="solid"/>
                  <a:round/>
                  <a:headEnd len="med" w="med" type="none"/>
                  <a:tailEnd len="med" w="med" type="none"/>
                </a:ln>
              </p:spPr>
            </p:cxnSp>
            <p:cxnSp>
              <p:nvCxnSpPr>
                <p:cNvPr id="792" name="Google Shape;792;p61"/>
                <p:cNvCxnSpPr/>
                <p:nvPr/>
              </p:nvCxnSpPr>
              <p:spPr>
                <a:xfrm rot="10800000">
                  <a:off x="5251975" y="3144300"/>
                  <a:ext cx="1579800" cy="1480500"/>
                </a:xfrm>
                <a:prstGeom prst="curvedConnector3">
                  <a:avLst>
                    <a:gd fmla="val 50000" name="adj1"/>
                  </a:avLst>
                </a:prstGeom>
                <a:noFill/>
                <a:ln cap="flat" cmpd="sng" w="19050">
                  <a:solidFill>
                    <a:srgbClr val="1155CC"/>
                  </a:solidFill>
                  <a:prstDash val="solid"/>
                  <a:round/>
                  <a:headEnd len="med" w="med" type="none"/>
                  <a:tailEnd len="med" w="med" type="none"/>
                </a:ln>
              </p:spPr>
            </p:cxnSp>
          </p:grpSp>
          <p:cxnSp>
            <p:nvCxnSpPr>
              <p:cNvPr id="793" name="Google Shape;793;p61"/>
              <p:cNvCxnSpPr/>
              <p:nvPr/>
            </p:nvCxnSpPr>
            <p:spPr>
              <a:xfrm>
                <a:off x="975800" y="4677175"/>
                <a:ext cx="3486900" cy="6900"/>
              </a:xfrm>
              <a:prstGeom prst="straightConnector1">
                <a:avLst/>
              </a:prstGeom>
              <a:noFill/>
              <a:ln cap="flat" cmpd="sng" w="19050">
                <a:solidFill>
                  <a:srgbClr val="424242"/>
                </a:solidFill>
                <a:prstDash val="solid"/>
                <a:round/>
                <a:headEnd len="med" w="med" type="none"/>
                <a:tailEnd len="med" w="med" type="none"/>
              </a:ln>
            </p:spPr>
          </p:cxnSp>
          <p:cxnSp>
            <p:nvCxnSpPr>
              <p:cNvPr id="794" name="Google Shape;794;p61"/>
              <p:cNvCxnSpPr/>
              <p:nvPr/>
            </p:nvCxnSpPr>
            <p:spPr>
              <a:xfrm flipH="1">
                <a:off x="1699700" y="4203900"/>
                <a:ext cx="6900" cy="480300"/>
              </a:xfrm>
              <a:prstGeom prst="straightConnector1">
                <a:avLst/>
              </a:prstGeom>
              <a:noFill/>
              <a:ln cap="flat" cmpd="sng" w="28575">
                <a:solidFill>
                  <a:srgbClr val="990000"/>
                </a:solidFill>
                <a:prstDash val="solid"/>
                <a:round/>
                <a:headEnd len="med" w="med" type="none"/>
                <a:tailEnd len="med" w="med" type="none"/>
              </a:ln>
            </p:spPr>
          </p:cxnSp>
          <p:sp>
            <p:nvSpPr>
              <p:cNvPr id="795" name="Google Shape;795;p61"/>
              <p:cNvSpPr txBox="1"/>
              <p:nvPr/>
            </p:nvSpPr>
            <p:spPr>
              <a:xfrm>
                <a:off x="983975" y="3975300"/>
                <a:ext cx="7149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CC0000"/>
                    </a:solidFill>
                    <a:latin typeface="Calibri"/>
                    <a:ea typeface="Calibri"/>
                    <a:cs typeface="Calibri"/>
                    <a:sym typeface="Calibri"/>
                  </a:rPr>
                  <a:t>𝛼 = 0.05</a:t>
                </a:r>
                <a:endParaRPr i="1" sz="1000">
                  <a:solidFill>
                    <a:srgbClr val="CC0000"/>
                  </a:solidFill>
                  <a:latin typeface="Calibri"/>
                  <a:ea typeface="Calibri"/>
                  <a:cs typeface="Calibri"/>
                  <a:sym typeface="Calibri"/>
                </a:endParaRPr>
              </a:p>
            </p:txBody>
          </p:sp>
          <p:cxnSp>
            <p:nvCxnSpPr>
              <p:cNvPr id="796" name="Google Shape;796;p61"/>
              <p:cNvCxnSpPr>
                <a:stCxn id="797" idx="3"/>
              </p:cNvCxnSpPr>
              <p:nvPr/>
            </p:nvCxnSpPr>
            <p:spPr>
              <a:xfrm>
                <a:off x="1394075" y="4429200"/>
                <a:ext cx="4500" cy="259500"/>
              </a:xfrm>
              <a:prstGeom prst="straightConnector1">
                <a:avLst/>
              </a:prstGeom>
              <a:noFill/>
              <a:ln cap="flat" cmpd="sng" w="28575">
                <a:solidFill>
                  <a:srgbClr val="424242"/>
                </a:solidFill>
                <a:prstDash val="solid"/>
                <a:round/>
                <a:headEnd len="med" w="med" type="none"/>
                <a:tailEnd len="med" w="med" type="none"/>
              </a:ln>
            </p:spPr>
          </p:cxnSp>
          <p:sp>
            <p:nvSpPr>
              <p:cNvPr id="797" name="Google Shape;797;p61"/>
              <p:cNvSpPr txBox="1"/>
              <p:nvPr/>
            </p:nvSpPr>
            <p:spPr>
              <a:xfrm>
                <a:off x="679175" y="4280100"/>
                <a:ext cx="7149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424242"/>
                    </a:solidFill>
                    <a:latin typeface="Calibri"/>
                    <a:ea typeface="Calibri"/>
                    <a:cs typeface="Calibri"/>
                    <a:sym typeface="Calibri"/>
                  </a:rPr>
                  <a:t>𝛼 = 0.01</a:t>
                </a:r>
                <a:endParaRPr i="1" sz="1000">
                  <a:latin typeface="Calibri"/>
                  <a:ea typeface="Calibri"/>
                  <a:cs typeface="Calibri"/>
                  <a:sym typeface="Calibri"/>
                </a:endParaRPr>
              </a:p>
            </p:txBody>
          </p:sp>
          <p:cxnSp>
            <p:nvCxnSpPr>
              <p:cNvPr id="798" name="Google Shape;798;p61"/>
              <p:cNvCxnSpPr/>
              <p:nvPr/>
            </p:nvCxnSpPr>
            <p:spPr>
              <a:xfrm flipH="1">
                <a:off x="1928425" y="3897650"/>
                <a:ext cx="900" cy="786600"/>
              </a:xfrm>
              <a:prstGeom prst="straightConnector1">
                <a:avLst/>
              </a:prstGeom>
              <a:noFill/>
              <a:ln cap="flat" cmpd="sng" w="28575">
                <a:solidFill>
                  <a:srgbClr val="38761D"/>
                </a:solidFill>
                <a:prstDash val="solid"/>
                <a:round/>
                <a:headEnd len="med" w="med" type="none"/>
                <a:tailEnd len="med" w="med" type="none"/>
              </a:ln>
            </p:spPr>
          </p:cxnSp>
          <p:sp>
            <p:nvSpPr>
              <p:cNvPr id="799" name="Google Shape;799;p61"/>
              <p:cNvSpPr txBox="1"/>
              <p:nvPr/>
            </p:nvSpPr>
            <p:spPr>
              <a:xfrm>
                <a:off x="1212575" y="3670500"/>
                <a:ext cx="7149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38761D"/>
                    </a:solidFill>
                    <a:latin typeface="Calibri"/>
                    <a:ea typeface="Calibri"/>
                    <a:cs typeface="Calibri"/>
                    <a:sym typeface="Calibri"/>
                  </a:rPr>
                  <a:t>𝛼 = 0.10</a:t>
                </a:r>
                <a:endParaRPr i="1" sz="1000">
                  <a:solidFill>
                    <a:srgbClr val="38761D"/>
                  </a:solidFill>
                  <a:latin typeface="Calibri"/>
                  <a:ea typeface="Calibri"/>
                  <a:cs typeface="Calibri"/>
                  <a:sym typeface="Calibri"/>
                </a:endParaRPr>
              </a:p>
            </p:txBody>
          </p:sp>
        </p:grpSp>
      </p:grpSp>
      <p:sp>
        <p:nvSpPr>
          <p:cNvPr id="800" name="Google Shape;800;p61"/>
          <p:cNvSpPr txBox="1"/>
          <p:nvPr/>
        </p:nvSpPr>
        <p:spPr>
          <a:xfrm>
            <a:off x="560575" y="2705600"/>
            <a:ext cx="4332600" cy="1343100"/>
          </a:xfrm>
          <a:prstGeom prst="rect">
            <a:avLst/>
          </a:prstGeom>
          <a:solidFill>
            <a:srgbClr val="FFFFFF"/>
          </a:solid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Source Code Pro"/>
              <a:buChar char="●"/>
            </a:pPr>
            <a:r>
              <a:rPr lang="en-GB" sz="1500">
                <a:latin typeface="Roboto"/>
                <a:ea typeface="Roboto"/>
                <a:cs typeface="Roboto"/>
                <a:sym typeface="Roboto"/>
              </a:rPr>
              <a:t>In Hypothesis the most common Significance Levels</a:t>
            </a:r>
            <a:r>
              <a:rPr baseline="30000" lang="en-GB" sz="1500">
                <a:solidFill>
                  <a:srgbClr val="FF0000"/>
                </a:solidFill>
                <a:latin typeface="Roboto"/>
                <a:ea typeface="Roboto"/>
                <a:cs typeface="Roboto"/>
                <a:sym typeface="Roboto"/>
              </a:rPr>
              <a:t>**</a:t>
            </a:r>
            <a:r>
              <a:rPr lang="en-GB" sz="1500">
                <a:latin typeface="Roboto"/>
                <a:ea typeface="Roboto"/>
                <a:cs typeface="Roboto"/>
                <a:sym typeface="Roboto"/>
              </a:rPr>
              <a:t> are -</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GB" sz="1500">
                <a:latin typeface="Roboto"/>
                <a:ea typeface="Roboto"/>
                <a:cs typeface="Roboto"/>
                <a:sym typeface="Roboto"/>
              </a:rPr>
              <a:t>1% (0.01)</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GB" sz="1500">
                <a:latin typeface="Roboto"/>
                <a:ea typeface="Roboto"/>
                <a:cs typeface="Roboto"/>
                <a:sym typeface="Roboto"/>
              </a:rPr>
              <a:t>5% (0.05)</a:t>
            </a:r>
            <a:endParaRPr sz="1500">
              <a:latin typeface="Roboto"/>
              <a:ea typeface="Roboto"/>
              <a:cs typeface="Roboto"/>
              <a:sym typeface="Roboto"/>
            </a:endParaRPr>
          </a:p>
          <a:p>
            <a:pPr indent="-323850" lvl="1" marL="914400" rtl="0" algn="l">
              <a:spcBef>
                <a:spcPts val="0"/>
              </a:spcBef>
              <a:spcAft>
                <a:spcPts val="0"/>
              </a:spcAft>
              <a:buSzPts val="1500"/>
              <a:buFont typeface="Roboto"/>
              <a:buChar char="○"/>
            </a:pPr>
            <a:r>
              <a:rPr lang="en-GB" sz="1500">
                <a:latin typeface="Roboto"/>
                <a:ea typeface="Roboto"/>
                <a:cs typeface="Roboto"/>
                <a:sym typeface="Roboto"/>
              </a:rPr>
              <a:t>10% (0.1) </a:t>
            </a:r>
            <a:endParaRPr sz="1500">
              <a:latin typeface="Roboto"/>
              <a:ea typeface="Roboto"/>
              <a:cs typeface="Roboto"/>
              <a:sym typeface="Roboto"/>
            </a:endParaRPr>
          </a:p>
        </p:txBody>
      </p:sp>
      <p:sp>
        <p:nvSpPr>
          <p:cNvPr id="801" name="Google Shape;801;p61"/>
          <p:cNvSpPr txBox="1"/>
          <p:nvPr/>
        </p:nvSpPr>
        <p:spPr>
          <a:xfrm>
            <a:off x="331975" y="4382000"/>
            <a:ext cx="8428500" cy="572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i="1" lang="en-GB" sz="1500">
                <a:solidFill>
                  <a:srgbClr val="CC0000"/>
                </a:solidFill>
                <a:latin typeface="Source Code Pro"/>
                <a:ea typeface="Source Code Pro"/>
                <a:cs typeface="Source Code Pro"/>
                <a:sym typeface="Source Code Pro"/>
              </a:rPr>
              <a:t>* </a:t>
            </a:r>
            <a:r>
              <a:rPr b="1" i="1" lang="en-GB" sz="900">
                <a:solidFill>
                  <a:srgbClr val="CC0000"/>
                </a:solidFill>
                <a:latin typeface="Source Code Pro"/>
                <a:ea typeface="Source Code Pro"/>
                <a:cs typeface="Source Code Pro"/>
                <a:sym typeface="Source Code Pro"/>
              </a:rPr>
              <a:t>1 - Significance level (</a:t>
            </a:r>
            <a:r>
              <a:rPr b="1" lang="en-GB" sz="900">
                <a:solidFill>
                  <a:srgbClr val="CC0000"/>
                </a:solidFill>
                <a:latin typeface="Source Code Pro"/>
                <a:ea typeface="Source Code Pro"/>
                <a:cs typeface="Source Code Pro"/>
                <a:sym typeface="Source Code Pro"/>
              </a:rPr>
              <a:t>𝛼)</a:t>
            </a:r>
            <a:r>
              <a:rPr b="1" i="1" lang="en-GB" sz="900">
                <a:solidFill>
                  <a:srgbClr val="CC0000"/>
                </a:solidFill>
                <a:latin typeface="Source Code Pro"/>
                <a:ea typeface="Source Code Pro"/>
                <a:cs typeface="Source Code Pro"/>
                <a:sym typeface="Source Code Pro"/>
              </a:rPr>
              <a:t> = Confidence Level (1-</a:t>
            </a:r>
            <a:r>
              <a:rPr b="1" lang="en-GB" sz="900">
                <a:solidFill>
                  <a:srgbClr val="CC0000"/>
                </a:solidFill>
                <a:latin typeface="Source Code Pro"/>
                <a:ea typeface="Source Code Pro"/>
                <a:cs typeface="Source Code Pro"/>
                <a:sym typeface="Source Code Pro"/>
              </a:rPr>
              <a:t>𝛼)</a:t>
            </a:r>
            <a:r>
              <a:rPr lang="en-GB" sz="900">
                <a:solidFill>
                  <a:srgbClr val="CC0000"/>
                </a:solidFill>
                <a:latin typeface="Source Code Pro"/>
                <a:ea typeface="Source Code Pro"/>
                <a:cs typeface="Source Code Pro"/>
                <a:sym typeface="Source Code Pro"/>
              </a:rPr>
              <a:t> is the Probability with which we accept the Null when True</a:t>
            </a:r>
            <a:endParaRPr i="1" sz="900">
              <a:solidFill>
                <a:srgbClr val="CC0000"/>
              </a:solidFill>
              <a:latin typeface="Source Code Pro"/>
              <a:ea typeface="Source Code Pro"/>
              <a:cs typeface="Source Code Pro"/>
              <a:sym typeface="Source Code Pro"/>
            </a:endParaRPr>
          </a:p>
          <a:p>
            <a:pPr indent="0" lvl="0" marL="0" rtl="0" algn="l">
              <a:spcBef>
                <a:spcPts val="0"/>
              </a:spcBef>
              <a:spcAft>
                <a:spcPts val="0"/>
              </a:spcAft>
              <a:buNone/>
            </a:pPr>
            <a:r>
              <a:rPr i="1" lang="en-GB" sz="1500">
                <a:solidFill>
                  <a:srgbClr val="CC0000"/>
                </a:solidFill>
                <a:latin typeface="Source Code Pro"/>
                <a:ea typeface="Source Code Pro"/>
                <a:cs typeface="Source Code Pro"/>
                <a:sym typeface="Source Code Pro"/>
              </a:rPr>
              <a:t>** </a:t>
            </a:r>
            <a:r>
              <a:rPr i="1" lang="en-GB" sz="900">
                <a:solidFill>
                  <a:srgbClr val="CC0000"/>
                </a:solidFill>
                <a:latin typeface="Source Code Pro"/>
                <a:ea typeface="Source Code Pro"/>
                <a:cs typeface="Source Code Pro"/>
                <a:sym typeface="Source Code Pro"/>
              </a:rPr>
              <a:t>The selection of Significance level depends on business case of how stringent we want to test our assumption with</a:t>
            </a:r>
            <a:endParaRPr i="1" sz="1000">
              <a:solidFill>
                <a:srgbClr val="CC0000"/>
              </a:solidFill>
              <a:latin typeface="Source Code Pro"/>
              <a:ea typeface="Source Code Pro"/>
              <a:cs typeface="Source Code Pro"/>
              <a:sym typeface="Source Code Pro"/>
            </a:endParaRPr>
          </a:p>
        </p:txBody>
      </p:sp>
      <p:sp>
        <p:nvSpPr>
          <p:cNvPr id="802" name="Google Shape;802;p61"/>
          <p:cNvSpPr/>
          <p:nvPr/>
        </p:nvSpPr>
        <p:spPr>
          <a:xfrm>
            <a:off x="87100" y="1123050"/>
            <a:ext cx="510300" cy="4323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solidFill>
                  <a:schemeClr val="lt1"/>
                </a:solidFill>
              </a:rPr>
              <a:t>3</a:t>
            </a:r>
            <a:endParaRPr>
              <a:solidFill>
                <a:schemeClr val="lt1"/>
              </a:solidFill>
            </a:endParaRPr>
          </a:p>
        </p:txBody>
      </p:sp>
      <p:sp>
        <p:nvSpPr>
          <p:cNvPr id="803" name="Google Shape;803;p61"/>
          <p:cNvSpPr txBox="1"/>
          <p:nvPr>
            <p:ph type="title"/>
          </p:nvPr>
        </p:nvSpPr>
        <p:spPr>
          <a:xfrm>
            <a:off x="6900" y="64025"/>
            <a:ext cx="5386500" cy="572700"/>
          </a:xfrm>
          <a:prstGeom prst="rect">
            <a:avLst/>
          </a:prstGeom>
          <a:solidFill>
            <a:srgbClr val="FFFFFF"/>
          </a:solid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p17"/>
          <p:cNvSpPr/>
          <p:nvPr/>
        </p:nvSpPr>
        <p:spPr>
          <a:xfrm>
            <a:off x="331550" y="801200"/>
            <a:ext cx="4796100" cy="3937200"/>
          </a:xfrm>
          <a:prstGeom prst="roundRect">
            <a:avLst>
              <a:gd fmla="val 2212" name="adj"/>
            </a:avLst>
          </a:prstGeom>
          <a:solidFill>
            <a:srgbClr val="F4CCCC"/>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7"/>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Sampling Techniques</a:t>
            </a:r>
            <a:endParaRPr/>
          </a:p>
        </p:txBody>
      </p:sp>
      <p:sp>
        <p:nvSpPr>
          <p:cNvPr id="118" name="Google Shape;118;p17"/>
          <p:cNvSpPr txBox="1"/>
          <p:nvPr>
            <p:ph idx="1" type="body"/>
          </p:nvPr>
        </p:nvSpPr>
        <p:spPr>
          <a:xfrm>
            <a:off x="296100" y="820625"/>
            <a:ext cx="4755300" cy="3780600"/>
          </a:xfrm>
          <a:prstGeom prst="rect">
            <a:avLst/>
          </a:prstGeom>
          <a:noFill/>
        </p:spPr>
        <p:txBody>
          <a:bodyPr anchorCtr="0" anchor="t" bIns="91425" lIns="91425" spcFirstLastPara="1" rIns="91425" wrap="square" tIns="91425">
            <a:noAutofit/>
          </a:bodyPr>
          <a:lstStyle/>
          <a:p>
            <a:pPr indent="-339407" lvl="0" marL="457200" rtl="0" algn="l">
              <a:lnSpc>
                <a:spcPct val="95000"/>
              </a:lnSpc>
              <a:spcBef>
                <a:spcPts val="0"/>
              </a:spcBef>
              <a:spcAft>
                <a:spcPts val="0"/>
              </a:spcAft>
              <a:buSzPts val="1745"/>
              <a:buFont typeface="Calibri"/>
              <a:buChar char="●"/>
            </a:pPr>
            <a:r>
              <a:rPr lang="en-GB" sz="1745">
                <a:latin typeface="Calibri"/>
                <a:ea typeface="Calibri"/>
                <a:cs typeface="Calibri"/>
                <a:sym typeface="Calibri"/>
              </a:rPr>
              <a:t>Probability sampling techniques are in which every member of the population has a chance of being selected. They are mainly used in quantitative research and analysis. If you want to produce results that are representative of the whole population, </a:t>
            </a:r>
            <a:r>
              <a:rPr b="1" lang="en-GB" sz="1745">
                <a:latin typeface="Calibri"/>
                <a:ea typeface="Calibri"/>
                <a:cs typeface="Calibri"/>
                <a:sym typeface="Calibri"/>
              </a:rPr>
              <a:t>probability sampling techniques are the most valid choice.</a:t>
            </a:r>
            <a:endParaRPr b="1" sz="1745">
              <a:latin typeface="Calibri"/>
              <a:ea typeface="Calibri"/>
              <a:cs typeface="Calibri"/>
              <a:sym typeface="Calibri"/>
            </a:endParaRPr>
          </a:p>
          <a:p>
            <a:pPr indent="0" lvl="0" marL="0" rtl="0" algn="l">
              <a:lnSpc>
                <a:spcPct val="95000"/>
              </a:lnSpc>
              <a:spcBef>
                <a:spcPts val="1200"/>
              </a:spcBef>
              <a:spcAft>
                <a:spcPts val="0"/>
              </a:spcAft>
              <a:buNone/>
            </a:pPr>
            <a:r>
              <a:t/>
            </a:r>
            <a:endParaRPr b="1" sz="100">
              <a:latin typeface="Calibri"/>
              <a:ea typeface="Calibri"/>
              <a:cs typeface="Calibri"/>
              <a:sym typeface="Calibri"/>
            </a:endParaRPr>
          </a:p>
          <a:p>
            <a:pPr indent="-339407" lvl="0" marL="457200" rtl="0" algn="l">
              <a:lnSpc>
                <a:spcPct val="95000"/>
              </a:lnSpc>
              <a:spcBef>
                <a:spcPts val="1200"/>
              </a:spcBef>
              <a:spcAft>
                <a:spcPts val="0"/>
              </a:spcAft>
              <a:buSzPts val="1745"/>
              <a:buFont typeface="Calibri"/>
              <a:buChar char="●"/>
            </a:pPr>
            <a:r>
              <a:rPr b="1" lang="en-GB" sz="1745">
                <a:latin typeface="Calibri"/>
                <a:ea typeface="Calibri"/>
                <a:cs typeface="Calibri"/>
                <a:sym typeface="Calibri"/>
              </a:rPr>
              <a:t>To draw valid conclusions from your results, you have to carefully decide how you will select a sample that is representative of the group as a whole. This is called a sampling method.</a:t>
            </a:r>
            <a:endParaRPr b="1" sz="1745">
              <a:latin typeface="Calibri"/>
              <a:ea typeface="Calibri"/>
              <a:cs typeface="Calibri"/>
              <a:sym typeface="Calibri"/>
            </a:endParaRPr>
          </a:p>
        </p:txBody>
      </p:sp>
      <p:pic>
        <p:nvPicPr>
          <p:cNvPr id="119" name="Google Shape;119;p17"/>
          <p:cNvPicPr preferRelativeResize="0"/>
          <p:nvPr/>
        </p:nvPicPr>
        <p:blipFill>
          <a:blip r:embed="rId3">
            <a:alphaModFix/>
          </a:blip>
          <a:stretch>
            <a:fillRect/>
          </a:stretch>
        </p:blipFill>
        <p:spPr>
          <a:xfrm>
            <a:off x="5437625" y="1795675"/>
            <a:ext cx="3479325" cy="20047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5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7" name="Shape 807"/>
        <p:cNvGrpSpPr/>
        <p:nvPr/>
      </p:nvGrpSpPr>
      <p:grpSpPr>
        <a:xfrm>
          <a:off x="0" y="0"/>
          <a:ext cx="0" cy="0"/>
          <a:chOff x="0" y="0"/>
          <a:chExt cx="0" cy="0"/>
        </a:xfrm>
      </p:grpSpPr>
      <p:sp>
        <p:nvSpPr>
          <p:cNvPr id="808" name="Google Shape;808;p62"/>
          <p:cNvSpPr/>
          <p:nvPr/>
        </p:nvSpPr>
        <p:spPr>
          <a:xfrm>
            <a:off x="239275" y="1209575"/>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09" name="Google Shape;809;p62"/>
          <p:cNvSpPr txBox="1"/>
          <p:nvPr/>
        </p:nvSpPr>
        <p:spPr>
          <a:xfrm>
            <a:off x="145775" y="621400"/>
            <a:ext cx="89190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Step - 3 Setting Significance levels (𝛼) for one tailed test and 2 tailed test</a:t>
            </a:r>
            <a:endParaRPr b="1" sz="2000">
              <a:solidFill>
                <a:srgbClr val="CC0000"/>
              </a:solidFill>
              <a:latin typeface="Roboto"/>
              <a:ea typeface="Roboto"/>
              <a:cs typeface="Roboto"/>
              <a:sym typeface="Roboto"/>
            </a:endParaRPr>
          </a:p>
        </p:txBody>
      </p:sp>
      <p:sp>
        <p:nvSpPr>
          <p:cNvPr id="810" name="Google Shape;810;p62"/>
          <p:cNvSpPr txBox="1"/>
          <p:nvPr/>
        </p:nvSpPr>
        <p:spPr>
          <a:xfrm>
            <a:off x="331975" y="1486400"/>
            <a:ext cx="4641300" cy="12354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Source Code Pro"/>
              <a:buChar char="●"/>
            </a:pPr>
            <a:r>
              <a:rPr lang="en-GB" sz="1700">
                <a:latin typeface="Roboto"/>
                <a:ea typeface="Roboto"/>
                <a:cs typeface="Roboto"/>
                <a:sym typeface="Roboto"/>
              </a:rPr>
              <a:t>For </a:t>
            </a:r>
            <a:r>
              <a:rPr b="1" lang="en-GB" sz="1700">
                <a:latin typeface="Roboto"/>
                <a:ea typeface="Roboto"/>
                <a:cs typeface="Roboto"/>
                <a:sym typeface="Roboto"/>
              </a:rPr>
              <a:t>‘One Tailed</a:t>
            </a:r>
            <a:r>
              <a:rPr b="1" i="1" lang="en-GB" sz="1700">
                <a:latin typeface="Roboto"/>
                <a:ea typeface="Roboto"/>
                <a:cs typeface="Roboto"/>
                <a:sym typeface="Roboto"/>
              </a:rPr>
              <a:t> </a:t>
            </a:r>
            <a:r>
              <a:rPr b="1" lang="en-GB" sz="1700">
                <a:latin typeface="Roboto"/>
                <a:ea typeface="Roboto"/>
                <a:cs typeface="Roboto"/>
                <a:sym typeface="Roboto"/>
              </a:rPr>
              <a:t>Tests’</a:t>
            </a:r>
            <a:r>
              <a:rPr lang="en-GB" sz="1700">
                <a:latin typeface="Roboto"/>
                <a:ea typeface="Roboto"/>
                <a:cs typeface="Roboto"/>
                <a:sym typeface="Roboto"/>
              </a:rPr>
              <a:t> the level of Significance (</a:t>
            </a:r>
            <a:r>
              <a:rPr lang="en-GB" sz="2000">
                <a:solidFill>
                  <a:srgbClr val="FF0000"/>
                </a:solidFill>
                <a:latin typeface="Roboto"/>
                <a:ea typeface="Roboto"/>
                <a:cs typeface="Roboto"/>
                <a:sym typeface="Roboto"/>
              </a:rPr>
              <a:t>𝛼</a:t>
            </a:r>
            <a:r>
              <a:rPr lang="en-GB" sz="1700">
                <a:latin typeface="Roboto"/>
                <a:ea typeface="Roboto"/>
                <a:cs typeface="Roboto"/>
                <a:sym typeface="Roboto"/>
              </a:rPr>
              <a:t>) lies on either side of the distribution - left or right</a:t>
            </a:r>
            <a:endParaRPr sz="1700">
              <a:latin typeface="Roboto"/>
              <a:ea typeface="Roboto"/>
              <a:cs typeface="Roboto"/>
              <a:sym typeface="Roboto"/>
            </a:endParaRPr>
          </a:p>
        </p:txBody>
      </p:sp>
      <p:sp>
        <p:nvSpPr>
          <p:cNvPr id="811" name="Google Shape;811;p62"/>
          <p:cNvSpPr txBox="1"/>
          <p:nvPr/>
        </p:nvSpPr>
        <p:spPr>
          <a:xfrm>
            <a:off x="331975" y="3315200"/>
            <a:ext cx="4641300" cy="14130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Source Code Pro"/>
              <a:buChar char="●"/>
            </a:pPr>
            <a:r>
              <a:rPr lang="en-GB" sz="1700">
                <a:latin typeface="Roboto"/>
                <a:ea typeface="Roboto"/>
                <a:cs typeface="Roboto"/>
                <a:sym typeface="Roboto"/>
              </a:rPr>
              <a:t>For </a:t>
            </a:r>
            <a:r>
              <a:rPr b="1" lang="en-GB" sz="1700">
                <a:latin typeface="Roboto"/>
                <a:ea typeface="Roboto"/>
                <a:cs typeface="Roboto"/>
                <a:sym typeface="Roboto"/>
              </a:rPr>
              <a:t>‘Two Tailed Tests’</a:t>
            </a:r>
            <a:r>
              <a:rPr lang="en-GB" sz="1700">
                <a:latin typeface="Roboto"/>
                <a:ea typeface="Roboto"/>
                <a:cs typeface="Roboto"/>
                <a:sym typeface="Roboto"/>
              </a:rPr>
              <a:t> the total level of Significance is split on 2 sides of the distribution and it will be </a:t>
            </a:r>
            <a:r>
              <a:rPr lang="en-GB" sz="1700">
                <a:solidFill>
                  <a:srgbClr val="FF0000"/>
                </a:solidFill>
                <a:latin typeface="Roboto"/>
                <a:ea typeface="Roboto"/>
                <a:cs typeface="Roboto"/>
                <a:sym typeface="Roboto"/>
              </a:rPr>
              <a:t>𝛼/2</a:t>
            </a:r>
            <a:r>
              <a:rPr lang="en-GB" sz="1700">
                <a:latin typeface="Roboto"/>
                <a:ea typeface="Roboto"/>
                <a:cs typeface="Roboto"/>
                <a:sym typeface="Roboto"/>
              </a:rPr>
              <a:t> on either side </a:t>
            </a:r>
            <a:endParaRPr sz="1700">
              <a:latin typeface="Roboto"/>
              <a:ea typeface="Roboto"/>
              <a:cs typeface="Roboto"/>
              <a:sym typeface="Roboto"/>
            </a:endParaRPr>
          </a:p>
        </p:txBody>
      </p:sp>
      <p:grpSp>
        <p:nvGrpSpPr>
          <p:cNvPr id="812" name="Google Shape;812;p62"/>
          <p:cNvGrpSpPr/>
          <p:nvPr/>
        </p:nvGrpSpPr>
        <p:grpSpPr>
          <a:xfrm>
            <a:off x="5120153" y="1502947"/>
            <a:ext cx="3644550" cy="1497597"/>
            <a:chOff x="4868653" y="3294397"/>
            <a:chExt cx="3644550" cy="1497597"/>
          </a:xfrm>
        </p:grpSpPr>
        <p:grpSp>
          <p:nvGrpSpPr>
            <p:cNvPr id="813" name="Google Shape;813;p62"/>
            <p:cNvGrpSpPr/>
            <p:nvPr/>
          </p:nvGrpSpPr>
          <p:grpSpPr>
            <a:xfrm>
              <a:off x="4868653" y="3294397"/>
              <a:ext cx="3644550" cy="1497597"/>
              <a:chOff x="4733550" y="3099250"/>
              <a:chExt cx="3900000" cy="1857600"/>
            </a:xfrm>
          </p:grpSpPr>
          <p:sp>
            <p:nvSpPr>
              <p:cNvPr id="814" name="Google Shape;814;p62"/>
              <p:cNvSpPr/>
              <p:nvPr/>
            </p:nvSpPr>
            <p:spPr>
              <a:xfrm>
                <a:off x="4733550" y="3099250"/>
                <a:ext cx="3900000" cy="1857600"/>
              </a:xfrm>
              <a:prstGeom prst="rect">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15" name="Google Shape;815;p62"/>
              <p:cNvGrpSpPr/>
              <p:nvPr/>
            </p:nvGrpSpPr>
            <p:grpSpPr>
              <a:xfrm>
                <a:off x="4945345" y="3143975"/>
                <a:ext cx="3452100" cy="1589179"/>
                <a:chOff x="906745" y="3143975"/>
                <a:chExt cx="3452100" cy="1589179"/>
              </a:xfrm>
            </p:grpSpPr>
            <p:grpSp>
              <p:nvGrpSpPr>
                <p:cNvPr id="816" name="Google Shape;816;p62"/>
                <p:cNvGrpSpPr/>
                <p:nvPr/>
              </p:nvGrpSpPr>
              <p:grpSpPr>
                <a:xfrm>
                  <a:off x="1012475" y="3143975"/>
                  <a:ext cx="3304700" cy="1480825"/>
                  <a:chOff x="3527075" y="3143975"/>
                  <a:chExt cx="3304700" cy="1480825"/>
                </a:xfrm>
              </p:grpSpPr>
              <p:cxnSp>
                <p:nvCxnSpPr>
                  <p:cNvPr id="817" name="Google Shape;817;p62"/>
                  <p:cNvCxnSpPr/>
                  <p:nvPr/>
                </p:nvCxnSpPr>
                <p:spPr>
                  <a:xfrm flipH="1" rot="10800000">
                    <a:off x="3527075" y="3143975"/>
                    <a:ext cx="1801500" cy="14577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818" name="Google Shape;818;p62"/>
                  <p:cNvCxnSpPr/>
                  <p:nvPr/>
                </p:nvCxnSpPr>
                <p:spPr>
                  <a:xfrm rot="10800000">
                    <a:off x="5251975" y="3144300"/>
                    <a:ext cx="1579800" cy="1480500"/>
                  </a:xfrm>
                  <a:prstGeom prst="curvedConnector3">
                    <a:avLst>
                      <a:gd fmla="val 50000" name="adj1"/>
                    </a:avLst>
                  </a:prstGeom>
                  <a:noFill/>
                  <a:ln cap="flat" cmpd="sng" w="19050">
                    <a:solidFill>
                      <a:srgbClr val="000000"/>
                    </a:solidFill>
                    <a:prstDash val="solid"/>
                    <a:round/>
                    <a:headEnd len="med" w="med" type="none"/>
                    <a:tailEnd len="med" w="med" type="none"/>
                  </a:ln>
                </p:spPr>
              </p:cxnSp>
            </p:grpSp>
            <p:cxnSp>
              <p:nvCxnSpPr>
                <p:cNvPr id="819" name="Google Shape;819;p62"/>
                <p:cNvCxnSpPr/>
                <p:nvPr/>
              </p:nvCxnSpPr>
              <p:spPr>
                <a:xfrm flipH="1" rot="10800000">
                  <a:off x="906745" y="4714854"/>
                  <a:ext cx="3452100" cy="18300"/>
                </a:xfrm>
                <a:prstGeom prst="straightConnector1">
                  <a:avLst/>
                </a:prstGeom>
                <a:noFill/>
                <a:ln cap="flat" cmpd="sng" w="19050">
                  <a:solidFill>
                    <a:srgbClr val="424242"/>
                  </a:solidFill>
                  <a:prstDash val="solid"/>
                  <a:round/>
                  <a:headEnd len="med" w="med" type="none"/>
                  <a:tailEnd len="med" w="med" type="none"/>
                </a:ln>
              </p:spPr>
            </p:cxnSp>
            <p:cxnSp>
              <p:nvCxnSpPr>
                <p:cNvPr id="820" name="Google Shape;820;p62"/>
                <p:cNvCxnSpPr/>
                <p:nvPr/>
              </p:nvCxnSpPr>
              <p:spPr>
                <a:xfrm flipH="1">
                  <a:off x="1734850" y="4179724"/>
                  <a:ext cx="9000" cy="539100"/>
                </a:xfrm>
                <a:prstGeom prst="straightConnector1">
                  <a:avLst/>
                </a:prstGeom>
                <a:noFill/>
                <a:ln cap="flat" cmpd="sng" w="28575">
                  <a:solidFill>
                    <a:srgbClr val="FF0000"/>
                  </a:solidFill>
                  <a:prstDash val="solid"/>
                  <a:round/>
                  <a:headEnd len="med" w="med" type="none"/>
                  <a:tailEnd len="med" w="med" type="none"/>
                </a:ln>
              </p:spPr>
            </p:cxnSp>
            <p:sp>
              <p:nvSpPr>
                <p:cNvPr id="821" name="Google Shape;821;p62"/>
                <p:cNvSpPr txBox="1"/>
                <p:nvPr/>
              </p:nvSpPr>
              <p:spPr>
                <a:xfrm>
                  <a:off x="967952" y="3859535"/>
                  <a:ext cx="7149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FF0000"/>
                      </a:solidFill>
                      <a:latin typeface="Calibri"/>
                      <a:ea typeface="Calibri"/>
                      <a:cs typeface="Calibri"/>
                      <a:sym typeface="Calibri"/>
                    </a:rPr>
                    <a:t>𝛼 = 0.10</a:t>
                  </a:r>
                  <a:endParaRPr i="1" sz="1000">
                    <a:solidFill>
                      <a:srgbClr val="FF0000"/>
                    </a:solidFill>
                    <a:latin typeface="Calibri"/>
                    <a:ea typeface="Calibri"/>
                    <a:cs typeface="Calibri"/>
                    <a:sym typeface="Calibri"/>
                  </a:endParaRPr>
                </a:p>
              </p:txBody>
            </p:sp>
          </p:grpSp>
        </p:grpSp>
        <p:cxnSp>
          <p:nvCxnSpPr>
            <p:cNvPr id="822" name="Google Shape;822;p62"/>
            <p:cNvCxnSpPr/>
            <p:nvPr/>
          </p:nvCxnSpPr>
          <p:spPr>
            <a:xfrm flipH="1" rot="10800000">
              <a:off x="6434175" y="3374325"/>
              <a:ext cx="561000" cy="112200"/>
            </a:xfrm>
            <a:prstGeom prst="straightConnector1">
              <a:avLst/>
            </a:prstGeom>
            <a:noFill/>
            <a:ln cap="flat" cmpd="sng" w="9525">
              <a:solidFill>
                <a:srgbClr val="0000FF"/>
              </a:solidFill>
              <a:prstDash val="solid"/>
              <a:round/>
              <a:headEnd len="med" w="med" type="none"/>
              <a:tailEnd len="med" w="med" type="none"/>
            </a:ln>
          </p:spPr>
        </p:cxnSp>
        <p:cxnSp>
          <p:nvCxnSpPr>
            <p:cNvPr id="823" name="Google Shape;823;p62"/>
            <p:cNvCxnSpPr/>
            <p:nvPr/>
          </p:nvCxnSpPr>
          <p:spPr>
            <a:xfrm flipH="1" rot="10800000">
              <a:off x="6252950" y="3426025"/>
              <a:ext cx="863100" cy="198600"/>
            </a:xfrm>
            <a:prstGeom prst="straightConnector1">
              <a:avLst/>
            </a:prstGeom>
            <a:noFill/>
            <a:ln cap="flat" cmpd="sng" w="9525">
              <a:solidFill>
                <a:srgbClr val="0000FF"/>
              </a:solidFill>
              <a:prstDash val="solid"/>
              <a:round/>
              <a:headEnd len="med" w="med" type="none"/>
              <a:tailEnd len="med" w="med" type="none"/>
            </a:ln>
          </p:spPr>
        </p:cxnSp>
        <p:cxnSp>
          <p:nvCxnSpPr>
            <p:cNvPr id="824" name="Google Shape;824;p62"/>
            <p:cNvCxnSpPr/>
            <p:nvPr/>
          </p:nvCxnSpPr>
          <p:spPr>
            <a:xfrm flipH="1" rot="10800000">
              <a:off x="6175275" y="3529600"/>
              <a:ext cx="1018200" cy="233100"/>
            </a:xfrm>
            <a:prstGeom prst="straightConnector1">
              <a:avLst/>
            </a:prstGeom>
            <a:noFill/>
            <a:ln cap="flat" cmpd="sng" w="9525">
              <a:solidFill>
                <a:srgbClr val="0000FF"/>
              </a:solidFill>
              <a:prstDash val="solid"/>
              <a:round/>
              <a:headEnd len="med" w="med" type="none"/>
              <a:tailEnd len="med" w="med" type="none"/>
            </a:ln>
          </p:spPr>
        </p:cxnSp>
        <p:cxnSp>
          <p:nvCxnSpPr>
            <p:cNvPr id="825" name="Google Shape;825;p62"/>
            <p:cNvCxnSpPr/>
            <p:nvPr/>
          </p:nvCxnSpPr>
          <p:spPr>
            <a:xfrm flipH="1" rot="10800000">
              <a:off x="6022875" y="3633100"/>
              <a:ext cx="1248300" cy="282000"/>
            </a:xfrm>
            <a:prstGeom prst="straightConnector1">
              <a:avLst/>
            </a:prstGeom>
            <a:noFill/>
            <a:ln cap="flat" cmpd="sng" w="9525">
              <a:solidFill>
                <a:srgbClr val="0000FF"/>
              </a:solidFill>
              <a:prstDash val="solid"/>
              <a:round/>
              <a:headEnd len="med" w="med" type="none"/>
              <a:tailEnd len="med" w="med" type="none"/>
            </a:ln>
          </p:spPr>
        </p:cxnSp>
        <p:cxnSp>
          <p:nvCxnSpPr>
            <p:cNvPr id="826" name="Google Shape;826;p62"/>
            <p:cNvCxnSpPr/>
            <p:nvPr/>
          </p:nvCxnSpPr>
          <p:spPr>
            <a:xfrm flipH="1" rot="10800000">
              <a:off x="5870475" y="3785800"/>
              <a:ext cx="1506000" cy="357900"/>
            </a:xfrm>
            <a:prstGeom prst="straightConnector1">
              <a:avLst/>
            </a:prstGeom>
            <a:noFill/>
            <a:ln cap="flat" cmpd="sng" w="9525">
              <a:solidFill>
                <a:srgbClr val="0000FF"/>
              </a:solidFill>
              <a:prstDash val="solid"/>
              <a:round/>
              <a:headEnd len="med" w="med" type="none"/>
              <a:tailEnd len="med" w="med" type="none"/>
            </a:ln>
          </p:spPr>
        </p:cxnSp>
        <p:cxnSp>
          <p:nvCxnSpPr>
            <p:cNvPr id="827" name="Google Shape;827;p62"/>
            <p:cNvCxnSpPr/>
            <p:nvPr/>
          </p:nvCxnSpPr>
          <p:spPr>
            <a:xfrm flipH="1" rot="10800000">
              <a:off x="5866100" y="3883700"/>
              <a:ext cx="1569300" cy="402600"/>
            </a:xfrm>
            <a:prstGeom prst="straightConnector1">
              <a:avLst/>
            </a:prstGeom>
            <a:noFill/>
            <a:ln cap="flat" cmpd="sng" w="9525">
              <a:solidFill>
                <a:srgbClr val="0000FF"/>
              </a:solidFill>
              <a:prstDash val="solid"/>
              <a:round/>
              <a:headEnd len="med" w="med" type="none"/>
              <a:tailEnd len="med" w="med" type="none"/>
            </a:ln>
          </p:spPr>
        </p:cxnSp>
        <p:cxnSp>
          <p:nvCxnSpPr>
            <p:cNvPr id="828" name="Google Shape;828;p62"/>
            <p:cNvCxnSpPr/>
            <p:nvPr/>
          </p:nvCxnSpPr>
          <p:spPr>
            <a:xfrm flipH="1" rot="10800000">
              <a:off x="5874725" y="4012775"/>
              <a:ext cx="1664100" cy="411600"/>
            </a:xfrm>
            <a:prstGeom prst="straightConnector1">
              <a:avLst/>
            </a:prstGeom>
            <a:noFill/>
            <a:ln cap="flat" cmpd="sng" w="9525">
              <a:solidFill>
                <a:srgbClr val="0000FF"/>
              </a:solidFill>
              <a:prstDash val="solid"/>
              <a:round/>
              <a:headEnd len="med" w="med" type="none"/>
              <a:tailEnd len="med" w="med" type="none"/>
            </a:ln>
          </p:spPr>
        </p:cxnSp>
        <p:cxnSp>
          <p:nvCxnSpPr>
            <p:cNvPr id="829" name="Google Shape;829;p62"/>
            <p:cNvCxnSpPr/>
            <p:nvPr/>
          </p:nvCxnSpPr>
          <p:spPr>
            <a:xfrm flipH="1" rot="10800000">
              <a:off x="5927875" y="4165438"/>
              <a:ext cx="1724700" cy="399900"/>
            </a:xfrm>
            <a:prstGeom prst="straightConnector1">
              <a:avLst/>
            </a:prstGeom>
            <a:noFill/>
            <a:ln cap="flat" cmpd="sng" w="9525">
              <a:solidFill>
                <a:srgbClr val="0000FF"/>
              </a:solidFill>
              <a:prstDash val="solid"/>
              <a:round/>
              <a:headEnd len="med" w="med" type="none"/>
              <a:tailEnd len="med" w="med" type="none"/>
            </a:ln>
          </p:spPr>
        </p:cxnSp>
        <p:cxnSp>
          <p:nvCxnSpPr>
            <p:cNvPr id="830" name="Google Shape;830;p62"/>
            <p:cNvCxnSpPr/>
            <p:nvPr/>
          </p:nvCxnSpPr>
          <p:spPr>
            <a:xfrm flipH="1" rot="10800000">
              <a:off x="6624025" y="4312025"/>
              <a:ext cx="1153500" cy="261900"/>
            </a:xfrm>
            <a:prstGeom prst="straightConnector1">
              <a:avLst/>
            </a:prstGeom>
            <a:noFill/>
            <a:ln cap="flat" cmpd="sng" w="9525">
              <a:solidFill>
                <a:srgbClr val="0000FF"/>
              </a:solidFill>
              <a:prstDash val="solid"/>
              <a:round/>
              <a:headEnd len="med" w="med" type="none"/>
              <a:tailEnd len="med" w="med" type="none"/>
            </a:ln>
          </p:spPr>
        </p:cxnSp>
        <p:cxnSp>
          <p:nvCxnSpPr>
            <p:cNvPr id="831" name="Google Shape;831;p62"/>
            <p:cNvCxnSpPr/>
            <p:nvPr/>
          </p:nvCxnSpPr>
          <p:spPr>
            <a:xfrm flipH="1" rot="10800000">
              <a:off x="7443875" y="4464500"/>
              <a:ext cx="486000" cy="100800"/>
            </a:xfrm>
            <a:prstGeom prst="straightConnector1">
              <a:avLst/>
            </a:prstGeom>
            <a:noFill/>
            <a:ln cap="flat" cmpd="sng" w="9525">
              <a:solidFill>
                <a:srgbClr val="0000FF"/>
              </a:solidFill>
              <a:prstDash val="solid"/>
              <a:round/>
              <a:headEnd len="med" w="med" type="none"/>
              <a:tailEnd len="med" w="med" type="none"/>
            </a:ln>
          </p:spPr>
        </p:cxnSp>
      </p:grpSp>
      <p:grpSp>
        <p:nvGrpSpPr>
          <p:cNvPr id="832" name="Google Shape;832;p62"/>
          <p:cNvGrpSpPr/>
          <p:nvPr/>
        </p:nvGrpSpPr>
        <p:grpSpPr>
          <a:xfrm>
            <a:off x="5120150" y="3331750"/>
            <a:ext cx="3644550" cy="1412946"/>
            <a:chOff x="4891550" y="3103150"/>
            <a:chExt cx="3644550" cy="1412946"/>
          </a:xfrm>
        </p:grpSpPr>
        <p:grpSp>
          <p:nvGrpSpPr>
            <p:cNvPr id="833" name="Google Shape;833;p62"/>
            <p:cNvGrpSpPr/>
            <p:nvPr/>
          </p:nvGrpSpPr>
          <p:grpSpPr>
            <a:xfrm>
              <a:off x="4891550" y="3103150"/>
              <a:ext cx="3644550" cy="1412946"/>
              <a:chOff x="4733547" y="3099254"/>
              <a:chExt cx="3900000" cy="1752600"/>
            </a:xfrm>
          </p:grpSpPr>
          <p:sp>
            <p:nvSpPr>
              <p:cNvPr id="834" name="Google Shape;834;p62"/>
              <p:cNvSpPr/>
              <p:nvPr/>
            </p:nvSpPr>
            <p:spPr>
              <a:xfrm>
                <a:off x="4733547" y="3099254"/>
                <a:ext cx="3900000" cy="1752600"/>
              </a:xfrm>
              <a:prstGeom prst="rect">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835" name="Google Shape;835;p62"/>
              <p:cNvGrpSpPr/>
              <p:nvPr/>
            </p:nvGrpSpPr>
            <p:grpSpPr>
              <a:xfrm>
                <a:off x="4843472" y="3143975"/>
                <a:ext cx="3554007" cy="1574849"/>
                <a:chOff x="804872" y="3143975"/>
                <a:chExt cx="3554007" cy="1574849"/>
              </a:xfrm>
            </p:grpSpPr>
            <p:grpSp>
              <p:nvGrpSpPr>
                <p:cNvPr id="836" name="Google Shape;836;p62"/>
                <p:cNvGrpSpPr/>
                <p:nvPr/>
              </p:nvGrpSpPr>
              <p:grpSpPr>
                <a:xfrm>
                  <a:off x="1012475" y="3143975"/>
                  <a:ext cx="3304700" cy="1480825"/>
                  <a:chOff x="3527075" y="3143975"/>
                  <a:chExt cx="3304700" cy="1480825"/>
                </a:xfrm>
              </p:grpSpPr>
              <p:cxnSp>
                <p:nvCxnSpPr>
                  <p:cNvPr id="837" name="Google Shape;837;p62"/>
                  <p:cNvCxnSpPr/>
                  <p:nvPr/>
                </p:nvCxnSpPr>
                <p:spPr>
                  <a:xfrm flipH="1" rot="10800000">
                    <a:off x="3527075" y="3143975"/>
                    <a:ext cx="1801500" cy="14577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838" name="Google Shape;838;p62"/>
                  <p:cNvCxnSpPr/>
                  <p:nvPr/>
                </p:nvCxnSpPr>
                <p:spPr>
                  <a:xfrm rot="10800000">
                    <a:off x="5251975" y="3144300"/>
                    <a:ext cx="1579800" cy="1480500"/>
                  </a:xfrm>
                  <a:prstGeom prst="curvedConnector3">
                    <a:avLst>
                      <a:gd fmla="val 50000" name="adj1"/>
                    </a:avLst>
                  </a:prstGeom>
                  <a:noFill/>
                  <a:ln cap="flat" cmpd="sng" w="19050">
                    <a:solidFill>
                      <a:srgbClr val="000000"/>
                    </a:solidFill>
                    <a:prstDash val="solid"/>
                    <a:round/>
                    <a:headEnd len="med" w="med" type="none"/>
                    <a:tailEnd len="med" w="med" type="none"/>
                  </a:ln>
                </p:spPr>
              </p:cxnSp>
            </p:grpSp>
            <p:cxnSp>
              <p:nvCxnSpPr>
                <p:cNvPr id="839" name="Google Shape;839;p62"/>
                <p:cNvCxnSpPr/>
                <p:nvPr/>
              </p:nvCxnSpPr>
              <p:spPr>
                <a:xfrm>
                  <a:off x="892379" y="4713525"/>
                  <a:ext cx="3466500" cy="1500"/>
                </a:xfrm>
                <a:prstGeom prst="straightConnector1">
                  <a:avLst/>
                </a:prstGeom>
                <a:noFill/>
                <a:ln cap="flat" cmpd="sng" w="19050">
                  <a:solidFill>
                    <a:srgbClr val="424242"/>
                  </a:solidFill>
                  <a:prstDash val="solid"/>
                  <a:round/>
                  <a:headEnd len="med" w="med" type="none"/>
                  <a:tailEnd len="med" w="med" type="none"/>
                </a:ln>
              </p:spPr>
            </p:cxnSp>
            <p:cxnSp>
              <p:nvCxnSpPr>
                <p:cNvPr id="840" name="Google Shape;840;p62"/>
                <p:cNvCxnSpPr/>
                <p:nvPr/>
              </p:nvCxnSpPr>
              <p:spPr>
                <a:xfrm flipH="1">
                  <a:off x="1734850" y="4179724"/>
                  <a:ext cx="9000" cy="539100"/>
                </a:xfrm>
                <a:prstGeom prst="straightConnector1">
                  <a:avLst/>
                </a:prstGeom>
                <a:noFill/>
                <a:ln cap="flat" cmpd="sng" w="28575">
                  <a:solidFill>
                    <a:srgbClr val="FF0000"/>
                  </a:solidFill>
                  <a:prstDash val="solid"/>
                  <a:round/>
                  <a:headEnd len="med" w="med" type="none"/>
                  <a:tailEnd len="med" w="med" type="none"/>
                </a:ln>
              </p:spPr>
            </p:cxnSp>
            <p:sp>
              <p:nvSpPr>
                <p:cNvPr id="841" name="Google Shape;841;p62"/>
                <p:cNvSpPr txBox="1"/>
                <p:nvPr/>
              </p:nvSpPr>
              <p:spPr>
                <a:xfrm>
                  <a:off x="804872" y="4048584"/>
                  <a:ext cx="794400" cy="298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FF0000"/>
                      </a:solidFill>
                      <a:latin typeface="Calibri"/>
                      <a:ea typeface="Calibri"/>
                      <a:cs typeface="Calibri"/>
                      <a:sym typeface="Calibri"/>
                    </a:rPr>
                    <a:t>𝛼/2 = 0.05</a:t>
                  </a:r>
                  <a:endParaRPr i="1" sz="1000">
                    <a:solidFill>
                      <a:srgbClr val="FF0000"/>
                    </a:solidFill>
                    <a:latin typeface="Calibri"/>
                    <a:ea typeface="Calibri"/>
                    <a:cs typeface="Calibri"/>
                    <a:sym typeface="Calibri"/>
                  </a:endParaRPr>
                </a:p>
              </p:txBody>
            </p:sp>
          </p:grpSp>
        </p:grpSp>
        <p:cxnSp>
          <p:nvCxnSpPr>
            <p:cNvPr id="842" name="Google Shape;842;p62"/>
            <p:cNvCxnSpPr/>
            <p:nvPr/>
          </p:nvCxnSpPr>
          <p:spPr>
            <a:xfrm flipH="1" rot="10800000">
              <a:off x="6457075" y="3183075"/>
              <a:ext cx="561000" cy="112200"/>
            </a:xfrm>
            <a:prstGeom prst="straightConnector1">
              <a:avLst/>
            </a:prstGeom>
            <a:noFill/>
            <a:ln cap="flat" cmpd="sng" w="9525">
              <a:solidFill>
                <a:srgbClr val="0000FF"/>
              </a:solidFill>
              <a:prstDash val="solid"/>
              <a:round/>
              <a:headEnd len="med" w="med" type="none"/>
              <a:tailEnd len="med" w="med" type="none"/>
            </a:ln>
          </p:spPr>
        </p:cxnSp>
        <p:cxnSp>
          <p:nvCxnSpPr>
            <p:cNvPr id="843" name="Google Shape;843;p62"/>
            <p:cNvCxnSpPr/>
            <p:nvPr/>
          </p:nvCxnSpPr>
          <p:spPr>
            <a:xfrm flipH="1" rot="10800000">
              <a:off x="6275850" y="3234775"/>
              <a:ext cx="863100" cy="198600"/>
            </a:xfrm>
            <a:prstGeom prst="straightConnector1">
              <a:avLst/>
            </a:prstGeom>
            <a:noFill/>
            <a:ln cap="flat" cmpd="sng" w="9525">
              <a:solidFill>
                <a:srgbClr val="0000FF"/>
              </a:solidFill>
              <a:prstDash val="solid"/>
              <a:round/>
              <a:headEnd len="med" w="med" type="none"/>
              <a:tailEnd len="med" w="med" type="none"/>
            </a:ln>
          </p:spPr>
        </p:cxnSp>
        <p:cxnSp>
          <p:nvCxnSpPr>
            <p:cNvPr id="844" name="Google Shape;844;p62"/>
            <p:cNvCxnSpPr/>
            <p:nvPr/>
          </p:nvCxnSpPr>
          <p:spPr>
            <a:xfrm flipH="1" rot="10800000">
              <a:off x="6198175" y="3338350"/>
              <a:ext cx="1018200" cy="233100"/>
            </a:xfrm>
            <a:prstGeom prst="straightConnector1">
              <a:avLst/>
            </a:prstGeom>
            <a:noFill/>
            <a:ln cap="flat" cmpd="sng" w="9525">
              <a:solidFill>
                <a:srgbClr val="0000FF"/>
              </a:solidFill>
              <a:prstDash val="solid"/>
              <a:round/>
              <a:headEnd len="med" w="med" type="none"/>
              <a:tailEnd len="med" w="med" type="none"/>
            </a:ln>
          </p:spPr>
        </p:cxnSp>
        <p:cxnSp>
          <p:nvCxnSpPr>
            <p:cNvPr id="845" name="Google Shape;845;p62"/>
            <p:cNvCxnSpPr/>
            <p:nvPr/>
          </p:nvCxnSpPr>
          <p:spPr>
            <a:xfrm flipH="1" rot="10800000">
              <a:off x="6045775" y="3441850"/>
              <a:ext cx="1248300" cy="282000"/>
            </a:xfrm>
            <a:prstGeom prst="straightConnector1">
              <a:avLst/>
            </a:prstGeom>
            <a:noFill/>
            <a:ln cap="flat" cmpd="sng" w="9525">
              <a:solidFill>
                <a:srgbClr val="0000FF"/>
              </a:solidFill>
              <a:prstDash val="solid"/>
              <a:round/>
              <a:headEnd len="med" w="med" type="none"/>
              <a:tailEnd len="med" w="med" type="none"/>
            </a:ln>
          </p:spPr>
        </p:cxnSp>
        <p:cxnSp>
          <p:nvCxnSpPr>
            <p:cNvPr id="846" name="Google Shape;846;p62"/>
            <p:cNvCxnSpPr/>
            <p:nvPr/>
          </p:nvCxnSpPr>
          <p:spPr>
            <a:xfrm flipH="1" rot="10800000">
              <a:off x="5893375" y="3594550"/>
              <a:ext cx="1506000" cy="357900"/>
            </a:xfrm>
            <a:prstGeom prst="straightConnector1">
              <a:avLst/>
            </a:prstGeom>
            <a:noFill/>
            <a:ln cap="flat" cmpd="sng" w="9525">
              <a:solidFill>
                <a:srgbClr val="0000FF"/>
              </a:solidFill>
              <a:prstDash val="solid"/>
              <a:round/>
              <a:headEnd len="med" w="med" type="none"/>
              <a:tailEnd len="med" w="med" type="none"/>
            </a:ln>
          </p:spPr>
        </p:cxnSp>
        <p:cxnSp>
          <p:nvCxnSpPr>
            <p:cNvPr id="847" name="Google Shape;847;p62"/>
            <p:cNvCxnSpPr/>
            <p:nvPr/>
          </p:nvCxnSpPr>
          <p:spPr>
            <a:xfrm flipH="1" rot="10800000">
              <a:off x="5889000" y="3692450"/>
              <a:ext cx="1569300" cy="402600"/>
            </a:xfrm>
            <a:prstGeom prst="straightConnector1">
              <a:avLst/>
            </a:prstGeom>
            <a:noFill/>
            <a:ln cap="flat" cmpd="sng" w="9525">
              <a:solidFill>
                <a:srgbClr val="0000FF"/>
              </a:solidFill>
              <a:prstDash val="solid"/>
              <a:round/>
              <a:headEnd len="med" w="med" type="none"/>
              <a:tailEnd len="med" w="med" type="none"/>
            </a:ln>
          </p:spPr>
        </p:cxnSp>
        <p:cxnSp>
          <p:nvCxnSpPr>
            <p:cNvPr id="848" name="Google Shape;848;p62"/>
            <p:cNvCxnSpPr/>
            <p:nvPr/>
          </p:nvCxnSpPr>
          <p:spPr>
            <a:xfrm flipH="1" rot="10800000">
              <a:off x="5897625" y="3821525"/>
              <a:ext cx="1664100" cy="411600"/>
            </a:xfrm>
            <a:prstGeom prst="straightConnector1">
              <a:avLst/>
            </a:prstGeom>
            <a:noFill/>
            <a:ln cap="flat" cmpd="sng" w="9525">
              <a:solidFill>
                <a:srgbClr val="0000FF"/>
              </a:solidFill>
              <a:prstDash val="solid"/>
              <a:round/>
              <a:headEnd len="med" w="med" type="none"/>
              <a:tailEnd len="med" w="med" type="none"/>
            </a:ln>
          </p:spPr>
        </p:cxnSp>
        <p:cxnSp>
          <p:nvCxnSpPr>
            <p:cNvPr id="849" name="Google Shape;849;p62"/>
            <p:cNvCxnSpPr>
              <a:endCxn id="850" idx="1"/>
            </p:cNvCxnSpPr>
            <p:nvPr/>
          </p:nvCxnSpPr>
          <p:spPr>
            <a:xfrm flipH="1" rot="10800000">
              <a:off x="5950675" y="3988650"/>
              <a:ext cx="1786800" cy="385500"/>
            </a:xfrm>
            <a:prstGeom prst="straightConnector1">
              <a:avLst/>
            </a:prstGeom>
            <a:noFill/>
            <a:ln cap="flat" cmpd="sng" w="9525">
              <a:solidFill>
                <a:srgbClr val="0000FF"/>
              </a:solidFill>
              <a:prstDash val="solid"/>
              <a:round/>
              <a:headEnd len="med" w="med" type="none"/>
              <a:tailEnd len="med" w="med" type="none"/>
            </a:ln>
          </p:spPr>
        </p:cxnSp>
        <p:cxnSp>
          <p:nvCxnSpPr>
            <p:cNvPr id="851" name="Google Shape;851;p62"/>
            <p:cNvCxnSpPr/>
            <p:nvPr/>
          </p:nvCxnSpPr>
          <p:spPr>
            <a:xfrm flipH="1" rot="10800000">
              <a:off x="6723125" y="4151075"/>
              <a:ext cx="1021500" cy="231600"/>
            </a:xfrm>
            <a:prstGeom prst="straightConnector1">
              <a:avLst/>
            </a:prstGeom>
            <a:noFill/>
            <a:ln cap="flat" cmpd="sng" w="9525">
              <a:solidFill>
                <a:srgbClr val="0000FF"/>
              </a:solidFill>
              <a:prstDash val="solid"/>
              <a:round/>
              <a:headEnd len="med" w="med" type="none"/>
              <a:tailEnd len="med" w="med" type="none"/>
            </a:ln>
          </p:spPr>
        </p:cxnSp>
        <p:cxnSp>
          <p:nvCxnSpPr>
            <p:cNvPr id="852" name="Google Shape;852;p62"/>
            <p:cNvCxnSpPr/>
            <p:nvPr/>
          </p:nvCxnSpPr>
          <p:spPr>
            <a:xfrm flipH="1" rot="10800000">
              <a:off x="7356125" y="4347775"/>
              <a:ext cx="345000" cy="70800"/>
            </a:xfrm>
            <a:prstGeom prst="straightConnector1">
              <a:avLst/>
            </a:prstGeom>
            <a:noFill/>
            <a:ln cap="flat" cmpd="sng" w="9525">
              <a:solidFill>
                <a:srgbClr val="424242"/>
              </a:solidFill>
              <a:prstDash val="solid"/>
              <a:round/>
              <a:headEnd len="med" w="med" type="none"/>
              <a:tailEnd len="med" w="med" type="none"/>
            </a:ln>
          </p:spPr>
        </p:cxnSp>
        <p:sp>
          <p:nvSpPr>
            <p:cNvPr id="853" name="Google Shape;853;p62"/>
            <p:cNvSpPr txBox="1"/>
            <p:nvPr/>
          </p:nvSpPr>
          <p:spPr>
            <a:xfrm>
              <a:off x="7529851" y="3405400"/>
              <a:ext cx="9279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38761D"/>
                  </a:solidFill>
                  <a:latin typeface="Calibri"/>
                  <a:ea typeface="Calibri"/>
                  <a:cs typeface="Calibri"/>
                  <a:sym typeface="Calibri"/>
                </a:rPr>
                <a:t>1 - 𝛼 = 0.90</a:t>
              </a:r>
              <a:endParaRPr i="1" sz="1000">
                <a:solidFill>
                  <a:srgbClr val="38761D"/>
                </a:solidFill>
                <a:latin typeface="Calibri"/>
                <a:ea typeface="Calibri"/>
                <a:cs typeface="Calibri"/>
                <a:sym typeface="Calibri"/>
              </a:endParaRPr>
            </a:p>
          </p:txBody>
        </p:sp>
        <p:cxnSp>
          <p:nvCxnSpPr>
            <p:cNvPr id="854" name="Google Shape;854;p62"/>
            <p:cNvCxnSpPr/>
            <p:nvPr/>
          </p:nvCxnSpPr>
          <p:spPr>
            <a:xfrm flipH="1">
              <a:off x="7694250" y="3974225"/>
              <a:ext cx="6300" cy="435600"/>
            </a:xfrm>
            <a:prstGeom prst="straightConnector1">
              <a:avLst/>
            </a:prstGeom>
            <a:noFill/>
            <a:ln cap="flat" cmpd="sng" w="28575">
              <a:solidFill>
                <a:srgbClr val="FF0000"/>
              </a:solidFill>
              <a:prstDash val="solid"/>
              <a:round/>
              <a:headEnd len="med" w="med" type="none"/>
              <a:tailEnd len="med" w="med" type="none"/>
            </a:ln>
          </p:spPr>
        </p:cxnSp>
        <p:sp>
          <p:nvSpPr>
            <p:cNvPr id="850" name="Google Shape;850;p62"/>
            <p:cNvSpPr txBox="1"/>
            <p:nvPr/>
          </p:nvSpPr>
          <p:spPr>
            <a:xfrm>
              <a:off x="7737475" y="3868500"/>
              <a:ext cx="7425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FF0000"/>
                  </a:solidFill>
                  <a:latin typeface="Calibri"/>
                  <a:ea typeface="Calibri"/>
                  <a:cs typeface="Calibri"/>
                  <a:sym typeface="Calibri"/>
                </a:rPr>
                <a:t>𝛼/2 = 0.05</a:t>
              </a:r>
              <a:endParaRPr i="1" sz="1000">
                <a:solidFill>
                  <a:srgbClr val="FF0000"/>
                </a:solidFill>
                <a:latin typeface="Calibri"/>
                <a:ea typeface="Calibri"/>
                <a:cs typeface="Calibri"/>
                <a:sym typeface="Calibri"/>
              </a:endParaRPr>
            </a:p>
          </p:txBody>
        </p:sp>
      </p:grpSp>
      <p:sp>
        <p:nvSpPr>
          <p:cNvPr id="855" name="Google Shape;855;p62"/>
          <p:cNvSpPr txBox="1"/>
          <p:nvPr>
            <p:ph type="title"/>
          </p:nvPr>
        </p:nvSpPr>
        <p:spPr>
          <a:xfrm>
            <a:off x="6900" y="64025"/>
            <a:ext cx="5386500" cy="572700"/>
          </a:xfrm>
          <a:prstGeom prst="rect">
            <a:avLst/>
          </a:prstGeom>
          <a:solidFill>
            <a:srgbClr val="FFFFFF"/>
          </a:solid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5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9" name="Shape 859"/>
        <p:cNvGrpSpPr/>
        <p:nvPr/>
      </p:nvGrpSpPr>
      <p:grpSpPr>
        <a:xfrm>
          <a:off x="0" y="0"/>
          <a:ext cx="0" cy="0"/>
          <a:chOff x="0" y="0"/>
          <a:chExt cx="0" cy="0"/>
        </a:xfrm>
      </p:grpSpPr>
      <p:sp>
        <p:nvSpPr>
          <p:cNvPr id="860" name="Google Shape;860;p63"/>
          <p:cNvSpPr/>
          <p:nvPr/>
        </p:nvSpPr>
        <p:spPr>
          <a:xfrm>
            <a:off x="239275" y="1209575"/>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61" name="Google Shape;861;p63"/>
          <p:cNvSpPr txBox="1"/>
          <p:nvPr/>
        </p:nvSpPr>
        <p:spPr>
          <a:xfrm>
            <a:off x="221975" y="545200"/>
            <a:ext cx="89550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Selecting the Distribution Test/ Test statistic </a:t>
            </a:r>
            <a:endParaRPr b="1" sz="2000">
              <a:solidFill>
                <a:srgbClr val="CC0000"/>
              </a:solidFill>
              <a:latin typeface="Roboto"/>
              <a:ea typeface="Roboto"/>
              <a:cs typeface="Roboto"/>
              <a:sym typeface="Roboto"/>
            </a:endParaRPr>
          </a:p>
        </p:txBody>
      </p:sp>
      <p:sp>
        <p:nvSpPr>
          <p:cNvPr id="862" name="Google Shape;862;p63"/>
          <p:cNvSpPr/>
          <p:nvPr/>
        </p:nvSpPr>
        <p:spPr>
          <a:xfrm>
            <a:off x="442725" y="1394150"/>
            <a:ext cx="2908200" cy="3285000"/>
          </a:xfrm>
          <a:prstGeom prst="rect">
            <a:avLst/>
          </a:prstGeom>
          <a:solidFill>
            <a:srgbClr val="FFFFFF"/>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863" name="Google Shape;863;p63"/>
          <p:cNvCxnSpPr/>
          <p:nvPr/>
        </p:nvCxnSpPr>
        <p:spPr>
          <a:xfrm>
            <a:off x="444100" y="3048950"/>
            <a:ext cx="2242800" cy="0"/>
          </a:xfrm>
          <a:prstGeom prst="straightConnector1">
            <a:avLst/>
          </a:prstGeom>
          <a:noFill/>
          <a:ln cap="flat" cmpd="sng" w="28575">
            <a:solidFill>
              <a:schemeClr val="dk2"/>
            </a:solidFill>
            <a:prstDash val="solid"/>
            <a:round/>
            <a:headEnd len="med" w="med" type="none"/>
            <a:tailEnd len="med" w="med" type="none"/>
          </a:ln>
        </p:spPr>
      </p:cxnSp>
      <p:sp>
        <p:nvSpPr>
          <p:cNvPr id="864" name="Google Shape;864;p63"/>
          <p:cNvSpPr txBox="1"/>
          <p:nvPr/>
        </p:nvSpPr>
        <p:spPr>
          <a:xfrm>
            <a:off x="587675" y="3440800"/>
            <a:ext cx="3283800" cy="316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000FF"/>
              </a:buClr>
              <a:buSzPts val="1300"/>
              <a:buFont typeface="Roboto"/>
              <a:buChar char="●"/>
            </a:pPr>
            <a:r>
              <a:rPr b="1" lang="en-GB" sz="1300">
                <a:solidFill>
                  <a:srgbClr val="0000FF"/>
                </a:solidFill>
                <a:latin typeface="Roboto"/>
                <a:ea typeface="Roboto"/>
                <a:cs typeface="Roboto"/>
                <a:sym typeface="Roboto"/>
              </a:rPr>
              <a:t>Chi-Square ( 𝜒</a:t>
            </a:r>
            <a:r>
              <a:rPr b="1" baseline="30000" lang="en-GB" sz="1300">
                <a:solidFill>
                  <a:srgbClr val="0000FF"/>
                </a:solidFill>
                <a:latin typeface="Roboto"/>
                <a:ea typeface="Roboto"/>
                <a:cs typeface="Roboto"/>
                <a:sym typeface="Roboto"/>
              </a:rPr>
              <a:t>2</a:t>
            </a:r>
            <a:r>
              <a:rPr b="1" lang="en-GB" sz="1300">
                <a:solidFill>
                  <a:srgbClr val="0000FF"/>
                </a:solidFill>
                <a:latin typeface="Roboto"/>
                <a:ea typeface="Roboto"/>
                <a:cs typeface="Roboto"/>
                <a:sym typeface="Roboto"/>
              </a:rPr>
              <a:t>)</a:t>
            </a:r>
            <a:endParaRPr b="1" sz="1300">
              <a:solidFill>
                <a:srgbClr val="0000FF"/>
              </a:solidFill>
              <a:latin typeface="Roboto"/>
              <a:ea typeface="Roboto"/>
              <a:cs typeface="Roboto"/>
              <a:sym typeface="Roboto"/>
            </a:endParaRPr>
          </a:p>
        </p:txBody>
      </p:sp>
      <p:sp>
        <p:nvSpPr>
          <p:cNvPr id="865" name="Google Shape;865;p63"/>
          <p:cNvSpPr txBox="1"/>
          <p:nvPr/>
        </p:nvSpPr>
        <p:spPr>
          <a:xfrm>
            <a:off x="587675" y="3745600"/>
            <a:ext cx="3363300" cy="316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i="1" lang="en-GB" sz="1300">
                <a:latin typeface="Roboto"/>
                <a:ea typeface="Roboto"/>
                <a:cs typeface="Roboto"/>
                <a:sym typeface="Roboto"/>
              </a:rPr>
              <a:t>Mann-Whitney</a:t>
            </a:r>
            <a:endParaRPr i="1" sz="1300">
              <a:latin typeface="Roboto"/>
              <a:ea typeface="Roboto"/>
              <a:cs typeface="Roboto"/>
              <a:sym typeface="Roboto"/>
            </a:endParaRPr>
          </a:p>
        </p:txBody>
      </p:sp>
      <p:sp>
        <p:nvSpPr>
          <p:cNvPr id="866" name="Google Shape;866;p63"/>
          <p:cNvSpPr txBox="1"/>
          <p:nvPr/>
        </p:nvSpPr>
        <p:spPr>
          <a:xfrm>
            <a:off x="587675" y="1992975"/>
            <a:ext cx="2908200" cy="6984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000FF"/>
              </a:buClr>
              <a:buSzPts val="1300"/>
              <a:buFont typeface="Roboto"/>
              <a:buChar char="●"/>
            </a:pPr>
            <a:r>
              <a:rPr b="1" lang="en-GB" sz="1300">
                <a:solidFill>
                  <a:srgbClr val="0000FF"/>
                </a:solidFill>
                <a:latin typeface="Roboto"/>
                <a:ea typeface="Roboto"/>
                <a:cs typeface="Roboto"/>
                <a:sym typeface="Roboto"/>
              </a:rPr>
              <a:t>T-test</a:t>
            </a:r>
            <a:endParaRPr b="1" sz="1300">
              <a:solidFill>
                <a:srgbClr val="0000FF"/>
              </a:solidFill>
              <a:latin typeface="Roboto"/>
              <a:ea typeface="Roboto"/>
              <a:cs typeface="Roboto"/>
              <a:sym typeface="Roboto"/>
            </a:endParaRPr>
          </a:p>
          <a:p>
            <a:pPr indent="-311150" lvl="1" marL="914400" rtl="0" algn="l">
              <a:spcBef>
                <a:spcPts val="0"/>
              </a:spcBef>
              <a:spcAft>
                <a:spcPts val="0"/>
              </a:spcAft>
              <a:buClr>
                <a:srgbClr val="0000FF"/>
              </a:buClr>
              <a:buSzPts val="1300"/>
              <a:buFont typeface="Roboto"/>
              <a:buChar char="○"/>
            </a:pPr>
            <a:r>
              <a:rPr b="1" lang="en-GB" sz="1300">
                <a:solidFill>
                  <a:srgbClr val="0000FF"/>
                </a:solidFill>
                <a:latin typeface="Roboto"/>
                <a:ea typeface="Roboto"/>
                <a:cs typeface="Roboto"/>
                <a:sym typeface="Roboto"/>
              </a:rPr>
              <a:t>Independent</a:t>
            </a:r>
            <a:endParaRPr b="1" sz="1300">
              <a:solidFill>
                <a:srgbClr val="0000FF"/>
              </a:solidFill>
              <a:latin typeface="Roboto"/>
              <a:ea typeface="Roboto"/>
              <a:cs typeface="Roboto"/>
              <a:sym typeface="Roboto"/>
            </a:endParaRPr>
          </a:p>
          <a:p>
            <a:pPr indent="-311150" lvl="1" marL="914400" rtl="0" algn="l">
              <a:spcBef>
                <a:spcPts val="0"/>
              </a:spcBef>
              <a:spcAft>
                <a:spcPts val="0"/>
              </a:spcAft>
              <a:buClr>
                <a:srgbClr val="0000FF"/>
              </a:buClr>
              <a:buSzPts val="1300"/>
              <a:buFont typeface="Roboto"/>
              <a:buChar char="○"/>
            </a:pPr>
            <a:r>
              <a:rPr b="1" lang="en-GB" sz="1300">
                <a:solidFill>
                  <a:srgbClr val="0000FF"/>
                </a:solidFill>
                <a:latin typeface="Roboto"/>
                <a:ea typeface="Roboto"/>
                <a:cs typeface="Roboto"/>
                <a:sym typeface="Roboto"/>
              </a:rPr>
              <a:t>Paired</a:t>
            </a:r>
            <a:endParaRPr b="1" sz="1300">
              <a:solidFill>
                <a:srgbClr val="0000FF"/>
              </a:solidFill>
              <a:latin typeface="Roboto"/>
              <a:ea typeface="Roboto"/>
              <a:cs typeface="Roboto"/>
              <a:sym typeface="Roboto"/>
            </a:endParaRPr>
          </a:p>
        </p:txBody>
      </p:sp>
      <p:sp>
        <p:nvSpPr>
          <p:cNvPr id="867" name="Google Shape;867;p63"/>
          <p:cNvSpPr txBox="1"/>
          <p:nvPr/>
        </p:nvSpPr>
        <p:spPr>
          <a:xfrm>
            <a:off x="359075" y="3136000"/>
            <a:ext cx="2799300" cy="420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a:buChar char="●"/>
            </a:pPr>
            <a:r>
              <a:rPr b="1" lang="en-GB" sz="1500">
                <a:latin typeface="Roboto"/>
                <a:ea typeface="Roboto"/>
                <a:cs typeface="Roboto"/>
                <a:sym typeface="Roboto"/>
              </a:rPr>
              <a:t>Non-Normal Distribution</a:t>
            </a:r>
            <a:endParaRPr b="1" sz="1500">
              <a:latin typeface="Roboto"/>
              <a:ea typeface="Roboto"/>
              <a:cs typeface="Roboto"/>
              <a:sym typeface="Roboto"/>
            </a:endParaRPr>
          </a:p>
        </p:txBody>
      </p:sp>
      <p:sp>
        <p:nvSpPr>
          <p:cNvPr id="868" name="Google Shape;868;p63"/>
          <p:cNvSpPr txBox="1"/>
          <p:nvPr/>
        </p:nvSpPr>
        <p:spPr>
          <a:xfrm>
            <a:off x="588525" y="1689238"/>
            <a:ext cx="2992200" cy="316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000FF"/>
              </a:buClr>
              <a:buSzPts val="1300"/>
              <a:buFont typeface="Roboto"/>
              <a:buChar char="●"/>
            </a:pPr>
            <a:r>
              <a:rPr b="1" lang="en-GB" sz="1300">
                <a:solidFill>
                  <a:srgbClr val="0000FF"/>
                </a:solidFill>
                <a:latin typeface="Roboto"/>
                <a:ea typeface="Roboto"/>
                <a:cs typeface="Roboto"/>
                <a:sym typeface="Roboto"/>
              </a:rPr>
              <a:t>z-test</a:t>
            </a:r>
            <a:endParaRPr b="1" sz="1300">
              <a:solidFill>
                <a:srgbClr val="0000FF"/>
              </a:solidFill>
              <a:latin typeface="Roboto"/>
              <a:ea typeface="Roboto"/>
              <a:cs typeface="Roboto"/>
              <a:sym typeface="Roboto"/>
            </a:endParaRPr>
          </a:p>
        </p:txBody>
      </p:sp>
      <p:sp>
        <p:nvSpPr>
          <p:cNvPr id="869" name="Google Shape;869;p63"/>
          <p:cNvSpPr txBox="1"/>
          <p:nvPr/>
        </p:nvSpPr>
        <p:spPr>
          <a:xfrm>
            <a:off x="332225" y="1394150"/>
            <a:ext cx="3419100" cy="420900"/>
          </a:xfrm>
          <a:prstGeom prst="rect">
            <a:avLst/>
          </a:prstGeom>
          <a:noFill/>
          <a:ln>
            <a:noFill/>
          </a:ln>
        </p:spPr>
        <p:txBody>
          <a:bodyPr anchorCtr="0" anchor="t" bIns="91425" lIns="91425" spcFirstLastPara="1" rIns="91425" wrap="square" tIns="91425">
            <a:noAutofit/>
          </a:bodyPr>
          <a:lstStyle/>
          <a:p>
            <a:pPr indent="-323850" lvl="0" marL="457200" rtl="0" algn="l">
              <a:spcBef>
                <a:spcPts val="0"/>
              </a:spcBef>
              <a:spcAft>
                <a:spcPts val="0"/>
              </a:spcAft>
              <a:buSzPts val="1500"/>
              <a:buFont typeface="Roboto"/>
              <a:buChar char="●"/>
            </a:pPr>
            <a:r>
              <a:rPr b="1" lang="en-GB" sz="1500">
                <a:latin typeface="Roboto"/>
                <a:ea typeface="Roboto"/>
                <a:cs typeface="Roboto"/>
                <a:sym typeface="Roboto"/>
              </a:rPr>
              <a:t>Normal Distribution</a:t>
            </a:r>
            <a:endParaRPr b="1" sz="1500">
              <a:latin typeface="Roboto"/>
              <a:ea typeface="Roboto"/>
              <a:cs typeface="Roboto"/>
              <a:sym typeface="Roboto"/>
            </a:endParaRPr>
          </a:p>
        </p:txBody>
      </p:sp>
      <p:sp>
        <p:nvSpPr>
          <p:cNvPr id="870" name="Google Shape;870;p63"/>
          <p:cNvSpPr/>
          <p:nvPr/>
        </p:nvSpPr>
        <p:spPr>
          <a:xfrm>
            <a:off x="3595300" y="1394150"/>
            <a:ext cx="2073300" cy="3285000"/>
          </a:xfrm>
          <a:prstGeom prst="rect">
            <a:avLst/>
          </a:prstGeom>
          <a:solidFill>
            <a:srgbClr val="FFFFFF"/>
          </a:solidFill>
          <a:ln cap="flat" cmpd="sng" w="19050">
            <a:solidFill>
              <a:srgbClr val="98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1" name="Google Shape;871;p63"/>
          <p:cNvSpPr txBox="1"/>
          <p:nvPr/>
        </p:nvSpPr>
        <p:spPr>
          <a:xfrm>
            <a:off x="588525" y="2698125"/>
            <a:ext cx="2031300" cy="316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000FF"/>
              </a:buClr>
              <a:buSzPts val="1300"/>
              <a:buFont typeface="Roboto"/>
              <a:buChar char="●"/>
            </a:pPr>
            <a:r>
              <a:rPr b="1" lang="en-GB" sz="1300">
                <a:solidFill>
                  <a:srgbClr val="0000FF"/>
                </a:solidFill>
                <a:latin typeface="Roboto"/>
                <a:ea typeface="Roboto"/>
                <a:cs typeface="Roboto"/>
                <a:sym typeface="Roboto"/>
              </a:rPr>
              <a:t>ANOVA</a:t>
            </a:r>
            <a:endParaRPr b="1" sz="1300">
              <a:solidFill>
                <a:srgbClr val="0000FF"/>
              </a:solidFill>
              <a:latin typeface="Roboto"/>
              <a:ea typeface="Roboto"/>
              <a:cs typeface="Roboto"/>
              <a:sym typeface="Roboto"/>
            </a:endParaRPr>
          </a:p>
        </p:txBody>
      </p:sp>
      <p:sp>
        <p:nvSpPr>
          <p:cNvPr id="872" name="Google Shape;872;p63"/>
          <p:cNvSpPr/>
          <p:nvPr/>
        </p:nvSpPr>
        <p:spPr>
          <a:xfrm>
            <a:off x="6348525" y="2778950"/>
            <a:ext cx="1842600" cy="483300"/>
          </a:xfrm>
          <a:prstGeom prst="rect">
            <a:avLst/>
          </a:prstGeom>
          <a:solidFill>
            <a:srgbClr val="FCE5CD"/>
          </a:solidFill>
          <a:ln cap="flat" cmpd="sng" w="19050">
            <a:solidFill>
              <a:srgbClr val="98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3" name="Google Shape;873;p63"/>
          <p:cNvSpPr txBox="1"/>
          <p:nvPr/>
        </p:nvSpPr>
        <p:spPr>
          <a:xfrm>
            <a:off x="587675" y="4050400"/>
            <a:ext cx="2992200" cy="316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i="1" lang="en-GB" sz="1300">
                <a:latin typeface="Roboto"/>
                <a:ea typeface="Roboto"/>
                <a:cs typeface="Roboto"/>
                <a:sym typeface="Roboto"/>
              </a:rPr>
              <a:t>Wilcoxon Sign Rank Test</a:t>
            </a:r>
            <a:endParaRPr i="1" sz="1300">
              <a:latin typeface="Roboto"/>
              <a:ea typeface="Roboto"/>
              <a:cs typeface="Roboto"/>
              <a:sym typeface="Roboto"/>
            </a:endParaRPr>
          </a:p>
        </p:txBody>
      </p:sp>
      <p:sp>
        <p:nvSpPr>
          <p:cNvPr id="874" name="Google Shape;874;p63"/>
          <p:cNvSpPr txBox="1"/>
          <p:nvPr/>
        </p:nvSpPr>
        <p:spPr>
          <a:xfrm>
            <a:off x="587675" y="4355200"/>
            <a:ext cx="2992200" cy="3168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i="1" lang="en-GB" sz="1300">
                <a:latin typeface="Roboto"/>
                <a:ea typeface="Roboto"/>
                <a:cs typeface="Roboto"/>
                <a:sym typeface="Roboto"/>
              </a:rPr>
              <a:t>Kruskal Wallis Test</a:t>
            </a:r>
            <a:endParaRPr i="1" sz="1300">
              <a:latin typeface="Roboto"/>
              <a:ea typeface="Roboto"/>
              <a:cs typeface="Roboto"/>
              <a:sym typeface="Roboto"/>
            </a:endParaRPr>
          </a:p>
        </p:txBody>
      </p:sp>
      <p:sp>
        <p:nvSpPr>
          <p:cNvPr id="875" name="Google Shape;875;p63"/>
          <p:cNvSpPr txBox="1"/>
          <p:nvPr/>
        </p:nvSpPr>
        <p:spPr>
          <a:xfrm>
            <a:off x="3671500" y="1815050"/>
            <a:ext cx="2154300" cy="420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000FF"/>
              </a:buClr>
              <a:buSzPts val="1300"/>
              <a:buFont typeface="Roboto"/>
              <a:buChar char="●"/>
            </a:pPr>
            <a:r>
              <a:rPr b="1" lang="en-GB" sz="1300">
                <a:solidFill>
                  <a:srgbClr val="0000FF"/>
                </a:solidFill>
                <a:latin typeface="Roboto"/>
                <a:ea typeface="Roboto"/>
                <a:cs typeface="Roboto"/>
                <a:sym typeface="Roboto"/>
              </a:rPr>
              <a:t>Z-Score </a:t>
            </a:r>
            <a:endParaRPr b="1" sz="1300">
              <a:solidFill>
                <a:srgbClr val="0000FF"/>
              </a:solidFill>
              <a:latin typeface="Roboto"/>
              <a:ea typeface="Roboto"/>
              <a:cs typeface="Roboto"/>
              <a:sym typeface="Roboto"/>
            </a:endParaRPr>
          </a:p>
          <a:p>
            <a:pPr indent="0" lvl="0" marL="457200" rtl="0" algn="l">
              <a:spcBef>
                <a:spcPts val="0"/>
              </a:spcBef>
              <a:spcAft>
                <a:spcPts val="0"/>
              </a:spcAft>
              <a:buNone/>
            </a:pPr>
            <a:r>
              <a:rPr i="1" lang="en-GB" sz="1300">
                <a:solidFill>
                  <a:srgbClr val="0000FF"/>
                </a:solidFill>
                <a:latin typeface="Roboto"/>
                <a:ea typeface="Roboto"/>
                <a:cs typeface="Roboto"/>
                <a:sym typeface="Roboto"/>
              </a:rPr>
              <a:t>(from z-Test)</a:t>
            </a:r>
            <a:endParaRPr i="1" sz="1300">
              <a:solidFill>
                <a:srgbClr val="0000FF"/>
              </a:solidFill>
              <a:latin typeface="Roboto"/>
              <a:ea typeface="Roboto"/>
              <a:cs typeface="Roboto"/>
              <a:sym typeface="Roboto"/>
            </a:endParaRPr>
          </a:p>
        </p:txBody>
      </p:sp>
      <p:sp>
        <p:nvSpPr>
          <p:cNvPr id="876" name="Google Shape;876;p63"/>
          <p:cNvSpPr txBox="1"/>
          <p:nvPr/>
        </p:nvSpPr>
        <p:spPr>
          <a:xfrm>
            <a:off x="3671500" y="2500850"/>
            <a:ext cx="1688400" cy="420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000FF"/>
              </a:buClr>
              <a:buSzPts val="1300"/>
              <a:buFont typeface="Roboto"/>
              <a:buChar char="●"/>
            </a:pPr>
            <a:r>
              <a:rPr b="1" lang="en-GB" sz="1300">
                <a:solidFill>
                  <a:srgbClr val="0000FF"/>
                </a:solidFill>
                <a:latin typeface="Roboto"/>
                <a:ea typeface="Roboto"/>
                <a:cs typeface="Roboto"/>
                <a:sym typeface="Roboto"/>
              </a:rPr>
              <a:t>t-Score </a:t>
            </a:r>
            <a:endParaRPr b="1" sz="1300">
              <a:solidFill>
                <a:srgbClr val="0000FF"/>
              </a:solidFill>
              <a:latin typeface="Roboto"/>
              <a:ea typeface="Roboto"/>
              <a:cs typeface="Roboto"/>
              <a:sym typeface="Roboto"/>
            </a:endParaRPr>
          </a:p>
          <a:p>
            <a:pPr indent="0" lvl="0" marL="457200" rtl="0" algn="l">
              <a:spcBef>
                <a:spcPts val="0"/>
              </a:spcBef>
              <a:spcAft>
                <a:spcPts val="0"/>
              </a:spcAft>
              <a:buNone/>
            </a:pPr>
            <a:r>
              <a:rPr i="1" lang="en-GB" sz="1300">
                <a:solidFill>
                  <a:srgbClr val="0000FF"/>
                </a:solidFill>
                <a:latin typeface="Roboto"/>
                <a:ea typeface="Roboto"/>
                <a:cs typeface="Roboto"/>
                <a:sym typeface="Roboto"/>
              </a:rPr>
              <a:t>(from t-test)</a:t>
            </a:r>
            <a:endParaRPr i="1" sz="1300">
              <a:solidFill>
                <a:srgbClr val="0000FF"/>
              </a:solidFill>
              <a:latin typeface="Roboto"/>
              <a:ea typeface="Roboto"/>
              <a:cs typeface="Roboto"/>
              <a:sym typeface="Roboto"/>
            </a:endParaRPr>
          </a:p>
        </p:txBody>
      </p:sp>
      <p:sp>
        <p:nvSpPr>
          <p:cNvPr id="877" name="Google Shape;877;p63"/>
          <p:cNvSpPr txBox="1"/>
          <p:nvPr/>
        </p:nvSpPr>
        <p:spPr>
          <a:xfrm>
            <a:off x="3671500" y="3186650"/>
            <a:ext cx="1842600" cy="420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000FF"/>
              </a:buClr>
              <a:buSzPts val="1300"/>
              <a:buFont typeface="Roboto"/>
              <a:buChar char="●"/>
            </a:pPr>
            <a:r>
              <a:rPr b="1" lang="en-GB" sz="1300">
                <a:solidFill>
                  <a:srgbClr val="0000FF"/>
                </a:solidFill>
                <a:latin typeface="Roboto"/>
                <a:ea typeface="Roboto"/>
                <a:cs typeface="Roboto"/>
                <a:sym typeface="Roboto"/>
              </a:rPr>
              <a:t>F-Statistic</a:t>
            </a:r>
            <a:endParaRPr b="1" sz="1300">
              <a:solidFill>
                <a:srgbClr val="0000FF"/>
              </a:solidFill>
              <a:latin typeface="Roboto"/>
              <a:ea typeface="Roboto"/>
              <a:cs typeface="Roboto"/>
              <a:sym typeface="Roboto"/>
            </a:endParaRPr>
          </a:p>
          <a:p>
            <a:pPr indent="0" lvl="0" marL="457200" rtl="0" algn="l">
              <a:spcBef>
                <a:spcPts val="0"/>
              </a:spcBef>
              <a:spcAft>
                <a:spcPts val="0"/>
              </a:spcAft>
              <a:buNone/>
            </a:pPr>
            <a:r>
              <a:rPr i="1" lang="en-GB" sz="1300">
                <a:solidFill>
                  <a:srgbClr val="0000FF"/>
                </a:solidFill>
                <a:latin typeface="Roboto"/>
                <a:ea typeface="Roboto"/>
                <a:cs typeface="Roboto"/>
                <a:sym typeface="Roboto"/>
              </a:rPr>
              <a:t>(from ANOVA)</a:t>
            </a:r>
            <a:endParaRPr i="1" sz="1300">
              <a:solidFill>
                <a:srgbClr val="0000FF"/>
              </a:solidFill>
              <a:latin typeface="Roboto"/>
              <a:ea typeface="Roboto"/>
              <a:cs typeface="Roboto"/>
              <a:sym typeface="Roboto"/>
            </a:endParaRPr>
          </a:p>
        </p:txBody>
      </p:sp>
      <p:sp>
        <p:nvSpPr>
          <p:cNvPr id="878" name="Google Shape;878;p63"/>
          <p:cNvSpPr txBox="1"/>
          <p:nvPr/>
        </p:nvSpPr>
        <p:spPr>
          <a:xfrm>
            <a:off x="3671500" y="3948650"/>
            <a:ext cx="2242800" cy="420900"/>
          </a:xfrm>
          <a:prstGeom prst="rect">
            <a:avLst/>
          </a:prstGeom>
          <a:noFill/>
          <a:ln>
            <a:noFill/>
          </a:ln>
        </p:spPr>
        <p:txBody>
          <a:bodyPr anchorCtr="0" anchor="t" bIns="91425" lIns="91425" spcFirstLastPara="1" rIns="91425" wrap="square" tIns="91425">
            <a:noAutofit/>
          </a:bodyPr>
          <a:lstStyle/>
          <a:p>
            <a:pPr indent="-311150" lvl="0" marL="457200" rtl="0" algn="l">
              <a:spcBef>
                <a:spcPts val="0"/>
              </a:spcBef>
              <a:spcAft>
                <a:spcPts val="0"/>
              </a:spcAft>
              <a:buClr>
                <a:srgbClr val="0000FF"/>
              </a:buClr>
              <a:buSzPts val="1300"/>
              <a:buFont typeface="Roboto"/>
              <a:buChar char="●"/>
            </a:pPr>
            <a:r>
              <a:rPr b="1" lang="en-GB" sz="1300">
                <a:solidFill>
                  <a:srgbClr val="0000FF"/>
                </a:solidFill>
                <a:latin typeface="Roboto"/>
                <a:ea typeface="Roboto"/>
                <a:cs typeface="Roboto"/>
                <a:sym typeface="Roboto"/>
              </a:rPr>
              <a:t>Chi-Square </a:t>
            </a:r>
            <a:r>
              <a:rPr b="1" lang="en-GB" sz="1300">
                <a:solidFill>
                  <a:srgbClr val="0000FF"/>
                </a:solidFill>
                <a:latin typeface="Roboto"/>
                <a:ea typeface="Roboto"/>
                <a:cs typeface="Roboto"/>
                <a:sym typeface="Roboto"/>
              </a:rPr>
              <a:t>( 𝜒</a:t>
            </a:r>
            <a:r>
              <a:rPr b="1" baseline="30000" lang="en-GB" sz="1300">
                <a:solidFill>
                  <a:srgbClr val="0000FF"/>
                </a:solidFill>
                <a:latin typeface="Roboto"/>
                <a:ea typeface="Roboto"/>
                <a:cs typeface="Roboto"/>
                <a:sym typeface="Roboto"/>
              </a:rPr>
              <a:t>2</a:t>
            </a:r>
            <a:r>
              <a:rPr b="1" lang="en-GB" sz="1300">
                <a:solidFill>
                  <a:srgbClr val="0000FF"/>
                </a:solidFill>
                <a:latin typeface="Roboto"/>
                <a:ea typeface="Roboto"/>
                <a:cs typeface="Roboto"/>
                <a:sym typeface="Roboto"/>
              </a:rPr>
              <a:t>)</a:t>
            </a:r>
            <a:endParaRPr b="1" sz="1300">
              <a:solidFill>
                <a:srgbClr val="0000FF"/>
              </a:solidFill>
              <a:latin typeface="Roboto"/>
              <a:ea typeface="Roboto"/>
              <a:cs typeface="Roboto"/>
              <a:sym typeface="Roboto"/>
            </a:endParaRPr>
          </a:p>
          <a:p>
            <a:pPr indent="0" lvl="0" marL="457200" rtl="0" algn="l">
              <a:spcBef>
                <a:spcPts val="0"/>
              </a:spcBef>
              <a:spcAft>
                <a:spcPts val="0"/>
              </a:spcAft>
              <a:buNone/>
            </a:pPr>
            <a:r>
              <a:rPr i="1" lang="en-GB" sz="1300">
                <a:solidFill>
                  <a:srgbClr val="0000FF"/>
                </a:solidFill>
                <a:latin typeface="Roboto"/>
                <a:ea typeface="Roboto"/>
                <a:cs typeface="Roboto"/>
                <a:sym typeface="Roboto"/>
              </a:rPr>
              <a:t>(from Chi-sq test)</a:t>
            </a:r>
            <a:endParaRPr i="1" sz="1300">
              <a:solidFill>
                <a:srgbClr val="0000FF"/>
              </a:solidFill>
              <a:latin typeface="Roboto"/>
              <a:ea typeface="Roboto"/>
              <a:cs typeface="Roboto"/>
              <a:sym typeface="Roboto"/>
            </a:endParaRPr>
          </a:p>
        </p:txBody>
      </p:sp>
      <p:sp>
        <p:nvSpPr>
          <p:cNvPr id="879" name="Google Shape;879;p63"/>
          <p:cNvSpPr txBox="1"/>
          <p:nvPr/>
        </p:nvSpPr>
        <p:spPr>
          <a:xfrm>
            <a:off x="3608825" y="1394150"/>
            <a:ext cx="2031300" cy="4209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1600">
                <a:latin typeface="Roboto"/>
                <a:ea typeface="Roboto"/>
                <a:cs typeface="Roboto"/>
                <a:sym typeface="Roboto"/>
              </a:rPr>
              <a:t>Test Statistic</a:t>
            </a:r>
            <a:endParaRPr b="1" sz="1600">
              <a:latin typeface="Roboto"/>
              <a:ea typeface="Roboto"/>
              <a:cs typeface="Roboto"/>
              <a:sym typeface="Roboto"/>
            </a:endParaRPr>
          </a:p>
        </p:txBody>
      </p:sp>
      <p:sp>
        <p:nvSpPr>
          <p:cNvPr id="880" name="Google Shape;880;p63"/>
          <p:cNvSpPr txBox="1"/>
          <p:nvPr/>
        </p:nvSpPr>
        <p:spPr>
          <a:xfrm>
            <a:off x="6352025" y="2841950"/>
            <a:ext cx="1792500" cy="3921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a:latin typeface="Roboto"/>
                <a:ea typeface="Roboto"/>
                <a:cs typeface="Roboto"/>
                <a:sym typeface="Roboto"/>
              </a:rPr>
              <a:t>Critical Value</a:t>
            </a:r>
            <a:endParaRPr b="1">
              <a:latin typeface="Roboto"/>
              <a:ea typeface="Roboto"/>
              <a:cs typeface="Roboto"/>
              <a:sym typeface="Roboto"/>
            </a:endParaRPr>
          </a:p>
        </p:txBody>
      </p:sp>
      <p:sp>
        <p:nvSpPr>
          <p:cNvPr id="881" name="Google Shape;881;p63"/>
          <p:cNvSpPr/>
          <p:nvPr/>
        </p:nvSpPr>
        <p:spPr>
          <a:xfrm>
            <a:off x="3094550" y="2722075"/>
            <a:ext cx="653100" cy="591600"/>
          </a:xfrm>
          <a:prstGeom prst="rightArrow">
            <a:avLst>
              <a:gd fmla="val 50000" name="adj1"/>
              <a:gd fmla="val 50000" name="adj2"/>
            </a:avLst>
          </a:prstGeom>
          <a:solidFill>
            <a:srgbClr val="FCE5C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2" name="Google Shape;882;p63"/>
          <p:cNvSpPr/>
          <p:nvPr/>
        </p:nvSpPr>
        <p:spPr>
          <a:xfrm>
            <a:off x="5532950" y="2722075"/>
            <a:ext cx="653100" cy="591600"/>
          </a:xfrm>
          <a:prstGeom prst="rightArrow">
            <a:avLst>
              <a:gd fmla="val 50000" name="adj1"/>
              <a:gd fmla="val 50000" name="adj2"/>
            </a:avLst>
          </a:prstGeom>
          <a:solidFill>
            <a:srgbClr val="FCE5CD"/>
          </a:solidFill>
          <a:ln>
            <a:noFill/>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3" name="Google Shape;883;p63"/>
          <p:cNvSpPr txBox="1"/>
          <p:nvPr/>
        </p:nvSpPr>
        <p:spPr>
          <a:xfrm>
            <a:off x="5713025" y="1241750"/>
            <a:ext cx="3148500" cy="11775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GB" sz="1300">
                <a:latin typeface="Roboto"/>
                <a:ea typeface="Roboto"/>
                <a:cs typeface="Roboto"/>
                <a:sym typeface="Roboto"/>
              </a:rPr>
              <a:t>Test Statistic with selected Significance Levels is used to calculate the </a:t>
            </a:r>
            <a:r>
              <a:rPr b="1" lang="en-GB" sz="1300">
                <a:latin typeface="Roboto"/>
                <a:ea typeface="Roboto"/>
                <a:cs typeface="Roboto"/>
                <a:sym typeface="Roboto"/>
              </a:rPr>
              <a:t>Critical Values (the thresholds).</a:t>
            </a:r>
            <a:r>
              <a:rPr lang="en-GB" sz="1300">
                <a:latin typeface="Roboto"/>
                <a:ea typeface="Roboto"/>
                <a:cs typeface="Roboto"/>
                <a:sym typeface="Roboto"/>
              </a:rPr>
              <a:t> </a:t>
            </a:r>
            <a:endParaRPr sz="1300">
              <a:latin typeface="Roboto"/>
              <a:ea typeface="Roboto"/>
              <a:cs typeface="Roboto"/>
              <a:sym typeface="Roboto"/>
            </a:endParaRPr>
          </a:p>
          <a:p>
            <a:pPr indent="0" lvl="0" marL="0" rtl="0" algn="l">
              <a:spcBef>
                <a:spcPts val="0"/>
              </a:spcBef>
              <a:spcAft>
                <a:spcPts val="0"/>
              </a:spcAft>
              <a:buNone/>
            </a:pPr>
            <a:r>
              <a:rPr i="1" lang="en-GB" sz="1200">
                <a:solidFill>
                  <a:srgbClr val="CC0000"/>
                </a:solidFill>
                <a:latin typeface="Roboto"/>
                <a:ea typeface="Roboto"/>
                <a:cs typeface="Roboto"/>
                <a:sym typeface="Roboto"/>
              </a:rPr>
              <a:t>Earlier this was done through by looking at the tables but now we use excel (data analysis pack) and other tools to get these values.</a:t>
            </a:r>
            <a:endParaRPr i="1" sz="1200">
              <a:solidFill>
                <a:srgbClr val="CC0000"/>
              </a:solidFill>
              <a:latin typeface="Roboto"/>
              <a:ea typeface="Roboto"/>
              <a:cs typeface="Roboto"/>
              <a:sym typeface="Roboto"/>
            </a:endParaRPr>
          </a:p>
        </p:txBody>
      </p:sp>
      <p:sp>
        <p:nvSpPr>
          <p:cNvPr id="884" name="Google Shape;884;p63"/>
          <p:cNvSpPr txBox="1"/>
          <p:nvPr/>
        </p:nvSpPr>
        <p:spPr>
          <a:xfrm>
            <a:off x="5713025" y="3451550"/>
            <a:ext cx="3065100" cy="93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latin typeface="Roboto"/>
                <a:ea typeface="Roboto"/>
                <a:cs typeface="Roboto"/>
                <a:sym typeface="Roboto"/>
              </a:rPr>
              <a:t>Critical Value</a:t>
            </a:r>
            <a:r>
              <a:rPr lang="en-GB" sz="1300">
                <a:latin typeface="Roboto"/>
                <a:ea typeface="Roboto"/>
                <a:cs typeface="Roboto"/>
                <a:sym typeface="Roboto"/>
              </a:rPr>
              <a:t> is the value of test statistic (z-score, t-score, f-statistic or chi-sq) that divides non-Rejection region with that of the Rejection region.</a:t>
            </a:r>
            <a:endParaRPr sz="1300">
              <a:latin typeface="Roboto"/>
              <a:ea typeface="Roboto"/>
              <a:cs typeface="Roboto"/>
              <a:sym typeface="Roboto"/>
            </a:endParaRPr>
          </a:p>
        </p:txBody>
      </p:sp>
      <p:sp>
        <p:nvSpPr>
          <p:cNvPr id="885" name="Google Shape;885;p63"/>
          <p:cNvSpPr/>
          <p:nvPr/>
        </p:nvSpPr>
        <p:spPr>
          <a:xfrm>
            <a:off x="163300" y="1062488"/>
            <a:ext cx="510300" cy="4323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  4</a:t>
            </a:r>
            <a:endParaRPr>
              <a:solidFill>
                <a:schemeClr val="lt1"/>
              </a:solidFill>
            </a:endParaRPr>
          </a:p>
        </p:txBody>
      </p:sp>
      <p:sp>
        <p:nvSpPr>
          <p:cNvPr id="886" name="Google Shape;886;p63"/>
          <p:cNvSpPr txBox="1"/>
          <p:nvPr>
            <p:ph type="title"/>
          </p:nvPr>
        </p:nvSpPr>
        <p:spPr>
          <a:xfrm>
            <a:off x="6900" y="64025"/>
            <a:ext cx="5386500" cy="572700"/>
          </a:xfrm>
          <a:prstGeom prst="rect">
            <a:avLst/>
          </a:prstGeom>
          <a:solidFill>
            <a:srgbClr val="FFFFFF"/>
          </a:solid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5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0" name="Shape 890"/>
        <p:cNvGrpSpPr/>
        <p:nvPr/>
      </p:nvGrpSpPr>
      <p:grpSpPr>
        <a:xfrm>
          <a:off x="0" y="0"/>
          <a:ext cx="0" cy="0"/>
          <a:chOff x="0" y="0"/>
          <a:chExt cx="0" cy="0"/>
        </a:xfrm>
      </p:grpSpPr>
      <p:sp>
        <p:nvSpPr>
          <p:cNvPr id="891" name="Google Shape;891;p64"/>
          <p:cNvSpPr/>
          <p:nvPr/>
        </p:nvSpPr>
        <p:spPr>
          <a:xfrm>
            <a:off x="264450" y="1028500"/>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892" name="Google Shape;892;p64"/>
          <p:cNvSpPr txBox="1"/>
          <p:nvPr/>
        </p:nvSpPr>
        <p:spPr>
          <a:xfrm>
            <a:off x="221975" y="545200"/>
            <a:ext cx="89550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What is </a:t>
            </a:r>
            <a:r>
              <a:rPr b="1" lang="en-GB" sz="2000">
                <a:solidFill>
                  <a:srgbClr val="CC0000"/>
                </a:solidFill>
                <a:latin typeface="Roboto"/>
                <a:ea typeface="Roboto"/>
                <a:cs typeface="Roboto"/>
                <a:sym typeface="Roboto"/>
              </a:rPr>
              <a:t>Test statistic and its interpretation?</a:t>
            </a:r>
            <a:endParaRPr b="1" sz="2000">
              <a:solidFill>
                <a:srgbClr val="CC0000"/>
              </a:solidFill>
              <a:latin typeface="Roboto"/>
              <a:ea typeface="Roboto"/>
              <a:cs typeface="Roboto"/>
              <a:sym typeface="Roboto"/>
            </a:endParaRPr>
          </a:p>
        </p:txBody>
      </p:sp>
      <p:sp>
        <p:nvSpPr>
          <p:cNvPr id="893" name="Google Shape;893;p64"/>
          <p:cNvSpPr txBox="1"/>
          <p:nvPr/>
        </p:nvSpPr>
        <p:spPr>
          <a:xfrm>
            <a:off x="353025" y="1111850"/>
            <a:ext cx="8468400" cy="35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latin typeface="Roboto"/>
                <a:ea typeface="Roboto"/>
                <a:cs typeface="Roboto"/>
                <a:sym typeface="Roboto"/>
              </a:rPr>
              <a:t>Test Statistic</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A test statistic is a number calculated by a statistical test. </a:t>
            </a:r>
            <a:r>
              <a:rPr lang="en-GB">
                <a:latin typeface="Roboto"/>
                <a:ea typeface="Roboto"/>
                <a:cs typeface="Roboto"/>
                <a:sym typeface="Roboto"/>
              </a:rPr>
              <a:t>Eg - z-score, t-score, F-score and chi-sq</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All these test statistic quantifies </a:t>
            </a:r>
            <a:r>
              <a:rPr b="1" lang="en-GB">
                <a:latin typeface="Roboto"/>
                <a:ea typeface="Roboto"/>
                <a:cs typeface="Roboto"/>
                <a:sym typeface="Roboto"/>
              </a:rPr>
              <a:t>how much sample diverges (or agrees) from the Null Hypothesis for </a:t>
            </a:r>
            <a:r>
              <a:rPr b="1" lang="en-GB">
                <a:latin typeface="Roboto"/>
                <a:ea typeface="Roboto"/>
                <a:cs typeface="Roboto"/>
                <a:sym typeface="Roboto"/>
              </a:rPr>
              <a:t>different</a:t>
            </a:r>
            <a:r>
              <a:rPr b="1" lang="en-GB">
                <a:latin typeface="Roboto"/>
                <a:ea typeface="Roboto"/>
                <a:cs typeface="Roboto"/>
                <a:sym typeface="Roboto"/>
              </a:rPr>
              <a:t> types of distributions.</a:t>
            </a:r>
            <a:r>
              <a:rPr lang="en-GB">
                <a:latin typeface="Roboto"/>
                <a:ea typeface="Roboto"/>
                <a:cs typeface="Roboto"/>
                <a:sym typeface="Roboto"/>
              </a:rPr>
              <a:t> </a:t>
            </a:r>
            <a:r>
              <a:rPr lang="en-GB">
                <a:latin typeface="Roboto"/>
                <a:ea typeface="Roboto"/>
                <a:cs typeface="Roboto"/>
                <a:sym typeface="Roboto"/>
              </a:rPr>
              <a:t>Test statistic summarises your sample data (observed data) into a single number using central tendency, variation, sample size and number of predictor variables in the model.</a:t>
            </a:r>
            <a:endParaRPr>
              <a:latin typeface="Roboto"/>
              <a:ea typeface="Roboto"/>
              <a:cs typeface="Roboto"/>
              <a:sym typeface="Roboto"/>
            </a:endParaRPr>
          </a:p>
          <a:p>
            <a:pPr indent="0" lvl="0" marL="0" rtl="0" algn="l">
              <a:spcBef>
                <a:spcPts val="0"/>
              </a:spcBef>
              <a:spcAft>
                <a:spcPts val="0"/>
              </a:spcAft>
              <a:buNone/>
            </a:pPr>
            <a:r>
              <a:t/>
            </a:r>
            <a:endParaRPr>
              <a:latin typeface="Roboto"/>
              <a:ea typeface="Roboto"/>
              <a:cs typeface="Roboto"/>
              <a:sym typeface="Roboto"/>
            </a:endParaRPr>
          </a:p>
          <a:p>
            <a:pPr indent="0" lvl="0" marL="0" rtl="0" algn="l">
              <a:spcBef>
                <a:spcPts val="0"/>
              </a:spcBef>
              <a:spcAft>
                <a:spcPts val="0"/>
              </a:spcAft>
              <a:buNone/>
            </a:pPr>
            <a:r>
              <a:rPr b="1" lang="en-GB">
                <a:latin typeface="Roboto"/>
                <a:ea typeface="Roboto"/>
                <a:cs typeface="Roboto"/>
                <a:sym typeface="Roboto"/>
              </a:rPr>
              <a:t>Interpretation of test statistic</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It describes how far (or consistant) your observed data is from the null hypothesis of no relationship between variables.</a:t>
            </a:r>
            <a:endParaRPr>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The </a:t>
            </a:r>
            <a:r>
              <a:rPr b="1" lang="en-GB">
                <a:latin typeface="Roboto"/>
                <a:ea typeface="Roboto"/>
                <a:cs typeface="Roboto"/>
                <a:sym typeface="Roboto"/>
              </a:rPr>
              <a:t>value of test statistic = 0 indicates that your sample data match the null hypothesis exactly</a:t>
            </a:r>
            <a:endParaRPr b="1">
              <a:latin typeface="Roboto"/>
              <a:ea typeface="Roboto"/>
              <a:cs typeface="Roboto"/>
              <a:sym typeface="Roboto"/>
            </a:endParaRPr>
          </a:p>
          <a:p>
            <a:pPr indent="-317500" lvl="0" marL="457200" rtl="0" algn="l">
              <a:spcBef>
                <a:spcPts val="0"/>
              </a:spcBef>
              <a:spcAft>
                <a:spcPts val="0"/>
              </a:spcAft>
              <a:buSzPts val="1400"/>
              <a:buFont typeface="Roboto"/>
              <a:buChar char="●"/>
            </a:pPr>
            <a:r>
              <a:rPr lang="en-GB">
                <a:latin typeface="Roboto"/>
                <a:ea typeface="Roboto"/>
                <a:cs typeface="Roboto"/>
                <a:sym typeface="Roboto"/>
              </a:rPr>
              <a:t>As a </a:t>
            </a:r>
            <a:r>
              <a:rPr b="1" lang="en-GB">
                <a:latin typeface="Roboto"/>
                <a:ea typeface="Roboto"/>
                <a:cs typeface="Roboto"/>
                <a:sym typeface="Roboto"/>
              </a:rPr>
              <a:t>test statistic value becomes more extreme, it indicates larger differences between your sample data and the null hypothesis</a:t>
            </a:r>
            <a:r>
              <a:rPr lang="en-GB">
                <a:latin typeface="Roboto"/>
                <a:ea typeface="Roboto"/>
                <a:cs typeface="Roboto"/>
                <a:sym typeface="Roboto"/>
              </a:rPr>
              <a:t>, thus we can reject the null and state that the results are ‘statistically significant’. i.e. your data support belief - </a:t>
            </a:r>
            <a:r>
              <a:rPr i="1" lang="en-GB">
                <a:latin typeface="Roboto"/>
                <a:ea typeface="Roboto"/>
                <a:cs typeface="Roboto"/>
                <a:sym typeface="Roboto"/>
              </a:rPr>
              <a:t>‘the sample effect exists in the population’</a:t>
            </a:r>
            <a:r>
              <a:rPr lang="en-GB">
                <a:latin typeface="Roboto"/>
                <a:ea typeface="Roboto"/>
                <a:cs typeface="Roboto"/>
                <a:sym typeface="Roboto"/>
              </a:rPr>
              <a:t>.</a:t>
            </a:r>
            <a:endParaRPr>
              <a:latin typeface="Roboto"/>
              <a:ea typeface="Roboto"/>
              <a:cs typeface="Roboto"/>
              <a:sym typeface="Roboto"/>
            </a:endParaRPr>
          </a:p>
          <a:p>
            <a:pPr indent="-317500" lvl="0" marL="457200" rtl="0" algn="l">
              <a:spcBef>
                <a:spcPts val="0"/>
              </a:spcBef>
              <a:spcAft>
                <a:spcPts val="0"/>
              </a:spcAft>
              <a:buClr>
                <a:srgbClr val="CC0000"/>
              </a:buClr>
              <a:buSzPts val="1400"/>
              <a:buFont typeface="Roboto"/>
              <a:buChar char="●"/>
            </a:pPr>
            <a:r>
              <a:rPr b="1" lang="en-GB">
                <a:solidFill>
                  <a:srgbClr val="CC0000"/>
                </a:solidFill>
                <a:latin typeface="Roboto"/>
                <a:ea typeface="Roboto"/>
                <a:cs typeface="Roboto"/>
                <a:sym typeface="Roboto"/>
              </a:rPr>
              <a:t>In nutshell - as sample mean moves away from the hypothesized mean in either the positive or negative direction, the test statistic moves away from zero in the same direction.</a:t>
            </a:r>
            <a:endParaRPr b="1">
              <a:solidFill>
                <a:srgbClr val="CC0000"/>
              </a:solidFill>
              <a:latin typeface="Roboto"/>
              <a:ea typeface="Roboto"/>
              <a:cs typeface="Roboto"/>
              <a:sym typeface="Roboto"/>
            </a:endParaRPr>
          </a:p>
        </p:txBody>
      </p:sp>
      <p:sp>
        <p:nvSpPr>
          <p:cNvPr id="894" name="Google Shape;894;p64"/>
          <p:cNvSpPr txBox="1"/>
          <p:nvPr>
            <p:ph type="title"/>
          </p:nvPr>
        </p:nvSpPr>
        <p:spPr>
          <a:xfrm>
            <a:off x="6900" y="64025"/>
            <a:ext cx="5386500" cy="572700"/>
          </a:xfrm>
          <a:prstGeom prst="rect">
            <a:avLst/>
          </a:prstGeom>
          <a:solidFill>
            <a:srgbClr val="FFFFFF"/>
          </a:solid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5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98" name="Shape 898"/>
        <p:cNvGrpSpPr/>
        <p:nvPr/>
      </p:nvGrpSpPr>
      <p:grpSpPr>
        <a:xfrm>
          <a:off x="0" y="0"/>
          <a:ext cx="0" cy="0"/>
          <a:chOff x="0" y="0"/>
          <a:chExt cx="0" cy="0"/>
        </a:xfrm>
      </p:grpSpPr>
      <p:sp>
        <p:nvSpPr>
          <p:cNvPr id="899" name="Google Shape;899;p65"/>
          <p:cNvSpPr/>
          <p:nvPr/>
        </p:nvSpPr>
        <p:spPr>
          <a:xfrm>
            <a:off x="264450" y="1028500"/>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00" name="Google Shape;900;p65"/>
          <p:cNvSpPr txBox="1"/>
          <p:nvPr/>
        </p:nvSpPr>
        <p:spPr>
          <a:xfrm>
            <a:off x="145775" y="545200"/>
            <a:ext cx="89550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900">
                <a:solidFill>
                  <a:srgbClr val="CC0000"/>
                </a:solidFill>
                <a:latin typeface="Roboto"/>
                <a:ea typeface="Roboto"/>
                <a:cs typeface="Roboto"/>
                <a:sym typeface="Roboto"/>
              </a:rPr>
              <a:t>Test statistic (z-score) for z-distribution (called Standard Normal Distribution)</a:t>
            </a:r>
            <a:endParaRPr b="1" sz="1900">
              <a:solidFill>
                <a:srgbClr val="CC0000"/>
              </a:solidFill>
              <a:latin typeface="Roboto"/>
              <a:ea typeface="Roboto"/>
              <a:cs typeface="Roboto"/>
              <a:sym typeface="Roboto"/>
            </a:endParaRPr>
          </a:p>
        </p:txBody>
      </p:sp>
      <p:grpSp>
        <p:nvGrpSpPr>
          <p:cNvPr id="901" name="Google Shape;901;p65"/>
          <p:cNvGrpSpPr/>
          <p:nvPr/>
        </p:nvGrpSpPr>
        <p:grpSpPr>
          <a:xfrm>
            <a:off x="1754600" y="1185263"/>
            <a:ext cx="5354450" cy="3341362"/>
            <a:chOff x="1678400" y="1109063"/>
            <a:chExt cx="5354450" cy="3341362"/>
          </a:xfrm>
        </p:grpSpPr>
        <p:pic>
          <p:nvPicPr>
            <p:cNvPr id="902" name="Google Shape;902;p65"/>
            <p:cNvPicPr preferRelativeResize="0"/>
            <p:nvPr/>
          </p:nvPicPr>
          <p:blipFill>
            <a:blip r:embed="rId3">
              <a:alphaModFix/>
            </a:blip>
            <a:stretch>
              <a:fillRect/>
            </a:stretch>
          </p:blipFill>
          <p:spPr>
            <a:xfrm>
              <a:off x="1678400" y="1109063"/>
              <a:ext cx="5259099" cy="2925375"/>
            </a:xfrm>
            <a:prstGeom prst="rect">
              <a:avLst/>
            </a:prstGeom>
            <a:noFill/>
            <a:ln>
              <a:noFill/>
            </a:ln>
          </p:spPr>
        </p:pic>
        <p:cxnSp>
          <p:nvCxnSpPr>
            <p:cNvPr id="903" name="Google Shape;903;p65"/>
            <p:cNvCxnSpPr/>
            <p:nvPr/>
          </p:nvCxnSpPr>
          <p:spPr>
            <a:xfrm rot="10800000">
              <a:off x="1726375" y="4289475"/>
              <a:ext cx="1792500" cy="0"/>
            </a:xfrm>
            <a:prstGeom prst="straightConnector1">
              <a:avLst/>
            </a:prstGeom>
            <a:noFill/>
            <a:ln cap="flat" cmpd="sng" w="19050">
              <a:solidFill>
                <a:schemeClr val="dk2"/>
              </a:solidFill>
              <a:prstDash val="solid"/>
              <a:round/>
              <a:headEnd len="med" w="med" type="none"/>
              <a:tailEnd len="med" w="med" type="triangle"/>
            </a:ln>
          </p:spPr>
        </p:cxnSp>
        <p:cxnSp>
          <p:nvCxnSpPr>
            <p:cNvPr id="904" name="Google Shape;904;p65"/>
            <p:cNvCxnSpPr/>
            <p:nvPr/>
          </p:nvCxnSpPr>
          <p:spPr>
            <a:xfrm>
              <a:off x="4926850" y="4273900"/>
              <a:ext cx="2106000" cy="3600"/>
            </a:xfrm>
            <a:prstGeom prst="straightConnector1">
              <a:avLst/>
            </a:prstGeom>
            <a:noFill/>
            <a:ln cap="flat" cmpd="sng" w="19050">
              <a:solidFill>
                <a:schemeClr val="dk2"/>
              </a:solidFill>
              <a:prstDash val="solid"/>
              <a:round/>
              <a:headEnd len="med" w="med" type="none"/>
              <a:tailEnd len="med" w="med" type="triangle"/>
            </a:ln>
          </p:spPr>
        </p:cxnSp>
        <p:sp>
          <p:nvSpPr>
            <p:cNvPr id="905" name="Google Shape;905;p65"/>
            <p:cNvSpPr txBox="1"/>
            <p:nvPr/>
          </p:nvSpPr>
          <p:spPr>
            <a:xfrm>
              <a:off x="3723550" y="4050225"/>
              <a:ext cx="1039500" cy="400200"/>
            </a:xfrm>
            <a:prstGeom prst="rect">
              <a:avLst/>
            </a:prstGeom>
            <a:noFill/>
            <a:ln>
              <a:noFill/>
            </a:ln>
          </p:spPr>
          <p:txBody>
            <a:bodyPr anchorCtr="0" anchor="t" bIns="91425" lIns="91425" spcFirstLastPara="1" rIns="91425" wrap="square" tIns="91425">
              <a:spAutoFit/>
            </a:bodyPr>
            <a:lstStyle/>
            <a:p>
              <a:pPr indent="0" lvl="0" marL="0" rtl="0" algn="ctr">
                <a:spcBef>
                  <a:spcPts val="0"/>
                </a:spcBef>
                <a:spcAft>
                  <a:spcPts val="0"/>
                </a:spcAft>
                <a:buNone/>
              </a:pPr>
              <a:r>
                <a:rPr b="1" lang="en-GB">
                  <a:latin typeface="Roboto"/>
                  <a:ea typeface="Roboto"/>
                  <a:cs typeface="Roboto"/>
                  <a:sym typeface="Roboto"/>
                </a:rPr>
                <a:t>Z-score</a:t>
              </a:r>
              <a:endParaRPr b="1">
                <a:latin typeface="Roboto"/>
                <a:ea typeface="Roboto"/>
                <a:cs typeface="Roboto"/>
                <a:sym typeface="Roboto"/>
              </a:endParaRPr>
            </a:p>
          </p:txBody>
        </p:sp>
      </p:grpSp>
      <p:sp>
        <p:nvSpPr>
          <p:cNvPr id="906" name="Google Shape;906;p65"/>
          <p:cNvSpPr txBox="1"/>
          <p:nvPr>
            <p:ph type="title"/>
          </p:nvPr>
        </p:nvSpPr>
        <p:spPr>
          <a:xfrm>
            <a:off x="6900" y="64025"/>
            <a:ext cx="5386500" cy="572700"/>
          </a:xfrm>
          <a:prstGeom prst="rect">
            <a:avLst/>
          </a:prstGeom>
          <a:solidFill>
            <a:srgbClr val="FFFFFF"/>
          </a:solid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5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0" name="Shape 910"/>
        <p:cNvGrpSpPr/>
        <p:nvPr/>
      </p:nvGrpSpPr>
      <p:grpSpPr>
        <a:xfrm>
          <a:off x="0" y="0"/>
          <a:ext cx="0" cy="0"/>
          <a:chOff x="0" y="0"/>
          <a:chExt cx="0" cy="0"/>
        </a:xfrm>
      </p:grpSpPr>
      <p:sp>
        <p:nvSpPr>
          <p:cNvPr id="911" name="Google Shape;911;p66"/>
          <p:cNvSpPr/>
          <p:nvPr/>
        </p:nvSpPr>
        <p:spPr>
          <a:xfrm>
            <a:off x="264450" y="1028500"/>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12" name="Google Shape;912;p66"/>
          <p:cNvSpPr txBox="1"/>
          <p:nvPr/>
        </p:nvSpPr>
        <p:spPr>
          <a:xfrm>
            <a:off x="221975" y="545200"/>
            <a:ext cx="89550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What is a Critical Value?</a:t>
            </a:r>
            <a:endParaRPr b="1" sz="2000">
              <a:solidFill>
                <a:srgbClr val="CC0000"/>
              </a:solidFill>
              <a:latin typeface="Roboto"/>
              <a:ea typeface="Roboto"/>
              <a:cs typeface="Roboto"/>
              <a:sym typeface="Roboto"/>
            </a:endParaRPr>
          </a:p>
        </p:txBody>
      </p:sp>
      <p:sp>
        <p:nvSpPr>
          <p:cNvPr id="913" name="Google Shape;913;p66"/>
          <p:cNvSpPr txBox="1"/>
          <p:nvPr/>
        </p:nvSpPr>
        <p:spPr>
          <a:xfrm>
            <a:off x="353025" y="1111850"/>
            <a:ext cx="8468400" cy="3558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300">
                <a:latin typeface="Roboto"/>
                <a:ea typeface="Roboto"/>
                <a:cs typeface="Roboto"/>
                <a:sym typeface="Roboto"/>
              </a:rPr>
              <a:t>Critical Value</a:t>
            </a:r>
            <a:endParaRPr b="1" sz="1300">
              <a:latin typeface="Roboto"/>
              <a:ea typeface="Roboto"/>
              <a:cs typeface="Roboto"/>
              <a:sym typeface="Roboto"/>
            </a:endParaRPr>
          </a:p>
          <a:p>
            <a:pPr indent="0" lvl="0" marL="0" rtl="0" algn="l">
              <a:spcBef>
                <a:spcPts val="0"/>
              </a:spcBef>
              <a:spcAft>
                <a:spcPts val="0"/>
              </a:spcAft>
              <a:buNone/>
            </a:pPr>
            <a:r>
              <a:t/>
            </a:r>
            <a:endParaRPr b="1"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GB" sz="1300">
                <a:latin typeface="Roboto"/>
                <a:ea typeface="Roboto"/>
                <a:cs typeface="Roboto"/>
                <a:sym typeface="Roboto"/>
              </a:rPr>
              <a:t>A critical value is derived from the </a:t>
            </a:r>
            <a:r>
              <a:rPr b="1" lang="en-GB" sz="1300">
                <a:latin typeface="Roboto"/>
                <a:ea typeface="Roboto"/>
                <a:cs typeface="Roboto"/>
                <a:sym typeface="Roboto"/>
              </a:rPr>
              <a:t>test statistic (used with significance levels) which defines the upper and lower bounds of a confidence interval</a:t>
            </a:r>
            <a:r>
              <a:rPr lang="en-GB" sz="1300">
                <a:latin typeface="Roboto"/>
                <a:ea typeface="Roboto"/>
                <a:cs typeface="Roboto"/>
                <a:sym typeface="Roboto"/>
              </a:rPr>
              <a:t>, or </a:t>
            </a:r>
            <a:r>
              <a:rPr b="1" lang="en-GB" sz="1300">
                <a:latin typeface="Roboto"/>
                <a:ea typeface="Roboto"/>
                <a:cs typeface="Roboto"/>
                <a:sym typeface="Roboto"/>
              </a:rPr>
              <a:t>which defines the threshold of statistical significance</a:t>
            </a:r>
            <a:r>
              <a:rPr lang="en-GB" sz="1300">
                <a:latin typeface="Roboto"/>
                <a:ea typeface="Roboto"/>
                <a:cs typeface="Roboto"/>
                <a:sym typeface="Roboto"/>
              </a:rPr>
              <a:t> in a statistical test. It describes how far from the mean of the distribution you have to go to cover a certain amount of the total variation in the data (i.e. 90%, 95%, 99%).</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GB" sz="1300">
                <a:latin typeface="Roboto"/>
                <a:ea typeface="Roboto"/>
                <a:cs typeface="Roboto"/>
                <a:sym typeface="Roboto"/>
              </a:rPr>
              <a:t>These values also play an important role in both hypothesis tests. In hypothesis tests, critical values determine whether the results are statistically significant.</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GB" sz="1300">
                <a:latin typeface="Roboto"/>
                <a:ea typeface="Roboto"/>
                <a:cs typeface="Roboto"/>
                <a:sym typeface="Roboto"/>
              </a:rPr>
              <a:t>Critical value is derived by looking at the z-table, t-table etc. It is in the terms of ‘test statistic’ only i.e. z-score (in z-test, t-score (in t-test) etc.</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rPr b="1" lang="en-GB" sz="1300">
                <a:latin typeface="Roboto"/>
                <a:ea typeface="Roboto"/>
                <a:cs typeface="Roboto"/>
                <a:sym typeface="Roboto"/>
              </a:rPr>
              <a:t>Use</a:t>
            </a:r>
            <a:r>
              <a:rPr b="1" lang="en-GB" sz="1300">
                <a:latin typeface="Roboto"/>
                <a:ea typeface="Roboto"/>
                <a:cs typeface="Roboto"/>
                <a:sym typeface="Roboto"/>
              </a:rPr>
              <a:t> of Critical values</a:t>
            </a:r>
            <a:endParaRPr b="1"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Test statistics that exceed a critical value have a low probability of occurring</a:t>
            </a:r>
            <a:r>
              <a:rPr lang="en-GB" sz="1300">
                <a:latin typeface="Roboto"/>
                <a:ea typeface="Roboto"/>
                <a:cs typeface="Roboto"/>
                <a:sym typeface="Roboto"/>
              </a:rPr>
              <a:t> if the null hypothesis is true. Therefore, when test statistics exceed these cutoffs, you can reject the null and conclude that the effect exists in the population. In other words, they </a:t>
            </a:r>
            <a:r>
              <a:rPr b="1" lang="en-GB" sz="1300">
                <a:latin typeface="Roboto"/>
                <a:ea typeface="Roboto"/>
                <a:cs typeface="Roboto"/>
                <a:sym typeface="Roboto"/>
              </a:rPr>
              <a:t>define the rejection regions for the null hypothesis.</a:t>
            </a:r>
            <a:endParaRPr b="1" sz="1300">
              <a:solidFill>
                <a:srgbClr val="CC0000"/>
              </a:solidFill>
              <a:latin typeface="Roboto"/>
              <a:ea typeface="Roboto"/>
              <a:cs typeface="Roboto"/>
              <a:sym typeface="Roboto"/>
            </a:endParaRPr>
          </a:p>
        </p:txBody>
      </p:sp>
      <p:sp>
        <p:nvSpPr>
          <p:cNvPr id="914" name="Google Shape;914;p66"/>
          <p:cNvSpPr txBox="1"/>
          <p:nvPr>
            <p:ph type="title"/>
          </p:nvPr>
        </p:nvSpPr>
        <p:spPr>
          <a:xfrm>
            <a:off x="6900" y="64025"/>
            <a:ext cx="5386500" cy="572700"/>
          </a:xfrm>
          <a:prstGeom prst="rect">
            <a:avLst/>
          </a:prstGeom>
          <a:solidFill>
            <a:srgbClr val="FFFFFF"/>
          </a:solid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5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18" name="Shape 918"/>
        <p:cNvGrpSpPr/>
        <p:nvPr/>
      </p:nvGrpSpPr>
      <p:grpSpPr>
        <a:xfrm>
          <a:off x="0" y="0"/>
          <a:ext cx="0" cy="0"/>
          <a:chOff x="0" y="0"/>
          <a:chExt cx="0" cy="0"/>
        </a:xfrm>
      </p:grpSpPr>
      <p:sp>
        <p:nvSpPr>
          <p:cNvPr id="919" name="Google Shape;919;p67"/>
          <p:cNvSpPr txBox="1"/>
          <p:nvPr/>
        </p:nvSpPr>
        <p:spPr>
          <a:xfrm>
            <a:off x="221975" y="545200"/>
            <a:ext cx="8955000" cy="483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What does z Table show?</a:t>
            </a:r>
            <a:endParaRPr b="1" sz="2000">
              <a:solidFill>
                <a:srgbClr val="CC0000"/>
              </a:solidFill>
              <a:latin typeface="Roboto"/>
              <a:ea typeface="Roboto"/>
              <a:cs typeface="Roboto"/>
              <a:sym typeface="Roboto"/>
            </a:endParaRPr>
          </a:p>
        </p:txBody>
      </p:sp>
      <p:pic>
        <p:nvPicPr>
          <p:cNvPr id="920" name="Google Shape;920;p67"/>
          <p:cNvPicPr preferRelativeResize="0"/>
          <p:nvPr/>
        </p:nvPicPr>
        <p:blipFill>
          <a:blip r:embed="rId3">
            <a:alphaModFix/>
          </a:blip>
          <a:stretch>
            <a:fillRect/>
          </a:stretch>
        </p:blipFill>
        <p:spPr>
          <a:xfrm>
            <a:off x="5459175" y="901425"/>
            <a:ext cx="3482100" cy="3660850"/>
          </a:xfrm>
          <a:prstGeom prst="rect">
            <a:avLst/>
          </a:prstGeom>
          <a:noFill/>
          <a:ln>
            <a:noFill/>
          </a:ln>
        </p:spPr>
      </p:pic>
      <p:sp>
        <p:nvSpPr>
          <p:cNvPr id="921" name="Google Shape;921;p67"/>
          <p:cNvSpPr txBox="1"/>
          <p:nvPr/>
        </p:nvSpPr>
        <p:spPr>
          <a:xfrm>
            <a:off x="124425" y="1111850"/>
            <a:ext cx="5058900" cy="3044100"/>
          </a:xfrm>
          <a:prstGeom prst="rect">
            <a:avLst/>
          </a:prstGeom>
          <a:solidFill>
            <a:schemeClr val="lt1"/>
          </a:solidFill>
          <a:ln>
            <a:noFill/>
          </a:ln>
        </p:spPr>
        <p:txBody>
          <a:bodyPr anchorCtr="0" anchor="t" bIns="91425" lIns="91425" spcFirstLastPara="1" rIns="91425" wrap="square" tIns="91425">
            <a:noAutofit/>
          </a:bodyPr>
          <a:lstStyle/>
          <a:p>
            <a:pPr indent="-311150" lvl="0" marL="457200" rtl="0" algn="l">
              <a:spcBef>
                <a:spcPts val="0"/>
              </a:spcBef>
              <a:spcAft>
                <a:spcPts val="0"/>
              </a:spcAft>
              <a:buSzPts val="1300"/>
              <a:buFont typeface="Roboto"/>
              <a:buChar char="●"/>
            </a:pPr>
            <a:r>
              <a:rPr lang="en-GB" sz="1300">
                <a:latin typeface="Roboto"/>
                <a:ea typeface="Roboto"/>
                <a:cs typeface="Roboto"/>
                <a:sym typeface="Roboto"/>
              </a:rPr>
              <a:t>Z-score is the test statistic which is the S.D. of the for a Standard Normal Curve.</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lang="en-GB" sz="1300">
                <a:latin typeface="Roboto"/>
                <a:ea typeface="Roboto"/>
                <a:cs typeface="Roboto"/>
                <a:sym typeface="Roboto"/>
              </a:rPr>
              <a:t>A z-table (also called the standard normal table) provides </a:t>
            </a:r>
            <a:r>
              <a:rPr b="1" lang="en-GB" sz="1300">
                <a:latin typeface="Roboto"/>
                <a:ea typeface="Roboto"/>
                <a:cs typeface="Roboto"/>
                <a:sym typeface="Roboto"/>
              </a:rPr>
              <a:t>the area under the curve to the left of a z-score</a:t>
            </a:r>
            <a:r>
              <a:rPr lang="en-GB" sz="1300">
                <a:latin typeface="Roboto"/>
                <a:ea typeface="Roboto"/>
                <a:cs typeface="Roboto"/>
                <a:sym typeface="Roboto"/>
              </a:rPr>
              <a:t>. This area represents the probability that z-values will fall within a region of the standard normal distribution.</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Eg1</a:t>
            </a:r>
            <a:r>
              <a:rPr lang="en-GB" sz="1300">
                <a:latin typeface="Roboto"/>
                <a:ea typeface="Roboto"/>
                <a:cs typeface="Roboto"/>
                <a:sym typeface="Roboto"/>
              </a:rPr>
              <a:t> - if z = 1.25 the area to the left of this z is 0.8944 = 89.44%</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Eg2</a:t>
            </a:r>
            <a:r>
              <a:rPr lang="en-GB" sz="1300">
                <a:latin typeface="Roboto"/>
                <a:ea typeface="Roboto"/>
                <a:cs typeface="Roboto"/>
                <a:sym typeface="Roboto"/>
              </a:rPr>
              <a:t> - if z = -2.23 then the area to the left of z is 0.01287 - 1.28%</a:t>
            </a:r>
            <a:endParaRPr sz="1300">
              <a:latin typeface="Roboto"/>
              <a:ea typeface="Roboto"/>
              <a:cs typeface="Roboto"/>
              <a:sym typeface="Roboto"/>
            </a:endParaRPr>
          </a:p>
          <a:p>
            <a:pPr indent="-311150" lvl="0" marL="457200" rtl="0" algn="l">
              <a:spcBef>
                <a:spcPts val="0"/>
              </a:spcBef>
              <a:spcAft>
                <a:spcPts val="0"/>
              </a:spcAft>
              <a:buSzPts val="1300"/>
              <a:buFont typeface="Roboto"/>
              <a:buChar char="●"/>
            </a:pPr>
            <a:r>
              <a:rPr b="1" lang="en-GB" sz="1300">
                <a:latin typeface="Roboto"/>
                <a:ea typeface="Roboto"/>
                <a:cs typeface="Roboto"/>
                <a:sym typeface="Roboto"/>
              </a:rPr>
              <a:t>Eg3</a:t>
            </a:r>
            <a:r>
              <a:rPr lang="en-GB" sz="1300">
                <a:latin typeface="Roboto"/>
                <a:ea typeface="Roboto"/>
                <a:cs typeface="Roboto"/>
                <a:sym typeface="Roboto"/>
              </a:rPr>
              <a:t> - Find the area of z-scores that are more extreme than ± 2.5 standard deviations from the mean.</a:t>
            </a:r>
            <a:endParaRPr sz="1300">
              <a:latin typeface="Roboto"/>
              <a:ea typeface="Roboto"/>
              <a:cs typeface="Roboto"/>
              <a:sym typeface="Roboto"/>
            </a:endParaRPr>
          </a:p>
          <a:p>
            <a:pPr indent="0" lvl="0" marL="457200" rtl="0" algn="l">
              <a:spcBef>
                <a:spcPts val="0"/>
              </a:spcBef>
              <a:spcAft>
                <a:spcPts val="0"/>
              </a:spcAft>
              <a:buNone/>
            </a:pPr>
            <a:r>
              <a:rPr lang="en-GB" sz="1300">
                <a:latin typeface="Roboto"/>
                <a:ea typeface="Roboto"/>
                <a:cs typeface="Roboto"/>
                <a:sym typeface="Roboto"/>
              </a:rPr>
              <a:t>Since the SND is symmetric, you can find the area only on one side and then double it. Thus the area will be = 0.00621+</a:t>
            </a:r>
            <a:r>
              <a:rPr lang="en-GB" sz="1300">
                <a:latin typeface="Roboto"/>
                <a:ea typeface="Roboto"/>
                <a:cs typeface="Roboto"/>
                <a:sym typeface="Roboto"/>
              </a:rPr>
              <a:t>0.00621 = 0.01242</a:t>
            </a:r>
            <a:endParaRPr sz="1300">
              <a:latin typeface="Roboto"/>
              <a:ea typeface="Roboto"/>
              <a:cs typeface="Roboto"/>
              <a:sym typeface="Roboto"/>
            </a:endParaRPr>
          </a:p>
          <a:p>
            <a:pPr indent="0" lvl="0" marL="457200" rtl="0" algn="l">
              <a:spcBef>
                <a:spcPts val="0"/>
              </a:spcBef>
              <a:spcAft>
                <a:spcPts val="0"/>
              </a:spcAft>
              <a:buNone/>
            </a:pPr>
            <a:r>
              <a:t/>
            </a:r>
            <a:endParaRPr sz="1300">
              <a:latin typeface="Roboto"/>
              <a:ea typeface="Roboto"/>
              <a:cs typeface="Roboto"/>
              <a:sym typeface="Roboto"/>
            </a:endParaRPr>
          </a:p>
          <a:p>
            <a:pPr indent="0" lvl="0" marL="0" rtl="0" algn="l">
              <a:spcBef>
                <a:spcPts val="0"/>
              </a:spcBef>
              <a:spcAft>
                <a:spcPts val="0"/>
              </a:spcAft>
              <a:buNone/>
            </a:pPr>
            <a:r>
              <a:t/>
            </a:r>
            <a:endParaRPr sz="1300">
              <a:latin typeface="Roboto"/>
              <a:ea typeface="Roboto"/>
              <a:cs typeface="Roboto"/>
              <a:sym typeface="Roboto"/>
            </a:endParaRPr>
          </a:p>
        </p:txBody>
      </p:sp>
      <p:pic>
        <p:nvPicPr>
          <p:cNvPr id="922" name="Google Shape;922;p67"/>
          <p:cNvPicPr preferRelativeResize="0"/>
          <p:nvPr/>
        </p:nvPicPr>
        <p:blipFill>
          <a:blip r:embed="rId4">
            <a:alphaModFix/>
          </a:blip>
          <a:stretch>
            <a:fillRect/>
          </a:stretch>
        </p:blipFill>
        <p:spPr>
          <a:xfrm>
            <a:off x="1699388" y="4315500"/>
            <a:ext cx="1696735" cy="682750"/>
          </a:xfrm>
          <a:prstGeom prst="rect">
            <a:avLst/>
          </a:prstGeom>
          <a:noFill/>
          <a:ln>
            <a:noFill/>
          </a:ln>
        </p:spPr>
      </p:pic>
      <p:sp>
        <p:nvSpPr>
          <p:cNvPr id="923" name="Google Shape;923;p67"/>
          <p:cNvSpPr txBox="1"/>
          <p:nvPr>
            <p:ph type="title"/>
          </p:nvPr>
        </p:nvSpPr>
        <p:spPr>
          <a:xfrm>
            <a:off x="6900" y="64025"/>
            <a:ext cx="5386500" cy="572700"/>
          </a:xfrm>
          <a:prstGeom prst="rect">
            <a:avLst/>
          </a:prstGeom>
          <a:solidFill>
            <a:srgbClr val="FFFFFF"/>
          </a:solid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5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7" name="Shape 927"/>
        <p:cNvGrpSpPr/>
        <p:nvPr/>
      </p:nvGrpSpPr>
      <p:grpSpPr>
        <a:xfrm>
          <a:off x="0" y="0"/>
          <a:ext cx="0" cy="0"/>
          <a:chOff x="0" y="0"/>
          <a:chExt cx="0" cy="0"/>
        </a:xfrm>
      </p:grpSpPr>
      <p:pic>
        <p:nvPicPr>
          <p:cNvPr id="928" name="Google Shape;928;p68"/>
          <p:cNvPicPr preferRelativeResize="0"/>
          <p:nvPr/>
        </p:nvPicPr>
        <p:blipFill>
          <a:blip r:embed="rId3">
            <a:alphaModFix/>
          </a:blip>
          <a:stretch>
            <a:fillRect/>
          </a:stretch>
        </p:blipFill>
        <p:spPr>
          <a:xfrm>
            <a:off x="4661175" y="613950"/>
            <a:ext cx="4126325" cy="4405125"/>
          </a:xfrm>
          <a:prstGeom prst="rect">
            <a:avLst/>
          </a:prstGeom>
          <a:noFill/>
          <a:ln>
            <a:noFill/>
          </a:ln>
        </p:spPr>
      </p:pic>
      <p:pic>
        <p:nvPicPr>
          <p:cNvPr id="929" name="Google Shape;929;p68"/>
          <p:cNvPicPr preferRelativeResize="0"/>
          <p:nvPr/>
        </p:nvPicPr>
        <p:blipFill>
          <a:blip r:embed="rId4">
            <a:alphaModFix/>
          </a:blip>
          <a:stretch>
            <a:fillRect/>
          </a:stretch>
        </p:blipFill>
        <p:spPr>
          <a:xfrm>
            <a:off x="240800" y="613950"/>
            <a:ext cx="4178261" cy="4436926"/>
          </a:xfrm>
          <a:prstGeom prst="rect">
            <a:avLst/>
          </a:prstGeom>
          <a:noFill/>
          <a:ln>
            <a:noFill/>
          </a:ln>
        </p:spPr>
      </p:pic>
      <p:sp>
        <p:nvSpPr>
          <p:cNvPr id="930" name="Google Shape;930;p68"/>
          <p:cNvSpPr txBox="1"/>
          <p:nvPr>
            <p:ph type="title"/>
          </p:nvPr>
        </p:nvSpPr>
        <p:spPr>
          <a:xfrm>
            <a:off x="6900" y="64025"/>
            <a:ext cx="5386500" cy="572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5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4" name="Shape 934"/>
        <p:cNvGrpSpPr/>
        <p:nvPr/>
      </p:nvGrpSpPr>
      <p:grpSpPr>
        <a:xfrm>
          <a:off x="0" y="0"/>
          <a:ext cx="0" cy="0"/>
          <a:chOff x="0" y="0"/>
          <a:chExt cx="0" cy="0"/>
        </a:xfrm>
      </p:grpSpPr>
      <p:sp>
        <p:nvSpPr>
          <p:cNvPr id="935" name="Google Shape;935;p69"/>
          <p:cNvSpPr/>
          <p:nvPr/>
        </p:nvSpPr>
        <p:spPr>
          <a:xfrm>
            <a:off x="239275" y="1209575"/>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36" name="Google Shape;936;p69"/>
          <p:cNvSpPr txBox="1"/>
          <p:nvPr/>
        </p:nvSpPr>
        <p:spPr>
          <a:xfrm>
            <a:off x="145775" y="621400"/>
            <a:ext cx="89304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What is a </a:t>
            </a:r>
            <a:r>
              <a:rPr b="1" lang="en-GB" sz="2000">
                <a:solidFill>
                  <a:srgbClr val="CC0000"/>
                </a:solidFill>
                <a:latin typeface="Roboto"/>
                <a:ea typeface="Roboto"/>
                <a:cs typeface="Roboto"/>
                <a:sym typeface="Roboto"/>
              </a:rPr>
              <a:t>Critical Region and Confidence Interval?</a:t>
            </a:r>
            <a:endParaRPr b="1" sz="2000">
              <a:solidFill>
                <a:srgbClr val="CC0000"/>
              </a:solidFill>
              <a:latin typeface="Roboto"/>
              <a:ea typeface="Roboto"/>
              <a:cs typeface="Roboto"/>
              <a:sym typeface="Roboto"/>
            </a:endParaRPr>
          </a:p>
        </p:txBody>
      </p:sp>
      <p:sp>
        <p:nvSpPr>
          <p:cNvPr id="937" name="Google Shape;937;p69"/>
          <p:cNvSpPr txBox="1"/>
          <p:nvPr/>
        </p:nvSpPr>
        <p:spPr>
          <a:xfrm>
            <a:off x="4126650" y="2438650"/>
            <a:ext cx="4642800" cy="12603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Source Code Pro"/>
              <a:buChar char="●"/>
            </a:pPr>
            <a:r>
              <a:rPr lang="en-GB" sz="1700">
                <a:latin typeface="Roboto"/>
                <a:ea typeface="Roboto"/>
                <a:cs typeface="Roboto"/>
                <a:sym typeface="Roboto"/>
              </a:rPr>
              <a:t>Critical Region is the Set of all values of </a:t>
            </a:r>
            <a:r>
              <a:rPr i="1" lang="en-GB" sz="1700">
                <a:latin typeface="Roboto"/>
                <a:ea typeface="Roboto"/>
                <a:cs typeface="Roboto"/>
                <a:sym typeface="Roboto"/>
              </a:rPr>
              <a:t>test statistic</a:t>
            </a:r>
            <a:r>
              <a:rPr lang="en-GB" sz="1700">
                <a:latin typeface="Roboto"/>
                <a:ea typeface="Roboto"/>
                <a:cs typeface="Roboto"/>
                <a:sym typeface="Roboto"/>
              </a:rPr>
              <a:t> that would cause a </a:t>
            </a:r>
            <a:r>
              <a:rPr i="1" lang="en-GB" sz="1700">
                <a:latin typeface="Roboto"/>
                <a:ea typeface="Roboto"/>
                <a:cs typeface="Roboto"/>
                <a:sym typeface="Roboto"/>
              </a:rPr>
              <a:t>‘Rejection of the Null Hypothesis’</a:t>
            </a:r>
            <a:endParaRPr i="1" sz="1700">
              <a:latin typeface="Roboto"/>
              <a:ea typeface="Roboto"/>
              <a:cs typeface="Roboto"/>
              <a:sym typeface="Roboto"/>
            </a:endParaRPr>
          </a:p>
        </p:txBody>
      </p:sp>
      <p:grpSp>
        <p:nvGrpSpPr>
          <p:cNvPr id="938" name="Google Shape;938;p69"/>
          <p:cNvGrpSpPr/>
          <p:nvPr/>
        </p:nvGrpSpPr>
        <p:grpSpPr>
          <a:xfrm>
            <a:off x="37203" y="2121419"/>
            <a:ext cx="3726783" cy="1795742"/>
            <a:chOff x="4681082" y="3099250"/>
            <a:chExt cx="3952468" cy="1857600"/>
          </a:xfrm>
        </p:grpSpPr>
        <p:sp>
          <p:nvSpPr>
            <p:cNvPr id="939" name="Google Shape;939;p69"/>
            <p:cNvSpPr/>
            <p:nvPr/>
          </p:nvSpPr>
          <p:spPr>
            <a:xfrm>
              <a:off x="4733550" y="3099250"/>
              <a:ext cx="3900000" cy="1857600"/>
            </a:xfrm>
            <a:prstGeom prst="rect">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40" name="Google Shape;940;p69"/>
            <p:cNvGrpSpPr/>
            <p:nvPr/>
          </p:nvGrpSpPr>
          <p:grpSpPr>
            <a:xfrm>
              <a:off x="4681082" y="3143975"/>
              <a:ext cx="3716551" cy="1574849"/>
              <a:chOff x="642482" y="3143975"/>
              <a:chExt cx="3716551" cy="1574849"/>
            </a:xfrm>
          </p:grpSpPr>
          <p:grpSp>
            <p:nvGrpSpPr>
              <p:cNvPr id="941" name="Google Shape;941;p69"/>
              <p:cNvGrpSpPr/>
              <p:nvPr/>
            </p:nvGrpSpPr>
            <p:grpSpPr>
              <a:xfrm>
                <a:off x="1012475" y="3143975"/>
                <a:ext cx="3304700" cy="1480825"/>
                <a:chOff x="3527075" y="3143975"/>
                <a:chExt cx="3304700" cy="1480825"/>
              </a:xfrm>
            </p:grpSpPr>
            <p:cxnSp>
              <p:nvCxnSpPr>
                <p:cNvPr id="942" name="Google Shape;942;p69"/>
                <p:cNvCxnSpPr/>
                <p:nvPr/>
              </p:nvCxnSpPr>
              <p:spPr>
                <a:xfrm flipH="1" rot="10800000">
                  <a:off x="3527075" y="3143975"/>
                  <a:ext cx="1801500" cy="14577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943" name="Google Shape;943;p69"/>
                <p:cNvCxnSpPr/>
                <p:nvPr/>
              </p:nvCxnSpPr>
              <p:spPr>
                <a:xfrm rot="10800000">
                  <a:off x="5251975" y="3144300"/>
                  <a:ext cx="1579800" cy="1480500"/>
                </a:xfrm>
                <a:prstGeom prst="curvedConnector3">
                  <a:avLst>
                    <a:gd fmla="val 50000" name="adj1"/>
                  </a:avLst>
                </a:prstGeom>
                <a:noFill/>
                <a:ln cap="flat" cmpd="sng" w="19050">
                  <a:solidFill>
                    <a:srgbClr val="000000"/>
                  </a:solidFill>
                  <a:prstDash val="solid"/>
                  <a:round/>
                  <a:headEnd len="med" w="med" type="none"/>
                  <a:tailEnd len="med" w="med" type="none"/>
                </a:ln>
              </p:spPr>
            </p:cxnSp>
          </p:grpSp>
          <p:cxnSp>
            <p:nvCxnSpPr>
              <p:cNvPr id="944" name="Google Shape;944;p69"/>
              <p:cNvCxnSpPr/>
              <p:nvPr/>
            </p:nvCxnSpPr>
            <p:spPr>
              <a:xfrm flipH="1" rot="10800000">
                <a:off x="867333" y="4715071"/>
                <a:ext cx="3491700" cy="1500"/>
              </a:xfrm>
              <a:prstGeom prst="straightConnector1">
                <a:avLst/>
              </a:prstGeom>
              <a:noFill/>
              <a:ln cap="flat" cmpd="sng" w="19050">
                <a:solidFill>
                  <a:srgbClr val="424242"/>
                </a:solidFill>
                <a:prstDash val="solid"/>
                <a:round/>
                <a:headEnd len="med" w="med" type="none"/>
                <a:tailEnd len="med" w="med" type="none"/>
              </a:ln>
            </p:spPr>
          </p:cxnSp>
          <p:cxnSp>
            <p:nvCxnSpPr>
              <p:cNvPr id="945" name="Google Shape;945;p69"/>
              <p:cNvCxnSpPr/>
              <p:nvPr/>
            </p:nvCxnSpPr>
            <p:spPr>
              <a:xfrm flipH="1">
                <a:off x="1734850" y="4179724"/>
                <a:ext cx="9000" cy="539100"/>
              </a:xfrm>
              <a:prstGeom prst="straightConnector1">
                <a:avLst/>
              </a:prstGeom>
              <a:noFill/>
              <a:ln cap="flat" cmpd="sng" w="28575">
                <a:solidFill>
                  <a:srgbClr val="FF0000"/>
                </a:solidFill>
                <a:prstDash val="solid"/>
                <a:round/>
                <a:headEnd len="med" w="med" type="none"/>
                <a:tailEnd len="med" w="med" type="none"/>
              </a:ln>
            </p:spPr>
          </p:cxnSp>
          <p:sp>
            <p:nvSpPr>
              <p:cNvPr id="946" name="Google Shape;946;p69"/>
              <p:cNvSpPr txBox="1"/>
              <p:nvPr/>
            </p:nvSpPr>
            <p:spPr>
              <a:xfrm>
                <a:off x="642482" y="3697089"/>
                <a:ext cx="11781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FF0000"/>
                    </a:solidFill>
                    <a:latin typeface="Calibri"/>
                    <a:ea typeface="Calibri"/>
                    <a:cs typeface="Calibri"/>
                    <a:sym typeface="Calibri"/>
                  </a:rPr>
                  <a:t>Critical Region/ Rejection Region</a:t>
                </a:r>
                <a:endParaRPr i="1" sz="1000">
                  <a:solidFill>
                    <a:srgbClr val="FF0000"/>
                  </a:solidFill>
                  <a:latin typeface="Calibri"/>
                  <a:ea typeface="Calibri"/>
                  <a:cs typeface="Calibri"/>
                  <a:sym typeface="Calibri"/>
                </a:endParaRPr>
              </a:p>
            </p:txBody>
          </p:sp>
        </p:grpSp>
      </p:grpSp>
      <p:sp>
        <p:nvSpPr>
          <p:cNvPr id="947" name="Google Shape;947;p69"/>
          <p:cNvSpPr txBox="1"/>
          <p:nvPr/>
        </p:nvSpPr>
        <p:spPr>
          <a:xfrm>
            <a:off x="4126650" y="3657850"/>
            <a:ext cx="4710000" cy="12603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Roboto"/>
              <a:buChar char="●"/>
            </a:pPr>
            <a:r>
              <a:rPr lang="en-GB" sz="1700">
                <a:latin typeface="Roboto"/>
                <a:ea typeface="Roboto"/>
                <a:cs typeface="Roboto"/>
                <a:sym typeface="Roboto"/>
              </a:rPr>
              <a:t>If the observed test statistic is in the critical region then we ‘Reject the Null’ hypothesis and Accept the Alternative hypothesis.</a:t>
            </a:r>
            <a:endParaRPr i="1" sz="1700">
              <a:latin typeface="Roboto"/>
              <a:ea typeface="Roboto"/>
              <a:cs typeface="Roboto"/>
              <a:sym typeface="Roboto"/>
            </a:endParaRPr>
          </a:p>
        </p:txBody>
      </p:sp>
      <p:cxnSp>
        <p:nvCxnSpPr>
          <p:cNvPr id="948" name="Google Shape;948;p69"/>
          <p:cNvCxnSpPr/>
          <p:nvPr/>
        </p:nvCxnSpPr>
        <p:spPr>
          <a:xfrm>
            <a:off x="608000" y="3278575"/>
            <a:ext cx="268800" cy="282000"/>
          </a:xfrm>
          <a:prstGeom prst="straightConnector1">
            <a:avLst/>
          </a:prstGeom>
          <a:noFill/>
          <a:ln cap="flat" cmpd="sng" w="9525">
            <a:solidFill>
              <a:schemeClr val="dk2"/>
            </a:solidFill>
            <a:prstDash val="solid"/>
            <a:round/>
            <a:headEnd len="med" w="med" type="none"/>
            <a:tailEnd len="med" w="med" type="triangle"/>
          </a:ln>
        </p:spPr>
      </p:cxnSp>
      <p:sp>
        <p:nvSpPr>
          <p:cNvPr id="949" name="Google Shape;949;p69"/>
          <p:cNvSpPr txBox="1"/>
          <p:nvPr/>
        </p:nvSpPr>
        <p:spPr>
          <a:xfrm>
            <a:off x="4050450" y="1295650"/>
            <a:ext cx="4642800" cy="7497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Source Code Pro"/>
              <a:buChar char="●"/>
            </a:pPr>
            <a:r>
              <a:rPr lang="en-GB" sz="1700">
                <a:latin typeface="Roboto"/>
                <a:ea typeface="Roboto"/>
                <a:cs typeface="Roboto"/>
                <a:sym typeface="Roboto"/>
              </a:rPr>
              <a:t>Critical Region is also called the Rejection Region.</a:t>
            </a:r>
            <a:endParaRPr i="1" sz="1700">
              <a:latin typeface="Roboto"/>
              <a:ea typeface="Roboto"/>
              <a:cs typeface="Roboto"/>
              <a:sym typeface="Roboto"/>
            </a:endParaRPr>
          </a:p>
        </p:txBody>
      </p:sp>
      <p:cxnSp>
        <p:nvCxnSpPr>
          <p:cNvPr id="950" name="Google Shape;950;p69"/>
          <p:cNvCxnSpPr/>
          <p:nvPr/>
        </p:nvCxnSpPr>
        <p:spPr>
          <a:xfrm rot="10800000">
            <a:off x="1451200" y="3463425"/>
            <a:ext cx="202500" cy="654600"/>
          </a:xfrm>
          <a:prstGeom prst="straightConnector1">
            <a:avLst/>
          </a:prstGeom>
          <a:noFill/>
          <a:ln cap="flat" cmpd="sng" w="9525">
            <a:solidFill>
              <a:schemeClr val="dk2"/>
            </a:solidFill>
            <a:prstDash val="solid"/>
            <a:round/>
            <a:headEnd len="med" w="med" type="none"/>
            <a:tailEnd len="med" w="med" type="triangle"/>
          </a:ln>
        </p:spPr>
      </p:cxnSp>
      <p:sp>
        <p:nvSpPr>
          <p:cNvPr id="951" name="Google Shape;951;p69"/>
          <p:cNvSpPr txBox="1"/>
          <p:nvPr/>
        </p:nvSpPr>
        <p:spPr>
          <a:xfrm>
            <a:off x="1756001" y="4115975"/>
            <a:ext cx="8883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FF0000"/>
                </a:solidFill>
                <a:latin typeface="Calibri"/>
                <a:ea typeface="Calibri"/>
                <a:cs typeface="Calibri"/>
                <a:sym typeface="Calibri"/>
              </a:rPr>
              <a:t>Confidence Interval</a:t>
            </a:r>
            <a:endParaRPr i="1" sz="1000">
              <a:solidFill>
                <a:srgbClr val="FF0000"/>
              </a:solidFill>
              <a:latin typeface="Calibri"/>
              <a:ea typeface="Calibri"/>
              <a:cs typeface="Calibri"/>
              <a:sym typeface="Calibri"/>
            </a:endParaRPr>
          </a:p>
        </p:txBody>
      </p:sp>
      <p:sp>
        <p:nvSpPr>
          <p:cNvPr id="952" name="Google Shape;952;p69"/>
          <p:cNvSpPr txBox="1"/>
          <p:nvPr>
            <p:ph type="title"/>
          </p:nvPr>
        </p:nvSpPr>
        <p:spPr>
          <a:xfrm>
            <a:off x="6900" y="64025"/>
            <a:ext cx="5386500" cy="572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5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6" name="Shape 956"/>
        <p:cNvGrpSpPr/>
        <p:nvPr/>
      </p:nvGrpSpPr>
      <p:grpSpPr>
        <a:xfrm>
          <a:off x="0" y="0"/>
          <a:ext cx="0" cy="0"/>
          <a:chOff x="0" y="0"/>
          <a:chExt cx="0" cy="0"/>
        </a:xfrm>
      </p:grpSpPr>
      <p:sp>
        <p:nvSpPr>
          <p:cNvPr id="957" name="Google Shape;957;p70"/>
          <p:cNvSpPr/>
          <p:nvPr/>
        </p:nvSpPr>
        <p:spPr>
          <a:xfrm>
            <a:off x="239275" y="3114575"/>
            <a:ext cx="8615100" cy="18486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8" name="Google Shape;958;p70"/>
          <p:cNvSpPr/>
          <p:nvPr/>
        </p:nvSpPr>
        <p:spPr>
          <a:xfrm>
            <a:off x="239275" y="1057175"/>
            <a:ext cx="8615100" cy="18486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59" name="Google Shape;959;p70"/>
          <p:cNvSpPr txBox="1"/>
          <p:nvPr/>
        </p:nvSpPr>
        <p:spPr>
          <a:xfrm>
            <a:off x="145775" y="545200"/>
            <a:ext cx="89304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Critical Region and Confidence Interval</a:t>
            </a:r>
            <a:endParaRPr b="1" sz="2000">
              <a:solidFill>
                <a:srgbClr val="CC0000"/>
              </a:solidFill>
              <a:latin typeface="Roboto"/>
              <a:ea typeface="Roboto"/>
              <a:cs typeface="Roboto"/>
              <a:sym typeface="Roboto"/>
            </a:endParaRPr>
          </a:p>
        </p:txBody>
      </p:sp>
      <p:sp>
        <p:nvSpPr>
          <p:cNvPr id="960" name="Google Shape;960;p70"/>
          <p:cNvSpPr txBox="1"/>
          <p:nvPr/>
        </p:nvSpPr>
        <p:spPr>
          <a:xfrm>
            <a:off x="4578000" y="1067050"/>
            <a:ext cx="4021800" cy="8619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Source Code Pro"/>
              <a:buChar char="●"/>
            </a:pPr>
            <a:r>
              <a:rPr lang="en-GB" sz="1700">
                <a:latin typeface="Roboto Medium"/>
                <a:ea typeface="Roboto Medium"/>
                <a:cs typeface="Roboto Medium"/>
                <a:sym typeface="Roboto Medium"/>
              </a:rPr>
              <a:t>Critical Region for </a:t>
            </a:r>
            <a:r>
              <a:rPr lang="en-GB" sz="1700">
                <a:solidFill>
                  <a:srgbClr val="CC0000"/>
                </a:solidFill>
                <a:latin typeface="Roboto Medium"/>
                <a:ea typeface="Roboto Medium"/>
                <a:cs typeface="Roboto Medium"/>
                <a:sym typeface="Roboto Medium"/>
              </a:rPr>
              <a:t>‘One Tail Test’</a:t>
            </a:r>
            <a:endParaRPr i="1" sz="1700">
              <a:solidFill>
                <a:srgbClr val="CC0000"/>
              </a:solidFill>
              <a:latin typeface="Roboto Medium"/>
              <a:ea typeface="Roboto Medium"/>
              <a:cs typeface="Roboto Medium"/>
              <a:sym typeface="Roboto Medium"/>
            </a:endParaRPr>
          </a:p>
        </p:txBody>
      </p:sp>
      <p:sp>
        <p:nvSpPr>
          <p:cNvPr id="961" name="Google Shape;961;p70"/>
          <p:cNvSpPr txBox="1"/>
          <p:nvPr/>
        </p:nvSpPr>
        <p:spPr>
          <a:xfrm>
            <a:off x="255775" y="3162800"/>
            <a:ext cx="4641300" cy="663600"/>
          </a:xfrm>
          <a:prstGeom prst="rect">
            <a:avLst/>
          </a:prstGeom>
          <a:solidFill>
            <a:srgbClr val="FFFFFF"/>
          </a:solidFill>
          <a:ln>
            <a:noFill/>
          </a:ln>
        </p:spPr>
        <p:txBody>
          <a:bodyPr anchorCtr="0" anchor="t" bIns="91425" lIns="91425" spcFirstLastPara="1" rIns="91425" wrap="square" tIns="91425">
            <a:noAutofit/>
          </a:bodyPr>
          <a:lstStyle/>
          <a:p>
            <a:pPr indent="-336550" lvl="0" marL="457200" rtl="0" algn="l">
              <a:spcBef>
                <a:spcPts val="0"/>
              </a:spcBef>
              <a:spcAft>
                <a:spcPts val="0"/>
              </a:spcAft>
              <a:buSzPts val="1700"/>
              <a:buFont typeface="Source Code Pro"/>
              <a:buChar char="●"/>
            </a:pPr>
            <a:r>
              <a:rPr b="1" lang="en-GB" sz="1700">
                <a:latin typeface="Roboto"/>
                <a:ea typeface="Roboto"/>
                <a:cs typeface="Roboto"/>
                <a:sym typeface="Roboto"/>
              </a:rPr>
              <a:t>Critical Region for a </a:t>
            </a:r>
            <a:r>
              <a:rPr b="1" lang="en-GB" sz="1700">
                <a:solidFill>
                  <a:srgbClr val="CC0000"/>
                </a:solidFill>
                <a:latin typeface="Roboto"/>
                <a:ea typeface="Roboto"/>
                <a:cs typeface="Roboto"/>
                <a:sym typeface="Roboto"/>
              </a:rPr>
              <a:t>‘Two Tailed Tests’</a:t>
            </a:r>
            <a:endParaRPr b="1" sz="1700">
              <a:solidFill>
                <a:srgbClr val="CC0000"/>
              </a:solidFill>
              <a:latin typeface="Roboto"/>
              <a:ea typeface="Roboto"/>
              <a:cs typeface="Roboto"/>
              <a:sym typeface="Roboto"/>
            </a:endParaRPr>
          </a:p>
        </p:txBody>
      </p:sp>
      <p:grpSp>
        <p:nvGrpSpPr>
          <p:cNvPr id="962" name="Google Shape;962;p70"/>
          <p:cNvGrpSpPr/>
          <p:nvPr/>
        </p:nvGrpSpPr>
        <p:grpSpPr>
          <a:xfrm>
            <a:off x="484378" y="1219447"/>
            <a:ext cx="3644550" cy="1497597"/>
            <a:chOff x="4733550" y="3099250"/>
            <a:chExt cx="3900000" cy="1857600"/>
          </a:xfrm>
        </p:grpSpPr>
        <p:sp>
          <p:nvSpPr>
            <p:cNvPr id="963" name="Google Shape;963;p70"/>
            <p:cNvSpPr/>
            <p:nvPr/>
          </p:nvSpPr>
          <p:spPr>
            <a:xfrm>
              <a:off x="4733550" y="3099250"/>
              <a:ext cx="3900000" cy="1857600"/>
            </a:xfrm>
            <a:prstGeom prst="rect">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64" name="Google Shape;964;p70"/>
            <p:cNvGrpSpPr/>
            <p:nvPr/>
          </p:nvGrpSpPr>
          <p:grpSpPr>
            <a:xfrm>
              <a:off x="4843472" y="3143975"/>
              <a:ext cx="3553907" cy="1574849"/>
              <a:chOff x="804872" y="3143975"/>
              <a:chExt cx="3553907" cy="1574849"/>
            </a:xfrm>
          </p:grpSpPr>
          <p:grpSp>
            <p:nvGrpSpPr>
              <p:cNvPr id="965" name="Google Shape;965;p70"/>
              <p:cNvGrpSpPr/>
              <p:nvPr/>
            </p:nvGrpSpPr>
            <p:grpSpPr>
              <a:xfrm>
                <a:off x="1012475" y="3143975"/>
                <a:ext cx="3304700" cy="1480825"/>
                <a:chOff x="3527075" y="3143975"/>
                <a:chExt cx="3304700" cy="1480825"/>
              </a:xfrm>
            </p:grpSpPr>
            <p:cxnSp>
              <p:nvCxnSpPr>
                <p:cNvPr id="966" name="Google Shape;966;p70"/>
                <p:cNvCxnSpPr/>
                <p:nvPr/>
              </p:nvCxnSpPr>
              <p:spPr>
                <a:xfrm flipH="1" rot="10800000">
                  <a:off x="3527075" y="3143975"/>
                  <a:ext cx="1801500" cy="14577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967" name="Google Shape;967;p70"/>
                <p:cNvCxnSpPr/>
                <p:nvPr/>
              </p:nvCxnSpPr>
              <p:spPr>
                <a:xfrm rot="10800000">
                  <a:off x="5251975" y="3144300"/>
                  <a:ext cx="1579800" cy="1480500"/>
                </a:xfrm>
                <a:prstGeom prst="curvedConnector3">
                  <a:avLst>
                    <a:gd fmla="val 50000" name="adj1"/>
                  </a:avLst>
                </a:prstGeom>
                <a:noFill/>
                <a:ln cap="flat" cmpd="sng" w="19050">
                  <a:solidFill>
                    <a:srgbClr val="000000"/>
                  </a:solidFill>
                  <a:prstDash val="solid"/>
                  <a:round/>
                  <a:headEnd len="med" w="med" type="none"/>
                  <a:tailEnd len="med" w="med" type="none"/>
                </a:ln>
              </p:spPr>
            </p:cxnSp>
          </p:grpSp>
          <p:cxnSp>
            <p:nvCxnSpPr>
              <p:cNvPr id="968" name="Google Shape;968;p70"/>
              <p:cNvCxnSpPr/>
              <p:nvPr/>
            </p:nvCxnSpPr>
            <p:spPr>
              <a:xfrm flipH="1" rot="10800000">
                <a:off x="890479" y="4714959"/>
                <a:ext cx="3468300" cy="3000"/>
              </a:xfrm>
              <a:prstGeom prst="straightConnector1">
                <a:avLst/>
              </a:prstGeom>
              <a:noFill/>
              <a:ln cap="flat" cmpd="sng" w="19050">
                <a:solidFill>
                  <a:srgbClr val="424242"/>
                </a:solidFill>
                <a:prstDash val="solid"/>
                <a:round/>
                <a:headEnd len="med" w="med" type="none"/>
                <a:tailEnd len="med" w="med" type="none"/>
              </a:ln>
            </p:spPr>
          </p:cxnSp>
          <p:cxnSp>
            <p:nvCxnSpPr>
              <p:cNvPr id="969" name="Google Shape;969;p70"/>
              <p:cNvCxnSpPr/>
              <p:nvPr/>
            </p:nvCxnSpPr>
            <p:spPr>
              <a:xfrm flipH="1">
                <a:off x="1734850" y="4179724"/>
                <a:ext cx="9000" cy="539100"/>
              </a:xfrm>
              <a:prstGeom prst="straightConnector1">
                <a:avLst/>
              </a:prstGeom>
              <a:noFill/>
              <a:ln cap="flat" cmpd="sng" w="28575">
                <a:solidFill>
                  <a:srgbClr val="FF0000"/>
                </a:solidFill>
                <a:prstDash val="solid"/>
                <a:round/>
                <a:headEnd len="med" w="med" type="none"/>
                <a:tailEnd len="med" w="med" type="none"/>
              </a:ln>
            </p:spPr>
          </p:cxnSp>
          <p:sp>
            <p:nvSpPr>
              <p:cNvPr id="970" name="Google Shape;970;p70"/>
              <p:cNvSpPr txBox="1"/>
              <p:nvPr/>
            </p:nvSpPr>
            <p:spPr>
              <a:xfrm>
                <a:off x="804872" y="3576006"/>
                <a:ext cx="7149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200">
                    <a:solidFill>
                      <a:srgbClr val="FF0000"/>
                    </a:solidFill>
                    <a:latin typeface="Calibri"/>
                    <a:ea typeface="Calibri"/>
                    <a:cs typeface="Calibri"/>
                    <a:sym typeface="Calibri"/>
                  </a:rPr>
                  <a:t>Critical Region</a:t>
                </a:r>
                <a:endParaRPr i="1" sz="1200">
                  <a:solidFill>
                    <a:srgbClr val="FF0000"/>
                  </a:solidFill>
                  <a:latin typeface="Calibri"/>
                  <a:ea typeface="Calibri"/>
                  <a:cs typeface="Calibri"/>
                  <a:sym typeface="Calibri"/>
                </a:endParaRPr>
              </a:p>
            </p:txBody>
          </p:sp>
        </p:grpSp>
      </p:grpSp>
      <p:grpSp>
        <p:nvGrpSpPr>
          <p:cNvPr id="971" name="Google Shape;971;p70"/>
          <p:cNvGrpSpPr/>
          <p:nvPr/>
        </p:nvGrpSpPr>
        <p:grpSpPr>
          <a:xfrm>
            <a:off x="5120150" y="3255550"/>
            <a:ext cx="3644550" cy="1412946"/>
            <a:chOff x="4733547" y="3099254"/>
            <a:chExt cx="3900000" cy="1752600"/>
          </a:xfrm>
        </p:grpSpPr>
        <p:sp>
          <p:nvSpPr>
            <p:cNvPr id="972" name="Google Shape;972;p70"/>
            <p:cNvSpPr/>
            <p:nvPr/>
          </p:nvSpPr>
          <p:spPr>
            <a:xfrm>
              <a:off x="4733547" y="3099254"/>
              <a:ext cx="3900000" cy="1752600"/>
            </a:xfrm>
            <a:prstGeom prst="rect">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973" name="Google Shape;973;p70"/>
            <p:cNvGrpSpPr/>
            <p:nvPr/>
          </p:nvGrpSpPr>
          <p:grpSpPr>
            <a:xfrm>
              <a:off x="4843472" y="3143975"/>
              <a:ext cx="3554007" cy="1574849"/>
              <a:chOff x="804872" y="3143975"/>
              <a:chExt cx="3554007" cy="1574849"/>
            </a:xfrm>
          </p:grpSpPr>
          <p:grpSp>
            <p:nvGrpSpPr>
              <p:cNvPr id="974" name="Google Shape;974;p70"/>
              <p:cNvGrpSpPr/>
              <p:nvPr/>
            </p:nvGrpSpPr>
            <p:grpSpPr>
              <a:xfrm>
                <a:off x="1012475" y="3143975"/>
                <a:ext cx="3304700" cy="1480825"/>
                <a:chOff x="3527075" y="3143975"/>
                <a:chExt cx="3304700" cy="1480825"/>
              </a:xfrm>
            </p:grpSpPr>
            <p:cxnSp>
              <p:nvCxnSpPr>
                <p:cNvPr id="975" name="Google Shape;975;p70"/>
                <p:cNvCxnSpPr/>
                <p:nvPr/>
              </p:nvCxnSpPr>
              <p:spPr>
                <a:xfrm flipH="1" rot="10800000">
                  <a:off x="3527075" y="3143975"/>
                  <a:ext cx="1801500" cy="14577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976" name="Google Shape;976;p70"/>
                <p:cNvCxnSpPr/>
                <p:nvPr/>
              </p:nvCxnSpPr>
              <p:spPr>
                <a:xfrm rot="10800000">
                  <a:off x="5251975" y="3144300"/>
                  <a:ext cx="1579800" cy="1480500"/>
                </a:xfrm>
                <a:prstGeom prst="curvedConnector3">
                  <a:avLst>
                    <a:gd fmla="val 50000" name="adj1"/>
                  </a:avLst>
                </a:prstGeom>
                <a:noFill/>
                <a:ln cap="flat" cmpd="sng" w="19050">
                  <a:solidFill>
                    <a:srgbClr val="000000"/>
                  </a:solidFill>
                  <a:prstDash val="solid"/>
                  <a:round/>
                  <a:headEnd len="med" w="med" type="none"/>
                  <a:tailEnd len="med" w="med" type="none"/>
                </a:ln>
              </p:spPr>
            </p:cxnSp>
          </p:grpSp>
          <p:cxnSp>
            <p:nvCxnSpPr>
              <p:cNvPr id="977" name="Google Shape;977;p70"/>
              <p:cNvCxnSpPr/>
              <p:nvPr/>
            </p:nvCxnSpPr>
            <p:spPr>
              <a:xfrm>
                <a:off x="892379" y="4696872"/>
                <a:ext cx="3466500" cy="18000"/>
              </a:xfrm>
              <a:prstGeom prst="straightConnector1">
                <a:avLst/>
              </a:prstGeom>
              <a:noFill/>
              <a:ln cap="flat" cmpd="sng" w="19050">
                <a:solidFill>
                  <a:srgbClr val="424242"/>
                </a:solidFill>
                <a:prstDash val="solid"/>
                <a:round/>
                <a:headEnd len="med" w="med" type="none"/>
                <a:tailEnd len="med" w="med" type="none"/>
              </a:ln>
            </p:spPr>
          </p:cxnSp>
          <p:cxnSp>
            <p:nvCxnSpPr>
              <p:cNvPr id="978" name="Google Shape;978;p70"/>
              <p:cNvCxnSpPr/>
              <p:nvPr/>
            </p:nvCxnSpPr>
            <p:spPr>
              <a:xfrm flipH="1">
                <a:off x="1734850" y="4179724"/>
                <a:ext cx="9000" cy="539100"/>
              </a:xfrm>
              <a:prstGeom prst="straightConnector1">
                <a:avLst/>
              </a:prstGeom>
              <a:noFill/>
              <a:ln cap="flat" cmpd="sng" w="28575">
                <a:solidFill>
                  <a:srgbClr val="FF0000"/>
                </a:solidFill>
                <a:prstDash val="solid"/>
                <a:round/>
                <a:headEnd len="med" w="med" type="none"/>
                <a:tailEnd len="med" w="med" type="none"/>
              </a:ln>
            </p:spPr>
          </p:cxnSp>
          <p:sp>
            <p:nvSpPr>
              <p:cNvPr id="979" name="Google Shape;979;p70"/>
              <p:cNvSpPr txBox="1"/>
              <p:nvPr/>
            </p:nvSpPr>
            <p:spPr>
              <a:xfrm>
                <a:off x="804872" y="3197927"/>
                <a:ext cx="794400" cy="539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100">
                    <a:solidFill>
                      <a:srgbClr val="FF0000"/>
                    </a:solidFill>
                    <a:latin typeface="Calibri"/>
                    <a:ea typeface="Calibri"/>
                    <a:cs typeface="Calibri"/>
                    <a:sym typeface="Calibri"/>
                  </a:rPr>
                  <a:t>Critical Regions</a:t>
                </a:r>
                <a:endParaRPr i="1" sz="1100">
                  <a:solidFill>
                    <a:srgbClr val="FF0000"/>
                  </a:solidFill>
                  <a:latin typeface="Calibri"/>
                  <a:ea typeface="Calibri"/>
                  <a:cs typeface="Calibri"/>
                  <a:sym typeface="Calibri"/>
                </a:endParaRPr>
              </a:p>
            </p:txBody>
          </p:sp>
        </p:grpSp>
      </p:grpSp>
      <p:sp>
        <p:nvSpPr>
          <p:cNvPr id="980" name="Google Shape;980;p70"/>
          <p:cNvSpPr txBox="1"/>
          <p:nvPr/>
        </p:nvSpPr>
        <p:spPr>
          <a:xfrm>
            <a:off x="7204075" y="4249500"/>
            <a:ext cx="7425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FF0000"/>
                </a:solidFill>
                <a:latin typeface="Calibri"/>
                <a:ea typeface="Calibri"/>
                <a:cs typeface="Calibri"/>
                <a:sym typeface="Calibri"/>
              </a:rPr>
              <a:t>𝛼/2 = 0.05</a:t>
            </a:r>
            <a:endParaRPr i="1" sz="1000">
              <a:solidFill>
                <a:srgbClr val="FF0000"/>
              </a:solidFill>
              <a:latin typeface="Calibri"/>
              <a:ea typeface="Calibri"/>
              <a:cs typeface="Calibri"/>
              <a:sym typeface="Calibri"/>
            </a:endParaRPr>
          </a:p>
        </p:txBody>
      </p:sp>
      <p:cxnSp>
        <p:nvCxnSpPr>
          <p:cNvPr id="981" name="Google Shape;981;p70"/>
          <p:cNvCxnSpPr/>
          <p:nvPr/>
        </p:nvCxnSpPr>
        <p:spPr>
          <a:xfrm>
            <a:off x="989400" y="2175275"/>
            <a:ext cx="268800" cy="282000"/>
          </a:xfrm>
          <a:prstGeom prst="straightConnector1">
            <a:avLst/>
          </a:prstGeom>
          <a:noFill/>
          <a:ln cap="flat" cmpd="sng" w="9525">
            <a:solidFill>
              <a:schemeClr val="dk2"/>
            </a:solidFill>
            <a:prstDash val="solid"/>
            <a:round/>
            <a:headEnd len="med" w="med" type="none"/>
            <a:tailEnd len="med" w="med" type="triangle"/>
          </a:ln>
        </p:spPr>
      </p:cxnSp>
      <p:sp>
        <p:nvSpPr>
          <p:cNvPr id="982" name="Google Shape;982;p70"/>
          <p:cNvSpPr txBox="1"/>
          <p:nvPr/>
        </p:nvSpPr>
        <p:spPr>
          <a:xfrm>
            <a:off x="6061075" y="4249500"/>
            <a:ext cx="742500" cy="240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FF0000"/>
                </a:solidFill>
                <a:latin typeface="Calibri"/>
                <a:ea typeface="Calibri"/>
                <a:cs typeface="Calibri"/>
                <a:sym typeface="Calibri"/>
              </a:rPr>
              <a:t>𝛼/2 = 0.05</a:t>
            </a:r>
            <a:endParaRPr i="1" sz="1000">
              <a:solidFill>
                <a:srgbClr val="FF0000"/>
              </a:solidFill>
              <a:latin typeface="Calibri"/>
              <a:ea typeface="Calibri"/>
              <a:cs typeface="Calibri"/>
              <a:sym typeface="Calibri"/>
            </a:endParaRPr>
          </a:p>
        </p:txBody>
      </p:sp>
      <p:cxnSp>
        <p:nvCxnSpPr>
          <p:cNvPr id="983" name="Google Shape;983;p70"/>
          <p:cNvCxnSpPr>
            <a:stCxn id="979" idx="2"/>
          </p:cNvCxnSpPr>
          <p:nvPr/>
        </p:nvCxnSpPr>
        <p:spPr>
          <a:xfrm>
            <a:off x="5594058" y="3769722"/>
            <a:ext cx="220800" cy="747000"/>
          </a:xfrm>
          <a:prstGeom prst="straightConnector1">
            <a:avLst/>
          </a:prstGeom>
          <a:noFill/>
          <a:ln cap="flat" cmpd="sng" w="9525">
            <a:solidFill>
              <a:schemeClr val="dk2"/>
            </a:solidFill>
            <a:prstDash val="solid"/>
            <a:round/>
            <a:headEnd len="med" w="med" type="none"/>
            <a:tailEnd len="med" w="med" type="triangle"/>
          </a:ln>
        </p:spPr>
      </p:cxnSp>
      <p:cxnSp>
        <p:nvCxnSpPr>
          <p:cNvPr id="984" name="Google Shape;984;p70"/>
          <p:cNvCxnSpPr>
            <a:stCxn id="979" idx="2"/>
          </p:cNvCxnSpPr>
          <p:nvPr/>
        </p:nvCxnSpPr>
        <p:spPr>
          <a:xfrm>
            <a:off x="5594058" y="3769722"/>
            <a:ext cx="2624700" cy="693300"/>
          </a:xfrm>
          <a:prstGeom prst="straightConnector1">
            <a:avLst/>
          </a:prstGeom>
          <a:noFill/>
          <a:ln cap="flat" cmpd="sng" w="9525">
            <a:solidFill>
              <a:schemeClr val="dk2"/>
            </a:solidFill>
            <a:prstDash val="solid"/>
            <a:round/>
            <a:headEnd len="med" w="med" type="none"/>
            <a:tailEnd len="med" w="med" type="triangle"/>
          </a:ln>
        </p:spPr>
      </p:cxnSp>
      <p:cxnSp>
        <p:nvCxnSpPr>
          <p:cNvPr id="985" name="Google Shape;985;p70"/>
          <p:cNvCxnSpPr/>
          <p:nvPr/>
        </p:nvCxnSpPr>
        <p:spPr>
          <a:xfrm flipH="1">
            <a:off x="7920750" y="4126625"/>
            <a:ext cx="8400" cy="434700"/>
          </a:xfrm>
          <a:prstGeom prst="straightConnector1">
            <a:avLst/>
          </a:prstGeom>
          <a:noFill/>
          <a:ln cap="flat" cmpd="sng" w="28575">
            <a:solidFill>
              <a:srgbClr val="FF0000"/>
            </a:solidFill>
            <a:prstDash val="solid"/>
            <a:round/>
            <a:headEnd len="med" w="med" type="none"/>
            <a:tailEnd len="med" w="med" type="none"/>
          </a:ln>
        </p:spPr>
      </p:cxnSp>
      <p:sp>
        <p:nvSpPr>
          <p:cNvPr id="986" name="Google Shape;986;p70"/>
          <p:cNvSpPr txBox="1"/>
          <p:nvPr/>
        </p:nvSpPr>
        <p:spPr>
          <a:xfrm>
            <a:off x="1955151" y="1898250"/>
            <a:ext cx="8883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FF0000"/>
                </a:solidFill>
                <a:latin typeface="Calibri"/>
                <a:ea typeface="Calibri"/>
                <a:cs typeface="Calibri"/>
                <a:sym typeface="Calibri"/>
              </a:rPr>
              <a:t>Confidence Interval</a:t>
            </a:r>
            <a:endParaRPr i="1" sz="1000">
              <a:solidFill>
                <a:srgbClr val="FF0000"/>
              </a:solidFill>
              <a:latin typeface="Calibri"/>
              <a:ea typeface="Calibri"/>
              <a:cs typeface="Calibri"/>
              <a:sym typeface="Calibri"/>
            </a:endParaRPr>
          </a:p>
        </p:txBody>
      </p:sp>
      <p:sp>
        <p:nvSpPr>
          <p:cNvPr id="987" name="Google Shape;987;p70"/>
          <p:cNvSpPr txBox="1"/>
          <p:nvPr/>
        </p:nvSpPr>
        <p:spPr>
          <a:xfrm>
            <a:off x="6612001" y="3467600"/>
            <a:ext cx="888300" cy="5211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000">
                <a:solidFill>
                  <a:srgbClr val="FF0000"/>
                </a:solidFill>
                <a:latin typeface="Calibri"/>
                <a:ea typeface="Calibri"/>
                <a:cs typeface="Calibri"/>
                <a:sym typeface="Calibri"/>
              </a:rPr>
              <a:t>Confidence Interval</a:t>
            </a:r>
            <a:endParaRPr i="1" sz="1000">
              <a:solidFill>
                <a:srgbClr val="FF0000"/>
              </a:solidFill>
              <a:latin typeface="Calibri"/>
              <a:ea typeface="Calibri"/>
              <a:cs typeface="Calibri"/>
              <a:sym typeface="Calibri"/>
            </a:endParaRPr>
          </a:p>
        </p:txBody>
      </p:sp>
      <p:sp>
        <p:nvSpPr>
          <p:cNvPr id="988" name="Google Shape;988;p70"/>
          <p:cNvSpPr txBox="1"/>
          <p:nvPr>
            <p:ph type="title"/>
          </p:nvPr>
        </p:nvSpPr>
        <p:spPr>
          <a:xfrm>
            <a:off x="6900" y="64025"/>
            <a:ext cx="5386500" cy="572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5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92" name="Shape 992"/>
        <p:cNvGrpSpPr/>
        <p:nvPr/>
      </p:nvGrpSpPr>
      <p:grpSpPr>
        <a:xfrm>
          <a:off x="0" y="0"/>
          <a:ext cx="0" cy="0"/>
          <a:chOff x="0" y="0"/>
          <a:chExt cx="0" cy="0"/>
        </a:xfrm>
      </p:grpSpPr>
      <p:sp>
        <p:nvSpPr>
          <p:cNvPr id="993" name="Google Shape;993;p71"/>
          <p:cNvSpPr/>
          <p:nvPr/>
        </p:nvSpPr>
        <p:spPr>
          <a:xfrm>
            <a:off x="239275" y="1133375"/>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994" name="Google Shape;994;p71"/>
          <p:cNvSpPr txBox="1"/>
          <p:nvPr>
            <p:ph idx="1" type="body"/>
          </p:nvPr>
        </p:nvSpPr>
        <p:spPr>
          <a:xfrm>
            <a:off x="304800" y="3821975"/>
            <a:ext cx="5386500" cy="8670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Font typeface="Roboto"/>
              <a:buChar char="●"/>
            </a:pPr>
            <a:r>
              <a:rPr lang="en-GB" sz="1400">
                <a:solidFill>
                  <a:srgbClr val="CC0000"/>
                </a:solidFill>
                <a:latin typeface="Roboto"/>
                <a:ea typeface="Roboto"/>
                <a:cs typeface="Roboto"/>
                <a:sym typeface="Roboto"/>
              </a:rPr>
              <a:t>It is the cumulative probability of the outcomes as extreme or more extreme</a:t>
            </a:r>
            <a:r>
              <a:rPr lang="en-GB" sz="1400">
                <a:latin typeface="Roboto"/>
                <a:ea typeface="Roboto"/>
                <a:cs typeface="Roboto"/>
                <a:sym typeface="Roboto"/>
              </a:rPr>
              <a:t> </a:t>
            </a:r>
            <a:r>
              <a:rPr lang="en-GB" sz="1400">
                <a:solidFill>
                  <a:srgbClr val="000000"/>
                </a:solidFill>
                <a:latin typeface="Roboto"/>
                <a:ea typeface="Roboto"/>
                <a:cs typeface="Roboto"/>
                <a:sym typeface="Roboto"/>
              </a:rPr>
              <a:t>than the observed value arising by chance.</a:t>
            </a:r>
            <a:r>
              <a:rPr lang="en-GB" sz="1400">
                <a:latin typeface="Roboto"/>
                <a:ea typeface="Roboto"/>
                <a:cs typeface="Roboto"/>
                <a:sym typeface="Roboto"/>
              </a:rPr>
              <a:t> It is the </a:t>
            </a:r>
            <a:r>
              <a:rPr lang="en-GB" sz="1400">
                <a:solidFill>
                  <a:srgbClr val="CC0000"/>
                </a:solidFill>
                <a:latin typeface="Roboto"/>
                <a:ea typeface="Roboto"/>
                <a:cs typeface="Roboto"/>
                <a:sym typeface="Roboto"/>
              </a:rPr>
              <a:t>Area under the tail</a:t>
            </a:r>
            <a:r>
              <a:rPr lang="en-GB" sz="1400">
                <a:solidFill>
                  <a:srgbClr val="FF0000"/>
                </a:solidFill>
                <a:latin typeface="Roboto"/>
                <a:ea typeface="Roboto"/>
                <a:cs typeface="Roboto"/>
                <a:sym typeface="Roboto"/>
              </a:rPr>
              <a:t> </a:t>
            </a:r>
            <a:r>
              <a:rPr lang="en-GB" sz="1400">
                <a:solidFill>
                  <a:srgbClr val="000000"/>
                </a:solidFill>
                <a:latin typeface="Roboto"/>
                <a:ea typeface="Roboto"/>
                <a:cs typeface="Roboto"/>
                <a:sym typeface="Roboto"/>
              </a:rPr>
              <a:t>of the probability distribution.</a:t>
            </a:r>
            <a:endParaRPr sz="1400">
              <a:latin typeface="Roboto"/>
              <a:ea typeface="Roboto"/>
              <a:cs typeface="Roboto"/>
              <a:sym typeface="Roboto"/>
            </a:endParaRPr>
          </a:p>
        </p:txBody>
      </p:sp>
      <p:sp>
        <p:nvSpPr>
          <p:cNvPr id="995" name="Google Shape;995;p71"/>
          <p:cNvSpPr txBox="1"/>
          <p:nvPr/>
        </p:nvSpPr>
        <p:spPr>
          <a:xfrm>
            <a:off x="145775" y="545200"/>
            <a:ext cx="88611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Step - 5 Calculating p-value (Observed test statistic)</a:t>
            </a:r>
            <a:endParaRPr b="1" sz="2000">
              <a:solidFill>
                <a:srgbClr val="CC0000"/>
              </a:solidFill>
              <a:latin typeface="Roboto"/>
              <a:ea typeface="Roboto"/>
              <a:cs typeface="Roboto"/>
              <a:sym typeface="Roboto"/>
            </a:endParaRPr>
          </a:p>
        </p:txBody>
      </p:sp>
      <p:sp>
        <p:nvSpPr>
          <p:cNvPr id="996" name="Google Shape;996;p71"/>
          <p:cNvSpPr/>
          <p:nvPr/>
        </p:nvSpPr>
        <p:spPr>
          <a:xfrm>
            <a:off x="89038" y="1008513"/>
            <a:ext cx="510300" cy="4323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solidFill>
                  <a:schemeClr val="lt1"/>
                </a:solidFill>
              </a:rPr>
              <a:t>5</a:t>
            </a:r>
            <a:endParaRPr>
              <a:solidFill>
                <a:schemeClr val="lt1"/>
              </a:solidFill>
            </a:endParaRPr>
          </a:p>
        </p:txBody>
      </p:sp>
      <p:sp>
        <p:nvSpPr>
          <p:cNvPr id="997" name="Google Shape;997;p71"/>
          <p:cNvSpPr txBox="1"/>
          <p:nvPr>
            <p:ph idx="1" type="body"/>
          </p:nvPr>
        </p:nvSpPr>
        <p:spPr>
          <a:xfrm>
            <a:off x="304800" y="2831375"/>
            <a:ext cx="5386500" cy="8670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Font typeface="Roboto"/>
              <a:buChar char="●"/>
            </a:pPr>
            <a:r>
              <a:rPr lang="en-GB" sz="1400">
                <a:solidFill>
                  <a:srgbClr val="000000"/>
                </a:solidFill>
                <a:latin typeface="Roboto"/>
                <a:ea typeface="Roboto"/>
                <a:cs typeface="Roboto"/>
                <a:sym typeface="Roboto"/>
              </a:rPr>
              <a:t>p-value is the </a:t>
            </a:r>
            <a:r>
              <a:rPr lang="en-GB" sz="1400">
                <a:solidFill>
                  <a:srgbClr val="CC0000"/>
                </a:solidFill>
                <a:latin typeface="Roboto"/>
                <a:ea typeface="Roboto"/>
                <a:cs typeface="Roboto"/>
                <a:sym typeface="Roboto"/>
              </a:rPr>
              <a:t>‘actual risk’ we carry in the model</a:t>
            </a:r>
            <a:r>
              <a:rPr lang="en-GB" sz="1400">
                <a:solidFill>
                  <a:srgbClr val="000000"/>
                </a:solidFill>
                <a:latin typeface="Roboto"/>
                <a:ea typeface="Roboto"/>
                <a:cs typeface="Roboto"/>
                <a:sym typeface="Roboto"/>
              </a:rPr>
              <a:t> i.e. it measures the the probability of the effect (read change) observed in the sample, if the null hypothesis is True.</a:t>
            </a:r>
            <a:endParaRPr sz="1400">
              <a:latin typeface="Roboto"/>
              <a:ea typeface="Roboto"/>
              <a:cs typeface="Roboto"/>
              <a:sym typeface="Roboto"/>
            </a:endParaRPr>
          </a:p>
        </p:txBody>
      </p:sp>
      <p:sp>
        <p:nvSpPr>
          <p:cNvPr id="998" name="Google Shape;998;p71"/>
          <p:cNvSpPr txBox="1"/>
          <p:nvPr>
            <p:ph type="title"/>
          </p:nvPr>
        </p:nvSpPr>
        <p:spPr>
          <a:xfrm>
            <a:off x="6900" y="64025"/>
            <a:ext cx="5386500" cy="572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
        <p:nvSpPr>
          <p:cNvPr id="999" name="Google Shape;999;p71"/>
          <p:cNvSpPr/>
          <p:nvPr/>
        </p:nvSpPr>
        <p:spPr>
          <a:xfrm>
            <a:off x="491000" y="1544588"/>
            <a:ext cx="8158800" cy="1179600"/>
          </a:xfrm>
          <a:prstGeom prst="roundRect">
            <a:avLst>
              <a:gd fmla="val 10531" name="adj"/>
            </a:avLst>
          </a:prstGeom>
          <a:noFill/>
          <a:ln cap="flat" cmpd="sng" w="9525">
            <a:solidFill>
              <a:srgbClr val="000000"/>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00" name="Google Shape;1000;p71"/>
          <p:cNvSpPr txBox="1"/>
          <p:nvPr>
            <p:ph idx="1" type="body"/>
          </p:nvPr>
        </p:nvSpPr>
        <p:spPr>
          <a:xfrm>
            <a:off x="582275" y="1164025"/>
            <a:ext cx="7926600" cy="43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600">
                <a:solidFill>
                  <a:srgbClr val="000000"/>
                </a:solidFill>
                <a:latin typeface="Roboto"/>
                <a:ea typeface="Roboto"/>
                <a:cs typeface="Roboto"/>
                <a:sym typeface="Roboto"/>
              </a:rPr>
              <a:t>What is p-Value?</a:t>
            </a:r>
            <a:endParaRPr b="1" sz="1600">
              <a:solidFill>
                <a:srgbClr val="000000"/>
              </a:solidFill>
              <a:latin typeface="Roboto"/>
              <a:ea typeface="Roboto"/>
              <a:cs typeface="Roboto"/>
              <a:sym typeface="Roboto"/>
            </a:endParaRPr>
          </a:p>
        </p:txBody>
      </p:sp>
      <p:sp>
        <p:nvSpPr>
          <p:cNvPr id="1001" name="Google Shape;1001;p71"/>
          <p:cNvSpPr txBox="1"/>
          <p:nvPr>
            <p:ph idx="1" type="body"/>
          </p:nvPr>
        </p:nvSpPr>
        <p:spPr>
          <a:xfrm>
            <a:off x="616500" y="1545025"/>
            <a:ext cx="7892400" cy="1104600"/>
          </a:xfrm>
          <a:prstGeom prst="rect">
            <a:avLst/>
          </a:prstGeom>
          <a:noFill/>
        </p:spPr>
        <p:txBody>
          <a:bodyPr anchorCtr="0" anchor="t" bIns="91425" lIns="91425" spcFirstLastPara="1" rIns="91425" wrap="square" tIns="91425">
            <a:noAutofit/>
          </a:bodyPr>
          <a:lstStyle/>
          <a:p>
            <a:pPr indent="0" lvl="0" marL="0" rtl="0" algn="l">
              <a:lnSpc>
                <a:spcPct val="95000"/>
              </a:lnSpc>
              <a:spcBef>
                <a:spcPts val="0"/>
              </a:spcBef>
              <a:spcAft>
                <a:spcPts val="1200"/>
              </a:spcAft>
              <a:buSzPts val="935"/>
              <a:buNone/>
            </a:pPr>
            <a:r>
              <a:rPr b="1" lang="en-GB" sz="1629">
                <a:solidFill>
                  <a:srgbClr val="000000"/>
                </a:solidFill>
                <a:latin typeface="Roboto"/>
                <a:ea typeface="Roboto"/>
                <a:cs typeface="Roboto"/>
                <a:sym typeface="Roboto"/>
              </a:rPr>
              <a:t>p-value </a:t>
            </a:r>
            <a:r>
              <a:rPr b="1" lang="en-GB" sz="1629">
                <a:solidFill>
                  <a:srgbClr val="CC0000"/>
                </a:solidFill>
                <a:latin typeface="Roboto"/>
                <a:ea typeface="Roboto"/>
                <a:cs typeface="Roboto"/>
                <a:sym typeface="Roboto"/>
              </a:rPr>
              <a:t>measures the probability of obtaining the observed results, assuming that the null hypothesis is true</a:t>
            </a:r>
            <a:r>
              <a:rPr lang="en-GB" sz="1629">
                <a:solidFill>
                  <a:srgbClr val="000000"/>
                </a:solidFill>
                <a:latin typeface="Roboto"/>
                <a:ea typeface="Roboto"/>
                <a:cs typeface="Roboto"/>
                <a:sym typeface="Roboto"/>
              </a:rPr>
              <a:t>. </a:t>
            </a:r>
            <a:r>
              <a:rPr b="1" lang="en-GB" sz="1629">
                <a:solidFill>
                  <a:srgbClr val="CC0000"/>
                </a:solidFill>
                <a:latin typeface="Roboto"/>
                <a:ea typeface="Roboto"/>
                <a:cs typeface="Roboto"/>
                <a:sym typeface="Roboto"/>
              </a:rPr>
              <a:t>It is the likelihood of getting the observed results by chance alone.</a:t>
            </a:r>
            <a:r>
              <a:rPr lang="en-GB" sz="1629">
                <a:solidFill>
                  <a:srgbClr val="000000"/>
                </a:solidFill>
                <a:latin typeface="Roboto"/>
                <a:ea typeface="Roboto"/>
                <a:cs typeface="Roboto"/>
                <a:sym typeface="Roboto"/>
              </a:rPr>
              <a:t> The lower the p-value, the greater the statistical significance of the observed difference.</a:t>
            </a:r>
            <a:endParaRPr sz="1629">
              <a:solidFill>
                <a:srgbClr val="000000"/>
              </a:solidFill>
              <a:latin typeface="Roboto"/>
              <a:ea typeface="Roboto"/>
              <a:cs typeface="Roboto"/>
              <a:sym typeface="Roboto"/>
            </a:endParaRPr>
          </a:p>
        </p:txBody>
      </p:sp>
      <p:pic>
        <p:nvPicPr>
          <p:cNvPr id="1002" name="Google Shape;1002;p71"/>
          <p:cNvPicPr preferRelativeResize="0"/>
          <p:nvPr/>
        </p:nvPicPr>
        <p:blipFill rotWithShape="1">
          <a:blip r:embed="rId3">
            <a:alphaModFix/>
          </a:blip>
          <a:srcRect b="0" l="0" r="2075" t="7893"/>
          <a:stretch/>
        </p:blipFill>
        <p:spPr>
          <a:xfrm>
            <a:off x="5691300" y="2985850"/>
            <a:ext cx="2929650" cy="1639801"/>
          </a:xfrm>
          <a:prstGeom prst="rect">
            <a:avLst/>
          </a:prstGeom>
          <a:noFill/>
          <a:ln>
            <a:noFill/>
          </a:ln>
        </p:spPr>
      </p:pic>
      <p:sp>
        <p:nvSpPr>
          <p:cNvPr id="1003" name="Google Shape;1003;p71"/>
          <p:cNvSpPr txBox="1"/>
          <p:nvPr/>
        </p:nvSpPr>
        <p:spPr>
          <a:xfrm>
            <a:off x="6823075" y="3868500"/>
            <a:ext cx="960300" cy="434700"/>
          </a:xfrm>
          <a:prstGeom prst="rect">
            <a:avLst/>
          </a:prstGeom>
          <a:noFill/>
          <a:ln>
            <a:noFill/>
          </a:ln>
        </p:spPr>
        <p:txBody>
          <a:bodyPr anchorCtr="0" anchor="t" bIns="91425" lIns="91425" spcFirstLastPara="1" rIns="91425" wrap="square" tIns="91425">
            <a:noAutofit/>
          </a:bodyPr>
          <a:lstStyle/>
          <a:p>
            <a:pPr indent="0" lvl="0" marL="0" rtl="0" algn="ctr">
              <a:spcBef>
                <a:spcPts val="0"/>
              </a:spcBef>
              <a:spcAft>
                <a:spcPts val="0"/>
              </a:spcAft>
              <a:buNone/>
            </a:pPr>
            <a:r>
              <a:rPr b="1" lang="en-GB" sz="900">
                <a:solidFill>
                  <a:srgbClr val="FF0000"/>
                </a:solidFill>
                <a:latin typeface="Calibri"/>
                <a:ea typeface="Calibri"/>
                <a:cs typeface="Calibri"/>
                <a:sym typeface="Calibri"/>
              </a:rPr>
              <a:t>Observed</a:t>
            </a:r>
            <a:endParaRPr b="1" sz="900">
              <a:solidFill>
                <a:srgbClr val="FF0000"/>
              </a:solidFill>
              <a:latin typeface="Calibri"/>
              <a:ea typeface="Calibri"/>
              <a:cs typeface="Calibri"/>
              <a:sym typeface="Calibri"/>
            </a:endParaRPr>
          </a:p>
          <a:p>
            <a:pPr indent="0" lvl="0" marL="0" rtl="0" algn="ctr">
              <a:spcBef>
                <a:spcPts val="0"/>
              </a:spcBef>
              <a:spcAft>
                <a:spcPts val="0"/>
              </a:spcAft>
              <a:buNone/>
            </a:pPr>
            <a:r>
              <a:rPr b="1" lang="en-GB" sz="900">
                <a:solidFill>
                  <a:srgbClr val="FF0000"/>
                </a:solidFill>
                <a:latin typeface="Calibri"/>
                <a:ea typeface="Calibri"/>
                <a:cs typeface="Calibri"/>
                <a:sym typeface="Calibri"/>
              </a:rPr>
              <a:t>Data point</a:t>
            </a:r>
            <a:endParaRPr b="1" sz="900">
              <a:solidFill>
                <a:srgbClr val="FF0000"/>
              </a:solidFill>
              <a:latin typeface="Calibri"/>
              <a:ea typeface="Calibri"/>
              <a:cs typeface="Calibri"/>
              <a:sym typeface="Calibri"/>
            </a:endParaRPr>
          </a:p>
        </p:txBody>
      </p:sp>
      <p:cxnSp>
        <p:nvCxnSpPr>
          <p:cNvPr id="1004" name="Google Shape;1004;p71"/>
          <p:cNvCxnSpPr>
            <a:stCxn id="1003" idx="2"/>
          </p:cNvCxnSpPr>
          <p:nvPr/>
        </p:nvCxnSpPr>
        <p:spPr>
          <a:xfrm>
            <a:off x="7303225" y="4303200"/>
            <a:ext cx="549900" cy="91200"/>
          </a:xfrm>
          <a:prstGeom prst="straightConnector1">
            <a:avLst/>
          </a:prstGeom>
          <a:noFill/>
          <a:ln cap="flat" cmpd="sng" w="9525">
            <a:solidFill>
              <a:schemeClr val="dk2"/>
            </a:solidFill>
            <a:prstDash val="solid"/>
            <a:round/>
            <a:headEnd len="med" w="med" type="none"/>
            <a:tailEnd len="med" w="med" type="triangle"/>
          </a:ln>
        </p:spPr>
      </p:cxn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p18"/>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 of </a:t>
            </a:r>
            <a:r>
              <a:rPr lang="en-GB"/>
              <a:t>Sampling Techniques</a:t>
            </a:r>
            <a:endParaRPr/>
          </a:p>
        </p:txBody>
      </p:sp>
      <p:sp>
        <p:nvSpPr>
          <p:cNvPr id="125" name="Google Shape;125;p18"/>
          <p:cNvSpPr txBox="1"/>
          <p:nvPr>
            <p:ph idx="1" type="body"/>
          </p:nvPr>
        </p:nvSpPr>
        <p:spPr>
          <a:xfrm>
            <a:off x="6900" y="630625"/>
            <a:ext cx="6095700" cy="578100"/>
          </a:xfrm>
          <a:prstGeom prst="rect">
            <a:avLst/>
          </a:prstGeom>
          <a:solidFill>
            <a:srgbClr val="FFFFFF"/>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sz="1700">
                <a:latin typeface="Calibri"/>
                <a:ea typeface="Calibri"/>
                <a:cs typeface="Calibri"/>
                <a:sym typeface="Calibri"/>
              </a:rPr>
              <a:t>Selection the most representative Sample from the population</a:t>
            </a:r>
            <a:endParaRPr sz="1900">
              <a:latin typeface="Calibri"/>
              <a:ea typeface="Calibri"/>
              <a:cs typeface="Calibri"/>
              <a:sym typeface="Calibri"/>
            </a:endParaRPr>
          </a:p>
        </p:txBody>
      </p:sp>
      <p:pic>
        <p:nvPicPr>
          <p:cNvPr id="126" name="Google Shape;126;p18"/>
          <p:cNvPicPr preferRelativeResize="0"/>
          <p:nvPr/>
        </p:nvPicPr>
        <p:blipFill rotWithShape="1">
          <a:blip r:embed="rId3">
            <a:alphaModFix/>
          </a:blip>
          <a:srcRect b="56825" l="0" r="46635" t="0"/>
          <a:stretch/>
        </p:blipFill>
        <p:spPr>
          <a:xfrm>
            <a:off x="6549525" y="2166125"/>
            <a:ext cx="2324475" cy="1486200"/>
          </a:xfrm>
          <a:prstGeom prst="rect">
            <a:avLst/>
          </a:prstGeom>
          <a:noFill/>
          <a:ln>
            <a:noFill/>
          </a:ln>
          <a:effectLst>
            <a:outerShdw blurRad="57150" rotWithShape="0" algn="bl" dir="5400000" dist="19050">
              <a:srgbClr val="000000">
                <a:alpha val="50000"/>
              </a:srgbClr>
            </a:outerShdw>
          </a:effectLst>
        </p:spPr>
      </p:pic>
      <p:sp>
        <p:nvSpPr>
          <p:cNvPr id="127" name="Google Shape;127;p18"/>
          <p:cNvSpPr txBox="1"/>
          <p:nvPr>
            <p:ph idx="1" type="body"/>
          </p:nvPr>
        </p:nvSpPr>
        <p:spPr>
          <a:xfrm>
            <a:off x="143700" y="1201625"/>
            <a:ext cx="6215400" cy="3415200"/>
          </a:xfrm>
          <a:prstGeom prst="rect">
            <a:avLst/>
          </a:prstGeom>
          <a:solidFill>
            <a:schemeClr val="lt1"/>
          </a:solidFill>
        </p:spPr>
        <p:txBody>
          <a:bodyPr anchorCtr="0" anchor="t" bIns="91425" lIns="91425" spcFirstLastPara="1" rIns="91425" wrap="square" tIns="91425">
            <a:noAutofit/>
          </a:bodyPr>
          <a:lstStyle/>
          <a:p>
            <a:pPr indent="-339407" lvl="0" marL="457200" rtl="0" algn="l">
              <a:lnSpc>
                <a:spcPct val="95000"/>
              </a:lnSpc>
              <a:spcBef>
                <a:spcPts val="0"/>
              </a:spcBef>
              <a:spcAft>
                <a:spcPts val="0"/>
              </a:spcAft>
              <a:buSzPts val="1745"/>
              <a:buFont typeface="Calibri"/>
              <a:buChar char="●"/>
            </a:pPr>
            <a:r>
              <a:rPr b="1" lang="en-GB" sz="1745">
                <a:latin typeface="Calibri"/>
                <a:ea typeface="Calibri"/>
                <a:cs typeface="Calibri"/>
                <a:sym typeface="Calibri"/>
              </a:rPr>
              <a:t>Simple Random </a:t>
            </a:r>
            <a:r>
              <a:rPr lang="en-GB" sz="1745">
                <a:latin typeface="Calibri"/>
                <a:ea typeface="Calibri"/>
                <a:cs typeface="Calibri"/>
                <a:sym typeface="Calibri"/>
              </a:rPr>
              <a:t>- In a simple random sample, every member of the population has an equal chance of being selected. Your sampling frame should include the whole population. To conduct this type of sampling, you can use tools like random number generators or other techniques that are based entirely on chance.</a:t>
            </a:r>
            <a:endParaRPr sz="1745">
              <a:latin typeface="Calibri"/>
              <a:ea typeface="Calibri"/>
              <a:cs typeface="Calibri"/>
              <a:sym typeface="Calibri"/>
            </a:endParaRPr>
          </a:p>
          <a:p>
            <a:pPr indent="0" lvl="0" marL="457200" rtl="0" algn="l">
              <a:lnSpc>
                <a:spcPct val="95000"/>
              </a:lnSpc>
              <a:spcBef>
                <a:spcPts val="1200"/>
              </a:spcBef>
              <a:spcAft>
                <a:spcPts val="1200"/>
              </a:spcAft>
              <a:buNone/>
            </a:pPr>
            <a:r>
              <a:rPr b="1" lang="en-GB" sz="1745">
                <a:latin typeface="Calibri"/>
                <a:ea typeface="Calibri"/>
                <a:cs typeface="Calibri"/>
                <a:sym typeface="Calibri"/>
              </a:rPr>
              <a:t>Example</a:t>
            </a:r>
            <a:r>
              <a:rPr lang="en-GB" sz="1745">
                <a:latin typeface="Calibri"/>
                <a:ea typeface="Calibri"/>
                <a:cs typeface="Calibri"/>
                <a:sym typeface="Calibri"/>
              </a:rPr>
              <a:t> of Simple Random - You want to select a simple random sample of 1000 employees of a social media marketing company. You assign a number to every employee in the company database from 1 to 1000, and use a random number generator to select 100 numbers.</a:t>
            </a:r>
            <a:endParaRPr sz="1745">
              <a:latin typeface="Calibri"/>
              <a:ea typeface="Calibri"/>
              <a:cs typeface="Calibri"/>
              <a:sym typeface="Calibri"/>
            </a:endParaRPr>
          </a:p>
        </p:txBody>
      </p:sp>
    </p:spTree>
  </p:cSld>
  <p:clrMapOvr>
    <a:masterClrMapping/>
  </p:clrMapOvr>
</p:sld>
</file>

<file path=ppt/slides/slide6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08" name="Shape 1008"/>
        <p:cNvGrpSpPr/>
        <p:nvPr/>
      </p:nvGrpSpPr>
      <p:grpSpPr>
        <a:xfrm>
          <a:off x="0" y="0"/>
          <a:ext cx="0" cy="0"/>
          <a:chOff x="0" y="0"/>
          <a:chExt cx="0" cy="0"/>
        </a:xfrm>
      </p:grpSpPr>
      <p:sp>
        <p:nvSpPr>
          <p:cNvPr id="1009" name="Google Shape;1009;p72"/>
          <p:cNvSpPr/>
          <p:nvPr/>
        </p:nvSpPr>
        <p:spPr>
          <a:xfrm>
            <a:off x="239275" y="1133375"/>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10" name="Google Shape;1010;p72"/>
          <p:cNvSpPr txBox="1"/>
          <p:nvPr/>
        </p:nvSpPr>
        <p:spPr>
          <a:xfrm>
            <a:off x="145775" y="545200"/>
            <a:ext cx="88611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Step - 5 Calculating p-value (Observed test statistic)</a:t>
            </a:r>
            <a:endParaRPr b="1" sz="2000">
              <a:solidFill>
                <a:srgbClr val="CC0000"/>
              </a:solidFill>
              <a:latin typeface="Roboto"/>
              <a:ea typeface="Roboto"/>
              <a:cs typeface="Roboto"/>
              <a:sym typeface="Roboto"/>
            </a:endParaRPr>
          </a:p>
        </p:txBody>
      </p:sp>
      <p:sp>
        <p:nvSpPr>
          <p:cNvPr id="1011" name="Google Shape;1011;p72"/>
          <p:cNvSpPr/>
          <p:nvPr/>
        </p:nvSpPr>
        <p:spPr>
          <a:xfrm>
            <a:off x="89038" y="1008513"/>
            <a:ext cx="510300" cy="4323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solidFill>
                  <a:schemeClr val="lt1"/>
                </a:solidFill>
              </a:rPr>
              <a:t>5</a:t>
            </a:r>
            <a:endParaRPr>
              <a:solidFill>
                <a:schemeClr val="lt1"/>
              </a:solidFill>
            </a:endParaRPr>
          </a:p>
        </p:txBody>
      </p:sp>
      <p:sp>
        <p:nvSpPr>
          <p:cNvPr id="1012" name="Google Shape;1012;p72"/>
          <p:cNvSpPr txBox="1"/>
          <p:nvPr>
            <p:ph type="title"/>
          </p:nvPr>
        </p:nvSpPr>
        <p:spPr>
          <a:xfrm>
            <a:off x="6900" y="64025"/>
            <a:ext cx="5386500" cy="572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pic>
        <p:nvPicPr>
          <p:cNvPr id="1013" name="Google Shape;1013;p72"/>
          <p:cNvPicPr preferRelativeResize="0"/>
          <p:nvPr/>
        </p:nvPicPr>
        <p:blipFill rotWithShape="1">
          <a:blip r:embed="rId3">
            <a:alphaModFix/>
          </a:blip>
          <a:srcRect b="16909" l="4132" r="10651" t="0"/>
          <a:stretch/>
        </p:blipFill>
        <p:spPr>
          <a:xfrm>
            <a:off x="432125" y="1350688"/>
            <a:ext cx="5386500" cy="3324674"/>
          </a:xfrm>
          <a:prstGeom prst="rect">
            <a:avLst/>
          </a:prstGeom>
          <a:noFill/>
          <a:ln>
            <a:noFill/>
          </a:ln>
        </p:spPr>
      </p:pic>
      <p:sp>
        <p:nvSpPr>
          <p:cNvPr id="1014" name="Google Shape;1014;p72"/>
          <p:cNvSpPr txBox="1"/>
          <p:nvPr>
            <p:ph idx="1" type="body"/>
          </p:nvPr>
        </p:nvSpPr>
        <p:spPr>
          <a:xfrm>
            <a:off x="5662175" y="1573125"/>
            <a:ext cx="2969100" cy="2904300"/>
          </a:xfrm>
          <a:prstGeom prst="rect">
            <a:avLst/>
          </a:prstGeom>
        </p:spPr>
        <p:txBody>
          <a:bodyPr anchorCtr="0" anchor="t" bIns="91425" lIns="91425" spcFirstLastPara="1" rIns="91425" wrap="square" tIns="91425">
            <a:noAutofit/>
          </a:bodyPr>
          <a:lstStyle/>
          <a:p>
            <a:pPr indent="-317500" lvl="0" marL="457200" rtl="0" algn="l">
              <a:lnSpc>
                <a:spcPct val="105000"/>
              </a:lnSpc>
              <a:spcBef>
                <a:spcPts val="0"/>
              </a:spcBef>
              <a:spcAft>
                <a:spcPts val="0"/>
              </a:spcAft>
              <a:buSzPts val="1400"/>
              <a:buFont typeface="Roboto"/>
              <a:buChar char="●"/>
            </a:pPr>
            <a:r>
              <a:rPr lang="en-GB" sz="1400">
                <a:solidFill>
                  <a:srgbClr val="000000"/>
                </a:solidFill>
                <a:latin typeface="Roboto"/>
                <a:ea typeface="Roboto"/>
                <a:cs typeface="Roboto"/>
                <a:sym typeface="Roboto"/>
              </a:rPr>
              <a:t>p-value is the probability of the observed (or more extreme) result assuming Null hypothesis is True.</a:t>
            </a:r>
            <a:endParaRPr sz="1400">
              <a:solidFill>
                <a:srgbClr val="000000"/>
              </a:solidFill>
              <a:latin typeface="Roboto"/>
              <a:ea typeface="Roboto"/>
              <a:cs typeface="Roboto"/>
              <a:sym typeface="Roboto"/>
            </a:endParaRPr>
          </a:p>
          <a:p>
            <a:pPr indent="0" lvl="0" marL="0" rtl="0" algn="l">
              <a:lnSpc>
                <a:spcPct val="105000"/>
              </a:lnSpc>
              <a:spcBef>
                <a:spcPts val="1200"/>
              </a:spcBef>
              <a:spcAft>
                <a:spcPts val="0"/>
              </a:spcAft>
              <a:buNone/>
            </a:pPr>
            <a:r>
              <a:t/>
            </a:r>
            <a:endParaRPr sz="1400">
              <a:solidFill>
                <a:srgbClr val="000000"/>
              </a:solidFill>
              <a:latin typeface="Roboto"/>
              <a:ea typeface="Roboto"/>
              <a:cs typeface="Roboto"/>
              <a:sym typeface="Roboto"/>
            </a:endParaRPr>
          </a:p>
          <a:p>
            <a:pPr indent="-317500" lvl="0" marL="457200" rtl="0" algn="l">
              <a:lnSpc>
                <a:spcPct val="105000"/>
              </a:lnSpc>
              <a:spcBef>
                <a:spcPts val="1200"/>
              </a:spcBef>
              <a:spcAft>
                <a:spcPts val="0"/>
              </a:spcAft>
              <a:buSzPts val="1400"/>
              <a:buFont typeface="Roboto"/>
              <a:buChar char="●"/>
            </a:pPr>
            <a:r>
              <a:rPr lang="en-GB" sz="1400">
                <a:solidFill>
                  <a:srgbClr val="000000"/>
                </a:solidFill>
                <a:latin typeface="Roboto"/>
                <a:ea typeface="Roboto"/>
                <a:cs typeface="Roboto"/>
                <a:sym typeface="Roboto"/>
              </a:rPr>
              <a:t>A p-value, or probability value, is a number describing how likely it is that your data would have occurred by random chance (i.e. that the null hypothesis is true).</a:t>
            </a:r>
            <a:endParaRPr sz="1400">
              <a:latin typeface="Roboto"/>
              <a:ea typeface="Roboto"/>
              <a:cs typeface="Roboto"/>
              <a:sym typeface="Roboto"/>
            </a:endParaRPr>
          </a:p>
        </p:txBody>
      </p:sp>
    </p:spTree>
  </p:cSld>
  <p:clrMapOvr>
    <a:masterClrMapping/>
  </p:clrMapOvr>
</p:sld>
</file>

<file path=ppt/slides/slide6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8" name="Shape 1018"/>
        <p:cNvGrpSpPr/>
        <p:nvPr/>
      </p:nvGrpSpPr>
      <p:grpSpPr>
        <a:xfrm>
          <a:off x="0" y="0"/>
          <a:ext cx="0" cy="0"/>
          <a:chOff x="0" y="0"/>
          <a:chExt cx="0" cy="0"/>
        </a:xfrm>
      </p:grpSpPr>
      <p:sp>
        <p:nvSpPr>
          <p:cNvPr id="1019" name="Google Shape;1019;p73"/>
          <p:cNvSpPr/>
          <p:nvPr/>
        </p:nvSpPr>
        <p:spPr>
          <a:xfrm>
            <a:off x="239275" y="1133375"/>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20" name="Google Shape;1020;p73"/>
          <p:cNvSpPr txBox="1"/>
          <p:nvPr>
            <p:ph idx="1" type="body"/>
          </p:nvPr>
        </p:nvSpPr>
        <p:spPr>
          <a:xfrm>
            <a:off x="464100" y="1164025"/>
            <a:ext cx="5924100" cy="5571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SzPts val="1400"/>
              <a:buChar char="●"/>
            </a:pPr>
            <a:r>
              <a:rPr b="1" lang="en-GB" sz="1400">
                <a:solidFill>
                  <a:srgbClr val="CC0000"/>
                </a:solidFill>
                <a:latin typeface="Roboto"/>
                <a:ea typeface="Roboto"/>
                <a:cs typeface="Roboto"/>
                <a:sym typeface="Roboto"/>
              </a:rPr>
              <a:t>P-value is the evidence against the Null</a:t>
            </a:r>
            <a:r>
              <a:rPr b="1" lang="en-GB" sz="1400">
                <a:latin typeface="Roboto"/>
                <a:ea typeface="Roboto"/>
                <a:cs typeface="Roboto"/>
                <a:sym typeface="Roboto"/>
              </a:rPr>
              <a:t> Hypothesis</a:t>
            </a:r>
            <a:endParaRPr b="1" sz="1400">
              <a:latin typeface="Roboto"/>
              <a:ea typeface="Roboto"/>
              <a:cs typeface="Roboto"/>
              <a:sym typeface="Roboto"/>
            </a:endParaRPr>
          </a:p>
        </p:txBody>
      </p:sp>
      <p:sp>
        <p:nvSpPr>
          <p:cNvPr id="1021" name="Google Shape;1021;p73"/>
          <p:cNvSpPr txBox="1"/>
          <p:nvPr/>
        </p:nvSpPr>
        <p:spPr>
          <a:xfrm>
            <a:off x="145775" y="545200"/>
            <a:ext cx="88611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Step - 5 Calculating p-value (Observed test statistic)</a:t>
            </a:r>
            <a:endParaRPr b="1" sz="2000">
              <a:solidFill>
                <a:srgbClr val="CC0000"/>
              </a:solidFill>
              <a:latin typeface="Roboto"/>
              <a:ea typeface="Roboto"/>
              <a:cs typeface="Roboto"/>
              <a:sym typeface="Roboto"/>
            </a:endParaRPr>
          </a:p>
        </p:txBody>
      </p:sp>
      <p:sp>
        <p:nvSpPr>
          <p:cNvPr id="1022" name="Google Shape;1022;p73"/>
          <p:cNvSpPr/>
          <p:nvPr/>
        </p:nvSpPr>
        <p:spPr>
          <a:xfrm>
            <a:off x="358200" y="4239625"/>
            <a:ext cx="8158800" cy="557100"/>
          </a:xfrm>
          <a:prstGeom prst="roundRect">
            <a:avLst>
              <a:gd fmla="val 16667" name="adj"/>
            </a:avLst>
          </a:prstGeom>
          <a:solidFill>
            <a:srgbClr val="F4CCCC"/>
          </a:solidFill>
          <a:ln cap="flat" cmpd="sng" w="9525">
            <a:solidFill>
              <a:schemeClr val="dk2"/>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3" name="Google Shape;1023;p73"/>
          <p:cNvSpPr/>
          <p:nvPr/>
        </p:nvSpPr>
        <p:spPr>
          <a:xfrm>
            <a:off x="89038" y="1008513"/>
            <a:ext cx="510300" cy="4323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solidFill>
                  <a:schemeClr val="lt1"/>
                </a:solidFill>
              </a:rPr>
              <a:t>5</a:t>
            </a:r>
            <a:endParaRPr>
              <a:solidFill>
                <a:schemeClr val="lt1"/>
              </a:solidFill>
            </a:endParaRPr>
          </a:p>
        </p:txBody>
      </p:sp>
      <p:sp>
        <p:nvSpPr>
          <p:cNvPr id="1024" name="Google Shape;1024;p73"/>
          <p:cNvSpPr txBox="1"/>
          <p:nvPr>
            <p:ph idx="1" type="body"/>
          </p:nvPr>
        </p:nvSpPr>
        <p:spPr>
          <a:xfrm>
            <a:off x="429875" y="4288225"/>
            <a:ext cx="7926600" cy="432300"/>
          </a:xfrm>
          <a:prstGeom prst="rect">
            <a:avLst/>
          </a:prstGeom>
        </p:spPr>
        <p:txBody>
          <a:bodyPr anchorCtr="0" anchor="t" bIns="91425" lIns="91425" spcFirstLastPara="1" rIns="91425" wrap="square" tIns="91425">
            <a:normAutofit/>
          </a:bodyPr>
          <a:lstStyle/>
          <a:p>
            <a:pPr indent="0" lvl="0" marL="0" rtl="0" algn="ctr">
              <a:spcBef>
                <a:spcPts val="0"/>
              </a:spcBef>
              <a:spcAft>
                <a:spcPts val="1200"/>
              </a:spcAft>
              <a:buNone/>
            </a:pPr>
            <a:r>
              <a:rPr b="1" lang="en-GB" sz="1600">
                <a:solidFill>
                  <a:srgbClr val="CC0000"/>
                </a:solidFill>
                <a:latin typeface="Roboto"/>
                <a:ea typeface="Roboto"/>
                <a:cs typeface="Roboto"/>
                <a:sym typeface="Roboto"/>
              </a:rPr>
              <a:t>Smaller the p-Value, stronger the evidence that you should reject Null Hypothesis.</a:t>
            </a:r>
            <a:r>
              <a:rPr b="1" lang="en-GB" sz="1600">
                <a:solidFill>
                  <a:srgbClr val="0000FF"/>
                </a:solidFill>
                <a:latin typeface="Roboto"/>
                <a:ea typeface="Roboto"/>
                <a:cs typeface="Roboto"/>
                <a:sym typeface="Roboto"/>
              </a:rPr>
              <a:t> </a:t>
            </a:r>
            <a:endParaRPr b="1" sz="1600">
              <a:latin typeface="Roboto"/>
              <a:ea typeface="Roboto"/>
              <a:cs typeface="Roboto"/>
              <a:sym typeface="Roboto"/>
            </a:endParaRPr>
          </a:p>
        </p:txBody>
      </p:sp>
      <p:sp>
        <p:nvSpPr>
          <p:cNvPr id="1025" name="Google Shape;1025;p73"/>
          <p:cNvSpPr txBox="1"/>
          <p:nvPr>
            <p:ph idx="1" type="body"/>
          </p:nvPr>
        </p:nvSpPr>
        <p:spPr>
          <a:xfrm>
            <a:off x="311700" y="1926025"/>
            <a:ext cx="4754700" cy="1182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Char char="●"/>
            </a:pPr>
            <a:r>
              <a:rPr lang="en-GB" sz="1400">
                <a:solidFill>
                  <a:srgbClr val="000000"/>
                </a:solidFill>
                <a:latin typeface="Roboto"/>
                <a:ea typeface="Roboto"/>
                <a:cs typeface="Roboto"/>
                <a:sym typeface="Roboto"/>
              </a:rPr>
              <a:t>A </a:t>
            </a:r>
            <a:r>
              <a:rPr b="1" lang="en-GB" sz="1400">
                <a:solidFill>
                  <a:srgbClr val="000000"/>
                </a:solidFill>
                <a:latin typeface="Roboto"/>
                <a:ea typeface="Roboto"/>
                <a:cs typeface="Roboto"/>
                <a:sym typeface="Roboto"/>
              </a:rPr>
              <a:t>low p-value</a:t>
            </a:r>
            <a:r>
              <a:rPr lang="en-GB" sz="1400">
                <a:solidFill>
                  <a:srgbClr val="000000"/>
                </a:solidFill>
                <a:latin typeface="Roboto"/>
                <a:ea typeface="Roboto"/>
                <a:cs typeface="Roboto"/>
                <a:sym typeface="Roboto"/>
              </a:rPr>
              <a:t> (typically ≤ 0.05) </a:t>
            </a:r>
            <a:r>
              <a:rPr b="1" lang="en-GB" sz="1400">
                <a:solidFill>
                  <a:srgbClr val="000000"/>
                </a:solidFill>
                <a:latin typeface="Roboto"/>
                <a:ea typeface="Roboto"/>
                <a:cs typeface="Roboto"/>
                <a:sym typeface="Roboto"/>
              </a:rPr>
              <a:t>indicates the null hypothesis is unlikely to be true.</a:t>
            </a:r>
            <a:endParaRPr b="1"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Char char="●"/>
            </a:pPr>
            <a:r>
              <a:rPr lang="en-GB" sz="1400">
                <a:solidFill>
                  <a:srgbClr val="000000"/>
                </a:solidFill>
                <a:latin typeface="Roboto"/>
                <a:ea typeface="Roboto"/>
                <a:cs typeface="Roboto"/>
                <a:sym typeface="Roboto"/>
              </a:rPr>
              <a:t>A </a:t>
            </a:r>
            <a:r>
              <a:rPr b="1" lang="en-GB" sz="1400">
                <a:solidFill>
                  <a:srgbClr val="000000"/>
                </a:solidFill>
                <a:latin typeface="Roboto"/>
                <a:ea typeface="Roboto"/>
                <a:cs typeface="Roboto"/>
                <a:sym typeface="Roboto"/>
              </a:rPr>
              <a:t>high p-value</a:t>
            </a:r>
            <a:r>
              <a:rPr lang="en-GB" sz="1400">
                <a:solidFill>
                  <a:srgbClr val="000000"/>
                </a:solidFill>
                <a:latin typeface="Roboto"/>
                <a:ea typeface="Roboto"/>
                <a:cs typeface="Roboto"/>
                <a:sym typeface="Roboto"/>
              </a:rPr>
              <a:t> (typically &gt; 0.05) </a:t>
            </a:r>
            <a:r>
              <a:rPr b="1" lang="en-GB" sz="1400">
                <a:solidFill>
                  <a:srgbClr val="000000"/>
                </a:solidFill>
                <a:latin typeface="Roboto"/>
                <a:ea typeface="Roboto"/>
                <a:cs typeface="Roboto"/>
                <a:sym typeface="Roboto"/>
              </a:rPr>
              <a:t>suggests the observed results align with the null hypothesis.</a:t>
            </a:r>
            <a:endParaRPr sz="1400">
              <a:solidFill>
                <a:srgbClr val="CC0000"/>
              </a:solidFill>
              <a:latin typeface="Roboto"/>
              <a:ea typeface="Roboto"/>
              <a:cs typeface="Roboto"/>
              <a:sym typeface="Roboto"/>
            </a:endParaRPr>
          </a:p>
        </p:txBody>
      </p:sp>
      <p:sp>
        <p:nvSpPr>
          <p:cNvPr id="1026" name="Google Shape;1026;p73"/>
          <p:cNvSpPr txBox="1"/>
          <p:nvPr>
            <p:ph idx="1" type="body"/>
          </p:nvPr>
        </p:nvSpPr>
        <p:spPr>
          <a:xfrm>
            <a:off x="242525" y="3081325"/>
            <a:ext cx="5595300" cy="11694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b="1" lang="en-GB" sz="1400">
                <a:solidFill>
                  <a:srgbClr val="000000"/>
                </a:solidFill>
                <a:latin typeface="Roboto"/>
                <a:ea typeface="Roboto"/>
                <a:cs typeface="Roboto"/>
                <a:sym typeface="Roboto"/>
              </a:rPr>
              <a:t>To Summarize:</a:t>
            </a:r>
            <a:endParaRPr b="1" sz="1400">
              <a:solidFill>
                <a:srgbClr val="000000"/>
              </a:solidFill>
              <a:latin typeface="Roboto"/>
              <a:ea typeface="Roboto"/>
              <a:cs typeface="Roboto"/>
              <a:sym typeface="Roboto"/>
            </a:endParaRPr>
          </a:p>
          <a:p>
            <a:pPr indent="-317500" lvl="0" marL="457200" rtl="0" algn="l">
              <a:spcBef>
                <a:spcPts val="1200"/>
              </a:spcBef>
              <a:spcAft>
                <a:spcPts val="0"/>
              </a:spcAft>
              <a:buClr>
                <a:srgbClr val="000000"/>
              </a:buClr>
              <a:buSzPts val="1400"/>
              <a:buChar char="●"/>
            </a:pPr>
            <a:r>
              <a:rPr lang="en-GB" sz="1400">
                <a:solidFill>
                  <a:srgbClr val="000000"/>
                </a:solidFill>
                <a:latin typeface="Roboto"/>
                <a:ea typeface="Roboto"/>
                <a:cs typeface="Roboto"/>
                <a:sym typeface="Roboto"/>
              </a:rPr>
              <a:t>If the </a:t>
            </a:r>
            <a:r>
              <a:rPr b="1" lang="en-GB" sz="1400">
                <a:solidFill>
                  <a:srgbClr val="000000"/>
                </a:solidFill>
                <a:latin typeface="Roboto"/>
                <a:ea typeface="Roboto"/>
                <a:cs typeface="Roboto"/>
                <a:sym typeface="Roboto"/>
              </a:rPr>
              <a:t>p-value ≤ critical value,</a:t>
            </a:r>
            <a:r>
              <a:rPr lang="en-GB" sz="1400">
                <a:solidFill>
                  <a:srgbClr val="000000"/>
                </a:solidFill>
                <a:latin typeface="Roboto"/>
                <a:ea typeface="Roboto"/>
                <a:cs typeface="Roboto"/>
                <a:sym typeface="Roboto"/>
              </a:rPr>
              <a:t> </a:t>
            </a:r>
            <a:r>
              <a:rPr b="1" lang="en-GB" sz="1400">
                <a:solidFill>
                  <a:srgbClr val="000000"/>
                </a:solidFill>
                <a:latin typeface="Roboto"/>
                <a:ea typeface="Roboto"/>
                <a:cs typeface="Roboto"/>
                <a:sym typeface="Roboto"/>
              </a:rPr>
              <a:t>Reject the null hypothesis.</a:t>
            </a:r>
            <a:endParaRPr b="1"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Char char="●"/>
            </a:pPr>
            <a:r>
              <a:rPr lang="en-GB" sz="1400">
                <a:solidFill>
                  <a:srgbClr val="000000"/>
                </a:solidFill>
                <a:latin typeface="Roboto"/>
                <a:ea typeface="Roboto"/>
                <a:cs typeface="Roboto"/>
                <a:sym typeface="Roboto"/>
              </a:rPr>
              <a:t>If the </a:t>
            </a:r>
            <a:r>
              <a:rPr b="1" lang="en-GB" sz="1400">
                <a:solidFill>
                  <a:srgbClr val="000000"/>
                </a:solidFill>
                <a:latin typeface="Roboto"/>
                <a:ea typeface="Roboto"/>
                <a:cs typeface="Roboto"/>
                <a:sym typeface="Roboto"/>
              </a:rPr>
              <a:t>p-value &gt; critical value,</a:t>
            </a:r>
            <a:r>
              <a:rPr lang="en-GB" sz="1400">
                <a:solidFill>
                  <a:srgbClr val="000000"/>
                </a:solidFill>
                <a:latin typeface="Roboto"/>
                <a:ea typeface="Roboto"/>
                <a:cs typeface="Roboto"/>
                <a:sym typeface="Roboto"/>
              </a:rPr>
              <a:t> </a:t>
            </a:r>
            <a:r>
              <a:rPr b="1" lang="en-GB" sz="1400">
                <a:solidFill>
                  <a:srgbClr val="000000"/>
                </a:solidFill>
                <a:latin typeface="Roboto"/>
                <a:ea typeface="Roboto"/>
                <a:cs typeface="Roboto"/>
                <a:sym typeface="Roboto"/>
              </a:rPr>
              <a:t>‘Fail to reject’</a:t>
            </a:r>
            <a:r>
              <a:rPr lang="en-GB" sz="1400">
                <a:solidFill>
                  <a:srgbClr val="000000"/>
                </a:solidFill>
                <a:latin typeface="Roboto"/>
                <a:ea typeface="Roboto"/>
                <a:cs typeface="Roboto"/>
                <a:sym typeface="Roboto"/>
              </a:rPr>
              <a:t> </a:t>
            </a:r>
            <a:r>
              <a:rPr b="1" lang="en-GB" sz="1400">
                <a:solidFill>
                  <a:srgbClr val="000000"/>
                </a:solidFill>
                <a:latin typeface="Roboto"/>
                <a:ea typeface="Roboto"/>
                <a:cs typeface="Roboto"/>
                <a:sym typeface="Roboto"/>
              </a:rPr>
              <a:t>the null hypothesis</a:t>
            </a:r>
            <a:endParaRPr sz="1400">
              <a:solidFill>
                <a:srgbClr val="000000"/>
              </a:solidFill>
              <a:latin typeface="Roboto"/>
              <a:ea typeface="Roboto"/>
              <a:cs typeface="Roboto"/>
              <a:sym typeface="Roboto"/>
            </a:endParaRPr>
          </a:p>
        </p:txBody>
      </p:sp>
      <p:sp>
        <p:nvSpPr>
          <p:cNvPr id="1027" name="Google Shape;1027;p73"/>
          <p:cNvSpPr txBox="1"/>
          <p:nvPr>
            <p:ph type="title"/>
          </p:nvPr>
        </p:nvSpPr>
        <p:spPr>
          <a:xfrm>
            <a:off x="6900" y="64025"/>
            <a:ext cx="5386500" cy="572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pic>
        <p:nvPicPr>
          <p:cNvPr id="1028" name="Google Shape;1028;p73"/>
          <p:cNvPicPr preferRelativeResize="0"/>
          <p:nvPr/>
        </p:nvPicPr>
        <p:blipFill rotWithShape="1">
          <a:blip r:embed="rId3">
            <a:alphaModFix/>
          </a:blip>
          <a:srcRect b="16998" l="5207" r="12528" t="0"/>
          <a:stretch/>
        </p:blipFill>
        <p:spPr>
          <a:xfrm>
            <a:off x="5028198" y="1520650"/>
            <a:ext cx="3742328" cy="2390126"/>
          </a:xfrm>
          <a:prstGeom prst="rect">
            <a:avLst/>
          </a:prstGeom>
          <a:noFill/>
          <a:ln>
            <a:noFill/>
          </a:ln>
        </p:spPr>
      </p:pic>
    </p:spTree>
  </p:cSld>
  <p:clrMapOvr>
    <a:masterClrMapping/>
  </p:clrMapOvr>
</p:sld>
</file>

<file path=ppt/slides/slide6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2" name="Shape 1032"/>
        <p:cNvGrpSpPr/>
        <p:nvPr/>
      </p:nvGrpSpPr>
      <p:grpSpPr>
        <a:xfrm>
          <a:off x="0" y="0"/>
          <a:ext cx="0" cy="0"/>
          <a:chOff x="0" y="0"/>
          <a:chExt cx="0" cy="0"/>
        </a:xfrm>
      </p:grpSpPr>
      <p:sp>
        <p:nvSpPr>
          <p:cNvPr id="1033" name="Google Shape;1033;p74"/>
          <p:cNvSpPr/>
          <p:nvPr/>
        </p:nvSpPr>
        <p:spPr>
          <a:xfrm>
            <a:off x="239275" y="1133375"/>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34" name="Google Shape;1034;p74"/>
          <p:cNvSpPr txBox="1"/>
          <p:nvPr>
            <p:ph idx="1" type="body"/>
          </p:nvPr>
        </p:nvSpPr>
        <p:spPr>
          <a:xfrm>
            <a:off x="616500" y="1164025"/>
            <a:ext cx="4405800" cy="4323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rPr b="1" lang="en-GB" sz="1400">
                <a:solidFill>
                  <a:srgbClr val="000000"/>
                </a:solidFill>
                <a:latin typeface="Roboto"/>
                <a:ea typeface="Roboto"/>
                <a:cs typeface="Roboto"/>
                <a:sym typeface="Roboto"/>
              </a:rPr>
              <a:t>Steps in calculating the p-Value</a:t>
            </a:r>
            <a:r>
              <a:rPr b="1" lang="en-GB" sz="1400">
                <a:solidFill>
                  <a:srgbClr val="CC0000"/>
                </a:solidFill>
                <a:latin typeface="Roboto"/>
                <a:ea typeface="Roboto"/>
                <a:cs typeface="Roboto"/>
                <a:sym typeface="Roboto"/>
              </a:rPr>
              <a:t> </a:t>
            </a:r>
            <a:endParaRPr b="1" sz="1400">
              <a:latin typeface="Roboto"/>
              <a:ea typeface="Roboto"/>
              <a:cs typeface="Roboto"/>
              <a:sym typeface="Roboto"/>
            </a:endParaRPr>
          </a:p>
        </p:txBody>
      </p:sp>
      <p:sp>
        <p:nvSpPr>
          <p:cNvPr id="1035" name="Google Shape;1035;p74"/>
          <p:cNvSpPr txBox="1"/>
          <p:nvPr/>
        </p:nvSpPr>
        <p:spPr>
          <a:xfrm>
            <a:off x="145775" y="545200"/>
            <a:ext cx="88611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Step - 5 Calculating p-value (Observed test statistic)</a:t>
            </a:r>
            <a:endParaRPr b="1" sz="2000">
              <a:solidFill>
                <a:srgbClr val="CC0000"/>
              </a:solidFill>
              <a:latin typeface="Roboto"/>
              <a:ea typeface="Roboto"/>
              <a:cs typeface="Roboto"/>
              <a:sym typeface="Roboto"/>
            </a:endParaRPr>
          </a:p>
        </p:txBody>
      </p:sp>
      <p:sp>
        <p:nvSpPr>
          <p:cNvPr id="1036" name="Google Shape;1036;p74"/>
          <p:cNvSpPr/>
          <p:nvPr/>
        </p:nvSpPr>
        <p:spPr>
          <a:xfrm>
            <a:off x="89038" y="1008513"/>
            <a:ext cx="510300" cy="432300"/>
          </a:xfrm>
          <a:prstGeom prst="roundRect">
            <a:avLst>
              <a:gd fmla="val 16667" name="adj"/>
            </a:avLst>
          </a:prstGeom>
          <a:solidFill>
            <a:srgbClr val="99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t>  </a:t>
            </a:r>
            <a:r>
              <a:rPr lang="en-GB">
                <a:solidFill>
                  <a:schemeClr val="lt1"/>
                </a:solidFill>
              </a:rPr>
              <a:t>5</a:t>
            </a:r>
            <a:endParaRPr>
              <a:solidFill>
                <a:schemeClr val="lt1"/>
              </a:solidFill>
            </a:endParaRPr>
          </a:p>
        </p:txBody>
      </p:sp>
      <p:sp>
        <p:nvSpPr>
          <p:cNvPr id="1037" name="Google Shape;1037;p74"/>
          <p:cNvSpPr txBox="1"/>
          <p:nvPr>
            <p:ph idx="1" type="body"/>
          </p:nvPr>
        </p:nvSpPr>
        <p:spPr>
          <a:xfrm>
            <a:off x="311700" y="1545025"/>
            <a:ext cx="8281500" cy="3288300"/>
          </a:xfrm>
          <a:prstGeom prst="rect">
            <a:avLst/>
          </a:prstGeom>
        </p:spPr>
        <p:txBody>
          <a:bodyPr anchorCtr="0" anchor="t" bIns="91425" lIns="91425" spcFirstLastPara="1" rIns="91425" wrap="square" tIns="91425">
            <a:normAutofit/>
          </a:bodyPr>
          <a:lstStyle/>
          <a:p>
            <a:pPr indent="-317500" lvl="0" marL="457200" rtl="0" algn="l">
              <a:spcBef>
                <a:spcPts val="0"/>
              </a:spcBef>
              <a:spcAft>
                <a:spcPts val="0"/>
              </a:spcAft>
              <a:buClr>
                <a:srgbClr val="000000"/>
              </a:buClr>
              <a:buSzPts val="1400"/>
              <a:buFont typeface="Roboto"/>
              <a:buAutoNum type="arabicPeriod"/>
            </a:pPr>
            <a:r>
              <a:rPr b="1" lang="en-GB" sz="1400">
                <a:solidFill>
                  <a:srgbClr val="000000"/>
                </a:solidFill>
                <a:latin typeface="Roboto"/>
                <a:ea typeface="Roboto"/>
                <a:cs typeface="Roboto"/>
                <a:sym typeface="Roboto"/>
              </a:rPr>
              <a:t>Define the Null (H</a:t>
            </a:r>
            <a:r>
              <a:rPr b="1" baseline="-25000" lang="en-GB" sz="1400">
                <a:solidFill>
                  <a:srgbClr val="000000"/>
                </a:solidFill>
                <a:latin typeface="Roboto"/>
                <a:ea typeface="Roboto"/>
                <a:cs typeface="Roboto"/>
                <a:sym typeface="Roboto"/>
              </a:rPr>
              <a:t>0</a:t>
            </a:r>
            <a:r>
              <a:rPr b="1" lang="en-GB" sz="1400">
                <a:solidFill>
                  <a:srgbClr val="000000"/>
                </a:solidFill>
                <a:latin typeface="Roboto"/>
                <a:ea typeface="Roboto"/>
                <a:cs typeface="Roboto"/>
                <a:sym typeface="Roboto"/>
              </a:rPr>
              <a:t>)and Alternative </a:t>
            </a:r>
            <a:r>
              <a:rPr b="1" lang="en-GB" sz="1400">
                <a:solidFill>
                  <a:srgbClr val="000000"/>
                </a:solidFill>
                <a:latin typeface="Roboto"/>
                <a:ea typeface="Roboto"/>
                <a:cs typeface="Roboto"/>
                <a:sym typeface="Roboto"/>
              </a:rPr>
              <a:t>(H</a:t>
            </a:r>
            <a:r>
              <a:rPr b="1" baseline="-25000" lang="en-GB" sz="1400">
                <a:solidFill>
                  <a:srgbClr val="000000"/>
                </a:solidFill>
                <a:latin typeface="Roboto"/>
                <a:ea typeface="Roboto"/>
                <a:cs typeface="Roboto"/>
                <a:sym typeface="Roboto"/>
              </a:rPr>
              <a:t>1</a:t>
            </a:r>
            <a:r>
              <a:rPr b="1" lang="en-GB" sz="1400">
                <a:solidFill>
                  <a:srgbClr val="000000"/>
                </a:solidFill>
                <a:latin typeface="Roboto"/>
                <a:ea typeface="Roboto"/>
                <a:cs typeface="Roboto"/>
                <a:sym typeface="Roboto"/>
              </a:rPr>
              <a:t>)</a:t>
            </a:r>
            <a:r>
              <a:rPr b="1" lang="en-GB" sz="1400">
                <a:solidFill>
                  <a:srgbClr val="000000"/>
                </a:solidFill>
                <a:latin typeface="Roboto"/>
                <a:ea typeface="Roboto"/>
                <a:cs typeface="Roboto"/>
                <a:sym typeface="Roboto"/>
              </a:rPr>
              <a:t> Hypothesis - </a:t>
            </a:r>
            <a:r>
              <a:rPr lang="en-GB" sz="1400">
                <a:solidFill>
                  <a:srgbClr val="000000"/>
                </a:solidFill>
                <a:latin typeface="Roboto"/>
                <a:ea typeface="Roboto"/>
                <a:cs typeface="Roboto"/>
                <a:sym typeface="Roboto"/>
              </a:rPr>
              <a:t>The null hypothesis typically states that there is no effect or relationship between variables, while the alternative hypothesis suggests otherwise.</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AutoNum type="arabicPeriod"/>
            </a:pPr>
            <a:r>
              <a:rPr b="1" lang="en-GB" sz="1400">
                <a:solidFill>
                  <a:srgbClr val="000000"/>
                </a:solidFill>
                <a:latin typeface="Roboto"/>
                <a:ea typeface="Roboto"/>
                <a:cs typeface="Roboto"/>
                <a:sym typeface="Roboto"/>
              </a:rPr>
              <a:t>Determine which distribution is to be applied and the test statistic accordingly -</a:t>
            </a:r>
            <a:r>
              <a:rPr lang="en-GB" sz="1400">
                <a:solidFill>
                  <a:srgbClr val="000000"/>
                </a:solidFill>
                <a:latin typeface="Roboto"/>
                <a:ea typeface="Roboto"/>
                <a:cs typeface="Roboto"/>
                <a:sym typeface="Roboto"/>
              </a:rPr>
              <a:t> The choice of test statistic depends on your data and hypotheses. Some common test statistics include the t-test, z-test, or chi-square test.</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AutoNum type="arabicPeriod"/>
            </a:pPr>
            <a:r>
              <a:rPr b="1" lang="en-GB" sz="1400">
                <a:solidFill>
                  <a:srgbClr val="000000"/>
                </a:solidFill>
                <a:latin typeface="Roboto"/>
                <a:ea typeface="Roboto"/>
                <a:cs typeface="Roboto"/>
                <a:sym typeface="Roboto"/>
              </a:rPr>
              <a:t>Calculate the observed test statistic based on your sample data</a:t>
            </a:r>
            <a:r>
              <a:rPr lang="en-GB" sz="1400">
                <a:solidFill>
                  <a:srgbClr val="000000"/>
                </a:solidFill>
                <a:latin typeface="Roboto"/>
                <a:ea typeface="Roboto"/>
                <a:cs typeface="Roboto"/>
                <a:sym typeface="Roboto"/>
              </a:rPr>
              <a:t> - Using your sample data, compute the test statistic. This value quantifies the difference between your sample data and the null hypothesis.</a:t>
            </a:r>
            <a:endParaRPr sz="1400">
              <a:solidFill>
                <a:srgbClr val="000000"/>
              </a:solidFill>
              <a:latin typeface="Roboto"/>
              <a:ea typeface="Roboto"/>
              <a:cs typeface="Roboto"/>
              <a:sym typeface="Roboto"/>
            </a:endParaRPr>
          </a:p>
          <a:p>
            <a:pPr indent="-317500" lvl="0" marL="457200" rtl="0" algn="l">
              <a:spcBef>
                <a:spcPts val="0"/>
              </a:spcBef>
              <a:spcAft>
                <a:spcPts val="0"/>
              </a:spcAft>
              <a:buClr>
                <a:srgbClr val="000000"/>
              </a:buClr>
              <a:buSzPts val="1400"/>
              <a:buFont typeface="Roboto"/>
              <a:buAutoNum type="arabicPeriod"/>
            </a:pPr>
            <a:r>
              <a:rPr b="1" lang="en-GB" sz="1400">
                <a:solidFill>
                  <a:srgbClr val="000000"/>
                </a:solidFill>
                <a:latin typeface="Roboto"/>
                <a:ea typeface="Roboto"/>
                <a:cs typeface="Roboto"/>
                <a:sym typeface="Roboto"/>
              </a:rPr>
              <a:t>Find the probability of obtaining a test statistic at least as extreme as the observed value - </a:t>
            </a:r>
            <a:r>
              <a:rPr lang="en-GB" sz="1400">
                <a:solidFill>
                  <a:srgbClr val="000000"/>
                </a:solidFill>
                <a:highlight>
                  <a:srgbClr val="FFFFFF"/>
                </a:highlight>
                <a:latin typeface="Arial"/>
                <a:ea typeface="Arial"/>
                <a:cs typeface="Arial"/>
                <a:sym typeface="Arial"/>
              </a:rPr>
              <a:t>Find the probability of obtaining a test statistic at least as extreme as the observed value, under the assumption that the null hypothesis is true. </a:t>
            </a:r>
            <a:r>
              <a:rPr b="1" lang="en-GB" sz="1400">
                <a:solidFill>
                  <a:srgbClr val="CC0000"/>
                </a:solidFill>
                <a:highlight>
                  <a:srgbClr val="FFFFFF"/>
                </a:highlight>
                <a:latin typeface="Arial"/>
                <a:ea typeface="Arial"/>
                <a:cs typeface="Arial"/>
                <a:sym typeface="Arial"/>
              </a:rPr>
              <a:t>This probability is the </a:t>
            </a:r>
            <a:r>
              <a:rPr b="1" i="1" lang="en-GB" sz="1400">
                <a:solidFill>
                  <a:srgbClr val="CC0000"/>
                </a:solidFill>
                <a:highlight>
                  <a:srgbClr val="FFFFFF"/>
                </a:highlight>
                <a:latin typeface="Arial"/>
                <a:ea typeface="Arial"/>
                <a:cs typeface="Arial"/>
                <a:sym typeface="Arial"/>
              </a:rPr>
              <a:t>p-value</a:t>
            </a:r>
            <a:r>
              <a:rPr b="1" lang="en-GB" sz="1400">
                <a:solidFill>
                  <a:srgbClr val="CC0000"/>
                </a:solidFill>
                <a:highlight>
                  <a:srgbClr val="FFFFFF"/>
                </a:highlight>
                <a:latin typeface="Arial"/>
                <a:ea typeface="Arial"/>
                <a:cs typeface="Arial"/>
                <a:sym typeface="Arial"/>
              </a:rPr>
              <a:t>.</a:t>
            </a:r>
            <a:endParaRPr b="1" sz="1600">
              <a:solidFill>
                <a:srgbClr val="CC0000"/>
              </a:solidFill>
              <a:latin typeface="Roboto"/>
              <a:ea typeface="Roboto"/>
              <a:cs typeface="Roboto"/>
              <a:sym typeface="Roboto"/>
            </a:endParaRPr>
          </a:p>
        </p:txBody>
      </p:sp>
      <p:sp>
        <p:nvSpPr>
          <p:cNvPr id="1038" name="Google Shape;1038;p74"/>
          <p:cNvSpPr txBox="1"/>
          <p:nvPr>
            <p:ph type="title"/>
          </p:nvPr>
        </p:nvSpPr>
        <p:spPr>
          <a:xfrm>
            <a:off x="6900" y="64025"/>
            <a:ext cx="5386500" cy="572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6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42" name="Shape 1042"/>
        <p:cNvGrpSpPr/>
        <p:nvPr/>
      </p:nvGrpSpPr>
      <p:grpSpPr>
        <a:xfrm>
          <a:off x="0" y="0"/>
          <a:ext cx="0" cy="0"/>
          <a:chOff x="0" y="0"/>
          <a:chExt cx="0" cy="0"/>
        </a:xfrm>
      </p:grpSpPr>
      <p:sp>
        <p:nvSpPr>
          <p:cNvPr id="1043" name="Google Shape;1043;p75"/>
          <p:cNvSpPr/>
          <p:nvPr/>
        </p:nvSpPr>
        <p:spPr>
          <a:xfrm>
            <a:off x="239275" y="1209575"/>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44" name="Google Shape;1044;p75"/>
          <p:cNvSpPr txBox="1"/>
          <p:nvPr>
            <p:ph idx="1" type="body"/>
          </p:nvPr>
        </p:nvSpPr>
        <p:spPr>
          <a:xfrm>
            <a:off x="311700" y="1164025"/>
            <a:ext cx="8310000" cy="505500"/>
          </a:xfrm>
          <a:prstGeom prst="rect">
            <a:avLst/>
          </a:prstGeom>
          <a:noFill/>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GB" sz="2000">
                <a:solidFill>
                  <a:srgbClr val="741B47"/>
                </a:solidFill>
                <a:latin typeface="Oswald"/>
                <a:ea typeface="Oswald"/>
                <a:cs typeface="Oswald"/>
                <a:sym typeface="Oswald"/>
              </a:rPr>
              <a:t>p-Value &lt; Significance level </a:t>
            </a:r>
            <a:r>
              <a:rPr lang="en-GB" sz="2200">
                <a:solidFill>
                  <a:srgbClr val="741B47"/>
                </a:solidFill>
                <a:latin typeface="Oswald"/>
                <a:ea typeface="Oswald"/>
                <a:cs typeface="Oswald"/>
                <a:sym typeface="Oswald"/>
              </a:rPr>
              <a:t>(𝛼)</a:t>
            </a:r>
            <a:endParaRPr sz="2000" u="sng">
              <a:solidFill>
                <a:srgbClr val="741B47"/>
              </a:solidFill>
              <a:latin typeface="Oswald"/>
              <a:ea typeface="Oswald"/>
              <a:cs typeface="Oswald"/>
              <a:sym typeface="Oswald"/>
            </a:endParaRPr>
          </a:p>
        </p:txBody>
      </p:sp>
      <p:sp>
        <p:nvSpPr>
          <p:cNvPr id="1045" name="Google Shape;1045;p75"/>
          <p:cNvSpPr txBox="1"/>
          <p:nvPr/>
        </p:nvSpPr>
        <p:spPr>
          <a:xfrm>
            <a:off x="69575" y="545200"/>
            <a:ext cx="88611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Step - 6 Take Decision. Reject or ‘Fail to Reject’.</a:t>
            </a:r>
            <a:endParaRPr b="1" sz="2000">
              <a:solidFill>
                <a:srgbClr val="CC0000"/>
              </a:solidFill>
              <a:latin typeface="Roboto"/>
              <a:ea typeface="Roboto"/>
              <a:cs typeface="Roboto"/>
              <a:sym typeface="Roboto"/>
            </a:endParaRPr>
          </a:p>
        </p:txBody>
      </p:sp>
      <p:sp>
        <p:nvSpPr>
          <p:cNvPr id="1046" name="Google Shape;1046;p75"/>
          <p:cNvSpPr txBox="1"/>
          <p:nvPr>
            <p:ph idx="1" type="body"/>
          </p:nvPr>
        </p:nvSpPr>
        <p:spPr>
          <a:xfrm>
            <a:off x="464100" y="1621225"/>
            <a:ext cx="8310000" cy="505500"/>
          </a:xfrm>
          <a:prstGeom prst="rect">
            <a:avLst/>
          </a:prstGeom>
          <a:solidFill>
            <a:srgbClr val="EFEFEF"/>
          </a:solidFill>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lang="en-GB" sz="2400" u="sng">
                <a:solidFill>
                  <a:srgbClr val="0000FF"/>
                </a:solidFill>
                <a:latin typeface="Oswald"/>
                <a:ea typeface="Oswald"/>
                <a:cs typeface="Oswald"/>
                <a:sym typeface="Oswald"/>
              </a:rPr>
              <a:t>REJECT THE NULL</a:t>
            </a:r>
            <a:endParaRPr sz="2200" u="sng">
              <a:solidFill>
                <a:srgbClr val="0000FF"/>
              </a:solidFill>
              <a:latin typeface="Oswald"/>
              <a:ea typeface="Oswald"/>
              <a:cs typeface="Oswald"/>
              <a:sym typeface="Oswald"/>
            </a:endParaRPr>
          </a:p>
        </p:txBody>
      </p:sp>
      <p:sp>
        <p:nvSpPr>
          <p:cNvPr id="1047" name="Google Shape;1047;p75"/>
          <p:cNvSpPr txBox="1"/>
          <p:nvPr/>
        </p:nvSpPr>
        <p:spPr>
          <a:xfrm>
            <a:off x="3398000" y="4028850"/>
            <a:ext cx="4026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FF0000"/>
                </a:solidFill>
                <a:latin typeface="Calibri"/>
                <a:ea typeface="Calibri"/>
                <a:cs typeface="Calibri"/>
                <a:sym typeface="Calibri"/>
              </a:rPr>
              <a:t>𝛼</a:t>
            </a:r>
            <a:endParaRPr i="1" sz="2000">
              <a:solidFill>
                <a:srgbClr val="0000FF"/>
              </a:solidFill>
              <a:latin typeface="Calibri"/>
              <a:ea typeface="Calibri"/>
              <a:cs typeface="Calibri"/>
              <a:sym typeface="Calibri"/>
            </a:endParaRPr>
          </a:p>
        </p:txBody>
      </p:sp>
      <p:grpSp>
        <p:nvGrpSpPr>
          <p:cNvPr id="1048" name="Google Shape;1048;p75"/>
          <p:cNvGrpSpPr/>
          <p:nvPr/>
        </p:nvGrpSpPr>
        <p:grpSpPr>
          <a:xfrm>
            <a:off x="431017" y="2425419"/>
            <a:ext cx="4440879" cy="2041069"/>
            <a:chOff x="1955095" y="2349236"/>
            <a:chExt cx="5233800" cy="2429555"/>
          </a:xfrm>
        </p:grpSpPr>
        <p:grpSp>
          <p:nvGrpSpPr>
            <p:cNvPr id="1049" name="Google Shape;1049;p75"/>
            <p:cNvGrpSpPr/>
            <p:nvPr/>
          </p:nvGrpSpPr>
          <p:grpSpPr>
            <a:xfrm>
              <a:off x="1955095" y="2349236"/>
              <a:ext cx="5233800" cy="2429555"/>
              <a:chOff x="1955095" y="2349236"/>
              <a:chExt cx="5233800" cy="2429555"/>
            </a:xfrm>
          </p:grpSpPr>
          <p:grpSp>
            <p:nvGrpSpPr>
              <p:cNvPr id="1050" name="Google Shape;1050;p75"/>
              <p:cNvGrpSpPr/>
              <p:nvPr/>
            </p:nvGrpSpPr>
            <p:grpSpPr>
              <a:xfrm>
                <a:off x="1955095" y="2349236"/>
                <a:ext cx="5233800" cy="2429555"/>
                <a:chOff x="4733550" y="3099250"/>
                <a:chExt cx="3900000" cy="1857600"/>
              </a:xfrm>
            </p:grpSpPr>
            <p:sp>
              <p:nvSpPr>
                <p:cNvPr id="1051" name="Google Shape;1051;p75"/>
                <p:cNvSpPr/>
                <p:nvPr/>
              </p:nvSpPr>
              <p:spPr>
                <a:xfrm>
                  <a:off x="4733550" y="3099250"/>
                  <a:ext cx="3900000" cy="1857600"/>
                </a:xfrm>
                <a:prstGeom prst="rect">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052" name="Google Shape;1052;p75"/>
                <p:cNvGrpSpPr/>
                <p:nvPr/>
              </p:nvGrpSpPr>
              <p:grpSpPr>
                <a:xfrm>
                  <a:off x="4890107" y="3143975"/>
                  <a:ext cx="3507272" cy="1574849"/>
                  <a:chOff x="851507" y="3143975"/>
                  <a:chExt cx="3507272" cy="1574849"/>
                </a:xfrm>
              </p:grpSpPr>
              <p:grpSp>
                <p:nvGrpSpPr>
                  <p:cNvPr id="1053" name="Google Shape;1053;p75"/>
                  <p:cNvGrpSpPr/>
                  <p:nvPr/>
                </p:nvGrpSpPr>
                <p:grpSpPr>
                  <a:xfrm>
                    <a:off x="1012475" y="3143975"/>
                    <a:ext cx="3304700" cy="1480825"/>
                    <a:chOff x="3527075" y="3143975"/>
                    <a:chExt cx="3304700" cy="1480825"/>
                  </a:xfrm>
                </p:grpSpPr>
                <p:cxnSp>
                  <p:nvCxnSpPr>
                    <p:cNvPr id="1054" name="Google Shape;1054;p75"/>
                    <p:cNvCxnSpPr/>
                    <p:nvPr/>
                  </p:nvCxnSpPr>
                  <p:spPr>
                    <a:xfrm flipH="1" rot="10800000">
                      <a:off x="3527075" y="3143975"/>
                      <a:ext cx="1801500" cy="14577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1055" name="Google Shape;1055;p75"/>
                    <p:cNvCxnSpPr/>
                    <p:nvPr/>
                  </p:nvCxnSpPr>
                  <p:spPr>
                    <a:xfrm rot="10800000">
                      <a:off x="5251975" y="3144300"/>
                      <a:ext cx="1579800" cy="1480500"/>
                    </a:xfrm>
                    <a:prstGeom prst="curvedConnector3">
                      <a:avLst>
                        <a:gd fmla="val 50000" name="adj1"/>
                      </a:avLst>
                    </a:prstGeom>
                    <a:noFill/>
                    <a:ln cap="flat" cmpd="sng" w="19050">
                      <a:solidFill>
                        <a:srgbClr val="000000"/>
                      </a:solidFill>
                      <a:prstDash val="solid"/>
                      <a:round/>
                      <a:headEnd len="med" w="med" type="none"/>
                      <a:tailEnd len="med" w="med" type="none"/>
                    </a:ln>
                  </p:spPr>
                </p:cxnSp>
              </p:grpSp>
              <p:cxnSp>
                <p:nvCxnSpPr>
                  <p:cNvPr id="1056" name="Google Shape;1056;p75"/>
                  <p:cNvCxnSpPr/>
                  <p:nvPr/>
                </p:nvCxnSpPr>
                <p:spPr>
                  <a:xfrm flipH="1" rot="10800000">
                    <a:off x="890479" y="4714959"/>
                    <a:ext cx="3468300" cy="3000"/>
                  </a:xfrm>
                  <a:prstGeom prst="straightConnector1">
                    <a:avLst/>
                  </a:prstGeom>
                  <a:noFill/>
                  <a:ln cap="flat" cmpd="sng" w="19050">
                    <a:solidFill>
                      <a:srgbClr val="424242"/>
                    </a:solidFill>
                    <a:prstDash val="solid"/>
                    <a:round/>
                    <a:headEnd len="med" w="med" type="none"/>
                    <a:tailEnd len="med" w="med" type="none"/>
                  </a:ln>
                </p:spPr>
              </p:cxnSp>
              <p:cxnSp>
                <p:nvCxnSpPr>
                  <p:cNvPr id="1057" name="Google Shape;1057;p75"/>
                  <p:cNvCxnSpPr/>
                  <p:nvPr/>
                </p:nvCxnSpPr>
                <p:spPr>
                  <a:xfrm flipH="1">
                    <a:off x="1734850" y="4179724"/>
                    <a:ext cx="9000" cy="539100"/>
                  </a:xfrm>
                  <a:prstGeom prst="straightConnector1">
                    <a:avLst/>
                  </a:prstGeom>
                  <a:noFill/>
                  <a:ln cap="flat" cmpd="sng" w="28575">
                    <a:solidFill>
                      <a:srgbClr val="FF0000"/>
                    </a:solidFill>
                    <a:prstDash val="solid"/>
                    <a:round/>
                    <a:headEnd len="med" w="med" type="none"/>
                    <a:tailEnd len="med" w="med" type="none"/>
                  </a:ln>
                </p:spPr>
              </p:cxnSp>
              <p:sp>
                <p:nvSpPr>
                  <p:cNvPr id="1058" name="Google Shape;1058;p75"/>
                  <p:cNvSpPr txBox="1"/>
                  <p:nvPr/>
                </p:nvSpPr>
                <p:spPr>
                  <a:xfrm>
                    <a:off x="851507" y="4078351"/>
                    <a:ext cx="714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FF"/>
                        </a:solidFill>
                        <a:latin typeface="Calibri"/>
                        <a:ea typeface="Calibri"/>
                        <a:cs typeface="Calibri"/>
                        <a:sym typeface="Calibri"/>
                      </a:rPr>
                      <a:t>p-Value</a:t>
                    </a:r>
                    <a:endParaRPr i="1">
                      <a:solidFill>
                        <a:srgbClr val="0000FF"/>
                      </a:solidFill>
                      <a:latin typeface="Calibri"/>
                      <a:ea typeface="Calibri"/>
                      <a:cs typeface="Calibri"/>
                      <a:sym typeface="Calibri"/>
                    </a:endParaRPr>
                  </a:p>
                </p:txBody>
              </p:sp>
            </p:grpSp>
          </p:grpSp>
          <p:cxnSp>
            <p:nvCxnSpPr>
              <p:cNvPr id="1059" name="Google Shape;1059;p75"/>
              <p:cNvCxnSpPr/>
              <p:nvPr/>
            </p:nvCxnSpPr>
            <p:spPr>
              <a:xfrm>
                <a:off x="4718425" y="2421400"/>
                <a:ext cx="6000" cy="2052600"/>
              </a:xfrm>
              <a:prstGeom prst="straightConnector1">
                <a:avLst/>
              </a:prstGeom>
              <a:noFill/>
              <a:ln cap="flat" cmpd="sng" w="9525">
                <a:solidFill>
                  <a:schemeClr val="dk2"/>
                </a:solidFill>
                <a:prstDash val="solid"/>
                <a:round/>
                <a:headEnd len="med" w="med" type="none"/>
                <a:tailEnd len="med" w="med" type="none"/>
              </a:ln>
            </p:spPr>
          </p:cxnSp>
        </p:grpSp>
        <p:cxnSp>
          <p:nvCxnSpPr>
            <p:cNvPr id="1060" name="Google Shape;1060;p75"/>
            <p:cNvCxnSpPr/>
            <p:nvPr/>
          </p:nvCxnSpPr>
          <p:spPr>
            <a:xfrm>
              <a:off x="3012875" y="3845225"/>
              <a:ext cx="0" cy="617700"/>
            </a:xfrm>
            <a:prstGeom prst="straightConnector1">
              <a:avLst/>
            </a:prstGeom>
            <a:noFill/>
            <a:ln cap="flat" cmpd="sng" w="28575">
              <a:solidFill>
                <a:srgbClr val="0000FF"/>
              </a:solidFill>
              <a:prstDash val="dash"/>
              <a:round/>
              <a:headEnd len="med" w="med" type="none"/>
              <a:tailEnd len="med" w="med" type="none"/>
            </a:ln>
          </p:spPr>
        </p:cxnSp>
      </p:grpSp>
      <p:sp>
        <p:nvSpPr>
          <p:cNvPr id="1061" name="Google Shape;1061;p75"/>
          <p:cNvSpPr txBox="1"/>
          <p:nvPr/>
        </p:nvSpPr>
        <p:spPr>
          <a:xfrm>
            <a:off x="1493000" y="4105050"/>
            <a:ext cx="4026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FF0000"/>
                </a:solidFill>
                <a:latin typeface="Calibri"/>
                <a:ea typeface="Calibri"/>
                <a:cs typeface="Calibri"/>
                <a:sym typeface="Calibri"/>
              </a:rPr>
              <a:t>𝛼</a:t>
            </a:r>
            <a:endParaRPr i="1" sz="2000">
              <a:solidFill>
                <a:srgbClr val="0000FF"/>
              </a:solidFill>
              <a:latin typeface="Calibri"/>
              <a:ea typeface="Calibri"/>
              <a:cs typeface="Calibri"/>
              <a:sym typeface="Calibri"/>
            </a:endParaRPr>
          </a:p>
        </p:txBody>
      </p:sp>
      <p:sp>
        <p:nvSpPr>
          <p:cNvPr id="1062" name="Google Shape;1062;p75"/>
          <p:cNvSpPr txBox="1"/>
          <p:nvPr>
            <p:ph idx="1" type="body"/>
          </p:nvPr>
        </p:nvSpPr>
        <p:spPr>
          <a:xfrm>
            <a:off x="5134425" y="2246250"/>
            <a:ext cx="3563400" cy="2580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500">
                <a:solidFill>
                  <a:srgbClr val="000000"/>
                </a:solidFill>
                <a:latin typeface="Roboto"/>
                <a:ea typeface="Roboto"/>
                <a:cs typeface="Roboto"/>
                <a:sym typeface="Roboto"/>
              </a:rPr>
              <a:t>Lower p-value</a:t>
            </a:r>
            <a:r>
              <a:rPr lang="en-GB" sz="1500">
                <a:solidFill>
                  <a:srgbClr val="000000"/>
                </a:solidFill>
                <a:latin typeface="Roboto"/>
                <a:ea typeface="Roboto"/>
                <a:cs typeface="Roboto"/>
                <a:sym typeface="Roboto"/>
              </a:rPr>
              <a:t> means lower the </a:t>
            </a:r>
            <a:r>
              <a:rPr lang="en-GB" sz="1500">
                <a:solidFill>
                  <a:srgbClr val="000000"/>
                </a:solidFill>
                <a:latin typeface="Roboto"/>
                <a:ea typeface="Roboto"/>
                <a:cs typeface="Roboto"/>
                <a:sym typeface="Roboto"/>
              </a:rPr>
              <a:t>likelihood that such a sample would have shown up.</a:t>
            </a:r>
            <a:r>
              <a:rPr lang="en-GB" sz="1500">
                <a:solidFill>
                  <a:srgbClr val="000000"/>
                </a:solidFill>
                <a:latin typeface="Roboto"/>
                <a:ea typeface="Roboto"/>
                <a:cs typeface="Roboto"/>
                <a:sym typeface="Roboto"/>
              </a:rPr>
              <a:t> It means it is less likely that such a sample can be picked from the population. Means I am more confident that such a sample came from a different population. Hence we - </a:t>
            </a:r>
            <a:endParaRPr sz="1500">
              <a:solidFill>
                <a:srgbClr val="000000"/>
              </a:solidFill>
              <a:latin typeface="Roboto"/>
              <a:ea typeface="Roboto"/>
              <a:cs typeface="Roboto"/>
              <a:sym typeface="Roboto"/>
            </a:endParaRPr>
          </a:p>
          <a:p>
            <a:pPr indent="0" lvl="0" marL="0" rtl="0" algn="l">
              <a:spcBef>
                <a:spcPts val="1200"/>
              </a:spcBef>
              <a:spcAft>
                <a:spcPts val="1200"/>
              </a:spcAft>
              <a:buNone/>
            </a:pPr>
            <a:r>
              <a:rPr lang="en-GB" sz="1500">
                <a:solidFill>
                  <a:srgbClr val="0000FF"/>
                </a:solidFill>
                <a:latin typeface="Roboto"/>
                <a:ea typeface="Roboto"/>
                <a:cs typeface="Roboto"/>
                <a:sym typeface="Roboto"/>
              </a:rPr>
              <a:t>                 </a:t>
            </a:r>
            <a:r>
              <a:rPr b="1" lang="en-GB" sz="1900">
                <a:solidFill>
                  <a:srgbClr val="0000FF"/>
                </a:solidFill>
                <a:latin typeface="Roboto"/>
                <a:ea typeface="Roboto"/>
                <a:cs typeface="Roboto"/>
                <a:sym typeface="Roboto"/>
              </a:rPr>
              <a:t>Reject the Null.</a:t>
            </a:r>
            <a:endParaRPr b="1" sz="1900">
              <a:solidFill>
                <a:srgbClr val="0000FF"/>
              </a:solidFill>
              <a:latin typeface="Roboto"/>
              <a:ea typeface="Roboto"/>
              <a:cs typeface="Roboto"/>
              <a:sym typeface="Roboto"/>
            </a:endParaRPr>
          </a:p>
        </p:txBody>
      </p:sp>
      <p:sp>
        <p:nvSpPr>
          <p:cNvPr id="1063" name="Google Shape;1063;p75"/>
          <p:cNvSpPr/>
          <p:nvPr/>
        </p:nvSpPr>
        <p:spPr>
          <a:xfrm>
            <a:off x="163300" y="1101975"/>
            <a:ext cx="510300" cy="432300"/>
          </a:xfrm>
          <a:prstGeom prst="roundRect">
            <a:avLst>
              <a:gd fmla="val 16667" name="adj"/>
            </a:avLst>
          </a:prstGeom>
          <a:solidFill>
            <a:srgbClr val="000000"/>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GB">
                <a:solidFill>
                  <a:schemeClr val="lt1"/>
                </a:solidFill>
              </a:rPr>
              <a:t>  6</a:t>
            </a:r>
            <a:endParaRPr>
              <a:solidFill>
                <a:schemeClr val="lt1"/>
              </a:solidFill>
            </a:endParaRPr>
          </a:p>
        </p:txBody>
      </p:sp>
      <p:sp>
        <p:nvSpPr>
          <p:cNvPr id="1064" name="Google Shape;1064;p75"/>
          <p:cNvSpPr txBox="1"/>
          <p:nvPr>
            <p:ph type="title"/>
          </p:nvPr>
        </p:nvSpPr>
        <p:spPr>
          <a:xfrm>
            <a:off x="6900" y="64025"/>
            <a:ext cx="5386500" cy="572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6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68" name="Shape 1068"/>
        <p:cNvGrpSpPr/>
        <p:nvPr/>
      </p:nvGrpSpPr>
      <p:grpSpPr>
        <a:xfrm>
          <a:off x="0" y="0"/>
          <a:ext cx="0" cy="0"/>
          <a:chOff x="0" y="0"/>
          <a:chExt cx="0" cy="0"/>
        </a:xfrm>
      </p:grpSpPr>
      <p:sp>
        <p:nvSpPr>
          <p:cNvPr id="1069" name="Google Shape;1069;p76"/>
          <p:cNvSpPr/>
          <p:nvPr/>
        </p:nvSpPr>
        <p:spPr>
          <a:xfrm>
            <a:off x="239275" y="1209575"/>
            <a:ext cx="8615100" cy="3759300"/>
          </a:xfrm>
          <a:prstGeom prst="rect">
            <a:avLst/>
          </a:prstGeom>
          <a:solidFill>
            <a:srgbClr val="FFFFFF"/>
          </a:solidFill>
          <a:ln cap="flat" cmpd="sng" w="19050">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sp>
        <p:nvSpPr>
          <p:cNvPr id="1070" name="Google Shape;1070;p76"/>
          <p:cNvSpPr txBox="1"/>
          <p:nvPr/>
        </p:nvSpPr>
        <p:spPr>
          <a:xfrm>
            <a:off x="69575" y="545200"/>
            <a:ext cx="8861100" cy="6636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2000">
                <a:solidFill>
                  <a:srgbClr val="CC0000"/>
                </a:solidFill>
                <a:latin typeface="Roboto"/>
                <a:ea typeface="Roboto"/>
                <a:cs typeface="Roboto"/>
                <a:sym typeface="Roboto"/>
              </a:rPr>
              <a:t>Step - 5 Take Decision. Reject or ‘Fail to Reject’.</a:t>
            </a:r>
            <a:endParaRPr b="1" sz="2000">
              <a:solidFill>
                <a:srgbClr val="CC0000"/>
              </a:solidFill>
              <a:latin typeface="Roboto"/>
              <a:ea typeface="Roboto"/>
              <a:cs typeface="Roboto"/>
              <a:sym typeface="Roboto"/>
            </a:endParaRPr>
          </a:p>
        </p:txBody>
      </p:sp>
      <p:grpSp>
        <p:nvGrpSpPr>
          <p:cNvPr id="1071" name="Google Shape;1071;p76"/>
          <p:cNvGrpSpPr/>
          <p:nvPr/>
        </p:nvGrpSpPr>
        <p:grpSpPr>
          <a:xfrm>
            <a:off x="4088511" y="2419458"/>
            <a:ext cx="4624062" cy="2130963"/>
            <a:chOff x="1955095" y="2349236"/>
            <a:chExt cx="5233800" cy="2429555"/>
          </a:xfrm>
        </p:grpSpPr>
        <p:grpSp>
          <p:nvGrpSpPr>
            <p:cNvPr id="1072" name="Google Shape;1072;p76"/>
            <p:cNvGrpSpPr/>
            <p:nvPr/>
          </p:nvGrpSpPr>
          <p:grpSpPr>
            <a:xfrm>
              <a:off x="1955095" y="2349236"/>
              <a:ext cx="5233800" cy="2429555"/>
              <a:chOff x="1955095" y="2349236"/>
              <a:chExt cx="5233800" cy="2429555"/>
            </a:xfrm>
          </p:grpSpPr>
          <p:grpSp>
            <p:nvGrpSpPr>
              <p:cNvPr id="1073" name="Google Shape;1073;p76"/>
              <p:cNvGrpSpPr/>
              <p:nvPr/>
            </p:nvGrpSpPr>
            <p:grpSpPr>
              <a:xfrm>
                <a:off x="1955095" y="2349236"/>
                <a:ext cx="5233800" cy="2429555"/>
                <a:chOff x="4733550" y="3099250"/>
                <a:chExt cx="3900000" cy="1857600"/>
              </a:xfrm>
            </p:grpSpPr>
            <p:sp>
              <p:nvSpPr>
                <p:cNvPr id="1074" name="Google Shape;1074;p76"/>
                <p:cNvSpPr/>
                <p:nvPr/>
              </p:nvSpPr>
              <p:spPr>
                <a:xfrm>
                  <a:off x="4733550" y="3099250"/>
                  <a:ext cx="3900000" cy="1857600"/>
                </a:xfrm>
                <a:prstGeom prst="rect">
                  <a:avLst/>
                </a:prstGeom>
                <a:solidFill>
                  <a:srgbClr val="FFFFFF"/>
                </a:solidFill>
                <a:ln cap="flat" cmpd="sng" w="9525">
                  <a:solidFill>
                    <a:srgbClr val="000000"/>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ctr">
                    <a:spcBef>
                      <a:spcPts val="0"/>
                    </a:spcBef>
                    <a:spcAft>
                      <a:spcPts val="0"/>
                    </a:spcAft>
                    <a:buNone/>
                  </a:pPr>
                  <a:r>
                    <a:t/>
                  </a:r>
                  <a:endParaRPr/>
                </a:p>
              </p:txBody>
            </p:sp>
            <p:grpSp>
              <p:nvGrpSpPr>
                <p:cNvPr id="1075" name="Google Shape;1075;p76"/>
                <p:cNvGrpSpPr/>
                <p:nvPr/>
              </p:nvGrpSpPr>
              <p:grpSpPr>
                <a:xfrm>
                  <a:off x="4929079" y="3143975"/>
                  <a:ext cx="3468300" cy="1574849"/>
                  <a:chOff x="890479" y="3143975"/>
                  <a:chExt cx="3468300" cy="1574849"/>
                </a:xfrm>
              </p:grpSpPr>
              <p:grpSp>
                <p:nvGrpSpPr>
                  <p:cNvPr id="1076" name="Google Shape;1076;p76"/>
                  <p:cNvGrpSpPr/>
                  <p:nvPr/>
                </p:nvGrpSpPr>
                <p:grpSpPr>
                  <a:xfrm>
                    <a:off x="1012475" y="3143975"/>
                    <a:ext cx="3304700" cy="1480825"/>
                    <a:chOff x="3527075" y="3143975"/>
                    <a:chExt cx="3304700" cy="1480825"/>
                  </a:xfrm>
                </p:grpSpPr>
                <p:cxnSp>
                  <p:nvCxnSpPr>
                    <p:cNvPr id="1077" name="Google Shape;1077;p76"/>
                    <p:cNvCxnSpPr/>
                    <p:nvPr/>
                  </p:nvCxnSpPr>
                  <p:spPr>
                    <a:xfrm flipH="1" rot="10800000">
                      <a:off x="3527075" y="3143975"/>
                      <a:ext cx="1801500" cy="1457700"/>
                    </a:xfrm>
                    <a:prstGeom prst="curvedConnector3">
                      <a:avLst>
                        <a:gd fmla="val 50000" name="adj1"/>
                      </a:avLst>
                    </a:prstGeom>
                    <a:noFill/>
                    <a:ln cap="flat" cmpd="sng" w="19050">
                      <a:solidFill>
                        <a:srgbClr val="000000"/>
                      </a:solidFill>
                      <a:prstDash val="solid"/>
                      <a:round/>
                      <a:headEnd len="med" w="med" type="none"/>
                      <a:tailEnd len="med" w="med" type="none"/>
                    </a:ln>
                  </p:spPr>
                </p:cxnSp>
                <p:cxnSp>
                  <p:nvCxnSpPr>
                    <p:cNvPr id="1078" name="Google Shape;1078;p76"/>
                    <p:cNvCxnSpPr/>
                    <p:nvPr/>
                  </p:nvCxnSpPr>
                  <p:spPr>
                    <a:xfrm rot="10800000">
                      <a:off x="5251975" y="3144300"/>
                      <a:ext cx="1579800" cy="1480500"/>
                    </a:xfrm>
                    <a:prstGeom prst="curvedConnector3">
                      <a:avLst>
                        <a:gd fmla="val 50000" name="adj1"/>
                      </a:avLst>
                    </a:prstGeom>
                    <a:noFill/>
                    <a:ln cap="flat" cmpd="sng" w="19050">
                      <a:solidFill>
                        <a:srgbClr val="000000"/>
                      </a:solidFill>
                      <a:prstDash val="solid"/>
                      <a:round/>
                      <a:headEnd len="med" w="med" type="none"/>
                      <a:tailEnd len="med" w="med" type="none"/>
                    </a:ln>
                  </p:spPr>
                </p:cxnSp>
              </p:grpSp>
              <p:cxnSp>
                <p:nvCxnSpPr>
                  <p:cNvPr id="1079" name="Google Shape;1079;p76"/>
                  <p:cNvCxnSpPr/>
                  <p:nvPr/>
                </p:nvCxnSpPr>
                <p:spPr>
                  <a:xfrm flipH="1" rot="10800000">
                    <a:off x="890479" y="4714959"/>
                    <a:ext cx="3468300" cy="3000"/>
                  </a:xfrm>
                  <a:prstGeom prst="straightConnector1">
                    <a:avLst/>
                  </a:prstGeom>
                  <a:noFill/>
                  <a:ln cap="flat" cmpd="sng" w="19050">
                    <a:solidFill>
                      <a:srgbClr val="424242"/>
                    </a:solidFill>
                    <a:prstDash val="solid"/>
                    <a:round/>
                    <a:headEnd len="med" w="med" type="none"/>
                    <a:tailEnd len="med" w="med" type="none"/>
                  </a:ln>
                </p:spPr>
              </p:cxnSp>
              <p:cxnSp>
                <p:nvCxnSpPr>
                  <p:cNvPr id="1080" name="Google Shape;1080;p76"/>
                  <p:cNvCxnSpPr/>
                  <p:nvPr/>
                </p:nvCxnSpPr>
                <p:spPr>
                  <a:xfrm flipH="1">
                    <a:off x="1734850" y="4179724"/>
                    <a:ext cx="9000" cy="539100"/>
                  </a:xfrm>
                  <a:prstGeom prst="straightConnector1">
                    <a:avLst/>
                  </a:prstGeom>
                  <a:noFill/>
                  <a:ln cap="flat" cmpd="sng" w="28575">
                    <a:solidFill>
                      <a:srgbClr val="FF0000"/>
                    </a:solidFill>
                    <a:prstDash val="solid"/>
                    <a:round/>
                    <a:headEnd len="med" w="med" type="none"/>
                    <a:tailEnd len="med" w="med" type="none"/>
                  </a:ln>
                </p:spPr>
              </p:cxnSp>
              <p:sp>
                <p:nvSpPr>
                  <p:cNvPr id="1081" name="Google Shape;1081;p76"/>
                  <p:cNvSpPr txBox="1"/>
                  <p:nvPr/>
                </p:nvSpPr>
                <p:spPr>
                  <a:xfrm>
                    <a:off x="1429455" y="3437476"/>
                    <a:ext cx="714900" cy="2763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a:solidFill>
                          <a:srgbClr val="0000FF"/>
                        </a:solidFill>
                        <a:latin typeface="Calibri"/>
                        <a:ea typeface="Calibri"/>
                        <a:cs typeface="Calibri"/>
                        <a:sym typeface="Calibri"/>
                      </a:rPr>
                      <a:t>p-Value</a:t>
                    </a:r>
                    <a:endParaRPr i="1">
                      <a:solidFill>
                        <a:srgbClr val="0000FF"/>
                      </a:solidFill>
                      <a:latin typeface="Calibri"/>
                      <a:ea typeface="Calibri"/>
                      <a:cs typeface="Calibri"/>
                      <a:sym typeface="Calibri"/>
                    </a:endParaRPr>
                  </a:p>
                </p:txBody>
              </p:sp>
            </p:grpSp>
          </p:grpSp>
          <p:cxnSp>
            <p:nvCxnSpPr>
              <p:cNvPr id="1082" name="Google Shape;1082;p76"/>
              <p:cNvCxnSpPr/>
              <p:nvPr/>
            </p:nvCxnSpPr>
            <p:spPr>
              <a:xfrm flipH="1">
                <a:off x="3807900" y="3035075"/>
                <a:ext cx="19500" cy="1432200"/>
              </a:xfrm>
              <a:prstGeom prst="straightConnector1">
                <a:avLst/>
              </a:prstGeom>
              <a:noFill/>
              <a:ln cap="flat" cmpd="sng" w="28575">
                <a:solidFill>
                  <a:srgbClr val="0000FF"/>
                </a:solidFill>
                <a:prstDash val="dash"/>
                <a:round/>
                <a:headEnd len="med" w="med" type="none"/>
                <a:tailEnd len="med" w="med" type="none"/>
              </a:ln>
            </p:spPr>
          </p:cxnSp>
          <p:sp>
            <p:nvSpPr>
              <p:cNvPr id="1083" name="Google Shape;1083;p76"/>
              <p:cNvSpPr txBox="1"/>
              <p:nvPr/>
            </p:nvSpPr>
            <p:spPr>
              <a:xfrm>
                <a:off x="3017000" y="4028850"/>
                <a:ext cx="402600" cy="4197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b="1" lang="en-GB" sz="1600">
                    <a:solidFill>
                      <a:srgbClr val="FF0000"/>
                    </a:solidFill>
                    <a:latin typeface="Calibri"/>
                    <a:ea typeface="Calibri"/>
                    <a:cs typeface="Calibri"/>
                    <a:sym typeface="Calibri"/>
                  </a:rPr>
                  <a:t>𝛼</a:t>
                </a:r>
                <a:endParaRPr i="1" sz="2000">
                  <a:solidFill>
                    <a:srgbClr val="0000FF"/>
                  </a:solidFill>
                  <a:latin typeface="Calibri"/>
                  <a:ea typeface="Calibri"/>
                  <a:cs typeface="Calibri"/>
                  <a:sym typeface="Calibri"/>
                </a:endParaRPr>
              </a:p>
            </p:txBody>
          </p:sp>
        </p:grpSp>
        <p:cxnSp>
          <p:nvCxnSpPr>
            <p:cNvPr id="1084" name="Google Shape;1084;p76"/>
            <p:cNvCxnSpPr/>
            <p:nvPr/>
          </p:nvCxnSpPr>
          <p:spPr>
            <a:xfrm>
              <a:off x="4718425" y="2421400"/>
              <a:ext cx="6000" cy="2052600"/>
            </a:xfrm>
            <a:prstGeom prst="straightConnector1">
              <a:avLst/>
            </a:prstGeom>
            <a:noFill/>
            <a:ln cap="flat" cmpd="sng" w="9525">
              <a:solidFill>
                <a:schemeClr val="dk2"/>
              </a:solidFill>
              <a:prstDash val="solid"/>
              <a:round/>
              <a:headEnd len="med" w="med" type="none"/>
              <a:tailEnd len="med" w="med" type="none"/>
            </a:ln>
          </p:spPr>
        </p:cxnSp>
      </p:grpSp>
      <p:sp>
        <p:nvSpPr>
          <p:cNvPr id="1085" name="Google Shape;1085;p76"/>
          <p:cNvSpPr txBox="1"/>
          <p:nvPr>
            <p:ph idx="1" type="body"/>
          </p:nvPr>
        </p:nvSpPr>
        <p:spPr>
          <a:xfrm>
            <a:off x="333825" y="2322450"/>
            <a:ext cx="3583200" cy="25803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b="1" lang="en-GB" sz="1500">
                <a:solidFill>
                  <a:srgbClr val="000000"/>
                </a:solidFill>
                <a:latin typeface="Roboto"/>
                <a:ea typeface="Roboto"/>
                <a:cs typeface="Roboto"/>
                <a:sym typeface="Roboto"/>
              </a:rPr>
              <a:t>Higher</a:t>
            </a:r>
            <a:r>
              <a:rPr b="1" lang="en-GB" sz="1500">
                <a:solidFill>
                  <a:srgbClr val="000000"/>
                </a:solidFill>
                <a:latin typeface="Roboto"/>
                <a:ea typeface="Roboto"/>
                <a:cs typeface="Roboto"/>
                <a:sym typeface="Roboto"/>
              </a:rPr>
              <a:t> P-Value</a:t>
            </a:r>
            <a:r>
              <a:rPr lang="en-GB" sz="1500">
                <a:solidFill>
                  <a:srgbClr val="000000"/>
                </a:solidFill>
                <a:latin typeface="Roboto"/>
                <a:ea typeface="Roboto"/>
                <a:cs typeface="Roboto"/>
                <a:sym typeface="Roboto"/>
              </a:rPr>
              <a:t> means higher the likelihood that such a sample can appear. It means it is more likely that such a sample can be picked from the existing population. Means we are more confident that such a sample came from this population. Hence we - </a:t>
            </a:r>
            <a:endParaRPr sz="1500">
              <a:solidFill>
                <a:srgbClr val="000000"/>
              </a:solidFill>
              <a:latin typeface="Roboto"/>
              <a:ea typeface="Roboto"/>
              <a:cs typeface="Roboto"/>
              <a:sym typeface="Roboto"/>
            </a:endParaRPr>
          </a:p>
          <a:p>
            <a:pPr indent="0" lvl="0" marL="0" rtl="0" algn="ctr">
              <a:spcBef>
                <a:spcPts val="1200"/>
              </a:spcBef>
              <a:spcAft>
                <a:spcPts val="1200"/>
              </a:spcAft>
              <a:buNone/>
            </a:pPr>
            <a:r>
              <a:rPr b="1" lang="en-GB">
                <a:solidFill>
                  <a:srgbClr val="CC0000"/>
                </a:solidFill>
                <a:latin typeface="Roboto"/>
                <a:ea typeface="Roboto"/>
                <a:cs typeface="Roboto"/>
                <a:sym typeface="Roboto"/>
              </a:rPr>
              <a:t>‘Fail to Reject’ the Null.</a:t>
            </a:r>
            <a:endParaRPr b="1">
              <a:solidFill>
                <a:srgbClr val="CC0000"/>
              </a:solidFill>
              <a:latin typeface="Roboto"/>
              <a:ea typeface="Roboto"/>
              <a:cs typeface="Roboto"/>
              <a:sym typeface="Roboto"/>
            </a:endParaRPr>
          </a:p>
        </p:txBody>
      </p:sp>
      <p:sp>
        <p:nvSpPr>
          <p:cNvPr id="1086" name="Google Shape;1086;p76"/>
          <p:cNvSpPr txBox="1"/>
          <p:nvPr>
            <p:ph idx="1" type="body"/>
          </p:nvPr>
        </p:nvSpPr>
        <p:spPr>
          <a:xfrm>
            <a:off x="464100" y="1240225"/>
            <a:ext cx="8310000" cy="505500"/>
          </a:xfrm>
          <a:prstGeom prst="rect">
            <a:avLst/>
          </a:prstGeom>
          <a:noFill/>
        </p:spPr>
        <p:txBody>
          <a:bodyPr anchorCtr="0" anchor="t" bIns="91425" lIns="91425" spcFirstLastPara="1" rIns="91425" wrap="square" tIns="91425">
            <a:normAutofit lnSpcReduction="20000"/>
          </a:bodyPr>
          <a:lstStyle/>
          <a:p>
            <a:pPr indent="0" lvl="0" marL="0" rtl="0" algn="ctr">
              <a:spcBef>
                <a:spcPts val="0"/>
              </a:spcBef>
              <a:spcAft>
                <a:spcPts val="1200"/>
              </a:spcAft>
              <a:buNone/>
            </a:pPr>
            <a:r>
              <a:rPr lang="en-GB" sz="2000">
                <a:solidFill>
                  <a:srgbClr val="741B47"/>
                </a:solidFill>
                <a:latin typeface="Oswald"/>
                <a:ea typeface="Oswald"/>
                <a:cs typeface="Oswald"/>
                <a:sym typeface="Oswald"/>
              </a:rPr>
              <a:t>p-Value &gt; Significance level </a:t>
            </a:r>
            <a:r>
              <a:rPr lang="en-GB" sz="2200">
                <a:solidFill>
                  <a:srgbClr val="741B47"/>
                </a:solidFill>
                <a:latin typeface="Oswald"/>
                <a:ea typeface="Oswald"/>
                <a:cs typeface="Oswald"/>
                <a:sym typeface="Oswald"/>
              </a:rPr>
              <a:t>(𝛼)</a:t>
            </a:r>
            <a:endParaRPr sz="2000" u="sng">
              <a:solidFill>
                <a:srgbClr val="741B47"/>
              </a:solidFill>
              <a:latin typeface="Oswald"/>
              <a:ea typeface="Oswald"/>
              <a:cs typeface="Oswald"/>
              <a:sym typeface="Oswald"/>
            </a:endParaRPr>
          </a:p>
        </p:txBody>
      </p:sp>
      <p:sp>
        <p:nvSpPr>
          <p:cNvPr id="1087" name="Google Shape;1087;p76"/>
          <p:cNvSpPr txBox="1"/>
          <p:nvPr>
            <p:ph idx="1" type="body"/>
          </p:nvPr>
        </p:nvSpPr>
        <p:spPr>
          <a:xfrm>
            <a:off x="464100" y="1697425"/>
            <a:ext cx="8310000" cy="505500"/>
          </a:xfrm>
          <a:prstGeom prst="rect">
            <a:avLst/>
          </a:prstGeom>
          <a:solidFill>
            <a:srgbClr val="EFEFEF"/>
          </a:solidFill>
        </p:spPr>
        <p:txBody>
          <a:bodyPr anchorCtr="0" anchor="t" bIns="91425" lIns="91425" spcFirstLastPara="1" rIns="91425" wrap="square" tIns="91425">
            <a:noAutofit/>
          </a:bodyPr>
          <a:lstStyle/>
          <a:p>
            <a:pPr indent="0" lvl="0" marL="0" rtl="0" algn="ctr">
              <a:lnSpc>
                <a:spcPct val="95000"/>
              </a:lnSpc>
              <a:spcBef>
                <a:spcPts val="0"/>
              </a:spcBef>
              <a:spcAft>
                <a:spcPts val="1200"/>
              </a:spcAft>
              <a:buNone/>
            </a:pPr>
            <a:r>
              <a:rPr lang="en-GB" sz="2400" u="sng">
                <a:solidFill>
                  <a:srgbClr val="CC0000"/>
                </a:solidFill>
                <a:latin typeface="Oswald"/>
                <a:ea typeface="Oswald"/>
                <a:cs typeface="Oswald"/>
                <a:sym typeface="Oswald"/>
              </a:rPr>
              <a:t>FAIL TO </a:t>
            </a:r>
            <a:r>
              <a:rPr lang="en-GB" sz="2400" u="sng">
                <a:solidFill>
                  <a:srgbClr val="CC0000"/>
                </a:solidFill>
                <a:latin typeface="Oswald"/>
                <a:ea typeface="Oswald"/>
                <a:cs typeface="Oswald"/>
                <a:sym typeface="Oswald"/>
              </a:rPr>
              <a:t>REJECT THE NULL</a:t>
            </a:r>
            <a:endParaRPr sz="2200" u="sng">
              <a:solidFill>
                <a:srgbClr val="CC0000"/>
              </a:solidFill>
              <a:latin typeface="Oswald"/>
              <a:ea typeface="Oswald"/>
              <a:cs typeface="Oswald"/>
              <a:sym typeface="Oswald"/>
            </a:endParaRPr>
          </a:p>
        </p:txBody>
      </p:sp>
      <p:sp>
        <p:nvSpPr>
          <p:cNvPr id="1088" name="Google Shape;1088;p76"/>
          <p:cNvSpPr txBox="1"/>
          <p:nvPr>
            <p:ph type="title"/>
          </p:nvPr>
        </p:nvSpPr>
        <p:spPr>
          <a:xfrm>
            <a:off x="6900" y="64025"/>
            <a:ext cx="5386500" cy="572700"/>
          </a:xfrm>
          <a:prstGeom prst="rect">
            <a:avLst/>
          </a:prstGeom>
          <a:noFill/>
        </p:spPr>
        <p:txBody>
          <a:bodyPr anchorCtr="0" anchor="b" bIns="91425" lIns="91425" spcFirstLastPara="1" rIns="91425" wrap="square" tIns="91425">
            <a:noAutofit/>
          </a:bodyPr>
          <a:lstStyle/>
          <a:p>
            <a:pPr indent="0" lvl="0" marL="0" rtl="0" algn="l">
              <a:spcBef>
                <a:spcPts val="0"/>
              </a:spcBef>
              <a:spcAft>
                <a:spcPts val="0"/>
              </a:spcAft>
              <a:buNone/>
            </a:pPr>
            <a:r>
              <a:rPr lang="en-GB"/>
              <a:t>Hypothesis Testing - Steps</a:t>
            </a:r>
            <a:endParaRPr/>
          </a:p>
        </p:txBody>
      </p:sp>
    </p:spTree>
  </p:cSld>
  <p:clrMapOvr>
    <a:masterClrMapping/>
  </p:clrMapOvr>
</p:sld>
</file>

<file path=ppt/slides/slide6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2" name="Shape 1092"/>
        <p:cNvGrpSpPr/>
        <p:nvPr/>
      </p:nvGrpSpPr>
      <p:grpSpPr>
        <a:xfrm>
          <a:off x="0" y="0"/>
          <a:ext cx="0" cy="0"/>
          <a:chOff x="0" y="0"/>
          <a:chExt cx="0" cy="0"/>
        </a:xfrm>
      </p:grpSpPr>
      <p:sp>
        <p:nvSpPr>
          <p:cNvPr id="1093" name="Google Shape;1093;p77"/>
          <p:cNvSpPr/>
          <p:nvPr/>
        </p:nvSpPr>
        <p:spPr>
          <a:xfrm>
            <a:off x="159300" y="877625"/>
            <a:ext cx="8692800" cy="3987300"/>
          </a:xfrm>
          <a:prstGeom prst="rect">
            <a:avLst/>
          </a:prstGeom>
          <a:solidFill>
            <a:schemeClr val="lt1"/>
          </a:solidFill>
          <a:ln cap="flat" cmpd="sng" w="9525">
            <a:solidFill>
              <a:schemeClr val="dk2"/>
            </a:solidFill>
            <a:prstDash val="solid"/>
            <a:round/>
            <a:headEnd len="sm" w="sm" type="none"/>
            <a:tailEnd len="sm" w="sm" type="none"/>
          </a:ln>
          <a:effectLst>
            <a:outerShdw blurRad="57150" rotWithShape="0" algn="bl" dir="5400000" dist="19050">
              <a:srgbClr val="000000">
                <a:alpha val="50000"/>
              </a:srgbClr>
            </a:outerShdw>
          </a:effectLst>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94" name="Google Shape;1094;p77"/>
          <p:cNvSpPr txBox="1"/>
          <p:nvPr>
            <p:ph type="title"/>
          </p:nvPr>
        </p:nvSpPr>
        <p:spPr>
          <a:xfrm>
            <a:off x="6900" y="-8500"/>
            <a:ext cx="8520600" cy="6060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sz="2400">
                <a:solidFill>
                  <a:srgbClr val="000000"/>
                </a:solidFill>
                <a:latin typeface="Calibri"/>
                <a:ea typeface="Calibri"/>
                <a:cs typeface="Calibri"/>
                <a:sym typeface="Calibri"/>
              </a:rPr>
              <a:t>Understanding the Decision</a:t>
            </a:r>
            <a:r>
              <a:rPr lang="en-GB" sz="2400">
                <a:solidFill>
                  <a:srgbClr val="000000"/>
                </a:solidFill>
                <a:latin typeface="Calibri"/>
                <a:ea typeface="Calibri"/>
                <a:cs typeface="Calibri"/>
                <a:sym typeface="Calibri"/>
              </a:rPr>
              <a:t> with the ‘Risk’ perspective</a:t>
            </a:r>
            <a:endParaRPr i="1">
              <a:solidFill>
                <a:srgbClr val="000000"/>
              </a:solidFill>
              <a:latin typeface="Calibri"/>
              <a:ea typeface="Calibri"/>
              <a:cs typeface="Calibri"/>
              <a:sym typeface="Calibri"/>
            </a:endParaRPr>
          </a:p>
        </p:txBody>
      </p:sp>
      <p:sp>
        <p:nvSpPr>
          <p:cNvPr id="1095" name="Google Shape;1095;p77"/>
          <p:cNvSpPr txBox="1"/>
          <p:nvPr>
            <p:ph idx="1" type="body"/>
          </p:nvPr>
        </p:nvSpPr>
        <p:spPr>
          <a:xfrm>
            <a:off x="228600" y="926375"/>
            <a:ext cx="8451300" cy="1434900"/>
          </a:xfrm>
          <a:prstGeom prst="rect">
            <a:avLst/>
          </a:prstGeom>
        </p:spPr>
        <p:txBody>
          <a:bodyPr anchorCtr="0" anchor="t" bIns="91425" lIns="91425" spcFirstLastPara="1" rIns="91425" wrap="square" tIns="91425">
            <a:normAutofit/>
          </a:bodyPr>
          <a:lstStyle/>
          <a:p>
            <a:pPr indent="-336550" lvl="0" marL="457200" rtl="0" algn="l">
              <a:spcBef>
                <a:spcPts val="0"/>
              </a:spcBef>
              <a:spcAft>
                <a:spcPts val="0"/>
              </a:spcAft>
              <a:buClr>
                <a:srgbClr val="000000"/>
              </a:buClr>
              <a:buSzPts val="1700"/>
              <a:buChar char="●"/>
            </a:pPr>
            <a:r>
              <a:rPr b="1" lang="en-GB" sz="1700">
                <a:solidFill>
                  <a:srgbClr val="CC0000"/>
                </a:solidFill>
                <a:latin typeface="Calibri"/>
                <a:ea typeface="Calibri"/>
                <a:cs typeface="Calibri"/>
                <a:sym typeface="Calibri"/>
              </a:rPr>
              <a:t>p-Value is the actual Risk we carry in the model i.e. when the event occurs.</a:t>
            </a:r>
            <a:r>
              <a:rPr b="1" lang="en-GB" sz="1700">
                <a:solidFill>
                  <a:srgbClr val="000000"/>
                </a:solidFill>
                <a:latin typeface="Calibri"/>
                <a:ea typeface="Calibri"/>
                <a:cs typeface="Calibri"/>
                <a:sym typeface="Calibri"/>
              </a:rPr>
              <a:t> </a:t>
            </a:r>
            <a:r>
              <a:rPr lang="en-GB" sz="1700">
                <a:solidFill>
                  <a:srgbClr val="000000"/>
                </a:solidFill>
                <a:latin typeface="Calibri"/>
                <a:ea typeface="Calibri"/>
                <a:cs typeface="Calibri"/>
                <a:sym typeface="Calibri"/>
              </a:rPr>
              <a:t>Here Risk means the probability of Type-I error (𝛼) i.e. we reject a True H</a:t>
            </a:r>
            <a:r>
              <a:rPr baseline="-25000" lang="en-GB" sz="1700">
                <a:solidFill>
                  <a:srgbClr val="000000"/>
                </a:solidFill>
                <a:latin typeface="Calibri"/>
                <a:ea typeface="Calibri"/>
                <a:cs typeface="Calibri"/>
                <a:sym typeface="Calibri"/>
              </a:rPr>
              <a:t>0</a:t>
            </a:r>
            <a:r>
              <a:rPr lang="en-GB" sz="1700">
                <a:solidFill>
                  <a:srgbClr val="000000"/>
                </a:solidFill>
                <a:latin typeface="Calibri"/>
                <a:ea typeface="Calibri"/>
                <a:cs typeface="Calibri"/>
                <a:sym typeface="Calibri"/>
              </a:rPr>
              <a:t>.</a:t>
            </a:r>
            <a:r>
              <a:rPr b="1" lang="en-GB" sz="1700">
                <a:solidFill>
                  <a:srgbClr val="000000"/>
                </a:solidFill>
                <a:latin typeface="Calibri"/>
                <a:ea typeface="Calibri"/>
                <a:cs typeface="Calibri"/>
                <a:sym typeface="Calibri"/>
              </a:rPr>
              <a:t> </a:t>
            </a:r>
            <a:r>
              <a:rPr lang="en-GB" sz="1700">
                <a:solidFill>
                  <a:srgbClr val="000000"/>
                </a:solidFill>
                <a:latin typeface="Calibri"/>
                <a:ea typeface="Calibri"/>
                <a:cs typeface="Calibri"/>
                <a:sym typeface="Calibri"/>
              </a:rPr>
              <a:t>We can also call </a:t>
            </a:r>
            <a:r>
              <a:rPr b="1" lang="en-GB" sz="1700">
                <a:solidFill>
                  <a:srgbClr val="CC0000"/>
                </a:solidFill>
                <a:latin typeface="Calibri"/>
                <a:ea typeface="Calibri"/>
                <a:cs typeface="Calibri"/>
                <a:sym typeface="Calibri"/>
              </a:rPr>
              <a:t>p-Value as the ‘Actual Significance level’ </a:t>
            </a:r>
            <a:r>
              <a:rPr lang="en-GB" sz="1700">
                <a:solidFill>
                  <a:srgbClr val="000000"/>
                </a:solidFill>
                <a:latin typeface="Calibri"/>
                <a:ea typeface="Calibri"/>
                <a:cs typeface="Calibri"/>
                <a:sym typeface="Calibri"/>
              </a:rPr>
              <a:t>also. Significance level (𝛼) is the desired probability of the Type-I error i.e. the acceptable level of risk.</a:t>
            </a:r>
            <a:endParaRPr sz="1700">
              <a:solidFill>
                <a:srgbClr val="CC0000"/>
              </a:solidFill>
            </a:endParaRPr>
          </a:p>
        </p:txBody>
      </p:sp>
      <p:sp>
        <p:nvSpPr>
          <p:cNvPr id="1096" name="Google Shape;1096;p77"/>
          <p:cNvSpPr txBox="1"/>
          <p:nvPr>
            <p:ph idx="1" type="body"/>
          </p:nvPr>
        </p:nvSpPr>
        <p:spPr>
          <a:xfrm>
            <a:off x="228600" y="2374175"/>
            <a:ext cx="8451300" cy="11901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Clr>
                <a:srgbClr val="000000"/>
              </a:buClr>
              <a:buSzPts val="1800"/>
              <a:buFont typeface="Calibri"/>
              <a:buChar char="●"/>
            </a:pPr>
            <a:r>
              <a:rPr b="1" lang="en-GB">
                <a:solidFill>
                  <a:srgbClr val="000000"/>
                </a:solidFill>
                <a:latin typeface="Calibri"/>
                <a:ea typeface="Calibri"/>
                <a:cs typeface="Calibri"/>
                <a:sym typeface="Calibri"/>
              </a:rPr>
              <a:t>When </a:t>
            </a:r>
            <a:r>
              <a:rPr b="1" lang="en-GB">
                <a:solidFill>
                  <a:srgbClr val="000000"/>
                </a:solidFill>
                <a:latin typeface="Calibri"/>
                <a:ea typeface="Calibri"/>
                <a:cs typeface="Calibri"/>
                <a:sym typeface="Calibri"/>
              </a:rPr>
              <a:t>p-Value &lt; </a:t>
            </a:r>
            <a:r>
              <a:rPr b="1" lang="en-GB">
                <a:solidFill>
                  <a:srgbClr val="000000"/>
                </a:solidFill>
                <a:latin typeface="Calibri"/>
                <a:ea typeface="Calibri"/>
                <a:cs typeface="Calibri"/>
                <a:sym typeface="Calibri"/>
              </a:rPr>
              <a:t>𝛼 (Significance Level) - </a:t>
            </a:r>
            <a:r>
              <a:rPr lang="en-GB">
                <a:solidFill>
                  <a:srgbClr val="000000"/>
                </a:solidFill>
                <a:latin typeface="Calibri"/>
                <a:ea typeface="Calibri"/>
                <a:cs typeface="Calibri"/>
                <a:sym typeface="Calibri"/>
              </a:rPr>
              <a:t>It means </a:t>
            </a:r>
            <a:r>
              <a:rPr b="1" lang="en-GB">
                <a:solidFill>
                  <a:srgbClr val="CC0000"/>
                </a:solidFill>
                <a:latin typeface="Calibri"/>
                <a:ea typeface="Calibri"/>
                <a:cs typeface="Calibri"/>
                <a:sym typeface="Calibri"/>
              </a:rPr>
              <a:t>Actual Risk of the new model is less than the desired risk.</a:t>
            </a:r>
            <a:r>
              <a:rPr lang="en-GB">
                <a:solidFill>
                  <a:srgbClr val="000000"/>
                </a:solidFill>
                <a:latin typeface="Calibri"/>
                <a:ea typeface="Calibri"/>
                <a:cs typeface="Calibri"/>
                <a:sym typeface="Calibri"/>
              </a:rPr>
              <a:t> Thus we Reject the status quo (H</a:t>
            </a:r>
            <a:r>
              <a:rPr baseline="-25000" lang="en-GB">
                <a:solidFill>
                  <a:srgbClr val="000000"/>
                </a:solidFill>
                <a:latin typeface="Calibri"/>
                <a:ea typeface="Calibri"/>
                <a:cs typeface="Calibri"/>
                <a:sym typeface="Calibri"/>
              </a:rPr>
              <a:t>0</a:t>
            </a:r>
            <a:r>
              <a:rPr lang="en-GB">
                <a:solidFill>
                  <a:srgbClr val="000000"/>
                </a:solidFill>
                <a:latin typeface="Calibri"/>
                <a:ea typeface="Calibri"/>
                <a:cs typeface="Calibri"/>
                <a:sym typeface="Calibri"/>
              </a:rPr>
              <a:t>) and we conclude that the change is Statistically Significant. </a:t>
            </a:r>
            <a:r>
              <a:rPr b="1" lang="en-GB">
                <a:solidFill>
                  <a:srgbClr val="CC0000"/>
                </a:solidFill>
                <a:latin typeface="Calibri"/>
                <a:ea typeface="Calibri"/>
                <a:cs typeface="Calibri"/>
                <a:sym typeface="Calibri"/>
              </a:rPr>
              <a:t>Reject H</a:t>
            </a:r>
            <a:r>
              <a:rPr b="1" baseline="-25000" lang="en-GB">
                <a:solidFill>
                  <a:srgbClr val="CC0000"/>
                </a:solidFill>
                <a:latin typeface="Calibri"/>
                <a:ea typeface="Calibri"/>
                <a:cs typeface="Calibri"/>
                <a:sym typeface="Calibri"/>
              </a:rPr>
              <a:t>0</a:t>
            </a:r>
            <a:r>
              <a:rPr b="1" lang="en-GB">
                <a:solidFill>
                  <a:srgbClr val="000000"/>
                </a:solidFill>
                <a:latin typeface="Calibri"/>
                <a:ea typeface="Calibri"/>
                <a:cs typeface="Calibri"/>
                <a:sym typeface="Calibri"/>
              </a:rPr>
              <a:t> </a:t>
            </a:r>
            <a:r>
              <a:rPr lang="en-GB">
                <a:solidFill>
                  <a:srgbClr val="000000"/>
                </a:solidFill>
                <a:latin typeface="Calibri"/>
                <a:ea typeface="Calibri"/>
                <a:cs typeface="Calibri"/>
                <a:sym typeface="Calibri"/>
              </a:rPr>
              <a:t>(and accept H</a:t>
            </a:r>
            <a:r>
              <a:rPr baseline="-25000" lang="en-GB">
                <a:solidFill>
                  <a:srgbClr val="000000"/>
                </a:solidFill>
                <a:latin typeface="Calibri"/>
                <a:ea typeface="Calibri"/>
                <a:cs typeface="Calibri"/>
                <a:sym typeface="Calibri"/>
              </a:rPr>
              <a:t>a</a:t>
            </a:r>
            <a:r>
              <a:rPr lang="en-GB">
                <a:solidFill>
                  <a:srgbClr val="000000"/>
                </a:solidFill>
                <a:latin typeface="Calibri"/>
                <a:ea typeface="Calibri"/>
                <a:cs typeface="Calibri"/>
                <a:sym typeface="Calibri"/>
              </a:rPr>
              <a:t>)</a:t>
            </a:r>
            <a:endParaRPr>
              <a:solidFill>
                <a:srgbClr val="000000"/>
              </a:solidFill>
              <a:latin typeface="Calibri"/>
              <a:ea typeface="Calibri"/>
              <a:cs typeface="Calibri"/>
              <a:sym typeface="Calibri"/>
            </a:endParaRPr>
          </a:p>
        </p:txBody>
      </p:sp>
      <p:sp>
        <p:nvSpPr>
          <p:cNvPr id="1097" name="Google Shape;1097;p77"/>
          <p:cNvSpPr txBox="1"/>
          <p:nvPr>
            <p:ph idx="1" type="body"/>
          </p:nvPr>
        </p:nvSpPr>
        <p:spPr>
          <a:xfrm>
            <a:off x="228600" y="3593375"/>
            <a:ext cx="8451300" cy="1190100"/>
          </a:xfrm>
          <a:prstGeom prst="rect">
            <a:avLst/>
          </a:prstGeom>
        </p:spPr>
        <p:txBody>
          <a:bodyPr anchorCtr="0" anchor="t" bIns="91425" lIns="91425" spcFirstLastPara="1" rIns="91425" wrap="square" tIns="91425">
            <a:normAutofit fontScale="92500"/>
          </a:bodyPr>
          <a:lstStyle/>
          <a:p>
            <a:pPr indent="-334327" lvl="0" marL="457200" rtl="0" algn="l">
              <a:spcBef>
                <a:spcPts val="0"/>
              </a:spcBef>
              <a:spcAft>
                <a:spcPts val="0"/>
              </a:spcAft>
              <a:buClr>
                <a:srgbClr val="000000"/>
              </a:buClr>
              <a:buSzPct val="100000"/>
              <a:buFont typeface="Calibri"/>
              <a:buChar char="●"/>
            </a:pPr>
            <a:r>
              <a:rPr b="1" lang="en-GB">
                <a:solidFill>
                  <a:srgbClr val="000000"/>
                </a:solidFill>
                <a:latin typeface="Calibri"/>
                <a:ea typeface="Calibri"/>
                <a:cs typeface="Calibri"/>
                <a:sym typeface="Calibri"/>
              </a:rPr>
              <a:t>When p-Value &gt;</a:t>
            </a:r>
            <a:r>
              <a:rPr b="1" lang="en-GB">
                <a:solidFill>
                  <a:srgbClr val="000000"/>
                </a:solidFill>
                <a:latin typeface="Calibri"/>
                <a:ea typeface="Calibri"/>
                <a:cs typeface="Calibri"/>
                <a:sym typeface="Calibri"/>
              </a:rPr>
              <a:t> 𝛼 (Significance Level) - </a:t>
            </a:r>
            <a:r>
              <a:rPr lang="en-GB">
                <a:solidFill>
                  <a:srgbClr val="000000"/>
                </a:solidFill>
                <a:latin typeface="Calibri"/>
                <a:ea typeface="Calibri"/>
                <a:cs typeface="Calibri"/>
                <a:sym typeface="Calibri"/>
              </a:rPr>
              <a:t>It means </a:t>
            </a:r>
            <a:r>
              <a:rPr b="1" lang="en-GB">
                <a:solidFill>
                  <a:srgbClr val="0000FF"/>
                </a:solidFill>
                <a:latin typeface="Calibri"/>
                <a:ea typeface="Calibri"/>
                <a:cs typeface="Calibri"/>
                <a:sym typeface="Calibri"/>
              </a:rPr>
              <a:t>Actual Risk (</a:t>
            </a:r>
            <a:r>
              <a:rPr b="1" lang="en-GB">
                <a:solidFill>
                  <a:srgbClr val="0000FF"/>
                </a:solidFill>
                <a:latin typeface="Calibri"/>
                <a:ea typeface="Calibri"/>
                <a:cs typeface="Calibri"/>
                <a:sym typeface="Calibri"/>
              </a:rPr>
              <a:t>of moving to H</a:t>
            </a:r>
            <a:r>
              <a:rPr b="1" baseline="-25000" lang="en-GB">
                <a:solidFill>
                  <a:srgbClr val="0000FF"/>
                </a:solidFill>
                <a:latin typeface="Calibri"/>
                <a:ea typeface="Calibri"/>
                <a:cs typeface="Calibri"/>
                <a:sym typeface="Calibri"/>
              </a:rPr>
              <a:t>0 </a:t>
            </a:r>
            <a:r>
              <a:rPr b="1" lang="en-GB">
                <a:solidFill>
                  <a:srgbClr val="0000FF"/>
                </a:solidFill>
                <a:latin typeface="Calibri"/>
                <a:ea typeface="Calibri"/>
                <a:cs typeface="Calibri"/>
                <a:sym typeface="Calibri"/>
              </a:rPr>
              <a:t>) o</a:t>
            </a:r>
            <a:r>
              <a:rPr b="1" lang="en-GB">
                <a:solidFill>
                  <a:srgbClr val="0000FF"/>
                </a:solidFill>
                <a:latin typeface="Calibri"/>
                <a:ea typeface="Calibri"/>
                <a:cs typeface="Calibri"/>
                <a:sym typeface="Calibri"/>
              </a:rPr>
              <a:t>f the new model is greater than the desired risk.</a:t>
            </a:r>
            <a:r>
              <a:rPr lang="en-GB">
                <a:solidFill>
                  <a:srgbClr val="000000"/>
                </a:solidFill>
                <a:latin typeface="Calibri"/>
                <a:ea typeface="Calibri"/>
                <a:cs typeface="Calibri"/>
                <a:sym typeface="Calibri"/>
              </a:rPr>
              <a:t> Thus we Reject the status quo (H</a:t>
            </a:r>
            <a:r>
              <a:rPr baseline="-25000" lang="en-GB">
                <a:solidFill>
                  <a:srgbClr val="000000"/>
                </a:solidFill>
                <a:latin typeface="Calibri"/>
                <a:ea typeface="Calibri"/>
                <a:cs typeface="Calibri"/>
                <a:sym typeface="Calibri"/>
              </a:rPr>
              <a:t>0</a:t>
            </a:r>
            <a:r>
              <a:rPr lang="en-GB">
                <a:solidFill>
                  <a:srgbClr val="000000"/>
                </a:solidFill>
                <a:latin typeface="Calibri"/>
                <a:ea typeface="Calibri"/>
                <a:cs typeface="Calibri"/>
                <a:sym typeface="Calibri"/>
              </a:rPr>
              <a:t>) and we conclude that the change is not Statistically Significant. </a:t>
            </a:r>
            <a:r>
              <a:rPr b="1" lang="en-GB">
                <a:solidFill>
                  <a:srgbClr val="0000FF"/>
                </a:solidFill>
                <a:latin typeface="Calibri"/>
                <a:ea typeface="Calibri"/>
                <a:cs typeface="Calibri"/>
                <a:sym typeface="Calibri"/>
              </a:rPr>
              <a:t>Fail to Reject H</a:t>
            </a:r>
            <a:r>
              <a:rPr b="1" baseline="-25000" lang="en-GB">
                <a:solidFill>
                  <a:srgbClr val="0000FF"/>
                </a:solidFill>
                <a:latin typeface="Calibri"/>
                <a:ea typeface="Calibri"/>
                <a:cs typeface="Calibri"/>
                <a:sym typeface="Calibri"/>
              </a:rPr>
              <a:t>0</a:t>
            </a:r>
            <a:r>
              <a:rPr b="1" lang="en-GB">
                <a:solidFill>
                  <a:srgbClr val="000000"/>
                </a:solidFill>
                <a:latin typeface="Calibri"/>
                <a:ea typeface="Calibri"/>
                <a:cs typeface="Calibri"/>
                <a:sym typeface="Calibri"/>
              </a:rPr>
              <a:t> </a:t>
            </a:r>
            <a:r>
              <a:rPr lang="en-GB">
                <a:solidFill>
                  <a:srgbClr val="000000"/>
                </a:solidFill>
                <a:latin typeface="Calibri"/>
                <a:ea typeface="Calibri"/>
                <a:cs typeface="Calibri"/>
                <a:sym typeface="Calibri"/>
              </a:rPr>
              <a:t>(and reject H</a:t>
            </a:r>
            <a:r>
              <a:rPr baseline="-25000" lang="en-GB">
                <a:solidFill>
                  <a:srgbClr val="000000"/>
                </a:solidFill>
                <a:latin typeface="Calibri"/>
                <a:ea typeface="Calibri"/>
                <a:cs typeface="Calibri"/>
                <a:sym typeface="Calibri"/>
              </a:rPr>
              <a:t>a</a:t>
            </a:r>
            <a:r>
              <a:rPr lang="en-GB">
                <a:solidFill>
                  <a:srgbClr val="000000"/>
                </a:solidFill>
                <a:latin typeface="Calibri"/>
                <a:ea typeface="Calibri"/>
                <a:cs typeface="Calibri"/>
                <a:sym typeface="Calibri"/>
              </a:rPr>
              <a:t>)</a:t>
            </a:r>
            <a:endParaRPr>
              <a:solidFill>
                <a:srgbClr val="000000"/>
              </a:solidFill>
              <a:latin typeface="Calibri"/>
              <a:ea typeface="Calibri"/>
              <a:cs typeface="Calibri"/>
              <a:sym typeface="Calibri"/>
            </a:endParaRPr>
          </a:p>
        </p:txBody>
      </p:sp>
    </p:spTree>
  </p:cSld>
  <p:clrMapOvr>
    <a:masterClrMapping/>
  </p:clrMapOvr>
</p:sld>
</file>

<file path=ppt/slides/slide6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1" name="Shape 1101"/>
        <p:cNvGrpSpPr/>
        <p:nvPr/>
      </p:nvGrpSpPr>
      <p:grpSpPr>
        <a:xfrm>
          <a:off x="0" y="0"/>
          <a:ext cx="0" cy="0"/>
          <a:chOff x="0" y="0"/>
          <a:chExt cx="0" cy="0"/>
        </a:xfrm>
      </p:grpSpPr>
      <p:sp>
        <p:nvSpPr>
          <p:cNvPr id="1102" name="Google Shape;1102;p78"/>
          <p:cNvSpPr txBox="1"/>
          <p:nvPr>
            <p:ph type="title"/>
          </p:nvPr>
        </p:nvSpPr>
        <p:spPr>
          <a:xfrm>
            <a:off x="6900" y="677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In NutShell</a:t>
            </a:r>
            <a:endParaRPr/>
          </a:p>
        </p:txBody>
      </p:sp>
      <p:pic>
        <p:nvPicPr>
          <p:cNvPr id="1103" name="Google Shape;1103;p78"/>
          <p:cNvPicPr preferRelativeResize="0"/>
          <p:nvPr/>
        </p:nvPicPr>
        <p:blipFill>
          <a:blip r:embed="rId3">
            <a:alphaModFix/>
          </a:blip>
          <a:stretch>
            <a:fillRect/>
          </a:stretch>
        </p:blipFill>
        <p:spPr>
          <a:xfrm>
            <a:off x="1742525" y="1029400"/>
            <a:ext cx="5536275" cy="3954475"/>
          </a:xfrm>
          <a:prstGeom prst="rect">
            <a:avLst/>
          </a:prstGeom>
          <a:noFill/>
          <a:ln>
            <a:noFill/>
          </a:ln>
        </p:spPr>
      </p:pic>
    </p:spTree>
  </p:cSld>
  <p:clrMapOvr>
    <a:masterClrMapping/>
  </p:clrMapOvr>
</p:sld>
</file>

<file path=ppt/slides/slide6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7" name="Shape 1107"/>
        <p:cNvGrpSpPr/>
        <p:nvPr/>
      </p:nvGrpSpPr>
      <p:grpSpPr>
        <a:xfrm>
          <a:off x="0" y="0"/>
          <a:ext cx="0" cy="0"/>
          <a:chOff x="0" y="0"/>
          <a:chExt cx="0" cy="0"/>
        </a:xfrm>
      </p:grpSpPr>
      <p:sp>
        <p:nvSpPr>
          <p:cNvPr id="1108" name="Google Shape;1108;p79"/>
          <p:cNvSpPr txBox="1"/>
          <p:nvPr>
            <p:ph type="title"/>
          </p:nvPr>
        </p:nvSpPr>
        <p:spPr>
          <a:xfrm>
            <a:off x="235500" y="1820300"/>
            <a:ext cx="8520600" cy="1011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GB" sz="3300"/>
              <a:t>Thank You!</a:t>
            </a:r>
            <a:endParaRPr sz="33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1" name="Shape 131"/>
        <p:cNvGrpSpPr/>
        <p:nvPr/>
      </p:nvGrpSpPr>
      <p:grpSpPr>
        <a:xfrm>
          <a:off x="0" y="0"/>
          <a:ext cx="0" cy="0"/>
          <a:chOff x="0" y="0"/>
          <a:chExt cx="0" cy="0"/>
        </a:xfrm>
      </p:grpSpPr>
      <p:sp>
        <p:nvSpPr>
          <p:cNvPr id="132" name="Google Shape;132;p19"/>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 of Sampling Techniques</a:t>
            </a:r>
            <a:endParaRPr/>
          </a:p>
        </p:txBody>
      </p:sp>
      <p:sp>
        <p:nvSpPr>
          <p:cNvPr id="133" name="Google Shape;133;p19"/>
          <p:cNvSpPr txBox="1"/>
          <p:nvPr>
            <p:ph idx="1" type="body"/>
          </p:nvPr>
        </p:nvSpPr>
        <p:spPr>
          <a:xfrm>
            <a:off x="6900" y="630625"/>
            <a:ext cx="6095700" cy="578100"/>
          </a:xfrm>
          <a:prstGeom prst="rect">
            <a:avLst/>
          </a:prstGeom>
          <a:solidFill>
            <a:srgbClr val="FFFFFF"/>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sz="1700">
                <a:latin typeface="Calibri"/>
                <a:ea typeface="Calibri"/>
                <a:cs typeface="Calibri"/>
                <a:sym typeface="Calibri"/>
              </a:rPr>
              <a:t>Selection the most representative Sample from the population</a:t>
            </a:r>
            <a:endParaRPr sz="1900">
              <a:latin typeface="Calibri"/>
              <a:ea typeface="Calibri"/>
              <a:cs typeface="Calibri"/>
              <a:sym typeface="Calibri"/>
            </a:endParaRPr>
          </a:p>
        </p:txBody>
      </p:sp>
      <p:sp>
        <p:nvSpPr>
          <p:cNvPr id="134" name="Google Shape;134;p19"/>
          <p:cNvSpPr txBox="1"/>
          <p:nvPr>
            <p:ph idx="1" type="body"/>
          </p:nvPr>
        </p:nvSpPr>
        <p:spPr>
          <a:xfrm>
            <a:off x="143700" y="1201625"/>
            <a:ext cx="6215400" cy="3415200"/>
          </a:xfrm>
          <a:prstGeom prst="rect">
            <a:avLst/>
          </a:prstGeom>
          <a:solidFill>
            <a:schemeClr val="lt1"/>
          </a:solidFill>
        </p:spPr>
        <p:txBody>
          <a:bodyPr anchorCtr="0" anchor="t" bIns="91425" lIns="91425" spcFirstLastPara="1" rIns="91425" wrap="square" tIns="91425">
            <a:noAutofit/>
          </a:bodyPr>
          <a:lstStyle/>
          <a:p>
            <a:pPr indent="-339407" lvl="0" marL="457200" rtl="0" algn="l">
              <a:lnSpc>
                <a:spcPct val="95000"/>
              </a:lnSpc>
              <a:spcBef>
                <a:spcPts val="0"/>
              </a:spcBef>
              <a:spcAft>
                <a:spcPts val="0"/>
              </a:spcAft>
              <a:buSzPts val="1745"/>
              <a:buFont typeface="Calibri"/>
              <a:buChar char="●"/>
            </a:pPr>
            <a:r>
              <a:rPr b="1" lang="en-GB" sz="1745">
                <a:latin typeface="Calibri"/>
                <a:ea typeface="Calibri"/>
                <a:cs typeface="Calibri"/>
                <a:sym typeface="Calibri"/>
              </a:rPr>
              <a:t>Systematic Sampling</a:t>
            </a:r>
            <a:r>
              <a:rPr b="1" lang="en-GB" sz="1745">
                <a:latin typeface="Calibri"/>
                <a:ea typeface="Calibri"/>
                <a:cs typeface="Calibri"/>
                <a:sym typeface="Calibri"/>
              </a:rPr>
              <a:t> </a:t>
            </a:r>
            <a:r>
              <a:rPr lang="en-GB" sz="1745">
                <a:latin typeface="Calibri"/>
                <a:ea typeface="Calibri"/>
                <a:cs typeface="Calibri"/>
                <a:sym typeface="Calibri"/>
              </a:rPr>
              <a:t>- This</a:t>
            </a:r>
            <a:r>
              <a:rPr lang="en-GB" sz="1745">
                <a:latin typeface="Calibri"/>
                <a:ea typeface="Calibri"/>
                <a:cs typeface="Calibri"/>
                <a:sym typeface="Calibri"/>
              </a:rPr>
              <a:t> is similar to simple random sampling, but it is usually slightly easier to conduct. Every member of the population is listed with a number, but instead of randomly generating numbers, individuals are chosen at regular intervals.</a:t>
            </a:r>
            <a:endParaRPr sz="1745">
              <a:latin typeface="Calibri"/>
              <a:ea typeface="Calibri"/>
              <a:cs typeface="Calibri"/>
              <a:sym typeface="Calibri"/>
            </a:endParaRPr>
          </a:p>
          <a:p>
            <a:pPr indent="0" lvl="0" marL="457200" rtl="0" algn="l">
              <a:lnSpc>
                <a:spcPct val="95000"/>
              </a:lnSpc>
              <a:spcBef>
                <a:spcPts val="1200"/>
              </a:spcBef>
              <a:spcAft>
                <a:spcPts val="1200"/>
              </a:spcAft>
              <a:buNone/>
            </a:pPr>
            <a:r>
              <a:rPr b="1" lang="en-GB" sz="1745">
                <a:latin typeface="Calibri"/>
                <a:ea typeface="Calibri"/>
                <a:cs typeface="Calibri"/>
                <a:sym typeface="Calibri"/>
              </a:rPr>
              <a:t>Example</a:t>
            </a:r>
            <a:r>
              <a:rPr lang="en-GB" sz="1745">
                <a:latin typeface="Calibri"/>
                <a:ea typeface="Calibri"/>
                <a:cs typeface="Calibri"/>
                <a:sym typeface="Calibri"/>
              </a:rPr>
              <a:t> of Systematic Sampling - </a:t>
            </a:r>
            <a:r>
              <a:rPr lang="en-GB" sz="1745">
                <a:latin typeface="Calibri"/>
                <a:ea typeface="Calibri"/>
                <a:cs typeface="Calibri"/>
                <a:sym typeface="Calibri"/>
              </a:rPr>
              <a:t>All employees of the company are listed in alphabetical order. From the first 10 numbers, you randomly select a starting point: number 6. From number 6 onwards, every 10th person on the list is selected (6, 16, 26, 36, and so on), and you end up with a sample of 100 people.</a:t>
            </a:r>
            <a:endParaRPr sz="1745">
              <a:latin typeface="Calibri"/>
              <a:ea typeface="Calibri"/>
              <a:cs typeface="Calibri"/>
              <a:sym typeface="Calibri"/>
            </a:endParaRPr>
          </a:p>
        </p:txBody>
      </p:sp>
      <p:pic>
        <p:nvPicPr>
          <p:cNvPr id="135" name="Google Shape;135;p19"/>
          <p:cNvPicPr preferRelativeResize="0"/>
          <p:nvPr/>
        </p:nvPicPr>
        <p:blipFill rotWithShape="1">
          <a:blip r:embed="rId3">
            <a:alphaModFix/>
          </a:blip>
          <a:srcRect b="47805" l="49952" r="0" t="0"/>
          <a:stretch/>
        </p:blipFill>
        <p:spPr>
          <a:xfrm>
            <a:off x="6618775" y="1809750"/>
            <a:ext cx="2073000" cy="1708475"/>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9" name="Shape 139"/>
        <p:cNvGrpSpPr/>
        <p:nvPr/>
      </p:nvGrpSpPr>
      <p:grpSpPr>
        <a:xfrm>
          <a:off x="0" y="0"/>
          <a:ext cx="0" cy="0"/>
          <a:chOff x="0" y="0"/>
          <a:chExt cx="0" cy="0"/>
        </a:xfrm>
      </p:grpSpPr>
      <p:sp>
        <p:nvSpPr>
          <p:cNvPr id="140" name="Google Shape;140;p20"/>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 of Sampling Techniques</a:t>
            </a:r>
            <a:endParaRPr/>
          </a:p>
        </p:txBody>
      </p:sp>
      <p:sp>
        <p:nvSpPr>
          <p:cNvPr id="141" name="Google Shape;141;p20"/>
          <p:cNvSpPr txBox="1"/>
          <p:nvPr>
            <p:ph idx="1" type="body"/>
          </p:nvPr>
        </p:nvSpPr>
        <p:spPr>
          <a:xfrm>
            <a:off x="6900" y="630625"/>
            <a:ext cx="6095700" cy="578100"/>
          </a:xfrm>
          <a:prstGeom prst="rect">
            <a:avLst/>
          </a:prstGeom>
          <a:solidFill>
            <a:srgbClr val="FFFFFF"/>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sz="1700">
                <a:latin typeface="Calibri"/>
                <a:ea typeface="Calibri"/>
                <a:cs typeface="Calibri"/>
                <a:sym typeface="Calibri"/>
              </a:rPr>
              <a:t>Selection the most representative Sample from the population</a:t>
            </a:r>
            <a:endParaRPr sz="1900">
              <a:latin typeface="Calibri"/>
              <a:ea typeface="Calibri"/>
              <a:cs typeface="Calibri"/>
              <a:sym typeface="Calibri"/>
            </a:endParaRPr>
          </a:p>
        </p:txBody>
      </p:sp>
      <p:sp>
        <p:nvSpPr>
          <p:cNvPr id="142" name="Google Shape;142;p20"/>
          <p:cNvSpPr txBox="1"/>
          <p:nvPr>
            <p:ph idx="1" type="body"/>
          </p:nvPr>
        </p:nvSpPr>
        <p:spPr>
          <a:xfrm>
            <a:off x="143700" y="1201625"/>
            <a:ext cx="6215400" cy="3415200"/>
          </a:xfrm>
          <a:prstGeom prst="rect">
            <a:avLst/>
          </a:prstGeom>
          <a:solidFill>
            <a:schemeClr val="lt1"/>
          </a:solidFill>
        </p:spPr>
        <p:txBody>
          <a:bodyPr anchorCtr="0" anchor="t" bIns="91425" lIns="91425" spcFirstLastPara="1" rIns="91425" wrap="square" tIns="91425">
            <a:noAutofit/>
          </a:bodyPr>
          <a:lstStyle/>
          <a:p>
            <a:pPr indent="-339407" lvl="0" marL="457200" rtl="0" algn="l">
              <a:lnSpc>
                <a:spcPct val="95000"/>
              </a:lnSpc>
              <a:spcBef>
                <a:spcPts val="0"/>
              </a:spcBef>
              <a:spcAft>
                <a:spcPts val="0"/>
              </a:spcAft>
              <a:buSzPts val="1745"/>
              <a:buFont typeface="Calibri"/>
              <a:buChar char="●"/>
            </a:pPr>
            <a:r>
              <a:rPr b="1" lang="en-GB" sz="1745">
                <a:latin typeface="Calibri"/>
                <a:ea typeface="Calibri"/>
                <a:cs typeface="Calibri"/>
                <a:sym typeface="Calibri"/>
              </a:rPr>
              <a:t>Stratified </a:t>
            </a:r>
            <a:r>
              <a:rPr b="1" lang="en-GB" sz="1745">
                <a:latin typeface="Calibri"/>
                <a:ea typeface="Calibri"/>
                <a:cs typeface="Calibri"/>
                <a:sym typeface="Calibri"/>
              </a:rPr>
              <a:t>Sampling </a:t>
            </a:r>
            <a:r>
              <a:rPr lang="en-GB" sz="1745">
                <a:latin typeface="Calibri"/>
                <a:ea typeface="Calibri"/>
                <a:cs typeface="Calibri"/>
                <a:sym typeface="Calibri"/>
              </a:rPr>
              <a:t>- </a:t>
            </a:r>
            <a:r>
              <a:rPr lang="en-GB" sz="1745">
                <a:latin typeface="Calibri"/>
                <a:ea typeface="Calibri"/>
                <a:cs typeface="Calibri"/>
                <a:sym typeface="Calibri"/>
              </a:rPr>
              <a:t>Stratified sampling involves dividing the population into subpopulations that may differ in important ways. It allows you draw more precise conclusions by ensuring that every subgroup is properly represented in the sample.</a:t>
            </a:r>
            <a:endParaRPr sz="1745">
              <a:latin typeface="Calibri"/>
              <a:ea typeface="Calibri"/>
              <a:cs typeface="Calibri"/>
              <a:sym typeface="Calibri"/>
            </a:endParaRPr>
          </a:p>
          <a:p>
            <a:pPr indent="0" lvl="0" marL="457200" rtl="0" algn="l">
              <a:lnSpc>
                <a:spcPct val="95000"/>
              </a:lnSpc>
              <a:spcBef>
                <a:spcPts val="1200"/>
              </a:spcBef>
              <a:spcAft>
                <a:spcPts val="1200"/>
              </a:spcAft>
              <a:buNone/>
            </a:pPr>
            <a:r>
              <a:rPr b="1" lang="en-GB" sz="1745">
                <a:latin typeface="Calibri"/>
                <a:ea typeface="Calibri"/>
                <a:cs typeface="Calibri"/>
                <a:sym typeface="Calibri"/>
              </a:rPr>
              <a:t>Example</a:t>
            </a:r>
            <a:r>
              <a:rPr lang="en-GB" sz="1745">
                <a:latin typeface="Calibri"/>
                <a:ea typeface="Calibri"/>
                <a:cs typeface="Calibri"/>
                <a:sym typeface="Calibri"/>
              </a:rPr>
              <a:t> of Stratified Sampling - </a:t>
            </a:r>
            <a:r>
              <a:rPr lang="en-GB" sz="1745">
                <a:latin typeface="Calibri"/>
                <a:ea typeface="Calibri"/>
                <a:cs typeface="Calibri"/>
                <a:sym typeface="Calibri"/>
              </a:rPr>
              <a:t>The company has 1000 female employees and 800 male employees. You want to ensure that the sample reflects the gender balance of the company, so you sort the population into two strata based on gender. Then you use random sampling on each group, selecting 100 women and 80 men, which gives you a representative sample of 180 people (10%).</a:t>
            </a:r>
            <a:endParaRPr sz="1745">
              <a:latin typeface="Calibri"/>
              <a:ea typeface="Calibri"/>
              <a:cs typeface="Calibri"/>
              <a:sym typeface="Calibri"/>
            </a:endParaRPr>
          </a:p>
        </p:txBody>
      </p:sp>
      <p:pic>
        <p:nvPicPr>
          <p:cNvPr id="143" name="Google Shape;143;p20"/>
          <p:cNvPicPr preferRelativeResize="0"/>
          <p:nvPr/>
        </p:nvPicPr>
        <p:blipFill rotWithShape="1">
          <a:blip r:embed="rId3">
            <a:alphaModFix/>
          </a:blip>
          <a:srcRect b="0" l="0" r="50797" t="54225"/>
          <a:stretch/>
        </p:blipFill>
        <p:spPr>
          <a:xfrm>
            <a:off x="6633000" y="1824475"/>
            <a:ext cx="2048375" cy="1506024"/>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7" name="Shape 147"/>
        <p:cNvGrpSpPr/>
        <p:nvPr/>
      </p:nvGrpSpPr>
      <p:grpSpPr>
        <a:xfrm>
          <a:off x="0" y="0"/>
          <a:ext cx="0" cy="0"/>
          <a:chOff x="0" y="0"/>
          <a:chExt cx="0" cy="0"/>
        </a:xfrm>
      </p:grpSpPr>
      <p:sp>
        <p:nvSpPr>
          <p:cNvPr id="148" name="Google Shape;148;p21"/>
          <p:cNvSpPr txBox="1"/>
          <p:nvPr>
            <p:ph type="title"/>
          </p:nvPr>
        </p:nvSpPr>
        <p:spPr>
          <a:xfrm>
            <a:off x="6900" y="-8500"/>
            <a:ext cx="8520600" cy="7335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GB"/>
              <a:t>Types of Sampling Techniques</a:t>
            </a:r>
            <a:endParaRPr/>
          </a:p>
        </p:txBody>
      </p:sp>
      <p:sp>
        <p:nvSpPr>
          <p:cNvPr id="149" name="Google Shape;149;p21"/>
          <p:cNvSpPr txBox="1"/>
          <p:nvPr>
            <p:ph idx="1" type="body"/>
          </p:nvPr>
        </p:nvSpPr>
        <p:spPr>
          <a:xfrm>
            <a:off x="6900" y="630625"/>
            <a:ext cx="6095700" cy="578100"/>
          </a:xfrm>
          <a:prstGeom prst="rect">
            <a:avLst/>
          </a:prstGeom>
          <a:solidFill>
            <a:srgbClr val="FFFFFF"/>
          </a:solidFill>
        </p:spPr>
        <p:txBody>
          <a:bodyPr anchorCtr="0" anchor="t" bIns="91425" lIns="91425" spcFirstLastPara="1" rIns="91425" wrap="square" tIns="91425">
            <a:normAutofit/>
          </a:bodyPr>
          <a:lstStyle/>
          <a:p>
            <a:pPr indent="0" lvl="0" marL="0" rtl="0" algn="l">
              <a:spcBef>
                <a:spcPts val="0"/>
              </a:spcBef>
              <a:spcAft>
                <a:spcPts val="1200"/>
              </a:spcAft>
              <a:buNone/>
            </a:pPr>
            <a:r>
              <a:rPr lang="en-GB" sz="1700">
                <a:latin typeface="Calibri"/>
                <a:ea typeface="Calibri"/>
                <a:cs typeface="Calibri"/>
                <a:sym typeface="Calibri"/>
              </a:rPr>
              <a:t>Selection the most representative Sample from the population</a:t>
            </a:r>
            <a:endParaRPr sz="1900">
              <a:latin typeface="Calibri"/>
              <a:ea typeface="Calibri"/>
              <a:cs typeface="Calibri"/>
              <a:sym typeface="Calibri"/>
            </a:endParaRPr>
          </a:p>
        </p:txBody>
      </p:sp>
      <p:sp>
        <p:nvSpPr>
          <p:cNvPr id="150" name="Google Shape;150;p21"/>
          <p:cNvSpPr txBox="1"/>
          <p:nvPr>
            <p:ph idx="1" type="body"/>
          </p:nvPr>
        </p:nvSpPr>
        <p:spPr>
          <a:xfrm>
            <a:off x="67500" y="1201625"/>
            <a:ext cx="6464700" cy="1246800"/>
          </a:xfrm>
          <a:prstGeom prst="rect">
            <a:avLst/>
          </a:prstGeom>
          <a:solidFill>
            <a:schemeClr val="lt1"/>
          </a:solidFill>
        </p:spPr>
        <p:txBody>
          <a:bodyPr anchorCtr="0" anchor="t" bIns="91425" lIns="91425" spcFirstLastPara="1" rIns="91425" wrap="square" tIns="91425">
            <a:noAutofit/>
          </a:bodyPr>
          <a:lstStyle/>
          <a:p>
            <a:pPr indent="-339407" lvl="0" marL="457200" rtl="0" algn="l">
              <a:lnSpc>
                <a:spcPct val="95000"/>
              </a:lnSpc>
              <a:spcBef>
                <a:spcPts val="0"/>
              </a:spcBef>
              <a:spcAft>
                <a:spcPts val="0"/>
              </a:spcAft>
              <a:buSzPts val="1745"/>
              <a:buFont typeface="Calibri"/>
              <a:buChar char="●"/>
            </a:pPr>
            <a:r>
              <a:rPr b="1" lang="en-GB" sz="1745">
                <a:latin typeface="Calibri"/>
                <a:ea typeface="Calibri"/>
                <a:cs typeface="Calibri"/>
                <a:sym typeface="Calibri"/>
              </a:rPr>
              <a:t>Cluster Sampling</a:t>
            </a:r>
            <a:r>
              <a:rPr b="1" lang="en-GB" sz="1745">
                <a:latin typeface="Calibri"/>
                <a:ea typeface="Calibri"/>
                <a:cs typeface="Calibri"/>
                <a:sym typeface="Calibri"/>
              </a:rPr>
              <a:t> </a:t>
            </a:r>
            <a:r>
              <a:rPr lang="en-GB" sz="1745">
                <a:latin typeface="Calibri"/>
                <a:ea typeface="Calibri"/>
                <a:cs typeface="Calibri"/>
                <a:sym typeface="Calibri"/>
              </a:rPr>
              <a:t>- </a:t>
            </a:r>
            <a:r>
              <a:rPr lang="en-GB" sz="1745">
                <a:latin typeface="Calibri"/>
                <a:ea typeface="Calibri"/>
                <a:cs typeface="Calibri"/>
                <a:sym typeface="Calibri"/>
              </a:rPr>
              <a:t>Cluster sampling also involves dividing the population into subgroups, but each subgroup should have similar characteristics to the whole sample. Instead of sampling individuals from each subgroup, you randomly select entire subgroups.</a:t>
            </a:r>
            <a:endParaRPr sz="1745">
              <a:latin typeface="Calibri"/>
              <a:ea typeface="Calibri"/>
              <a:cs typeface="Calibri"/>
              <a:sym typeface="Calibri"/>
            </a:endParaRPr>
          </a:p>
        </p:txBody>
      </p:sp>
      <p:sp>
        <p:nvSpPr>
          <p:cNvPr id="151" name="Google Shape;151;p21"/>
          <p:cNvSpPr txBox="1"/>
          <p:nvPr>
            <p:ph idx="1" type="body"/>
          </p:nvPr>
        </p:nvSpPr>
        <p:spPr>
          <a:xfrm>
            <a:off x="67500" y="2725625"/>
            <a:ext cx="6464700" cy="1246800"/>
          </a:xfrm>
          <a:prstGeom prst="rect">
            <a:avLst/>
          </a:prstGeom>
          <a:solidFill>
            <a:schemeClr val="lt1"/>
          </a:solidFill>
        </p:spPr>
        <p:txBody>
          <a:bodyPr anchorCtr="0" anchor="t" bIns="91425" lIns="91425" spcFirstLastPara="1" rIns="91425" wrap="square" tIns="91425">
            <a:noAutofit/>
          </a:bodyPr>
          <a:lstStyle/>
          <a:p>
            <a:pPr indent="0" lvl="0" marL="457200" rtl="0" algn="l">
              <a:lnSpc>
                <a:spcPct val="95000"/>
              </a:lnSpc>
              <a:spcBef>
                <a:spcPts val="0"/>
              </a:spcBef>
              <a:spcAft>
                <a:spcPts val="1200"/>
              </a:spcAft>
              <a:buNone/>
            </a:pPr>
            <a:r>
              <a:rPr b="1" lang="en-GB" sz="1745">
                <a:latin typeface="Calibri"/>
                <a:ea typeface="Calibri"/>
                <a:cs typeface="Calibri"/>
                <a:sym typeface="Calibri"/>
              </a:rPr>
              <a:t>Example </a:t>
            </a:r>
            <a:r>
              <a:rPr lang="en-GB" sz="1745">
                <a:latin typeface="Calibri"/>
                <a:ea typeface="Calibri"/>
                <a:cs typeface="Calibri"/>
                <a:sym typeface="Calibri"/>
              </a:rPr>
              <a:t>- The company has offices in 10 cities across the country (all with roughly the same number of employees in similar roles). You don’t have the capacity to travel to every office to collect your data, so you use random sampling to select 3 offices – these are your clusters.</a:t>
            </a:r>
            <a:endParaRPr sz="1745">
              <a:latin typeface="Calibri"/>
              <a:ea typeface="Calibri"/>
              <a:cs typeface="Calibri"/>
              <a:sym typeface="Calibri"/>
            </a:endParaRPr>
          </a:p>
        </p:txBody>
      </p:sp>
      <p:pic>
        <p:nvPicPr>
          <p:cNvPr id="152" name="Google Shape;152;p21"/>
          <p:cNvPicPr preferRelativeResize="0"/>
          <p:nvPr/>
        </p:nvPicPr>
        <p:blipFill rotWithShape="1">
          <a:blip r:embed="rId3">
            <a:alphaModFix/>
          </a:blip>
          <a:srcRect b="0" l="50648" r="0" t="51267"/>
          <a:stretch/>
        </p:blipFill>
        <p:spPr>
          <a:xfrm>
            <a:off x="6901125" y="2236100"/>
            <a:ext cx="1597726" cy="1246800"/>
          </a:xfrm>
          <a:prstGeom prst="rect">
            <a:avLst/>
          </a:prstGeom>
          <a:noFill/>
          <a:ln>
            <a:noFill/>
          </a:ln>
          <a:effectLst>
            <a:outerShdw blurRad="57150" rotWithShape="0" algn="bl" dir="5400000" dist="19050">
              <a:srgbClr val="000000">
                <a:alpha val="50000"/>
              </a:srgbClr>
            </a:outerShdw>
          </a:effectLst>
        </p:spPr>
      </p:pic>
    </p:spTree>
  </p:cSld>
  <p:clrMapOvr>
    <a:masterClrMapping/>
  </p:clrMapOvr>
</p:sld>
</file>

<file path=ppt/theme/theme1.xml><?xml version="1.0" encoding="utf-8"?>
<a:theme xmlns:a="http://schemas.openxmlformats.org/drawingml/2006/main" xmlns:r="http://schemas.openxmlformats.org/officeDocument/2006/relationships" name="Modern Writer">
  <a:themeElements>
    <a:clrScheme name="Modern Writer">
      <a:dk1>
        <a:srgbClr val="E91D63"/>
      </a:dk1>
      <a:lt1>
        <a:srgbClr val="FFFFFF"/>
      </a:lt1>
      <a:dk2>
        <a:srgbClr val="424242"/>
      </a:dk2>
      <a:lt2>
        <a:srgbClr val="999999"/>
      </a:lt2>
      <a:accent1>
        <a:srgbClr val="607D8B"/>
      </a:accent1>
      <a:accent2>
        <a:srgbClr val="673AB7"/>
      </a:accent2>
      <a:accent3>
        <a:srgbClr val="9C26B0"/>
      </a:accent3>
      <a:accent4>
        <a:srgbClr val="0090AC"/>
      </a:accent4>
      <a:accent5>
        <a:srgbClr val="00838F"/>
      </a:accent5>
      <a:accent6>
        <a:srgbClr val="F8E71C"/>
      </a:accent6>
      <a:hlink>
        <a:srgbClr val="00838F"/>
      </a:hlink>
      <a:folHlink>
        <a:srgbClr val="00838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