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357" r:id="rId4"/>
    <p:sldId id="358" r:id="rId5"/>
    <p:sldId id="289" r:id="rId6"/>
    <p:sldId id="356" r:id="rId7"/>
    <p:sldId id="295" r:id="rId8"/>
    <p:sldId id="332" r:id="rId9"/>
    <p:sldId id="337" r:id="rId10"/>
    <p:sldId id="338" r:id="rId11"/>
    <p:sldId id="339" r:id="rId12"/>
    <p:sldId id="333" r:id="rId13"/>
    <p:sldId id="340" r:id="rId14"/>
    <p:sldId id="341" r:id="rId15"/>
    <p:sldId id="342" r:id="rId16"/>
    <p:sldId id="334" r:id="rId17"/>
    <p:sldId id="343" r:id="rId18"/>
    <p:sldId id="344" r:id="rId19"/>
    <p:sldId id="345" r:id="rId20"/>
    <p:sldId id="335" r:id="rId21"/>
    <p:sldId id="346" r:id="rId22"/>
    <p:sldId id="347" r:id="rId23"/>
    <p:sldId id="348" r:id="rId24"/>
    <p:sldId id="336" r:id="rId25"/>
    <p:sldId id="349" r:id="rId26"/>
    <p:sldId id="350" r:id="rId27"/>
    <p:sldId id="351" r:id="rId28"/>
    <p:sldId id="296" r:id="rId29"/>
    <p:sldId id="360" r:id="rId30"/>
    <p:sldId id="359" r:id="rId31"/>
    <p:sldId id="352" r:id="rId32"/>
    <p:sldId id="35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86410" autoAdjust="0"/>
  </p:normalViewPr>
  <p:slideViewPr>
    <p:cSldViewPr snapToGrid="0" snapToObjects="1">
      <p:cViewPr varScale="1">
        <p:scale>
          <a:sx n="111" d="100"/>
          <a:sy n="111" d="100"/>
        </p:scale>
        <p:origin x="56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C05B4-69F6-44AD-B888-B40DC85419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6F770F-831F-4D05-8383-3FD8D4978715}">
      <dgm:prSet/>
      <dgm:spPr/>
      <dgm:t>
        <a:bodyPr/>
        <a:lstStyle/>
        <a:p>
          <a:pPr>
            <a:lnSpc>
              <a:spcPct val="100000"/>
            </a:lnSpc>
          </a:pPr>
          <a:r>
            <a:rPr lang="en-GB" b="0" i="0"/>
            <a:t>Objective: The objective of this project is to create a comprehensive Power BI dashboard utilizing the Sample Publication Database. The dashboard aims to provide valuable insights into the publishing company's book sales performance, author royalties, and store distribution, enabling data-driven decision-making and strategic planning.</a:t>
          </a:r>
          <a:endParaRPr lang="en-US"/>
        </a:p>
      </dgm:t>
    </dgm:pt>
    <dgm:pt modelId="{2270EB24-4EC6-4BF0-AF00-410CCE77EB45}" type="parTrans" cxnId="{1B4B2595-27A7-4C61-A8EC-58685FAD0575}">
      <dgm:prSet/>
      <dgm:spPr/>
      <dgm:t>
        <a:bodyPr/>
        <a:lstStyle/>
        <a:p>
          <a:endParaRPr lang="en-US"/>
        </a:p>
      </dgm:t>
    </dgm:pt>
    <dgm:pt modelId="{DA492FCC-43D8-49AB-A96D-CF395108E675}" type="sibTrans" cxnId="{1B4B2595-27A7-4C61-A8EC-58685FAD0575}">
      <dgm:prSet/>
      <dgm:spPr/>
      <dgm:t>
        <a:bodyPr/>
        <a:lstStyle/>
        <a:p>
          <a:endParaRPr lang="en-US"/>
        </a:p>
      </dgm:t>
    </dgm:pt>
    <dgm:pt modelId="{874C62E2-B4BD-4986-85AE-286BCC9E67D2}">
      <dgm:prSet/>
      <dgm:spPr/>
      <dgm:t>
        <a:bodyPr/>
        <a:lstStyle/>
        <a:p>
          <a:pPr>
            <a:lnSpc>
              <a:spcPct val="100000"/>
            </a:lnSpc>
          </a:pPr>
          <a:r>
            <a:rPr lang="en-GB" b="0" i="0" dirty="0"/>
            <a:t>Analysis Scope: The analysis will focus on various aspects of the publication process, including book sales, author contributions, store performance, and the impact of discounts. It will encompass historical sales data, author royalties based on royalty schedules, and distribution data from multiple bookstores.</a:t>
          </a:r>
          <a:endParaRPr lang="en-US" dirty="0"/>
        </a:p>
      </dgm:t>
    </dgm:pt>
    <dgm:pt modelId="{AE3E01F3-9802-4D66-9758-1469F1AD8B37}" type="parTrans" cxnId="{C7A41910-3156-4DB1-A747-2EF0B02859D2}">
      <dgm:prSet/>
      <dgm:spPr/>
      <dgm:t>
        <a:bodyPr/>
        <a:lstStyle/>
        <a:p>
          <a:endParaRPr lang="en-US"/>
        </a:p>
      </dgm:t>
    </dgm:pt>
    <dgm:pt modelId="{FB70E818-259C-4EA4-8948-8EC1C09162A3}" type="sibTrans" cxnId="{C7A41910-3156-4DB1-A747-2EF0B02859D2}">
      <dgm:prSet/>
      <dgm:spPr/>
      <dgm:t>
        <a:bodyPr/>
        <a:lstStyle/>
        <a:p>
          <a:endParaRPr lang="en-US"/>
        </a:p>
      </dgm:t>
    </dgm:pt>
    <dgm:pt modelId="{AB8BE794-3DF4-40D0-A4EC-7B55CA345BB8}">
      <dgm:prSet/>
      <dgm:spPr/>
      <dgm:t>
        <a:bodyPr/>
        <a:lstStyle/>
        <a:p>
          <a:pPr>
            <a:lnSpc>
              <a:spcPct val="100000"/>
            </a:lnSpc>
          </a:pPr>
          <a:r>
            <a:rPr lang="en-GB" b="0" i="0"/>
            <a:t>Goal: The primary goal of this Power BI dashboard is to offer a holistic view of the publishing company's operations. It will provide actionable insights to optimize book sales, enhance author collaboration, improve store distribution strategies, and identify opportunities for growth and efficiency.</a:t>
          </a:r>
          <a:endParaRPr lang="en-US"/>
        </a:p>
      </dgm:t>
    </dgm:pt>
    <dgm:pt modelId="{35A6AE94-7339-420E-B787-24832E4F2FA2}" type="parTrans" cxnId="{3F525090-77C1-4377-A2A3-3D42F03199D5}">
      <dgm:prSet/>
      <dgm:spPr/>
      <dgm:t>
        <a:bodyPr/>
        <a:lstStyle/>
        <a:p>
          <a:endParaRPr lang="en-US"/>
        </a:p>
      </dgm:t>
    </dgm:pt>
    <dgm:pt modelId="{62D2489D-79C6-4E33-8013-DC62EA6689A2}" type="sibTrans" cxnId="{3F525090-77C1-4377-A2A3-3D42F03199D5}">
      <dgm:prSet/>
      <dgm:spPr/>
      <dgm:t>
        <a:bodyPr/>
        <a:lstStyle/>
        <a:p>
          <a:endParaRPr lang="en-US"/>
        </a:p>
      </dgm:t>
    </dgm:pt>
    <dgm:pt modelId="{42BA73E4-1E61-465C-8C2C-005A01C9BBD5}" type="pres">
      <dgm:prSet presAssocID="{2F1C05B4-69F6-44AD-B888-B40DC8541998}" presName="root" presStyleCnt="0">
        <dgm:presLayoutVars>
          <dgm:dir/>
          <dgm:resizeHandles val="exact"/>
        </dgm:presLayoutVars>
      </dgm:prSet>
      <dgm:spPr/>
    </dgm:pt>
    <dgm:pt modelId="{170E9B53-BEB5-4FF0-A315-6BDEF769AB88}" type="pres">
      <dgm:prSet presAssocID="{6F6F770F-831F-4D05-8383-3FD8D4978715}" presName="compNode" presStyleCnt="0"/>
      <dgm:spPr/>
    </dgm:pt>
    <dgm:pt modelId="{04731B42-631B-40AD-94FE-4CD2339D8F8F}" type="pres">
      <dgm:prSet presAssocID="{6F6F770F-831F-4D05-8383-3FD8D4978715}" presName="bgRect" presStyleLbl="bgShp" presStyleIdx="0" presStyleCnt="3"/>
      <dgm:spPr/>
    </dgm:pt>
    <dgm:pt modelId="{F6D5668A-9D06-43DE-A277-1057F4BDE8E7}" type="pres">
      <dgm:prSet presAssocID="{6F6F770F-831F-4D05-8383-3FD8D49787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6DFA44E-E2D9-4D87-9786-61B53854A866}" type="pres">
      <dgm:prSet presAssocID="{6F6F770F-831F-4D05-8383-3FD8D4978715}" presName="spaceRect" presStyleCnt="0"/>
      <dgm:spPr/>
    </dgm:pt>
    <dgm:pt modelId="{6D42316F-CEF5-4ADB-B3AE-59AFD484513E}" type="pres">
      <dgm:prSet presAssocID="{6F6F770F-831F-4D05-8383-3FD8D4978715}" presName="parTx" presStyleLbl="revTx" presStyleIdx="0" presStyleCnt="3">
        <dgm:presLayoutVars>
          <dgm:chMax val="0"/>
          <dgm:chPref val="0"/>
        </dgm:presLayoutVars>
      </dgm:prSet>
      <dgm:spPr/>
    </dgm:pt>
    <dgm:pt modelId="{A5EFFF64-BECD-486C-A0B7-A9BE2B45CA76}" type="pres">
      <dgm:prSet presAssocID="{DA492FCC-43D8-49AB-A96D-CF395108E675}" presName="sibTrans" presStyleCnt="0"/>
      <dgm:spPr/>
    </dgm:pt>
    <dgm:pt modelId="{D40F0384-8D0C-4CB8-8981-2DBA3A4ECB64}" type="pres">
      <dgm:prSet presAssocID="{874C62E2-B4BD-4986-85AE-286BCC9E67D2}" presName="compNode" presStyleCnt="0"/>
      <dgm:spPr/>
    </dgm:pt>
    <dgm:pt modelId="{5D87C3F5-DC3E-4CB9-815A-8767DE59AB7A}" type="pres">
      <dgm:prSet presAssocID="{874C62E2-B4BD-4986-85AE-286BCC9E67D2}" presName="bgRect" presStyleLbl="bgShp" presStyleIdx="1" presStyleCnt="3"/>
      <dgm:spPr/>
    </dgm:pt>
    <dgm:pt modelId="{8FF79981-B922-4B84-A0D8-CDDF79CC0241}" type="pres">
      <dgm:prSet presAssocID="{874C62E2-B4BD-4986-85AE-286BCC9E67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on Shelf"/>
        </a:ext>
      </dgm:extLst>
    </dgm:pt>
    <dgm:pt modelId="{85CE40B8-E1FD-4A46-A80F-92A90E9B456E}" type="pres">
      <dgm:prSet presAssocID="{874C62E2-B4BD-4986-85AE-286BCC9E67D2}" presName="spaceRect" presStyleCnt="0"/>
      <dgm:spPr/>
    </dgm:pt>
    <dgm:pt modelId="{4AE3773C-F5A0-43EE-8CE8-BA66C28699D0}" type="pres">
      <dgm:prSet presAssocID="{874C62E2-B4BD-4986-85AE-286BCC9E67D2}" presName="parTx" presStyleLbl="revTx" presStyleIdx="1" presStyleCnt="3">
        <dgm:presLayoutVars>
          <dgm:chMax val="0"/>
          <dgm:chPref val="0"/>
        </dgm:presLayoutVars>
      </dgm:prSet>
      <dgm:spPr/>
    </dgm:pt>
    <dgm:pt modelId="{530DE104-209C-4633-BAEA-E6BF38F5F1DC}" type="pres">
      <dgm:prSet presAssocID="{FB70E818-259C-4EA4-8948-8EC1C09162A3}" presName="sibTrans" presStyleCnt="0"/>
      <dgm:spPr/>
    </dgm:pt>
    <dgm:pt modelId="{6D14F9A3-2F8A-409D-AA4A-E269F28FC343}" type="pres">
      <dgm:prSet presAssocID="{AB8BE794-3DF4-40D0-A4EC-7B55CA345BB8}" presName="compNode" presStyleCnt="0"/>
      <dgm:spPr/>
    </dgm:pt>
    <dgm:pt modelId="{C4B7E81B-C085-4799-ABF2-867D6EDEF389}" type="pres">
      <dgm:prSet presAssocID="{AB8BE794-3DF4-40D0-A4EC-7B55CA345BB8}" presName="bgRect" presStyleLbl="bgShp" presStyleIdx="2" presStyleCnt="3"/>
      <dgm:spPr/>
    </dgm:pt>
    <dgm:pt modelId="{165C6BA0-6ADC-49CB-93BA-13DD699340DA}" type="pres">
      <dgm:prSet presAssocID="{AB8BE794-3DF4-40D0-A4EC-7B55CA345B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57E9BEEA-13CA-40E6-B0CB-3F6A17F817C3}" type="pres">
      <dgm:prSet presAssocID="{AB8BE794-3DF4-40D0-A4EC-7B55CA345BB8}" presName="spaceRect" presStyleCnt="0"/>
      <dgm:spPr/>
    </dgm:pt>
    <dgm:pt modelId="{8B78EEE9-5C35-498D-8974-82FBC1E02CA1}" type="pres">
      <dgm:prSet presAssocID="{AB8BE794-3DF4-40D0-A4EC-7B55CA345BB8}" presName="parTx" presStyleLbl="revTx" presStyleIdx="2" presStyleCnt="3">
        <dgm:presLayoutVars>
          <dgm:chMax val="0"/>
          <dgm:chPref val="0"/>
        </dgm:presLayoutVars>
      </dgm:prSet>
      <dgm:spPr/>
    </dgm:pt>
  </dgm:ptLst>
  <dgm:cxnLst>
    <dgm:cxn modelId="{C7A41910-3156-4DB1-A747-2EF0B02859D2}" srcId="{2F1C05B4-69F6-44AD-B888-B40DC8541998}" destId="{874C62E2-B4BD-4986-85AE-286BCC9E67D2}" srcOrd="1" destOrd="0" parTransId="{AE3E01F3-9802-4D66-9758-1469F1AD8B37}" sibTransId="{FB70E818-259C-4EA4-8948-8EC1C09162A3}"/>
    <dgm:cxn modelId="{0AF96F6D-79CE-4CEB-880E-42681059D7F2}" type="presOf" srcId="{AB8BE794-3DF4-40D0-A4EC-7B55CA345BB8}" destId="{8B78EEE9-5C35-498D-8974-82FBC1E02CA1}" srcOrd="0" destOrd="0" presId="urn:microsoft.com/office/officeart/2018/2/layout/IconVerticalSolidList"/>
    <dgm:cxn modelId="{3F525090-77C1-4377-A2A3-3D42F03199D5}" srcId="{2F1C05B4-69F6-44AD-B888-B40DC8541998}" destId="{AB8BE794-3DF4-40D0-A4EC-7B55CA345BB8}" srcOrd="2" destOrd="0" parTransId="{35A6AE94-7339-420E-B787-24832E4F2FA2}" sibTransId="{62D2489D-79C6-4E33-8013-DC62EA6689A2}"/>
    <dgm:cxn modelId="{1B4B2595-27A7-4C61-A8EC-58685FAD0575}" srcId="{2F1C05B4-69F6-44AD-B888-B40DC8541998}" destId="{6F6F770F-831F-4D05-8383-3FD8D4978715}" srcOrd="0" destOrd="0" parTransId="{2270EB24-4EC6-4BF0-AF00-410CCE77EB45}" sibTransId="{DA492FCC-43D8-49AB-A96D-CF395108E675}"/>
    <dgm:cxn modelId="{64855AA0-B580-4E25-B418-138B4A5FA54C}" type="presOf" srcId="{6F6F770F-831F-4D05-8383-3FD8D4978715}" destId="{6D42316F-CEF5-4ADB-B3AE-59AFD484513E}" srcOrd="0" destOrd="0" presId="urn:microsoft.com/office/officeart/2018/2/layout/IconVerticalSolidList"/>
    <dgm:cxn modelId="{8B22BEC9-9033-45EB-9812-6642C9CFEEEF}" type="presOf" srcId="{2F1C05B4-69F6-44AD-B888-B40DC8541998}" destId="{42BA73E4-1E61-465C-8C2C-005A01C9BBD5}" srcOrd="0" destOrd="0" presId="urn:microsoft.com/office/officeart/2018/2/layout/IconVerticalSolidList"/>
    <dgm:cxn modelId="{AED32ED2-A9C3-4373-9C0D-1486A7024536}" type="presOf" srcId="{874C62E2-B4BD-4986-85AE-286BCC9E67D2}" destId="{4AE3773C-F5A0-43EE-8CE8-BA66C28699D0}" srcOrd="0" destOrd="0" presId="urn:microsoft.com/office/officeart/2018/2/layout/IconVerticalSolidList"/>
    <dgm:cxn modelId="{A9029D7B-7196-4F83-AFAB-CC0B612934D9}" type="presParOf" srcId="{42BA73E4-1E61-465C-8C2C-005A01C9BBD5}" destId="{170E9B53-BEB5-4FF0-A315-6BDEF769AB88}" srcOrd="0" destOrd="0" presId="urn:microsoft.com/office/officeart/2018/2/layout/IconVerticalSolidList"/>
    <dgm:cxn modelId="{14B5155A-FF76-48F4-8477-1E17F5AB10FD}" type="presParOf" srcId="{170E9B53-BEB5-4FF0-A315-6BDEF769AB88}" destId="{04731B42-631B-40AD-94FE-4CD2339D8F8F}" srcOrd="0" destOrd="0" presId="urn:microsoft.com/office/officeart/2018/2/layout/IconVerticalSolidList"/>
    <dgm:cxn modelId="{C3B45394-0F23-4A55-A9F5-8A5F87380843}" type="presParOf" srcId="{170E9B53-BEB5-4FF0-A315-6BDEF769AB88}" destId="{F6D5668A-9D06-43DE-A277-1057F4BDE8E7}" srcOrd="1" destOrd="0" presId="urn:microsoft.com/office/officeart/2018/2/layout/IconVerticalSolidList"/>
    <dgm:cxn modelId="{5982D44E-2916-4112-B416-EE23B8B06240}" type="presParOf" srcId="{170E9B53-BEB5-4FF0-A315-6BDEF769AB88}" destId="{F6DFA44E-E2D9-4D87-9786-61B53854A866}" srcOrd="2" destOrd="0" presId="urn:microsoft.com/office/officeart/2018/2/layout/IconVerticalSolidList"/>
    <dgm:cxn modelId="{29F1E669-8F6B-4235-BFE3-1FFDFD34C8CB}" type="presParOf" srcId="{170E9B53-BEB5-4FF0-A315-6BDEF769AB88}" destId="{6D42316F-CEF5-4ADB-B3AE-59AFD484513E}" srcOrd="3" destOrd="0" presId="urn:microsoft.com/office/officeart/2018/2/layout/IconVerticalSolidList"/>
    <dgm:cxn modelId="{1B631BF1-4E2A-46EA-87CE-4F13EA0EA70D}" type="presParOf" srcId="{42BA73E4-1E61-465C-8C2C-005A01C9BBD5}" destId="{A5EFFF64-BECD-486C-A0B7-A9BE2B45CA76}" srcOrd="1" destOrd="0" presId="urn:microsoft.com/office/officeart/2018/2/layout/IconVerticalSolidList"/>
    <dgm:cxn modelId="{5852EF99-B66D-46E1-8D0D-EAB45B356EFE}" type="presParOf" srcId="{42BA73E4-1E61-465C-8C2C-005A01C9BBD5}" destId="{D40F0384-8D0C-4CB8-8981-2DBA3A4ECB64}" srcOrd="2" destOrd="0" presId="urn:microsoft.com/office/officeart/2018/2/layout/IconVerticalSolidList"/>
    <dgm:cxn modelId="{757E5CC0-393D-4905-80AB-C234C1B1D9AA}" type="presParOf" srcId="{D40F0384-8D0C-4CB8-8981-2DBA3A4ECB64}" destId="{5D87C3F5-DC3E-4CB9-815A-8767DE59AB7A}" srcOrd="0" destOrd="0" presId="urn:microsoft.com/office/officeart/2018/2/layout/IconVerticalSolidList"/>
    <dgm:cxn modelId="{D5A38F4E-86E0-4A91-914E-6FC4A698EB77}" type="presParOf" srcId="{D40F0384-8D0C-4CB8-8981-2DBA3A4ECB64}" destId="{8FF79981-B922-4B84-A0D8-CDDF79CC0241}" srcOrd="1" destOrd="0" presId="urn:microsoft.com/office/officeart/2018/2/layout/IconVerticalSolidList"/>
    <dgm:cxn modelId="{4F1120FD-39A2-4D44-A502-1299E10CFFB0}" type="presParOf" srcId="{D40F0384-8D0C-4CB8-8981-2DBA3A4ECB64}" destId="{85CE40B8-E1FD-4A46-A80F-92A90E9B456E}" srcOrd="2" destOrd="0" presId="urn:microsoft.com/office/officeart/2018/2/layout/IconVerticalSolidList"/>
    <dgm:cxn modelId="{F3A2FFD7-5248-45ED-905B-73B21A003DE3}" type="presParOf" srcId="{D40F0384-8D0C-4CB8-8981-2DBA3A4ECB64}" destId="{4AE3773C-F5A0-43EE-8CE8-BA66C28699D0}" srcOrd="3" destOrd="0" presId="urn:microsoft.com/office/officeart/2018/2/layout/IconVerticalSolidList"/>
    <dgm:cxn modelId="{4ACFE379-F80A-4DB8-A9CD-76F9606973F5}" type="presParOf" srcId="{42BA73E4-1E61-465C-8C2C-005A01C9BBD5}" destId="{530DE104-209C-4633-BAEA-E6BF38F5F1DC}" srcOrd="3" destOrd="0" presId="urn:microsoft.com/office/officeart/2018/2/layout/IconVerticalSolidList"/>
    <dgm:cxn modelId="{E5E80D47-5A91-429D-ABAD-568D7ECBBFFD}" type="presParOf" srcId="{42BA73E4-1E61-465C-8C2C-005A01C9BBD5}" destId="{6D14F9A3-2F8A-409D-AA4A-E269F28FC343}" srcOrd="4" destOrd="0" presId="urn:microsoft.com/office/officeart/2018/2/layout/IconVerticalSolidList"/>
    <dgm:cxn modelId="{D05B255B-4DDA-4950-9FF0-7AB430DF46BE}" type="presParOf" srcId="{6D14F9A3-2F8A-409D-AA4A-E269F28FC343}" destId="{C4B7E81B-C085-4799-ABF2-867D6EDEF389}" srcOrd="0" destOrd="0" presId="urn:microsoft.com/office/officeart/2018/2/layout/IconVerticalSolidList"/>
    <dgm:cxn modelId="{DBA9B830-594F-4852-AE8F-6DB1534EF7C1}" type="presParOf" srcId="{6D14F9A3-2F8A-409D-AA4A-E269F28FC343}" destId="{165C6BA0-6ADC-49CB-93BA-13DD699340DA}" srcOrd="1" destOrd="0" presId="urn:microsoft.com/office/officeart/2018/2/layout/IconVerticalSolidList"/>
    <dgm:cxn modelId="{87F02562-035D-40DA-9C3D-EE9C59746E53}" type="presParOf" srcId="{6D14F9A3-2F8A-409D-AA4A-E269F28FC343}" destId="{57E9BEEA-13CA-40E6-B0CB-3F6A17F817C3}" srcOrd="2" destOrd="0" presId="urn:microsoft.com/office/officeart/2018/2/layout/IconVerticalSolidList"/>
    <dgm:cxn modelId="{2F5BF393-7714-4AE9-8346-ADCFCF69AC0F}" type="presParOf" srcId="{6D14F9A3-2F8A-409D-AA4A-E269F28FC343}" destId="{8B78EEE9-5C35-498D-8974-82FBC1E02C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55252-BE03-4AF1-AF51-16FA86303B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18778C-65FD-4383-B476-06C247B53376}">
      <dgm:prSet/>
      <dgm:spPr/>
      <dgm:t>
        <a:bodyPr/>
        <a:lstStyle/>
        <a:p>
          <a:pPr>
            <a:lnSpc>
              <a:spcPct val="100000"/>
            </a:lnSpc>
          </a:pPr>
          <a:r>
            <a:rPr lang="en-GB" b="0" i="0"/>
            <a:t>Insights &amp; Recommendations: The Power BI dashboard will generate valuable insights into the top-selling book titles, bestselling genres, and sales trends over time. It will analyze the performance of different bookstores, identify bestselling authors, and calculate author royalties based on royalty schedules. Additionally, it will recommend effective discount strategies to boost book sales and customer engagement.</a:t>
          </a:r>
          <a:endParaRPr lang="en-US"/>
        </a:p>
      </dgm:t>
    </dgm:pt>
    <dgm:pt modelId="{8D2B138A-6A0F-4939-B526-89EB2686ED69}" type="parTrans" cxnId="{A7297131-D8B0-48D1-A966-C706F2C5FC5E}">
      <dgm:prSet/>
      <dgm:spPr/>
      <dgm:t>
        <a:bodyPr/>
        <a:lstStyle/>
        <a:p>
          <a:endParaRPr lang="en-US"/>
        </a:p>
      </dgm:t>
    </dgm:pt>
    <dgm:pt modelId="{9F125E55-A9EB-4C6A-8FD6-3A49C139E6CE}" type="sibTrans" cxnId="{A7297131-D8B0-48D1-A966-C706F2C5FC5E}">
      <dgm:prSet/>
      <dgm:spPr/>
      <dgm:t>
        <a:bodyPr/>
        <a:lstStyle/>
        <a:p>
          <a:endParaRPr lang="en-US"/>
        </a:p>
      </dgm:t>
    </dgm:pt>
    <dgm:pt modelId="{6B08260E-B0EE-4C56-8A43-9D290A38CBA8}">
      <dgm:prSet/>
      <dgm:spPr/>
      <dgm:t>
        <a:bodyPr/>
        <a:lstStyle/>
        <a:p>
          <a:pPr>
            <a:lnSpc>
              <a:spcPct val="100000"/>
            </a:lnSpc>
          </a:pPr>
          <a:r>
            <a:rPr lang="en-GB" b="0" i="0"/>
            <a:t>Report &amp; Presentation: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lang="en-US"/>
        </a:p>
      </dgm:t>
    </dgm:pt>
    <dgm:pt modelId="{AC19C1A8-B545-4BC2-AD90-9F9B5E2349D4}" type="parTrans" cxnId="{5767C718-B300-4EA0-8FA1-CC645EE58A8D}">
      <dgm:prSet/>
      <dgm:spPr/>
      <dgm:t>
        <a:bodyPr/>
        <a:lstStyle/>
        <a:p>
          <a:endParaRPr lang="en-US"/>
        </a:p>
      </dgm:t>
    </dgm:pt>
    <dgm:pt modelId="{56168EC4-0EDE-4009-9CDA-98313F96C9CF}" type="sibTrans" cxnId="{5767C718-B300-4EA0-8FA1-CC645EE58A8D}">
      <dgm:prSet/>
      <dgm:spPr/>
      <dgm:t>
        <a:bodyPr/>
        <a:lstStyle/>
        <a:p>
          <a:endParaRPr lang="en-US"/>
        </a:p>
      </dgm:t>
    </dgm:pt>
    <dgm:pt modelId="{D25A176C-8C97-40A7-BA4E-2CCFE1EA4C34}">
      <dgm:prSet/>
      <dgm:spPr/>
      <dgm:t>
        <a:bodyPr/>
        <a:lstStyle/>
        <a:p>
          <a:pPr>
            <a:lnSpc>
              <a:spcPct val="100000"/>
            </a:lnSpc>
          </a:pPr>
          <a:r>
            <a:rPr lang="en-GB" b="0" i="0"/>
            <a:t>The Power BI dashboard, along with the report and presentation, will serve as a powerful tool for the publishing company's stakeholders. It will empower them to make informed decisions, optimize book sales strategies, foster author collaborations, and enhance the overall business performance in the competitive publishing landscape.</a:t>
          </a:r>
          <a:endParaRPr lang="en-US"/>
        </a:p>
      </dgm:t>
    </dgm:pt>
    <dgm:pt modelId="{73B0DF02-5800-4734-BD30-1F0920C3BBD6}" type="parTrans" cxnId="{2796D265-1AA9-45D1-833A-88A014C690CD}">
      <dgm:prSet/>
      <dgm:spPr/>
      <dgm:t>
        <a:bodyPr/>
        <a:lstStyle/>
        <a:p>
          <a:endParaRPr lang="en-US"/>
        </a:p>
      </dgm:t>
    </dgm:pt>
    <dgm:pt modelId="{774FC9CE-392A-4FBB-9C08-876004BA664B}" type="sibTrans" cxnId="{2796D265-1AA9-45D1-833A-88A014C690CD}">
      <dgm:prSet/>
      <dgm:spPr/>
      <dgm:t>
        <a:bodyPr/>
        <a:lstStyle/>
        <a:p>
          <a:endParaRPr lang="en-US"/>
        </a:p>
      </dgm:t>
    </dgm:pt>
    <dgm:pt modelId="{C2270E44-7F7D-4B0D-A294-D1AE0857B95E}" type="pres">
      <dgm:prSet presAssocID="{0A455252-BE03-4AF1-AF51-16FA86303B71}" presName="root" presStyleCnt="0">
        <dgm:presLayoutVars>
          <dgm:dir/>
          <dgm:resizeHandles val="exact"/>
        </dgm:presLayoutVars>
      </dgm:prSet>
      <dgm:spPr/>
    </dgm:pt>
    <dgm:pt modelId="{01E5AB18-865C-422D-A074-3D24C86B693D}" type="pres">
      <dgm:prSet presAssocID="{E318778C-65FD-4383-B476-06C247B53376}" presName="compNode" presStyleCnt="0"/>
      <dgm:spPr/>
    </dgm:pt>
    <dgm:pt modelId="{570B6B38-C841-49C3-9E16-84F449592AF7}" type="pres">
      <dgm:prSet presAssocID="{E318778C-65FD-4383-B476-06C247B53376}" presName="bgRect" presStyleLbl="bgShp" presStyleIdx="0" presStyleCnt="3"/>
      <dgm:spPr/>
    </dgm:pt>
    <dgm:pt modelId="{5709029B-BC64-4F43-AD8C-71360417908E}" type="pres">
      <dgm:prSet presAssocID="{E318778C-65FD-4383-B476-06C247B533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mark"/>
        </a:ext>
      </dgm:extLst>
    </dgm:pt>
    <dgm:pt modelId="{BCD30284-F6F2-48D9-8407-5E3DA01BAA46}" type="pres">
      <dgm:prSet presAssocID="{E318778C-65FD-4383-B476-06C247B53376}" presName="spaceRect" presStyleCnt="0"/>
      <dgm:spPr/>
    </dgm:pt>
    <dgm:pt modelId="{EC60A84C-34DC-4BE7-A2F1-8F5594351548}" type="pres">
      <dgm:prSet presAssocID="{E318778C-65FD-4383-B476-06C247B53376}" presName="parTx" presStyleLbl="revTx" presStyleIdx="0" presStyleCnt="3">
        <dgm:presLayoutVars>
          <dgm:chMax val="0"/>
          <dgm:chPref val="0"/>
        </dgm:presLayoutVars>
      </dgm:prSet>
      <dgm:spPr/>
    </dgm:pt>
    <dgm:pt modelId="{73EF8928-DCE8-45BA-B135-2208AF321FFF}" type="pres">
      <dgm:prSet presAssocID="{9F125E55-A9EB-4C6A-8FD6-3A49C139E6CE}" presName="sibTrans" presStyleCnt="0"/>
      <dgm:spPr/>
    </dgm:pt>
    <dgm:pt modelId="{29E4C05A-BD0B-4E98-9864-FBECDF435A62}" type="pres">
      <dgm:prSet presAssocID="{6B08260E-B0EE-4C56-8A43-9D290A38CBA8}" presName="compNode" presStyleCnt="0"/>
      <dgm:spPr/>
    </dgm:pt>
    <dgm:pt modelId="{0F028661-5413-4289-9906-9F667911A4AD}" type="pres">
      <dgm:prSet presAssocID="{6B08260E-B0EE-4C56-8A43-9D290A38CBA8}" presName="bgRect" presStyleLbl="bgShp" presStyleIdx="1" presStyleCnt="3"/>
      <dgm:spPr/>
    </dgm:pt>
    <dgm:pt modelId="{957D4414-1DE6-4608-98DA-46BE8A808BDE}" type="pres">
      <dgm:prSet presAssocID="{6B08260E-B0EE-4C56-8A43-9D290A38CB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C3E51EB-4BA0-4339-9408-121E0F1611F1}" type="pres">
      <dgm:prSet presAssocID="{6B08260E-B0EE-4C56-8A43-9D290A38CBA8}" presName="spaceRect" presStyleCnt="0"/>
      <dgm:spPr/>
    </dgm:pt>
    <dgm:pt modelId="{DBC3D670-0C72-41BA-82A7-50C379C6CAB4}" type="pres">
      <dgm:prSet presAssocID="{6B08260E-B0EE-4C56-8A43-9D290A38CBA8}" presName="parTx" presStyleLbl="revTx" presStyleIdx="1" presStyleCnt="3">
        <dgm:presLayoutVars>
          <dgm:chMax val="0"/>
          <dgm:chPref val="0"/>
        </dgm:presLayoutVars>
      </dgm:prSet>
      <dgm:spPr/>
    </dgm:pt>
    <dgm:pt modelId="{894C8561-18F0-4CA8-896B-E2629DF7B076}" type="pres">
      <dgm:prSet presAssocID="{56168EC4-0EDE-4009-9CDA-98313F96C9CF}" presName="sibTrans" presStyleCnt="0"/>
      <dgm:spPr/>
    </dgm:pt>
    <dgm:pt modelId="{F5E79475-806F-4334-B953-B5C2D18AE892}" type="pres">
      <dgm:prSet presAssocID="{D25A176C-8C97-40A7-BA4E-2CCFE1EA4C34}" presName="compNode" presStyleCnt="0"/>
      <dgm:spPr/>
    </dgm:pt>
    <dgm:pt modelId="{4620D977-BE1B-4218-A1BC-C3018F37BA41}" type="pres">
      <dgm:prSet presAssocID="{D25A176C-8C97-40A7-BA4E-2CCFE1EA4C34}" presName="bgRect" presStyleLbl="bgShp" presStyleIdx="2" presStyleCnt="3"/>
      <dgm:spPr/>
    </dgm:pt>
    <dgm:pt modelId="{21EC89DE-8A82-4F01-A468-D0CC72D14F77}" type="pres">
      <dgm:prSet presAssocID="{D25A176C-8C97-40A7-BA4E-2CCFE1EA4C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6235F53C-1C92-4193-8B5E-B64CEF48E284}" type="pres">
      <dgm:prSet presAssocID="{D25A176C-8C97-40A7-BA4E-2CCFE1EA4C34}" presName="spaceRect" presStyleCnt="0"/>
      <dgm:spPr/>
    </dgm:pt>
    <dgm:pt modelId="{87AB4B32-239A-4CDD-BCF0-AC110BB2697E}" type="pres">
      <dgm:prSet presAssocID="{D25A176C-8C97-40A7-BA4E-2CCFE1EA4C34}" presName="parTx" presStyleLbl="revTx" presStyleIdx="2" presStyleCnt="3">
        <dgm:presLayoutVars>
          <dgm:chMax val="0"/>
          <dgm:chPref val="0"/>
        </dgm:presLayoutVars>
      </dgm:prSet>
      <dgm:spPr/>
    </dgm:pt>
  </dgm:ptLst>
  <dgm:cxnLst>
    <dgm:cxn modelId="{174F1F10-7E1A-4D46-96FF-D3E5F3C4C97A}" type="presOf" srcId="{0A455252-BE03-4AF1-AF51-16FA86303B71}" destId="{C2270E44-7F7D-4B0D-A294-D1AE0857B95E}" srcOrd="0" destOrd="0" presId="urn:microsoft.com/office/officeart/2018/2/layout/IconVerticalSolidList"/>
    <dgm:cxn modelId="{5767C718-B300-4EA0-8FA1-CC645EE58A8D}" srcId="{0A455252-BE03-4AF1-AF51-16FA86303B71}" destId="{6B08260E-B0EE-4C56-8A43-9D290A38CBA8}" srcOrd="1" destOrd="0" parTransId="{AC19C1A8-B545-4BC2-AD90-9F9B5E2349D4}" sibTransId="{56168EC4-0EDE-4009-9CDA-98313F96C9CF}"/>
    <dgm:cxn modelId="{3F2A641C-926B-4016-8E73-AECC26D5BAA3}" type="presOf" srcId="{6B08260E-B0EE-4C56-8A43-9D290A38CBA8}" destId="{DBC3D670-0C72-41BA-82A7-50C379C6CAB4}" srcOrd="0" destOrd="0" presId="urn:microsoft.com/office/officeart/2018/2/layout/IconVerticalSolidList"/>
    <dgm:cxn modelId="{A7297131-D8B0-48D1-A966-C706F2C5FC5E}" srcId="{0A455252-BE03-4AF1-AF51-16FA86303B71}" destId="{E318778C-65FD-4383-B476-06C247B53376}" srcOrd="0" destOrd="0" parTransId="{8D2B138A-6A0F-4939-B526-89EB2686ED69}" sibTransId="{9F125E55-A9EB-4C6A-8FD6-3A49C139E6CE}"/>
    <dgm:cxn modelId="{2796D265-1AA9-45D1-833A-88A014C690CD}" srcId="{0A455252-BE03-4AF1-AF51-16FA86303B71}" destId="{D25A176C-8C97-40A7-BA4E-2CCFE1EA4C34}" srcOrd="2" destOrd="0" parTransId="{73B0DF02-5800-4734-BD30-1F0920C3BBD6}" sibTransId="{774FC9CE-392A-4FBB-9C08-876004BA664B}"/>
    <dgm:cxn modelId="{B9482969-C361-467A-8D52-95BC6C5D87E1}" type="presOf" srcId="{D25A176C-8C97-40A7-BA4E-2CCFE1EA4C34}" destId="{87AB4B32-239A-4CDD-BCF0-AC110BB2697E}" srcOrd="0" destOrd="0" presId="urn:microsoft.com/office/officeart/2018/2/layout/IconVerticalSolidList"/>
    <dgm:cxn modelId="{6A7E5981-54E6-42B5-9B6E-E8AC46857365}" type="presOf" srcId="{E318778C-65FD-4383-B476-06C247B53376}" destId="{EC60A84C-34DC-4BE7-A2F1-8F5594351548}" srcOrd="0" destOrd="0" presId="urn:microsoft.com/office/officeart/2018/2/layout/IconVerticalSolidList"/>
    <dgm:cxn modelId="{5C44008F-1152-4D4C-8A1B-246B44187E55}" type="presParOf" srcId="{C2270E44-7F7D-4B0D-A294-D1AE0857B95E}" destId="{01E5AB18-865C-422D-A074-3D24C86B693D}" srcOrd="0" destOrd="0" presId="urn:microsoft.com/office/officeart/2018/2/layout/IconVerticalSolidList"/>
    <dgm:cxn modelId="{4B4BDCBE-BACC-43AD-9CAC-A3F93A996545}" type="presParOf" srcId="{01E5AB18-865C-422D-A074-3D24C86B693D}" destId="{570B6B38-C841-49C3-9E16-84F449592AF7}" srcOrd="0" destOrd="0" presId="urn:microsoft.com/office/officeart/2018/2/layout/IconVerticalSolidList"/>
    <dgm:cxn modelId="{1DD9EB44-2BAA-48F8-8B48-F42D63E823CA}" type="presParOf" srcId="{01E5AB18-865C-422D-A074-3D24C86B693D}" destId="{5709029B-BC64-4F43-AD8C-71360417908E}" srcOrd="1" destOrd="0" presId="urn:microsoft.com/office/officeart/2018/2/layout/IconVerticalSolidList"/>
    <dgm:cxn modelId="{CB0E8208-5806-4952-90AE-DFFC667A5FC9}" type="presParOf" srcId="{01E5AB18-865C-422D-A074-3D24C86B693D}" destId="{BCD30284-F6F2-48D9-8407-5E3DA01BAA46}" srcOrd="2" destOrd="0" presId="urn:microsoft.com/office/officeart/2018/2/layout/IconVerticalSolidList"/>
    <dgm:cxn modelId="{BB0FCC3D-BF12-40C3-B57B-7D4C9238BFB6}" type="presParOf" srcId="{01E5AB18-865C-422D-A074-3D24C86B693D}" destId="{EC60A84C-34DC-4BE7-A2F1-8F5594351548}" srcOrd="3" destOrd="0" presId="urn:microsoft.com/office/officeart/2018/2/layout/IconVerticalSolidList"/>
    <dgm:cxn modelId="{74ADCDA4-C5FD-4955-BB09-52091B5D1BD2}" type="presParOf" srcId="{C2270E44-7F7D-4B0D-A294-D1AE0857B95E}" destId="{73EF8928-DCE8-45BA-B135-2208AF321FFF}" srcOrd="1" destOrd="0" presId="urn:microsoft.com/office/officeart/2018/2/layout/IconVerticalSolidList"/>
    <dgm:cxn modelId="{311B5962-6429-4243-B64E-F272A9A43D5B}" type="presParOf" srcId="{C2270E44-7F7D-4B0D-A294-D1AE0857B95E}" destId="{29E4C05A-BD0B-4E98-9864-FBECDF435A62}" srcOrd="2" destOrd="0" presId="urn:microsoft.com/office/officeart/2018/2/layout/IconVerticalSolidList"/>
    <dgm:cxn modelId="{D3DFD00C-DD37-479D-BF80-55AA00871FFE}" type="presParOf" srcId="{29E4C05A-BD0B-4E98-9864-FBECDF435A62}" destId="{0F028661-5413-4289-9906-9F667911A4AD}" srcOrd="0" destOrd="0" presId="urn:microsoft.com/office/officeart/2018/2/layout/IconVerticalSolidList"/>
    <dgm:cxn modelId="{179333C6-A3DC-49C7-9A23-9391AA4C112D}" type="presParOf" srcId="{29E4C05A-BD0B-4E98-9864-FBECDF435A62}" destId="{957D4414-1DE6-4608-98DA-46BE8A808BDE}" srcOrd="1" destOrd="0" presId="urn:microsoft.com/office/officeart/2018/2/layout/IconVerticalSolidList"/>
    <dgm:cxn modelId="{7F5F5315-2568-4557-9B01-B6C1F0B8BE70}" type="presParOf" srcId="{29E4C05A-BD0B-4E98-9864-FBECDF435A62}" destId="{EC3E51EB-4BA0-4339-9408-121E0F1611F1}" srcOrd="2" destOrd="0" presId="urn:microsoft.com/office/officeart/2018/2/layout/IconVerticalSolidList"/>
    <dgm:cxn modelId="{E3F50D86-2F73-483A-8BC3-1D1E0B0E4A93}" type="presParOf" srcId="{29E4C05A-BD0B-4E98-9864-FBECDF435A62}" destId="{DBC3D670-0C72-41BA-82A7-50C379C6CAB4}" srcOrd="3" destOrd="0" presId="urn:microsoft.com/office/officeart/2018/2/layout/IconVerticalSolidList"/>
    <dgm:cxn modelId="{799E8561-082C-4EF4-B8FB-A35E36063FBB}" type="presParOf" srcId="{C2270E44-7F7D-4B0D-A294-D1AE0857B95E}" destId="{894C8561-18F0-4CA8-896B-E2629DF7B076}" srcOrd="3" destOrd="0" presId="urn:microsoft.com/office/officeart/2018/2/layout/IconVerticalSolidList"/>
    <dgm:cxn modelId="{20EB89F8-9ABA-4465-9A45-14151700B202}" type="presParOf" srcId="{C2270E44-7F7D-4B0D-A294-D1AE0857B95E}" destId="{F5E79475-806F-4334-B953-B5C2D18AE892}" srcOrd="4" destOrd="0" presId="urn:microsoft.com/office/officeart/2018/2/layout/IconVerticalSolidList"/>
    <dgm:cxn modelId="{5A3FBE7E-6BFC-422D-BF91-8D4443532219}" type="presParOf" srcId="{F5E79475-806F-4334-B953-B5C2D18AE892}" destId="{4620D977-BE1B-4218-A1BC-C3018F37BA41}" srcOrd="0" destOrd="0" presId="urn:microsoft.com/office/officeart/2018/2/layout/IconVerticalSolidList"/>
    <dgm:cxn modelId="{5749D14C-FBCF-4CFB-9C68-7CA82699C451}" type="presParOf" srcId="{F5E79475-806F-4334-B953-B5C2D18AE892}" destId="{21EC89DE-8A82-4F01-A468-D0CC72D14F77}" srcOrd="1" destOrd="0" presId="urn:microsoft.com/office/officeart/2018/2/layout/IconVerticalSolidList"/>
    <dgm:cxn modelId="{4D1F10BE-3F24-4434-87AF-2508EE64A4D7}" type="presParOf" srcId="{F5E79475-806F-4334-B953-B5C2D18AE892}" destId="{6235F53C-1C92-4193-8B5E-B64CEF48E284}" srcOrd="2" destOrd="0" presId="urn:microsoft.com/office/officeart/2018/2/layout/IconVerticalSolidList"/>
    <dgm:cxn modelId="{8A10ECA9-CC3F-4079-923E-AE6F99F46C48}" type="presParOf" srcId="{F5E79475-806F-4334-B953-B5C2D18AE892}" destId="{87AB4B32-239A-4CDD-BCF0-AC110BB269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31B42-631B-40AD-94FE-4CD2339D8F8F}">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5668A-9D06-43DE-A277-1057F4BDE8E7}">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2316F-CEF5-4ADB-B3AE-59AFD484513E}">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a:t>Objective: The objective of this project is to create a comprehensive Power BI dashboard utilizing the Sample Publication Database. The dashboard aims to provide valuable insights into the publishing company's book sales performance, author royalties, and store distribution, enabling data-driven decision-making and strategic planning.</a:t>
          </a:r>
          <a:endParaRPr lang="en-US" sz="1700" kern="1200"/>
        </a:p>
      </dsp:txBody>
      <dsp:txXfrm>
        <a:off x="1309885" y="484"/>
        <a:ext cx="10534182" cy="1134099"/>
      </dsp:txXfrm>
    </dsp:sp>
    <dsp:sp modelId="{5D87C3F5-DC3E-4CB9-815A-8767DE59AB7A}">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79981-B922-4B84-A0D8-CDDF79CC0241}">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3773C-F5A0-43EE-8CE8-BA66C28699D0}">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dirty="0"/>
            <a:t>Analysis Scope: The analysis will focus on various aspects of the publication process, including book sales, author contributions, store performance, and the impact of discounts. It will encompass historical sales data, author royalties based on royalty schedules, and distribution data from multiple bookstores.</a:t>
          </a:r>
          <a:endParaRPr lang="en-US" sz="1700" kern="1200" dirty="0"/>
        </a:p>
      </dsp:txBody>
      <dsp:txXfrm>
        <a:off x="1309885" y="1418109"/>
        <a:ext cx="10534182" cy="1134099"/>
      </dsp:txXfrm>
    </dsp:sp>
    <dsp:sp modelId="{C4B7E81B-C085-4799-ABF2-867D6EDEF389}">
      <dsp:nvSpPr>
        <dsp:cNvPr id="0" name=""/>
        <dsp:cNvSpPr/>
      </dsp:nvSpPr>
      <dsp:spPr>
        <a:xfrm>
          <a:off x="0" y="2835733"/>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C6BA0-6ADC-49CB-93BA-13DD699340DA}">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8EEE9-5C35-498D-8974-82FBC1E02CA1}">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a:t>Goal: The primary goal of this Power BI dashboard is to offer a holistic view of the publishing company's operations. It will provide actionable insights to optimize book sales, enhance author collaboration, improve store distribution strategies, and identify opportunities for growth and efficiency.</a:t>
          </a:r>
          <a:endParaRPr lang="en-US" sz="1700" kern="1200"/>
        </a:p>
      </dsp:txBody>
      <dsp:txXfrm>
        <a:off x="1309885" y="2835733"/>
        <a:ext cx="10534182" cy="1134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6B38-C841-49C3-9E16-84F449592AF7}">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9029B-BC64-4F43-AD8C-71360417908E}">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0A84C-34DC-4BE7-A2F1-8F5594351548}">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Insights &amp; Recommendations: The Power BI dashboard will generate valuable insights into the top-selling book titles, bestselling genres, and sales trends over time. It will analyze the performance of different bookstores, identify bestselling authors, and calculate author royalties based on royalty schedules. Additionally, it will recommend effective discount strategies to boost book sales and customer engagement.</a:t>
          </a:r>
          <a:endParaRPr lang="en-US" sz="1400" kern="1200"/>
        </a:p>
      </dsp:txBody>
      <dsp:txXfrm>
        <a:off x="1309885" y="484"/>
        <a:ext cx="10534182" cy="1134099"/>
      </dsp:txXfrm>
    </dsp:sp>
    <dsp:sp modelId="{0F028661-5413-4289-9906-9F667911A4AD}">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D4414-1DE6-4608-98DA-46BE8A808BDE}">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3D670-0C72-41BA-82A7-50C379C6CAB4}">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Report &amp; Presentation: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lang="en-US" sz="1400" kern="1200"/>
        </a:p>
      </dsp:txBody>
      <dsp:txXfrm>
        <a:off x="1309885" y="1418109"/>
        <a:ext cx="10534182" cy="1134099"/>
      </dsp:txXfrm>
    </dsp:sp>
    <dsp:sp modelId="{4620D977-BE1B-4218-A1BC-C3018F37BA41}">
      <dsp:nvSpPr>
        <dsp:cNvPr id="0" name=""/>
        <dsp:cNvSpPr/>
      </dsp:nvSpPr>
      <dsp:spPr>
        <a:xfrm>
          <a:off x="0" y="2835733"/>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C89DE-8A82-4F01-A468-D0CC72D14F77}">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B4B32-239A-4CDD-BCF0-AC110BB2697E}">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The Power BI dashboard, along with the report and presentation, will serve as a powerful tool for the publishing company's stakeholders. It will empower them to make informed decisions, optimize book sales strategies, foster author collaborations, and enhance the overall business performance in the competitive publishing landscape.</a:t>
          </a:r>
          <a:endParaRPr lang="en-US" sz="1400" kern="1200"/>
        </a:p>
      </dsp:txBody>
      <dsp:txXfrm>
        <a:off x="1309885" y="2835733"/>
        <a:ext cx="10534182" cy="11340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9D0E7-1D28-4599-97D3-707579A1CB80}" type="datetimeFigureOut">
              <a:rPr lang="en-IN" smtClean="0"/>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F41FD-7126-40C6-B027-4BFBE4C84797}" type="slidenum">
              <a:rPr lang="en-IN" smtClean="0"/>
              <a:t>‹#›</a:t>
            </a:fld>
            <a:endParaRPr lang="en-IN"/>
          </a:p>
        </p:txBody>
      </p:sp>
    </p:spTree>
    <p:extLst>
      <p:ext uri="{BB962C8B-B14F-4D97-AF65-F5344CB8AC3E}">
        <p14:creationId xmlns:p14="http://schemas.microsoft.com/office/powerpoint/2010/main" val="30803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1</a:t>
            </a:fld>
            <a:endParaRPr lang="en-IN"/>
          </a:p>
        </p:txBody>
      </p:sp>
    </p:spTree>
    <p:extLst>
      <p:ext uri="{BB962C8B-B14F-4D97-AF65-F5344CB8AC3E}">
        <p14:creationId xmlns:p14="http://schemas.microsoft.com/office/powerpoint/2010/main" val="330846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15</a:t>
            </a:fld>
            <a:endParaRPr lang="en-US" dirty="0"/>
          </a:p>
        </p:txBody>
      </p:sp>
    </p:spTree>
    <p:extLst>
      <p:ext uri="{BB962C8B-B14F-4D97-AF65-F5344CB8AC3E}">
        <p14:creationId xmlns:p14="http://schemas.microsoft.com/office/powerpoint/2010/main" val="4183039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17</a:t>
            </a:fld>
            <a:endParaRPr lang="en-US" dirty="0"/>
          </a:p>
        </p:txBody>
      </p:sp>
    </p:spTree>
    <p:extLst>
      <p:ext uri="{BB962C8B-B14F-4D97-AF65-F5344CB8AC3E}">
        <p14:creationId xmlns:p14="http://schemas.microsoft.com/office/powerpoint/2010/main" val="245066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18</a:t>
            </a:fld>
            <a:endParaRPr lang="en-US" dirty="0"/>
          </a:p>
        </p:txBody>
      </p:sp>
    </p:spTree>
    <p:extLst>
      <p:ext uri="{BB962C8B-B14F-4D97-AF65-F5344CB8AC3E}">
        <p14:creationId xmlns:p14="http://schemas.microsoft.com/office/powerpoint/2010/main" val="5703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19</a:t>
            </a:fld>
            <a:endParaRPr lang="en-US" dirty="0"/>
          </a:p>
        </p:txBody>
      </p:sp>
    </p:spTree>
    <p:extLst>
      <p:ext uri="{BB962C8B-B14F-4D97-AF65-F5344CB8AC3E}">
        <p14:creationId xmlns:p14="http://schemas.microsoft.com/office/powerpoint/2010/main" val="272051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21</a:t>
            </a:fld>
            <a:endParaRPr lang="en-US" dirty="0"/>
          </a:p>
        </p:txBody>
      </p:sp>
    </p:spTree>
    <p:extLst>
      <p:ext uri="{BB962C8B-B14F-4D97-AF65-F5344CB8AC3E}">
        <p14:creationId xmlns:p14="http://schemas.microsoft.com/office/powerpoint/2010/main" val="387921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22</a:t>
            </a:fld>
            <a:endParaRPr lang="en-US" dirty="0"/>
          </a:p>
        </p:txBody>
      </p:sp>
    </p:spTree>
    <p:extLst>
      <p:ext uri="{BB962C8B-B14F-4D97-AF65-F5344CB8AC3E}">
        <p14:creationId xmlns:p14="http://schemas.microsoft.com/office/powerpoint/2010/main" val="331179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23</a:t>
            </a:fld>
            <a:endParaRPr lang="en-US" dirty="0"/>
          </a:p>
        </p:txBody>
      </p:sp>
    </p:spTree>
    <p:extLst>
      <p:ext uri="{BB962C8B-B14F-4D97-AF65-F5344CB8AC3E}">
        <p14:creationId xmlns:p14="http://schemas.microsoft.com/office/powerpoint/2010/main" val="349917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25</a:t>
            </a:fld>
            <a:endParaRPr lang="en-US" dirty="0"/>
          </a:p>
        </p:txBody>
      </p:sp>
    </p:spTree>
    <p:extLst>
      <p:ext uri="{BB962C8B-B14F-4D97-AF65-F5344CB8AC3E}">
        <p14:creationId xmlns:p14="http://schemas.microsoft.com/office/powerpoint/2010/main" val="1339131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26</a:t>
            </a:fld>
            <a:endParaRPr lang="en-US" dirty="0"/>
          </a:p>
        </p:txBody>
      </p:sp>
    </p:spTree>
    <p:extLst>
      <p:ext uri="{BB962C8B-B14F-4D97-AF65-F5344CB8AC3E}">
        <p14:creationId xmlns:p14="http://schemas.microsoft.com/office/powerpoint/2010/main" val="141095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27</a:t>
            </a:fld>
            <a:endParaRPr lang="en-US" dirty="0"/>
          </a:p>
        </p:txBody>
      </p:sp>
    </p:spTree>
    <p:extLst>
      <p:ext uri="{BB962C8B-B14F-4D97-AF65-F5344CB8AC3E}">
        <p14:creationId xmlns:p14="http://schemas.microsoft.com/office/powerpoint/2010/main" val="1302066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28</a:t>
            </a:fld>
            <a:endParaRPr lang="en-IN"/>
          </a:p>
        </p:txBody>
      </p:sp>
    </p:spTree>
    <p:extLst>
      <p:ext uri="{BB962C8B-B14F-4D97-AF65-F5344CB8AC3E}">
        <p14:creationId xmlns:p14="http://schemas.microsoft.com/office/powerpoint/2010/main" val="1892456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30</a:t>
            </a:fld>
            <a:endParaRPr lang="en-US" dirty="0"/>
          </a:p>
        </p:txBody>
      </p:sp>
    </p:spTree>
    <p:extLst>
      <p:ext uri="{BB962C8B-B14F-4D97-AF65-F5344CB8AC3E}">
        <p14:creationId xmlns:p14="http://schemas.microsoft.com/office/powerpoint/2010/main" val="354031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5</a:t>
            </a:fld>
            <a:endParaRPr lang="en-US" dirty="0"/>
          </a:p>
        </p:txBody>
      </p:sp>
    </p:spTree>
    <p:extLst>
      <p:ext uri="{BB962C8B-B14F-4D97-AF65-F5344CB8AC3E}">
        <p14:creationId xmlns:p14="http://schemas.microsoft.com/office/powerpoint/2010/main" val="33477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7</a:t>
            </a:fld>
            <a:endParaRPr lang="en-IN"/>
          </a:p>
        </p:txBody>
      </p:sp>
    </p:spTree>
    <p:extLst>
      <p:ext uri="{BB962C8B-B14F-4D97-AF65-F5344CB8AC3E}">
        <p14:creationId xmlns:p14="http://schemas.microsoft.com/office/powerpoint/2010/main" val="1602377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9</a:t>
            </a:fld>
            <a:endParaRPr lang="en-US" dirty="0"/>
          </a:p>
        </p:txBody>
      </p:sp>
    </p:spTree>
    <p:extLst>
      <p:ext uri="{BB962C8B-B14F-4D97-AF65-F5344CB8AC3E}">
        <p14:creationId xmlns:p14="http://schemas.microsoft.com/office/powerpoint/2010/main" val="307759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10</a:t>
            </a:fld>
            <a:endParaRPr lang="en-US" dirty="0"/>
          </a:p>
        </p:txBody>
      </p:sp>
    </p:spTree>
    <p:extLst>
      <p:ext uri="{BB962C8B-B14F-4D97-AF65-F5344CB8AC3E}">
        <p14:creationId xmlns:p14="http://schemas.microsoft.com/office/powerpoint/2010/main" val="20112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11</a:t>
            </a:fld>
            <a:endParaRPr lang="en-US" dirty="0"/>
          </a:p>
        </p:txBody>
      </p:sp>
    </p:spTree>
    <p:extLst>
      <p:ext uri="{BB962C8B-B14F-4D97-AF65-F5344CB8AC3E}">
        <p14:creationId xmlns:p14="http://schemas.microsoft.com/office/powerpoint/2010/main" val="311698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13</a:t>
            </a:fld>
            <a:endParaRPr lang="en-US" dirty="0"/>
          </a:p>
        </p:txBody>
      </p:sp>
    </p:spTree>
    <p:extLst>
      <p:ext uri="{BB962C8B-B14F-4D97-AF65-F5344CB8AC3E}">
        <p14:creationId xmlns:p14="http://schemas.microsoft.com/office/powerpoint/2010/main" val="105732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14</a:t>
            </a:fld>
            <a:endParaRPr lang="en-US" dirty="0"/>
          </a:p>
        </p:txBody>
      </p:sp>
    </p:spTree>
    <p:extLst>
      <p:ext uri="{BB962C8B-B14F-4D97-AF65-F5344CB8AC3E}">
        <p14:creationId xmlns:p14="http://schemas.microsoft.com/office/powerpoint/2010/main" val="311294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9585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Capstone Project – Author Analysis</a:t>
            </a: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dirty="0">
                <a:solidFill>
                  <a:schemeClr val="tx1"/>
                </a:solidFill>
                <a:effectLst/>
                <a:latin typeface="+mj-lt"/>
                <a:ea typeface="+mj-ea"/>
                <a:cs typeface="+mj-cs"/>
              </a:rPr>
              <a:t>How many universities are there in each country?</a:t>
            </a:r>
            <a:endParaRPr kumimoji="0" lang="en-US" sz="3700" b="1" i="0" u="none" strike="noStrike" kern="1200" cap="none" spc="0" normalizeH="0" baseline="0" dirty="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C4EFFE2-0984-8C2E-CF6A-A7A9EECAC571}"/>
              </a:ext>
            </a:extLst>
          </p:cNvPr>
          <p:cNvPicPr>
            <a:picLocks noChangeAspect="1"/>
          </p:cNvPicPr>
          <p:nvPr/>
        </p:nvPicPr>
        <p:blipFill>
          <a:blip r:embed="rId3"/>
          <a:stretch>
            <a:fillRect/>
          </a:stretch>
        </p:blipFill>
        <p:spPr>
          <a:xfrm>
            <a:off x="703182" y="2269218"/>
            <a:ext cx="4777381" cy="21498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dirty="0">
              <a:latin typeface="+mn-lt"/>
              <a:ea typeface="+mn-ea"/>
              <a:cs typeface="+mn-cs"/>
            </a:endParaRPr>
          </a:p>
          <a:p>
            <a:pPr indent="-228600">
              <a:spcAft>
                <a:spcPts val="600"/>
              </a:spcAft>
              <a:buFont typeface="Arial" panose="020B0604020202020204" pitchFamily="34" charset="0"/>
              <a:buChar char="•"/>
            </a:pPr>
            <a:r>
              <a:rPr lang="en-US" sz="2800" dirty="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dirty="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10</a:t>
            </a:fld>
            <a:endParaRPr lang="en-US"/>
          </a:p>
        </p:txBody>
      </p:sp>
    </p:spTree>
    <p:extLst>
      <p:ext uri="{BB962C8B-B14F-4D97-AF65-F5344CB8AC3E}">
        <p14:creationId xmlns:p14="http://schemas.microsoft.com/office/powerpoint/2010/main" val="342755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D33E71A-B4B5-B7C0-4308-8663C3B4A5C5}"/>
              </a:ext>
            </a:extLst>
          </p:cNvPr>
          <p:cNvPicPr>
            <a:picLocks noChangeAspect="1"/>
          </p:cNvPicPr>
          <p:nvPr/>
        </p:nvPicPr>
        <p:blipFill>
          <a:blip r:embed="rId3"/>
          <a:stretch>
            <a:fillRect/>
          </a:stretch>
        </p:blipFill>
        <p:spPr>
          <a:xfrm>
            <a:off x="703182" y="574632"/>
            <a:ext cx="4777381" cy="55389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11</a:t>
            </a:fld>
            <a:endParaRPr lang="en-US"/>
          </a:p>
        </p:txBody>
      </p:sp>
    </p:spTree>
    <p:extLst>
      <p:ext uri="{BB962C8B-B14F-4D97-AF65-F5344CB8AC3E}">
        <p14:creationId xmlns:p14="http://schemas.microsoft.com/office/powerpoint/2010/main" val="40176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BDA18-FCA7-4743-8CA1-EAA58953EA66}"/>
              </a:ext>
            </a:extLst>
          </p:cNvPr>
          <p:cNvPicPr>
            <a:picLocks noChangeAspect="1"/>
          </p:cNvPicPr>
          <p:nvPr/>
        </p:nvPicPr>
        <p:blipFill>
          <a:blip r:embed="rId2"/>
          <a:stretch>
            <a:fillRect/>
          </a:stretch>
        </p:blipFill>
        <p:spPr>
          <a:xfrm>
            <a:off x="89649" y="32863"/>
            <a:ext cx="12012701" cy="6792273"/>
          </a:xfrm>
          <a:prstGeom prst="rect">
            <a:avLst/>
          </a:prstGeom>
        </p:spPr>
      </p:pic>
    </p:spTree>
    <p:extLst>
      <p:ext uri="{BB962C8B-B14F-4D97-AF65-F5344CB8AC3E}">
        <p14:creationId xmlns:p14="http://schemas.microsoft.com/office/powerpoint/2010/main" val="347933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E34790F-743C-6DF8-9D6D-194111343FD5}"/>
              </a:ext>
            </a:extLst>
          </p:cNvPr>
          <p:cNvPicPr>
            <a:picLocks noChangeAspect="1"/>
          </p:cNvPicPr>
          <p:nvPr/>
        </p:nvPicPr>
        <p:blipFill>
          <a:blip r:embed="rId3"/>
          <a:stretch>
            <a:fillRect/>
          </a:stretch>
        </p:blipFill>
        <p:spPr>
          <a:xfrm>
            <a:off x="703182" y="1289854"/>
            <a:ext cx="4777381" cy="41085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13</a:t>
            </a:fld>
            <a:endParaRPr lang="en-US"/>
          </a:p>
        </p:txBody>
      </p:sp>
    </p:spTree>
    <p:extLst>
      <p:ext uri="{BB962C8B-B14F-4D97-AF65-F5344CB8AC3E}">
        <p14:creationId xmlns:p14="http://schemas.microsoft.com/office/powerpoint/2010/main" val="138754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dirty="0">
                <a:solidFill>
                  <a:schemeClr val="tx1"/>
                </a:solidFill>
                <a:effectLst/>
                <a:latin typeface="+mj-lt"/>
                <a:ea typeface="+mj-ea"/>
                <a:cs typeface="+mj-cs"/>
              </a:rPr>
              <a:t>How many universities are there in each country?</a:t>
            </a:r>
            <a:endParaRPr kumimoji="0" lang="en-US" sz="3700" b="1" i="0" u="none" strike="noStrike" kern="1200" cap="none" spc="0" normalizeH="0" baseline="0" dirty="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53E9147-CA65-8CA0-C2CB-079B258B6946}"/>
              </a:ext>
            </a:extLst>
          </p:cNvPr>
          <p:cNvPicPr>
            <a:picLocks noChangeAspect="1"/>
          </p:cNvPicPr>
          <p:nvPr/>
        </p:nvPicPr>
        <p:blipFill>
          <a:blip r:embed="rId3"/>
          <a:stretch>
            <a:fillRect/>
          </a:stretch>
        </p:blipFill>
        <p:spPr>
          <a:xfrm>
            <a:off x="703182" y="2233387"/>
            <a:ext cx="4777381" cy="22214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dirty="0">
              <a:latin typeface="+mn-lt"/>
              <a:ea typeface="+mn-ea"/>
              <a:cs typeface="+mn-cs"/>
            </a:endParaRPr>
          </a:p>
          <a:p>
            <a:pPr indent="-228600">
              <a:spcAft>
                <a:spcPts val="600"/>
              </a:spcAft>
              <a:buFont typeface="Arial" panose="020B0604020202020204" pitchFamily="34" charset="0"/>
              <a:buChar char="•"/>
            </a:pPr>
            <a:r>
              <a:rPr lang="en-US" sz="2800" dirty="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dirty="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14</a:t>
            </a:fld>
            <a:endParaRPr lang="en-US"/>
          </a:p>
        </p:txBody>
      </p:sp>
    </p:spTree>
    <p:extLst>
      <p:ext uri="{BB962C8B-B14F-4D97-AF65-F5344CB8AC3E}">
        <p14:creationId xmlns:p14="http://schemas.microsoft.com/office/powerpoint/2010/main" val="292848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ADCDBCF-B623-4EA0-A8D0-04F36CA1FFFB}"/>
              </a:ext>
            </a:extLst>
          </p:cNvPr>
          <p:cNvPicPr>
            <a:picLocks noChangeAspect="1"/>
          </p:cNvPicPr>
          <p:nvPr/>
        </p:nvPicPr>
        <p:blipFill>
          <a:blip r:embed="rId3"/>
          <a:stretch>
            <a:fillRect/>
          </a:stretch>
        </p:blipFill>
        <p:spPr>
          <a:xfrm>
            <a:off x="703182" y="1415261"/>
            <a:ext cx="4777381" cy="38577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15</a:t>
            </a:fld>
            <a:endParaRPr lang="en-US"/>
          </a:p>
        </p:txBody>
      </p:sp>
    </p:spTree>
    <p:extLst>
      <p:ext uri="{BB962C8B-B14F-4D97-AF65-F5344CB8AC3E}">
        <p14:creationId xmlns:p14="http://schemas.microsoft.com/office/powerpoint/2010/main" val="17222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369854-1A04-36CE-B5FF-CE1CFEA1C521}"/>
              </a:ext>
            </a:extLst>
          </p:cNvPr>
          <p:cNvPicPr>
            <a:picLocks noChangeAspect="1"/>
          </p:cNvPicPr>
          <p:nvPr/>
        </p:nvPicPr>
        <p:blipFill>
          <a:blip r:embed="rId2"/>
          <a:stretch>
            <a:fillRect/>
          </a:stretch>
        </p:blipFill>
        <p:spPr>
          <a:xfrm>
            <a:off x="0" y="66016"/>
            <a:ext cx="12192000" cy="6725967"/>
          </a:xfrm>
          <a:prstGeom prst="rect">
            <a:avLst/>
          </a:prstGeom>
        </p:spPr>
      </p:pic>
    </p:spTree>
    <p:extLst>
      <p:ext uri="{BB962C8B-B14F-4D97-AF65-F5344CB8AC3E}">
        <p14:creationId xmlns:p14="http://schemas.microsoft.com/office/powerpoint/2010/main" val="206671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2BD0CC6-939A-45A2-C710-AE7D5D265527}"/>
              </a:ext>
            </a:extLst>
          </p:cNvPr>
          <p:cNvPicPr>
            <a:picLocks noChangeAspect="1"/>
          </p:cNvPicPr>
          <p:nvPr/>
        </p:nvPicPr>
        <p:blipFill>
          <a:blip r:embed="rId3"/>
          <a:stretch>
            <a:fillRect/>
          </a:stretch>
        </p:blipFill>
        <p:spPr>
          <a:xfrm>
            <a:off x="703182" y="1881055"/>
            <a:ext cx="4777381" cy="292614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17</a:t>
            </a:fld>
            <a:endParaRPr lang="en-US"/>
          </a:p>
        </p:txBody>
      </p:sp>
    </p:spTree>
    <p:extLst>
      <p:ext uri="{BB962C8B-B14F-4D97-AF65-F5344CB8AC3E}">
        <p14:creationId xmlns:p14="http://schemas.microsoft.com/office/powerpoint/2010/main" val="188213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4913DE4-7F75-1967-6CCB-05F3078192B6}"/>
              </a:ext>
            </a:extLst>
          </p:cNvPr>
          <p:cNvPicPr>
            <a:picLocks noChangeAspect="1"/>
          </p:cNvPicPr>
          <p:nvPr/>
        </p:nvPicPr>
        <p:blipFill>
          <a:blip r:embed="rId3"/>
          <a:stretch>
            <a:fillRect/>
          </a:stretch>
        </p:blipFill>
        <p:spPr>
          <a:xfrm>
            <a:off x="703182" y="2221443"/>
            <a:ext cx="4777381" cy="22453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18</a:t>
            </a:fld>
            <a:endParaRPr lang="en-US"/>
          </a:p>
        </p:txBody>
      </p:sp>
    </p:spTree>
    <p:extLst>
      <p:ext uri="{BB962C8B-B14F-4D97-AF65-F5344CB8AC3E}">
        <p14:creationId xmlns:p14="http://schemas.microsoft.com/office/powerpoint/2010/main" val="316648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B3129693-80C6-C8A0-9A41-A36A9869076A}"/>
              </a:ext>
            </a:extLst>
          </p:cNvPr>
          <p:cNvPicPr>
            <a:picLocks noChangeAspect="1"/>
          </p:cNvPicPr>
          <p:nvPr/>
        </p:nvPicPr>
        <p:blipFill>
          <a:blip r:embed="rId3"/>
          <a:stretch>
            <a:fillRect/>
          </a:stretch>
        </p:blipFill>
        <p:spPr>
          <a:xfrm>
            <a:off x="703182" y="1062929"/>
            <a:ext cx="4777381" cy="456239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19</a:t>
            </a:fld>
            <a:endParaRPr lang="en-US"/>
          </a:p>
        </p:txBody>
      </p:sp>
    </p:spTree>
    <p:extLst>
      <p:ext uri="{BB962C8B-B14F-4D97-AF65-F5344CB8AC3E}">
        <p14:creationId xmlns:p14="http://schemas.microsoft.com/office/powerpoint/2010/main" val="162929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Table Explanation</a:t>
            </a:r>
          </a:p>
        </p:txBody>
      </p:sp>
      <p:pic>
        <p:nvPicPr>
          <p:cNvPr id="5" name="Picture 4">
            <a:extLst>
              <a:ext uri="{FF2B5EF4-FFF2-40B4-BE49-F238E27FC236}">
                <a16:creationId xmlns:a16="http://schemas.microsoft.com/office/drawing/2014/main" id="{97964187-B58F-7F43-9879-B56520FFFB43}"/>
              </a:ext>
            </a:extLst>
          </p:cNvPr>
          <p:cNvPicPr>
            <a:picLocks noChangeAspect="1"/>
          </p:cNvPicPr>
          <p:nvPr/>
        </p:nvPicPr>
        <p:blipFill>
          <a:blip r:embed="rId3"/>
          <a:stretch>
            <a:fillRect/>
          </a:stretch>
        </p:blipFill>
        <p:spPr>
          <a:xfrm>
            <a:off x="0" y="117592"/>
            <a:ext cx="12192000" cy="66228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E32730-3095-093A-A4A0-20DBBE827D03}"/>
              </a:ext>
            </a:extLst>
          </p:cNvPr>
          <p:cNvPicPr>
            <a:picLocks noChangeAspect="1"/>
          </p:cNvPicPr>
          <p:nvPr/>
        </p:nvPicPr>
        <p:blipFill>
          <a:blip r:embed="rId2"/>
          <a:stretch>
            <a:fillRect/>
          </a:stretch>
        </p:blipFill>
        <p:spPr>
          <a:xfrm>
            <a:off x="168991" y="0"/>
            <a:ext cx="11854017" cy="6858000"/>
          </a:xfrm>
          <a:prstGeom prst="rect">
            <a:avLst/>
          </a:prstGeom>
        </p:spPr>
      </p:pic>
    </p:spTree>
    <p:extLst>
      <p:ext uri="{BB962C8B-B14F-4D97-AF65-F5344CB8AC3E}">
        <p14:creationId xmlns:p14="http://schemas.microsoft.com/office/powerpoint/2010/main" val="384962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6F70856-538F-D61C-3A47-2F51CB737DCB}"/>
              </a:ext>
            </a:extLst>
          </p:cNvPr>
          <p:cNvPicPr>
            <a:picLocks noChangeAspect="1"/>
          </p:cNvPicPr>
          <p:nvPr/>
        </p:nvPicPr>
        <p:blipFill>
          <a:blip r:embed="rId3"/>
          <a:stretch>
            <a:fillRect/>
          </a:stretch>
        </p:blipFill>
        <p:spPr>
          <a:xfrm>
            <a:off x="703182" y="2209500"/>
            <a:ext cx="4777381" cy="22692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21</a:t>
            </a:fld>
            <a:endParaRPr lang="en-US"/>
          </a:p>
        </p:txBody>
      </p:sp>
    </p:spTree>
    <p:extLst>
      <p:ext uri="{BB962C8B-B14F-4D97-AF65-F5344CB8AC3E}">
        <p14:creationId xmlns:p14="http://schemas.microsoft.com/office/powerpoint/2010/main" val="149438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CD34B1F-E495-457C-DB8D-68366690130F}"/>
              </a:ext>
            </a:extLst>
          </p:cNvPr>
          <p:cNvPicPr>
            <a:picLocks noChangeAspect="1"/>
          </p:cNvPicPr>
          <p:nvPr/>
        </p:nvPicPr>
        <p:blipFill>
          <a:blip r:embed="rId3"/>
          <a:stretch>
            <a:fillRect/>
          </a:stretch>
        </p:blipFill>
        <p:spPr>
          <a:xfrm>
            <a:off x="703182" y="1797451"/>
            <a:ext cx="4777381" cy="309335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22</a:t>
            </a:fld>
            <a:endParaRPr lang="en-US"/>
          </a:p>
        </p:txBody>
      </p:sp>
    </p:spTree>
    <p:extLst>
      <p:ext uri="{BB962C8B-B14F-4D97-AF65-F5344CB8AC3E}">
        <p14:creationId xmlns:p14="http://schemas.microsoft.com/office/powerpoint/2010/main" val="2635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CCF1EA6-DC5B-18AF-6885-B39C41B1EABA}"/>
              </a:ext>
            </a:extLst>
          </p:cNvPr>
          <p:cNvPicPr>
            <a:picLocks noChangeAspect="1"/>
          </p:cNvPicPr>
          <p:nvPr/>
        </p:nvPicPr>
        <p:blipFill>
          <a:blip r:embed="rId3"/>
          <a:stretch>
            <a:fillRect/>
          </a:stretch>
        </p:blipFill>
        <p:spPr>
          <a:xfrm>
            <a:off x="238196" y="1487055"/>
            <a:ext cx="5242368" cy="24064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23</a:t>
            </a:fld>
            <a:endParaRPr lang="en-US"/>
          </a:p>
        </p:txBody>
      </p:sp>
    </p:spTree>
    <p:extLst>
      <p:ext uri="{BB962C8B-B14F-4D97-AF65-F5344CB8AC3E}">
        <p14:creationId xmlns:p14="http://schemas.microsoft.com/office/powerpoint/2010/main" val="287824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9A041-C16F-33A8-A8AB-8DEEEC5D0B39}"/>
              </a:ext>
            </a:extLst>
          </p:cNvPr>
          <p:cNvPicPr>
            <a:picLocks noChangeAspect="1"/>
          </p:cNvPicPr>
          <p:nvPr/>
        </p:nvPicPr>
        <p:blipFill>
          <a:blip r:embed="rId2"/>
          <a:stretch>
            <a:fillRect/>
          </a:stretch>
        </p:blipFill>
        <p:spPr>
          <a:xfrm>
            <a:off x="33680" y="0"/>
            <a:ext cx="12124640" cy="6858000"/>
          </a:xfrm>
          <a:prstGeom prst="rect">
            <a:avLst/>
          </a:prstGeom>
        </p:spPr>
      </p:pic>
    </p:spTree>
    <p:extLst>
      <p:ext uri="{BB962C8B-B14F-4D97-AF65-F5344CB8AC3E}">
        <p14:creationId xmlns:p14="http://schemas.microsoft.com/office/powerpoint/2010/main" val="222868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4CF284C-3F7B-F042-9541-88A113090C26}"/>
              </a:ext>
            </a:extLst>
          </p:cNvPr>
          <p:cNvPicPr>
            <a:picLocks noChangeAspect="1"/>
          </p:cNvPicPr>
          <p:nvPr/>
        </p:nvPicPr>
        <p:blipFill>
          <a:blip r:embed="rId3"/>
          <a:stretch>
            <a:fillRect/>
          </a:stretch>
        </p:blipFill>
        <p:spPr>
          <a:xfrm>
            <a:off x="703182" y="1248052"/>
            <a:ext cx="4777381" cy="41921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25</a:t>
            </a:fld>
            <a:endParaRPr lang="en-US"/>
          </a:p>
        </p:txBody>
      </p:sp>
    </p:spTree>
    <p:extLst>
      <p:ext uri="{BB962C8B-B14F-4D97-AF65-F5344CB8AC3E}">
        <p14:creationId xmlns:p14="http://schemas.microsoft.com/office/powerpoint/2010/main" val="130489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AC0860-CE18-962A-73A1-48C3476A5A44}"/>
              </a:ext>
            </a:extLst>
          </p:cNvPr>
          <p:cNvPicPr>
            <a:picLocks noChangeAspect="1"/>
          </p:cNvPicPr>
          <p:nvPr/>
        </p:nvPicPr>
        <p:blipFill>
          <a:blip r:embed="rId3"/>
          <a:stretch>
            <a:fillRect/>
          </a:stretch>
        </p:blipFill>
        <p:spPr>
          <a:xfrm>
            <a:off x="703182" y="2042292"/>
            <a:ext cx="4777381" cy="26036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26</a:t>
            </a:fld>
            <a:endParaRPr lang="en-US"/>
          </a:p>
        </p:txBody>
      </p:sp>
    </p:spTree>
    <p:extLst>
      <p:ext uri="{BB962C8B-B14F-4D97-AF65-F5344CB8AC3E}">
        <p14:creationId xmlns:p14="http://schemas.microsoft.com/office/powerpoint/2010/main" val="187647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1704C80E-45E4-0ACC-9D98-41AB3060680F}"/>
              </a:ext>
            </a:extLst>
          </p:cNvPr>
          <p:cNvPicPr>
            <a:picLocks noChangeAspect="1"/>
          </p:cNvPicPr>
          <p:nvPr/>
        </p:nvPicPr>
        <p:blipFill>
          <a:blip r:embed="rId3"/>
          <a:stretch>
            <a:fillRect/>
          </a:stretch>
        </p:blipFill>
        <p:spPr>
          <a:xfrm>
            <a:off x="703182" y="1851197"/>
            <a:ext cx="4777381" cy="29858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27</a:t>
            </a:fld>
            <a:endParaRPr lang="en-US"/>
          </a:p>
        </p:txBody>
      </p:sp>
    </p:spTree>
    <p:extLst>
      <p:ext uri="{BB962C8B-B14F-4D97-AF65-F5344CB8AC3E}">
        <p14:creationId xmlns:p14="http://schemas.microsoft.com/office/powerpoint/2010/main" val="1704481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a:ln>
                  <a:noFill/>
                </a:ln>
                <a:solidFill>
                  <a:schemeClr val="tx1"/>
                </a:solidFill>
                <a:effectLst/>
                <a:uLnTx/>
                <a:uFillTx/>
                <a:latin typeface="+mj-lt"/>
                <a:ea typeface="+mj-ea"/>
                <a:cs typeface="+mj-cs"/>
              </a:rPr>
              <a:t>EDA Problem</a:t>
            </a:r>
            <a:r>
              <a:rPr lang="en-US" sz="6000" kern="1200">
                <a:solidFill>
                  <a:schemeClr val="tx1"/>
                </a:solidFill>
                <a:latin typeface="+mj-lt"/>
                <a:ea typeface="+mj-ea"/>
                <a:cs typeface="+mj-cs"/>
              </a:rPr>
              <a:t> Statements</a:t>
            </a:r>
            <a:endParaRPr kumimoji="0" lang="en-US" sz="6000" b="0" i="0" u="none" strike="noStrike" kern="1200" cap="none" spc="0" normalizeH="0" baseline="0" noProof="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2210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C8D3613E-D245-1E53-4211-EC3FEF546D7A}"/>
              </a:ext>
            </a:extLst>
          </p:cNvPr>
          <p:cNvPicPr>
            <a:picLocks noChangeAspect="1"/>
          </p:cNvPicPr>
          <p:nvPr/>
        </p:nvPicPr>
        <p:blipFill>
          <a:blip r:embed="rId2"/>
          <a:stretch>
            <a:fillRect/>
          </a:stretch>
        </p:blipFill>
        <p:spPr>
          <a:xfrm>
            <a:off x="643467" y="866309"/>
            <a:ext cx="10905066" cy="5125380"/>
          </a:xfrm>
          <a:prstGeom prst="rect">
            <a:avLst/>
          </a:prstGeom>
        </p:spPr>
      </p:pic>
    </p:spTree>
    <p:extLst>
      <p:ext uri="{BB962C8B-B14F-4D97-AF65-F5344CB8AC3E}">
        <p14:creationId xmlns:p14="http://schemas.microsoft.com/office/powerpoint/2010/main" val="383365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9733EDE0-2244-1F96-2955-5F123FCB6914}"/>
              </a:ext>
            </a:extLst>
          </p:cNvPr>
          <p:cNvGraphicFramePr/>
          <p:nvPr>
            <p:extLst>
              <p:ext uri="{D42A27DB-BD31-4B8C-83A1-F6EECF244321}">
                <p14:modId xmlns:p14="http://schemas.microsoft.com/office/powerpoint/2010/main" val="3617201040"/>
              </p:ext>
            </p:extLst>
          </p:nvPr>
        </p:nvGraphicFramePr>
        <p:xfrm>
          <a:off x="173966" y="1376693"/>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37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46746" y="586822"/>
            <a:ext cx="356025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2700" i="0" kern="1200">
                <a:solidFill>
                  <a:schemeClr val="tx1"/>
                </a:solidFill>
                <a:effectLst/>
                <a:latin typeface="+mj-lt"/>
                <a:ea typeface="+mj-ea"/>
                <a:cs typeface="+mj-cs"/>
              </a:rPr>
              <a:t>According to budget give list of products which can be bought by customer</a:t>
            </a:r>
            <a:endParaRPr kumimoji="0" lang="en-US" sz="2700" b="1" i="0" u="none" strike="noStrike" kern="1200" cap="none" spc="0" normalizeH="0" baseline="0">
              <a:ln>
                <a:noFill/>
              </a:ln>
              <a:solidFill>
                <a:schemeClr val="tx1"/>
              </a:solidFill>
              <a:effectLst/>
              <a:uLnTx/>
              <a:uFillTx/>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1700">
              <a:latin typeface="+mn-lt"/>
              <a:ea typeface="+mn-ea"/>
              <a:cs typeface="+mn-cs"/>
            </a:endParaRPr>
          </a:p>
          <a:p>
            <a:pPr indent="-228600">
              <a:spcAft>
                <a:spcPts val="600"/>
              </a:spcAft>
              <a:buFont typeface="Arial" panose="020B0604020202020204" pitchFamily="34" charset="0"/>
              <a:buChar char="•"/>
            </a:pPr>
            <a:r>
              <a:rPr lang="en-US" sz="17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1700">
              <a:latin typeface="+mn-lt"/>
              <a:ea typeface="+mn-ea"/>
              <a:cs typeface="+mn-cs"/>
            </a:endParaRPr>
          </a:p>
        </p:txBody>
      </p:sp>
      <p:pic>
        <p:nvPicPr>
          <p:cNvPr id="6" name="Picture 5" descr="A screenshot of a spreadsheet&#10;&#10;Description automatically generated">
            <a:extLst>
              <a:ext uri="{FF2B5EF4-FFF2-40B4-BE49-F238E27FC236}">
                <a16:creationId xmlns:a16="http://schemas.microsoft.com/office/drawing/2014/main" id="{F8A05F65-08CF-0A0E-1B30-603EE79E58D8}"/>
              </a:ext>
            </a:extLst>
          </p:cNvPr>
          <p:cNvPicPr>
            <a:picLocks noChangeAspect="1"/>
          </p:cNvPicPr>
          <p:nvPr/>
        </p:nvPicPr>
        <p:blipFill>
          <a:blip r:embed="rId3"/>
          <a:stretch>
            <a:fillRect/>
          </a:stretch>
        </p:blipFill>
        <p:spPr>
          <a:xfrm>
            <a:off x="3200686" y="2734056"/>
            <a:ext cx="5879019" cy="3483864"/>
          </a:xfrm>
          <a:prstGeom prst="rect">
            <a:avLst/>
          </a:prstGeom>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a:solidFill>
                  <a:schemeClr val="tx1">
                    <a:lumMod val="50000"/>
                    <a:lumOff val="50000"/>
                  </a:schemeClr>
                </a:solidFill>
              </a:rPr>
              <a:pPr>
                <a:spcAft>
                  <a:spcPts val="600"/>
                </a:spcAft>
              </a:pPr>
              <a:t>30</a:t>
            </a:fld>
            <a:endParaRPr lang="en-US">
              <a:solidFill>
                <a:schemeClr val="tx1">
                  <a:lumMod val="50000"/>
                  <a:lumOff val="50000"/>
                </a:schemeClr>
              </a:solidFill>
            </a:endParaRPr>
          </a:p>
        </p:txBody>
      </p:sp>
    </p:spTree>
    <p:extLst>
      <p:ext uri="{BB962C8B-B14F-4D97-AF65-F5344CB8AC3E}">
        <p14:creationId xmlns:p14="http://schemas.microsoft.com/office/powerpoint/2010/main" val="132879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0C4AF93-4703-D68D-893F-91853075729A}"/>
              </a:ext>
            </a:extLst>
          </p:cNvPr>
          <p:cNvPicPr>
            <a:picLocks noChangeAspect="1"/>
          </p:cNvPicPr>
          <p:nvPr/>
        </p:nvPicPr>
        <p:blipFill>
          <a:blip r:embed="rId2"/>
          <a:stretch>
            <a:fillRect/>
          </a:stretch>
        </p:blipFill>
        <p:spPr>
          <a:xfrm>
            <a:off x="643467" y="1437966"/>
            <a:ext cx="10905066" cy="398206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711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C482DA2-97FC-F623-14B7-86D36CBC8C9B}"/>
              </a:ext>
            </a:extLst>
          </p:cNvPr>
          <p:cNvPicPr>
            <a:picLocks noChangeAspect="1"/>
          </p:cNvPicPr>
          <p:nvPr/>
        </p:nvPicPr>
        <p:blipFill>
          <a:blip r:embed="rId2"/>
          <a:stretch>
            <a:fillRect/>
          </a:stretch>
        </p:blipFill>
        <p:spPr>
          <a:xfrm>
            <a:off x="643467" y="1597454"/>
            <a:ext cx="10905066" cy="366309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5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5C68A1EE-CFA4-0DD4-BF6C-C2BF63672D47}"/>
              </a:ext>
            </a:extLst>
          </p:cNvPr>
          <p:cNvGraphicFramePr/>
          <p:nvPr/>
        </p:nvGraphicFramePr>
        <p:xfrm>
          <a:off x="103517" y="663142"/>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89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143502" y="424041"/>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ER Diagram</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dirty="0"/>
          </a:p>
        </p:txBody>
      </p:sp>
      <p:pic>
        <p:nvPicPr>
          <p:cNvPr id="2" name="Picture 1">
            <a:extLst>
              <a:ext uri="{FF2B5EF4-FFF2-40B4-BE49-F238E27FC236}">
                <a16:creationId xmlns:a16="http://schemas.microsoft.com/office/drawing/2014/main" id="{34ECBFFA-E961-5354-6A07-79E7A55ADA96}"/>
              </a:ext>
            </a:extLst>
          </p:cNvPr>
          <p:cNvPicPr>
            <a:picLocks noChangeAspect="1"/>
          </p:cNvPicPr>
          <p:nvPr/>
        </p:nvPicPr>
        <p:blipFill>
          <a:blip r:embed="rId3"/>
          <a:stretch>
            <a:fillRect/>
          </a:stretch>
        </p:blipFill>
        <p:spPr>
          <a:xfrm>
            <a:off x="212436" y="1607356"/>
            <a:ext cx="11517745" cy="4511508"/>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6A8784-7130-DAF3-70AE-2036DA6B031B}"/>
              </a:ext>
            </a:extLst>
          </p:cNvPr>
          <p:cNvPicPr>
            <a:picLocks noChangeAspect="1"/>
          </p:cNvPicPr>
          <p:nvPr/>
        </p:nvPicPr>
        <p:blipFill>
          <a:blip r:embed="rId2"/>
          <a:stretch>
            <a:fillRect/>
          </a:stretch>
        </p:blipFill>
        <p:spPr>
          <a:xfrm>
            <a:off x="569117" y="249381"/>
            <a:ext cx="2094100" cy="6151419"/>
          </a:xfrm>
          <a:prstGeom prst="rect">
            <a:avLst/>
          </a:prstGeom>
        </p:spPr>
      </p:pic>
      <p:pic>
        <p:nvPicPr>
          <p:cNvPr id="9" name="Picture 8">
            <a:extLst>
              <a:ext uri="{FF2B5EF4-FFF2-40B4-BE49-F238E27FC236}">
                <a16:creationId xmlns:a16="http://schemas.microsoft.com/office/drawing/2014/main" id="{C59EED2C-DE61-57C7-9D49-F81F29486E36}"/>
              </a:ext>
            </a:extLst>
          </p:cNvPr>
          <p:cNvPicPr>
            <a:picLocks noChangeAspect="1"/>
          </p:cNvPicPr>
          <p:nvPr/>
        </p:nvPicPr>
        <p:blipFill>
          <a:blip r:embed="rId3"/>
          <a:stretch>
            <a:fillRect/>
          </a:stretch>
        </p:blipFill>
        <p:spPr>
          <a:xfrm>
            <a:off x="7059448" y="628072"/>
            <a:ext cx="4636018" cy="5601855"/>
          </a:xfrm>
          <a:prstGeom prst="rect">
            <a:avLst/>
          </a:prstGeom>
        </p:spPr>
      </p:pic>
    </p:spTree>
    <p:extLst>
      <p:ext uri="{BB962C8B-B14F-4D97-AF65-F5344CB8AC3E}">
        <p14:creationId xmlns:p14="http://schemas.microsoft.com/office/powerpoint/2010/main" val="106329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a:ln>
                  <a:noFill/>
                </a:ln>
                <a:solidFill>
                  <a:schemeClr val="tx1"/>
                </a:solidFill>
                <a:effectLst/>
                <a:uLnTx/>
                <a:uFillTx/>
                <a:latin typeface="+mj-lt"/>
                <a:ea typeface="+mj-ea"/>
                <a:cs typeface="+mj-cs"/>
              </a:rPr>
              <a:t>Power BI Problem</a:t>
            </a:r>
            <a:r>
              <a:rPr lang="en-US" sz="6000" kern="1200">
                <a:solidFill>
                  <a:schemeClr val="tx1"/>
                </a:solidFill>
                <a:latin typeface="+mj-lt"/>
                <a:ea typeface="+mj-ea"/>
                <a:cs typeface="+mj-cs"/>
              </a:rPr>
              <a:t> Statements</a:t>
            </a:r>
            <a:endParaRPr kumimoji="0" lang="en-US" sz="6000" b="0" i="0" u="none" strike="noStrike" kern="1200" cap="none" spc="0" normalizeH="0" baseline="0" noProof="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01404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A1807-79E8-4A15-E5EA-74E40CA2893E}"/>
              </a:ext>
            </a:extLst>
          </p:cNvPr>
          <p:cNvPicPr>
            <a:picLocks noChangeAspect="1"/>
          </p:cNvPicPr>
          <p:nvPr/>
        </p:nvPicPr>
        <p:blipFill>
          <a:blip r:embed="rId2"/>
          <a:stretch>
            <a:fillRect/>
          </a:stretch>
        </p:blipFill>
        <p:spPr>
          <a:xfrm>
            <a:off x="48406" y="0"/>
            <a:ext cx="12095188" cy="6858000"/>
          </a:xfrm>
          <a:prstGeom prst="rect">
            <a:avLst/>
          </a:prstGeom>
        </p:spPr>
      </p:pic>
    </p:spTree>
    <p:extLst>
      <p:ext uri="{BB962C8B-B14F-4D97-AF65-F5344CB8AC3E}">
        <p14:creationId xmlns:p14="http://schemas.microsoft.com/office/powerpoint/2010/main" val="41547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dirty="0">
                <a:solidFill>
                  <a:schemeClr val="tx1"/>
                </a:solidFill>
                <a:effectLst/>
                <a:latin typeface="+mj-lt"/>
                <a:ea typeface="+mj-ea"/>
                <a:cs typeface="+mj-cs"/>
              </a:rPr>
              <a:t>How many universities are there in each country?</a:t>
            </a:r>
            <a:endParaRPr kumimoji="0" lang="en-US" sz="3700" b="1" i="0" u="none" strike="noStrike" kern="1200" cap="none" spc="0" normalizeH="0" baseline="0" dirty="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8D803EA-5056-3BD0-5185-C98C1F3FEA37}"/>
              </a:ext>
            </a:extLst>
          </p:cNvPr>
          <p:cNvPicPr>
            <a:picLocks noChangeAspect="1"/>
          </p:cNvPicPr>
          <p:nvPr/>
        </p:nvPicPr>
        <p:blipFill>
          <a:blip r:embed="rId3"/>
          <a:stretch>
            <a:fillRect/>
          </a:stretch>
        </p:blipFill>
        <p:spPr>
          <a:xfrm>
            <a:off x="703182" y="2328935"/>
            <a:ext cx="4777381" cy="20303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dirty="0">
              <a:latin typeface="+mn-lt"/>
              <a:ea typeface="+mn-ea"/>
              <a:cs typeface="+mn-cs"/>
            </a:endParaRPr>
          </a:p>
          <a:p>
            <a:pPr indent="-228600">
              <a:spcAft>
                <a:spcPts val="600"/>
              </a:spcAft>
              <a:buFont typeface="Arial" panose="020B0604020202020204" pitchFamily="34" charset="0"/>
              <a:buChar char="•"/>
            </a:pPr>
            <a:r>
              <a:rPr lang="en-US" sz="2800" dirty="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dirty="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9</a:t>
            </a:fld>
            <a:endParaRPr lang="en-US"/>
          </a:p>
        </p:txBody>
      </p:sp>
    </p:spTree>
    <p:extLst>
      <p:ext uri="{BB962C8B-B14F-4D97-AF65-F5344CB8AC3E}">
        <p14:creationId xmlns:p14="http://schemas.microsoft.com/office/powerpoint/2010/main" val="25583534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1281</Words>
  <Application>Microsoft Office PowerPoint</Application>
  <PresentationFormat>Widescreen</PresentationFormat>
  <Paragraphs>96</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Segoe UI Light</vt:lpstr>
      <vt:lpstr>Custom Design</vt:lpstr>
      <vt:lpstr>Capstone Project – Author Analysis</vt:lpstr>
      <vt:lpstr>Table Explanation</vt:lpstr>
      <vt:lpstr>PowerPoint Presentation</vt:lpstr>
      <vt:lpstr>PowerPoint Presentation</vt:lpstr>
      <vt:lpstr>ER Diagram</vt:lpstr>
      <vt:lpstr>PowerPoint Presentation</vt:lpstr>
      <vt:lpstr>Power BI Problem Statements</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EDA Problem Statements</vt:lpstr>
      <vt:lpstr>PowerPoint Presentation</vt:lpstr>
      <vt:lpstr>According to budget give list of products which can be bought by customer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Shiraj Ahmad</cp:lastModifiedBy>
  <cp:revision>16</cp:revision>
  <dcterms:created xsi:type="dcterms:W3CDTF">2016-09-04T11:54:55Z</dcterms:created>
  <dcterms:modified xsi:type="dcterms:W3CDTF">2024-06-11T16:29:50Z</dcterms:modified>
</cp:coreProperties>
</file>