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2" r:id="rId4"/>
    <p:sldId id="258" r:id="rId5"/>
    <p:sldId id="259" r:id="rId6"/>
    <p:sldId id="260" r:id="rId7"/>
    <p:sldId id="261" r:id="rId8"/>
    <p:sldId id="263" r:id="rId9"/>
    <p:sldId id="264" r:id="rId10"/>
    <p:sldId id="265" r:id="rId11"/>
    <p:sldId id="266" r:id="rId12"/>
    <p:sldId id="272" r:id="rId13"/>
    <p:sldId id="267" r:id="rId14"/>
    <p:sldId id="268" r:id="rId15"/>
    <p:sldId id="270" r:id="rId16"/>
    <p:sldId id="269" r:id="rId17"/>
    <p:sldId id="275" r:id="rId18"/>
    <p:sldId id="271" r:id="rId19"/>
    <p:sldId id="280" r:id="rId20"/>
    <p:sldId id="276" r:id="rId21"/>
    <p:sldId id="279" r:id="rId22"/>
    <p:sldId id="278" r:id="rId23"/>
    <p:sldId id="274"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BBBB21-B084-4405-9F2F-757190A4C3FA}"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85CD-1859-4864-8A02-53F391E05FC5}" type="slidenum">
              <a:rPr lang="en-US" smtClean="0"/>
              <a:t>‹#›</a:t>
            </a:fld>
            <a:endParaRPr lang="en-US"/>
          </a:p>
        </p:txBody>
      </p:sp>
    </p:spTree>
    <p:extLst>
      <p:ext uri="{BB962C8B-B14F-4D97-AF65-F5344CB8AC3E}">
        <p14:creationId xmlns:p14="http://schemas.microsoft.com/office/powerpoint/2010/main" val="20351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BBBB21-B084-4405-9F2F-757190A4C3FA}" type="datetimeFigureOut">
              <a:rPr lang="en-US" smtClean="0"/>
              <a:t>7/15/2017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A85CD-1859-4864-8A02-53F391E05FC5}" type="slidenum">
              <a:rPr lang="en-US" smtClean="0"/>
              <a:t>‹#›</a:t>
            </a:fld>
            <a:endParaRPr lang="en-US"/>
          </a:p>
        </p:txBody>
      </p:sp>
    </p:spTree>
    <p:extLst>
      <p:ext uri="{BB962C8B-B14F-4D97-AF65-F5344CB8AC3E}">
        <p14:creationId xmlns:p14="http://schemas.microsoft.com/office/powerpoint/2010/main" val="1349387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5BBBB21-B084-4405-9F2F-757190A4C3FA}"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85CD-1859-4864-8A02-53F391E05FC5}" type="slidenum">
              <a:rPr lang="en-US" smtClean="0"/>
              <a:t>‹#›</a:t>
            </a:fld>
            <a:endParaRPr lang="en-US"/>
          </a:p>
        </p:txBody>
      </p:sp>
    </p:spTree>
    <p:extLst>
      <p:ext uri="{BB962C8B-B14F-4D97-AF65-F5344CB8AC3E}">
        <p14:creationId xmlns:p14="http://schemas.microsoft.com/office/powerpoint/2010/main" val="3707169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5BBBB21-B084-4405-9F2F-757190A4C3FA}"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85CD-1859-4864-8A02-53F391E05FC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43125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BBBB21-B084-4405-9F2F-757190A4C3FA}"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85CD-1859-4864-8A02-53F391E05FC5}" type="slidenum">
              <a:rPr lang="en-US" smtClean="0"/>
              <a:t>‹#›</a:t>
            </a:fld>
            <a:endParaRPr lang="en-US"/>
          </a:p>
        </p:txBody>
      </p:sp>
    </p:spTree>
    <p:extLst>
      <p:ext uri="{BB962C8B-B14F-4D97-AF65-F5344CB8AC3E}">
        <p14:creationId xmlns:p14="http://schemas.microsoft.com/office/powerpoint/2010/main" val="3136898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BBBB21-B084-4405-9F2F-757190A4C3FA}" type="datetimeFigureOut">
              <a:rPr lang="en-US" smtClean="0"/>
              <a:t>7/15/2017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85CD-1859-4864-8A02-53F391E05FC5}" type="slidenum">
              <a:rPr lang="en-US" smtClean="0"/>
              <a:t>‹#›</a:t>
            </a:fld>
            <a:endParaRPr lang="en-US"/>
          </a:p>
        </p:txBody>
      </p:sp>
    </p:spTree>
    <p:extLst>
      <p:ext uri="{BB962C8B-B14F-4D97-AF65-F5344CB8AC3E}">
        <p14:creationId xmlns:p14="http://schemas.microsoft.com/office/powerpoint/2010/main" val="2556081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BBBB21-B084-4405-9F2F-757190A4C3FA}" type="datetimeFigureOut">
              <a:rPr lang="en-US" smtClean="0"/>
              <a:t>7/15/2017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85CD-1859-4864-8A02-53F391E05FC5}" type="slidenum">
              <a:rPr lang="en-US" smtClean="0"/>
              <a:t>‹#›</a:t>
            </a:fld>
            <a:endParaRPr lang="en-US"/>
          </a:p>
        </p:txBody>
      </p:sp>
    </p:spTree>
    <p:extLst>
      <p:ext uri="{BB962C8B-B14F-4D97-AF65-F5344CB8AC3E}">
        <p14:creationId xmlns:p14="http://schemas.microsoft.com/office/powerpoint/2010/main" val="2304525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BBBB21-B084-4405-9F2F-757190A4C3FA}"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85CD-1859-4864-8A02-53F391E05FC5}" type="slidenum">
              <a:rPr lang="en-US" smtClean="0"/>
              <a:t>‹#›</a:t>
            </a:fld>
            <a:endParaRPr lang="en-US"/>
          </a:p>
        </p:txBody>
      </p:sp>
    </p:spTree>
    <p:extLst>
      <p:ext uri="{BB962C8B-B14F-4D97-AF65-F5344CB8AC3E}">
        <p14:creationId xmlns:p14="http://schemas.microsoft.com/office/powerpoint/2010/main" val="2176501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BBBB21-B084-4405-9F2F-757190A4C3FA}"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85CD-1859-4864-8A02-53F391E05FC5}" type="slidenum">
              <a:rPr lang="en-US" smtClean="0"/>
              <a:t>‹#›</a:t>
            </a:fld>
            <a:endParaRPr lang="en-US"/>
          </a:p>
        </p:txBody>
      </p:sp>
    </p:spTree>
    <p:extLst>
      <p:ext uri="{BB962C8B-B14F-4D97-AF65-F5344CB8AC3E}">
        <p14:creationId xmlns:p14="http://schemas.microsoft.com/office/powerpoint/2010/main" val="43300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5BBBB21-B084-4405-9F2F-757190A4C3FA}"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85CD-1859-4864-8A02-53F391E05FC5}" type="slidenum">
              <a:rPr lang="en-US" smtClean="0"/>
              <a:t>‹#›</a:t>
            </a:fld>
            <a:endParaRPr lang="en-US"/>
          </a:p>
        </p:txBody>
      </p:sp>
    </p:spTree>
    <p:extLst>
      <p:ext uri="{BB962C8B-B14F-4D97-AF65-F5344CB8AC3E}">
        <p14:creationId xmlns:p14="http://schemas.microsoft.com/office/powerpoint/2010/main" val="88739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BBBB21-B084-4405-9F2F-757190A4C3FA}"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85CD-1859-4864-8A02-53F391E05FC5}" type="slidenum">
              <a:rPr lang="en-US" smtClean="0"/>
              <a:t>‹#›</a:t>
            </a:fld>
            <a:endParaRPr lang="en-US"/>
          </a:p>
        </p:txBody>
      </p:sp>
    </p:spTree>
    <p:extLst>
      <p:ext uri="{BB962C8B-B14F-4D97-AF65-F5344CB8AC3E}">
        <p14:creationId xmlns:p14="http://schemas.microsoft.com/office/powerpoint/2010/main" val="416421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BBBB21-B084-4405-9F2F-757190A4C3FA}" type="datetimeFigureOut">
              <a:rPr lang="en-US" smtClean="0"/>
              <a:t>7/15/2017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A85CD-1859-4864-8A02-53F391E05FC5}" type="slidenum">
              <a:rPr lang="en-US" smtClean="0"/>
              <a:t>‹#›</a:t>
            </a:fld>
            <a:endParaRPr lang="en-US"/>
          </a:p>
        </p:txBody>
      </p:sp>
    </p:spTree>
    <p:extLst>
      <p:ext uri="{BB962C8B-B14F-4D97-AF65-F5344CB8AC3E}">
        <p14:creationId xmlns:p14="http://schemas.microsoft.com/office/powerpoint/2010/main" val="420138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BBBB21-B084-4405-9F2F-757190A4C3FA}" type="datetimeFigureOut">
              <a:rPr lang="en-US" smtClean="0"/>
              <a:t>7/15/2017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A85CD-1859-4864-8A02-53F391E05FC5}" type="slidenum">
              <a:rPr lang="en-US" smtClean="0"/>
              <a:t>‹#›</a:t>
            </a:fld>
            <a:endParaRPr lang="en-US"/>
          </a:p>
        </p:txBody>
      </p:sp>
    </p:spTree>
    <p:extLst>
      <p:ext uri="{BB962C8B-B14F-4D97-AF65-F5344CB8AC3E}">
        <p14:creationId xmlns:p14="http://schemas.microsoft.com/office/powerpoint/2010/main" val="383760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5BBBB21-B084-4405-9F2F-757190A4C3FA}" type="datetimeFigureOut">
              <a:rPr lang="en-US" smtClean="0"/>
              <a:t>7/15/2017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34A85CD-1859-4864-8A02-53F391E05FC5}" type="slidenum">
              <a:rPr lang="en-US" smtClean="0"/>
              <a:t>‹#›</a:t>
            </a:fld>
            <a:endParaRPr lang="en-US"/>
          </a:p>
        </p:txBody>
      </p:sp>
    </p:spTree>
    <p:extLst>
      <p:ext uri="{BB962C8B-B14F-4D97-AF65-F5344CB8AC3E}">
        <p14:creationId xmlns:p14="http://schemas.microsoft.com/office/powerpoint/2010/main" val="81048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5BBBB21-B084-4405-9F2F-757190A4C3FA}" type="datetimeFigureOut">
              <a:rPr lang="en-US" smtClean="0"/>
              <a:t>7/15/2017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34A85CD-1859-4864-8A02-53F391E05FC5}" type="slidenum">
              <a:rPr lang="en-US" smtClean="0"/>
              <a:t>‹#›</a:t>
            </a:fld>
            <a:endParaRPr lang="en-US"/>
          </a:p>
        </p:txBody>
      </p:sp>
    </p:spTree>
    <p:extLst>
      <p:ext uri="{BB962C8B-B14F-4D97-AF65-F5344CB8AC3E}">
        <p14:creationId xmlns:p14="http://schemas.microsoft.com/office/powerpoint/2010/main" val="412171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B5BBBB21-B084-4405-9F2F-757190A4C3FA}" type="datetimeFigureOut">
              <a:rPr lang="en-US" smtClean="0"/>
              <a:t>7/15/2017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34A85CD-1859-4864-8A02-53F391E05FC5}" type="slidenum">
              <a:rPr lang="en-US" smtClean="0"/>
              <a:t>‹#›</a:t>
            </a:fld>
            <a:endParaRPr lang="en-US"/>
          </a:p>
        </p:txBody>
      </p:sp>
    </p:spTree>
    <p:extLst>
      <p:ext uri="{BB962C8B-B14F-4D97-AF65-F5344CB8AC3E}">
        <p14:creationId xmlns:p14="http://schemas.microsoft.com/office/powerpoint/2010/main" val="1317693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BBBB21-B084-4405-9F2F-757190A4C3FA}" type="datetimeFigureOut">
              <a:rPr lang="en-US" smtClean="0"/>
              <a:t>7/15/2017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A85CD-1859-4864-8A02-53F391E05FC5}" type="slidenum">
              <a:rPr lang="en-US" smtClean="0"/>
              <a:t>‹#›</a:t>
            </a:fld>
            <a:endParaRPr lang="en-US"/>
          </a:p>
        </p:txBody>
      </p:sp>
    </p:spTree>
    <p:extLst>
      <p:ext uri="{BB962C8B-B14F-4D97-AF65-F5344CB8AC3E}">
        <p14:creationId xmlns:p14="http://schemas.microsoft.com/office/powerpoint/2010/main" val="2818835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5BBBB21-B084-4405-9F2F-757190A4C3FA}" type="datetimeFigureOut">
              <a:rPr lang="en-US" smtClean="0"/>
              <a:t>7/15/2017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34A85CD-1859-4864-8A02-53F391E05FC5}" type="slidenum">
              <a:rPr lang="en-US" smtClean="0"/>
              <a:t>‹#›</a:t>
            </a:fld>
            <a:endParaRPr lang="en-US"/>
          </a:p>
        </p:txBody>
      </p:sp>
    </p:spTree>
    <p:extLst>
      <p:ext uri="{BB962C8B-B14F-4D97-AF65-F5344CB8AC3E}">
        <p14:creationId xmlns:p14="http://schemas.microsoft.com/office/powerpoint/2010/main" val="497581021"/>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hyperlink" Target="http://195.28.181.41/"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195.28.181.4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hyperlink" Target="https://msdn.microsoft.com/en-us/library/system.net.sockets.tcplistener(v=vs.110).aspx"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7.xml.rels><?xml version="1.0" encoding="UTF-8" standalone="yes"?>
<Relationships xmlns="http://schemas.openxmlformats.org/package/2006/relationships"><Relationship Id="rId3" Type="http://schemas.openxmlformats.org/officeDocument/2006/relationships/hyperlink" Target="https://msdn.microsoft.com/en-us/library/system.security.cryptography.rngcryptoserviceprovider(v=vs.110).aspx" TargetMode="External"/><Relationship Id="rId2" Type="http://schemas.openxmlformats.org/officeDocument/2006/relationships/hyperlink" Target="https://www.dotnetperls.com/rngcryptoserviceprovid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youtube.com/user/TECHE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hyperlink" Target="https://en.wikipedia.org/wiki/Syslog" TargetMode="Externa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195.28.181.4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hodan.io/" TargetMode="External"/><Relationship Id="rId2" Type="http://schemas.openxmlformats.org/officeDocument/2006/relationships/hyperlink" Target="https://www.youtube.com/watch?v=Wuy_Pm3KaV8&amp;index=1&amp;list=PLV2GM8n1QT929Fo061-BzMpIIGf0sSck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195.28.181.41/" TargetMode="External"/><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hyperlink" Target="https://support.kaspersky.com/viruses/general/459"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16036" y="2557883"/>
            <a:ext cx="4297680" cy="861420"/>
          </a:xfrm>
        </p:spPr>
        <p:txBody>
          <a:bodyPr/>
          <a:lstStyle/>
          <a:p>
            <a:pPr algn="ctr"/>
            <a:r>
              <a:rPr lang="en-US" dirty="0"/>
              <a:t>forensic </a:t>
            </a:r>
            <a:r>
              <a:rPr lang="en-US" dirty="0" smtClean="0"/>
              <a:t>exercise</a:t>
            </a:r>
            <a:endParaRPr lang="he-IL" dirty="0" smtClean="0"/>
          </a:p>
        </p:txBody>
      </p:sp>
    </p:spTree>
    <p:extLst>
      <p:ext uri="{BB962C8B-B14F-4D97-AF65-F5344CB8AC3E}">
        <p14:creationId xmlns:p14="http://schemas.microsoft.com/office/powerpoint/2010/main" val="4186583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4626" y="247445"/>
            <a:ext cx="5232174" cy="760262"/>
          </a:xfrm>
        </p:spPr>
        <p:txBody>
          <a:bodyPr/>
          <a:lstStyle/>
          <a:p>
            <a:r>
              <a:rPr lang="en-US" dirty="0" err="1"/>
              <a:t>copyToUserRoot</a:t>
            </a:r>
            <a:r>
              <a:rPr lang="en-US" dirty="0"/>
              <a:t>();</a:t>
            </a:r>
          </a:p>
        </p:txBody>
      </p:sp>
      <p:sp>
        <p:nvSpPr>
          <p:cNvPr id="3" name="Content Placeholder 2"/>
          <p:cNvSpPr>
            <a:spLocks noGrp="1"/>
          </p:cNvSpPr>
          <p:nvPr>
            <p:ph idx="1"/>
          </p:nvPr>
        </p:nvSpPr>
        <p:spPr>
          <a:xfrm>
            <a:off x="67445" y="1062182"/>
            <a:ext cx="7546166" cy="3470805"/>
          </a:xfrm>
        </p:spPr>
        <p:txBody>
          <a:bodyPr>
            <a:normAutofit fontScale="85000" lnSpcReduction="20000"/>
          </a:bodyPr>
          <a:lstStyle/>
          <a:p>
            <a:pPr marL="0" indent="0">
              <a:buNone/>
            </a:pPr>
            <a:r>
              <a:rPr lang="en-US" sz="1200" dirty="0" smtClean="0"/>
              <a:t>This function creates and uses </a:t>
            </a:r>
            <a:r>
              <a:rPr lang="en-US" sz="1200" dirty="0"/>
              <a:t>3 </a:t>
            </a:r>
            <a:r>
              <a:rPr lang="en-US" sz="1200" dirty="0" smtClean="0"/>
              <a:t>variables for various operations: </a:t>
            </a:r>
            <a:r>
              <a:rPr lang="en-US" sz="1200" dirty="0" err="1" smtClean="0"/>
              <a:t>machineName</a:t>
            </a:r>
            <a:r>
              <a:rPr lang="en-US" sz="1200" dirty="0"/>
              <a:t>, </a:t>
            </a:r>
            <a:r>
              <a:rPr lang="en-US" sz="1200" dirty="0" err="1" smtClean="0"/>
              <a:t>versionString</a:t>
            </a:r>
            <a:r>
              <a:rPr lang="en-US" sz="1200" dirty="0"/>
              <a:t> and </a:t>
            </a:r>
            <a:r>
              <a:rPr lang="en-US" sz="1200" dirty="0" err="1" smtClean="0"/>
              <a:t>userName</a:t>
            </a:r>
            <a:r>
              <a:rPr lang="en-US" sz="1200" dirty="0" smtClean="0"/>
              <a:t>.</a:t>
            </a:r>
          </a:p>
          <a:p>
            <a:pPr marL="0" indent="0">
              <a:buNone/>
            </a:pPr>
            <a:r>
              <a:rPr lang="en-US" sz="1200" dirty="0" smtClean="0"/>
              <a:t>Then it concatenates</a:t>
            </a:r>
            <a:r>
              <a:rPr lang="ru-RU" sz="1200" dirty="0" smtClean="0"/>
              <a:t> 3</a:t>
            </a:r>
            <a:r>
              <a:rPr lang="en-US" sz="1200" dirty="0" smtClean="0"/>
              <a:t> values of this variables and calculates </a:t>
            </a:r>
            <a:r>
              <a:rPr lang="en-US" sz="1200" dirty="0" err="1" smtClean="0"/>
              <a:t>HashCode</a:t>
            </a:r>
            <a:r>
              <a:rPr lang="en-US" sz="1200" dirty="0" smtClean="0"/>
              <a:t> of string without “-” and adds “.exe” to the end.</a:t>
            </a:r>
          </a:p>
          <a:p>
            <a:pPr marL="0" indent="0">
              <a:buNone/>
            </a:pPr>
            <a:r>
              <a:rPr lang="en-US" sz="1200" dirty="0" smtClean="0"/>
              <a:t>In our example it’s:</a:t>
            </a:r>
          </a:p>
          <a:p>
            <a:pPr marL="228600" indent="-228600">
              <a:buFont typeface="+mj-lt"/>
              <a:buAutoNum type="arabicPeriod"/>
            </a:pPr>
            <a:r>
              <a:rPr lang="en-US" sz="1200" dirty="0" err="1" smtClean="0"/>
              <a:t>machineName</a:t>
            </a:r>
            <a:r>
              <a:rPr lang="en-US" sz="1200" dirty="0" smtClean="0"/>
              <a:t> = WIN-N8MKQKUTJOV</a:t>
            </a:r>
          </a:p>
          <a:p>
            <a:pPr marL="228600" indent="-228600">
              <a:buFont typeface="+mj-lt"/>
              <a:buAutoNum type="arabicPeriod"/>
            </a:pPr>
            <a:r>
              <a:rPr lang="en-US" sz="1200" dirty="0" err="1" smtClean="0"/>
              <a:t>versionString</a:t>
            </a:r>
            <a:r>
              <a:rPr lang="en-US" sz="1200" dirty="0" smtClean="0"/>
              <a:t> = Microsoft Windows NT 6.2.9200.0</a:t>
            </a:r>
          </a:p>
          <a:p>
            <a:pPr marL="228600" indent="-228600">
              <a:buFont typeface="+mj-lt"/>
              <a:buAutoNum type="arabicPeriod"/>
            </a:pPr>
            <a:r>
              <a:rPr lang="en-US" sz="1200" dirty="0" err="1" smtClean="0"/>
              <a:t>userName</a:t>
            </a:r>
            <a:r>
              <a:rPr lang="en-US" sz="1200" dirty="0" smtClean="0"/>
              <a:t> = Admin2</a:t>
            </a:r>
          </a:p>
          <a:p>
            <a:pPr marL="0" indent="0">
              <a:buNone/>
            </a:pPr>
            <a:r>
              <a:rPr lang="en-US" sz="1200" dirty="0" smtClean="0"/>
              <a:t>String = </a:t>
            </a:r>
            <a:r>
              <a:rPr lang="en-US" sz="1200" dirty="0" err="1" smtClean="0"/>
              <a:t>HashCode</a:t>
            </a:r>
            <a:r>
              <a:rPr lang="en-US" sz="1200" dirty="0" smtClean="0"/>
              <a:t>(</a:t>
            </a:r>
            <a:r>
              <a:rPr lang="en-US" sz="1200" dirty="0" err="1" smtClean="0"/>
              <a:t>machineName+versionString+username</a:t>
            </a:r>
            <a:r>
              <a:rPr lang="en-US" sz="1200" dirty="0" smtClean="0"/>
              <a:t>) + ‘.exe’ = 930154724.exe</a:t>
            </a:r>
            <a:endParaRPr lang="ru-RU" sz="1200" dirty="0" smtClean="0"/>
          </a:p>
          <a:p>
            <a:pPr marL="0" indent="0">
              <a:buNone/>
            </a:pPr>
            <a:r>
              <a:rPr lang="en-US" sz="1200" dirty="0" smtClean="0"/>
              <a:t>After that creates file in </a:t>
            </a:r>
            <a:r>
              <a:rPr lang="en-US" sz="1200" dirty="0"/>
              <a:t>this directory: </a:t>
            </a:r>
            <a:endParaRPr lang="en-US" sz="1200" dirty="0" smtClean="0"/>
          </a:p>
          <a:p>
            <a:pPr marL="0" indent="0">
              <a:buNone/>
            </a:pPr>
            <a:r>
              <a:rPr lang="en-US" sz="1200" dirty="0" smtClean="0"/>
              <a:t>"</a:t>
            </a:r>
            <a:r>
              <a:rPr lang="en-US" sz="1200" dirty="0"/>
              <a:t>c:\\users\\" + </a:t>
            </a:r>
            <a:r>
              <a:rPr lang="en-US" sz="1200" dirty="0" err="1"/>
              <a:t>userName</a:t>
            </a:r>
            <a:r>
              <a:rPr lang="en-US" sz="1200" dirty="0"/>
              <a:t> + "\\" + </a:t>
            </a:r>
            <a:r>
              <a:rPr lang="en-US" sz="1200" dirty="0" err="1" smtClean="0"/>
              <a:t>oldValue</a:t>
            </a:r>
            <a:r>
              <a:rPr lang="en-US" sz="1200" dirty="0" smtClean="0"/>
              <a:t>; </a:t>
            </a:r>
            <a:r>
              <a:rPr lang="en-US" sz="1200" dirty="0" smtClean="0">
                <a:solidFill>
                  <a:srgbClr val="00B0F0"/>
                </a:solidFill>
              </a:rPr>
              <a:t>with </a:t>
            </a:r>
            <a:r>
              <a:rPr lang="en-US" sz="1200" dirty="0" err="1" smtClean="0">
                <a:solidFill>
                  <a:srgbClr val="00B0F0"/>
                </a:solidFill>
              </a:rPr>
              <a:t>FileAttributes.Hidden</a:t>
            </a:r>
            <a:endParaRPr lang="en-US" sz="1200" dirty="0" smtClean="0">
              <a:solidFill>
                <a:srgbClr val="00B0F0"/>
              </a:solidFill>
            </a:endParaRPr>
          </a:p>
          <a:p>
            <a:pPr marL="0" indent="0">
              <a:lnSpc>
                <a:spcPct val="110000"/>
              </a:lnSpc>
              <a:buNone/>
            </a:pPr>
            <a:r>
              <a:rPr lang="en-US" sz="1200" dirty="0" smtClean="0"/>
              <a:t>Then adds file path to startup by adding key to the registry. </a:t>
            </a:r>
          </a:p>
          <a:p>
            <a:pPr marL="0" indent="0">
              <a:lnSpc>
                <a:spcPct val="110000"/>
              </a:lnSpc>
              <a:buNone/>
            </a:pPr>
            <a:r>
              <a:rPr lang="en-US" sz="1200" dirty="0" smtClean="0"/>
              <a:t>This happening in </a:t>
            </a:r>
            <a:r>
              <a:rPr lang="en-US" sz="1200" dirty="0"/>
              <a:t>function </a:t>
            </a:r>
            <a:r>
              <a:rPr lang="en-US" sz="1200" dirty="0" err="1"/>
              <a:t>addToStratup</a:t>
            </a:r>
            <a:r>
              <a:rPr lang="en-US" sz="1200" dirty="0"/>
              <a:t>(string name, string location</a:t>
            </a:r>
            <a:r>
              <a:rPr lang="en-US" sz="1200" dirty="0" smtClean="0"/>
              <a:t>).</a:t>
            </a:r>
          </a:p>
          <a:p>
            <a:pPr marL="0" indent="0">
              <a:buNone/>
            </a:pPr>
            <a:r>
              <a:rPr lang="en-US" sz="1200" dirty="0" smtClean="0"/>
              <a:t>After that creates directory </a:t>
            </a:r>
            <a:r>
              <a:rPr lang="en-US" sz="1200" dirty="0"/>
              <a:t>"</a:t>
            </a:r>
            <a:r>
              <a:rPr lang="en-US" sz="1200" dirty="0" err="1" smtClean="0"/>
              <a:t>abcde</a:t>
            </a:r>
            <a:r>
              <a:rPr lang="en-US" sz="1200" dirty="0" smtClean="0"/>
              <a:t>“ </a:t>
            </a:r>
            <a:r>
              <a:rPr lang="en-US" sz="1200" dirty="0"/>
              <a:t> in "c:\\users\\" + </a:t>
            </a:r>
            <a:r>
              <a:rPr lang="en-US" sz="1200" dirty="0" err="1"/>
              <a:t>userName</a:t>
            </a:r>
            <a:r>
              <a:rPr lang="en-US" sz="1200" dirty="0"/>
              <a:t> + "\\" + </a:t>
            </a:r>
            <a:r>
              <a:rPr lang="en-US" sz="1200" dirty="0" err="1"/>
              <a:t>oldValue</a:t>
            </a:r>
            <a:r>
              <a:rPr lang="en-US" sz="1200" dirty="0"/>
              <a:t>;</a:t>
            </a:r>
          </a:p>
          <a:p>
            <a:pPr marL="0" indent="0">
              <a:buNone/>
            </a:pPr>
            <a:r>
              <a:rPr lang="en-US" sz="1200" dirty="0" smtClean="0"/>
              <a:t>with the same file at the same rules.</a:t>
            </a:r>
            <a:endParaRPr lang="en-US" sz="1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538" y="4676799"/>
            <a:ext cx="10477500" cy="1123950"/>
          </a:xfrm>
          <a:prstGeom prst="rect">
            <a:avLst/>
          </a:prstGeom>
        </p:spPr>
      </p:pic>
      <p:cxnSp>
        <p:nvCxnSpPr>
          <p:cNvPr id="9" name="Straight Arrow Connector 8"/>
          <p:cNvCxnSpPr/>
          <p:nvPr/>
        </p:nvCxnSpPr>
        <p:spPr>
          <a:xfrm>
            <a:off x="3840528" y="3524597"/>
            <a:ext cx="3192087" cy="19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7238" y="2924199"/>
            <a:ext cx="4876800" cy="1752600"/>
          </a:xfrm>
          <a:prstGeom prst="rect">
            <a:avLst/>
          </a:prstGeom>
        </p:spPr>
      </p:pic>
      <p:cxnSp>
        <p:nvCxnSpPr>
          <p:cNvPr id="12" name="Straight Arrow Connector 11"/>
          <p:cNvCxnSpPr/>
          <p:nvPr/>
        </p:nvCxnSpPr>
        <p:spPr>
          <a:xfrm>
            <a:off x="9609513" y="4676799"/>
            <a:ext cx="0" cy="3856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Curved Connector 20"/>
          <p:cNvCxnSpPr>
            <a:endCxn id="4" idx="0"/>
          </p:cNvCxnSpPr>
          <p:nvPr/>
        </p:nvCxnSpPr>
        <p:spPr>
          <a:xfrm>
            <a:off x="4530436" y="3800499"/>
            <a:ext cx="2184852" cy="876300"/>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38548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8291" y="251618"/>
            <a:ext cx="5435227" cy="694947"/>
          </a:xfrm>
        </p:spPr>
        <p:txBody>
          <a:bodyPr/>
          <a:lstStyle/>
          <a:p>
            <a:r>
              <a:rPr lang="en-US" dirty="0" err="1" smtClean="0"/>
              <a:t>Program.cs</a:t>
            </a:r>
            <a:r>
              <a:rPr lang="en-US" dirty="0" smtClean="0"/>
              <a:t> -&gt; Main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13" y="1274941"/>
            <a:ext cx="5838825" cy="3829050"/>
          </a:xfrm>
        </p:spPr>
      </p:pic>
      <p:sp>
        <p:nvSpPr>
          <p:cNvPr id="8" name="TextBox 7"/>
          <p:cNvSpPr txBox="1"/>
          <p:nvPr/>
        </p:nvSpPr>
        <p:spPr>
          <a:xfrm>
            <a:off x="7007290" y="1424579"/>
            <a:ext cx="2603598" cy="369332"/>
          </a:xfrm>
          <a:prstGeom prst="rect">
            <a:avLst/>
          </a:prstGeom>
          <a:noFill/>
        </p:spPr>
        <p:txBody>
          <a:bodyPr wrap="none" rtlCol="0">
            <a:spAutoFit/>
          </a:bodyPr>
          <a:lstStyle/>
          <a:p>
            <a:r>
              <a:rPr lang="en-US" dirty="0" err="1"/>
              <a:t>GetSource</a:t>
            </a:r>
            <a:r>
              <a:rPr lang="en-US" dirty="0"/>
              <a:t>(string URL)</a:t>
            </a:r>
          </a:p>
        </p:txBody>
      </p:sp>
      <p:cxnSp>
        <p:nvCxnSpPr>
          <p:cNvPr id="10" name="Straight Arrow Connector 9"/>
          <p:cNvCxnSpPr>
            <a:endCxn id="8" idx="1"/>
          </p:cNvCxnSpPr>
          <p:nvPr/>
        </p:nvCxnSpPr>
        <p:spPr>
          <a:xfrm flipV="1">
            <a:off x="5998473" y="1609245"/>
            <a:ext cx="1008817" cy="4457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a:stCxn id="8" idx="2"/>
          </p:cNvCxnSpPr>
          <p:nvPr/>
        </p:nvCxnSpPr>
        <p:spPr>
          <a:xfrm>
            <a:off x="8309089" y="1793911"/>
            <a:ext cx="0" cy="52216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929" y="2316073"/>
            <a:ext cx="5740146" cy="1268730"/>
          </a:xfrm>
          <a:prstGeom prst="rect">
            <a:avLst/>
          </a:prstGeom>
        </p:spPr>
      </p:pic>
      <p:sp>
        <p:nvSpPr>
          <p:cNvPr id="18" name="TextBox 17"/>
          <p:cNvSpPr txBox="1"/>
          <p:nvPr/>
        </p:nvSpPr>
        <p:spPr>
          <a:xfrm>
            <a:off x="6199929" y="3737633"/>
            <a:ext cx="5069016" cy="646331"/>
          </a:xfrm>
          <a:prstGeom prst="rect">
            <a:avLst/>
          </a:prstGeom>
          <a:noFill/>
        </p:spPr>
        <p:txBody>
          <a:bodyPr wrap="none" rtlCol="0">
            <a:spAutoFit/>
          </a:bodyPr>
          <a:lstStyle/>
          <a:p>
            <a:r>
              <a:rPr lang="en-US" dirty="0"/>
              <a:t>Sending request to </a:t>
            </a:r>
            <a:r>
              <a:rPr lang="en-US" dirty="0">
                <a:hlinkClick r:id="rId4"/>
              </a:rPr>
              <a:t>http://</a:t>
            </a:r>
            <a:r>
              <a:rPr lang="en-US" dirty="0" smtClean="0">
                <a:hlinkClick r:id="rId4"/>
              </a:rPr>
              <a:t>195.28.181.41</a:t>
            </a:r>
            <a:r>
              <a:rPr lang="en-US" dirty="0" smtClean="0"/>
              <a:t> and</a:t>
            </a:r>
          </a:p>
          <a:p>
            <a:r>
              <a:rPr lang="en-US" dirty="0"/>
              <a:t>w</a:t>
            </a:r>
            <a:r>
              <a:rPr lang="en-US" dirty="0" smtClean="0"/>
              <a:t>aiting for response.</a:t>
            </a:r>
            <a:endParaRPr lang="en-US" dirty="0"/>
          </a:p>
        </p:txBody>
      </p:sp>
    </p:spTree>
    <p:extLst>
      <p:ext uri="{BB962C8B-B14F-4D97-AF65-F5344CB8AC3E}">
        <p14:creationId xmlns:p14="http://schemas.microsoft.com/office/powerpoint/2010/main" val="4244249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007" y="311402"/>
            <a:ext cx="8522827" cy="893944"/>
          </a:xfrm>
        </p:spPr>
        <p:txBody>
          <a:bodyPr/>
          <a:lstStyle/>
          <a:p>
            <a:r>
              <a:rPr lang="en-US" sz="3000" dirty="0" err="1"/>
              <a:t>GetSource</a:t>
            </a:r>
            <a:r>
              <a:rPr lang="en-US" sz="3000" dirty="0"/>
              <a:t>(string URL</a:t>
            </a:r>
            <a:r>
              <a:rPr lang="en-US" sz="3000" dirty="0" smtClean="0"/>
              <a:t>) -&gt; </a:t>
            </a:r>
            <a:r>
              <a:rPr lang="en-US" sz="3000" dirty="0" err="1" smtClean="0"/>
              <a:t>HttpWebResponse</a:t>
            </a:r>
            <a:r>
              <a:rPr lang="en-US" sz="3000" dirty="0"/>
              <a:t/>
            </a:r>
            <a:br>
              <a:rPr lang="en-US" sz="3000" dirty="0"/>
            </a:br>
            <a:r>
              <a:rPr lang="en-US" sz="3000" dirty="0" smtClean="0"/>
              <a:t>Getting response from </a:t>
            </a:r>
            <a:r>
              <a:rPr lang="en-US" sz="3000" dirty="0">
                <a:hlinkClick r:id="rId2"/>
              </a:rPr>
              <a:t>http://195.28.181.41</a:t>
            </a:r>
            <a:r>
              <a:rPr lang="en-US" sz="3000" dirty="0"/>
              <a:t> </a:t>
            </a:r>
          </a:p>
        </p:txBody>
      </p:sp>
      <p:sp>
        <p:nvSpPr>
          <p:cNvPr id="4" name="TextBox 3"/>
          <p:cNvSpPr txBox="1"/>
          <p:nvPr/>
        </p:nvSpPr>
        <p:spPr>
          <a:xfrm>
            <a:off x="1444880" y="1512917"/>
            <a:ext cx="9177998" cy="4524315"/>
          </a:xfrm>
          <a:prstGeom prst="rect">
            <a:avLst/>
          </a:prstGeom>
          <a:noFill/>
        </p:spPr>
        <p:txBody>
          <a:bodyPr wrap="square" rtlCol="0">
            <a:spAutoFit/>
          </a:bodyPr>
          <a:lstStyle/>
          <a:p>
            <a:r>
              <a:rPr lang="en-US" sz="900" dirty="0"/>
              <a:t>&lt;!DOCTYPE html PUBLIC "-//W3C//DTD XHTML 1.0 Strict//EN" "http://www.w3.org/TR/xhtml1/DTD/xhtml1-strict.dtd"&gt;</a:t>
            </a:r>
          </a:p>
          <a:p>
            <a:r>
              <a:rPr lang="en-US" sz="900" dirty="0"/>
              <a:t>&lt;html </a:t>
            </a:r>
            <a:r>
              <a:rPr lang="en-US" sz="900" dirty="0" err="1"/>
              <a:t>xmlns</a:t>
            </a:r>
            <a:r>
              <a:rPr lang="en-US" sz="900" dirty="0"/>
              <a:t>="http://www.w3.org/1999/xhtml"&gt;</a:t>
            </a:r>
          </a:p>
          <a:p>
            <a:r>
              <a:rPr lang="en-US" sz="900" dirty="0"/>
              <a:t>&lt;head&gt;</a:t>
            </a:r>
          </a:p>
          <a:p>
            <a:r>
              <a:rPr lang="en-US" sz="900" dirty="0"/>
              <a:t>&lt;meta http-</a:t>
            </a:r>
            <a:r>
              <a:rPr lang="en-US" sz="900" dirty="0" err="1"/>
              <a:t>equiv</a:t>
            </a:r>
            <a:r>
              <a:rPr lang="en-US" sz="900" dirty="0"/>
              <a:t>="Content-Type" content="text/html; charset=iso-8859-1" /&gt;</a:t>
            </a:r>
          </a:p>
          <a:p>
            <a:r>
              <a:rPr lang="en-US" sz="900" dirty="0"/>
              <a:t>&lt;title&gt;IIS Windows Server&lt;/title&gt;</a:t>
            </a:r>
          </a:p>
          <a:p>
            <a:r>
              <a:rPr lang="en-US" sz="900" dirty="0"/>
              <a:t>&lt;style type="text/</a:t>
            </a:r>
            <a:r>
              <a:rPr lang="en-US" sz="900" dirty="0" err="1"/>
              <a:t>css</a:t>
            </a:r>
            <a:r>
              <a:rPr lang="en-US" sz="900" dirty="0"/>
              <a:t>"&gt;</a:t>
            </a:r>
          </a:p>
          <a:p>
            <a:r>
              <a:rPr lang="en-US" sz="900" dirty="0"/>
              <a:t>&lt;!--</a:t>
            </a:r>
          </a:p>
          <a:p>
            <a:r>
              <a:rPr lang="en-US" sz="900" dirty="0"/>
              <a:t>body {</a:t>
            </a:r>
          </a:p>
          <a:p>
            <a:r>
              <a:rPr lang="en-US" sz="900" dirty="0"/>
              <a:t>	color:#000000;</a:t>
            </a:r>
          </a:p>
          <a:p>
            <a:r>
              <a:rPr lang="en-US" sz="900" dirty="0"/>
              <a:t>	background-color:#0072C6;</a:t>
            </a:r>
          </a:p>
          <a:p>
            <a:r>
              <a:rPr lang="en-US" sz="900" dirty="0"/>
              <a:t>	margin:0;</a:t>
            </a:r>
          </a:p>
          <a:p>
            <a:r>
              <a:rPr lang="en-US" sz="900" dirty="0"/>
              <a:t>}</a:t>
            </a:r>
          </a:p>
          <a:p>
            <a:endParaRPr lang="en-US" sz="900" dirty="0"/>
          </a:p>
          <a:p>
            <a:r>
              <a:rPr lang="en-US" sz="900" dirty="0"/>
              <a:t>#container {</a:t>
            </a:r>
          </a:p>
          <a:p>
            <a:r>
              <a:rPr lang="en-US" sz="900" dirty="0"/>
              <a:t>	</a:t>
            </a:r>
            <a:r>
              <a:rPr lang="en-US" sz="900" dirty="0" err="1"/>
              <a:t>margin-left:auto</a:t>
            </a:r>
            <a:r>
              <a:rPr lang="en-US" sz="900" dirty="0"/>
              <a:t>;</a:t>
            </a:r>
          </a:p>
          <a:p>
            <a:r>
              <a:rPr lang="en-US" sz="900" dirty="0"/>
              <a:t>	</a:t>
            </a:r>
            <a:r>
              <a:rPr lang="en-US" sz="900" dirty="0" err="1"/>
              <a:t>margin-right:auto</a:t>
            </a:r>
            <a:r>
              <a:rPr lang="en-US" sz="900" dirty="0"/>
              <a:t>;</a:t>
            </a:r>
          </a:p>
          <a:p>
            <a:r>
              <a:rPr lang="en-US" sz="900" dirty="0"/>
              <a:t>	</a:t>
            </a:r>
            <a:r>
              <a:rPr lang="en-US" sz="900" dirty="0" err="1"/>
              <a:t>text-align:center</a:t>
            </a:r>
            <a:r>
              <a:rPr lang="en-US" sz="900" dirty="0"/>
              <a:t>;</a:t>
            </a:r>
          </a:p>
          <a:p>
            <a:r>
              <a:rPr lang="en-US" sz="900" dirty="0"/>
              <a:t>	}</a:t>
            </a:r>
          </a:p>
          <a:p>
            <a:endParaRPr lang="en-US" sz="900" dirty="0"/>
          </a:p>
          <a:p>
            <a:r>
              <a:rPr lang="en-US" sz="900" dirty="0"/>
              <a:t>a </a:t>
            </a:r>
            <a:r>
              <a:rPr lang="en-US" sz="900" dirty="0" err="1"/>
              <a:t>img</a:t>
            </a:r>
            <a:r>
              <a:rPr lang="en-US" sz="900" dirty="0"/>
              <a:t> {</a:t>
            </a:r>
          </a:p>
          <a:p>
            <a:r>
              <a:rPr lang="en-US" sz="900" dirty="0"/>
              <a:t>	</a:t>
            </a:r>
            <a:r>
              <a:rPr lang="en-US" sz="900" dirty="0" err="1"/>
              <a:t>border:none</a:t>
            </a:r>
            <a:r>
              <a:rPr lang="en-US" sz="900" dirty="0"/>
              <a:t>;</a:t>
            </a:r>
          </a:p>
          <a:p>
            <a:r>
              <a:rPr lang="en-US" sz="900" dirty="0"/>
              <a:t>}</a:t>
            </a:r>
          </a:p>
          <a:p>
            <a:endParaRPr lang="en-US" sz="900" dirty="0"/>
          </a:p>
          <a:p>
            <a:r>
              <a:rPr lang="en-US" sz="900" dirty="0"/>
              <a:t>--&gt;</a:t>
            </a:r>
          </a:p>
          <a:p>
            <a:r>
              <a:rPr lang="en-US" sz="900" dirty="0"/>
              <a:t>&lt;/style&gt;</a:t>
            </a:r>
          </a:p>
          <a:p>
            <a:r>
              <a:rPr lang="en-US" sz="900" dirty="0"/>
              <a:t>&lt;/head&gt;</a:t>
            </a:r>
          </a:p>
          <a:p>
            <a:r>
              <a:rPr lang="en-US" sz="900" dirty="0"/>
              <a:t>&lt;body&gt;</a:t>
            </a:r>
          </a:p>
          <a:p>
            <a:r>
              <a:rPr lang="en-US" sz="900" dirty="0"/>
              <a:t>&lt;div id="container"&gt;</a:t>
            </a:r>
          </a:p>
          <a:p>
            <a:r>
              <a:rPr lang="en-US" sz="900" dirty="0"/>
              <a:t>&lt;a </a:t>
            </a:r>
            <a:r>
              <a:rPr lang="en-US" sz="900" dirty="0" err="1"/>
              <a:t>href</a:t>
            </a:r>
            <a:r>
              <a:rPr lang="en-US" sz="900" dirty="0"/>
              <a:t>="http://go.microsoft.com/</a:t>
            </a:r>
            <a:r>
              <a:rPr lang="en-US" sz="900" dirty="0" err="1"/>
              <a:t>fwlink</a:t>
            </a:r>
            <a:r>
              <a:rPr lang="en-US" sz="900" dirty="0"/>
              <a:t>/?</a:t>
            </a:r>
            <a:r>
              <a:rPr lang="en-US" sz="900" dirty="0" err="1"/>
              <a:t>linkid</a:t>
            </a:r>
            <a:r>
              <a:rPr lang="en-US" sz="900" dirty="0"/>
              <a:t>=66138&amp;amp;clcid=0x409"&gt;&lt;</a:t>
            </a:r>
            <a:r>
              <a:rPr lang="en-US" sz="900" dirty="0" err="1"/>
              <a:t>img</a:t>
            </a:r>
            <a:r>
              <a:rPr lang="en-US" sz="900" dirty="0"/>
              <a:t> </a:t>
            </a:r>
            <a:r>
              <a:rPr lang="en-US" sz="900" dirty="0" err="1"/>
              <a:t>src</a:t>
            </a:r>
            <a:r>
              <a:rPr lang="en-US" sz="900" dirty="0"/>
              <a:t>="iis-85.png" alt="IIS" width="960" height="600" /&gt;&lt;/a&gt;</a:t>
            </a:r>
          </a:p>
          <a:p>
            <a:r>
              <a:rPr lang="en-US" sz="900" dirty="0"/>
              <a:t>&lt;/div&gt;</a:t>
            </a:r>
          </a:p>
          <a:p>
            <a:r>
              <a:rPr lang="en-US" sz="900" dirty="0"/>
              <a:t>&lt;/body&gt;</a:t>
            </a:r>
          </a:p>
          <a:p>
            <a:r>
              <a:rPr lang="en-US" sz="900" dirty="0"/>
              <a:t>&lt;/html&gt;</a:t>
            </a:r>
          </a:p>
        </p:txBody>
      </p:sp>
    </p:spTree>
    <p:extLst>
      <p:ext uri="{BB962C8B-B14F-4D97-AF65-F5344CB8AC3E}">
        <p14:creationId xmlns:p14="http://schemas.microsoft.com/office/powerpoint/2010/main" val="3393837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397" y="3179913"/>
            <a:ext cx="4638675" cy="1943100"/>
          </a:xfrm>
          <a:prstGeom prst="rect">
            <a:avLst/>
          </a:prstGeom>
        </p:spPr>
      </p:pic>
      <p:sp>
        <p:nvSpPr>
          <p:cNvPr id="5" name="Title 1"/>
          <p:cNvSpPr>
            <a:spLocks noGrp="1"/>
          </p:cNvSpPr>
          <p:nvPr>
            <p:ph type="title"/>
          </p:nvPr>
        </p:nvSpPr>
        <p:spPr>
          <a:xfrm>
            <a:off x="2941442" y="298133"/>
            <a:ext cx="5969293" cy="1222757"/>
          </a:xfrm>
        </p:spPr>
        <p:txBody>
          <a:bodyPr/>
          <a:lstStyle/>
          <a:p>
            <a:r>
              <a:rPr lang="en-US" dirty="0" err="1" smtClean="0"/>
              <a:t>Program.cs</a:t>
            </a:r>
            <a:r>
              <a:rPr lang="en-US" dirty="0" smtClean="0"/>
              <a:t> -&gt; Main</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88" y="1080856"/>
            <a:ext cx="5791200" cy="1714500"/>
          </a:xfrm>
          <a:prstGeom prst="rect">
            <a:avLst/>
          </a:prstGeom>
        </p:spPr>
      </p:pic>
      <p:sp>
        <p:nvSpPr>
          <p:cNvPr id="7" name="TextBox 6"/>
          <p:cNvSpPr txBox="1"/>
          <p:nvPr/>
        </p:nvSpPr>
        <p:spPr>
          <a:xfrm>
            <a:off x="486841" y="4454379"/>
            <a:ext cx="5658921" cy="784830"/>
          </a:xfrm>
          <a:prstGeom prst="rect">
            <a:avLst/>
          </a:prstGeom>
          <a:noFill/>
        </p:spPr>
        <p:txBody>
          <a:bodyPr wrap="none" rtlCol="0">
            <a:spAutoFit/>
          </a:bodyPr>
          <a:lstStyle/>
          <a:p>
            <a:r>
              <a:rPr lang="en-US" sz="1500" dirty="0" err="1"/>
              <a:t>runListener</a:t>
            </a:r>
            <a:r>
              <a:rPr lang="en-US" sz="1500" dirty="0"/>
              <a:t> creates </a:t>
            </a:r>
            <a:r>
              <a:rPr lang="en-US" sz="1500" dirty="0" err="1"/>
              <a:t>TcpListener</a:t>
            </a:r>
            <a:r>
              <a:rPr lang="en-US" sz="1500" dirty="0"/>
              <a:t> with </a:t>
            </a:r>
            <a:r>
              <a:rPr lang="en-US" sz="1500" dirty="0" err="1"/>
              <a:t>ip</a:t>
            </a:r>
            <a:r>
              <a:rPr lang="en-US" sz="1500" dirty="0"/>
              <a:t> 0.0.0.0 and port </a:t>
            </a:r>
            <a:r>
              <a:rPr lang="en-US" sz="1500" dirty="0" smtClean="0"/>
              <a:t>8989</a:t>
            </a:r>
          </a:p>
          <a:p>
            <a:r>
              <a:rPr lang="en-US" sz="1500" dirty="0" smtClean="0"/>
              <a:t>Listening </a:t>
            </a:r>
            <a:r>
              <a:rPr lang="en-US" sz="1500" dirty="0"/>
              <a:t>for client </a:t>
            </a:r>
            <a:r>
              <a:rPr lang="en-US" sz="1500" dirty="0" smtClean="0"/>
              <a:t>requests. </a:t>
            </a:r>
          </a:p>
          <a:p>
            <a:r>
              <a:rPr lang="en-US" sz="1500" dirty="0" smtClean="0"/>
              <a:t>Created in new thread and runs in background.</a:t>
            </a:r>
          </a:p>
        </p:txBody>
      </p:sp>
      <p:cxnSp>
        <p:nvCxnSpPr>
          <p:cNvPr id="8" name="Curved Connector 7"/>
          <p:cNvCxnSpPr/>
          <p:nvPr/>
        </p:nvCxnSpPr>
        <p:spPr>
          <a:xfrm>
            <a:off x="5926088" y="2303613"/>
            <a:ext cx="2184852" cy="876300"/>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8033067" y="2610690"/>
            <a:ext cx="1539204" cy="369332"/>
          </a:xfrm>
          <a:prstGeom prst="rect">
            <a:avLst/>
          </a:prstGeom>
          <a:noFill/>
        </p:spPr>
        <p:txBody>
          <a:bodyPr wrap="none" rtlCol="0">
            <a:spAutoFit/>
          </a:bodyPr>
          <a:lstStyle/>
          <a:p>
            <a:r>
              <a:rPr lang="en-US" dirty="0" err="1"/>
              <a:t>runListener</a:t>
            </a:r>
            <a:r>
              <a:rPr lang="en-US" dirty="0"/>
              <a:t>()</a:t>
            </a:r>
          </a:p>
        </p:txBody>
      </p:sp>
      <p:sp>
        <p:nvSpPr>
          <p:cNvPr id="6" name="TextBox 5"/>
          <p:cNvSpPr txBox="1"/>
          <p:nvPr/>
        </p:nvSpPr>
        <p:spPr>
          <a:xfrm>
            <a:off x="6533208" y="5123013"/>
            <a:ext cx="5530681" cy="400110"/>
          </a:xfrm>
          <a:prstGeom prst="rect">
            <a:avLst/>
          </a:prstGeom>
          <a:noFill/>
        </p:spPr>
        <p:txBody>
          <a:bodyPr wrap="none" rtlCol="0">
            <a:spAutoFit/>
          </a:bodyPr>
          <a:lstStyle/>
          <a:p>
            <a:r>
              <a:rPr lang="en-US" sz="1000" dirty="0">
                <a:hlinkClick r:id="rId4"/>
              </a:rPr>
              <a:t>https://msdn.microsoft.com/en-us/library/system.net.sockets.tcplistener(v=vs.110).</a:t>
            </a:r>
            <a:r>
              <a:rPr lang="en-US" sz="1000" dirty="0" smtClean="0">
                <a:hlinkClick r:id="rId4"/>
              </a:rPr>
              <a:t>aspx</a:t>
            </a:r>
            <a:endParaRPr lang="en-US" sz="1000" dirty="0" smtClean="0"/>
          </a:p>
          <a:p>
            <a:endParaRPr lang="en-US" sz="1000" dirty="0"/>
          </a:p>
        </p:txBody>
      </p:sp>
    </p:spTree>
    <p:extLst>
      <p:ext uri="{BB962C8B-B14F-4D97-AF65-F5344CB8AC3E}">
        <p14:creationId xmlns:p14="http://schemas.microsoft.com/office/powerpoint/2010/main" val="1591957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1379" y="329403"/>
            <a:ext cx="6501138" cy="704278"/>
          </a:xfrm>
        </p:spPr>
        <p:txBody>
          <a:bodyPr/>
          <a:lstStyle/>
          <a:p>
            <a:r>
              <a:rPr lang="en-US" dirty="0" err="1" smtClean="0"/>
              <a:t>Program.cs</a:t>
            </a:r>
            <a:r>
              <a:rPr lang="en-US" dirty="0" smtClean="0"/>
              <a:t> -&gt; Main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13" y="1274941"/>
            <a:ext cx="5838825" cy="3829050"/>
          </a:xfrm>
        </p:spPr>
      </p:pic>
      <p:sp>
        <p:nvSpPr>
          <p:cNvPr id="8" name="TextBox 7"/>
          <p:cNvSpPr txBox="1"/>
          <p:nvPr/>
        </p:nvSpPr>
        <p:spPr>
          <a:xfrm>
            <a:off x="7529804" y="1323833"/>
            <a:ext cx="2087431" cy="369332"/>
          </a:xfrm>
          <a:prstGeom prst="rect">
            <a:avLst/>
          </a:prstGeom>
          <a:noFill/>
        </p:spPr>
        <p:txBody>
          <a:bodyPr wrap="none" rtlCol="0">
            <a:spAutoFit/>
          </a:bodyPr>
          <a:lstStyle/>
          <a:p>
            <a:r>
              <a:rPr lang="en-US" dirty="0" err="1"/>
              <a:t>runCommands</a:t>
            </a:r>
            <a:r>
              <a:rPr lang="en-US" dirty="0"/>
              <a:t>();</a:t>
            </a:r>
          </a:p>
        </p:txBody>
      </p:sp>
      <p:cxnSp>
        <p:nvCxnSpPr>
          <p:cNvPr id="12" name="Straight Arrow Connector 11"/>
          <p:cNvCxnSpPr>
            <a:stCxn id="8" idx="2"/>
          </p:cNvCxnSpPr>
          <p:nvPr/>
        </p:nvCxnSpPr>
        <p:spPr>
          <a:xfrm flipH="1">
            <a:off x="8562876" y="1693165"/>
            <a:ext cx="10644" cy="16510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948" y="1855426"/>
            <a:ext cx="4724400" cy="177165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2677" y="4207381"/>
            <a:ext cx="3180398" cy="1620203"/>
          </a:xfrm>
          <a:prstGeom prst="rect">
            <a:avLst/>
          </a:prstGeom>
        </p:spPr>
      </p:pic>
      <p:cxnSp>
        <p:nvCxnSpPr>
          <p:cNvPr id="20" name="Straight Arrow Connector 19"/>
          <p:cNvCxnSpPr>
            <a:endCxn id="13" idx="0"/>
          </p:cNvCxnSpPr>
          <p:nvPr/>
        </p:nvCxnSpPr>
        <p:spPr>
          <a:xfrm flipH="1">
            <a:off x="8562876" y="3627076"/>
            <a:ext cx="1313" cy="5803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9" name="Elbow Connector 48"/>
          <p:cNvCxnSpPr>
            <a:endCxn id="8" idx="1"/>
          </p:cNvCxnSpPr>
          <p:nvPr/>
        </p:nvCxnSpPr>
        <p:spPr>
          <a:xfrm flipV="1">
            <a:off x="2668555" y="1508499"/>
            <a:ext cx="4861249" cy="1598595"/>
          </a:xfrm>
          <a:prstGeom prst="bentConnector3">
            <a:avLst>
              <a:gd name="adj1" fmla="val 73225"/>
            </a:avLst>
          </a:prstGeom>
          <a:ln>
            <a:tailEnd type="triangle"/>
          </a:ln>
        </p:spPr>
        <p:style>
          <a:lnRef idx="3">
            <a:schemeClr val="accent2"/>
          </a:lnRef>
          <a:fillRef idx="0">
            <a:schemeClr val="accent2"/>
          </a:fillRef>
          <a:effectRef idx="2">
            <a:schemeClr val="accent2"/>
          </a:effectRef>
          <a:fontRef idx="minor">
            <a:schemeClr val="tx1"/>
          </a:fontRef>
        </p:style>
      </p:cxnSp>
      <p:sp>
        <p:nvSpPr>
          <p:cNvPr id="51" name="TextBox 50"/>
          <p:cNvSpPr txBox="1"/>
          <p:nvPr/>
        </p:nvSpPr>
        <p:spPr>
          <a:xfrm>
            <a:off x="8697686" y="3729502"/>
            <a:ext cx="3360215" cy="338554"/>
          </a:xfrm>
          <a:prstGeom prst="rect">
            <a:avLst/>
          </a:prstGeom>
          <a:noFill/>
        </p:spPr>
        <p:txBody>
          <a:bodyPr wrap="none" rtlCol="0">
            <a:spAutoFit/>
          </a:bodyPr>
          <a:lstStyle/>
          <a:p>
            <a:r>
              <a:rPr lang="en-US" sz="1600" dirty="0"/>
              <a:t>run(string exe, string Command)</a:t>
            </a:r>
          </a:p>
        </p:txBody>
      </p:sp>
    </p:spTree>
    <p:extLst>
      <p:ext uri="{BB962C8B-B14F-4D97-AF65-F5344CB8AC3E}">
        <p14:creationId xmlns:p14="http://schemas.microsoft.com/office/powerpoint/2010/main" val="3795948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43350"/>
            <a:ext cx="9404723" cy="504548"/>
          </a:xfrm>
        </p:spPr>
        <p:txBody>
          <a:bodyPr/>
          <a:lstStyle/>
          <a:p>
            <a:r>
              <a:rPr lang="en-US" sz="3000" dirty="0" err="1"/>
              <a:t>runCommands</a:t>
            </a:r>
            <a:r>
              <a:rPr lang="en-US" sz="3000" dirty="0" smtClean="0"/>
              <a:t>();</a:t>
            </a:r>
            <a:br>
              <a:rPr lang="en-US" sz="3000" dirty="0" smtClean="0"/>
            </a:br>
            <a:endParaRPr lang="en-US" sz="3000" dirty="0"/>
          </a:p>
        </p:txBody>
      </p:sp>
      <p:sp>
        <p:nvSpPr>
          <p:cNvPr id="3" name="Content Placeholder 2"/>
          <p:cNvSpPr>
            <a:spLocks noGrp="1"/>
          </p:cNvSpPr>
          <p:nvPr>
            <p:ph idx="1"/>
          </p:nvPr>
        </p:nvSpPr>
        <p:spPr>
          <a:xfrm>
            <a:off x="646111" y="988889"/>
            <a:ext cx="8946541" cy="2120071"/>
          </a:xfrm>
        </p:spPr>
        <p:txBody>
          <a:bodyPr>
            <a:normAutofit/>
          </a:bodyPr>
          <a:lstStyle/>
          <a:p>
            <a:pPr marL="0" indent="0">
              <a:buNone/>
            </a:pPr>
            <a:r>
              <a:rPr lang="en-US" sz="1500" dirty="0" smtClean="0"/>
              <a:t>This Function starts 3 processes:</a:t>
            </a:r>
          </a:p>
          <a:p>
            <a:pPr marL="0" indent="0">
              <a:buNone/>
            </a:pPr>
            <a:r>
              <a:rPr lang="en-US" sz="1500" dirty="0" smtClean="0"/>
              <a:t>1. </a:t>
            </a:r>
            <a:r>
              <a:rPr lang="en-US" sz="1500" b="1" u="sng" dirty="0" err="1" smtClean="0"/>
              <a:t>Netsh</a:t>
            </a:r>
            <a:r>
              <a:rPr lang="en-US" sz="1500" b="1" dirty="0" smtClean="0"/>
              <a:t> </a:t>
            </a:r>
            <a:r>
              <a:rPr lang="en-US" sz="1500" dirty="0" smtClean="0"/>
              <a:t>is </a:t>
            </a:r>
            <a:r>
              <a:rPr lang="en-US" sz="1500" dirty="0"/>
              <a:t>a command-line scripting utility that allows you to, either locally or remotely, display or modify the network configuration of a computer that is currently running. </a:t>
            </a:r>
          </a:p>
          <a:p>
            <a:pPr marL="0" indent="0">
              <a:buNone/>
            </a:pPr>
            <a:r>
              <a:rPr lang="en-US" sz="1500" dirty="0" smtClean="0"/>
              <a:t>2. </a:t>
            </a:r>
            <a:r>
              <a:rPr lang="en-US" sz="1500" b="1" u="sng" dirty="0" smtClean="0"/>
              <a:t>FTP</a:t>
            </a:r>
            <a:r>
              <a:rPr lang="en-US" sz="1500" dirty="0" smtClean="0"/>
              <a:t> - Transfers </a:t>
            </a:r>
            <a:r>
              <a:rPr lang="en-US" sz="1500" dirty="0"/>
              <a:t>files to and from a computer running a File Transfer Protocol (FTP) server service. </a:t>
            </a:r>
            <a:endParaRPr lang="en-US" sz="1500" dirty="0" smtClean="0"/>
          </a:p>
          <a:p>
            <a:pPr marL="0" indent="0">
              <a:buNone/>
            </a:pPr>
            <a:r>
              <a:rPr lang="en-US" sz="1500" dirty="0"/>
              <a:t>3. </a:t>
            </a:r>
            <a:r>
              <a:rPr lang="en-US" sz="1500" b="1" u="sng" dirty="0" err="1" smtClean="0"/>
              <a:t>Tasklist</a:t>
            </a:r>
            <a:r>
              <a:rPr lang="en-US" sz="1500" dirty="0" smtClean="0"/>
              <a:t> - </a:t>
            </a:r>
            <a:r>
              <a:rPr lang="en-US" sz="1500" dirty="0"/>
              <a:t>Displays a list of applications and services with their Process ID (PID) for all tasks running on either a local or a remote computer.</a:t>
            </a:r>
          </a:p>
        </p:txBody>
      </p:sp>
      <p:sp>
        <p:nvSpPr>
          <p:cNvPr id="4" name="Title 1"/>
          <p:cNvSpPr txBox="1">
            <a:spLocks/>
          </p:cNvSpPr>
          <p:nvPr/>
        </p:nvSpPr>
        <p:spPr>
          <a:xfrm>
            <a:off x="646111" y="3363353"/>
            <a:ext cx="9404723" cy="60854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smtClean="0"/>
              <a:t>run(string exe, string Command)</a:t>
            </a:r>
            <a:endParaRPr lang="en-US" sz="3000" dirty="0"/>
          </a:p>
        </p:txBody>
      </p:sp>
      <p:sp>
        <p:nvSpPr>
          <p:cNvPr id="5" name="Content Placeholder 2"/>
          <p:cNvSpPr txBox="1">
            <a:spLocks/>
          </p:cNvSpPr>
          <p:nvPr/>
        </p:nvSpPr>
        <p:spPr>
          <a:xfrm>
            <a:off x="646110" y="4025190"/>
            <a:ext cx="8946541" cy="118700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500" dirty="0" smtClean="0"/>
              <a:t>This function is creating new process, where parameter “exe” is an executable file to run and parameter “Command” is an argument. This function redirects process’s STDOUT to himself, waits until process is exits and returns STDOUT as a string to caller method.</a:t>
            </a:r>
            <a:endParaRPr lang="en-US" sz="1500" dirty="0"/>
          </a:p>
        </p:txBody>
      </p:sp>
    </p:spTree>
    <p:extLst>
      <p:ext uri="{BB962C8B-B14F-4D97-AF65-F5344CB8AC3E}">
        <p14:creationId xmlns:p14="http://schemas.microsoft.com/office/powerpoint/2010/main" val="2243490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622" y="1251274"/>
            <a:ext cx="5438775" cy="17335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0397" y="3470017"/>
            <a:ext cx="6100763" cy="192690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286" y="3657600"/>
            <a:ext cx="3613785" cy="2440305"/>
          </a:xfrm>
          <a:prstGeom prst="rect">
            <a:avLst/>
          </a:prstGeom>
        </p:spPr>
      </p:pic>
      <p:cxnSp>
        <p:nvCxnSpPr>
          <p:cNvPr id="10" name="Straight Arrow Connector 9"/>
          <p:cNvCxnSpPr/>
          <p:nvPr/>
        </p:nvCxnSpPr>
        <p:spPr>
          <a:xfrm flipH="1">
            <a:off x="1912777" y="2612571"/>
            <a:ext cx="9329" cy="1045029"/>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Title 1"/>
          <p:cNvSpPr>
            <a:spLocks noGrp="1"/>
          </p:cNvSpPr>
          <p:nvPr>
            <p:ph type="title"/>
          </p:nvPr>
        </p:nvSpPr>
        <p:spPr>
          <a:xfrm>
            <a:off x="3091379" y="329403"/>
            <a:ext cx="6501138" cy="704278"/>
          </a:xfrm>
        </p:spPr>
        <p:txBody>
          <a:bodyPr/>
          <a:lstStyle/>
          <a:p>
            <a:r>
              <a:rPr lang="en-US" dirty="0" err="1" smtClean="0"/>
              <a:t>Program.cs</a:t>
            </a:r>
            <a:r>
              <a:rPr lang="en-US" dirty="0" smtClean="0"/>
              <a:t> -&gt; Main</a:t>
            </a:r>
            <a:endParaRPr lang="en-US" dirty="0"/>
          </a:p>
        </p:txBody>
      </p:sp>
      <p:cxnSp>
        <p:nvCxnSpPr>
          <p:cNvPr id="19" name="Curved Connector 18"/>
          <p:cNvCxnSpPr>
            <a:endCxn id="5" idx="0"/>
          </p:cNvCxnSpPr>
          <p:nvPr/>
        </p:nvCxnSpPr>
        <p:spPr>
          <a:xfrm>
            <a:off x="5590397" y="1884784"/>
            <a:ext cx="3050382" cy="1585233"/>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8640778" y="3100685"/>
            <a:ext cx="3078087" cy="369332"/>
          </a:xfrm>
          <a:prstGeom prst="rect">
            <a:avLst/>
          </a:prstGeom>
          <a:noFill/>
        </p:spPr>
        <p:txBody>
          <a:bodyPr wrap="none" rtlCol="0">
            <a:spAutoFit/>
          </a:bodyPr>
          <a:lstStyle/>
          <a:p>
            <a:r>
              <a:rPr lang="en-US" dirty="0" err="1"/>
              <a:t>randomString</a:t>
            </a:r>
            <a:r>
              <a:rPr lang="en-US" dirty="0"/>
              <a:t>(</a:t>
            </a:r>
            <a:r>
              <a:rPr lang="en-US" dirty="0" err="1"/>
              <a:t>int</a:t>
            </a:r>
            <a:r>
              <a:rPr lang="en-US" dirty="0"/>
              <a:t> </a:t>
            </a:r>
            <a:r>
              <a:rPr lang="en-US" dirty="0" err="1"/>
              <a:t>maxSize</a:t>
            </a:r>
            <a:r>
              <a:rPr lang="en-US" dirty="0"/>
              <a:t>)</a:t>
            </a:r>
          </a:p>
        </p:txBody>
      </p:sp>
      <p:sp>
        <p:nvSpPr>
          <p:cNvPr id="21" name="TextBox 20"/>
          <p:cNvSpPr txBox="1"/>
          <p:nvPr/>
        </p:nvSpPr>
        <p:spPr>
          <a:xfrm>
            <a:off x="472575" y="3304988"/>
            <a:ext cx="3403496" cy="307777"/>
          </a:xfrm>
          <a:prstGeom prst="rect">
            <a:avLst/>
          </a:prstGeom>
          <a:noFill/>
        </p:spPr>
        <p:txBody>
          <a:bodyPr wrap="none" rtlCol="0">
            <a:spAutoFit/>
          </a:bodyPr>
          <a:lstStyle/>
          <a:p>
            <a:r>
              <a:rPr lang="en-US" sz="1400" dirty="0" err="1"/>
              <a:t>SendSyslog</a:t>
            </a:r>
            <a:r>
              <a:rPr lang="en-US" sz="1400" dirty="0"/>
              <a:t>(string </a:t>
            </a:r>
            <a:r>
              <a:rPr lang="en-US" sz="1400" dirty="0" err="1"/>
              <a:t>TargetIP</a:t>
            </a:r>
            <a:r>
              <a:rPr lang="en-US" sz="1400" dirty="0"/>
              <a:t>, string text)</a:t>
            </a:r>
          </a:p>
        </p:txBody>
      </p:sp>
    </p:spTree>
    <p:extLst>
      <p:ext uri="{BB962C8B-B14F-4D97-AF65-F5344CB8AC3E}">
        <p14:creationId xmlns:p14="http://schemas.microsoft.com/office/powerpoint/2010/main" val="1488866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randomString</a:t>
            </a:r>
            <a:r>
              <a:rPr lang="en-US" sz="4400" dirty="0"/>
              <a:t>(</a:t>
            </a:r>
            <a:r>
              <a:rPr lang="en-US" sz="4400" dirty="0" err="1"/>
              <a:t>int</a:t>
            </a:r>
            <a:r>
              <a:rPr lang="en-US" sz="4400" dirty="0"/>
              <a:t> </a:t>
            </a:r>
            <a:r>
              <a:rPr lang="en-US" sz="4400" dirty="0" err="1"/>
              <a:t>maxSize</a:t>
            </a:r>
            <a:r>
              <a:rPr lang="en-US" sz="4400" dirty="0" smtClean="0"/>
              <a:t>)</a:t>
            </a:r>
            <a:r>
              <a:rPr lang="ru-RU" sz="4400" dirty="0" smtClean="0"/>
              <a:t/>
            </a:r>
            <a:br>
              <a:rPr lang="ru-RU" sz="4400" dirty="0" smtClean="0"/>
            </a:br>
            <a:r>
              <a:rPr lang="en-US" sz="1200" dirty="0">
                <a:hlinkClick r:id="rId2"/>
              </a:rPr>
              <a:t>https://</a:t>
            </a:r>
            <a:r>
              <a:rPr lang="en-US" sz="1200" dirty="0" smtClean="0">
                <a:hlinkClick r:id="rId2"/>
              </a:rPr>
              <a:t>www.dotnetperls.com/rngcryptoserviceprovider</a:t>
            </a:r>
            <a:r>
              <a:rPr lang="en-US" sz="1200" dirty="0"/>
              <a:t/>
            </a:r>
            <a:br>
              <a:rPr lang="en-US" sz="1200" dirty="0"/>
            </a:br>
            <a:r>
              <a:rPr lang="en-US" sz="1200" dirty="0">
                <a:hlinkClick r:id="rId3"/>
              </a:rPr>
              <a:t>https://msdn.microsoft.com/en-us/library/system.security.cryptography.rngcryptoserviceprovider(v=vs.110).</a:t>
            </a:r>
            <a:r>
              <a:rPr lang="en-US" sz="1200" dirty="0" smtClean="0">
                <a:hlinkClick r:id="rId3"/>
              </a:rPr>
              <a:t>aspx</a:t>
            </a:r>
            <a:r>
              <a:rPr lang="en-US" sz="1200" dirty="0" smtClean="0"/>
              <a:t/>
            </a:r>
            <a:br>
              <a:rPr lang="en-US" sz="1200" dirty="0" smtClean="0"/>
            </a:br>
            <a:endParaRPr lang="en-US" sz="1200" dirty="0"/>
          </a:p>
        </p:txBody>
      </p:sp>
      <p:sp>
        <p:nvSpPr>
          <p:cNvPr id="3" name="Content Placeholder 2"/>
          <p:cNvSpPr>
            <a:spLocks noGrp="1"/>
          </p:cNvSpPr>
          <p:nvPr>
            <p:ph idx="1"/>
          </p:nvPr>
        </p:nvSpPr>
        <p:spPr>
          <a:xfrm>
            <a:off x="646111" y="1786910"/>
            <a:ext cx="8946541" cy="4195481"/>
          </a:xfrm>
        </p:spPr>
        <p:txBody>
          <a:bodyPr/>
          <a:lstStyle/>
          <a:p>
            <a:r>
              <a:rPr lang="en-US" dirty="0"/>
              <a:t>Implements a cryptographic Random Number Generator (RNG) using the implementation provided by the cryptographic service provider (CSP). </a:t>
            </a:r>
            <a:endParaRPr lang="en-US" dirty="0" smtClean="0"/>
          </a:p>
          <a:p>
            <a:pPr marL="0" indent="0">
              <a:buNone/>
            </a:pPr>
            <a:r>
              <a:rPr lang="en-US" dirty="0" err="1" smtClean="0"/>
              <a:t>randomString</a:t>
            </a:r>
            <a:r>
              <a:rPr lang="en-US" dirty="0" smtClean="0"/>
              <a:t> </a:t>
            </a:r>
            <a:r>
              <a:rPr lang="en-US" dirty="0"/>
              <a:t>generates highly random string from chArray2 char set where </a:t>
            </a:r>
            <a:r>
              <a:rPr lang="en-US" dirty="0" err="1"/>
              <a:t>maxSize</a:t>
            </a:r>
            <a:r>
              <a:rPr lang="en-US" dirty="0"/>
              <a:t> parameter is a string </a:t>
            </a:r>
            <a:r>
              <a:rPr lang="en-US" dirty="0" smtClean="0"/>
              <a:t>length.</a:t>
            </a:r>
          </a:p>
          <a:p>
            <a:pPr marL="0" indent="0">
              <a:buNone/>
            </a:pPr>
            <a:r>
              <a:rPr lang="en-US" sz="1600" dirty="0"/>
              <a:t>chArray2 = "abcdefghijklmnopqrstuvwxyzABCDEFGHIJKLMNOPQRSTUVWXYZ1234567890"</a:t>
            </a:r>
            <a:endParaRPr lang="ru-RU" sz="1600" dirty="0" smtClean="0"/>
          </a:p>
        </p:txBody>
      </p:sp>
    </p:spTree>
    <p:extLst>
      <p:ext uri="{BB962C8B-B14F-4D97-AF65-F5344CB8AC3E}">
        <p14:creationId xmlns:p14="http://schemas.microsoft.com/office/powerpoint/2010/main" val="2516689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93449"/>
          </a:xfrm>
        </p:spPr>
        <p:txBody>
          <a:bodyPr/>
          <a:lstStyle/>
          <a:p>
            <a:r>
              <a:rPr lang="en-US" sz="3000" dirty="0" err="1" smtClean="0"/>
              <a:t>SendSyslog</a:t>
            </a:r>
            <a:r>
              <a:rPr lang="en-US" sz="3000" dirty="0" smtClean="0"/>
              <a:t>(string </a:t>
            </a:r>
            <a:r>
              <a:rPr lang="en-US" sz="3000" dirty="0" err="1" smtClean="0"/>
              <a:t>TargetIP</a:t>
            </a:r>
            <a:r>
              <a:rPr lang="en-US" sz="3000" dirty="0" smtClean="0"/>
              <a:t>, string text)</a:t>
            </a:r>
            <a:br>
              <a:rPr lang="en-US" sz="3000" dirty="0" smtClean="0"/>
            </a:br>
            <a:r>
              <a:rPr lang="en-US" sz="2500" dirty="0" smtClean="0"/>
              <a:t>Custom </a:t>
            </a:r>
            <a:r>
              <a:rPr lang="en-US" sz="2500" dirty="0"/>
              <a:t>implementation </a:t>
            </a:r>
            <a:r>
              <a:rPr lang="en-US" sz="2500" dirty="0" smtClean="0"/>
              <a:t>of syslog protocol over UDP</a:t>
            </a:r>
            <a:r>
              <a:rPr lang="en-US" sz="3200" dirty="0" smtClean="0"/>
              <a:t/>
            </a:r>
            <a:br>
              <a:rPr lang="en-US" sz="3200" dirty="0" smtClean="0"/>
            </a:br>
            <a:r>
              <a:rPr lang="en-US" sz="4400" dirty="0" smtClean="0"/>
              <a:t/>
            </a:r>
            <a:br>
              <a:rPr lang="en-US" sz="4400" dirty="0" smtClean="0"/>
            </a:br>
            <a:endParaRPr lang="en-US" dirty="0"/>
          </a:p>
        </p:txBody>
      </p:sp>
      <p:sp>
        <p:nvSpPr>
          <p:cNvPr id="4" name="Content Placeholder 2"/>
          <p:cNvSpPr txBox="1">
            <a:spLocks/>
          </p:cNvSpPr>
          <p:nvPr/>
        </p:nvSpPr>
        <p:spPr>
          <a:xfrm>
            <a:off x="2879556" y="1853248"/>
            <a:ext cx="9007643" cy="26153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endParaRPr lang="en-US" dirty="0"/>
          </a:p>
        </p:txBody>
      </p:sp>
      <p:sp>
        <p:nvSpPr>
          <p:cNvPr id="5" name="TextBox 4"/>
          <p:cNvSpPr txBox="1"/>
          <p:nvPr/>
        </p:nvSpPr>
        <p:spPr>
          <a:xfrm>
            <a:off x="646111" y="1853248"/>
            <a:ext cx="8831264" cy="2308324"/>
          </a:xfrm>
          <a:prstGeom prst="rect">
            <a:avLst/>
          </a:prstGeom>
          <a:noFill/>
        </p:spPr>
        <p:txBody>
          <a:bodyPr wrap="none" rtlCol="0">
            <a:spAutoFit/>
          </a:bodyPr>
          <a:lstStyle/>
          <a:p>
            <a:r>
              <a:rPr lang="en-US" dirty="0" smtClean="0"/>
              <a:t>Creates </a:t>
            </a:r>
            <a:r>
              <a:rPr lang="en-US" dirty="0"/>
              <a:t>Client object, populates properties:                        </a:t>
            </a:r>
          </a:p>
          <a:p>
            <a:r>
              <a:rPr lang="en-US" dirty="0"/>
              <a:t>Port = 514                        </a:t>
            </a:r>
          </a:p>
          <a:p>
            <a:r>
              <a:rPr lang="en-US" dirty="0" err="1"/>
              <a:t>HostIp</a:t>
            </a:r>
            <a:r>
              <a:rPr lang="en-US" dirty="0"/>
              <a:t> = 8.8.8.8 or 8.8.4.4 (depends on specific line in code)                        </a:t>
            </a:r>
          </a:p>
          <a:p>
            <a:r>
              <a:rPr lang="en-US" dirty="0" err="1"/>
              <a:t>ipHostInfo</a:t>
            </a:r>
            <a:r>
              <a:rPr lang="en-US" dirty="0"/>
              <a:t> = DNS resolve for local host name                        </a:t>
            </a:r>
          </a:p>
          <a:p>
            <a:r>
              <a:rPr lang="en-US" dirty="0" err="1"/>
              <a:t>ipAddress</a:t>
            </a:r>
            <a:r>
              <a:rPr lang="en-US" dirty="0"/>
              <a:t> = local </a:t>
            </a:r>
            <a:r>
              <a:rPr lang="en-US" dirty="0" err="1"/>
              <a:t>ip</a:t>
            </a:r>
            <a:r>
              <a:rPr lang="en-US" dirty="0"/>
              <a:t> address</a:t>
            </a:r>
          </a:p>
          <a:p>
            <a:r>
              <a:rPr lang="en-US" dirty="0" err="1"/>
              <a:t>ipLocalEndPoint</a:t>
            </a:r>
            <a:r>
              <a:rPr lang="en-US" dirty="0"/>
              <a:t> = </a:t>
            </a:r>
            <a:r>
              <a:rPr lang="en-US" dirty="0" err="1"/>
              <a:t>IPEndPoint</a:t>
            </a:r>
            <a:r>
              <a:rPr lang="en-US" dirty="0"/>
              <a:t> object with local </a:t>
            </a:r>
            <a:r>
              <a:rPr lang="en-US" dirty="0" err="1"/>
              <a:t>ip</a:t>
            </a:r>
            <a:r>
              <a:rPr lang="en-US" dirty="0"/>
              <a:t> address</a:t>
            </a:r>
          </a:p>
          <a:p>
            <a:r>
              <a:rPr lang="en-US" dirty="0"/>
              <a:t>function </a:t>
            </a:r>
            <a:r>
              <a:rPr lang="en-US" dirty="0" err="1"/>
              <a:t>SendSyslog</a:t>
            </a:r>
            <a:r>
              <a:rPr lang="en-US" dirty="0"/>
              <a:t>, after creating Client object sends 1K or 2K random string</a:t>
            </a:r>
          </a:p>
          <a:p>
            <a:r>
              <a:rPr lang="en-US" dirty="0"/>
              <a:t>to 8.8.8.8 or 8.8.4.4 accordingly</a:t>
            </a:r>
          </a:p>
        </p:txBody>
      </p:sp>
    </p:spTree>
    <p:extLst>
      <p:ext uri="{BB962C8B-B14F-4D97-AF65-F5344CB8AC3E}">
        <p14:creationId xmlns:p14="http://schemas.microsoft.com/office/powerpoint/2010/main" val="4113882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a:t>
            </a:r>
          </a:p>
        </p:txBody>
      </p:sp>
      <p:sp>
        <p:nvSpPr>
          <p:cNvPr id="3" name="Content Placeholder 2"/>
          <p:cNvSpPr>
            <a:spLocks noGrp="1"/>
          </p:cNvSpPr>
          <p:nvPr>
            <p:ph idx="1"/>
          </p:nvPr>
        </p:nvSpPr>
        <p:spPr>
          <a:xfrm>
            <a:off x="646111" y="1288147"/>
            <a:ext cx="8946541" cy="2710275"/>
          </a:xfrm>
        </p:spPr>
        <p:txBody>
          <a:bodyPr>
            <a:noAutofit/>
          </a:bodyPr>
          <a:lstStyle/>
          <a:p>
            <a:pPr marL="0" indent="0">
              <a:buNone/>
            </a:pPr>
            <a:r>
              <a:rPr lang="en-US" sz="1500" dirty="0"/>
              <a:t>public Client()</a:t>
            </a:r>
          </a:p>
          <a:p>
            <a:pPr marL="0" indent="0">
              <a:buNone/>
            </a:pPr>
            <a:r>
              <a:rPr lang="en-US" sz="1500" dirty="0"/>
              <a:t>        {</a:t>
            </a:r>
          </a:p>
          <a:p>
            <a:pPr marL="0" indent="0">
              <a:buNone/>
            </a:pPr>
            <a:r>
              <a:rPr lang="en-US" sz="1500" dirty="0"/>
              <a:t>            </a:t>
            </a:r>
            <a:r>
              <a:rPr lang="en-US" sz="1500" dirty="0" err="1"/>
              <a:t>this.ipHostInfo</a:t>
            </a:r>
            <a:r>
              <a:rPr lang="en-US" sz="1500" dirty="0"/>
              <a:t> = </a:t>
            </a:r>
            <a:r>
              <a:rPr lang="en-US" sz="1500" dirty="0" err="1"/>
              <a:t>Dns.Resolve</a:t>
            </a:r>
            <a:r>
              <a:rPr lang="en-US" sz="1500" dirty="0"/>
              <a:t>(</a:t>
            </a:r>
            <a:r>
              <a:rPr lang="en-US" sz="1500" dirty="0" err="1"/>
              <a:t>Dns.GetHostName</a:t>
            </a:r>
            <a:r>
              <a:rPr lang="en-US" sz="1500" dirty="0"/>
              <a:t>());</a:t>
            </a:r>
          </a:p>
          <a:p>
            <a:pPr marL="0" indent="0">
              <a:buNone/>
            </a:pPr>
            <a:r>
              <a:rPr lang="en-US" sz="1500" dirty="0"/>
              <a:t>            </a:t>
            </a:r>
            <a:r>
              <a:rPr lang="en-US" sz="1500" dirty="0" err="1"/>
              <a:t>this.ipAddress</a:t>
            </a:r>
            <a:r>
              <a:rPr lang="en-US" sz="1500" dirty="0"/>
              <a:t> = </a:t>
            </a:r>
            <a:r>
              <a:rPr lang="en-US" sz="1500" dirty="0" err="1"/>
              <a:t>this.ipHostInfo.AddressList</a:t>
            </a:r>
            <a:r>
              <a:rPr lang="en-US" sz="1500" dirty="0"/>
              <a:t>[0];</a:t>
            </a:r>
          </a:p>
          <a:p>
            <a:pPr marL="0" indent="0">
              <a:buNone/>
            </a:pPr>
            <a:r>
              <a:rPr lang="en-US" sz="1500" dirty="0"/>
              <a:t>            </a:t>
            </a:r>
            <a:r>
              <a:rPr lang="en-US" sz="1500" dirty="0" err="1"/>
              <a:t>this.ipLocalEndPoint</a:t>
            </a:r>
            <a:r>
              <a:rPr lang="en-US" sz="1500" dirty="0"/>
              <a:t> = new </a:t>
            </a:r>
            <a:r>
              <a:rPr lang="en-US" sz="1500" dirty="0" err="1"/>
              <a:t>IPEndPoint</a:t>
            </a:r>
            <a:r>
              <a:rPr lang="en-US" sz="1500" dirty="0"/>
              <a:t>(</a:t>
            </a:r>
            <a:r>
              <a:rPr lang="en-US" sz="1500" dirty="0" err="1"/>
              <a:t>this.ipAddress</a:t>
            </a:r>
            <a:r>
              <a:rPr lang="en-US" sz="1500" dirty="0"/>
              <a:t>, 0</a:t>
            </a:r>
            <a:r>
              <a:rPr lang="en-US" sz="1500" dirty="0" smtClean="0"/>
              <a:t>);</a:t>
            </a:r>
          </a:p>
          <a:p>
            <a:pPr marL="0" indent="0">
              <a:buNone/>
            </a:pPr>
            <a:r>
              <a:rPr lang="en-US" sz="1500" dirty="0" smtClean="0"/>
              <a:t>            </a:t>
            </a:r>
            <a:r>
              <a:rPr lang="en-US" sz="1500" dirty="0" err="1" smtClean="0"/>
              <a:t>this.helper</a:t>
            </a:r>
            <a:r>
              <a:rPr lang="en-US" sz="1500" dirty="0" smtClean="0"/>
              <a:t> = new Helper(</a:t>
            </a:r>
            <a:r>
              <a:rPr lang="en-US" sz="1500" dirty="0" err="1" smtClean="0"/>
              <a:t>this.ipLocalEndPoint</a:t>
            </a:r>
            <a:r>
              <a:rPr lang="en-US" sz="1500" dirty="0" smtClean="0"/>
              <a:t>);</a:t>
            </a:r>
          </a:p>
          <a:p>
            <a:pPr marL="0" indent="0">
              <a:buNone/>
            </a:pPr>
            <a:r>
              <a:rPr lang="en-US" sz="1500" dirty="0" smtClean="0"/>
              <a:t>       }</a:t>
            </a:r>
          </a:p>
          <a:p>
            <a:pPr marL="0" indent="0">
              <a:buNone/>
            </a:pPr>
            <a:endParaRPr lang="en-US" sz="1500" dirty="0"/>
          </a:p>
          <a:p>
            <a:pPr marL="0" indent="0">
              <a:buNone/>
            </a:pPr>
            <a:r>
              <a:rPr lang="en-US" sz="1500" dirty="0" err="1"/>
              <a:t>ipHostInfo</a:t>
            </a:r>
            <a:r>
              <a:rPr lang="en-US" sz="1500" dirty="0" smtClean="0"/>
              <a:t> – does </a:t>
            </a:r>
            <a:r>
              <a:rPr lang="en-US" sz="1500" dirty="0" err="1" smtClean="0"/>
              <a:t>dns</a:t>
            </a:r>
            <a:r>
              <a:rPr lang="en-US" sz="1500" dirty="0" smtClean="0"/>
              <a:t> resolve on host name</a:t>
            </a:r>
          </a:p>
          <a:p>
            <a:pPr marL="0" indent="0">
              <a:buNone/>
            </a:pPr>
            <a:r>
              <a:rPr lang="en-US" sz="1500" dirty="0" err="1" smtClean="0"/>
              <a:t>ipAddress</a:t>
            </a:r>
            <a:r>
              <a:rPr lang="en-US" sz="1500" dirty="0" smtClean="0"/>
              <a:t> – your </a:t>
            </a:r>
            <a:r>
              <a:rPr lang="en-US" sz="1500" dirty="0" err="1" smtClean="0"/>
              <a:t>ip</a:t>
            </a:r>
            <a:endParaRPr lang="en-US" sz="1500" dirty="0" smtClean="0"/>
          </a:p>
          <a:p>
            <a:pPr marL="0" indent="0">
              <a:buNone/>
            </a:pPr>
            <a:r>
              <a:rPr lang="en-US" sz="1500" dirty="0" err="1" smtClean="0"/>
              <a:t>ipLocalEndPoint</a:t>
            </a:r>
            <a:r>
              <a:rPr lang="en-US" sz="1500" dirty="0" smtClean="0"/>
              <a:t> – your </a:t>
            </a:r>
            <a:r>
              <a:rPr lang="en-US" sz="1500" dirty="0" err="1" smtClean="0"/>
              <a:t>ip</a:t>
            </a:r>
            <a:r>
              <a:rPr lang="en-US" sz="1500" dirty="0" smtClean="0"/>
              <a:t> and port 0</a:t>
            </a:r>
          </a:p>
          <a:p>
            <a:pPr marL="0" indent="0">
              <a:buNone/>
            </a:pPr>
            <a:r>
              <a:rPr lang="en-US" sz="1500" dirty="0" smtClean="0"/>
              <a:t>Helper – created endpoint on your local </a:t>
            </a:r>
            <a:r>
              <a:rPr lang="en-US" sz="1500" dirty="0" err="1" smtClean="0"/>
              <a:t>ip</a:t>
            </a:r>
            <a:endParaRPr lang="en-US" sz="1500" dirty="0"/>
          </a:p>
        </p:txBody>
      </p:sp>
    </p:spTree>
    <p:extLst>
      <p:ext uri="{BB962C8B-B14F-4D97-AF65-F5344CB8AC3E}">
        <p14:creationId xmlns:p14="http://schemas.microsoft.com/office/powerpoint/2010/main" val="140763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47" y="165935"/>
            <a:ext cx="8911687" cy="673331"/>
          </a:xfrm>
        </p:spPr>
        <p:txBody>
          <a:bodyPr>
            <a:noAutofit/>
          </a:bodyPr>
          <a:lstStyle/>
          <a:p>
            <a:pPr algn="ctr" fontAlgn="t"/>
            <a:r>
              <a:rPr lang="en-US" sz="3000" dirty="0" smtClean="0"/>
              <a:t>Malware Hunting with the </a:t>
            </a:r>
            <a:r>
              <a:rPr lang="en-US" sz="3000" dirty="0" err="1" smtClean="0"/>
              <a:t>Sysinternals</a:t>
            </a:r>
            <a:r>
              <a:rPr lang="en-US" sz="3000" dirty="0" smtClean="0"/>
              <a:t> Tools</a:t>
            </a:r>
            <a:br>
              <a:rPr lang="en-US" sz="3000" dirty="0" smtClean="0"/>
            </a:br>
            <a:r>
              <a:rPr lang="en-US" sz="3000" dirty="0" smtClean="0">
                <a:hlinkClick r:id="rId2"/>
              </a:rPr>
              <a:t/>
            </a:r>
            <a:br>
              <a:rPr lang="en-US" sz="3000" dirty="0" smtClean="0">
                <a:hlinkClick r:id="rId2"/>
              </a:rPr>
            </a:br>
            <a:endParaRPr lang="en-US" sz="3000" dirty="0"/>
          </a:p>
        </p:txBody>
      </p:sp>
      <p:sp>
        <p:nvSpPr>
          <p:cNvPr id="3" name="Content Placeholder 2"/>
          <p:cNvSpPr>
            <a:spLocks noGrp="1"/>
          </p:cNvSpPr>
          <p:nvPr>
            <p:ph idx="1"/>
          </p:nvPr>
        </p:nvSpPr>
        <p:spPr>
          <a:xfrm>
            <a:off x="349135" y="939338"/>
            <a:ext cx="6641869" cy="5237625"/>
          </a:xfrm>
        </p:spPr>
        <p:txBody>
          <a:bodyPr/>
          <a:lstStyle/>
          <a:p>
            <a:pPr marL="0" indent="0">
              <a:buNone/>
            </a:pPr>
            <a:r>
              <a:rPr lang="en-US" dirty="0" smtClean="0"/>
              <a:t> Process Explorer and </a:t>
            </a:r>
            <a:r>
              <a:rPr lang="en-US" dirty="0" err="1" smtClean="0"/>
              <a:t>Sigcheck</a:t>
            </a:r>
            <a:endParaRPr lang="en-US" dirty="0" smtClean="0"/>
          </a:p>
          <a:p>
            <a:pPr marL="514350" indent="-514350">
              <a:buAutoNum type="arabicPeriod"/>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8" y="1516871"/>
            <a:ext cx="7406641" cy="4760164"/>
          </a:xfrm>
          <a:prstGeom prst="rect">
            <a:avLst/>
          </a:prstGeom>
        </p:spPr>
      </p:pic>
      <p:sp>
        <p:nvSpPr>
          <p:cNvPr id="7" name="TextBox 6"/>
          <p:cNvSpPr txBox="1"/>
          <p:nvPr/>
        </p:nvSpPr>
        <p:spPr>
          <a:xfrm>
            <a:off x="8088282" y="1596044"/>
            <a:ext cx="3754583" cy="3616375"/>
          </a:xfrm>
          <a:prstGeom prst="rect">
            <a:avLst/>
          </a:prstGeom>
          <a:noFill/>
        </p:spPr>
        <p:txBody>
          <a:bodyPr wrap="square" rtlCol="0">
            <a:spAutoFit/>
          </a:bodyPr>
          <a:lstStyle/>
          <a:p>
            <a:r>
              <a:rPr lang="en-US" dirty="0" smtClean="0"/>
              <a:t>Here we can find 4 processes </a:t>
            </a:r>
          </a:p>
          <a:p>
            <a:r>
              <a:rPr lang="en-US" dirty="0" smtClean="0"/>
              <a:t>(WMI Process Host) and </a:t>
            </a:r>
          </a:p>
          <a:p>
            <a:r>
              <a:rPr lang="en-US" dirty="0"/>
              <a:t>e</a:t>
            </a:r>
            <a:r>
              <a:rPr lang="en-US" dirty="0" smtClean="0"/>
              <a:t>ven not </a:t>
            </a:r>
            <a:r>
              <a:rPr lang="en-US" u="sng" dirty="0" smtClean="0"/>
              <a:t>suspicious</a:t>
            </a:r>
            <a:r>
              <a:rPr lang="en-US" dirty="0" smtClean="0"/>
              <a:t> company name</a:t>
            </a:r>
          </a:p>
          <a:p>
            <a:pPr algn="ctr"/>
            <a:r>
              <a:rPr lang="en-US" dirty="0" smtClean="0"/>
              <a:t>bacon = </a:t>
            </a:r>
            <a:r>
              <a:rPr lang="ar-AE" dirty="0" smtClean="0"/>
              <a:t>لحم خنزير مقدد</a:t>
            </a:r>
            <a:endParaRPr lang="en-US" dirty="0" smtClean="0"/>
          </a:p>
          <a:p>
            <a:r>
              <a:rPr lang="en-US" dirty="0" smtClean="0"/>
              <a:t>(according to google translate)</a:t>
            </a:r>
          </a:p>
          <a:p>
            <a:pPr algn="ctr"/>
            <a:endParaRPr lang="en-US" dirty="0" smtClean="0"/>
          </a:p>
          <a:p>
            <a:r>
              <a:rPr lang="en-US" dirty="0" smtClean="0"/>
              <a:t>Total 2 *.exe files in 4 different directories with the same</a:t>
            </a:r>
          </a:p>
          <a:p>
            <a:r>
              <a:rPr lang="en-US" dirty="0" smtClean="0">
                <a:solidFill>
                  <a:srgbClr val="FF0000"/>
                </a:solidFill>
              </a:rPr>
              <a:t>MD5:</a:t>
            </a:r>
            <a:endParaRPr lang="en-US" dirty="0" smtClean="0"/>
          </a:p>
          <a:p>
            <a:r>
              <a:rPr lang="en-US" sz="1500" dirty="0" smtClean="0">
                <a:solidFill>
                  <a:srgbClr val="FF0000"/>
                </a:solidFill>
              </a:rPr>
              <a:t>8961E5EE1A151A3A09023F55CE3995B5</a:t>
            </a:r>
          </a:p>
          <a:p>
            <a:r>
              <a:rPr lang="en-US" sz="1600" dirty="0"/>
              <a:t>each one of </a:t>
            </a:r>
            <a:r>
              <a:rPr lang="en-US" sz="1600" dirty="0" smtClean="0"/>
              <a:t>them</a:t>
            </a:r>
            <a:r>
              <a:rPr lang="en-US" sz="1600" dirty="0"/>
              <a:t>.</a:t>
            </a:r>
            <a:endParaRPr lang="en-US" sz="1600" dirty="0" smtClean="0"/>
          </a:p>
          <a:p>
            <a:r>
              <a:rPr lang="en-US" sz="1600" dirty="0"/>
              <a:t>(</a:t>
            </a:r>
            <a:r>
              <a:rPr lang="en-US" sz="1600" dirty="0" err="1"/>
              <a:t>Sigcheck</a:t>
            </a:r>
            <a:r>
              <a:rPr lang="en-US" sz="1600" dirty="0"/>
              <a:t> tool</a:t>
            </a:r>
            <a:r>
              <a:rPr lang="en-US" sz="1600" dirty="0" smtClean="0"/>
              <a:t>)</a:t>
            </a:r>
            <a:endParaRPr lang="en-US" sz="1500" dirty="0" smtClean="0">
              <a:solidFill>
                <a:srgbClr val="FF0000"/>
              </a:solidFill>
            </a:endParaRPr>
          </a:p>
        </p:txBody>
      </p:sp>
    </p:spTree>
    <p:extLst>
      <p:ext uri="{BB962C8B-B14F-4D97-AF65-F5344CB8AC3E}">
        <p14:creationId xmlns:p14="http://schemas.microsoft.com/office/powerpoint/2010/main" val="24276714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686" y="338863"/>
            <a:ext cx="9404723" cy="748348"/>
          </a:xfrm>
        </p:spPr>
        <p:txBody>
          <a:bodyPr/>
          <a:lstStyle/>
          <a:p>
            <a:pPr algn="ctr"/>
            <a:r>
              <a:rPr lang="en-US" dirty="0" err="1" smtClean="0"/>
              <a:t>wireshark</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7211"/>
            <a:ext cx="12192000" cy="257676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76102"/>
            <a:ext cx="12192000" cy="2591945"/>
          </a:xfrm>
          <a:prstGeom prst="rect">
            <a:avLst/>
          </a:prstGeom>
        </p:spPr>
      </p:pic>
    </p:spTree>
    <p:extLst>
      <p:ext uri="{BB962C8B-B14F-4D97-AF65-F5344CB8AC3E}">
        <p14:creationId xmlns:p14="http://schemas.microsoft.com/office/powerpoint/2010/main" val="2117553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5091" y="387403"/>
            <a:ext cx="4000534" cy="760262"/>
          </a:xfrm>
        </p:spPr>
        <p:txBody>
          <a:bodyPr/>
          <a:lstStyle/>
          <a:p>
            <a:r>
              <a:rPr lang="en-US" dirty="0"/>
              <a:t>Syslog codes</a:t>
            </a:r>
            <a:br>
              <a:rPr lang="en-US" dirty="0"/>
            </a:br>
            <a:r>
              <a:rPr lang="en-US" sz="1500" dirty="0">
                <a:hlinkClick r:id="rId2"/>
              </a:rPr>
              <a:t>https://</a:t>
            </a:r>
            <a:r>
              <a:rPr lang="en-US" sz="1500" dirty="0" smtClean="0">
                <a:hlinkClick r:id="rId2"/>
              </a:rPr>
              <a:t>en.wikipedia.org/wiki/Syslog</a:t>
            </a:r>
            <a:r>
              <a:rPr lang="en-US" sz="1500" dirty="0"/>
              <a:t/>
            </a:r>
            <a:br>
              <a:rPr lang="en-US" sz="1500" dirty="0"/>
            </a:br>
            <a:endParaRPr lang="en-US" sz="15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83" y="1517711"/>
            <a:ext cx="2967038" cy="451389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6664" y="1568170"/>
            <a:ext cx="6327458" cy="2626995"/>
          </a:xfrm>
          <a:prstGeom prst="rect">
            <a:avLst/>
          </a:prstGeom>
        </p:spPr>
      </p:pic>
      <p:sp>
        <p:nvSpPr>
          <p:cNvPr id="6" name="TextBox 5"/>
          <p:cNvSpPr txBox="1"/>
          <p:nvPr/>
        </p:nvSpPr>
        <p:spPr>
          <a:xfrm>
            <a:off x="3376664" y="4323449"/>
            <a:ext cx="8204490" cy="1708160"/>
          </a:xfrm>
          <a:prstGeom prst="rect">
            <a:avLst/>
          </a:prstGeom>
          <a:noFill/>
        </p:spPr>
        <p:txBody>
          <a:bodyPr wrap="none" rtlCol="0">
            <a:spAutoFit/>
          </a:bodyPr>
          <a:lstStyle/>
          <a:p>
            <a:r>
              <a:rPr lang="en-US" sz="1500" dirty="0"/>
              <a:t>A facility code is used to specify the type of program that is logging the </a:t>
            </a:r>
            <a:r>
              <a:rPr lang="en-US" sz="1500" dirty="0" smtClean="0"/>
              <a:t>message</a:t>
            </a:r>
            <a:r>
              <a:rPr lang="en-US" sz="1500" dirty="0"/>
              <a:t>. </a:t>
            </a:r>
            <a:endParaRPr lang="en-US" sz="1500" dirty="0" smtClean="0"/>
          </a:p>
          <a:p>
            <a:r>
              <a:rPr lang="en-US" sz="1500" dirty="0" smtClean="0"/>
              <a:t>Messages </a:t>
            </a:r>
            <a:r>
              <a:rPr lang="en-US" sz="1500" dirty="0"/>
              <a:t>with different facilities may be handled differently</a:t>
            </a:r>
            <a:r>
              <a:rPr lang="en-US" sz="1500" dirty="0" smtClean="0"/>
              <a:t>.</a:t>
            </a:r>
          </a:p>
          <a:p>
            <a:endParaRPr lang="en-US" sz="1500" dirty="0" smtClean="0"/>
          </a:p>
          <a:p>
            <a:r>
              <a:rPr lang="en-US" sz="1500" dirty="0"/>
              <a:t>The meaning of severity levels other than Emergency and Debug are relative </a:t>
            </a:r>
            <a:endParaRPr lang="en-US" sz="1500" dirty="0" smtClean="0"/>
          </a:p>
          <a:p>
            <a:r>
              <a:rPr lang="en-US" sz="1500" dirty="0" smtClean="0"/>
              <a:t>to </a:t>
            </a:r>
            <a:r>
              <a:rPr lang="en-US" sz="1500" dirty="0"/>
              <a:t>the application. For example, if the purpose of the system is to process transactions </a:t>
            </a:r>
            <a:endParaRPr lang="en-US" sz="1500" dirty="0" smtClean="0"/>
          </a:p>
          <a:p>
            <a:r>
              <a:rPr lang="en-US" sz="1500" dirty="0" smtClean="0"/>
              <a:t>to </a:t>
            </a:r>
            <a:r>
              <a:rPr lang="en-US" sz="1500" dirty="0"/>
              <a:t>update customer account balance information, an error in the final step should </a:t>
            </a:r>
            <a:endParaRPr lang="en-US" sz="1500" dirty="0" smtClean="0"/>
          </a:p>
          <a:p>
            <a:r>
              <a:rPr lang="en-US" sz="1500" dirty="0" smtClean="0"/>
              <a:t>be </a:t>
            </a:r>
            <a:r>
              <a:rPr lang="en-US" sz="1500" dirty="0"/>
              <a:t>assigned Alert level. </a:t>
            </a:r>
          </a:p>
        </p:txBody>
      </p:sp>
    </p:spTree>
    <p:extLst>
      <p:ext uri="{BB962C8B-B14F-4D97-AF65-F5344CB8AC3E}">
        <p14:creationId xmlns:p14="http://schemas.microsoft.com/office/powerpoint/2010/main" val="661174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2785" y="299259"/>
            <a:ext cx="7690807" cy="6463308"/>
          </a:xfrm>
          <a:prstGeom prst="rect">
            <a:avLst/>
          </a:prstGeom>
          <a:noFill/>
        </p:spPr>
        <p:txBody>
          <a:bodyPr wrap="square" rtlCol="0">
            <a:spAutoFit/>
          </a:bodyPr>
          <a:lstStyle/>
          <a:p>
            <a:r>
              <a:rPr lang="en-US" sz="900" dirty="0"/>
              <a:t>X5O!P%@AP[4\PZX54(P^)7CC)7}$EICAR-STANDARD-ANTIVIRUS-TEST-FILE!$H+H*</a:t>
            </a:r>
          </a:p>
          <a:p>
            <a:endParaRPr lang="en-US" sz="900" dirty="0"/>
          </a:p>
          <a:p>
            <a:r>
              <a:rPr lang="en-US" sz="900" dirty="0"/>
              <a:t>XJS*C4JDBQADN1.NSBN3*2IDNEN*GTUBE-STANDARD-ANTI-UBE-TEST-EMAIL*C.34X</a:t>
            </a:r>
          </a:p>
          <a:p>
            <a:endParaRPr lang="en-US" sz="900" dirty="0"/>
          </a:p>
          <a:p>
            <a:r>
              <a:rPr lang="en-US" sz="900" dirty="0"/>
              <a:t>password PROCESS OLLYDBG WIRESHARK </a:t>
            </a:r>
            <a:r>
              <a:rPr lang="en-US" sz="900" dirty="0" err="1"/>
              <a:t>SunMonTueWedThuFriSat</a:t>
            </a:r>
            <a:r>
              <a:rPr lang="en-US" sz="900" dirty="0"/>
              <a:t> </a:t>
            </a:r>
            <a:r>
              <a:rPr lang="en-US" sz="900" dirty="0" err="1"/>
              <a:t>JanFebMarAprMayJunJulAugSepOctNovDec</a:t>
            </a:r>
            <a:endParaRPr lang="en-US" sz="900" dirty="0"/>
          </a:p>
          <a:p>
            <a:endParaRPr lang="en-US" sz="900" dirty="0"/>
          </a:p>
          <a:p>
            <a:r>
              <a:rPr lang="en-US" sz="900" dirty="0"/>
              <a:t>Mozilla/5.0 (Windows NT 6.1; WOW64) </a:t>
            </a:r>
            <a:r>
              <a:rPr lang="en-US" sz="900" dirty="0" err="1"/>
              <a:t>AppleWebKit</a:t>
            </a:r>
            <a:r>
              <a:rPr lang="en-US" sz="900" dirty="0"/>
              <a:t>/537.36 (KHTML, like Gecko) Chrome/36.0.1985.97 </a:t>
            </a:r>
            <a:r>
              <a:rPr lang="en-US" sz="900" dirty="0" smtClean="0"/>
              <a:t>Safari/537.36</a:t>
            </a:r>
          </a:p>
          <a:p>
            <a:endParaRPr lang="en-US" sz="900" dirty="0"/>
          </a:p>
          <a:p>
            <a:r>
              <a:rPr lang="en-US" sz="900" dirty="0" smtClean="0"/>
              <a:t>&lt;!</a:t>
            </a:r>
            <a:r>
              <a:rPr lang="en-US" sz="900" dirty="0"/>
              <a:t>DOCTYPE html PUBLIC "-//W3C//DTD XHTML 1.0 Strict//EN" "http://www.w3.org/TR/xhtml1/DTD/xhtml1-strict.dtd"&gt;</a:t>
            </a:r>
          </a:p>
          <a:p>
            <a:r>
              <a:rPr lang="en-US" sz="900" dirty="0"/>
              <a:t>&lt;html </a:t>
            </a:r>
            <a:r>
              <a:rPr lang="en-US" sz="900" dirty="0" err="1"/>
              <a:t>xmlns</a:t>
            </a:r>
            <a:r>
              <a:rPr lang="en-US" sz="900" dirty="0"/>
              <a:t>="http://www.w3.org/1999/xhtml"&gt;</a:t>
            </a:r>
          </a:p>
          <a:p>
            <a:r>
              <a:rPr lang="en-US" sz="900" dirty="0"/>
              <a:t>&lt;head&gt;</a:t>
            </a:r>
          </a:p>
          <a:p>
            <a:r>
              <a:rPr lang="en-US" sz="900" dirty="0"/>
              <a:t>&lt;meta http-</a:t>
            </a:r>
            <a:r>
              <a:rPr lang="en-US" sz="900" dirty="0" err="1"/>
              <a:t>equiv</a:t>
            </a:r>
            <a:r>
              <a:rPr lang="en-US" sz="900" dirty="0"/>
              <a:t>="Content-Type" content="text/html; charset=iso-8859-1" /&gt;</a:t>
            </a:r>
          </a:p>
          <a:p>
            <a:r>
              <a:rPr lang="en-US" sz="900" dirty="0"/>
              <a:t>&lt;title&gt;IIS Windows Server&lt;/title&gt;</a:t>
            </a:r>
          </a:p>
          <a:p>
            <a:r>
              <a:rPr lang="en-US" sz="900" dirty="0"/>
              <a:t>&lt;style type="text/</a:t>
            </a:r>
            <a:r>
              <a:rPr lang="en-US" sz="900" dirty="0" err="1"/>
              <a:t>css</a:t>
            </a:r>
            <a:r>
              <a:rPr lang="en-US" sz="900" dirty="0"/>
              <a:t>"&gt;</a:t>
            </a:r>
          </a:p>
          <a:p>
            <a:r>
              <a:rPr lang="en-US" sz="900" dirty="0"/>
              <a:t>&lt;!--</a:t>
            </a:r>
          </a:p>
          <a:p>
            <a:r>
              <a:rPr lang="en-US" sz="900" dirty="0"/>
              <a:t>body {</a:t>
            </a:r>
          </a:p>
          <a:p>
            <a:r>
              <a:rPr lang="en-US" sz="900" dirty="0"/>
              <a:t>	color:#000000;</a:t>
            </a:r>
          </a:p>
          <a:p>
            <a:r>
              <a:rPr lang="en-US" sz="900" dirty="0"/>
              <a:t>	background-color:#0072C6;</a:t>
            </a:r>
          </a:p>
          <a:p>
            <a:r>
              <a:rPr lang="en-US" sz="900" dirty="0"/>
              <a:t>	margin:0;</a:t>
            </a:r>
          </a:p>
          <a:p>
            <a:r>
              <a:rPr lang="en-US" sz="900" dirty="0"/>
              <a:t>}</a:t>
            </a:r>
          </a:p>
          <a:p>
            <a:endParaRPr lang="en-US" sz="900" dirty="0"/>
          </a:p>
          <a:p>
            <a:r>
              <a:rPr lang="en-US" sz="900" dirty="0"/>
              <a:t>#container {</a:t>
            </a:r>
          </a:p>
          <a:p>
            <a:r>
              <a:rPr lang="en-US" sz="900" dirty="0"/>
              <a:t>	</a:t>
            </a:r>
            <a:r>
              <a:rPr lang="en-US" sz="900" dirty="0" err="1"/>
              <a:t>margin-left:auto</a:t>
            </a:r>
            <a:r>
              <a:rPr lang="en-US" sz="900" dirty="0"/>
              <a:t>;</a:t>
            </a:r>
          </a:p>
          <a:p>
            <a:r>
              <a:rPr lang="en-US" sz="900" dirty="0"/>
              <a:t>	</a:t>
            </a:r>
            <a:r>
              <a:rPr lang="en-US" sz="900" dirty="0" err="1"/>
              <a:t>margin-right:auto</a:t>
            </a:r>
            <a:r>
              <a:rPr lang="en-US" sz="900" dirty="0"/>
              <a:t>;</a:t>
            </a:r>
          </a:p>
          <a:p>
            <a:r>
              <a:rPr lang="en-US" sz="900" dirty="0"/>
              <a:t>	</a:t>
            </a:r>
            <a:r>
              <a:rPr lang="en-US" sz="900" dirty="0" err="1"/>
              <a:t>text-align:center</a:t>
            </a:r>
            <a:r>
              <a:rPr lang="en-US" sz="900" dirty="0"/>
              <a:t>;</a:t>
            </a:r>
          </a:p>
          <a:p>
            <a:r>
              <a:rPr lang="en-US" sz="900" dirty="0"/>
              <a:t>	}</a:t>
            </a:r>
          </a:p>
          <a:p>
            <a:endParaRPr lang="en-US" sz="900" dirty="0"/>
          </a:p>
          <a:p>
            <a:r>
              <a:rPr lang="en-US" sz="900" dirty="0"/>
              <a:t>a </a:t>
            </a:r>
            <a:r>
              <a:rPr lang="en-US" sz="900" dirty="0" err="1"/>
              <a:t>img</a:t>
            </a:r>
            <a:r>
              <a:rPr lang="en-US" sz="900" dirty="0"/>
              <a:t> {</a:t>
            </a:r>
          </a:p>
          <a:p>
            <a:r>
              <a:rPr lang="en-US" sz="900" dirty="0"/>
              <a:t>	</a:t>
            </a:r>
            <a:r>
              <a:rPr lang="en-US" sz="900" dirty="0" err="1"/>
              <a:t>border:none</a:t>
            </a:r>
            <a:r>
              <a:rPr lang="en-US" sz="900" dirty="0"/>
              <a:t>;</a:t>
            </a:r>
          </a:p>
          <a:p>
            <a:r>
              <a:rPr lang="en-US" sz="900" dirty="0"/>
              <a:t>}</a:t>
            </a:r>
          </a:p>
          <a:p>
            <a:endParaRPr lang="en-US" sz="900" dirty="0"/>
          </a:p>
          <a:p>
            <a:r>
              <a:rPr lang="en-US" sz="900" dirty="0"/>
              <a:t>--&gt;</a:t>
            </a:r>
          </a:p>
          <a:p>
            <a:r>
              <a:rPr lang="en-US" sz="900" dirty="0"/>
              <a:t>&lt;/style&gt;</a:t>
            </a:r>
          </a:p>
          <a:p>
            <a:r>
              <a:rPr lang="en-US" sz="900" dirty="0"/>
              <a:t>&lt;/head&gt;</a:t>
            </a:r>
          </a:p>
          <a:p>
            <a:r>
              <a:rPr lang="en-US" sz="900" dirty="0"/>
              <a:t>&lt;body&gt;</a:t>
            </a:r>
          </a:p>
          <a:p>
            <a:r>
              <a:rPr lang="en-US" sz="900" dirty="0"/>
              <a:t>&lt;div id="container"&gt;</a:t>
            </a:r>
          </a:p>
          <a:p>
            <a:r>
              <a:rPr lang="en-US" sz="900" dirty="0"/>
              <a:t>&lt;a </a:t>
            </a:r>
            <a:r>
              <a:rPr lang="en-US" sz="900" dirty="0" err="1"/>
              <a:t>href</a:t>
            </a:r>
            <a:r>
              <a:rPr lang="en-US" sz="900" dirty="0"/>
              <a:t>="http://go.microsoft.com/</a:t>
            </a:r>
            <a:r>
              <a:rPr lang="en-US" sz="900" dirty="0" err="1"/>
              <a:t>fwlink</a:t>
            </a:r>
            <a:r>
              <a:rPr lang="en-US" sz="900" dirty="0"/>
              <a:t>/?</a:t>
            </a:r>
            <a:r>
              <a:rPr lang="en-US" sz="900" dirty="0" err="1"/>
              <a:t>linkid</a:t>
            </a:r>
            <a:r>
              <a:rPr lang="en-US" sz="900" dirty="0"/>
              <a:t>=66138&amp;amp;clcid=0x409"&gt;&lt;</a:t>
            </a:r>
            <a:r>
              <a:rPr lang="en-US" sz="900" dirty="0" err="1"/>
              <a:t>img</a:t>
            </a:r>
            <a:r>
              <a:rPr lang="en-US" sz="900" dirty="0"/>
              <a:t> </a:t>
            </a:r>
            <a:r>
              <a:rPr lang="en-US" sz="900" dirty="0" err="1"/>
              <a:t>src</a:t>
            </a:r>
            <a:r>
              <a:rPr lang="en-US" sz="900" dirty="0"/>
              <a:t>="iis-85.png" alt="IIS" width="960" height="600" /&gt;&lt;/a&gt;</a:t>
            </a:r>
          </a:p>
          <a:p>
            <a:r>
              <a:rPr lang="en-US" sz="900" dirty="0"/>
              <a:t>&lt;/div&gt;</a:t>
            </a:r>
          </a:p>
          <a:p>
            <a:r>
              <a:rPr lang="en-US" sz="900" dirty="0"/>
              <a:t>&lt;/body&gt;</a:t>
            </a:r>
          </a:p>
          <a:p>
            <a:r>
              <a:rPr lang="en-US" sz="900" dirty="0"/>
              <a:t>&lt;/html</a:t>
            </a:r>
            <a:r>
              <a:rPr lang="en-US" sz="900" dirty="0" smtClean="0"/>
              <a:t>&gt;</a:t>
            </a:r>
          </a:p>
          <a:p>
            <a:endParaRPr lang="en-US" sz="900" dirty="0"/>
          </a:p>
          <a:p>
            <a:r>
              <a:rPr lang="en-US" sz="900" dirty="0"/>
              <a:t>The following command was not found: /c.</a:t>
            </a:r>
          </a:p>
          <a:p>
            <a:endParaRPr lang="en-US" sz="900" dirty="0"/>
          </a:p>
          <a:p>
            <a:endParaRPr lang="en-US" sz="900" dirty="0"/>
          </a:p>
          <a:p>
            <a:r>
              <a:rPr lang="en-US" sz="900" dirty="0"/>
              <a:t>Sending 1K data...</a:t>
            </a:r>
          </a:p>
          <a:p>
            <a:r>
              <a:rPr lang="en-US" sz="900" dirty="0"/>
              <a:t>Sending 2K data...</a:t>
            </a:r>
          </a:p>
        </p:txBody>
      </p:sp>
      <p:sp>
        <p:nvSpPr>
          <p:cNvPr id="6" name="Title 1"/>
          <p:cNvSpPr>
            <a:spLocks noGrp="1"/>
          </p:cNvSpPr>
          <p:nvPr>
            <p:ph type="title"/>
          </p:nvPr>
        </p:nvSpPr>
        <p:spPr>
          <a:xfrm>
            <a:off x="7512711" y="299259"/>
            <a:ext cx="2246431" cy="640079"/>
          </a:xfrm>
        </p:spPr>
        <p:txBody>
          <a:bodyPr/>
          <a:lstStyle/>
          <a:p>
            <a:r>
              <a:rPr lang="en-US" sz="4000" dirty="0" smtClean="0"/>
              <a:t>Full RUN</a:t>
            </a:r>
            <a:endParaRPr lang="en-US" sz="4000" dirty="0"/>
          </a:p>
        </p:txBody>
      </p:sp>
    </p:spTree>
    <p:extLst>
      <p:ext uri="{BB962C8B-B14F-4D97-AF65-F5344CB8AC3E}">
        <p14:creationId xmlns:p14="http://schemas.microsoft.com/office/powerpoint/2010/main" val="989917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46111" y="1313086"/>
            <a:ext cx="8946541" cy="4195481"/>
          </a:xfrm>
        </p:spPr>
        <p:txBody>
          <a:bodyPr/>
          <a:lstStyle/>
          <a:p>
            <a:r>
              <a:rPr lang="en-US" dirty="0" smtClean="0"/>
              <a:t>Malware creates 2 identical files in 2 different directories and </a:t>
            </a:r>
            <a:r>
              <a:rPr lang="en-US" dirty="0"/>
              <a:t>adding </a:t>
            </a:r>
            <a:r>
              <a:rPr lang="en-US" dirty="0" smtClean="0"/>
              <a:t>keys </a:t>
            </a:r>
            <a:r>
              <a:rPr lang="en-US" dirty="0"/>
              <a:t>to </a:t>
            </a:r>
            <a:r>
              <a:rPr lang="en-US" dirty="0" smtClean="0"/>
              <a:t>the registry for future startup. </a:t>
            </a:r>
          </a:p>
          <a:p>
            <a:pPr marL="0" indent="0">
              <a:buNone/>
            </a:pPr>
            <a:r>
              <a:rPr lang="en-US" dirty="0"/>
              <a:t>(Trojan horse trying to establish persistence on attacked host)</a:t>
            </a:r>
            <a:endParaRPr lang="en-US" dirty="0" smtClean="0"/>
          </a:p>
          <a:p>
            <a:r>
              <a:rPr lang="en-US" dirty="0"/>
              <a:t>Sending request to </a:t>
            </a:r>
            <a:r>
              <a:rPr lang="en-US" dirty="0">
                <a:hlinkClick r:id="rId2"/>
              </a:rPr>
              <a:t>http://195.28.181.41</a:t>
            </a:r>
            <a:r>
              <a:rPr lang="en-US" dirty="0"/>
              <a:t> </a:t>
            </a:r>
            <a:r>
              <a:rPr lang="en-US" dirty="0" smtClean="0"/>
              <a:t>and getting response.</a:t>
            </a:r>
          </a:p>
          <a:p>
            <a:pPr marL="0" indent="0">
              <a:buNone/>
            </a:pPr>
            <a:r>
              <a:rPr lang="en-US" dirty="0" smtClean="0"/>
              <a:t>(Could </a:t>
            </a:r>
            <a:r>
              <a:rPr lang="en-US" dirty="0"/>
              <a:t>be commands from C&amp;C servers)</a:t>
            </a:r>
            <a:endParaRPr lang="en-US" dirty="0" smtClean="0"/>
          </a:p>
          <a:p>
            <a:r>
              <a:rPr lang="en-US" dirty="0"/>
              <a:t>Run 3 processes: </a:t>
            </a:r>
            <a:r>
              <a:rPr lang="en-US" dirty="0" err="1"/>
              <a:t>Netsh</a:t>
            </a:r>
            <a:r>
              <a:rPr lang="en-US" dirty="0"/>
              <a:t>, FTP and </a:t>
            </a:r>
            <a:r>
              <a:rPr lang="en-US" dirty="0" err="1" smtClean="0"/>
              <a:t>Tasklist</a:t>
            </a:r>
            <a:endParaRPr lang="en-US" dirty="0" smtClean="0"/>
          </a:p>
          <a:p>
            <a:pPr marL="0" indent="0">
              <a:buNone/>
            </a:pPr>
            <a:r>
              <a:rPr lang="en-US" dirty="0" smtClean="0"/>
              <a:t>(</a:t>
            </a:r>
            <a:r>
              <a:rPr lang="en-US" dirty="0"/>
              <a:t>Spying or surveillance</a:t>
            </a:r>
            <a:r>
              <a:rPr lang="en-US" dirty="0" smtClean="0"/>
              <a:t>)</a:t>
            </a:r>
            <a:endParaRPr lang="ru-RU" dirty="0"/>
          </a:p>
          <a:p>
            <a:r>
              <a:rPr lang="en-US" dirty="0" smtClean="0"/>
              <a:t>Sending data to 8.8.8.8 and 8.8.4.4 every 20sec.</a:t>
            </a:r>
          </a:p>
          <a:p>
            <a:pPr marL="0" indent="0">
              <a:buNone/>
            </a:pPr>
            <a:r>
              <a:rPr lang="en-US" dirty="0" smtClean="0"/>
              <a:t>(Sending spying results to attacker servers)</a:t>
            </a:r>
          </a:p>
          <a:p>
            <a:endParaRPr lang="en-US" dirty="0"/>
          </a:p>
          <a:p>
            <a:endParaRPr lang="en-US" dirty="0"/>
          </a:p>
        </p:txBody>
      </p:sp>
    </p:spTree>
    <p:extLst>
      <p:ext uri="{BB962C8B-B14F-4D97-AF65-F5344CB8AC3E}">
        <p14:creationId xmlns:p14="http://schemas.microsoft.com/office/powerpoint/2010/main" val="3613251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sp>
        <p:nvSpPr>
          <p:cNvPr id="3" name="Content Placeholder 2"/>
          <p:cNvSpPr>
            <a:spLocks noGrp="1"/>
          </p:cNvSpPr>
          <p:nvPr>
            <p:ph idx="1"/>
          </p:nvPr>
        </p:nvSpPr>
        <p:spPr/>
        <p:txBody>
          <a:bodyPr/>
          <a:lstStyle/>
          <a:p>
            <a:pPr>
              <a:buAutoNum type="arabicPeriod"/>
            </a:pPr>
            <a:r>
              <a:rPr lang="en-US" sz="1500" dirty="0" smtClean="0">
                <a:hlinkClick r:id="rId2"/>
              </a:rPr>
              <a:t>https</a:t>
            </a:r>
            <a:r>
              <a:rPr lang="en-US" sz="1500" dirty="0">
                <a:hlinkClick r:id="rId2"/>
              </a:rPr>
              <a:t>://</a:t>
            </a:r>
            <a:r>
              <a:rPr lang="en-US" sz="1500" dirty="0" smtClean="0">
                <a:hlinkClick r:id="rId2"/>
              </a:rPr>
              <a:t>www.youtube.com/watch?v=Wuy_Pm3KaV8&amp;index=1&amp;list=PLV2GM8n1QT929Fo061-BzMpIIGf0sSck0</a:t>
            </a:r>
            <a:endParaRPr lang="en-US" sz="1500" dirty="0" smtClean="0"/>
          </a:p>
          <a:p>
            <a:pPr>
              <a:buAutoNum type="arabicPeriod"/>
            </a:pPr>
            <a:r>
              <a:rPr lang="en-US" sz="1500" dirty="0" smtClean="0"/>
              <a:t>Process Explorer</a:t>
            </a:r>
          </a:p>
          <a:p>
            <a:pPr>
              <a:buAutoNum type="arabicPeriod"/>
            </a:pPr>
            <a:r>
              <a:rPr lang="en-US" sz="1500" dirty="0" err="1" smtClean="0"/>
              <a:t>Sigcheck</a:t>
            </a:r>
            <a:endParaRPr lang="en-US" sz="1500" dirty="0" smtClean="0"/>
          </a:p>
          <a:p>
            <a:pPr>
              <a:buFont typeface="Wingdings 3" charset="2"/>
              <a:buAutoNum type="arabicPeriod"/>
            </a:pPr>
            <a:r>
              <a:rPr lang="en-US" sz="1600" dirty="0">
                <a:hlinkClick r:id="rId3"/>
              </a:rPr>
              <a:t>https://www.shodan.io</a:t>
            </a:r>
            <a:r>
              <a:rPr lang="en-US" sz="1600" dirty="0" smtClean="0">
                <a:hlinkClick r:id="rId3"/>
              </a:rPr>
              <a:t>/</a:t>
            </a:r>
            <a:endParaRPr lang="en-US" sz="1500" dirty="0" smtClean="0"/>
          </a:p>
          <a:p>
            <a:pPr>
              <a:buAutoNum type="arabicPeriod"/>
            </a:pPr>
            <a:r>
              <a:rPr lang="en-US" sz="1500" dirty="0" smtClean="0"/>
              <a:t>Registry Editor</a:t>
            </a:r>
          </a:p>
          <a:p>
            <a:pPr>
              <a:buAutoNum type="arabicPeriod"/>
            </a:pPr>
            <a:r>
              <a:rPr lang="en-US" sz="1500" dirty="0" err="1" smtClean="0"/>
              <a:t>dotPeek</a:t>
            </a:r>
            <a:endParaRPr lang="en-US" sz="1500" dirty="0" smtClean="0"/>
          </a:p>
          <a:p>
            <a:pPr>
              <a:buAutoNum type="arabicPeriod"/>
            </a:pPr>
            <a:r>
              <a:rPr lang="en-US" sz="1500" dirty="0" err="1" smtClean="0"/>
              <a:t>VisualStudio</a:t>
            </a:r>
            <a:endParaRPr lang="en-US" sz="1500" dirty="0" smtClean="0"/>
          </a:p>
          <a:p>
            <a:pPr>
              <a:buAutoNum type="arabicPeriod"/>
            </a:pPr>
            <a:r>
              <a:rPr lang="en-US" sz="1500" dirty="0" smtClean="0"/>
              <a:t>Wireshark</a:t>
            </a:r>
          </a:p>
          <a:p>
            <a:pPr>
              <a:buAutoNum type="arabicPeriod"/>
            </a:pPr>
            <a:endParaRPr lang="en-US" sz="1500" dirty="0"/>
          </a:p>
        </p:txBody>
      </p:sp>
    </p:spTree>
    <p:extLst>
      <p:ext uri="{BB962C8B-B14F-4D97-AF65-F5344CB8AC3E}">
        <p14:creationId xmlns:p14="http://schemas.microsoft.com/office/powerpoint/2010/main" val="416101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6385" y="432917"/>
            <a:ext cx="8911687" cy="813992"/>
          </a:xfrm>
        </p:spPr>
        <p:txBody>
          <a:bodyPr>
            <a:normAutofit/>
          </a:bodyPr>
          <a:lstStyle/>
          <a:p>
            <a:pPr algn="ctr"/>
            <a:r>
              <a:rPr lang="en-US" dirty="0" smtClean="0"/>
              <a:t>Additional check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2229" y="1825625"/>
            <a:ext cx="5084868" cy="4048211"/>
          </a:xfrm>
          <a:prstGeom prst="rect">
            <a:avLst/>
          </a:prstGeom>
        </p:spPr>
      </p:pic>
      <p:cxnSp>
        <p:nvCxnSpPr>
          <p:cNvPr id="6" name="Straight Arrow Connector 5"/>
          <p:cNvCxnSpPr/>
          <p:nvPr/>
        </p:nvCxnSpPr>
        <p:spPr>
          <a:xfrm>
            <a:off x="3455486" y="3000895"/>
            <a:ext cx="2460241" cy="11183"/>
          </a:xfrm>
          <a:prstGeom prst="straightConnector1">
            <a:avLst/>
          </a:prstGeom>
          <a:ln>
            <a:solidFill>
              <a:schemeClr val="accent1">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8" name="Content Placeholder 7"/>
          <p:cNvSpPr>
            <a:spLocks noGrp="1"/>
          </p:cNvSpPr>
          <p:nvPr>
            <p:ph idx="1"/>
          </p:nvPr>
        </p:nvSpPr>
        <p:spPr>
          <a:xfrm>
            <a:off x="1093532" y="1825625"/>
            <a:ext cx="4723909" cy="3962234"/>
          </a:xfrm>
        </p:spPr>
        <p:txBody>
          <a:bodyPr/>
          <a:lstStyle/>
          <a:p>
            <a:pPr marL="0" indent="0">
              <a:buNone/>
            </a:pPr>
            <a:r>
              <a:rPr lang="en-US" dirty="0"/>
              <a:t>Temporary I suspend 4 suspicious processes.</a:t>
            </a:r>
          </a:p>
          <a:p>
            <a:pPr marL="0" indent="0">
              <a:buNone/>
            </a:pPr>
            <a:r>
              <a:rPr lang="en-US" dirty="0"/>
              <a:t>In additional check of the system, found hosts file…</a:t>
            </a:r>
          </a:p>
          <a:p>
            <a:pPr marL="0" indent="0">
              <a:buNone/>
            </a:pPr>
            <a:r>
              <a:rPr lang="en-US" dirty="0"/>
              <a:t>Could be Malware activity or “special setup”…</a:t>
            </a:r>
          </a:p>
          <a:p>
            <a:pPr marL="0" indent="0">
              <a:buNone/>
            </a:pPr>
            <a:r>
              <a:rPr lang="en-US" dirty="0"/>
              <a:t>No conclusion for now.</a:t>
            </a:r>
          </a:p>
          <a:p>
            <a:endParaRPr lang="en-US" dirty="0"/>
          </a:p>
        </p:txBody>
      </p:sp>
    </p:spTree>
    <p:extLst>
      <p:ext uri="{BB962C8B-B14F-4D97-AF65-F5344CB8AC3E}">
        <p14:creationId xmlns:p14="http://schemas.microsoft.com/office/powerpoint/2010/main" val="2399104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6645" y="290181"/>
            <a:ext cx="8911687" cy="767574"/>
          </a:xfrm>
        </p:spPr>
        <p:txBody>
          <a:bodyPr>
            <a:normAutofit/>
          </a:bodyPr>
          <a:lstStyle/>
          <a:p>
            <a:r>
              <a:rPr lang="en-US" sz="3200" dirty="0" smtClean="0"/>
              <a:t>Process Properties -&gt; Strings tab (analysis)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55" y="1396706"/>
            <a:ext cx="6001790" cy="4971450"/>
          </a:xfrm>
        </p:spPr>
      </p:pic>
      <p:sp>
        <p:nvSpPr>
          <p:cNvPr id="5" name="TextBox 4"/>
          <p:cNvSpPr txBox="1"/>
          <p:nvPr/>
        </p:nvSpPr>
        <p:spPr>
          <a:xfrm>
            <a:off x="6322631" y="1402365"/>
            <a:ext cx="5453149" cy="646331"/>
          </a:xfrm>
          <a:prstGeom prst="rect">
            <a:avLst/>
          </a:prstGeom>
          <a:noFill/>
        </p:spPr>
        <p:txBody>
          <a:bodyPr wrap="square" rtlCol="0">
            <a:spAutoFit/>
          </a:bodyPr>
          <a:lstStyle/>
          <a:p>
            <a:pPr marL="342900" indent="-342900">
              <a:buAutoNum type="arabicPeriod"/>
            </a:pPr>
            <a:r>
              <a:rPr lang="en-US" dirty="0" smtClean="0">
                <a:hlinkClick r:id="rId3"/>
              </a:rPr>
              <a:t>http://195.28.181.41</a:t>
            </a:r>
            <a:endParaRPr lang="en-US" dirty="0" smtClean="0"/>
          </a:p>
          <a:p>
            <a:pPr marL="342900" indent="-342900">
              <a:buAutoNum type="arabicPeriod"/>
            </a:pP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2631" y="2017192"/>
            <a:ext cx="4205374" cy="1256322"/>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2631" y="3899544"/>
            <a:ext cx="5514551" cy="1233714"/>
          </a:xfrm>
          <a:prstGeom prst="rect">
            <a:avLst/>
          </a:prstGeom>
        </p:spPr>
      </p:pic>
      <p:sp>
        <p:nvSpPr>
          <p:cNvPr id="14" name="TextBox 13"/>
          <p:cNvSpPr txBox="1"/>
          <p:nvPr/>
        </p:nvSpPr>
        <p:spPr>
          <a:xfrm>
            <a:off x="6322631" y="3480504"/>
            <a:ext cx="2457468" cy="369332"/>
          </a:xfrm>
          <a:prstGeom prst="rect">
            <a:avLst/>
          </a:prstGeom>
          <a:noFill/>
        </p:spPr>
        <p:txBody>
          <a:bodyPr wrap="none" rtlCol="0">
            <a:spAutoFit/>
          </a:bodyPr>
          <a:lstStyle/>
          <a:p>
            <a:r>
              <a:rPr lang="en-US" dirty="0" smtClean="0"/>
              <a:t>https://www.shodan.io/</a:t>
            </a:r>
            <a:endParaRPr lang="en-US" dirty="0"/>
          </a:p>
        </p:txBody>
      </p:sp>
      <p:cxnSp>
        <p:nvCxnSpPr>
          <p:cNvPr id="16" name="Straight Arrow Connector 15"/>
          <p:cNvCxnSpPr>
            <a:endCxn id="5" idx="1"/>
          </p:cNvCxnSpPr>
          <p:nvPr/>
        </p:nvCxnSpPr>
        <p:spPr>
          <a:xfrm flipV="1">
            <a:off x="989215" y="1725531"/>
            <a:ext cx="5333416" cy="26121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9153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842" y="552341"/>
            <a:ext cx="8911687" cy="599395"/>
          </a:xfrm>
        </p:spPr>
        <p:txBody>
          <a:bodyPr>
            <a:normAutofit/>
          </a:bodyPr>
          <a:lstStyle/>
          <a:p>
            <a:pPr algn="ctr"/>
            <a:r>
              <a:rPr lang="en-US" sz="3200" dirty="0" smtClean="0"/>
              <a:t>Process Properties -&gt; Strings tab (analysis)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75" y="1792952"/>
            <a:ext cx="5334720" cy="4351338"/>
          </a:xfrm>
        </p:spPr>
      </p:pic>
      <p:sp>
        <p:nvSpPr>
          <p:cNvPr id="6" name="TextBox 5"/>
          <p:cNvSpPr txBox="1"/>
          <p:nvPr/>
        </p:nvSpPr>
        <p:spPr>
          <a:xfrm>
            <a:off x="5579494" y="1795463"/>
            <a:ext cx="5774305" cy="1323439"/>
          </a:xfrm>
          <a:prstGeom prst="rect">
            <a:avLst/>
          </a:prstGeom>
          <a:noFill/>
        </p:spPr>
        <p:txBody>
          <a:bodyPr wrap="square" rtlCol="0">
            <a:spAutoFit/>
          </a:bodyPr>
          <a:lstStyle/>
          <a:p>
            <a:r>
              <a:rPr lang="en-US" dirty="0" smtClean="0"/>
              <a:t>2. </a:t>
            </a:r>
            <a:r>
              <a:rPr lang="en-US" sz="1200" b="1" dirty="0"/>
              <a:t>X5O!P%@AP[4\PZX54(P^)7CC)7}$EICAR-STANDARD-ANTIVIRUS-TEST-FILE!$H+H*</a:t>
            </a:r>
            <a:r>
              <a:rPr lang="en-US" sz="1200" dirty="0"/>
              <a:t>  </a:t>
            </a:r>
            <a:endParaRPr lang="en-US" sz="1200" dirty="0" smtClean="0"/>
          </a:p>
          <a:p>
            <a:r>
              <a:rPr lang="en-US" sz="1200" dirty="0" smtClean="0">
                <a:hlinkClick r:id="rId3"/>
              </a:rPr>
              <a:t>https://support.kaspersky.com/viruses/general/459</a:t>
            </a:r>
            <a:endParaRPr lang="en-US" sz="1200" dirty="0" smtClean="0"/>
          </a:p>
          <a:p>
            <a:r>
              <a:rPr lang="en-US" sz="1000" dirty="0" smtClean="0">
                <a:latin typeface="Century Gothic (Body)"/>
              </a:rPr>
              <a:t>EICAR is a 68-byte .com file detected as "EICAR-Test-File". This IS NOT a virus. The test file simply displays a text message and returns the control to the operating system.</a:t>
            </a:r>
            <a:r>
              <a:rPr lang="en-US" sz="1000" dirty="0" smtClean="0">
                <a:latin typeface="Calibri (Body)"/>
              </a:rPr>
              <a:t> </a:t>
            </a:r>
            <a:r>
              <a:rPr lang="en-US" dirty="0" smtClean="0"/>
              <a:t/>
            </a:r>
            <a:br>
              <a:rPr lang="en-US" dirty="0" smtClean="0"/>
            </a:br>
            <a:endParaRPr lang="en-US" dirty="0"/>
          </a:p>
        </p:txBody>
      </p:sp>
      <p:sp>
        <p:nvSpPr>
          <p:cNvPr id="7" name="TextBox 6"/>
          <p:cNvSpPr txBox="1"/>
          <p:nvPr/>
        </p:nvSpPr>
        <p:spPr>
          <a:xfrm>
            <a:off x="5579494" y="3082666"/>
            <a:ext cx="5913798" cy="830997"/>
          </a:xfrm>
          <a:prstGeom prst="rect">
            <a:avLst/>
          </a:prstGeom>
          <a:noFill/>
        </p:spPr>
        <p:txBody>
          <a:bodyPr wrap="none" rtlCol="0">
            <a:spAutoFit/>
          </a:bodyPr>
          <a:lstStyle/>
          <a:p>
            <a:r>
              <a:rPr lang="en-US" dirty="0" smtClean="0"/>
              <a:t>3. </a:t>
            </a:r>
            <a:r>
              <a:rPr lang="en-US" sz="1100" b="1" dirty="0" smtClean="0"/>
              <a:t>XJS*C4JDBQADN1.NSBN3*2IDNEN*GTUBE-STANDARD-ANTI-UBE-TEST-EMAIL*C.34X</a:t>
            </a:r>
          </a:p>
          <a:p>
            <a:r>
              <a:rPr lang="en-US" sz="1000" dirty="0" smtClean="0">
                <a:latin typeface="Century Gothic (Body)"/>
              </a:rPr>
              <a:t>The GTUBE ("Generic Test for Unsolicited Bulk Email") is a 68-byte test string used to test anti-spam </a:t>
            </a:r>
          </a:p>
          <a:p>
            <a:r>
              <a:rPr lang="en-US" sz="1000" dirty="0" smtClean="0">
                <a:latin typeface="Century Gothic (Body)"/>
              </a:rPr>
              <a:t>systems, in particular those based on </a:t>
            </a:r>
            <a:r>
              <a:rPr lang="en-US" sz="1000" dirty="0" err="1" smtClean="0">
                <a:latin typeface="Century Gothic (Body)"/>
              </a:rPr>
              <a:t>SpamAssassin</a:t>
            </a:r>
            <a:r>
              <a:rPr lang="en-US" sz="1000" dirty="0" smtClean="0">
                <a:latin typeface="Century Gothic (Body)"/>
              </a:rPr>
              <a:t>. In </a:t>
            </a:r>
            <a:r>
              <a:rPr lang="en-US" sz="1000" dirty="0" err="1" smtClean="0">
                <a:latin typeface="Century Gothic (Body)"/>
              </a:rPr>
              <a:t>SpamAssassin</a:t>
            </a:r>
            <a:r>
              <a:rPr lang="en-US" sz="1000" dirty="0" smtClean="0">
                <a:latin typeface="Century Gothic (Body)"/>
              </a:rPr>
              <a:t>, it carries an antispam score </a:t>
            </a:r>
          </a:p>
          <a:p>
            <a:r>
              <a:rPr lang="en-US" sz="1000" dirty="0" smtClean="0">
                <a:latin typeface="Century Gothic (Body)"/>
              </a:rPr>
              <a:t>of 1000 by default, which would be sufficient to trigger any installation.</a:t>
            </a:r>
            <a:endParaRPr lang="en-US" sz="1000" dirty="0">
              <a:latin typeface="Century Gothic (Body)"/>
            </a:endParaRPr>
          </a:p>
        </p:txBody>
      </p:sp>
      <p:cxnSp>
        <p:nvCxnSpPr>
          <p:cNvPr id="9" name="Straight Arrow Connector 8"/>
          <p:cNvCxnSpPr/>
          <p:nvPr/>
        </p:nvCxnSpPr>
        <p:spPr>
          <a:xfrm flipV="1">
            <a:off x="2593571" y="1990524"/>
            <a:ext cx="3100647" cy="13177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2685011" y="3308243"/>
            <a:ext cx="2967644" cy="14843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5652655" y="4287670"/>
            <a:ext cx="5453149" cy="1015663"/>
          </a:xfrm>
          <a:prstGeom prst="rect">
            <a:avLst/>
          </a:prstGeom>
          <a:noFill/>
        </p:spPr>
        <p:txBody>
          <a:bodyPr wrap="square" rtlCol="0">
            <a:spAutoFit/>
          </a:bodyPr>
          <a:lstStyle/>
          <a:p>
            <a:r>
              <a:rPr lang="en-US" sz="1500" dirty="0" smtClean="0">
                <a:latin typeface="Century Gothic (Body)"/>
              </a:rPr>
              <a:t>and other strings…</a:t>
            </a:r>
          </a:p>
          <a:p>
            <a:r>
              <a:rPr lang="en-US" sz="1500" dirty="0" smtClean="0">
                <a:latin typeface="Century Gothic (Body)"/>
              </a:rPr>
              <a:t>\\10.90.11.50\wesecure\Admin\Team Management\</a:t>
            </a:r>
          </a:p>
          <a:p>
            <a:r>
              <a:rPr lang="en-US" sz="1500" dirty="0" smtClean="0">
                <a:latin typeface="Century Gothic (Body)"/>
              </a:rPr>
              <a:t>AWS\WMI Process Host\WMI Process Host\</a:t>
            </a:r>
            <a:r>
              <a:rPr lang="en-US" sz="1500" dirty="0" err="1" smtClean="0">
                <a:latin typeface="Century Gothic (Body)"/>
              </a:rPr>
              <a:t>obj</a:t>
            </a:r>
            <a:r>
              <a:rPr lang="en-US" sz="1500" dirty="0" smtClean="0">
                <a:latin typeface="Century Gothic (Body)"/>
              </a:rPr>
              <a:t>\Release\WMI Process Host.pdb</a:t>
            </a:r>
            <a:endParaRPr lang="en-US" sz="1500" dirty="0">
              <a:latin typeface="Century Gothic (Body)"/>
            </a:endParaRPr>
          </a:p>
        </p:txBody>
      </p:sp>
    </p:spTree>
    <p:extLst>
      <p:ext uri="{BB962C8B-B14F-4D97-AF65-F5344CB8AC3E}">
        <p14:creationId xmlns:p14="http://schemas.microsoft.com/office/powerpoint/2010/main" val="821963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191" y="334688"/>
            <a:ext cx="8911687" cy="837919"/>
          </a:xfrm>
        </p:spPr>
        <p:txBody>
          <a:bodyPr/>
          <a:lstStyle/>
          <a:p>
            <a:pPr algn="ctr"/>
            <a:r>
              <a:rPr lang="en-US" dirty="0" smtClean="0"/>
              <a:t>Teardown suspicious *.exe file</a:t>
            </a:r>
            <a:endParaRPr lang="en-US" dirty="0"/>
          </a:p>
        </p:txBody>
      </p:sp>
      <p:sp>
        <p:nvSpPr>
          <p:cNvPr id="3" name="Content Placeholder 2"/>
          <p:cNvSpPr>
            <a:spLocks noGrp="1"/>
          </p:cNvSpPr>
          <p:nvPr>
            <p:ph idx="1"/>
          </p:nvPr>
        </p:nvSpPr>
        <p:spPr>
          <a:xfrm>
            <a:off x="514004" y="1278517"/>
            <a:ext cx="4756265" cy="4351338"/>
          </a:xfrm>
        </p:spPr>
        <p:txBody>
          <a:bodyPr/>
          <a:lstStyle/>
          <a:p>
            <a:pPr marL="0" indent="0">
              <a:buNone/>
            </a:pPr>
            <a:r>
              <a:rPr lang="en-US" dirty="0" smtClean="0"/>
              <a:t>1. </a:t>
            </a:r>
            <a:r>
              <a:rPr lang="en-US" dirty="0" err="1" smtClean="0"/>
              <a:t>Ollydbg</a:t>
            </a:r>
            <a:endParaRPr lang="en-US" dirty="0" smtClean="0"/>
          </a:p>
          <a:p>
            <a:endParaRPr lang="en-US" dirty="0" smtClean="0"/>
          </a:p>
          <a:p>
            <a:endParaRPr lang="en-US" dirty="0"/>
          </a:p>
          <a:p>
            <a:endParaRPr lang="en-US" dirty="0" smtClean="0"/>
          </a:p>
          <a:p>
            <a:pPr marL="0" indent="0">
              <a:buNone/>
            </a:pPr>
            <a:endParaRPr lang="en-US" dirty="0" smtClean="0"/>
          </a:p>
          <a:p>
            <a:pPr marL="0" indent="0">
              <a:buNone/>
            </a:pPr>
            <a:r>
              <a:rPr lang="en-US" dirty="0" smtClean="0"/>
              <a:t>2. IDA Pro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069" y="1684560"/>
            <a:ext cx="4346808" cy="139519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068" y="3784902"/>
            <a:ext cx="4346808" cy="2080002"/>
          </a:xfrm>
          <a:prstGeom prst="rect">
            <a:avLst/>
          </a:prstGeom>
        </p:spPr>
      </p:pic>
      <p:sp>
        <p:nvSpPr>
          <p:cNvPr id="6" name="TextBox 5"/>
          <p:cNvSpPr txBox="1"/>
          <p:nvPr/>
        </p:nvSpPr>
        <p:spPr>
          <a:xfrm>
            <a:off x="5076942" y="1622014"/>
            <a:ext cx="6814686" cy="553998"/>
          </a:xfrm>
          <a:prstGeom prst="rect">
            <a:avLst/>
          </a:prstGeom>
          <a:noFill/>
        </p:spPr>
        <p:txBody>
          <a:bodyPr wrap="none" rtlCol="0">
            <a:spAutoFit/>
          </a:bodyPr>
          <a:lstStyle/>
          <a:p>
            <a:r>
              <a:rPr lang="en-US" sz="1500" dirty="0"/>
              <a:t>D</a:t>
            </a:r>
            <a:r>
              <a:rPr lang="en-US" sz="1500" dirty="0" smtClean="0"/>
              <a:t>oesn’t look like it is intended to be disassembled in </a:t>
            </a:r>
            <a:r>
              <a:rPr lang="en-US" sz="1500" dirty="0" err="1" smtClean="0"/>
              <a:t>Ollydbg</a:t>
            </a:r>
            <a:r>
              <a:rPr lang="en-US" sz="1500" dirty="0" smtClean="0"/>
              <a:t> or IDA Pro.</a:t>
            </a:r>
          </a:p>
          <a:p>
            <a:r>
              <a:rPr lang="en-US" sz="1500" dirty="0" smtClean="0"/>
              <a:t>So I checked process properties and seems like source code in .NET</a:t>
            </a:r>
            <a:endParaRPr lang="en-US" sz="15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3767" y="2312698"/>
            <a:ext cx="6389034" cy="3552205"/>
          </a:xfrm>
          <a:prstGeom prst="rect">
            <a:avLst/>
          </a:prstGeom>
        </p:spPr>
      </p:pic>
    </p:spTree>
    <p:extLst>
      <p:ext uri="{BB962C8B-B14F-4D97-AF65-F5344CB8AC3E}">
        <p14:creationId xmlns:p14="http://schemas.microsoft.com/office/powerpoint/2010/main" val="3194578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090" y="341760"/>
            <a:ext cx="8911687" cy="1046466"/>
          </a:xfrm>
        </p:spPr>
        <p:txBody>
          <a:bodyPr>
            <a:normAutofit fontScale="90000"/>
          </a:bodyPr>
          <a:lstStyle/>
          <a:p>
            <a:pPr algn="ctr"/>
            <a:r>
              <a:rPr lang="en-US" sz="3200" dirty="0" smtClean="0"/>
              <a:t>Teardown suspicious *.exe file with </a:t>
            </a:r>
            <a:r>
              <a:rPr lang="en-US" sz="3200" dirty="0" err="1" smtClean="0"/>
              <a:t>dotPeek</a:t>
            </a:r>
            <a:r>
              <a:rPr lang="ru-RU" sz="3200" dirty="0"/>
              <a:t/>
            </a:r>
            <a:br>
              <a:rPr lang="ru-RU" sz="3200" dirty="0"/>
            </a:br>
            <a:r>
              <a:rPr lang="en-US" sz="3200" dirty="0" smtClean="0"/>
              <a:t>.NET </a:t>
            </a:r>
            <a:r>
              <a:rPr lang="en-US" sz="3200" dirty="0" err="1" smtClean="0"/>
              <a:t>decompiler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3134" y="1906384"/>
            <a:ext cx="8239476" cy="4207904"/>
          </a:xfrm>
        </p:spPr>
      </p:pic>
      <p:sp>
        <p:nvSpPr>
          <p:cNvPr id="5" name="TextBox 4"/>
          <p:cNvSpPr txBox="1"/>
          <p:nvPr/>
        </p:nvSpPr>
        <p:spPr>
          <a:xfrm>
            <a:off x="4245559" y="1462639"/>
            <a:ext cx="3106748" cy="369332"/>
          </a:xfrm>
          <a:prstGeom prst="rect">
            <a:avLst/>
          </a:prstGeom>
          <a:noFill/>
        </p:spPr>
        <p:txBody>
          <a:bodyPr wrap="none" rtlCol="0">
            <a:spAutoFit/>
          </a:bodyPr>
          <a:lstStyle/>
          <a:p>
            <a:r>
              <a:rPr lang="en-US" dirty="0" smtClean="0"/>
              <a:t>Now it looks much more better</a:t>
            </a:r>
            <a:endParaRPr lang="en-US" dirty="0"/>
          </a:p>
        </p:txBody>
      </p:sp>
    </p:spTree>
    <p:extLst>
      <p:ext uri="{BB962C8B-B14F-4D97-AF65-F5344CB8AC3E}">
        <p14:creationId xmlns:p14="http://schemas.microsoft.com/office/powerpoint/2010/main" val="3044724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327" y="252500"/>
            <a:ext cx="5297489" cy="703663"/>
          </a:xfrm>
        </p:spPr>
        <p:txBody>
          <a:bodyPr/>
          <a:lstStyle/>
          <a:p>
            <a:r>
              <a:rPr lang="en-US" dirty="0" err="1" smtClean="0"/>
              <a:t>Program.cs</a:t>
            </a:r>
            <a:r>
              <a:rPr lang="en-US" dirty="0" smtClean="0"/>
              <a:t> -&gt; Main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13" y="1274941"/>
            <a:ext cx="5838825" cy="3829050"/>
          </a:xfrm>
        </p:spPr>
      </p:pic>
      <p:sp>
        <p:nvSpPr>
          <p:cNvPr id="8" name="TextBox 7"/>
          <p:cNvSpPr txBox="1"/>
          <p:nvPr/>
        </p:nvSpPr>
        <p:spPr>
          <a:xfrm>
            <a:off x="7007290" y="1424579"/>
            <a:ext cx="1651414" cy="369332"/>
          </a:xfrm>
          <a:prstGeom prst="rect">
            <a:avLst/>
          </a:prstGeom>
          <a:noFill/>
        </p:spPr>
        <p:txBody>
          <a:bodyPr wrap="none" rtlCol="0">
            <a:spAutoFit/>
          </a:bodyPr>
          <a:lstStyle/>
          <a:p>
            <a:r>
              <a:rPr lang="en-US" dirty="0" err="1"/>
              <a:t>writeStrings</a:t>
            </a:r>
            <a:r>
              <a:rPr lang="en-US" dirty="0" smtClean="0"/>
              <a:t>();</a:t>
            </a:r>
            <a:endParaRPr lang="en-US" dirty="0"/>
          </a:p>
        </p:txBody>
      </p:sp>
      <p:cxnSp>
        <p:nvCxnSpPr>
          <p:cNvPr id="10" name="Straight Arrow Connector 9"/>
          <p:cNvCxnSpPr>
            <a:endCxn id="8" idx="1"/>
          </p:cNvCxnSpPr>
          <p:nvPr/>
        </p:nvCxnSpPr>
        <p:spPr>
          <a:xfrm flipV="1">
            <a:off x="2668555" y="1609245"/>
            <a:ext cx="4338735" cy="11824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a:stCxn id="8" idx="2"/>
          </p:cNvCxnSpPr>
          <p:nvPr/>
        </p:nvCxnSpPr>
        <p:spPr>
          <a:xfrm>
            <a:off x="7832997" y="1793911"/>
            <a:ext cx="0" cy="24949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289" y="2046272"/>
            <a:ext cx="5857574" cy="1536683"/>
          </a:xfrm>
          <a:prstGeom prst="rect">
            <a:avLst/>
          </a:prstGeom>
        </p:spPr>
      </p:pic>
      <p:sp>
        <p:nvSpPr>
          <p:cNvPr id="17" name="TextBox 16"/>
          <p:cNvSpPr txBox="1"/>
          <p:nvPr/>
        </p:nvSpPr>
        <p:spPr>
          <a:xfrm>
            <a:off x="6179331" y="3901733"/>
            <a:ext cx="5878532" cy="861774"/>
          </a:xfrm>
          <a:prstGeom prst="rect">
            <a:avLst/>
          </a:prstGeom>
          <a:noFill/>
        </p:spPr>
        <p:txBody>
          <a:bodyPr wrap="none" rtlCol="0">
            <a:spAutoFit/>
          </a:bodyPr>
          <a:lstStyle/>
          <a:p>
            <a:r>
              <a:rPr lang="en-US" u="sng" dirty="0" smtClean="0"/>
              <a:t>Prints those strings:</a:t>
            </a:r>
          </a:p>
          <a:p>
            <a:r>
              <a:rPr lang="en-US" sz="800" dirty="0" smtClean="0"/>
              <a:t>"</a:t>
            </a:r>
            <a:r>
              <a:rPr lang="en-US" sz="800" dirty="0"/>
              <a:t>X5O!P%@AP[4\\PZX54(P^)7CC)7}$EICAR-STANDARD-ANTIVIRUS-TEST-FILE!$H+H*"</a:t>
            </a:r>
          </a:p>
          <a:p>
            <a:r>
              <a:rPr lang="en-US" sz="800" dirty="0"/>
              <a:t>"XJS*C4JDBQADN1.NSBN3*2IDNEN*GTUBE-STANDARD-ANTI-UBE-TEST-EMAIL*C.34X"</a:t>
            </a:r>
          </a:p>
          <a:p>
            <a:r>
              <a:rPr lang="en-US" sz="800" dirty="0"/>
              <a:t>"password PROCESS OLLYDBG WIRESHARK </a:t>
            </a:r>
            <a:r>
              <a:rPr lang="en-US" sz="800" dirty="0" err="1"/>
              <a:t>SunMonTueWedThuFriSat</a:t>
            </a:r>
            <a:r>
              <a:rPr lang="en-US" sz="800" dirty="0"/>
              <a:t> </a:t>
            </a:r>
            <a:r>
              <a:rPr lang="en-US" sz="800" dirty="0" err="1"/>
              <a:t>JanFebMarAprMayJunJulAugSepOctNovDec</a:t>
            </a:r>
            <a:r>
              <a:rPr lang="en-US" sz="800" dirty="0"/>
              <a:t>"</a:t>
            </a:r>
          </a:p>
          <a:p>
            <a:r>
              <a:rPr lang="en-US" sz="800" dirty="0"/>
              <a:t>"Mozilla/5.0 (Windows NT 6.1; WOW64) </a:t>
            </a:r>
            <a:r>
              <a:rPr lang="en-US" sz="800" dirty="0" err="1"/>
              <a:t>AppleWebKit</a:t>
            </a:r>
            <a:r>
              <a:rPr lang="en-US" sz="800" dirty="0"/>
              <a:t>/537.36 (KHTML, like Gecko) Chrome/36.0.1985.97 Safari/537.36"</a:t>
            </a:r>
          </a:p>
        </p:txBody>
      </p:sp>
      <p:cxnSp>
        <p:nvCxnSpPr>
          <p:cNvPr id="9" name="Straight Arrow Connector 8"/>
          <p:cNvCxnSpPr/>
          <p:nvPr/>
        </p:nvCxnSpPr>
        <p:spPr>
          <a:xfrm>
            <a:off x="8259717" y="3582955"/>
            <a:ext cx="3134" cy="3187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66952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1925" y="223364"/>
            <a:ext cx="5482396" cy="822223"/>
          </a:xfrm>
        </p:spPr>
        <p:txBody>
          <a:bodyPr/>
          <a:lstStyle/>
          <a:p>
            <a:r>
              <a:rPr lang="en-US" dirty="0" err="1" smtClean="0"/>
              <a:t>Program.cs</a:t>
            </a:r>
            <a:r>
              <a:rPr lang="en-US" dirty="0" smtClean="0"/>
              <a:t> -&gt; Main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13" y="1274941"/>
            <a:ext cx="5838825" cy="3829050"/>
          </a:xfrm>
        </p:spPr>
      </p:pic>
      <p:sp>
        <p:nvSpPr>
          <p:cNvPr id="8" name="TextBox 7"/>
          <p:cNvSpPr txBox="1"/>
          <p:nvPr/>
        </p:nvSpPr>
        <p:spPr>
          <a:xfrm>
            <a:off x="7082444" y="1733991"/>
            <a:ext cx="2226892" cy="369332"/>
          </a:xfrm>
          <a:prstGeom prst="rect">
            <a:avLst/>
          </a:prstGeom>
          <a:noFill/>
        </p:spPr>
        <p:txBody>
          <a:bodyPr wrap="none" rtlCol="0">
            <a:spAutoFit/>
          </a:bodyPr>
          <a:lstStyle/>
          <a:p>
            <a:r>
              <a:rPr lang="en-US" dirty="0" err="1"/>
              <a:t>copyToUserRoot</a:t>
            </a:r>
            <a:r>
              <a:rPr lang="en-US" dirty="0"/>
              <a:t>();</a:t>
            </a:r>
          </a:p>
        </p:txBody>
      </p:sp>
      <p:cxnSp>
        <p:nvCxnSpPr>
          <p:cNvPr id="10" name="Straight Arrow Connector 9"/>
          <p:cNvCxnSpPr>
            <a:endCxn id="8" idx="1"/>
          </p:cNvCxnSpPr>
          <p:nvPr/>
        </p:nvCxnSpPr>
        <p:spPr>
          <a:xfrm flipV="1">
            <a:off x="2884516" y="1918657"/>
            <a:ext cx="4197928" cy="98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8190783" y="2072611"/>
            <a:ext cx="0" cy="24949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5427" y="2322104"/>
            <a:ext cx="5963445" cy="2305044"/>
          </a:xfrm>
          <a:prstGeom prst="rect">
            <a:avLst/>
          </a:prstGeom>
        </p:spPr>
      </p:pic>
    </p:spTree>
    <p:extLst>
      <p:ext uri="{BB962C8B-B14F-4D97-AF65-F5344CB8AC3E}">
        <p14:creationId xmlns:p14="http://schemas.microsoft.com/office/powerpoint/2010/main" val="37070222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3909</TotalTime>
  <Words>1133</Words>
  <Application>Microsoft Office PowerPoint</Application>
  <PresentationFormat>Widescreen</PresentationFormat>
  <Paragraphs>223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 (Body)</vt:lpstr>
      <vt:lpstr>Century Gothic</vt:lpstr>
      <vt:lpstr>Century Gothic (Body)</vt:lpstr>
      <vt:lpstr>Times New Roman</vt:lpstr>
      <vt:lpstr>Wingdings 3</vt:lpstr>
      <vt:lpstr>Ion</vt:lpstr>
      <vt:lpstr>PowerPoint Presentation</vt:lpstr>
      <vt:lpstr>Malware Hunting with the Sysinternals Tools  </vt:lpstr>
      <vt:lpstr>Additional check</vt:lpstr>
      <vt:lpstr>Process Properties -&gt; Strings tab (analysis)</vt:lpstr>
      <vt:lpstr>Process Properties -&gt; Strings tab (analysis)</vt:lpstr>
      <vt:lpstr>Teardown suspicious *.exe file</vt:lpstr>
      <vt:lpstr>Teardown suspicious *.exe file with dotPeek .NET decompiler</vt:lpstr>
      <vt:lpstr>Program.cs -&gt; Main</vt:lpstr>
      <vt:lpstr>Program.cs -&gt; Main</vt:lpstr>
      <vt:lpstr>copyToUserRoot();</vt:lpstr>
      <vt:lpstr>Program.cs -&gt; Main</vt:lpstr>
      <vt:lpstr>GetSource(string URL) -&gt; HttpWebResponse Getting response from http://195.28.181.41 </vt:lpstr>
      <vt:lpstr>Program.cs -&gt; Main</vt:lpstr>
      <vt:lpstr>Program.cs -&gt; Main</vt:lpstr>
      <vt:lpstr>runCommands(); </vt:lpstr>
      <vt:lpstr>Program.cs -&gt; Main</vt:lpstr>
      <vt:lpstr>randomString(int maxSize) https://www.dotnetperls.com/rngcryptoserviceprovider https://msdn.microsoft.com/en-us/library/system.security.cryptography.rngcryptoserviceprovider(v=vs.110).aspx </vt:lpstr>
      <vt:lpstr>SendSyslog(string TargetIP, string text) Custom implementation of syslog protocol over UDP  </vt:lpstr>
      <vt:lpstr>Client()</vt:lpstr>
      <vt:lpstr>wireshark</vt:lpstr>
      <vt:lpstr>Syslog codes https://en.wikipedia.org/wiki/Syslog </vt:lpstr>
      <vt:lpstr>Full RUN</vt:lpstr>
      <vt:lpstr>Conclusion</vt:lpstr>
      <vt:lpstr>Tools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Michael Starchenko</cp:lastModifiedBy>
  <cp:revision>125</cp:revision>
  <dcterms:created xsi:type="dcterms:W3CDTF">2017-07-06T09:45:39Z</dcterms:created>
  <dcterms:modified xsi:type="dcterms:W3CDTF">2017-07-15T13:44:04Z</dcterms:modified>
</cp:coreProperties>
</file>