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4" r:id="rId8"/>
    <p:sldId id="275" r:id="rId9"/>
    <p:sldId id="262" r:id="rId10"/>
    <p:sldId id="270" r:id="rId11"/>
    <p:sldId id="263" r:id="rId12"/>
    <p:sldId id="272" r:id="rId13"/>
    <p:sldId id="271" r:id="rId14"/>
    <p:sldId id="273" r:id="rId15"/>
    <p:sldId id="264" r:id="rId16"/>
    <p:sldId id="278" r:id="rId17"/>
    <p:sldId id="279" r:id="rId18"/>
    <p:sldId id="277" r:id="rId19"/>
    <p:sldId id="283" r:id="rId20"/>
    <p:sldId id="265" r:id="rId21"/>
    <p:sldId id="286" r:id="rId22"/>
    <p:sldId id="280" r:id="rId23"/>
    <p:sldId id="288" r:id="rId24"/>
    <p:sldId id="289" r:id="rId25"/>
    <p:sldId id="290" r:id="rId26"/>
    <p:sldId id="291" r:id="rId27"/>
    <p:sldId id="292" r:id="rId28"/>
    <p:sldId id="293" r:id="rId29"/>
    <p:sldId id="287" r:id="rId30"/>
    <p:sldId id="281" r:id="rId31"/>
    <p:sldId id="285" r:id="rId32"/>
    <p:sldId id="282" r:id="rId33"/>
    <p:sldId id="266" r:id="rId34"/>
    <p:sldId id="294" r:id="rId35"/>
    <p:sldId id="295" r:id="rId36"/>
    <p:sldId id="296" r:id="rId37"/>
    <p:sldId id="297" r:id="rId38"/>
    <p:sldId id="267" r:id="rId39"/>
    <p:sldId id="300" r:id="rId40"/>
    <p:sldId id="299" r:id="rId41"/>
    <p:sldId id="268" r:id="rId42"/>
    <p:sldId id="298" r:id="rId43"/>
    <p:sldId id="301" r:id="rId44"/>
    <p:sldId id="302" r:id="rId4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980729"/>
            <a:ext cx="8352928" cy="2619722"/>
          </a:xfrm>
        </p:spPr>
        <p:txBody>
          <a:bodyPr/>
          <a:lstStyle/>
          <a:p>
            <a:r>
              <a:rPr lang="pt-BR" dirty="0"/>
              <a:t>OBD-JRP</a:t>
            </a:r>
            <a:br>
              <a:rPr lang="pt-BR" dirty="0"/>
            </a:br>
            <a:r>
              <a:rPr lang="pt-BR" sz="3200" dirty="0"/>
              <a:t>Monitoramento Veicular</a:t>
            </a:r>
            <a:br>
              <a:rPr lang="pt-BR" sz="3200" dirty="0"/>
            </a:br>
            <a:r>
              <a:rPr lang="pt-BR" sz="3200" dirty="0"/>
              <a:t>com</a:t>
            </a:r>
            <a:br>
              <a:rPr lang="pt-BR" sz="3200" dirty="0"/>
            </a:br>
            <a:r>
              <a:rPr lang="pt-BR" sz="3200" dirty="0"/>
              <a:t>Java e Raspberry 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8352928" cy="170574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Aluno:		Ricardo Artur Staroski</a:t>
            </a:r>
          </a:p>
          <a:p>
            <a:pPr algn="l"/>
            <a:r>
              <a:rPr lang="pt-BR" dirty="0"/>
              <a:t>Orientador:	Miguel Alexandre Wisintainer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EnviroCar</a:t>
            </a:r>
          </a:p>
          <a:p>
            <a:pPr lvl="1"/>
            <a:r>
              <a:rPr lang="pt-BR" dirty="0"/>
              <a:t>Android</a:t>
            </a:r>
          </a:p>
          <a:p>
            <a:pPr lvl="1"/>
            <a:r>
              <a:rPr lang="pt-BR" dirty="0"/>
              <a:t>Interface Bluetooth</a:t>
            </a:r>
          </a:p>
          <a:p>
            <a:pPr lvl="1"/>
            <a:r>
              <a:rPr lang="pt-BR" dirty="0"/>
              <a:t>Upload servidor</a:t>
            </a:r>
          </a:p>
          <a:p>
            <a:pPr lvl="1"/>
            <a:r>
              <a:rPr lang="pt-BR" dirty="0"/>
              <a:t>Leituras</a:t>
            </a:r>
          </a:p>
          <a:p>
            <a:pPr lvl="1"/>
            <a:r>
              <a:rPr lang="pt-BR" dirty="0"/>
              <a:t>Trajeto</a:t>
            </a:r>
          </a:p>
          <a:p>
            <a:pPr lvl="1"/>
            <a:r>
              <a:rPr lang="pt-BR" dirty="0"/>
              <a:t>Compartilhar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envirocar-5906b9-h9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19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Imagem 6" descr="envirocar-1452c3-h9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45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86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inicializar automaticamente ao ligar;</a:t>
            </a:r>
          </a:p>
          <a:p>
            <a:r>
              <a:rPr lang="pt-BR" dirty="0"/>
              <a:t>conectar-se ao ELM327 via Bluetooth;</a:t>
            </a:r>
          </a:p>
          <a:p>
            <a:r>
              <a:rPr lang="pt-BR" dirty="0"/>
              <a:t>armazenar dados localmente até enviar ao servidor;</a:t>
            </a:r>
          </a:p>
          <a:p>
            <a:r>
              <a:rPr lang="pt-BR" dirty="0"/>
              <a:t>tentar conectar-se com servidor a cada 5 minutos;</a:t>
            </a:r>
          </a:p>
          <a:p>
            <a:r>
              <a:rPr lang="pt-BR" dirty="0"/>
              <a:t>enviar o número do chassi e dados armazenados localmente.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SE;</a:t>
            </a:r>
          </a:p>
          <a:p>
            <a:r>
              <a:rPr lang="pt-BR" dirty="0"/>
              <a:t>executar em sistema Raspbian.</a:t>
            </a:r>
          </a:p>
        </p:txBody>
      </p:sp>
    </p:spTree>
    <p:extLst>
      <p:ext uri="{BB962C8B-B14F-4D97-AF65-F5344CB8AC3E}">
        <p14:creationId xmlns:p14="http://schemas.microsoft.com/office/powerpoint/2010/main" val="69041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responder à requisições GET e POST;</a:t>
            </a:r>
          </a:p>
          <a:p>
            <a:r>
              <a:rPr lang="pt-BR" dirty="0"/>
              <a:t>persistir os dados enviados pelo firmware;</a:t>
            </a:r>
          </a:p>
          <a:p>
            <a:r>
              <a:rPr lang="pt-BR" dirty="0"/>
              <a:t>disponibilizar consulta a partir do chassi;</a:t>
            </a:r>
          </a:p>
          <a:p>
            <a:r>
              <a:rPr lang="pt-BR" dirty="0"/>
              <a:t>apresentar gráficos com dados coletados;</a:t>
            </a:r>
          </a:p>
          <a:p>
            <a:r>
              <a:rPr lang="pt-BR" dirty="0"/>
              <a:t>apresentar tabela com dados coletados.</a:t>
            </a:r>
          </a:p>
        </p:txBody>
      </p:sp>
    </p:spTree>
    <p:extLst>
      <p:ext uri="{BB962C8B-B14F-4D97-AF65-F5344CB8AC3E}">
        <p14:creationId xmlns:p14="http://schemas.microsoft.com/office/powerpoint/2010/main" val="37425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EE;</a:t>
            </a:r>
          </a:p>
          <a:p>
            <a:r>
              <a:rPr lang="pt-BR" dirty="0"/>
              <a:t>persistir dados em XML;</a:t>
            </a:r>
          </a:p>
          <a:p>
            <a:r>
              <a:rPr lang="pt-BR" dirty="0"/>
              <a:t>executar no Apache TomCat;</a:t>
            </a:r>
          </a:p>
          <a:p>
            <a:r>
              <a:rPr lang="pt-BR" dirty="0"/>
              <a:t>páginas responsivas;</a:t>
            </a:r>
          </a:p>
          <a:p>
            <a:r>
              <a:rPr lang="pt-BR" dirty="0"/>
              <a:t>páginas em HTML, CSS e JavaScript.</a:t>
            </a:r>
          </a:p>
        </p:txBody>
      </p:sp>
    </p:spTree>
    <p:extLst>
      <p:ext uri="{BB962C8B-B14F-4D97-AF65-F5344CB8AC3E}">
        <p14:creationId xmlns:p14="http://schemas.microsoft.com/office/powerpoint/2010/main" val="41667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Firmware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320480" cy="54726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0"/>
            <a:ext cx="9144000" cy="6851729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320226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0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70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pt-BR" dirty="0"/>
              <a:t>Especificação Servidor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24744"/>
            <a:ext cx="3888432" cy="547260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8051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8"/>
            <a:ext cx="9144000" cy="683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2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funcionais e não funcionais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 da implementação</a:t>
            </a:r>
          </a:p>
          <a:p>
            <a:r>
              <a:rPr lang="pt-BR" dirty="0"/>
              <a:t>Resultados e discussões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Vantagens</a:t>
            </a:r>
          </a:p>
          <a:p>
            <a:r>
              <a:rPr lang="pt-BR" dirty="0"/>
              <a:t>Limitações</a:t>
            </a:r>
          </a:p>
          <a:p>
            <a:r>
              <a:rPr lang="pt-BR" dirty="0"/>
              <a:t>Sugestões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da interface ELM327</a:t>
            </a:r>
          </a:p>
        </p:txBody>
      </p:sp>
    </p:spTree>
    <p:extLst>
      <p:ext uri="{BB962C8B-B14F-4D97-AF65-F5344CB8AC3E}">
        <p14:creationId xmlns:p14="http://schemas.microsoft.com/office/powerpoint/2010/main" val="61460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0"/>
            <a:ext cx="6458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49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Inicializar ELM327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// reset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desativar eco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desativar cabeçalhos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desativar espaços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SP0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// protocolo automático</a:t>
            </a:r>
          </a:p>
        </p:txBody>
      </p:sp>
    </p:spTree>
    <p:extLst>
      <p:ext uri="{BB962C8B-B14F-4D97-AF65-F5344CB8AC3E}">
        <p14:creationId xmlns:p14="http://schemas.microsoft.com/office/powerpoint/2010/main" val="199369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PIDs </a:t>
            </a:r>
            <a:r>
              <a:rPr lang="pt-BR" b="1" dirty="0"/>
              <a:t>reservados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obtém</a:t>
            </a:r>
            <a:r>
              <a:rPr lang="pt-BR" dirty="0"/>
              <a:t> PIDs </a:t>
            </a:r>
            <a:r>
              <a:rPr lang="pt-BR" b="1" dirty="0"/>
              <a:t>suportados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[ 01 .. 20 ]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[ 21 .. 40 ]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[ 41 .. 60 ]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[ 61 .. 80 ]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[ 81 .. A0 ]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A1 .. C0 ]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C1 .. E0 ]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E1 .. FF ]</a:t>
            </a:r>
          </a:p>
        </p:txBody>
      </p:sp>
    </p:spTree>
    <p:extLst>
      <p:ext uri="{BB962C8B-B14F-4D97-AF65-F5344CB8AC3E}">
        <p14:creationId xmlns:p14="http://schemas.microsoft.com/office/powerpoint/2010/main" val="41188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máscara de bits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BEBACAFE // 4 bytes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offset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^      ^ ^      ^ ^      ^ ^      ^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1      8 9     16 17    24 25    32</a:t>
            </a:r>
          </a:p>
        </p:txBody>
      </p:sp>
    </p:spTree>
    <p:extLst>
      <p:ext uri="{BB962C8B-B14F-4D97-AF65-F5344CB8AC3E}">
        <p14:creationId xmlns:p14="http://schemas.microsoft.com/office/powerpoint/2010/main" val="360753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BE: 10111110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1  3  4  5  6  7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BA: 10111010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9 11 12 13 15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CA: 11001010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17 18 21 23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FE: 11111110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25 26 27 28 29 30 31</a:t>
            </a:r>
          </a:p>
          <a:p>
            <a:r>
              <a:rPr lang="pt-BR" dirty="0">
                <a:cs typeface="Courier New" panose="02070309020205020404" pitchFamily="49" charset="0"/>
              </a:rPr>
              <a:t>hexa( </a:t>
            </a:r>
            <a:r>
              <a:rPr lang="pt-BR" dirty="0" err="1">
                <a:cs typeface="Courier New" panose="02070309020205020404" pitchFamily="49" charset="0"/>
              </a:rPr>
              <a:t>dec</a:t>
            </a:r>
            <a:r>
              <a:rPr lang="pt-BR" dirty="0">
                <a:cs typeface="Courier New" panose="02070309020205020404" pitchFamily="49" charset="0"/>
              </a:rPr>
              <a:t>( offset ) + índice ) = PID suportado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BE: 01 03 04 05 06 07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BA: 09 0B 0C 0D 0F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CA: 11 12 15 17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FE: 19 1A 1B 1C 1D 1E 1F</a:t>
            </a:r>
          </a:p>
        </p:txBody>
      </p:sp>
    </p:spTree>
    <p:extLst>
      <p:ext uri="{BB962C8B-B14F-4D97-AF65-F5344CB8AC3E}">
        <p14:creationId xmlns:p14="http://schemas.microsoft.com/office/powerpoint/2010/main" val="118087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RPM (PID 0C)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2BC0</a:t>
            </a: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(2BC0)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11200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11200 / 4 = 2800 RPM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" y="2492896"/>
            <a:ext cx="9144000" cy="1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Ler velocidade (PID 0D)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32</a:t>
            </a: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(32)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50Km/h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" y="2603377"/>
            <a:ext cx="9144000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0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dos dados pendentes</a:t>
            </a:r>
          </a:p>
        </p:txBody>
      </p:sp>
    </p:spTree>
    <p:extLst>
      <p:ext uri="{BB962C8B-B14F-4D97-AF65-F5344CB8AC3E}">
        <p14:creationId xmlns:p14="http://schemas.microsoft.com/office/powerpoint/2010/main" val="373325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TCC1: O que fazer? O que não fazer?</a:t>
            </a:r>
          </a:p>
          <a:p>
            <a:pPr lvl="1"/>
            <a:r>
              <a:rPr lang="pt-BR" dirty="0"/>
              <a:t>Ferramenta didática composta por máquina virtual e ambiente de desenvolvimento?</a:t>
            </a:r>
          </a:p>
          <a:p>
            <a:pPr lvl="1"/>
            <a:r>
              <a:rPr lang="pt-BR" dirty="0"/>
              <a:t>Simulador de tráfego com Google </a:t>
            </a:r>
            <a:r>
              <a:rPr lang="pt-BR" dirty="0" err="1"/>
              <a:t>Maps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Display veicular para notificar condutores imprudentes?</a:t>
            </a:r>
          </a:p>
          <a:p>
            <a:pPr lvl="1"/>
            <a:r>
              <a:rPr lang="pt-BR" dirty="0"/>
              <a:t>Que tal alguma coisa com OBD?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624736" cy="54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11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Processamento das requisições HTTP</a:t>
            </a:r>
          </a:p>
        </p:txBody>
      </p:sp>
    </p:spTree>
    <p:extLst>
      <p:ext uri="{BB962C8B-B14F-4D97-AF65-F5344CB8AC3E}">
        <p14:creationId xmlns:p14="http://schemas.microsoft.com/office/powerpoint/2010/main" val="81633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26" y="404664"/>
            <a:ext cx="6488236" cy="5616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77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350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143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5803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1212"/>
            <a:ext cx="4591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0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039501"/>
              </p:ext>
            </p:extLst>
          </p:nvPr>
        </p:nvGraphicFramePr>
        <p:xfrm>
          <a:off x="2399395" y="1124744"/>
          <a:ext cx="4365898" cy="5265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033">
                  <a:extLst>
                    <a:ext uri="{9D8B030D-6E8A-4147-A177-3AD203B41FA5}">
                      <a16:colId xmlns:a16="http://schemas.microsoft.com/office/drawing/2014/main" val="1185080658"/>
                    </a:ext>
                  </a:extLst>
                </a:gridCol>
                <a:gridCol w="1230288">
                  <a:extLst>
                    <a:ext uri="{9D8B030D-6E8A-4147-A177-3AD203B41FA5}">
                      <a16:colId xmlns:a16="http://schemas.microsoft.com/office/drawing/2014/main" val="2505020280"/>
                    </a:ext>
                  </a:extLst>
                </a:gridCol>
                <a:gridCol w="1459577">
                  <a:extLst>
                    <a:ext uri="{9D8B030D-6E8A-4147-A177-3AD203B41FA5}">
                      <a16:colId xmlns:a16="http://schemas.microsoft.com/office/drawing/2014/main" val="1102782250"/>
                    </a:ext>
                  </a:extLst>
                </a:gridCol>
              </a:tblGrid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PID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Gol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SpaceFox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97152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01 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44896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18467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09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54194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30274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31234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0B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49516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0C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2126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9045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34068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0F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04013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82071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1373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44408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0712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1C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77859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86542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8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Veículos</a:t>
            </a:r>
          </a:p>
          <a:p>
            <a:pPr lvl="1"/>
            <a:r>
              <a:rPr lang="pt-BR" dirty="0"/>
              <a:t>nem todos implementam OBD2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montadoras com “jeitinho” brasileiro</a:t>
            </a:r>
          </a:p>
          <a:p>
            <a:r>
              <a:rPr lang="pt-BR" dirty="0">
                <a:sym typeface="Wingdings" panose="05000000000000000000" pitchFamily="2" charset="2"/>
              </a:rPr>
              <a:t>EnviroCar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OBD-JRP	 monitoramento</a:t>
            </a:r>
            <a:endParaRPr lang="pt-BR" dirty="0"/>
          </a:p>
          <a:p>
            <a:pPr lvl="1"/>
            <a:r>
              <a:rPr lang="pt-BR" dirty="0">
                <a:sym typeface="Wingdings" panose="05000000000000000000" pitchFamily="2" charset="2"/>
              </a:rPr>
              <a:t>EnviroCar	 rede social</a:t>
            </a:r>
          </a:p>
          <a:p>
            <a:r>
              <a:rPr lang="pt-BR" dirty="0">
                <a:sym typeface="Wingdings" panose="05000000000000000000" pitchFamily="2" charset="2"/>
              </a:rPr>
              <a:t>PyOBD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OBD-JRP	 embarcado e autônomo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PyOBD	 Scanner automotivo no notebook</a:t>
            </a:r>
          </a:p>
        </p:txBody>
      </p:sp>
    </p:spTree>
    <p:extLst>
      <p:ext uri="{BB962C8B-B14F-4D97-AF65-F5344CB8AC3E}">
        <p14:creationId xmlns:p14="http://schemas.microsoft.com/office/powerpoint/2010/main" val="748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Firmware</a:t>
            </a:r>
          </a:p>
          <a:p>
            <a:pPr lvl="1"/>
            <a:r>
              <a:rPr lang="pt-BR" dirty="0"/>
              <a:t>Monitorar porta OBD2 de um veículo, ler dados e enviá-los a um servidor</a:t>
            </a:r>
          </a:p>
          <a:p>
            <a:r>
              <a:rPr lang="pt-BR" dirty="0"/>
              <a:t>Servidor</a:t>
            </a:r>
          </a:p>
          <a:p>
            <a:pPr lvl="1"/>
            <a:r>
              <a:rPr lang="pt-BR" dirty="0"/>
              <a:t>Java Servlet que recebe os dados e os armazena</a:t>
            </a:r>
          </a:p>
          <a:p>
            <a:r>
              <a:rPr lang="pt-BR" dirty="0"/>
              <a:t>Páginas web</a:t>
            </a:r>
          </a:p>
          <a:p>
            <a:pPr lvl="1"/>
            <a:r>
              <a:rPr lang="pt-BR" dirty="0"/>
              <a:t>Visualizar dos dados e histórico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propostos foram atendidos.</a:t>
            </a:r>
          </a:p>
          <a:p>
            <a:pPr lvl="1"/>
            <a:r>
              <a:rPr lang="pt-BR" dirty="0"/>
              <a:t>Firmware para monitorar veículo;</a:t>
            </a:r>
          </a:p>
          <a:p>
            <a:pPr lvl="1"/>
            <a:r>
              <a:rPr lang="pt-BR" dirty="0"/>
              <a:t>Servidor para recebimento dos dados;</a:t>
            </a:r>
          </a:p>
          <a:p>
            <a:pPr lvl="1"/>
            <a:r>
              <a:rPr lang="pt-BR" dirty="0"/>
              <a:t>Páginas web para consultas.</a:t>
            </a:r>
          </a:p>
          <a:p>
            <a:r>
              <a:rPr lang="pt-BR" dirty="0"/>
              <a:t>Bluetooth</a:t>
            </a:r>
          </a:p>
          <a:p>
            <a:pPr lvl="1"/>
            <a:r>
              <a:rPr lang="pt-BR" dirty="0"/>
              <a:t>Integrado ao Raspberry Pi 3</a:t>
            </a:r>
          </a:p>
          <a:p>
            <a:pPr lvl="1"/>
            <a:r>
              <a:rPr lang="pt-BR" dirty="0"/>
              <a:t>Java:</a:t>
            </a:r>
            <a:r>
              <a:rPr lang="pt-BR" dirty="0">
                <a:sym typeface="Wingdings" panose="05000000000000000000" pitchFamily="2" charset="2"/>
              </a:rPr>
              <a:t> quase uma</a:t>
            </a:r>
            <a:r>
              <a:rPr lang="pt-BR" dirty="0"/>
              <a:t> década sem atualização</a:t>
            </a:r>
          </a:p>
          <a:p>
            <a:pPr lvl="1"/>
            <a:r>
              <a:rPr lang="pt-BR" dirty="0"/>
              <a:t>Python: </a:t>
            </a:r>
            <a:r>
              <a:rPr lang="pt-BR" dirty="0" err="1"/>
              <a:t>hobbystas</a:t>
            </a:r>
            <a:r>
              <a:rPr lang="pt-BR" dirty="0"/>
              <a:t> de </a:t>
            </a:r>
            <a:r>
              <a:rPr lang="pt-BR" dirty="0" err="1"/>
              <a:t>IoT</a:t>
            </a:r>
            <a:r>
              <a:rPr lang="pt-BR" dirty="0"/>
              <a:t> atualizando</a:t>
            </a:r>
          </a:p>
        </p:txBody>
      </p:sp>
    </p:spTree>
    <p:extLst>
      <p:ext uri="{BB962C8B-B14F-4D97-AF65-F5344CB8AC3E}">
        <p14:creationId xmlns:p14="http://schemas.microsoft.com/office/powerpoint/2010/main" val="3534673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Raspberry Pi</a:t>
            </a:r>
          </a:p>
          <a:p>
            <a:pPr lvl="1"/>
            <a:r>
              <a:rPr lang="pt-BR" dirty="0"/>
              <a:t>PC em miniatura;</a:t>
            </a:r>
          </a:p>
          <a:p>
            <a:pPr lvl="1"/>
            <a:r>
              <a:rPr lang="pt-BR" dirty="0"/>
              <a:t>preços de 120 até mais de 500 reais.</a:t>
            </a:r>
          </a:p>
          <a:p>
            <a:r>
              <a:rPr lang="pt-BR" dirty="0"/>
              <a:t>Interface ELM327 Bluetooth</a:t>
            </a:r>
          </a:p>
          <a:p>
            <a:pPr lvl="1"/>
            <a:r>
              <a:rPr lang="pt-BR" dirty="0"/>
              <a:t>instalação simples</a:t>
            </a:r>
          </a:p>
          <a:p>
            <a:pPr lvl="1"/>
            <a:r>
              <a:rPr lang="pt-BR" dirty="0"/>
              <a:t>interface texto</a:t>
            </a:r>
          </a:p>
          <a:p>
            <a:pPr lvl="1"/>
            <a:r>
              <a:rPr lang="pt-BR" dirty="0"/>
              <a:t>preços em torno de 30 reais.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dimensões reduzidas;</a:t>
            </a:r>
          </a:p>
          <a:p>
            <a:pPr lvl="0"/>
            <a:r>
              <a:rPr lang="pt-BR" dirty="0"/>
              <a:t>instalação simples em qualquer veículo que implemente OBD2;</a:t>
            </a:r>
          </a:p>
          <a:p>
            <a:pPr lvl="0"/>
            <a:r>
              <a:rPr lang="pt-BR"/>
              <a:t>não </a:t>
            </a:r>
            <a:r>
              <a:rPr lang="pt-BR" dirty="0"/>
              <a:t>depende de interação humana após instalado;</a:t>
            </a:r>
          </a:p>
          <a:p>
            <a:pPr lvl="0"/>
            <a:r>
              <a:rPr lang="pt-BR" dirty="0"/>
              <a:t>monitoramento a partir de qualquer computador ou dispositivo móvel com navegador e acesso à internet.</a:t>
            </a:r>
          </a:p>
        </p:txBody>
      </p:sp>
    </p:spTree>
    <p:extLst>
      <p:ext uri="{BB962C8B-B14F-4D97-AF65-F5344CB8AC3E}">
        <p14:creationId xmlns:p14="http://schemas.microsoft.com/office/powerpoint/2010/main" val="653738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pré-configuração de acesso à internet;</a:t>
            </a:r>
          </a:p>
          <a:p>
            <a:pPr lvl="0"/>
            <a:r>
              <a:rPr lang="pt-BR" dirty="0"/>
              <a:t>não possui botão para desligar;</a:t>
            </a:r>
          </a:p>
          <a:p>
            <a:pPr lvl="0"/>
            <a:r>
              <a:rPr lang="pt-BR" dirty="0"/>
              <a:t>invólucro indiscreto no veículo;</a:t>
            </a:r>
          </a:p>
          <a:p>
            <a:r>
              <a:rPr lang="pt-BR" dirty="0"/>
              <a:t>não utiliza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639653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banco de dados;</a:t>
            </a:r>
          </a:p>
          <a:p>
            <a:pPr lvl="0"/>
            <a:r>
              <a:rPr lang="pt-BR" dirty="0"/>
              <a:t>sistema cognitivo;</a:t>
            </a:r>
          </a:p>
          <a:p>
            <a:pPr lvl="0"/>
            <a:r>
              <a:rPr lang="pt-BR" dirty="0"/>
              <a:t>hardware para desligar;</a:t>
            </a:r>
          </a:p>
          <a:p>
            <a:pPr lvl="0"/>
            <a:r>
              <a:rPr lang="pt-BR" dirty="0"/>
              <a:t>computador de bordo;</a:t>
            </a:r>
          </a:p>
          <a:p>
            <a:pPr lvl="0"/>
            <a:r>
              <a:rPr lang="pt-BR" dirty="0"/>
              <a:t>integração com GPS.</a:t>
            </a:r>
          </a:p>
        </p:txBody>
      </p:sp>
    </p:spTree>
    <p:extLst>
      <p:ext uri="{BB962C8B-B14F-4D97-AF65-F5344CB8AC3E}">
        <p14:creationId xmlns:p14="http://schemas.microsoft.com/office/powerpoint/2010/main" val="5799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OBD</a:t>
            </a:r>
          </a:p>
          <a:p>
            <a:pPr lvl="1"/>
            <a:r>
              <a:rPr lang="pt-BR" dirty="0" err="1"/>
              <a:t>California</a:t>
            </a:r>
            <a:r>
              <a:rPr lang="pt-BR" dirty="0"/>
              <a:t> Air </a:t>
            </a:r>
            <a:r>
              <a:rPr lang="pt-BR" dirty="0" err="1"/>
              <a:t>Resource</a:t>
            </a:r>
            <a:r>
              <a:rPr lang="pt-BR" dirty="0"/>
              <a:t> Board (CARB)</a:t>
            </a:r>
          </a:p>
          <a:p>
            <a:pPr lvl="1"/>
            <a:r>
              <a:rPr lang="pt-BR" dirty="0"/>
              <a:t>Society of Automotive Engineers (SAE)</a:t>
            </a:r>
          </a:p>
          <a:p>
            <a:pPr lvl="2"/>
            <a:r>
              <a:rPr lang="pt-BR" dirty="0"/>
              <a:t>Conector SAE J1962</a:t>
            </a:r>
          </a:p>
          <a:p>
            <a:pPr lvl="2"/>
            <a:r>
              <a:rPr lang="pt-BR" dirty="0"/>
              <a:t>Protocolos ECU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Resolução CONAMA nº 357</a:t>
            </a:r>
          </a:p>
          <a:p>
            <a:pPr lvl="2"/>
            <a:r>
              <a:rPr lang="pt-BR" dirty="0"/>
              <a:t>100% dos carros, até Janeiro 2011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7139"/>
            <a:ext cx="3826768" cy="14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ELM327</a:t>
            </a:r>
          </a:p>
          <a:p>
            <a:pPr lvl="1"/>
            <a:r>
              <a:rPr lang="pt-BR" dirty="0"/>
              <a:t>Troca de mensagens com a ECU</a:t>
            </a:r>
          </a:p>
          <a:p>
            <a:pPr lvl="1"/>
            <a:r>
              <a:rPr lang="pt-BR" dirty="0"/>
              <a:t>Conexão Serial, USB, WiFi e Bluetooth</a:t>
            </a:r>
          </a:p>
          <a:p>
            <a:pPr lvl="1"/>
            <a:r>
              <a:rPr lang="pt-BR" dirty="0"/>
              <a:t>Interface texto</a:t>
            </a:r>
          </a:p>
          <a:p>
            <a:pPr lvl="2"/>
            <a:r>
              <a:rPr lang="pt-BR" dirty="0"/>
              <a:t>Comandos AT</a:t>
            </a:r>
          </a:p>
          <a:p>
            <a:pPr lvl="2"/>
            <a:r>
              <a:rPr lang="pt-BR" dirty="0"/>
              <a:t>PIDs OBD2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7390" r="2557" b="24637"/>
          <a:stretch/>
        </p:blipFill>
        <p:spPr>
          <a:xfrm>
            <a:off x="4774724" y="2924944"/>
            <a:ext cx="39120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Raspberry Pi 3 Model B</a:t>
            </a:r>
          </a:p>
          <a:p>
            <a:pPr lvl="1"/>
            <a:r>
              <a:rPr lang="pt-BR" dirty="0"/>
              <a:t>PC do tamanho de um cartão de crédito;</a:t>
            </a:r>
          </a:p>
          <a:p>
            <a:pPr lvl="1"/>
            <a:r>
              <a:rPr lang="pt-BR" dirty="0"/>
              <a:t>processador ARM quad core de 1,2GHz;</a:t>
            </a:r>
          </a:p>
          <a:p>
            <a:pPr lvl="1"/>
            <a:r>
              <a:rPr lang="pt-BR" dirty="0"/>
              <a:t>1GB de RAM;</a:t>
            </a:r>
          </a:p>
          <a:p>
            <a:pPr lvl="1"/>
            <a:r>
              <a:rPr lang="pt-BR" dirty="0"/>
              <a:t>1 entrada micro SD (S.O. e armazenamento);</a:t>
            </a:r>
          </a:p>
          <a:p>
            <a:pPr lvl="1"/>
            <a:r>
              <a:rPr lang="pt-BR" dirty="0"/>
              <a:t>Bluetooth e WiFi;</a:t>
            </a:r>
          </a:p>
          <a:p>
            <a:pPr lvl="1"/>
            <a:r>
              <a:rPr lang="pt-BR" dirty="0"/>
              <a:t>4 portas USB;</a:t>
            </a:r>
          </a:p>
          <a:p>
            <a:pPr lvl="1"/>
            <a:r>
              <a:rPr lang="pt-BR" dirty="0"/>
              <a:t>1 porta micro USB (alimentação);</a:t>
            </a:r>
          </a:p>
          <a:p>
            <a:pPr lvl="1"/>
            <a:r>
              <a:rPr lang="pt-BR" dirty="0"/>
              <a:t>saída HDMI.</a:t>
            </a:r>
          </a:p>
        </p:txBody>
      </p:sp>
    </p:spTree>
    <p:extLst>
      <p:ext uri="{BB962C8B-B14F-4D97-AF65-F5344CB8AC3E}">
        <p14:creationId xmlns:p14="http://schemas.microsoft.com/office/powerpoint/2010/main" val="225895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Espaço Reservado para Conteúdo 3" descr="Pi3-Breakout-Feb-29-20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1640"/>
            <a:ext cx="8229600" cy="5265712"/>
          </a:xfrm>
          <a:prstGeom prst="rect">
            <a:avLst/>
          </a:prstGeom>
          <a:noFill/>
          <a:ln w="6350" cmpd="sng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871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PyOBD</a:t>
            </a:r>
          </a:p>
          <a:p>
            <a:pPr lvl="1"/>
            <a:r>
              <a:rPr lang="pt-BR" dirty="0"/>
              <a:t>PC e notebooks</a:t>
            </a:r>
          </a:p>
          <a:p>
            <a:pPr lvl="1"/>
            <a:r>
              <a:rPr lang="pt-BR" dirty="0"/>
              <a:t>Interface USB</a:t>
            </a:r>
          </a:p>
          <a:p>
            <a:pPr lvl="1"/>
            <a:r>
              <a:rPr lang="pt-BR" dirty="0"/>
              <a:t>Executar testes</a:t>
            </a:r>
          </a:p>
          <a:p>
            <a:pPr lvl="1"/>
            <a:r>
              <a:rPr lang="pt-BR" dirty="0"/>
              <a:t>Leituras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pyobd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6935"/>
            <a:ext cx="4690864" cy="4036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777</Words>
  <Application>Microsoft Office PowerPoint</Application>
  <PresentationFormat>Apresentação na tela (4:3)</PresentationFormat>
  <Paragraphs>262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Times New Roman</vt:lpstr>
      <vt:lpstr>Wingdings</vt:lpstr>
      <vt:lpstr>Design padrão</vt:lpstr>
      <vt:lpstr>OBD-JRP Monitoramento Veicular com Java e Raspberry Pi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RF Firmware</vt:lpstr>
      <vt:lpstr>RNF Firmware</vt:lpstr>
      <vt:lpstr>RF Servidor</vt:lpstr>
      <vt:lpstr>RNF Servidor</vt:lpstr>
      <vt:lpstr>Especificação Firmware</vt:lpstr>
      <vt:lpstr>Especificação</vt:lpstr>
      <vt:lpstr>Especificação</vt:lpstr>
      <vt:lpstr>Especificação Servidor</vt:lpstr>
      <vt:lpstr>Especificação</vt:lpstr>
      <vt:lpstr>Implementação Firmware</vt:lpstr>
      <vt:lpstr>Implementação Firmware</vt:lpstr>
      <vt:lpstr>Especificação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Especificação</vt:lpstr>
      <vt:lpstr>Implementação Servidor</vt:lpstr>
      <vt:lpstr>Especificação</vt:lpstr>
      <vt:lpstr>Operacionalidade da Implementação</vt:lpstr>
      <vt:lpstr>Operacionalidade da Implementação</vt:lpstr>
      <vt:lpstr>Operacionalidade da Implementação</vt:lpstr>
      <vt:lpstr>Operacionalidade da Implementação</vt:lpstr>
      <vt:lpstr>Operacionalidade da Implementação</vt:lpstr>
      <vt:lpstr>Resultados e Discussões</vt:lpstr>
      <vt:lpstr>Resultados e Discussões</vt:lpstr>
      <vt:lpstr>Conclusões</vt:lpstr>
      <vt:lpstr>Conclusões</vt:lpstr>
      <vt:lpstr>Vantagens</vt:lpstr>
      <vt:lpstr>Limitações</vt:lpstr>
      <vt:lpstr>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Ricardo Staroski</cp:lastModifiedBy>
  <cp:revision>142</cp:revision>
  <dcterms:created xsi:type="dcterms:W3CDTF">2012-05-08T00:10:24Z</dcterms:created>
  <dcterms:modified xsi:type="dcterms:W3CDTF">2016-12-07T22:27:04Z</dcterms:modified>
</cp:coreProperties>
</file>