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9" r:id="rId7"/>
    <p:sldId id="274" r:id="rId8"/>
    <p:sldId id="275" r:id="rId9"/>
    <p:sldId id="262" r:id="rId10"/>
    <p:sldId id="270" r:id="rId11"/>
    <p:sldId id="263" r:id="rId12"/>
    <p:sldId id="272" r:id="rId13"/>
    <p:sldId id="271" r:id="rId14"/>
    <p:sldId id="273" r:id="rId15"/>
    <p:sldId id="264" r:id="rId16"/>
    <p:sldId id="278" r:id="rId17"/>
    <p:sldId id="279" r:id="rId18"/>
    <p:sldId id="277" r:id="rId19"/>
    <p:sldId id="283" r:id="rId20"/>
    <p:sldId id="265" r:id="rId21"/>
    <p:sldId id="286" r:id="rId22"/>
    <p:sldId id="280" r:id="rId23"/>
    <p:sldId id="288" r:id="rId24"/>
    <p:sldId id="289" r:id="rId25"/>
    <p:sldId id="290" r:id="rId26"/>
    <p:sldId id="291" r:id="rId27"/>
    <p:sldId id="292" r:id="rId28"/>
    <p:sldId id="293" r:id="rId29"/>
    <p:sldId id="287" r:id="rId30"/>
    <p:sldId id="281" r:id="rId31"/>
    <p:sldId id="285" r:id="rId32"/>
    <p:sldId id="282" r:id="rId33"/>
    <p:sldId id="266" r:id="rId34"/>
    <p:sldId id="267" r:id="rId35"/>
    <p:sldId id="268" r:id="rId36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12C8C85-51F0-491E-9774-3900AFEF0FD7}" styleName="Estilo Claro 2 - Ênfase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17292A2E-F333-43FB-9621-5CBBE7FDCDCB}" styleName="Estilo Claro 2 - Ênfase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2" autoAdjust="0"/>
    <p:restoredTop sz="94660"/>
  </p:normalViewPr>
  <p:slideViewPr>
    <p:cSldViewPr>
      <p:cViewPr varScale="1">
        <p:scale>
          <a:sx n="87" d="100"/>
          <a:sy n="87" d="100"/>
        </p:scale>
        <p:origin x="1086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751E00-8267-4604-A477-06D690F3831A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BB5B2E-7B09-42BA-B78A-718198AF4022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A41635-D202-4D10-8FA9-DA258B96F66E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/>
          <a:lstStyle>
            <a:lvl1pPr>
              <a:defRPr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pt-BR" dirty="0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680520"/>
          </a:xfrm>
        </p:spPr>
        <p:txBody>
          <a:bodyPr/>
          <a:lstStyle/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68E297-6CBE-4718-A55E-559A2615A1B7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56A142-61B5-4E3D-90E3-37CCCA5B8200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46EF70-771F-4125-BD92-2CF85D34D26F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E55F65-09CC-47BE-B43C-09A283D2E9B2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02316F-EB17-4252-8A8C-611AED72FBAB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B138E0-A9D7-4867-995F-585EB895710D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CF3198-B843-4265-ABF0-65946D3BF37C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0879FC-8726-479C-A2CE-57C987F54908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1"/>
            <a:ext cx="8229600" cy="4277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pt-B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pt-B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38F5D6D9-064D-480F-AE44-1D22C9D85F98}" type="slidenum">
              <a:rPr lang="pt-BR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95536" y="980729"/>
            <a:ext cx="8352928" cy="2619722"/>
          </a:xfrm>
        </p:spPr>
        <p:txBody>
          <a:bodyPr/>
          <a:lstStyle/>
          <a:p>
            <a:r>
              <a:rPr lang="pt-BR" dirty="0"/>
              <a:t>OBD-JRP</a:t>
            </a:r>
            <a:br>
              <a:rPr lang="pt-BR" dirty="0"/>
            </a:br>
            <a:r>
              <a:rPr lang="pt-BR" sz="3200" dirty="0"/>
              <a:t>Monitoramento Veicular</a:t>
            </a:r>
            <a:br>
              <a:rPr lang="pt-BR" sz="3200" dirty="0"/>
            </a:br>
            <a:r>
              <a:rPr lang="pt-BR" sz="3200" dirty="0"/>
              <a:t>com</a:t>
            </a:r>
            <a:br>
              <a:rPr lang="pt-BR" sz="3200" dirty="0"/>
            </a:br>
            <a:r>
              <a:rPr lang="pt-BR" sz="3200" dirty="0"/>
              <a:t>Java e Raspberry Pi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95536" y="3933056"/>
            <a:ext cx="8352928" cy="1705744"/>
          </a:xfrm>
        </p:spPr>
        <p:txBody>
          <a:bodyPr>
            <a:normAutofit/>
          </a:bodyPr>
          <a:lstStyle/>
          <a:p>
            <a:pPr algn="l"/>
            <a:r>
              <a:rPr lang="pt-BR" dirty="0"/>
              <a:t>Aluno:		Ricardo Artur Staroski</a:t>
            </a:r>
          </a:p>
          <a:p>
            <a:pPr algn="l"/>
            <a:r>
              <a:rPr lang="pt-BR" dirty="0"/>
              <a:t>Orientador:	Miguel Alexandre Wisintainer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Trabalhos Correlatos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EnviroCar</a:t>
            </a:r>
          </a:p>
          <a:p>
            <a:pPr lvl="1"/>
            <a:r>
              <a:rPr lang="pt-BR" dirty="0"/>
              <a:t>Android</a:t>
            </a:r>
          </a:p>
          <a:p>
            <a:pPr lvl="1"/>
            <a:r>
              <a:rPr lang="pt-BR" dirty="0"/>
              <a:t>Interface Bluetooth</a:t>
            </a:r>
          </a:p>
          <a:p>
            <a:pPr lvl="1"/>
            <a:r>
              <a:rPr lang="pt-BR" dirty="0"/>
              <a:t>Upload servidor</a:t>
            </a:r>
          </a:p>
          <a:p>
            <a:pPr lvl="1"/>
            <a:r>
              <a:rPr lang="pt-BR" dirty="0"/>
              <a:t>Leituras</a:t>
            </a:r>
          </a:p>
          <a:p>
            <a:pPr lvl="1"/>
            <a:r>
              <a:rPr lang="pt-BR" dirty="0"/>
              <a:t>Trajeto</a:t>
            </a:r>
          </a:p>
          <a:p>
            <a:pPr lvl="1"/>
            <a:r>
              <a:rPr lang="pt-BR" dirty="0"/>
              <a:t>Compartilhar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6" name="Imagem 5" descr="envirocar-5906b9-h900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8319" y="1556792"/>
            <a:ext cx="2028825" cy="3600450"/>
          </a:xfrm>
          <a:prstGeom prst="rect">
            <a:avLst/>
          </a:prstGeom>
          <a:noFill/>
          <a:ln w="6350" cmpd="sng">
            <a:solidFill>
              <a:srgbClr val="000000"/>
            </a:solidFill>
            <a:miter lim="800000"/>
            <a:headEnd/>
            <a:tailEnd/>
          </a:ln>
          <a:effectLst/>
        </p:spPr>
      </p:pic>
      <p:pic>
        <p:nvPicPr>
          <p:cNvPr id="7" name="Imagem 6" descr="envirocar-1452c3-h900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8145" y="1556792"/>
            <a:ext cx="2028825" cy="3600450"/>
          </a:xfrm>
          <a:prstGeom prst="rect">
            <a:avLst/>
          </a:prstGeom>
          <a:noFill/>
          <a:ln w="6350" cmpd="sng">
            <a:solidFill>
              <a:srgbClr val="000000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4386156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RF Firmware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inicializar automaticamente ao ligar;</a:t>
            </a:r>
          </a:p>
          <a:p>
            <a:r>
              <a:rPr lang="pt-BR" dirty="0"/>
              <a:t>conectar-se ao ELM327 via Bluetooth;</a:t>
            </a:r>
          </a:p>
          <a:p>
            <a:r>
              <a:rPr lang="pt-BR" dirty="0"/>
              <a:t>armazenar dados localmente até enviar ao servidor;</a:t>
            </a:r>
          </a:p>
          <a:p>
            <a:r>
              <a:rPr lang="pt-BR" dirty="0"/>
              <a:t>tentar conectar-se com servidor a cada 5 minutos;</a:t>
            </a:r>
          </a:p>
          <a:p>
            <a:r>
              <a:rPr lang="pt-BR" dirty="0"/>
              <a:t>enviar o número do chassi e dados armazenados localmente.</a:t>
            </a:r>
          </a:p>
        </p:txBody>
      </p:sp>
    </p:spTree>
    <p:extLst>
      <p:ext uri="{BB962C8B-B14F-4D97-AF65-F5344CB8AC3E}">
        <p14:creationId xmlns:p14="http://schemas.microsoft.com/office/powerpoint/2010/main" val="19976445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RNF Firmware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desenvolvimento em Java SE;</a:t>
            </a:r>
          </a:p>
          <a:p>
            <a:r>
              <a:rPr lang="pt-BR" dirty="0"/>
              <a:t>executar em sistema Raspbian.</a:t>
            </a:r>
          </a:p>
        </p:txBody>
      </p:sp>
    </p:spTree>
    <p:extLst>
      <p:ext uri="{BB962C8B-B14F-4D97-AF65-F5344CB8AC3E}">
        <p14:creationId xmlns:p14="http://schemas.microsoft.com/office/powerpoint/2010/main" val="6904148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RF Servidor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responder à requisições GET e POST;</a:t>
            </a:r>
          </a:p>
          <a:p>
            <a:r>
              <a:rPr lang="pt-BR" dirty="0"/>
              <a:t>persistir os dados enviados pelo firmware;</a:t>
            </a:r>
          </a:p>
          <a:p>
            <a:r>
              <a:rPr lang="pt-BR" dirty="0"/>
              <a:t>disponibilizar consulta a partir do chassi;</a:t>
            </a:r>
          </a:p>
          <a:p>
            <a:r>
              <a:rPr lang="pt-BR" dirty="0"/>
              <a:t>apresentar gráficos com dados coletados;</a:t>
            </a:r>
          </a:p>
          <a:p>
            <a:r>
              <a:rPr lang="pt-BR" dirty="0"/>
              <a:t>apresentar tabela com dados coletados.</a:t>
            </a:r>
          </a:p>
        </p:txBody>
      </p:sp>
    </p:spTree>
    <p:extLst>
      <p:ext uri="{BB962C8B-B14F-4D97-AF65-F5344CB8AC3E}">
        <p14:creationId xmlns:p14="http://schemas.microsoft.com/office/powerpoint/2010/main" val="37425248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RNF Servidor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desenvolvimento em Java EE;</a:t>
            </a:r>
          </a:p>
          <a:p>
            <a:r>
              <a:rPr lang="pt-BR" dirty="0"/>
              <a:t>persistir dados em XML;</a:t>
            </a:r>
          </a:p>
          <a:p>
            <a:r>
              <a:rPr lang="pt-BR" dirty="0"/>
              <a:t>executar no Apache TomCat;</a:t>
            </a:r>
          </a:p>
          <a:p>
            <a:r>
              <a:rPr lang="pt-BR" dirty="0"/>
              <a:t>páginas responsivas;</a:t>
            </a:r>
          </a:p>
          <a:p>
            <a:r>
              <a:rPr lang="pt-BR" dirty="0"/>
              <a:t>páginas em HTML, CSS e JavaScript.</a:t>
            </a:r>
          </a:p>
        </p:txBody>
      </p:sp>
    </p:spTree>
    <p:extLst>
      <p:ext uri="{BB962C8B-B14F-4D97-AF65-F5344CB8AC3E}">
        <p14:creationId xmlns:p14="http://schemas.microsoft.com/office/powerpoint/2010/main" val="4166798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Especificação Firmware</a:t>
            </a:r>
          </a:p>
        </p:txBody>
      </p:sp>
      <p:pic>
        <p:nvPicPr>
          <p:cNvPr id="5" name="Espaço Reservado para Conteúdo 4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1124744"/>
            <a:ext cx="4320480" cy="5472608"/>
          </a:xfrm>
          <a:prstGeom prst="rect">
            <a:avLst/>
          </a:prstGeom>
          <a:ln w="952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070708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Especificação</a:t>
            </a:r>
          </a:p>
        </p:txBody>
      </p:sp>
      <p:pic>
        <p:nvPicPr>
          <p:cNvPr id="5" name="Espaço Reservado para Conteúdo 4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0"/>
            <a:ext cx="9144000" cy="6851729"/>
          </a:xfrm>
          <a:prstGeom prst="rect">
            <a:avLst/>
          </a:prstGeom>
          <a:ln w="12700">
            <a:solidFill>
              <a:schemeClr val="tx1"/>
            </a:solidFill>
            <a:prstDash val="solid"/>
          </a:ln>
          <a:effectLst/>
        </p:spPr>
      </p:pic>
    </p:spTree>
    <p:extLst>
      <p:ext uri="{BB962C8B-B14F-4D97-AF65-F5344CB8AC3E}">
        <p14:creationId xmlns:p14="http://schemas.microsoft.com/office/powerpoint/2010/main" val="32022673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Especificação</a:t>
            </a:r>
          </a:p>
        </p:txBody>
      </p:sp>
      <p:pic>
        <p:nvPicPr>
          <p:cNvPr id="6" name="Espaço Reservado para Conteúdo 5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20043" cy="6858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937039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46856" y="188640"/>
            <a:ext cx="8229600" cy="1143000"/>
          </a:xfrm>
        </p:spPr>
        <p:txBody>
          <a:bodyPr/>
          <a:lstStyle/>
          <a:p>
            <a:r>
              <a:rPr lang="pt-BR" dirty="0"/>
              <a:t>Especificação Servidor</a:t>
            </a:r>
          </a:p>
        </p:txBody>
      </p:sp>
      <p:pic>
        <p:nvPicPr>
          <p:cNvPr id="6" name="Espaço Reservado para Conteúdo 5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1124744"/>
            <a:ext cx="3888432" cy="5472608"/>
          </a:xfrm>
          <a:prstGeom prst="rect">
            <a:avLst/>
          </a:prstGeom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31805181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Especificação</a:t>
            </a:r>
          </a:p>
        </p:txBody>
      </p:sp>
      <p:pic>
        <p:nvPicPr>
          <p:cNvPr id="6" name="Espaço Reservado para Conteúdo 5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678"/>
            <a:ext cx="9144000" cy="683832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61291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Roteiro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(Colocar um sumário da apresentação)</a:t>
            </a:r>
          </a:p>
          <a:p>
            <a:r>
              <a:rPr lang="pt-BR" dirty="0"/>
              <a:t>(Tempo estimado – 1 minuto)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729966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Implementação Firmware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633257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Implementação Firmware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Leitura da interface ELM327</a:t>
            </a:r>
          </a:p>
        </p:txBody>
      </p:sp>
    </p:spTree>
    <p:extLst>
      <p:ext uri="{BB962C8B-B14F-4D97-AF65-F5344CB8AC3E}">
        <p14:creationId xmlns:p14="http://schemas.microsoft.com/office/powerpoint/2010/main" val="6146037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Especificação</a:t>
            </a:r>
          </a:p>
        </p:txBody>
      </p:sp>
      <p:pic>
        <p:nvPicPr>
          <p:cNvPr id="5" name="Espaço Reservado para Conteúdo 4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0"/>
            <a:ext cx="6458878" cy="6858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584981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Implementação Firmware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Inicializar ELM327</a:t>
            </a:r>
          </a:p>
          <a:p>
            <a:pPr marL="457200" lvl="1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// reset</a:t>
            </a:r>
          </a:p>
          <a:p>
            <a:pPr marL="457200" lvl="1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E0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// desativar eco</a:t>
            </a:r>
          </a:p>
          <a:p>
            <a:pPr marL="457200" lvl="1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H0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//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desativar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cabeçalhos</a:t>
            </a:r>
          </a:p>
          <a:p>
            <a:pPr marL="457200" lvl="1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S0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//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desativar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espaços</a:t>
            </a:r>
          </a:p>
          <a:p>
            <a:pPr marL="457200" lvl="1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SP0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// protocolo automático</a:t>
            </a:r>
          </a:p>
        </p:txBody>
      </p:sp>
    </p:spTree>
    <p:extLst>
      <p:ext uri="{BB962C8B-B14F-4D97-AF65-F5344CB8AC3E}">
        <p14:creationId xmlns:p14="http://schemas.microsoft.com/office/powerpoint/2010/main" val="19936900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Implementação Firmware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dirty="0"/>
              <a:t>PIDs </a:t>
            </a:r>
            <a:r>
              <a:rPr lang="pt-BR" b="1" dirty="0"/>
              <a:t>reservados</a:t>
            </a:r>
            <a:r>
              <a:rPr lang="pt-BR" dirty="0"/>
              <a:t> </a:t>
            </a:r>
            <a:r>
              <a:rPr lang="pt-BR" dirty="0">
                <a:sym typeface="Wingdings" panose="05000000000000000000" pitchFamily="2" charset="2"/>
              </a:rPr>
              <a:t>obtém</a:t>
            </a:r>
            <a:r>
              <a:rPr lang="pt-BR" dirty="0"/>
              <a:t> </a:t>
            </a:r>
            <a:r>
              <a:rPr lang="pt-BR" dirty="0"/>
              <a:t>PIDs </a:t>
            </a:r>
            <a:r>
              <a:rPr lang="pt-BR" b="1" dirty="0"/>
              <a:t>suportados</a:t>
            </a:r>
            <a:endParaRPr lang="pt-BR" b="1" dirty="0"/>
          </a:p>
          <a:p>
            <a:pPr marL="457200" lvl="1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01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00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[ 01 .. 20 ]</a:t>
            </a:r>
          </a:p>
          <a:p>
            <a:pPr marL="457200" lvl="1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01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[ 21 .. 40 ]</a:t>
            </a:r>
          </a:p>
          <a:p>
            <a:pPr marL="457200" lvl="1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01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40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[ 41 .. 60 ]</a:t>
            </a:r>
          </a:p>
          <a:p>
            <a:pPr marL="457200" lvl="1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01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60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[ 61 .. 80 ]</a:t>
            </a:r>
          </a:p>
          <a:p>
            <a:pPr marL="457200" lvl="1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01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80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[ 81 .. A0 ]</a:t>
            </a:r>
          </a:p>
          <a:p>
            <a:pPr marL="457200" lvl="1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01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A0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[ A1 .. C0 ]</a:t>
            </a:r>
          </a:p>
          <a:p>
            <a:pPr marL="457200" lvl="1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01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C0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[ C1 .. E0 ]</a:t>
            </a:r>
          </a:p>
          <a:p>
            <a:pPr marL="457200" lvl="1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01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E0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[ E1 .. FF ]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8812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Implementação Firmware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Exemplo de m</a:t>
            </a:r>
            <a:r>
              <a:rPr lang="pt-BR" dirty="0"/>
              <a:t>áscara de bits</a:t>
            </a:r>
          </a:p>
          <a:p>
            <a:pPr marL="457200" lvl="1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01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00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BEBACAFE // 4 bytes</a:t>
            </a:r>
          </a:p>
          <a:p>
            <a:pPr marL="457200" lvl="1" indent="0">
              <a:buNone/>
            </a:pP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00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= offset</a:t>
            </a:r>
          </a:p>
          <a:p>
            <a:pPr marL="457200" lvl="1" indent="0">
              <a:buNone/>
            </a:pP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BE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BA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CA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FE</a:t>
            </a:r>
          </a:p>
          <a:p>
            <a:pPr marL="457200" lvl="1" indent="0">
              <a:buNone/>
            </a:pP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11111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0 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111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0 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00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0 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1111111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 marL="457200" lvl="1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^      ^ ^      ^ ^      ^ ^      ^</a:t>
            </a:r>
          </a:p>
          <a:p>
            <a:pPr marL="457200" lvl="1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1      8 9     16 17    24 25    32</a:t>
            </a:r>
          </a:p>
        </p:txBody>
      </p:sp>
    </p:spTree>
    <p:extLst>
      <p:ext uri="{BB962C8B-B14F-4D97-AF65-F5344CB8AC3E}">
        <p14:creationId xmlns:p14="http://schemas.microsoft.com/office/powerpoint/2010/main" val="36075365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/>
          <a:lstStyle/>
          <a:p>
            <a:r>
              <a:rPr lang="pt-BR" dirty="0"/>
              <a:t>Implementação Firmware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457200" lvl="1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BE: 10111110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1  3  4  5  6  7</a:t>
            </a:r>
          </a:p>
          <a:p>
            <a:pPr marL="457200" lvl="1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BA: 10111010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9 11 12 13 15</a:t>
            </a:r>
          </a:p>
          <a:p>
            <a:pPr marL="457200" lvl="1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CA: 11001010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17 18 21 23</a:t>
            </a:r>
          </a:p>
          <a:p>
            <a:pPr marL="457200" lvl="1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FE: 11111110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25 26 27 28 29 30 31</a:t>
            </a:r>
          </a:p>
          <a:p>
            <a:r>
              <a:rPr lang="pt-BR" dirty="0">
                <a:cs typeface="Courier New" panose="02070309020205020404" pitchFamily="49" charset="0"/>
              </a:rPr>
              <a:t>hexa( </a:t>
            </a:r>
            <a:r>
              <a:rPr lang="pt-BR" dirty="0" err="1">
                <a:cs typeface="Courier New" panose="02070309020205020404" pitchFamily="49" charset="0"/>
              </a:rPr>
              <a:t>dec</a:t>
            </a:r>
            <a:r>
              <a:rPr lang="pt-BR" dirty="0">
                <a:cs typeface="Courier New" panose="02070309020205020404" pitchFamily="49" charset="0"/>
              </a:rPr>
              <a:t>( offset ) + índice ) = PID suportado</a:t>
            </a:r>
          </a:p>
          <a:p>
            <a:pPr marL="457200" lvl="1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BE: 01 03 04 05 06 07</a:t>
            </a:r>
          </a:p>
          <a:p>
            <a:pPr marL="457200" lvl="1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BA: 09 0B 0C 0D 0F</a:t>
            </a:r>
          </a:p>
          <a:p>
            <a:pPr marL="457200" lvl="1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CA: 11 12 15 17</a:t>
            </a:r>
          </a:p>
          <a:p>
            <a:pPr marL="457200" lvl="1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FE: 19 1A 1B 1C 1D 1E 1F</a:t>
            </a:r>
          </a:p>
        </p:txBody>
      </p:sp>
    </p:spTree>
    <p:extLst>
      <p:ext uri="{BB962C8B-B14F-4D97-AF65-F5344CB8AC3E}">
        <p14:creationId xmlns:p14="http://schemas.microsoft.com/office/powerpoint/2010/main" val="11808716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Implementação Firmware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Ler RPM (PID 0C)</a:t>
            </a:r>
            <a:endParaRPr lang="pt-BR" dirty="0"/>
          </a:p>
          <a:p>
            <a:pPr marL="457200" lvl="1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01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0C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2BC0</a:t>
            </a:r>
          </a:p>
          <a:p>
            <a:pPr marL="457200" lvl="1" indent="0">
              <a:buNone/>
            </a:pP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dec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(2BC0)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= 11200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	11200 / 4 = 2800 RPM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4" y="2492896"/>
            <a:ext cx="9144000" cy="1842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4276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Implementação Firmware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680520"/>
          </a:xfrm>
        </p:spPr>
        <p:txBody>
          <a:bodyPr>
            <a:normAutofit/>
          </a:bodyPr>
          <a:lstStyle/>
          <a:p>
            <a:r>
              <a:rPr lang="pt-BR" dirty="0"/>
              <a:t>Ler velocidade (PID 0D)</a:t>
            </a:r>
            <a:endParaRPr lang="pt-BR" dirty="0"/>
          </a:p>
          <a:p>
            <a:pPr marL="457200" lvl="1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01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0D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32</a:t>
            </a:r>
          </a:p>
          <a:p>
            <a:pPr marL="457200" lvl="1" indent="0">
              <a:buNone/>
            </a:pP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dec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(32)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= 50Km/h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4" y="2603377"/>
            <a:ext cx="9144000" cy="2299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6087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Implementação Firmware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Envio dos dados pendentes</a:t>
            </a:r>
          </a:p>
        </p:txBody>
      </p:sp>
    </p:spTree>
    <p:extLst>
      <p:ext uri="{BB962C8B-B14F-4D97-AF65-F5344CB8AC3E}">
        <p14:creationId xmlns:p14="http://schemas.microsoft.com/office/powerpoint/2010/main" val="3733256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TCC1: O que fazer? O que não fazer?</a:t>
            </a:r>
          </a:p>
          <a:p>
            <a:pPr lvl="1"/>
            <a:r>
              <a:rPr lang="pt-BR" dirty="0"/>
              <a:t>Ferramenta didática composta por máquina virtual e ambiente de desenvolvimento?</a:t>
            </a:r>
          </a:p>
          <a:p>
            <a:pPr lvl="1"/>
            <a:r>
              <a:rPr lang="pt-BR" dirty="0"/>
              <a:t>Simulador de tráfego com Google </a:t>
            </a:r>
            <a:r>
              <a:rPr lang="pt-BR" dirty="0" err="1"/>
              <a:t>Maps</a:t>
            </a:r>
            <a:r>
              <a:rPr lang="pt-BR" dirty="0"/>
              <a:t>?</a:t>
            </a:r>
          </a:p>
          <a:p>
            <a:pPr lvl="1"/>
            <a:r>
              <a:rPr lang="pt-BR" dirty="0"/>
              <a:t>Display veicular para notificar condutores imprudentes?</a:t>
            </a:r>
          </a:p>
          <a:p>
            <a:pPr lvl="1"/>
            <a:r>
              <a:rPr lang="pt-BR" dirty="0"/>
              <a:t>Que tal alguma coisa com OBD?</a:t>
            </a:r>
          </a:p>
        </p:txBody>
      </p:sp>
    </p:spTree>
    <p:extLst>
      <p:ext uri="{BB962C8B-B14F-4D97-AF65-F5344CB8AC3E}">
        <p14:creationId xmlns:p14="http://schemas.microsoft.com/office/powerpoint/2010/main" val="27691949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Especificação</a:t>
            </a:r>
          </a:p>
        </p:txBody>
      </p:sp>
      <p:pic>
        <p:nvPicPr>
          <p:cNvPr id="6" name="Espaço Reservado para Conteúdo 5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476672"/>
            <a:ext cx="6624736" cy="54006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33116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Implementação Servidor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Processamento das requisições HTTP</a:t>
            </a:r>
          </a:p>
        </p:txBody>
      </p:sp>
    </p:spTree>
    <p:extLst>
      <p:ext uri="{BB962C8B-B14F-4D97-AF65-F5344CB8AC3E}">
        <p14:creationId xmlns:p14="http://schemas.microsoft.com/office/powerpoint/2010/main" val="8163320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Especificação</a:t>
            </a:r>
          </a:p>
        </p:txBody>
      </p:sp>
      <p:pic>
        <p:nvPicPr>
          <p:cNvPr id="5" name="Espaço Reservado para Conteúdo 4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226" y="404664"/>
            <a:ext cx="6488236" cy="561662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817749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Operacionalidade da Implementação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(Apresentar algumas (poucas) telas do software – quando houver. Lembre-se que você irá apresentar o software em funcionamento)</a:t>
            </a:r>
          </a:p>
          <a:p>
            <a:r>
              <a:rPr lang="pt-BR" dirty="0"/>
              <a:t>(Tempo estimado – 2 minutos)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174769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 e Discussões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(Demonstrar os principais resultados e discussões do trabalho)</a:t>
            </a:r>
          </a:p>
          <a:p>
            <a:r>
              <a:rPr lang="pt-BR" dirty="0"/>
              <a:t>(Apresentar sua comparação com os correlatos)</a:t>
            </a:r>
          </a:p>
          <a:p>
            <a:r>
              <a:rPr lang="pt-BR" dirty="0"/>
              <a:t>(Tempo estimado – 2 minutos)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872195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Conclusões e Sugestões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(Apresentar as principais conclusões e sugestões do trabalho – reforce o atendimento dos objetivos e aponte o maior número possível de sugestões significativas para continuidade do trabalho)</a:t>
            </a:r>
          </a:p>
          <a:p>
            <a:r>
              <a:rPr lang="pt-BR" dirty="0"/>
              <a:t>(Tempo estimado – 3 minutos)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93539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Firmware</a:t>
            </a:r>
          </a:p>
          <a:p>
            <a:pPr lvl="1"/>
            <a:r>
              <a:rPr lang="pt-BR" dirty="0"/>
              <a:t>Monitorar porta OBD2 de um veículo, ler dados e enviá-los a um servidor</a:t>
            </a:r>
          </a:p>
          <a:p>
            <a:r>
              <a:rPr lang="pt-BR" dirty="0"/>
              <a:t>Servidor</a:t>
            </a:r>
          </a:p>
          <a:p>
            <a:pPr lvl="1"/>
            <a:r>
              <a:rPr lang="pt-BR" dirty="0"/>
              <a:t>Java Servlet que recebe os dados e os armazena</a:t>
            </a:r>
          </a:p>
          <a:p>
            <a:r>
              <a:rPr lang="pt-BR" dirty="0"/>
              <a:t>Páginas web</a:t>
            </a:r>
          </a:p>
          <a:p>
            <a:pPr lvl="1"/>
            <a:r>
              <a:rPr lang="pt-BR" dirty="0"/>
              <a:t>Visualizar dos dados e histórico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26955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Fundamentação Teórica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OBD</a:t>
            </a:r>
          </a:p>
          <a:p>
            <a:pPr lvl="1"/>
            <a:r>
              <a:rPr lang="pt-BR" dirty="0" err="1"/>
              <a:t>California</a:t>
            </a:r>
            <a:r>
              <a:rPr lang="pt-BR" dirty="0"/>
              <a:t> Air </a:t>
            </a:r>
            <a:r>
              <a:rPr lang="pt-BR" dirty="0" err="1"/>
              <a:t>Resource</a:t>
            </a:r>
            <a:r>
              <a:rPr lang="pt-BR" dirty="0"/>
              <a:t> Board (CARB)</a:t>
            </a:r>
          </a:p>
          <a:p>
            <a:pPr lvl="1"/>
            <a:r>
              <a:rPr lang="pt-BR" dirty="0"/>
              <a:t>Society of Automotive Engineers (SAE)</a:t>
            </a:r>
          </a:p>
          <a:p>
            <a:pPr lvl="2"/>
            <a:r>
              <a:rPr lang="pt-BR" dirty="0"/>
              <a:t>Conector SAE J1962</a:t>
            </a:r>
          </a:p>
          <a:p>
            <a:pPr lvl="2"/>
            <a:r>
              <a:rPr lang="pt-BR" dirty="0"/>
              <a:t>Protocolos ECU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Resolução CONAMA nº 357</a:t>
            </a:r>
          </a:p>
          <a:p>
            <a:pPr lvl="2"/>
            <a:r>
              <a:rPr lang="pt-BR" dirty="0"/>
              <a:t>100% dos carros, até Janeiro 2011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067139"/>
            <a:ext cx="3826768" cy="1429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010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Fundamentação Teórica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Interface ELM327</a:t>
            </a:r>
          </a:p>
          <a:p>
            <a:pPr lvl="1"/>
            <a:r>
              <a:rPr lang="pt-BR" dirty="0"/>
              <a:t>Troca de mensagens com a ECU</a:t>
            </a:r>
          </a:p>
          <a:p>
            <a:pPr lvl="1"/>
            <a:r>
              <a:rPr lang="pt-BR" dirty="0"/>
              <a:t>Conexão Serial, USB, WiFi e Bluetooth</a:t>
            </a:r>
          </a:p>
          <a:p>
            <a:pPr lvl="1"/>
            <a:r>
              <a:rPr lang="pt-BR" dirty="0"/>
              <a:t>Interface texto</a:t>
            </a:r>
          </a:p>
          <a:p>
            <a:pPr lvl="2"/>
            <a:r>
              <a:rPr lang="pt-BR" dirty="0"/>
              <a:t>Comandos AT</a:t>
            </a:r>
          </a:p>
          <a:p>
            <a:pPr lvl="2"/>
            <a:r>
              <a:rPr lang="pt-BR" dirty="0"/>
              <a:t>PIDs OBD2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512" t="7390" r="2557" b="24637"/>
          <a:stretch/>
        </p:blipFill>
        <p:spPr>
          <a:xfrm>
            <a:off x="4774724" y="2924944"/>
            <a:ext cx="3912076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181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Fundamentação Teórica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pt-BR" dirty="0"/>
              <a:t>Raspberry Pi 3 Model B</a:t>
            </a:r>
          </a:p>
          <a:p>
            <a:pPr lvl="1"/>
            <a:r>
              <a:rPr lang="pt-BR" dirty="0"/>
              <a:t>PC do tamanho de um cartão de crédito;</a:t>
            </a:r>
          </a:p>
          <a:p>
            <a:pPr lvl="1"/>
            <a:r>
              <a:rPr lang="pt-BR" dirty="0"/>
              <a:t>processador ARM quad core de 1,2GHz;</a:t>
            </a:r>
          </a:p>
          <a:p>
            <a:pPr lvl="1"/>
            <a:r>
              <a:rPr lang="pt-BR" dirty="0"/>
              <a:t>1GB de RAM;</a:t>
            </a:r>
          </a:p>
          <a:p>
            <a:pPr lvl="1"/>
            <a:r>
              <a:rPr lang="pt-BR" dirty="0"/>
              <a:t>1 entrada micro SD (S.O. e armazenamento);</a:t>
            </a:r>
          </a:p>
          <a:p>
            <a:pPr lvl="1"/>
            <a:r>
              <a:rPr lang="pt-BR" dirty="0"/>
              <a:t>Bluetooth e WiFi;</a:t>
            </a:r>
          </a:p>
          <a:p>
            <a:pPr lvl="1"/>
            <a:r>
              <a:rPr lang="pt-BR" dirty="0"/>
              <a:t>4 portas USB;</a:t>
            </a:r>
          </a:p>
          <a:p>
            <a:pPr lvl="1"/>
            <a:r>
              <a:rPr lang="pt-BR" dirty="0"/>
              <a:t>1 porta micro USB (alimentação);</a:t>
            </a:r>
          </a:p>
          <a:p>
            <a:pPr lvl="1"/>
            <a:r>
              <a:rPr lang="pt-BR" dirty="0"/>
              <a:t>saída HDMI.</a:t>
            </a:r>
          </a:p>
        </p:txBody>
      </p:sp>
    </p:spTree>
    <p:extLst>
      <p:ext uri="{BB962C8B-B14F-4D97-AF65-F5344CB8AC3E}">
        <p14:creationId xmlns:p14="http://schemas.microsoft.com/office/powerpoint/2010/main" val="2258959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Fundamentação Teórica</a:t>
            </a:r>
          </a:p>
        </p:txBody>
      </p:sp>
      <p:pic>
        <p:nvPicPr>
          <p:cNvPr id="4" name="Espaço Reservado para Conteúdo 3" descr="Pi3-Breakout-Feb-29-2016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331640"/>
            <a:ext cx="8229600" cy="5265712"/>
          </a:xfrm>
          <a:prstGeom prst="rect">
            <a:avLst/>
          </a:prstGeom>
          <a:noFill/>
          <a:ln w="6350" cmpd="sng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2887184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Trabalhos Correlatos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PyOBD</a:t>
            </a:r>
          </a:p>
          <a:p>
            <a:pPr lvl="1"/>
            <a:r>
              <a:rPr lang="pt-BR" dirty="0"/>
              <a:t>PC e notebooks</a:t>
            </a:r>
          </a:p>
          <a:p>
            <a:pPr lvl="1"/>
            <a:r>
              <a:rPr lang="pt-BR" dirty="0"/>
              <a:t>Interface USB</a:t>
            </a:r>
          </a:p>
          <a:p>
            <a:pPr lvl="1"/>
            <a:r>
              <a:rPr lang="pt-BR" dirty="0"/>
              <a:t>Executar testes</a:t>
            </a:r>
          </a:p>
          <a:p>
            <a:pPr lvl="1"/>
            <a:r>
              <a:rPr lang="pt-BR" dirty="0"/>
              <a:t>Leituras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4" name="Imagem 3" descr="pyobd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1336935"/>
            <a:ext cx="4690864" cy="403628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58979546"/>
      </p:ext>
    </p:extLst>
  </p:cSld>
  <p:clrMapOvr>
    <a:masterClrMapping/>
  </p:clrMapOvr>
</p:sld>
</file>

<file path=ppt/theme/theme1.xml><?xml version="1.0" encoding="utf-8"?>
<a:theme xmlns:a="http://schemas.openxmlformats.org/drawingml/2006/main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 padrã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859</TotalTime>
  <Words>628</Words>
  <Application>Microsoft Office PowerPoint</Application>
  <PresentationFormat>Apresentação na tela (4:3)</PresentationFormat>
  <Paragraphs>159</Paragraphs>
  <Slides>35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35</vt:i4>
      </vt:variant>
    </vt:vector>
  </HeadingPairs>
  <TitlesOfParts>
    <vt:vector size="39" baseType="lpstr">
      <vt:lpstr>Arial</vt:lpstr>
      <vt:lpstr>Courier New</vt:lpstr>
      <vt:lpstr>Wingdings</vt:lpstr>
      <vt:lpstr>Design padrão</vt:lpstr>
      <vt:lpstr>OBD-JRP Monitoramento Veicular com Java e Raspberry Pi</vt:lpstr>
      <vt:lpstr>Roteiro</vt:lpstr>
      <vt:lpstr>Introdução</vt:lpstr>
      <vt:lpstr>Objetivos</vt:lpstr>
      <vt:lpstr>Fundamentação Teórica</vt:lpstr>
      <vt:lpstr>Fundamentação Teórica</vt:lpstr>
      <vt:lpstr>Fundamentação Teórica</vt:lpstr>
      <vt:lpstr>Fundamentação Teórica</vt:lpstr>
      <vt:lpstr>Trabalhos Correlatos</vt:lpstr>
      <vt:lpstr>Trabalhos Correlatos</vt:lpstr>
      <vt:lpstr>RF Firmware</vt:lpstr>
      <vt:lpstr>RNF Firmware</vt:lpstr>
      <vt:lpstr>RF Servidor</vt:lpstr>
      <vt:lpstr>RNF Servidor</vt:lpstr>
      <vt:lpstr>Especificação Firmware</vt:lpstr>
      <vt:lpstr>Especificação</vt:lpstr>
      <vt:lpstr>Especificação</vt:lpstr>
      <vt:lpstr>Especificação Servidor</vt:lpstr>
      <vt:lpstr>Especificação</vt:lpstr>
      <vt:lpstr>Implementação Firmware</vt:lpstr>
      <vt:lpstr>Implementação Firmware</vt:lpstr>
      <vt:lpstr>Especificação</vt:lpstr>
      <vt:lpstr>Implementação Firmware</vt:lpstr>
      <vt:lpstr>Implementação Firmware</vt:lpstr>
      <vt:lpstr>Implementação Firmware</vt:lpstr>
      <vt:lpstr>Implementação Firmware</vt:lpstr>
      <vt:lpstr>Implementação Firmware</vt:lpstr>
      <vt:lpstr>Implementação Firmware</vt:lpstr>
      <vt:lpstr>Implementação Firmware</vt:lpstr>
      <vt:lpstr>Especificação</vt:lpstr>
      <vt:lpstr>Implementação Servidor</vt:lpstr>
      <vt:lpstr>Especificação</vt:lpstr>
      <vt:lpstr>Operacionalidade da Implementação</vt:lpstr>
      <vt:lpstr>Resultados e Discussões</vt:lpstr>
      <vt:lpstr>Conclusões e Sugestões</vt:lpstr>
    </vt:vector>
  </TitlesOfParts>
  <Company>FURB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Seção de Apoio ao Usuário</dc:creator>
  <cp:lastModifiedBy>Ricardo Staroski</cp:lastModifiedBy>
  <cp:revision>134</cp:revision>
  <dcterms:created xsi:type="dcterms:W3CDTF">2012-05-08T00:10:24Z</dcterms:created>
  <dcterms:modified xsi:type="dcterms:W3CDTF">2016-12-02T22:38:02Z</dcterms:modified>
</cp:coreProperties>
</file>