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881"/>
    <a:srgbClr val="1F618E"/>
    <a:srgbClr val="ACB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6940391" y="2080442"/>
            <a:ext cx="4058285" cy="0"/>
          </a:xfrm>
          <a:custGeom>
            <a:avLst/>
            <a:gdLst/>
            <a:ahLst/>
            <a:cxnLst/>
            <a:rect l="l" t="t" r="r" b="b"/>
            <a:pathLst>
              <a:path w="4058284">
                <a:moveTo>
                  <a:pt x="0" y="0"/>
                </a:moveTo>
                <a:lnTo>
                  <a:pt x="4057685" y="0"/>
                </a:lnTo>
              </a:path>
            </a:pathLst>
          </a:custGeom>
          <a:ln w="47624">
            <a:solidFill>
              <a:srgbClr val="1F6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094632" y="9199364"/>
            <a:ext cx="4096385" cy="0"/>
          </a:xfrm>
          <a:custGeom>
            <a:avLst/>
            <a:gdLst/>
            <a:ahLst/>
            <a:cxnLst/>
            <a:rect l="l" t="t" r="r" b="b"/>
            <a:pathLst>
              <a:path w="4096384">
                <a:moveTo>
                  <a:pt x="0" y="0"/>
                </a:moveTo>
                <a:lnTo>
                  <a:pt x="4095757" y="0"/>
                </a:lnTo>
              </a:path>
            </a:pathLst>
          </a:custGeom>
          <a:ln w="9524">
            <a:solidFill>
              <a:srgbClr val="4631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316" y="416509"/>
            <a:ext cx="2091664" cy="210189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370981" y="-712"/>
            <a:ext cx="3903345" cy="4114800"/>
          </a:xfrm>
          <a:custGeom>
            <a:avLst/>
            <a:gdLst/>
            <a:ahLst/>
            <a:cxnLst/>
            <a:rect l="l" t="t" r="r" b="b"/>
            <a:pathLst>
              <a:path w="3903344" h="4114800">
                <a:moveTo>
                  <a:pt x="3811195" y="4114683"/>
                </a:moveTo>
                <a:lnTo>
                  <a:pt x="3755477" y="4101683"/>
                </a:lnTo>
                <a:lnTo>
                  <a:pt x="3716365" y="4059886"/>
                </a:lnTo>
                <a:lnTo>
                  <a:pt x="3706410" y="196880"/>
                </a:lnTo>
                <a:lnTo>
                  <a:pt x="91825" y="196877"/>
                </a:lnTo>
                <a:lnTo>
                  <a:pt x="38309" y="176681"/>
                </a:lnTo>
                <a:lnTo>
                  <a:pt x="5010" y="130130"/>
                </a:lnTo>
                <a:lnTo>
                  <a:pt x="0" y="104901"/>
                </a:lnTo>
                <a:lnTo>
                  <a:pt x="3146" y="72903"/>
                </a:lnTo>
                <a:lnTo>
                  <a:pt x="33345" y="24279"/>
                </a:lnTo>
                <a:lnTo>
                  <a:pt x="85433" y="636"/>
                </a:lnTo>
                <a:lnTo>
                  <a:pt x="3804738" y="0"/>
                </a:lnTo>
                <a:lnTo>
                  <a:pt x="3830256" y="3147"/>
                </a:lnTo>
                <a:lnTo>
                  <a:pt x="3878840" y="33395"/>
                </a:lnTo>
                <a:lnTo>
                  <a:pt x="3902439" y="85573"/>
                </a:lnTo>
                <a:lnTo>
                  <a:pt x="3903066" y="4022706"/>
                </a:lnTo>
                <a:lnTo>
                  <a:pt x="3898051" y="4047943"/>
                </a:lnTo>
                <a:lnTo>
                  <a:pt x="3882907" y="4076307"/>
                </a:lnTo>
                <a:lnTo>
                  <a:pt x="3864734" y="4094502"/>
                </a:lnTo>
                <a:lnTo>
                  <a:pt x="3836401" y="4109663"/>
                </a:lnTo>
                <a:lnTo>
                  <a:pt x="3811195" y="4114683"/>
                </a:lnTo>
                <a:close/>
              </a:path>
            </a:pathLst>
          </a:custGeom>
          <a:solidFill>
            <a:srgbClr val="1F6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3134" y="9589410"/>
            <a:ext cx="13417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70" dirty="0">
                <a:solidFill>
                  <a:srgbClr val="463125"/>
                </a:solidFill>
                <a:latin typeface="Calibri"/>
                <a:cs typeface="Calibri"/>
              </a:rPr>
              <a:t>02/02/2023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1018490"/>
            <a:ext cx="773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463125"/>
                </a:solidFill>
                <a:latin typeface="Cambria"/>
                <a:cs typeface="Cambria"/>
              </a:rPr>
              <a:t>Hello! We</a:t>
            </a:r>
            <a:r>
              <a:rPr sz="4000" spc="5" dirty="0">
                <a:solidFill>
                  <a:srgbClr val="463125"/>
                </a:solidFill>
                <a:latin typeface="Cambria"/>
                <a:cs typeface="Cambria"/>
              </a:rPr>
              <a:t> </a:t>
            </a:r>
            <a:r>
              <a:rPr sz="4000" dirty="0">
                <a:solidFill>
                  <a:srgbClr val="463125"/>
                </a:solidFill>
                <a:latin typeface="Cambria"/>
                <a:cs typeface="Cambria"/>
              </a:rPr>
              <a:t>are the</a:t>
            </a:r>
            <a:r>
              <a:rPr sz="4000" spc="5" dirty="0">
                <a:solidFill>
                  <a:srgbClr val="463125"/>
                </a:solidFill>
                <a:latin typeface="Cambria"/>
                <a:cs typeface="Cambria"/>
              </a:rPr>
              <a:t> </a:t>
            </a:r>
            <a:r>
              <a:rPr sz="4000" spc="-10" dirty="0">
                <a:solidFill>
                  <a:srgbClr val="463125"/>
                </a:solidFill>
                <a:latin typeface="Cambria"/>
                <a:cs typeface="Cambria"/>
              </a:rPr>
              <a:t>team</a:t>
            </a:r>
            <a:r>
              <a:rPr lang="en-US" sz="4000" spc="-10" dirty="0">
                <a:solidFill>
                  <a:srgbClr val="463125"/>
                </a:solidFill>
                <a:latin typeface="Cambria"/>
                <a:cs typeface="Cambria"/>
              </a:rPr>
              <a:t> “Flash”</a:t>
            </a:r>
            <a:r>
              <a:rPr lang="fr-FR" sz="4000" spc="-10" dirty="0">
                <a:solidFill>
                  <a:srgbClr val="463125"/>
                </a:solidFill>
                <a:latin typeface="Cambria"/>
                <a:cs typeface="Cambria"/>
              </a:rPr>
              <a:t> 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21465" y="6265097"/>
            <a:ext cx="3652823" cy="4085877"/>
          </a:xfrm>
          <a:custGeom>
            <a:avLst/>
            <a:gdLst/>
            <a:ahLst/>
            <a:cxnLst/>
            <a:rect l="l" t="t" r="r" b="b"/>
            <a:pathLst>
              <a:path w="3901440" h="4097654">
                <a:moveTo>
                  <a:pt x="91873" y="0"/>
                </a:moveTo>
                <a:lnTo>
                  <a:pt x="104785" y="0"/>
                </a:lnTo>
                <a:lnTo>
                  <a:pt x="111180" y="630"/>
                </a:lnTo>
                <a:lnTo>
                  <a:pt x="147590" y="12999"/>
                </a:lnTo>
                <a:lnTo>
                  <a:pt x="176499" y="38375"/>
                </a:lnTo>
                <a:lnTo>
                  <a:pt x="193508" y="72896"/>
                </a:lnTo>
                <a:lnTo>
                  <a:pt x="196657" y="91976"/>
                </a:lnTo>
                <a:lnTo>
                  <a:pt x="196657" y="3917802"/>
                </a:lnTo>
                <a:lnTo>
                  <a:pt x="3811242" y="3917806"/>
                </a:lnTo>
                <a:lnTo>
                  <a:pt x="3848363" y="3927784"/>
                </a:lnTo>
                <a:lnTo>
                  <a:pt x="3878848" y="3951222"/>
                </a:lnTo>
                <a:lnTo>
                  <a:pt x="3898057" y="3984552"/>
                </a:lnTo>
                <a:lnTo>
                  <a:pt x="3900933" y="3995801"/>
                </a:lnTo>
                <a:lnTo>
                  <a:pt x="3900933" y="4036684"/>
                </a:lnTo>
                <a:lnTo>
                  <a:pt x="3882903" y="4076314"/>
                </a:lnTo>
                <a:lnTo>
                  <a:pt x="3860928" y="4097048"/>
                </a:lnTo>
                <a:lnTo>
                  <a:pt x="42122" y="4097048"/>
                </a:lnTo>
                <a:lnTo>
                  <a:pt x="12967" y="4065545"/>
                </a:lnTo>
                <a:lnTo>
                  <a:pt x="628" y="4029109"/>
                </a:lnTo>
                <a:lnTo>
                  <a:pt x="0" y="4022707"/>
                </a:lnTo>
                <a:lnTo>
                  <a:pt x="1" y="91976"/>
                </a:lnTo>
                <a:lnTo>
                  <a:pt x="9957" y="54796"/>
                </a:lnTo>
                <a:lnTo>
                  <a:pt x="33366" y="24261"/>
                </a:lnTo>
                <a:lnTo>
                  <a:pt x="66666" y="5019"/>
                </a:lnTo>
                <a:lnTo>
                  <a:pt x="85478" y="630"/>
                </a:lnTo>
                <a:lnTo>
                  <a:pt x="91873" y="0"/>
                </a:lnTo>
                <a:close/>
              </a:path>
            </a:pathLst>
          </a:custGeom>
          <a:solidFill>
            <a:srgbClr val="1F6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0258C-0276-689E-BDE8-604890D392F3}"/>
              </a:ext>
            </a:extLst>
          </p:cNvPr>
          <p:cNvSpPr txBox="1"/>
          <p:nvPr/>
        </p:nvSpPr>
        <p:spPr>
          <a:xfrm>
            <a:off x="6264001" y="3151379"/>
            <a:ext cx="1600200" cy="646331"/>
          </a:xfrm>
          <a:prstGeom prst="rect">
            <a:avLst/>
          </a:prstGeom>
          <a:solidFill>
            <a:srgbClr val="ACB6C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rPr>
              <a:t>Sascha Gaudlitz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E4595-8E6D-6FBB-A494-DC2844C84DDF}"/>
              </a:ext>
            </a:extLst>
          </p:cNvPr>
          <p:cNvSpPr txBox="1"/>
          <p:nvPr/>
        </p:nvSpPr>
        <p:spPr>
          <a:xfrm>
            <a:off x="11085285" y="5941931"/>
            <a:ext cx="1600200" cy="646331"/>
          </a:xfrm>
          <a:prstGeom prst="rect">
            <a:avLst/>
          </a:prstGeom>
          <a:solidFill>
            <a:srgbClr val="ACB6C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rPr>
              <a:t>Tim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rPr>
              <a:t>Sieker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haroni" panose="020B0604020202020204" pitchFamily="2" charset="-79"/>
            </a:endParaRPr>
          </a:p>
        </p:txBody>
      </p:sp>
      <p:pic>
        <p:nvPicPr>
          <p:cNvPr id="35" name="Picture 3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2D5603C0-EF55-EFF9-E2A7-DF620F51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192" y="6819900"/>
            <a:ext cx="3937382" cy="287669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6D133D0-A3C0-86D2-0A8E-F487C791FE60}"/>
              </a:ext>
            </a:extLst>
          </p:cNvPr>
          <p:cNvGrpSpPr/>
          <p:nvPr/>
        </p:nvGrpSpPr>
        <p:grpSpPr>
          <a:xfrm>
            <a:off x="5129999" y="2552700"/>
            <a:ext cx="8028001" cy="6096000"/>
            <a:chOff x="5129999" y="2552700"/>
            <a:chExt cx="8028001" cy="6096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92EA89-5689-6ADB-0465-9EDE5F7ED7A7}"/>
                </a:ext>
              </a:extLst>
            </p:cNvPr>
            <p:cNvSpPr/>
            <p:nvPr/>
          </p:nvSpPr>
          <p:spPr>
            <a:xfrm>
              <a:off x="6264000" y="2552700"/>
              <a:ext cx="5760000" cy="5760000"/>
            </a:xfrm>
            <a:prstGeom prst="ellipse">
              <a:avLst/>
            </a:prstGeom>
            <a:noFill/>
            <a:ln w="38100">
              <a:solidFill>
                <a:srgbClr val="1F6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182386-83AE-AE9C-85D5-CBDA83B537A8}"/>
                </a:ext>
              </a:extLst>
            </p:cNvPr>
            <p:cNvSpPr txBox="1"/>
            <p:nvPr/>
          </p:nvSpPr>
          <p:spPr>
            <a:xfrm>
              <a:off x="10105528" y="2830502"/>
              <a:ext cx="2268000" cy="1169551"/>
            </a:xfrm>
            <a:prstGeom prst="rect">
              <a:avLst/>
            </a:prstGeom>
            <a:solidFill>
              <a:srgbClr val="ACB6C8"/>
            </a:solidFill>
            <a:ln>
              <a:solidFill>
                <a:srgbClr val="0C688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Konstantins</a:t>
              </a:r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Starovoitovs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HU Berlin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12F5D-1B4C-0DDC-6F9D-303B6B022867}"/>
                </a:ext>
              </a:extLst>
            </p:cNvPr>
            <p:cNvSpPr txBox="1"/>
            <p:nvPr/>
          </p:nvSpPr>
          <p:spPr>
            <a:xfrm>
              <a:off x="8010000" y="7479149"/>
              <a:ext cx="2268000" cy="1169551"/>
            </a:xfrm>
            <a:prstGeom prst="rect">
              <a:avLst/>
            </a:prstGeom>
            <a:solidFill>
              <a:srgbClr val="ACB6C8"/>
            </a:solidFill>
            <a:ln>
              <a:solidFill>
                <a:srgbClr val="0C688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Eric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Ziebell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HU Berlin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99F8CF-BF1A-E67F-7AF7-13AAE36BBE8D}"/>
                </a:ext>
              </a:extLst>
            </p:cNvPr>
            <p:cNvSpPr txBox="1"/>
            <p:nvPr/>
          </p:nvSpPr>
          <p:spPr>
            <a:xfrm>
              <a:off x="5129999" y="5469404"/>
              <a:ext cx="2268000" cy="1169551"/>
            </a:xfrm>
            <a:prstGeom prst="rect">
              <a:avLst/>
            </a:prstGeom>
            <a:solidFill>
              <a:srgbClr val="ACB6C8"/>
            </a:solidFill>
            <a:ln>
              <a:solidFill>
                <a:srgbClr val="0C688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Mike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Nguyen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TU Braunschweig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4B9369-6788-DC87-6FD8-8543BEF64943}"/>
                </a:ext>
              </a:extLst>
            </p:cNvPr>
            <p:cNvSpPr txBox="1"/>
            <p:nvPr/>
          </p:nvSpPr>
          <p:spPr>
            <a:xfrm>
              <a:off x="5914472" y="2830502"/>
              <a:ext cx="2268000" cy="1169551"/>
            </a:xfrm>
            <a:prstGeom prst="rect">
              <a:avLst/>
            </a:prstGeom>
            <a:solidFill>
              <a:srgbClr val="ACB6C8"/>
            </a:solidFill>
            <a:ln>
              <a:solidFill>
                <a:srgbClr val="0C688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Sascha Gaudlitz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HU Berlin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6A3A1A-6C45-FC66-9E52-DBCBDB6D56EE}"/>
                </a:ext>
              </a:extLst>
            </p:cNvPr>
            <p:cNvSpPr txBox="1"/>
            <p:nvPr/>
          </p:nvSpPr>
          <p:spPr>
            <a:xfrm>
              <a:off x="10890000" y="5459400"/>
              <a:ext cx="2268000" cy="1169551"/>
            </a:xfrm>
            <a:prstGeom prst="rect">
              <a:avLst/>
            </a:prstGeom>
            <a:solidFill>
              <a:srgbClr val="ACB6C8"/>
            </a:solidFill>
            <a:ln>
              <a:solidFill>
                <a:srgbClr val="0C688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Tim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Sieker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Aharoni" panose="020B0604020202020204" pitchFamily="2" charset="-79"/>
                </a:rPr>
                <a:t>CAU Kiel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3134" y="9589410"/>
            <a:ext cx="13417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70" dirty="0">
                <a:solidFill>
                  <a:srgbClr val="463125"/>
                </a:solidFill>
                <a:latin typeface="Calibri"/>
                <a:cs typeface="Calibri"/>
              </a:rPr>
              <a:t>02/02/2023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21465" y="6265097"/>
            <a:ext cx="3652823" cy="4085877"/>
          </a:xfrm>
          <a:custGeom>
            <a:avLst/>
            <a:gdLst/>
            <a:ahLst/>
            <a:cxnLst/>
            <a:rect l="l" t="t" r="r" b="b"/>
            <a:pathLst>
              <a:path w="3901440" h="4097654">
                <a:moveTo>
                  <a:pt x="91873" y="0"/>
                </a:moveTo>
                <a:lnTo>
                  <a:pt x="104785" y="0"/>
                </a:lnTo>
                <a:lnTo>
                  <a:pt x="111180" y="630"/>
                </a:lnTo>
                <a:lnTo>
                  <a:pt x="147590" y="12999"/>
                </a:lnTo>
                <a:lnTo>
                  <a:pt x="176499" y="38375"/>
                </a:lnTo>
                <a:lnTo>
                  <a:pt x="193508" y="72896"/>
                </a:lnTo>
                <a:lnTo>
                  <a:pt x="196657" y="91976"/>
                </a:lnTo>
                <a:lnTo>
                  <a:pt x="196657" y="3917802"/>
                </a:lnTo>
                <a:lnTo>
                  <a:pt x="3811242" y="3917806"/>
                </a:lnTo>
                <a:lnTo>
                  <a:pt x="3848363" y="3927784"/>
                </a:lnTo>
                <a:lnTo>
                  <a:pt x="3878848" y="3951222"/>
                </a:lnTo>
                <a:lnTo>
                  <a:pt x="3898057" y="3984552"/>
                </a:lnTo>
                <a:lnTo>
                  <a:pt x="3900933" y="3995801"/>
                </a:lnTo>
                <a:lnTo>
                  <a:pt x="3900933" y="4036684"/>
                </a:lnTo>
                <a:lnTo>
                  <a:pt x="3882903" y="4076314"/>
                </a:lnTo>
                <a:lnTo>
                  <a:pt x="3860928" y="4097048"/>
                </a:lnTo>
                <a:lnTo>
                  <a:pt x="42122" y="4097048"/>
                </a:lnTo>
                <a:lnTo>
                  <a:pt x="12967" y="4065545"/>
                </a:lnTo>
                <a:lnTo>
                  <a:pt x="628" y="4029109"/>
                </a:lnTo>
                <a:lnTo>
                  <a:pt x="0" y="4022707"/>
                </a:lnTo>
                <a:lnTo>
                  <a:pt x="1" y="91976"/>
                </a:lnTo>
                <a:lnTo>
                  <a:pt x="9957" y="54796"/>
                </a:lnTo>
                <a:lnTo>
                  <a:pt x="33366" y="24261"/>
                </a:lnTo>
                <a:lnTo>
                  <a:pt x="66666" y="5019"/>
                </a:lnTo>
                <a:lnTo>
                  <a:pt x="85478" y="630"/>
                </a:lnTo>
                <a:lnTo>
                  <a:pt x="91873" y="0"/>
                </a:lnTo>
                <a:close/>
              </a:path>
            </a:pathLst>
          </a:custGeom>
          <a:solidFill>
            <a:srgbClr val="1F6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9D1FD-7514-CF74-EB38-4D87698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189617"/>
            <a:ext cx="7637517" cy="1786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4B2FF-D983-3A06-BDE7-955753CC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6667500"/>
            <a:ext cx="7620000" cy="2461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7CB544-C62A-7544-4DC4-E48A8716C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4000500"/>
            <a:ext cx="7655034" cy="2662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01238F-4862-DA13-45BC-6015D5947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011915" y="5372858"/>
            <a:ext cx="7485211" cy="476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A05C8C-C298-706B-5EA0-2D3E4F4CF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025" y="2603592"/>
            <a:ext cx="6429375" cy="1981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25904D-103A-C11E-9672-CCB04E9F3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5" y="4610100"/>
            <a:ext cx="6448425" cy="3619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E83527-7E88-2B7B-0A73-AFFAF04FA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8267700"/>
            <a:ext cx="6400800" cy="1781175"/>
          </a:xfrm>
          <a:prstGeom prst="rect">
            <a:avLst/>
          </a:prstGeom>
        </p:spPr>
      </p:pic>
      <p:sp>
        <p:nvSpPr>
          <p:cNvPr id="23" name="object 5">
            <a:extLst>
              <a:ext uri="{FF2B5EF4-FFF2-40B4-BE49-F238E27FC236}">
                <a16:creationId xmlns:a16="http://schemas.microsoft.com/office/drawing/2014/main" id="{314E5453-E4AD-08FC-2C46-FACA32ADB826}"/>
              </a:ext>
            </a:extLst>
          </p:cNvPr>
          <p:cNvSpPr txBox="1"/>
          <p:nvPr/>
        </p:nvSpPr>
        <p:spPr>
          <a:xfrm>
            <a:off x="5277757" y="1100458"/>
            <a:ext cx="773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463125"/>
                </a:solidFill>
                <a:latin typeface="Cambria"/>
                <a:cs typeface="Cambria"/>
              </a:rPr>
              <a:t>Part 1: </a:t>
            </a:r>
            <a:r>
              <a:rPr lang="en-US" sz="4000" dirty="0" err="1">
                <a:solidFill>
                  <a:srgbClr val="463125"/>
                </a:solidFill>
                <a:latin typeface="Cambria"/>
                <a:cs typeface="Cambria"/>
              </a:rPr>
              <a:t>Normalising</a:t>
            </a:r>
            <a:r>
              <a:rPr lang="en-US" sz="4000" dirty="0">
                <a:solidFill>
                  <a:srgbClr val="463125"/>
                </a:solidFill>
                <a:latin typeface="Cambria"/>
                <a:cs typeface="Cambria"/>
              </a:rPr>
              <a:t> Flows – Theory </a:t>
            </a:r>
            <a:endParaRPr sz="4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965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3134" y="9589410"/>
            <a:ext cx="13417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70" dirty="0">
                <a:solidFill>
                  <a:srgbClr val="463125"/>
                </a:solidFill>
                <a:latin typeface="Calibri"/>
                <a:cs typeface="Calibri"/>
              </a:rPr>
              <a:t>02/02/2023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7757" y="1100458"/>
            <a:ext cx="773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463125"/>
                </a:solidFill>
                <a:latin typeface="Cambria"/>
                <a:cs typeface="Cambria"/>
              </a:rPr>
              <a:t>Part 1: </a:t>
            </a:r>
            <a:r>
              <a:rPr lang="en-US" sz="4000" dirty="0" err="1">
                <a:solidFill>
                  <a:srgbClr val="463125"/>
                </a:solidFill>
                <a:latin typeface="Cambria"/>
                <a:cs typeface="Cambria"/>
              </a:rPr>
              <a:t>Normalising</a:t>
            </a:r>
            <a:r>
              <a:rPr lang="en-US" sz="4000" dirty="0">
                <a:solidFill>
                  <a:srgbClr val="463125"/>
                </a:solidFill>
                <a:latin typeface="Cambria"/>
                <a:cs typeface="Cambria"/>
              </a:rPr>
              <a:t> Flows – Results 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21465" y="6265097"/>
            <a:ext cx="3652823" cy="4085877"/>
          </a:xfrm>
          <a:custGeom>
            <a:avLst/>
            <a:gdLst/>
            <a:ahLst/>
            <a:cxnLst/>
            <a:rect l="l" t="t" r="r" b="b"/>
            <a:pathLst>
              <a:path w="3901440" h="4097654">
                <a:moveTo>
                  <a:pt x="91873" y="0"/>
                </a:moveTo>
                <a:lnTo>
                  <a:pt x="104785" y="0"/>
                </a:lnTo>
                <a:lnTo>
                  <a:pt x="111180" y="630"/>
                </a:lnTo>
                <a:lnTo>
                  <a:pt x="147590" y="12999"/>
                </a:lnTo>
                <a:lnTo>
                  <a:pt x="176499" y="38375"/>
                </a:lnTo>
                <a:lnTo>
                  <a:pt x="193508" y="72896"/>
                </a:lnTo>
                <a:lnTo>
                  <a:pt x="196657" y="91976"/>
                </a:lnTo>
                <a:lnTo>
                  <a:pt x="196657" y="3917802"/>
                </a:lnTo>
                <a:lnTo>
                  <a:pt x="3811242" y="3917806"/>
                </a:lnTo>
                <a:lnTo>
                  <a:pt x="3848363" y="3927784"/>
                </a:lnTo>
                <a:lnTo>
                  <a:pt x="3878848" y="3951222"/>
                </a:lnTo>
                <a:lnTo>
                  <a:pt x="3898057" y="3984552"/>
                </a:lnTo>
                <a:lnTo>
                  <a:pt x="3900933" y="3995801"/>
                </a:lnTo>
                <a:lnTo>
                  <a:pt x="3900933" y="4036684"/>
                </a:lnTo>
                <a:lnTo>
                  <a:pt x="3882903" y="4076314"/>
                </a:lnTo>
                <a:lnTo>
                  <a:pt x="3860928" y="4097048"/>
                </a:lnTo>
                <a:lnTo>
                  <a:pt x="42122" y="4097048"/>
                </a:lnTo>
                <a:lnTo>
                  <a:pt x="12967" y="4065545"/>
                </a:lnTo>
                <a:lnTo>
                  <a:pt x="628" y="4029109"/>
                </a:lnTo>
                <a:lnTo>
                  <a:pt x="0" y="4022707"/>
                </a:lnTo>
                <a:lnTo>
                  <a:pt x="1" y="91976"/>
                </a:lnTo>
                <a:lnTo>
                  <a:pt x="9957" y="54796"/>
                </a:lnTo>
                <a:lnTo>
                  <a:pt x="33366" y="24261"/>
                </a:lnTo>
                <a:lnTo>
                  <a:pt x="66666" y="5019"/>
                </a:lnTo>
                <a:lnTo>
                  <a:pt x="85478" y="630"/>
                </a:lnTo>
                <a:lnTo>
                  <a:pt x="91873" y="0"/>
                </a:lnTo>
                <a:close/>
              </a:path>
            </a:pathLst>
          </a:custGeom>
          <a:solidFill>
            <a:srgbClr val="1F6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402DD-5B41-6F7F-0001-95FB9D10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71700"/>
            <a:ext cx="13563600" cy="65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3134" y="9589410"/>
            <a:ext cx="13417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70" dirty="0">
                <a:solidFill>
                  <a:srgbClr val="463125"/>
                </a:solidFill>
                <a:latin typeface="Calibri"/>
                <a:cs typeface="Calibri"/>
              </a:rPr>
              <a:t>02/02/2023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1028700"/>
            <a:ext cx="10439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463125"/>
                </a:solidFill>
                <a:latin typeface="Cambria"/>
                <a:cs typeface="Cambria"/>
              </a:rPr>
              <a:t>Part 2: Gaussian Process Regression (Kriging)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21465" y="6265097"/>
            <a:ext cx="3652823" cy="4085877"/>
          </a:xfrm>
          <a:custGeom>
            <a:avLst/>
            <a:gdLst/>
            <a:ahLst/>
            <a:cxnLst/>
            <a:rect l="l" t="t" r="r" b="b"/>
            <a:pathLst>
              <a:path w="3901440" h="4097654">
                <a:moveTo>
                  <a:pt x="91873" y="0"/>
                </a:moveTo>
                <a:lnTo>
                  <a:pt x="104785" y="0"/>
                </a:lnTo>
                <a:lnTo>
                  <a:pt x="111180" y="630"/>
                </a:lnTo>
                <a:lnTo>
                  <a:pt x="147590" y="12999"/>
                </a:lnTo>
                <a:lnTo>
                  <a:pt x="176499" y="38375"/>
                </a:lnTo>
                <a:lnTo>
                  <a:pt x="193508" y="72896"/>
                </a:lnTo>
                <a:lnTo>
                  <a:pt x="196657" y="91976"/>
                </a:lnTo>
                <a:lnTo>
                  <a:pt x="196657" y="3917802"/>
                </a:lnTo>
                <a:lnTo>
                  <a:pt x="3811242" y="3917806"/>
                </a:lnTo>
                <a:lnTo>
                  <a:pt x="3848363" y="3927784"/>
                </a:lnTo>
                <a:lnTo>
                  <a:pt x="3878848" y="3951222"/>
                </a:lnTo>
                <a:lnTo>
                  <a:pt x="3898057" y="3984552"/>
                </a:lnTo>
                <a:lnTo>
                  <a:pt x="3900933" y="3995801"/>
                </a:lnTo>
                <a:lnTo>
                  <a:pt x="3900933" y="4036684"/>
                </a:lnTo>
                <a:lnTo>
                  <a:pt x="3882903" y="4076314"/>
                </a:lnTo>
                <a:lnTo>
                  <a:pt x="3860928" y="4097048"/>
                </a:lnTo>
                <a:lnTo>
                  <a:pt x="42122" y="4097048"/>
                </a:lnTo>
                <a:lnTo>
                  <a:pt x="12967" y="4065545"/>
                </a:lnTo>
                <a:lnTo>
                  <a:pt x="628" y="4029109"/>
                </a:lnTo>
                <a:lnTo>
                  <a:pt x="0" y="4022707"/>
                </a:lnTo>
                <a:lnTo>
                  <a:pt x="1" y="91976"/>
                </a:lnTo>
                <a:lnTo>
                  <a:pt x="9957" y="54796"/>
                </a:lnTo>
                <a:lnTo>
                  <a:pt x="33366" y="24261"/>
                </a:lnTo>
                <a:lnTo>
                  <a:pt x="66666" y="5019"/>
                </a:lnTo>
                <a:lnTo>
                  <a:pt x="85478" y="630"/>
                </a:lnTo>
                <a:lnTo>
                  <a:pt x="91873" y="0"/>
                </a:lnTo>
                <a:close/>
              </a:path>
            </a:pathLst>
          </a:custGeom>
          <a:solidFill>
            <a:srgbClr val="1F6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8E53F8-E3EE-72D6-5ED6-C1A76A78E720}"/>
              </a:ext>
            </a:extLst>
          </p:cNvPr>
          <p:cNvGrpSpPr/>
          <p:nvPr/>
        </p:nvGrpSpPr>
        <p:grpSpPr>
          <a:xfrm>
            <a:off x="889059" y="5384016"/>
            <a:ext cx="8254941" cy="3217306"/>
            <a:chOff x="854728" y="5510792"/>
            <a:chExt cx="8047008" cy="2787424"/>
          </a:xfrm>
        </p:grpSpPr>
        <p:pic>
          <p:nvPicPr>
            <p:cNvPr id="8" name="Picture 7" descr="A picture containing text, monitor, electronics, display&#10;&#10;Description automatically generated">
              <a:extLst>
                <a:ext uri="{FF2B5EF4-FFF2-40B4-BE49-F238E27FC236}">
                  <a16:creationId xmlns:a16="http://schemas.microsoft.com/office/drawing/2014/main" id="{0B980F02-3EA4-541E-F69C-DFA96AED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28" y="5510792"/>
              <a:ext cx="8047008" cy="26823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F72B4-D39E-5116-ED63-96603F22D425}"/>
                </a:ext>
              </a:extLst>
            </p:cNvPr>
            <p:cNvSpPr txBox="1"/>
            <p:nvPr/>
          </p:nvSpPr>
          <p:spPr>
            <a:xfrm>
              <a:off x="4225834" y="7928884"/>
              <a:ext cx="365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01-01-2016</a:t>
              </a:r>
              <a:endParaRPr lang="en-D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EAD243-9413-21C7-C2FD-A955AAF0B7C9}"/>
              </a:ext>
            </a:extLst>
          </p:cNvPr>
          <p:cNvGrpSpPr/>
          <p:nvPr/>
        </p:nvGrpSpPr>
        <p:grpSpPr>
          <a:xfrm>
            <a:off x="8794940" y="2240288"/>
            <a:ext cx="9143143" cy="3078159"/>
            <a:chOff x="8799294" y="2226745"/>
            <a:chExt cx="9143143" cy="3078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9A7F95-D611-8D4D-F6C1-5776FF585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294" y="2226745"/>
              <a:ext cx="9143143" cy="30477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ABB7DE-CCA6-7CB0-E8DA-0B52296D321F}"/>
                </a:ext>
              </a:extLst>
            </p:cNvPr>
            <p:cNvSpPr txBox="1"/>
            <p:nvPr/>
          </p:nvSpPr>
          <p:spPr>
            <a:xfrm>
              <a:off x="12725400" y="4935572"/>
              <a:ext cx="365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01-01-2012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C9CDCC-91D5-A8B0-F7F6-D6D22B1CE449}"/>
              </a:ext>
            </a:extLst>
          </p:cNvPr>
          <p:cNvGrpSpPr/>
          <p:nvPr/>
        </p:nvGrpSpPr>
        <p:grpSpPr>
          <a:xfrm>
            <a:off x="8794940" y="5382562"/>
            <a:ext cx="9372600" cy="3136378"/>
            <a:chOff x="8763000" y="5844127"/>
            <a:chExt cx="9372600" cy="31363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EFD716-D804-E9E9-2008-15C3B3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5844127"/>
              <a:ext cx="9372600" cy="3124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8DED26-9821-8ACE-6635-7D586DE448A5}"/>
                </a:ext>
              </a:extLst>
            </p:cNvPr>
            <p:cNvSpPr txBox="1"/>
            <p:nvPr/>
          </p:nvSpPr>
          <p:spPr>
            <a:xfrm>
              <a:off x="12801600" y="8611173"/>
              <a:ext cx="365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01-01-2008</a:t>
              </a:r>
              <a:endParaRPr lang="en-DE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5385869-BF99-B32F-1CF9-515EE307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59" y="8532816"/>
            <a:ext cx="9906682" cy="554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9E7157-7074-DA10-AC12-896390BAA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25" y="4219575"/>
            <a:ext cx="8067675" cy="10763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FF0CDC-D203-1147-9E9D-BD285DCA1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025" y="2550309"/>
            <a:ext cx="5991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63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and white, Simple, Meet the Team Presentation Instagram Story (Présentation (16:9))</dc:title>
  <dc:creator>Marine Saux</dc:creator>
  <cp:keywords>DAFYNfmopRY,BAE7nWrR_qY</cp:keywords>
  <cp:lastModifiedBy>SaschaRobert Gaudlitz</cp:lastModifiedBy>
  <cp:revision>10</cp:revision>
  <dcterms:created xsi:type="dcterms:W3CDTF">2023-01-20T13:20:40Z</dcterms:created>
  <dcterms:modified xsi:type="dcterms:W3CDTF">2023-01-30T17:34:01Z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2023-01-20T00:00:00Z</vt:filetime>
  </property>
</Properties>
</file>