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0"/>
  </p:handoutMasterIdLst>
  <p:sldIdLst>
    <p:sldId id="256" r:id="rId2"/>
    <p:sldId id="257" r:id="rId3"/>
    <p:sldId id="260" r:id="rId4"/>
    <p:sldId id="258" r:id="rId5"/>
    <p:sldId id="282" r:id="rId6"/>
    <p:sldId id="259" r:id="rId7"/>
    <p:sldId id="268" r:id="rId8"/>
    <p:sldId id="261" r:id="rId9"/>
    <p:sldId id="284" r:id="rId10"/>
    <p:sldId id="266" r:id="rId11"/>
    <p:sldId id="265" r:id="rId12"/>
    <p:sldId id="283" r:id="rId13"/>
    <p:sldId id="262" r:id="rId14"/>
    <p:sldId id="269" r:id="rId15"/>
    <p:sldId id="270" r:id="rId16"/>
    <p:sldId id="271" r:id="rId17"/>
    <p:sldId id="272" r:id="rId18"/>
    <p:sldId id="273" r:id="rId19"/>
    <p:sldId id="26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64" r:id="rId28"/>
    <p:sldId id="28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6724F-4DC6-4752-89CA-94A66C3EBEFF}" type="datetimeFigureOut">
              <a:rPr lang="en-GB" smtClean="0"/>
              <a:t>19/06/2018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350F4-2D9C-4DAC-932D-51F4F38D7DF1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7358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" y="0"/>
            <a:ext cx="9122047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47664" y="2564904"/>
            <a:ext cx="7704856" cy="108255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dirty="0" smtClean="0"/>
              <a:t>Titelmasterformat durch Klicken bearbeiten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961C-17CE-4E1C-8FEE-FBC93CDB68C8}" type="datetimeFigureOut">
              <a:rPr lang="en-GB" smtClean="0"/>
              <a:t>19/06/2018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3A1B5-91FC-4A50-9298-88E151DEB772}" type="slidenum">
              <a:rPr lang="en-GB" smtClean="0"/>
              <a:t>‹Nr.›</a:t>
            </a:fld>
            <a:r>
              <a:rPr lang="en-GB" dirty="0" smtClean="0"/>
              <a:t>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80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58920"/>
            <a:ext cx="9217024" cy="691692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44" y="0"/>
            <a:ext cx="5688632" cy="63894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961C-17CE-4E1C-8FEE-FBC93CDB68C8}" type="datetimeFigureOut">
              <a:rPr lang="en-GB" smtClean="0"/>
              <a:t>19/06/2018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8D0B-D568-4B66-980C-5404FF5FC30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845" y="0"/>
            <a:ext cx="539552" cy="58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21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961C-17CE-4E1C-8FEE-FBC93CDB68C8}" type="datetimeFigureOut">
              <a:rPr lang="en-GB" smtClean="0"/>
              <a:t>19/06/2018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8D0B-D568-4B66-980C-5404FF5FC306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2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961C-17CE-4E1C-8FEE-FBC93CDB68C8}" type="datetimeFigureOut">
              <a:rPr lang="en-GB" smtClean="0"/>
              <a:t>19/06/2018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8D0B-D568-4B66-980C-5404FF5FC306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09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961C-17CE-4E1C-8FEE-FBC93CDB68C8}" type="datetimeFigureOut">
              <a:rPr lang="en-GB" smtClean="0"/>
              <a:t>19/06/2018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8D0B-D568-4B66-980C-5404FF5FC306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14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961C-17CE-4E1C-8FEE-FBC93CDB68C8}" type="datetimeFigureOut">
              <a:rPr lang="en-GB" smtClean="0"/>
              <a:t>19/06/2018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8D0B-D568-4B66-980C-5404FF5FC306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63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961C-17CE-4E1C-8FEE-FBC93CDB68C8}" type="datetimeFigureOut">
              <a:rPr lang="en-GB" smtClean="0"/>
              <a:t>19/06/2018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8D0B-D568-4B66-980C-5404FF5FC306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22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961C-17CE-4E1C-8FEE-FBC93CDB68C8}" type="datetimeFigureOut">
              <a:rPr lang="en-GB" smtClean="0"/>
              <a:t>19/06/2018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8D0B-D568-4B66-980C-5404FF5FC306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769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961C-17CE-4E1C-8FEE-FBC93CDB68C8}" type="datetimeFigureOut">
              <a:rPr lang="en-GB" smtClean="0"/>
              <a:t>19/06/2018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8D0B-D568-4B66-980C-5404FF5FC306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375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28/06/2018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58D0B-D568-4B66-980C-5404FF5FC306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3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7139" cy="68580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24606" y="1772816"/>
            <a:ext cx="6120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Segoe UI Light" panose="020B0502040204020203" pitchFamily="34" charset="0"/>
              </a:rPr>
              <a:t>Near Field Scanner: measurement optimization &amp; room correction</a:t>
            </a:r>
            <a:endParaRPr lang="en-GB" sz="3200" dirty="0">
              <a:solidFill>
                <a:schemeClr val="tx2">
                  <a:lumMod val="50000"/>
                </a:schemeClr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24606" y="3645024"/>
            <a:ext cx="7735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Presented by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Chloé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Corno</a:t>
            </a:r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IMDEA 2</a:t>
            </a:r>
            <a:r>
              <a:rPr lang="en-GB" baseline="30000" dirty="0" smtClean="0">
                <a:solidFill>
                  <a:schemeClr val="bg1">
                    <a:lumMod val="50000"/>
                  </a:schemeClr>
                </a:solidFill>
              </a:rPr>
              <a:t>nd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year internship defence at Klippel GmbH</a:t>
            </a:r>
          </a:p>
          <a:p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1" y="116632"/>
            <a:ext cx="902963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1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Influence of the baffle</a:t>
            </a:r>
            <a:endParaRPr lang="en-GB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268760"/>
            <a:ext cx="6804248" cy="5102671"/>
          </a:xfrm>
          <a:prstGeom prst="rect">
            <a:avLst/>
          </a:prstGeom>
        </p:spPr>
      </p:pic>
      <p:cxnSp>
        <p:nvCxnSpPr>
          <p:cNvPr id="5" name="Gerade Verbindung mit Pfeil 4"/>
          <p:cNvCxnSpPr/>
          <p:nvPr/>
        </p:nvCxnSpPr>
        <p:spPr>
          <a:xfrm>
            <a:off x="2411760" y="184482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1043608" y="190695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3 dB difference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0930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Grid optimization</a:t>
            </a:r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6444208" y="964562"/>
            <a:ext cx="2376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Problems with baffle:</a:t>
            </a:r>
          </a:p>
          <a:p>
            <a:endParaRPr lang="en-GB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Vibration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Acoustic shortcut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Diffraction at edges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14182"/>
            <a:ext cx="5616624" cy="193208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356992"/>
            <a:ext cx="5436096" cy="2964266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75619" y="4149080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If the field separation cannot be applied, using an elliptical measurement grid allows to ease off the baffle effect.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85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Grid optimization</a:t>
            </a:r>
            <a:endParaRPr lang="en-GB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8760"/>
            <a:ext cx="6396386" cy="4796806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516153" y="1916832"/>
            <a:ext cx="23885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Elliptical grid leads to smoother results in low frequency.</a:t>
            </a:r>
          </a:p>
          <a:p>
            <a:endParaRPr lang="en-GB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After the first cone breakup, the spherical &amp; elliptical grids give the same results.</a:t>
            </a:r>
          </a:p>
          <a:p>
            <a:endParaRPr lang="en-GB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Measuring closer to the driver allows to avoid most boundaries effect.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18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763688" y="2564904"/>
            <a:ext cx="6264696" cy="1082551"/>
          </a:xfrm>
        </p:spPr>
        <p:txBody>
          <a:bodyPr/>
          <a:lstStyle/>
          <a:p>
            <a:pPr algn="l"/>
            <a:r>
              <a:rPr lang="en-GB" dirty="0" smtClean="0"/>
              <a:t>Measurement time optimization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24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Principle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254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Principle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22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Principle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2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Measurements – oval speaker</a:t>
            </a:r>
            <a:endParaRPr lang="en-GB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10" y="2344930"/>
            <a:ext cx="5713144" cy="428442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80728"/>
            <a:ext cx="1306430" cy="87008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908454" y="764704"/>
            <a:ext cx="276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Top/Bottom symmetry dominant</a:t>
            </a:r>
          </a:p>
          <a:p>
            <a:endParaRPr lang="en-GB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Left/Right single plane symmetry is spoiled by the rocking modes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841" y="3758033"/>
            <a:ext cx="2842151" cy="2263302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6654740" y="452777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-      +</a:t>
            </a:r>
            <a:endParaRPr lang="en-GB" dirty="0"/>
          </a:p>
        </p:txBody>
      </p:sp>
      <p:cxnSp>
        <p:nvCxnSpPr>
          <p:cNvPr id="10" name="Gerade Verbindung mit Pfeil 9"/>
          <p:cNvCxnSpPr/>
          <p:nvPr/>
        </p:nvCxnSpPr>
        <p:spPr>
          <a:xfrm flipH="1" flipV="1">
            <a:off x="5076056" y="3789040"/>
            <a:ext cx="1008112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723488" y="3665929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f = 950 Hz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00045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Measurements – diagonal speaker</a:t>
            </a:r>
            <a:endParaRPr lang="en-GB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60" y="2408337"/>
            <a:ext cx="5613176" cy="420945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49"/>
          <a:stretch/>
        </p:blipFill>
        <p:spPr>
          <a:xfrm>
            <a:off x="683568" y="774735"/>
            <a:ext cx="1108868" cy="14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3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763688" y="2564904"/>
            <a:ext cx="6264696" cy="1082551"/>
          </a:xfrm>
        </p:spPr>
        <p:txBody>
          <a:bodyPr/>
          <a:lstStyle/>
          <a:p>
            <a:pPr algn="l"/>
            <a:r>
              <a:rPr lang="en-GB" dirty="0" smtClean="0"/>
              <a:t>Room compensation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34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2409016" cy="522312"/>
          </a:xfrm>
        </p:spPr>
        <p:txBody>
          <a:bodyPr/>
          <a:lstStyle/>
          <a:p>
            <a:pPr algn="l"/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344943" y="1700808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2">
                    <a:lumMod val="50000"/>
                  </a:schemeClr>
                </a:solidFill>
              </a:rPr>
              <a:t>Introduction</a:t>
            </a:r>
          </a:p>
          <a:p>
            <a:endParaRPr lang="en-GB" sz="2800" dirty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2">
                    <a:lumMod val="50000"/>
                  </a:schemeClr>
                </a:solidFill>
              </a:rPr>
              <a:t>Baffle measurements</a:t>
            </a:r>
          </a:p>
          <a:p>
            <a:endParaRPr lang="en-GB" sz="2800" dirty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2">
                    <a:lumMod val="50000"/>
                  </a:schemeClr>
                </a:solidFill>
              </a:rPr>
              <a:t>Measurement time optimization</a:t>
            </a:r>
          </a:p>
          <a:p>
            <a:endParaRPr lang="en-GB" sz="2800" dirty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2">
                    <a:lumMod val="50000"/>
                  </a:schemeClr>
                </a:solidFill>
              </a:rPr>
              <a:t>Room compensation</a:t>
            </a:r>
          </a:p>
          <a:p>
            <a:endParaRPr lang="en-GB" sz="2800" dirty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2">
                    <a:lumMod val="50000"/>
                  </a:schemeClr>
                </a:solidFill>
              </a:rPr>
              <a:t>Conclusion</a:t>
            </a:r>
            <a:endParaRPr lang="en-GB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69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Principle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748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Compensation by a Near Field measurement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259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Compensation by a NFS scan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4063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Tetrahedral box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5302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Tetrahedral box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2332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Tetrahedral box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575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Tetrahedral box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275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763688" y="2564904"/>
            <a:ext cx="6264696" cy="1082551"/>
          </a:xfrm>
        </p:spPr>
        <p:txBody>
          <a:bodyPr/>
          <a:lstStyle/>
          <a:p>
            <a:pPr algn="l"/>
            <a:r>
              <a:rPr lang="en-GB" dirty="0" smtClean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82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733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763688" y="2564904"/>
            <a:ext cx="4248472" cy="1082551"/>
          </a:xfrm>
        </p:spPr>
        <p:txBody>
          <a:bodyPr/>
          <a:lstStyle/>
          <a:p>
            <a:pPr algn="l"/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906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Near Field Scanner</a:t>
            </a:r>
            <a:endParaRPr lang="en-GB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82" y="1124744"/>
            <a:ext cx="3869556" cy="5156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feld 4"/>
          <p:cNvSpPr txBox="1"/>
          <p:nvPr/>
        </p:nvSpPr>
        <p:spPr>
          <a:xfrm>
            <a:off x="4427984" y="1268760"/>
            <a:ext cx="41764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Measurements in the Near Field of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Uses </a:t>
            </a:r>
            <a:r>
              <a:rPr lang="en-GB" u="sng" dirty="0" smtClean="0">
                <a:solidFill>
                  <a:schemeClr val="tx2">
                    <a:lumMod val="50000"/>
                  </a:schemeClr>
                </a:solidFill>
              </a:rPr>
              <a:t>Field Separation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u="sng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Visualization of results at any point on the 3D surface in the Far Field of the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Microphone moves thanks to a robotic 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Constant interaction between the acoustic boundaries and the system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6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44" y="0"/>
            <a:ext cx="6585480" cy="620688"/>
          </a:xfrm>
        </p:spPr>
        <p:txBody>
          <a:bodyPr>
            <a:normAutofit/>
          </a:bodyPr>
          <a:lstStyle/>
          <a:p>
            <a:pPr algn="l"/>
            <a:r>
              <a:rPr lang="en-GB" dirty="0" smtClean="0"/>
              <a:t>Near Field Scanner – Measurement flowchart </a:t>
            </a:r>
            <a:endParaRPr lang="en-GB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492895"/>
            <a:ext cx="8289079" cy="2248089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3707904" y="2348880"/>
            <a:ext cx="1512168" cy="1152128"/>
          </a:xfrm>
          <a:prstGeom prst="ellips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Ellipse 6"/>
          <p:cNvSpPr/>
          <p:nvPr/>
        </p:nvSpPr>
        <p:spPr>
          <a:xfrm>
            <a:off x="7244455" y="3717032"/>
            <a:ext cx="1512168" cy="1152128"/>
          </a:xfrm>
          <a:prstGeom prst="ellips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774488"/>
            <a:ext cx="1981889" cy="1636847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323528" y="2348880"/>
            <a:ext cx="1512168" cy="1152128"/>
          </a:xfrm>
          <a:prstGeom prst="ellips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455" y="943873"/>
            <a:ext cx="1337046" cy="139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3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Field Separation - Principle</a:t>
            </a:r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03971"/>
            <a:ext cx="8748464" cy="862961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79512" y="836712"/>
            <a:ext cx="88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General expression of sound field in spherical coordinates: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79512" y="3491716"/>
            <a:ext cx="88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Simplified form: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861048"/>
            <a:ext cx="5848742" cy="989605"/>
          </a:xfrm>
          <a:prstGeom prst="rect">
            <a:avLst/>
          </a:prstGeom>
        </p:spPr>
      </p:pic>
      <p:sp>
        <p:nvSpPr>
          <p:cNvPr id="15" name="Geschweifte Klammer links 14"/>
          <p:cNvSpPr/>
          <p:nvPr/>
        </p:nvSpPr>
        <p:spPr>
          <a:xfrm rot="16200000">
            <a:off x="4197680" y="1008740"/>
            <a:ext cx="358904" cy="2808312"/>
          </a:xfrm>
          <a:prstGeom prst="leftBrace">
            <a:avLst>
              <a:gd name="adj1" fmla="val 163321"/>
              <a:gd name="adj2" fmla="val 50882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Geschweifte Klammer links 15"/>
          <p:cNvSpPr/>
          <p:nvPr/>
        </p:nvSpPr>
        <p:spPr>
          <a:xfrm rot="16200000">
            <a:off x="7244675" y="1038333"/>
            <a:ext cx="358904" cy="2720210"/>
          </a:xfrm>
          <a:prstGeom prst="leftBrace">
            <a:avLst>
              <a:gd name="adj1" fmla="val 163321"/>
              <a:gd name="adj2" fmla="val 50882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203848" y="2549186"/>
            <a:ext cx="2433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Outgoing sound field</a:t>
            </a:r>
          </a:p>
          <a:p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(DUT contribution)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207414" y="2554476"/>
            <a:ext cx="2829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Incoming sound field</a:t>
            </a:r>
          </a:p>
          <a:p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(boundaries contribution)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979712" y="4103822"/>
            <a:ext cx="1656184" cy="504056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feld 22"/>
          <p:cNvSpPr txBox="1"/>
          <p:nvPr/>
        </p:nvSpPr>
        <p:spPr>
          <a:xfrm>
            <a:off x="179512" y="5517232"/>
            <a:ext cx="88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How to separate the </a:t>
            </a:r>
            <a:r>
              <a:rPr lang="en-GB" u="sng" dirty="0" smtClean="0">
                <a:solidFill>
                  <a:schemeClr val="accent1">
                    <a:lumMod val="50000"/>
                  </a:schemeClr>
                </a:solidFill>
              </a:rPr>
              <a:t>outgoing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and incoming contributions?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35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 animBg="1"/>
      <p:bldP spid="17" grpId="0"/>
      <p:bldP spid="18" grpId="0"/>
      <p:bldP spid="21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Field Separation - Principle</a:t>
            </a:r>
            <a:endParaRPr lang="en-GB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8" y="1052736"/>
            <a:ext cx="2743025" cy="5198608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3563888" y="836712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Scanning on 2 layers yields  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274155"/>
            <a:ext cx="3384375" cy="976262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3563888" y="2752580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In matrix form: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563888" y="4437112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Performing the inversion leads to the </a:t>
            </a:r>
          </a:p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outgoing sound field: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301208"/>
            <a:ext cx="3257809" cy="70628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144463"/>
            <a:ext cx="1857634" cy="543001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H="1">
            <a:off x="4067944" y="3573016"/>
            <a:ext cx="360040" cy="50793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5904147" y="3573016"/>
            <a:ext cx="540061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5292080" y="357301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3275856" y="4077072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Results vector</a:t>
            </a:r>
            <a:endParaRPr lang="en-GB" sz="1200" dirty="0"/>
          </a:p>
        </p:txBody>
      </p:sp>
      <p:sp>
        <p:nvSpPr>
          <p:cNvPr id="27" name="Textfeld 26"/>
          <p:cNvSpPr txBox="1"/>
          <p:nvPr/>
        </p:nvSpPr>
        <p:spPr>
          <a:xfrm>
            <a:off x="4651135" y="4079011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Base functions</a:t>
            </a:r>
            <a:endParaRPr lang="en-GB" sz="1200" dirty="0"/>
          </a:p>
        </p:txBody>
      </p:sp>
      <p:sp>
        <p:nvSpPr>
          <p:cNvPr id="28" name="Textfeld 27"/>
          <p:cNvSpPr txBox="1"/>
          <p:nvPr/>
        </p:nvSpPr>
        <p:spPr>
          <a:xfrm>
            <a:off x="6173624" y="4080951"/>
            <a:ext cx="2358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Coefficient matrix (out and in)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74234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6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763688" y="2564904"/>
            <a:ext cx="4248472" cy="1082551"/>
          </a:xfrm>
        </p:spPr>
        <p:txBody>
          <a:bodyPr/>
          <a:lstStyle/>
          <a:p>
            <a:pPr algn="l"/>
            <a:r>
              <a:rPr lang="en-GB" dirty="0" smtClean="0"/>
              <a:t>Baffle measurements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643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Baffle prototype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5919"/>
            <a:ext cx="5652316" cy="4962679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55576" y="16288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Baffle</a:t>
            </a:r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1835696" y="27809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Wooden plate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2483768" y="390658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Speaker</a:t>
            </a:r>
            <a:endParaRPr lang="en-GB" dirty="0"/>
          </a:p>
        </p:txBody>
      </p:sp>
      <p:sp>
        <p:nvSpPr>
          <p:cNvPr id="8" name="Textfeld 7"/>
          <p:cNvSpPr txBox="1"/>
          <p:nvPr/>
        </p:nvSpPr>
        <p:spPr>
          <a:xfrm>
            <a:off x="5796136" y="1412776"/>
            <a:ext cx="28083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GB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Critical evaluation of the prototype</a:t>
            </a:r>
          </a:p>
          <a:p>
            <a:endParaRPr lang="en-GB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GB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Influence of the baffle isn’t important, since it will be removed by field separation</a:t>
            </a:r>
          </a:p>
          <a:p>
            <a:endParaRPr lang="en-GB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GB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Does the wooden plate have an impact on the measurement?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42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Bildschirmpräsentation (4:3)</PresentationFormat>
  <Paragraphs>94</Paragraphs>
  <Slides>28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Larissa</vt:lpstr>
      <vt:lpstr>PowerPoint-Präsentation</vt:lpstr>
      <vt:lpstr>Contents</vt:lpstr>
      <vt:lpstr>Introduction</vt:lpstr>
      <vt:lpstr>Near Field Scanner</vt:lpstr>
      <vt:lpstr>Near Field Scanner – Measurement flowchart </vt:lpstr>
      <vt:lpstr>Field Separation - Principle</vt:lpstr>
      <vt:lpstr>Field Separation - Principle</vt:lpstr>
      <vt:lpstr>Baffle measurements</vt:lpstr>
      <vt:lpstr>Baffle prototype</vt:lpstr>
      <vt:lpstr>Influence of the baffle</vt:lpstr>
      <vt:lpstr>Grid optimization</vt:lpstr>
      <vt:lpstr>Grid optimization</vt:lpstr>
      <vt:lpstr>Measurement time optimization</vt:lpstr>
      <vt:lpstr>Principle</vt:lpstr>
      <vt:lpstr>Principle</vt:lpstr>
      <vt:lpstr>Principle</vt:lpstr>
      <vt:lpstr>Measurements – oval speaker</vt:lpstr>
      <vt:lpstr>Measurements – diagonal speaker</vt:lpstr>
      <vt:lpstr>Room compensation</vt:lpstr>
      <vt:lpstr>Principle</vt:lpstr>
      <vt:lpstr>Compensation by a Near Field measurement</vt:lpstr>
      <vt:lpstr>Compensation by a NFS scan</vt:lpstr>
      <vt:lpstr>Tetrahedral box</vt:lpstr>
      <vt:lpstr>Tetrahedral box</vt:lpstr>
      <vt:lpstr>Tetrahedral box</vt:lpstr>
      <vt:lpstr>Tetrahedral box</vt:lpstr>
      <vt:lpstr>Conclusion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Chloé Corno</dc:creator>
  <cp:lastModifiedBy>Chloé Corno</cp:lastModifiedBy>
  <cp:revision>23</cp:revision>
  <dcterms:created xsi:type="dcterms:W3CDTF">2018-06-19T11:42:14Z</dcterms:created>
  <dcterms:modified xsi:type="dcterms:W3CDTF">2018-06-19T15:49:53Z</dcterms:modified>
</cp:coreProperties>
</file>