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60" r:id="rId4"/>
    <p:sldId id="258" r:id="rId5"/>
    <p:sldId id="282" r:id="rId6"/>
    <p:sldId id="259" r:id="rId7"/>
    <p:sldId id="268" r:id="rId8"/>
    <p:sldId id="261" r:id="rId9"/>
    <p:sldId id="284" r:id="rId10"/>
    <p:sldId id="266" r:id="rId11"/>
    <p:sldId id="265" r:id="rId12"/>
    <p:sldId id="283" r:id="rId13"/>
    <p:sldId id="262" r:id="rId14"/>
    <p:sldId id="269" r:id="rId15"/>
    <p:sldId id="270" r:id="rId16"/>
    <p:sldId id="271" r:id="rId17"/>
    <p:sldId id="272" r:id="rId18"/>
    <p:sldId id="273" r:id="rId19"/>
    <p:sldId id="26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64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724F-4DC6-4752-89CA-94A66C3EBEFF}" type="datetimeFigureOut">
              <a:rPr lang="en-GB" smtClean="0"/>
              <a:t>20/06/2018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350F4-2D9C-4DAC-932D-51F4F38D7DF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35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5702"/>
            <a:ext cx="9169535" cy="689370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28/06/2018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C2B24-8D45-4FDE-914D-7C8049C246E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763713" y="2708275"/>
            <a:ext cx="5545137" cy="576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80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4" y="0"/>
            <a:ext cx="5688632" cy="6389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639944" y="6603624"/>
            <a:ext cx="504056" cy="2513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defRPr/>
            </a:pPr>
            <a:fld id="{93152494-A80A-45CA-9E9E-9D412CD159DE}" type="slidenum">
              <a:rPr lang="en-US" sz="1050" smtClean="0">
                <a:solidFill>
                  <a:schemeClr val="tx2">
                    <a:lumMod val="50000"/>
                  </a:schemeClr>
                </a:solidFill>
                <a:effectLst/>
                <a:latin typeface="+mj-lt"/>
              </a:rPr>
              <a:pPr defTabSz="762000" eaLnBrk="0" hangingPunct="0">
                <a:defRPr/>
              </a:pPr>
              <a:t>‹Nr.›</a:t>
            </a:fld>
            <a:endParaRPr lang="en-US" sz="1050" dirty="0">
              <a:solidFill>
                <a:schemeClr val="tx2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810F-9E72-4A49-B2D7-DE35064A2713}" type="datetimeFigureOut">
              <a:rPr lang="en-GB" smtClean="0"/>
              <a:pPr/>
              <a:t>20/06/2018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32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20/06/2018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12fb</a:t>
            </a:r>
            <a:fld id="{67858D0B-D568-4B66-980C-5404FF5FC306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2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20/06/2018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09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20/06/2018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4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20/06/2018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63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20/06/2018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229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20/06/2018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76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20/06/2018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75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9460"/>
            <a:ext cx="9177768" cy="6887460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37810F-9E72-4A49-B2D7-DE35064A2713}" type="datetimeFigureOut">
              <a:rPr lang="en-GB" smtClean="0"/>
              <a:pPr/>
              <a:t>20/06/2018</a:t>
            </a:fld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6BDC1AEE-E131-4DF0-BEB3-F8604648F1CA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0" y="44624"/>
            <a:ext cx="649106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39" y="44624"/>
            <a:ext cx="486817" cy="5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139" cy="6858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24606" y="1772816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Segoe UI Light" panose="020B0502040204020203" pitchFamily="34" charset="0"/>
              </a:rPr>
              <a:t>Near Field Scanner: measurement optimization &amp; room correction</a:t>
            </a:r>
            <a:endParaRPr lang="en-GB" sz="3200" dirty="0">
              <a:solidFill>
                <a:schemeClr val="tx2">
                  <a:lumMod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4606" y="3645024"/>
            <a:ext cx="773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Presented by Chloé Corno</a:t>
            </a: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IMDEA 2</a:t>
            </a:r>
            <a:r>
              <a:rPr lang="en-GB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year internship defence at Klippel GmbH</a:t>
            </a: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" y="116632"/>
            <a:ext cx="902963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Influence of the baffle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6804248" cy="5102671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411760" y="184482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043608" y="190695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3 dB difference</a:t>
            </a:r>
            <a:endParaRPr lang="en-GB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6732240" y="1628800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50000"/>
                  </a:schemeClr>
                </a:solidFill>
              </a:rPr>
              <a:t>The baffle vibration’s create cancellation effects.</a:t>
            </a:r>
          </a:p>
          <a:p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tx2">
                    <a:lumMod val="50000"/>
                  </a:schemeClr>
                </a:solidFill>
              </a:rPr>
              <a:t>At the first resonance, there is  3 dB difference between the measurements.</a:t>
            </a:r>
          </a:p>
        </p:txBody>
      </p:sp>
      <p:pic>
        <p:nvPicPr>
          <p:cNvPr id="11" name="baffle_vib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32240" y="3573016"/>
            <a:ext cx="2297832" cy="1148916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839744" y="522920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50000"/>
                  </a:schemeClr>
                </a:solidFill>
              </a:rPr>
              <a:t>Scan evidences how the plate vibrates in anti-phase with the speaker.</a:t>
            </a:r>
          </a:p>
        </p:txBody>
      </p:sp>
    </p:spTree>
    <p:extLst>
      <p:ext uri="{BB962C8B-B14F-4D97-AF65-F5344CB8AC3E}">
        <p14:creationId xmlns:p14="http://schemas.microsoft.com/office/powerpoint/2010/main" val="380930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Grid optimization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6444208" y="964562"/>
            <a:ext cx="23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Problems with baffle: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Vibration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Acoustic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Diffraction at edges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14182"/>
            <a:ext cx="5616624" cy="19320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356992"/>
            <a:ext cx="5436096" cy="296426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75619" y="4149080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If the field separation cannot be applied, using an elliptical measurement grid allows to ease off the baffle effect.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Grid optimization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6396386" cy="4796806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516153" y="1916832"/>
            <a:ext cx="2388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Elliptical grid leads to smoother results in low frequency.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After the first cone breakup, the spherical &amp; elliptical grids give the same results.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Measuring closer to the driver allows to avoid most boundaries effect.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1763688" y="2564904"/>
            <a:ext cx="6264696" cy="1082551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Measurement time optimization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7" y="908719"/>
            <a:ext cx="7668344" cy="122089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7" y="2889034"/>
            <a:ext cx="6009252" cy="32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2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Measurements – oval speaker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0" y="2344930"/>
            <a:ext cx="5713144" cy="428442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1306430" cy="87008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908454" y="764704"/>
            <a:ext cx="276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Top/Bottom symmetry dominant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Left/Right single plane symmetry is spoiled by the rocking modes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41" y="3758033"/>
            <a:ext cx="2842151" cy="226330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6654740" y="45277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-      +</a:t>
            </a:r>
            <a:endParaRPr lang="en-GB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5076056" y="3789040"/>
            <a:ext cx="1008112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723488" y="366592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f = 950 Hz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0045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Measurements – diagonal speaker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0" y="2408337"/>
            <a:ext cx="5613176" cy="420945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49"/>
          <a:stretch/>
        </p:blipFill>
        <p:spPr>
          <a:xfrm>
            <a:off x="683568" y="774735"/>
            <a:ext cx="1108868" cy="14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1763688" y="2564904"/>
            <a:ext cx="6264696" cy="1082551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Room compensation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344943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Baffle measurements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Measurement time optimization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Room compensation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4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Compensation by a Near Field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2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Compensation by a NFS scan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0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3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3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5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1763688" y="2564904"/>
            <a:ext cx="6264696" cy="1082551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3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1763688" y="2564904"/>
            <a:ext cx="2016224" cy="1082551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Near Field Scanner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2" y="1124744"/>
            <a:ext cx="3869556" cy="5156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feld 4"/>
          <p:cNvSpPr txBox="1"/>
          <p:nvPr/>
        </p:nvSpPr>
        <p:spPr>
          <a:xfrm>
            <a:off x="3923928" y="1772816"/>
            <a:ext cx="4896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Measurements in the Near Field of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devices.</a:t>
            </a: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Uses </a:t>
            </a:r>
            <a:r>
              <a:rPr lang="en-GB" u="sng" dirty="0" smtClean="0">
                <a:solidFill>
                  <a:schemeClr val="tx2">
                    <a:lumMod val="50000"/>
                  </a:schemeClr>
                </a:solidFill>
              </a:rPr>
              <a:t>Field </a:t>
            </a:r>
            <a:r>
              <a:rPr lang="en-GB" u="sng" dirty="0" smtClean="0">
                <a:solidFill>
                  <a:schemeClr val="tx2">
                    <a:lumMod val="50000"/>
                  </a:schemeClr>
                </a:solidFill>
              </a:rPr>
              <a:t>Separation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 to remove the boundaries effects on the measurement.</a:t>
            </a: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Visualization of results at any point on the 3D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space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in the Far Field of the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device.</a:t>
            </a: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Microphone moves thanks to a robotic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arm.</a:t>
            </a: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Constant interaction between the acoustic boundaries and the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system.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4" y="0"/>
            <a:ext cx="6585480" cy="620688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Near Field Scanner – Measurement flowchart 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5"/>
            <a:ext cx="8289079" cy="224808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3707904" y="2348880"/>
            <a:ext cx="1512168" cy="115212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7244455" y="3717032"/>
            <a:ext cx="1512168" cy="115212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74488"/>
            <a:ext cx="1981889" cy="1636847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23528" y="2348880"/>
            <a:ext cx="1512168" cy="115212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455" y="943873"/>
            <a:ext cx="1337046" cy="139088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68" y="4740984"/>
            <a:ext cx="2489901" cy="18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Field Separation - Principle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3971"/>
            <a:ext cx="8748464" cy="86296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79512" y="836712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General expression of sound field in spherical coordinates: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9512" y="3491716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Simplified form: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61048"/>
            <a:ext cx="5848742" cy="989605"/>
          </a:xfrm>
          <a:prstGeom prst="rect">
            <a:avLst/>
          </a:prstGeom>
        </p:spPr>
      </p:pic>
      <p:sp>
        <p:nvSpPr>
          <p:cNvPr id="15" name="Geschweifte Klammer links 14"/>
          <p:cNvSpPr/>
          <p:nvPr/>
        </p:nvSpPr>
        <p:spPr>
          <a:xfrm rot="16200000">
            <a:off x="4197680" y="1008740"/>
            <a:ext cx="358904" cy="2808312"/>
          </a:xfrm>
          <a:prstGeom prst="leftBrace">
            <a:avLst>
              <a:gd name="adj1" fmla="val 163321"/>
              <a:gd name="adj2" fmla="val 50882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7244675" y="1038333"/>
            <a:ext cx="358904" cy="2720210"/>
          </a:xfrm>
          <a:prstGeom prst="leftBrace">
            <a:avLst>
              <a:gd name="adj1" fmla="val 163321"/>
              <a:gd name="adj2" fmla="val 50882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03848" y="2549186"/>
            <a:ext cx="243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Outgoing sound field</a:t>
            </a:r>
          </a:p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(DUT contribution)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207414" y="2554476"/>
            <a:ext cx="282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Incoming sound field</a:t>
            </a:r>
          </a:p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(boundaries contribution)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979712" y="4103822"/>
            <a:ext cx="1656184" cy="50405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feld 22"/>
          <p:cNvSpPr txBox="1"/>
          <p:nvPr/>
        </p:nvSpPr>
        <p:spPr>
          <a:xfrm>
            <a:off x="179512" y="5517232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How to separate the </a:t>
            </a:r>
            <a:r>
              <a:rPr lang="en-GB" u="sng" dirty="0" smtClean="0">
                <a:solidFill>
                  <a:schemeClr val="accent1">
                    <a:lumMod val="50000"/>
                  </a:schemeClr>
                </a:solidFill>
              </a:rPr>
              <a:t>outgoing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and incoming contributions?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/>
      <p:bldP spid="18" grpId="0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Field Separation - Principle</a:t>
            </a: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8" y="1052736"/>
            <a:ext cx="2743025" cy="519860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563888" y="8367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Scanning on 2 layers yields  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74155"/>
            <a:ext cx="3384375" cy="976262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563888" y="275258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 matrix form: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563888" y="44371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Performing the inversion leads to the 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outgoing sound field: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301208"/>
            <a:ext cx="3257809" cy="70628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01009"/>
            <a:ext cx="1857634" cy="42990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>
            <a:off x="4067944" y="3573016"/>
            <a:ext cx="360040" cy="5079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5904147" y="3573016"/>
            <a:ext cx="540061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5292080" y="35730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275856" y="407707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Results vector</a:t>
            </a:r>
            <a:endParaRPr lang="en-GB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651135" y="407901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Base functions</a:t>
            </a:r>
            <a:endParaRPr lang="en-GB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6173624" y="4080951"/>
            <a:ext cx="235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Coefficient matrix (out and in)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4234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1763688" y="2564904"/>
            <a:ext cx="4248472" cy="1082551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Baffle measurements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Baffle prototype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919"/>
            <a:ext cx="5652316" cy="496267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5576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Baffle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1835696" y="27809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Wooden plate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2483768" y="390658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Speaker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5796136" y="1412776"/>
            <a:ext cx="2808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Aim: critical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evaluation of the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prototype.</a:t>
            </a: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Influence of the baffle isn’t important, since it will be removed by field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separation.</a:t>
            </a: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Does the wooden plate have an impact on the measurement?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Bildschirmpräsentation (4:3)</PresentationFormat>
  <Paragraphs>98</Paragraphs>
  <Slides>28</Slides>
  <Notes>0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</vt:lpstr>
      <vt:lpstr>PowerPoint-Präsentation</vt:lpstr>
      <vt:lpstr>Contents</vt:lpstr>
      <vt:lpstr>Introduction</vt:lpstr>
      <vt:lpstr>Near Field Scanner</vt:lpstr>
      <vt:lpstr>Near Field Scanner – Measurement flowchart </vt:lpstr>
      <vt:lpstr>Field Separation - Principle</vt:lpstr>
      <vt:lpstr>Field Separation - Principle</vt:lpstr>
      <vt:lpstr>Baffle measurements</vt:lpstr>
      <vt:lpstr>Baffle prototype</vt:lpstr>
      <vt:lpstr>Influence of the baffle</vt:lpstr>
      <vt:lpstr>Grid optimization</vt:lpstr>
      <vt:lpstr>Grid optimization</vt:lpstr>
      <vt:lpstr>Measurement time optimization</vt:lpstr>
      <vt:lpstr>Principle</vt:lpstr>
      <vt:lpstr>Principle</vt:lpstr>
      <vt:lpstr>Principle</vt:lpstr>
      <vt:lpstr>Measurements – oval speaker</vt:lpstr>
      <vt:lpstr>Measurements – diagonal speaker</vt:lpstr>
      <vt:lpstr>Room compensation</vt:lpstr>
      <vt:lpstr>Principle</vt:lpstr>
      <vt:lpstr>Compensation by a Near Field measurement</vt:lpstr>
      <vt:lpstr>Compensation by a NFS scan</vt:lpstr>
      <vt:lpstr>Tetrahedral box</vt:lpstr>
      <vt:lpstr>Tetrahedral box</vt:lpstr>
      <vt:lpstr>Tetrahedral box</vt:lpstr>
      <vt:lpstr>Tetrahedral box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Chloé Corno</dc:creator>
  <cp:lastModifiedBy>Chloé Corno</cp:lastModifiedBy>
  <cp:revision>30</cp:revision>
  <dcterms:created xsi:type="dcterms:W3CDTF">2018-06-19T11:42:14Z</dcterms:created>
  <dcterms:modified xsi:type="dcterms:W3CDTF">2018-06-20T09:08:36Z</dcterms:modified>
</cp:coreProperties>
</file>