
<file path=[Content_Types].xml><?xml version="1.0" encoding="utf-8"?>
<Types xmlns="http://schemas.openxmlformats.org/package/2006/content-types">
  <Default Extension="xml" ContentType="application/xml"/>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Override PartName="/customXml/itemProps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7"/>
  </p:handoutMasterIdLst>
  <p:sldIdLst>
    <p:sldId id="554" r:id="rId3"/>
    <p:sldId id="379" r:id="rId5"/>
    <p:sldId id="378" r:id="rId6"/>
    <p:sldId id="455" r:id="rId7"/>
    <p:sldId id="258" r:id="rId8"/>
    <p:sldId id="259" r:id="rId9"/>
    <p:sldId id="456" r:id="rId10"/>
    <p:sldId id="457" r:id="rId11"/>
    <p:sldId id="277" r:id="rId12"/>
    <p:sldId id="380" r:id="rId13"/>
    <p:sldId id="458" r:id="rId14"/>
    <p:sldId id="260" r:id="rId15"/>
    <p:sldId id="261" r:id="rId16"/>
    <p:sldId id="262" r:id="rId17"/>
    <p:sldId id="263" r:id="rId18"/>
    <p:sldId id="264" r:id="rId19"/>
    <p:sldId id="265" r:id="rId20"/>
    <p:sldId id="266" r:id="rId21"/>
    <p:sldId id="267" r:id="rId22"/>
    <p:sldId id="268" r:id="rId23"/>
    <p:sldId id="269" r:id="rId24"/>
    <p:sldId id="270" r:id="rId25"/>
    <p:sldId id="272" r:id="rId26"/>
    <p:sldId id="273" r:id="rId27"/>
    <p:sldId id="274" r:id="rId28"/>
    <p:sldId id="275" r:id="rId29"/>
    <p:sldId id="459" r:id="rId30"/>
    <p:sldId id="278" r:id="rId31"/>
    <p:sldId id="381" r:id="rId32"/>
    <p:sldId id="397" r:id="rId33"/>
    <p:sldId id="398" r:id="rId34"/>
    <p:sldId id="519" r:id="rId35"/>
    <p:sldId id="400"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735" autoAdjust="0"/>
    <p:restoredTop sz="80400" autoAdjust="0"/>
  </p:normalViewPr>
  <p:slideViewPr>
    <p:cSldViewPr snapToGrid="0">
      <p:cViewPr varScale="1">
        <p:scale>
          <a:sx n="101" d="100"/>
          <a:sy n="101" d="100"/>
        </p:scale>
        <p:origin x="36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2" Type="http://schemas.openxmlformats.org/officeDocument/2006/relationships/customXml" Target="../customXml/item1.xml"/><Relationship Id="rId41" Type="http://schemas.openxmlformats.org/officeDocument/2006/relationships/customXmlProps" Target="../customXml/itemProps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259A7-5386-49FD-83B9-BAD415B9CFAA}" type="datetimeFigureOut">
              <a:rPr lang="zh-TW" altLang="en-US" smtClean="0"/>
            </a:fld>
            <a:endParaRPr lang="zh-TW" altLang="en-US"/>
          </a:p>
        </p:txBody>
      </p:sp>
      <p:sp>
        <p:nvSpPr>
          <p:cNvPr id="4" name="投影片影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9E8A1-852F-4483-B97B-027903F81BE5}" type="slidenum">
              <a:rPr lang="zh-TW" altLang="en-US" smtClean="0"/>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This is why we have bidirectional RNN model. </a:t>
            </a:r>
            <a:endParaRPr lang="zh-CN" altLang="en-US"/>
          </a:p>
          <a:p>
            <a:endParaRPr lang="zh-CN" altLang="en-US"/>
          </a:p>
          <a:p>
            <a:r>
              <a:rPr lang="zh-CN" altLang="en-US"/>
              <a:t>2. If we want to have a mechanism in RNNs that offers comparable look-ahead ability such as in the example in previous slide, we need to modify the RNN design that we have seen so far. </a:t>
            </a:r>
            <a:endParaRPr lang="zh-CN" altLang="en-US"/>
          </a:p>
          <a:p>
            <a:endParaRPr lang="zh-CN" altLang="en-US"/>
          </a:p>
          <a:p>
            <a:r>
              <a:rPr lang="zh-CN" altLang="en-US"/>
              <a:t>3. Fortunately, this is easy conceptually. Instead of running an RNN only in the forward mode starting from the first token, we start another one from the last token running from back to front. </a:t>
            </a:r>
            <a:endParaRPr lang="zh-CN" altLang="en-US"/>
          </a:p>
          <a:p>
            <a:endParaRPr lang="zh-CN" altLang="en-US"/>
          </a:p>
          <a:p>
            <a:r>
              <a:rPr lang="zh-CN" altLang="en-US"/>
              <a:t>4. Bidirectional RNNs add a hidden layer that passes information in a backward direction to more flexibly process such information.</a:t>
            </a:r>
            <a:endParaRPr lang="zh-CN" altLang="en-US"/>
          </a:p>
          <a:p>
            <a:endParaRPr lang="zh-CN" altLang="en-US"/>
          </a:p>
          <a:p>
            <a:r>
              <a:rPr lang="zh-CN" altLang="en-US"/>
              <a:t>5. So now at the bottom, we have a hidden layer, which passes information in the forward direction, from input x^1, to input x^3. And the hidden state h^i is updated according to the hidden state h^{i-1}. </a:t>
            </a:r>
            <a:endParaRPr lang="zh-CN" altLang="en-US"/>
          </a:p>
          <a:p>
            <a:endParaRPr lang="zh-CN" altLang="en-US"/>
          </a:p>
          <a:p>
            <a:r>
              <a:rPr lang="zh-CN" altLang="en-US"/>
              <a:t>6. For the layer in the top, we have a hidden layer, which passes information in the backward direction, from input x^3, to x^1. And the hidden state g^i is updated according to the hidden state g^{i+1}. </a:t>
            </a:r>
            <a:endParaRPr lang="zh-CN" altLang="en-US"/>
          </a:p>
          <a:p>
            <a:endParaRPr lang="zh-CN" altLang="en-US"/>
          </a:p>
          <a:p>
            <a:r>
              <a:rPr lang="zh-CN" altLang="en-US"/>
              <a:t>7. Then the two outputs y^i and z^i are combined to result in the output p^i according to the function f_3.  </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We could even consider a more complicated RNN, called pyramid RNN. </a:t>
            </a:r>
            <a:endParaRPr lang="zh-CN" altLang="en-US"/>
          </a:p>
          <a:p>
            <a:endParaRPr lang="zh-CN" altLang="en-US"/>
          </a:p>
          <a:p>
            <a:r>
              <a:rPr lang="zh-CN" altLang="en-US"/>
              <a:t>2. The pyramid RNN has a pyramid-type structure. In the bottom layer, it is a bidirectional RNN. In the second hidden layer, it takes two outputs of the first layer at two adjacent time stes to generate an output and a hidden state. Thus, the size in terms of time steps reduces to a half. This procedure can be repeated for many times to reduce the number of time steps. </a:t>
            </a:r>
            <a:endParaRPr lang="zh-CN" altLang="en-US"/>
          </a:p>
          <a:p>
            <a:endParaRPr lang="zh-CN" altLang="en-US"/>
          </a:p>
          <a:p>
            <a:r>
              <a:rPr lang="zh-CN" altLang="en-US"/>
              <a:t>3. Such kind structure can significantly speed up the traning process.  </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Now, let's come back to the basic unit for a naive RNN. </a:t>
            </a:r>
            <a:endParaRPr lang="en-US" dirty="0"/>
          </a:p>
          <a:p>
            <a:endParaRPr lang="en-US" dirty="0"/>
          </a:p>
          <a:p>
            <a:r>
              <a:rPr lang="en-US" dirty="0"/>
              <a:t>2. For this basic unit, we consider current input x and the previous hidden state h as the input variables of function f, and consider the new hidden state h' and the output of the unit y as the output vairables of function f. Thus, f maps h and x to h' and y.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From the setup of the naive RNN, we can see that there are are a couple of issues. </a:t>
            </a:r>
            <a:endParaRPr lang="zh-CN" altLang="en-US"/>
          </a:p>
          <a:p>
            <a:endParaRPr lang="zh-CN" altLang="en-US"/>
          </a:p>
          <a:p>
            <a:r>
              <a:rPr lang="zh-CN" altLang="en-US"/>
              <a:t>2. In particular, when dealing with a time series, it tends to forget old information. When there is a distance relationship of unknown length, we wish to have a memory to it. However, the naive RNN are not able to do it. </a:t>
            </a:r>
            <a:endParaRPr lang="zh-CN" altLang="en-US"/>
          </a:p>
          <a:p>
            <a:endParaRPr lang="zh-CN" altLang="en-US"/>
          </a:p>
          <a:p>
            <a:r>
              <a:rPr lang="zh-CN" altLang="en-US"/>
              <a:t>3. Moreover, the naive RNN has a vanishing gradient problem when we do back propogation.  </a:t>
            </a:r>
            <a:endParaRPr lang="zh-CN" altLang="en-US"/>
          </a:p>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The challenge to address long-term information preservation and short-term input skipping in latent variable models has existed for a long time. One of the earliest approaches to address this was the long short-term memory (LSTM).</a:t>
            </a:r>
            <a:endParaRPr lang="en-US" dirty="0"/>
          </a:p>
          <a:p>
            <a:endParaRPr lang="en-US" dirty="0"/>
          </a:p>
          <a:p>
            <a:r>
              <a:rPr lang="en-US" dirty="0"/>
              <a:t>2. Arguably LSTM's design is inspired by logic gates of a computer. </a:t>
            </a:r>
            <a:endParaRPr lang="en-US" dirty="0"/>
          </a:p>
          <a:p>
            <a:endParaRPr lang="en-US" dirty="0"/>
          </a:p>
          <a:p>
            <a:r>
              <a:rPr lang="en-US" dirty="0"/>
              <a:t>3. Here we introduce a few sympboles used later, where the yellow sqaure represents a neural network layer, a pink circle indicates a pointwise operation, an arrow represents a vector transfer, these two symbols indicate concatenate and copy operation, respectively. </a:t>
            </a:r>
            <a:endParaRPr lang="en-US" dirty="0"/>
          </a:p>
          <a:p>
            <a:endParaRPr lang="en-US" dirty="0"/>
          </a:p>
          <a:p>
            <a:r>
              <a:rPr lang="en-US" dirty="0"/>
              <a:t>4. The sigmoid layer outputs numbers between 0 and 1, which determines how much each component should be let through. </a:t>
            </a:r>
            <a:endParaRPr lang="en-US" dirty="0"/>
          </a:p>
          <a:p>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This is the structure for a basic unit in LSTM.</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In addition to the hidden state, LSTM introduces a memory cell that has the same shape as the hidden state, engineered to record additional information.</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The core idea is this memory cell state c_t. It is changed slowly, with only minor linear interactions. Thus, it is very easy for information to flow along it unchanged.</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To control the memory cell we need a number of gates. Firstly, we need a mechanism to reset the content of the memory cell, governed by a forget gate. This sigmoid gate determines how much information goes through.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A second gate is needed to decide when to read current data into the cell. We refer to this as the input gate. The input gate decides what information is to add to the cell state. Thus, we have that C_t (the current cell state) equals to f_t times C_{t-1} + i_t times \tilde(C)_{t}, where f_t is an output of a sigmoid function, which lies in the range from 0 to 1, C_{t-1} is the previous cell state, i_t is again an output of a sigmoid function, which can be treated as a coefficient for the new cell state candidate \tilde{C}_t.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6. Lastly, one gate is needed to read out the entries from the cell. We will refer to this as the output gate. The output gate controls what goes into output.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1. Firstly, the output of foget gate is the composite function of an affine transformation from the previous hidden state h_{t-1} and current input x_t, followed by a sigmoid function. </a:t>
            </a:r>
            <a:endParaRPr lang="en-US" baseline="0" dirty="0"/>
          </a:p>
          <a:p>
            <a:endParaRPr lang="en-US" baseline="0" dirty="0"/>
          </a:p>
          <a:p>
            <a:r>
              <a:rPr lang="en-US" baseline="0" dirty="0"/>
              <a:t>2. Secondly, the output of input gate i_t is the composite function of an affine transformation from the previous hidden state h_{t-1} and current input x_t, followed by a sigmoid function. But here the weights and bias b_i are different from the ones for the forget gate. </a:t>
            </a:r>
            <a:endParaRPr lang="en-US" baseline="0" dirty="0"/>
          </a:p>
          <a:p>
            <a:endParaRPr lang="en-US" baseline="0" dirty="0"/>
          </a:p>
          <a:p>
            <a:r>
              <a:rPr lang="en-US" baseline="0" dirty="0"/>
              <a:t>3. \tilde{C}_t, called the cell state candidate at time t, is the composite function of an affine transformation from the previous hidden state h_{t-1} and current input x_t, followed by a tanh function.</a:t>
            </a:r>
            <a:endParaRPr lang="en-US" baseline="0" dirty="0"/>
          </a:p>
          <a:p>
            <a:endParaRPr lang="en-US" baseline="0" dirty="0"/>
          </a:p>
          <a:p>
            <a:r>
              <a:rPr lang="en-US" baseline="0" dirty="0"/>
              <a:t>4. i_t decides what component is to be updated, while \tilde{C}_t provides change contents. </a:t>
            </a:r>
            <a:endParaRPr lang="en-US" baseline="0" dirty="0"/>
          </a:p>
          <a:p>
            <a:endParaRPr lang="en-US" baseline="0" dirty="0"/>
          </a:p>
          <a:p>
            <a:r>
              <a:rPr lang="en-US" baseline="0" dirty="0"/>
              <a:t>5. Then the cell state at time t is updated according to this formula. It contains some information from previous cell state and some information from the current cell state candidate according to the forget gate f_t and the input gate i_t. </a:t>
            </a:r>
            <a:endParaRPr lang="en-US" baseline="0" dirty="0"/>
          </a:p>
          <a:p>
            <a:endParaRPr lang="en-US" baseline="0" dirty="0"/>
          </a:p>
          <a:p>
            <a:r>
              <a:rPr lang="en-US" baseline="0" dirty="0"/>
              <a:t>6. The output gate has the similar form as the forget gate and input gate, which is the composite function of an affine transformation from the previous hidden state h_{t-1} and current input x_t, followed by a sigmoid function. But the weights W_o and bias b_o are different. The output gate decides what part of the cell state to output by the formula h_t = o_t times tanh(C_t). </a:t>
            </a:r>
            <a:endParaRPr lang="en-US" baseline="0"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Compared to naive RNNs, LSTM has addition cell state. Also, there are forget gate and input gate to control the update of the new cell state. Moreover, in LSTM the hidden state is updated via output gate.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In a normal LSTM, the previous cell state C_{t-1} is not an input vairable of the forget gate, input gate and output gate.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When allowing peeping into the memory, that is, allowing to have the previous cell state C_{t-1} as one of input vairables to the forget gate, input gate and output gate. The LSTM then becomes Peephole LSTM.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That is, in peephole LSTM, the forget gate, input gate and output gate are all affected by the previous cell state. </a:t>
            </a:r>
            <a:endParaRPr lang="en-US" baseline="0" dirty="0">
              <a:sym typeface="Wingdings" panose="05000000000000000000" pitchFamily="2" charset="2"/>
            </a:endParaRPr>
          </a:p>
          <a:p>
            <a:endParaRPr lang="en-US" baseline="0" dirty="0">
              <a:sym typeface="Wingdings" panose="05000000000000000000" pitchFamily="2" charset="2"/>
            </a:endParaRPr>
          </a:p>
          <a:p>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 us recall a fully connected neural network, which consists of an input layer, a number of hidden layers and an output layer. </a:t>
            </a:r>
            <a:endParaRPr lang="zh-CN" altLang="en-US"/>
          </a:p>
          <a:p>
            <a:r>
              <a:rPr lang="zh-CN" altLang="en-US"/>
              <a:t>2. In this example, the input layer has 4 input attibutes, and the output layer has 3 output units. </a:t>
            </a:r>
            <a:endParaRPr lang="zh-CN" altLang="en-US"/>
          </a:p>
          <a:p>
            <a:r>
              <a:rPr lang="zh-CN" altLang="en-US"/>
              <a:t>3. For a fully connected neural network, if the number of the input attributes x_1, \dots, x_n becomes very large and is growing, the network would become too large. Espeically, when the input is a seuence, it is always the case, for which the number of inputs is growing. </a:t>
            </a:r>
            <a:endParaRPr lang="zh-CN" altLang="en-US"/>
          </a:p>
          <a:p>
            <a:r>
              <a:rPr lang="zh-CN" altLang="en-US"/>
              <a:t>4. We can consider some other ways. Namely, we now input one x_i at a time, and re-use the same edge weights. Then the network will not become so large and so complicated. This leads to a new type of neural network, called recurrent neural network (RNN) </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 a naive RNN, there is only one state, namely, the hidden state. </a:t>
            </a:r>
            <a:endParaRPr lang="en-US" dirty="0"/>
          </a:p>
          <a:p>
            <a:endParaRPr lang="en-US" dirty="0"/>
          </a:p>
          <a:p>
            <a:r>
              <a:rPr lang="en-US" dirty="0"/>
              <a:t>2. However in LSTM, in addtion to the hidden state h_t, there is also a new state c_t, called cell state. Both the hidden state h_t and cell state c_t are updated along the time axis. </a:t>
            </a:r>
            <a:endParaRPr lang="en-US" dirty="0"/>
          </a:p>
          <a:p>
            <a:endParaRPr lang="en-US" dirty="0"/>
          </a:p>
          <a:p>
            <a:r>
              <a:rPr lang="en-US" dirty="0"/>
              <a:t>3. The cell state c_t changes slowly. The new cell state C_t is the previous cell state C_{t-1} added by something new from current step. </a:t>
            </a:r>
            <a:endParaRPr lang="en-US" dirty="0"/>
          </a:p>
          <a:p>
            <a:endParaRPr lang="en-US" dirty="0"/>
          </a:p>
          <a:p>
            <a:r>
              <a:rPr lang="en-US" dirty="0"/>
              <a:t>4. The hidden state h_t changes faster. The new hidden state h_t and the previous h_{t-1} can be very different.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 us understand the information flow occured in LSTM. </a:t>
            </a:r>
            <a:endParaRPr lang="zh-CN" altLang="en-US"/>
          </a:p>
          <a:p>
            <a:endParaRPr lang="zh-CN" altLang="en-US"/>
          </a:p>
          <a:p>
            <a:r>
              <a:rPr lang="zh-CN" altLang="en-US"/>
              <a:t>2. We have current input x^t and previous hidden state h^{t-1}. </a:t>
            </a:r>
            <a:endParaRPr lang="zh-CN" altLang="en-US"/>
          </a:p>
          <a:p>
            <a:endParaRPr lang="zh-CN" altLang="en-US"/>
          </a:p>
          <a:p>
            <a:r>
              <a:rPr lang="zh-CN" altLang="en-US"/>
              <a:t>3. z_f controls the forget gate, ....</a:t>
            </a:r>
            <a:endParaRPr lang="zh-CN" altLang="en-US"/>
          </a:p>
          <a:p>
            <a:endParaRPr lang="zh-CN" altLang="en-US"/>
          </a:p>
          <a:p>
            <a:r>
              <a:rPr lang="zh-CN" altLang="en-US"/>
              <a:t>4. These 4 matrix computation should be done concurrently. </a:t>
            </a:r>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now have all these information, z^f, z^i, z, z^o, and previous cell state c_{t-1}. </a:t>
            </a:r>
            <a:endParaRPr lang="en-US" dirty="0"/>
          </a:p>
          <a:p>
            <a:endParaRPr lang="en-US" dirty="0"/>
          </a:p>
          <a:p>
            <a:r>
              <a:rPr lang="en-US" dirty="0"/>
              <a:t>2. We make an element-wise product between the input gate z^i and z. We make another element-wise product beween the previous cell state c_{t-1} and the forget gate z^f. Then we sum them together and yields the new cell state c_t at the current time step. </a:t>
            </a:r>
            <a:endParaRPr lang="en-US" dirty="0"/>
          </a:p>
          <a:p>
            <a:endParaRPr lang="en-US" dirty="0"/>
          </a:p>
          <a:p>
            <a:r>
              <a:rPr lang="en-US" dirty="0"/>
              <a:t>3. Applying tanh function to the current cell state c_t and then making an element-wise product with the output gate z^o, we get the new hidden state h_t. </a:t>
            </a:r>
            <a:endParaRPr lang="en-US" dirty="0"/>
          </a:p>
          <a:p>
            <a:endParaRPr lang="en-US" dirty="0"/>
          </a:p>
          <a:p>
            <a:r>
              <a:rPr lang="en-US" dirty="0"/>
              <a:t>4. With the new hidden state h_t, the output y_t equals to sigma of Wh, the affine transfromation from the hidden state h_t followed by a sigmoid function.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In the next time step, with the new input x_{t+1}, we then have new z_f, z_i, z, and z_O. </a:t>
            </a:r>
            <a:endParaRPr lang="zh-CN" altLang="en-US"/>
          </a:p>
          <a:p>
            <a:endParaRPr lang="zh-CN" altLang="en-US"/>
          </a:p>
          <a:p>
            <a:r>
              <a:rPr lang="zh-CN" altLang="en-US"/>
              <a:t>2. Repeating this procedure again, we get new cell state c_{t+1}, and new hidden state h_{t+1}, and new output y_{t+1}. </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0. GRU (gated recurrent unit) is another type of RNN unit, which is simpler than the LSTM unit.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1. In GRU, the first things we need to introduce are the reset gate and the update gate. We engineer them to be vectors with entries in the range from 0 to1  such that we can perform convex combinations.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instance, a reset gate would allow us to control how much of the previous state we might still want to remember.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Likewise, an update gate would allow us to control how much of the new state is just a copy of the old state.</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\tilde(H)_t is called the candidate hidden state at time step t. Here we use a nonlinearity in the form of tanh to ensure that the values in the candidate hidden state remain in the interval  (−1,1)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Look at the formula for \tidle{h}_t.  We can see that whenever the entries in the reset gate  r_t  are close to 1, we recover a vanilla RNN. For all entries of the reset gate r_t that are close to 0, the candidate hidden state is the result of an MLP with  x_t as the input.</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6. Finally, we need to incorporate the effect of the update gate z_t. This determines the extent to which the new hidden state h_t is just the old state  h_{t-1} and by how much the new candidate state  \tiled{h}_t  is used.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7. The update gate z_t can be used for this purpose, simply by taking elementwise convex combinations between both  the old hidden state h_{t-1} and the new candidate state  \tiled{h}_t . This leads to the final update equation for the GRU.</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8. Whenever the update gate  z_t is close to 0, we simply retain the old state. In this case the information from  x_t is essentially ignored, effectively skipping time step  t  in the dependency chain.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9. In contrast, whenever  z_t  is close to 1, the new latent state  h_t  approaches the candidate latent state \tiled{h}_t. These designs can help us cope with the vanishing gradient problem in RNNs and better capture dependencies for sequences with large time step distances.</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1. Compared with LSTM and GRU, we can see that in LSTM, there are three controlling gates, namely, forget gate, input gate and output gate. In GRU, there are only two controlling gates, namely, reset gate and update gate.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let's come to look at feedforward neural networks and Recurrent neural networks.</a:t>
            </a:r>
            <a:endParaRPr lang="zh-CN" altLang="en-US"/>
          </a:p>
          <a:p>
            <a:endParaRPr lang="zh-CN" altLang="en-US"/>
          </a:p>
          <a:p>
            <a:r>
              <a:rPr lang="zh-CN" altLang="en-US"/>
              <a:t>2. For a feedforward neural networks, we have an input x, and then a nonlinear function f_1, we get the output of the first hidden layer a_1. Then with another function f_2 in another layer, we get the output of the second hidden layer a_2, ..., eventually comes the output y at the output layer. </a:t>
            </a:r>
            <a:endParaRPr lang="zh-CN" altLang="en-US"/>
          </a:p>
          <a:p>
            <a:endParaRPr lang="zh-CN" altLang="en-US"/>
          </a:p>
          <a:p>
            <a:r>
              <a:rPr lang="zh-CN" altLang="en-US"/>
              <a:t>3. Here, a_t can be written as f_t(a_{t-1}), which is usually an affine transformation followed by a nonlinear activation function. Here, t is the index for layer. </a:t>
            </a:r>
            <a:endParaRPr lang="zh-CN" altLang="en-US"/>
          </a:p>
          <a:p>
            <a:endParaRPr lang="zh-CN" altLang="en-US"/>
          </a:p>
          <a:p>
            <a:r>
              <a:rPr lang="zh-CN" altLang="en-US"/>
              <a:t>4. For Recurrent neural networks, we have ...</a:t>
            </a:r>
            <a:endParaRPr lang="zh-CN" altLang="en-US"/>
          </a:p>
          <a:p>
            <a:endParaRPr lang="zh-CN" altLang="en-US"/>
          </a:p>
          <a:p>
            <a:r>
              <a:rPr lang="zh-CN" altLang="en-US"/>
              <a:t>5. Here, t the time step. This forms only one layer in RNNs. </a:t>
            </a:r>
            <a:endParaRPr lang="zh-CN" altLang="en-US"/>
          </a:p>
          <a:p>
            <a:endParaRPr lang="zh-CN" altLang="en-US"/>
          </a:p>
          <a:p>
            <a:r>
              <a:rPr lang="zh-CN" altLang="en-US"/>
              <a:t>6. From this illustration, we know that feedforward neural network does not have input at each step. And feedforward neural network has different parameters for each layer. </a:t>
            </a:r>
            <a:endParaRPr lang="zh-CN" altLang="en-US"/>
          </a:p>
          <a:p>
            <a:endParaRPr lang="zh-CN" altLang="en-US"/>
          </a:p>
          <a:p>
            <a:r>
              <a:rPr lang="zh-CN" altLang="en-US"/>
              <a:t>7. For RNNs, they do have input at each step but they have the same parameters for each time step. </a:t>
            </a:r>
            <a:endParaRPr lang="zh-CN" altLang="en-US"/>
          </a:p>
          <a:p>
            <a:endParaRPr lang="zh-CN" altLang="en-US"/>
          </a:p>
          <a:p>
            <a:r>
              <a:rPr lang="zh-CN" altLang="en-US"/>
              <a:t>8. As this recurrent neural network is just one layer of networks, we will turn the recurrent network 90 degrees.  </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AutoNum type="arabicParenR"/>
            </a:pPr>
            <a:r>
              <a:rPr lang="zh-TW" altLang="en-US" dirty="0"/>
              <a:t>1. This is the GRU network. We have reset gate r and update gate z, both are computed from the previous hidden state h_{t-1} and current input x_t. </a:t>
            </a:r>
            <a:endParaRPr lang="zh-TW" altLang="en-US" dirty="0"/>
          </a:p>
          <a:p>
            <a:pPr marL="228600" indent="-228600">
              <a:buAutoNum type="arabicParenR"/>
            </a:pPr>
            <a:endParaRPr lang="zh-TW" altLang="en-US" dirty="0"/>
          </a:p>
          <a:p>
            <a:pPr marL="228600" indent="-228600">
              <a:buAutoNum type="arabicParenR"/>
            </a:pPr>
            <a:r>
              <a:rPr lang="zh-TW" altLang="en-US" dirty="0"/>
              <a:t>2. Current input x_t and the product between the reset gate r and the previous hidden state h_{t-1} feeds to a network and yields the hidden state candidate h'. </a:t>
            </a:r>
            <a:endParaRPr lang="zh-TW" altLang="en-US" dirty="0"/>
          </a:p>
          <a:p>
            <a:pPr marL="228600" indent="-228600">
              <a:buAutoNum type="arabicParenR"/>
            </a:pPr>
            <a:endParaRPr lang="zh-TW" altLang="en-US" dirty="0"/>
          </a:p>
          <a:p>
            <a:pPr marL="228600" indent="-228600">
              <a:buAutoNum type="arabicParenR"/>
            </a:pPr>
            <a:r>
              <a:rPr lang="zh-TW" altLang="en-US" dirty="0"/>
              <a:t>3. The convex combination of the previous hidden state h_{t-1} and the hidden state candidate h' leads to a new hidden state h_t.</a:t>
            </a:r>
            <a:endParaRPr lang="zh-TW" altLang="en-US" dirty="0"/>
          </a:p>
          <a:p>
            <a:pPr marL="228600" indent="-228600">
              <a:buAutoNum type="arabicParenR"/>
            </a:pPr>
            <a:endParaRPr lang="zh-TW" altLang="en-US" dirty="0"/>
          </a:p>
          <a:p>
            <a:pPr marL="228600" indent="-228600">
              <a:buAutoNum type="arabicParenR"/>
            </a:pPr>
            <a:r>
              <a:rPr lang="zh-TW" altLang="en-US" dirty="0"/>
              <a:t>4. Suppose now there is no input x_t at each step. So we remove x_t here. </a:t>
            </a:r>
            <a:endParaRPr lang="zh-TW" altLang="en-US" dirty="0"/>
          </a:p>
          <a:p>
            <a:pPr marL="228600" indent="-228600">
              <a:buAutoNum type="arabicParenR"/>
            </a:pPr>
            <a:endParaRPr lang="zh-TW" altLang="en-US" dirty="0"/>
          </a:p>
          <a:p>
            <a:pPr marL="228600" indent="-228600">
              <a:buAutoNum type="arabicParenR"/>
            </a:pPr>
            <a:r>
              <a:rPr lang="zh-TW" altLang="en-US" dirty="0"/>
              <a:t>5. Suppose there is no output y_t at each step and we remove y_t. </a:t>
            </a:r>
            <a:endParaRPr lang="zh-TW" altLang="en-US" dirty="0"/>
          </a:p>
          <a:p>
            <a:pPr marL="228600" indent="-228600">
              <a:buAutoNum type="arabicParenR"/>
            </a:pPr>
            <a:endParaRPr lang="zh-TW" altLang="en-US" dirty="0"/>
          </a:p>
          <a:p>
            <a:pPr marL="228600" indent="-228600">
              <a:buAutoNum type="arabicParenR"/>
            </a:pPr>
            <a:r>
              <a:rPr lang="zh-TW" altLang="en-US" dirty="0"/>
              <a:t>6. The hidden state h_{t-1} is relabeld as a_{t-1} (the output at the (t-1)th layer. and the hidden state h_t is relabel as a_t (the output at the t-th layer. </a:t>
            </a:r>
            <a:endParaRPr lang="zh-TW" altLang="en-US" dirty="0"/>
          </a:p>
          <a:p>
            <a:pPr marL="228600" indent="-228600">
              <a:buAutoNum type="arabicParenR"/>
            </a:pPr>
            <a:endParaRPr lang="zh-TW" altLang="en-US" dirty="0"/>
          </a:p>
          <a:p>
            <a:pPr marL="228600" indent="-228600">
              <a:buAutoNum type="arabicParenR"/>
            </a:pPr>
            <a:r>
              <a:rPr lang="zh-TW" altLang="en-US" dirty="0"/>
              <a:t>7. And susppose there is no reset gate. So this path vanishes and a_{t-1} directly feeds to a fully connected layer to generate h'.</a:t>
            </a:r>
            <a:endParaRPr lang="zh-TW" altLang="en-US" dirty="0"/>
          </a:p>
          <a:p>
            <a:pPr marL="228600" indent="-228600">
              <a:buAutoNum type="arabicParenR"/>
            </a:pPr>
            <a:endParaRPr lang="zh-TW" altLang="en-US" dirty="0"/>
          </a:p>
          <a:p>
            <a:pPr marL="228600" indent="-228600">
              <a:buAutoNum type="arabicParenR"/>
            </a:pPr>
            <a:r>
              <a:rPr lang="zh-TW" altLang="en-US" dirty="0"/>
              <a:t>8. Then it becomes a layer as in a feedforward neural network with z as the unique controlling gate.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a simpler form, we can re-draw the highway network as the one shown in the left. In the network, we have the output a_{t-1} of the previous layer. Applying an affine transformation followed by a nonlinear activation fucntion, we get the candidate h'. </a:t>
            </a:r>
            <a:endParaRPr lang="zh-TW" altLang="en-US" dirty="0"/>
          </a:p>
          <a:p>
            <a:pPr indent="0">
              <a:buNone/>
            </a:pPr>
            <a:endParaRPr lang="zh-TW" altLang="en-US" dirty="0"/>
          </a:p>
          <a:p>
            <a:pPr indent="0">
              <a:buNone/>
            </a:pPr>
            <a:r>
              <a:rPr lang="zh-TW" altLang="en-US" dirty="0"/>
              <a:t>2. The blue path offers the control signal z, which is also the composite function of an affine transfromation and a nonnlinear activation fucntion, which indeed control the red arrow, to make a convex combination of two signals: one from the candidate h' and the other from the output of the previous layer. </a:t>
            </a:r>
            <a:endParaRPr lang="zh-TW" altLang="en-US" dirty="0"/>
          </a:p>
          <a:p>
            <a:pPr indent="0">
              <a:buNone/>
            </a:pPr>
            <a:endParaRPr lang="zh-TW" altLang="en-US" dirty="0"/>
          </a:p>
          <a:p>
            <a:pPr indent="0">
              <a:buNone/>
            </a:pPr>
            <a:r>
              <a:rPr lang="zh-TW" altLang="en-US" dirty="0"/>
              <a:t>3. The network structure is amazingly the same as the residual network where equal weights are used for h' and a_{t-1}.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We can now stack multiple highway network layer to form a deep network. Here the red arrow is the udpate gate controlling which path to go.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If in the first layer, the update gate directly takes the input. </a:t>
            </a:r>
            <a:endParaRPr lang="en-US" baseline="0" dirty="0">
              <a:sym typeface="Wingdings" panose="05000000000000000000" pitchFamily="2" charset="2"/>
            </a:endParaRPr>
          </a:p>
          <a:p>
            <a:r>
              <a:rPr lang="en-US" baseline="0" dirty="0">
                <a:sym typeface="Wingdings" panose="05000000000000000000" pitchFamily="2" charset="2"/>
              </a:rPr>
              <a:t>In the second layer, let's say, it takes the output of the second layer. And in the third layer, it takes directly the output of second layer as well. Then network turns out to become like this network with a single hidden layer.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Instead, if in the first layer, it takes the output of the first layer. In the second layer, it takes directly the output of the first layer as well. And in the third layer, it takes the output of the thir layer. Then the network turns out to become like this network with  two hidden layers.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Note that the update gate is indeed an affine tranformation of previous output followed by a sigmoid function. The weight parameters can be learned from training examples. This means highway network automatically determines the layers needed for a deep network.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In the original design for a deep feedforward neural network, the nubmer of layers is a hypyerparameter, while here we can use a highway network to make the hyperparameter a learnable parameter.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short, while CNNs can efficently process spatial information, such as image inputs, recurrent neural networks (RNNs) are desgined to better handle sequential information.</a:t>
            </a:r>
            <a:endParaRPr lang="zh-TW" altLang="en-US" dirty="0"/>
          </a:p>
          <a:p>
            <a:pPr indent="0">
              <a:buNone/>
            </a:pPr>
            <a:endParaRPr lang="zh-TW" altLang="en-US" dirty="0"/>
          </a:p>
          <a:p>
            <a:pPr indent="0">
              <a:buNone/>
            </a:pPr>
            <a:r>
              <a:rPr lang="zh-TW" altLang="en-US" dirty="0"/>
              <a:t>2. In RNNs, different from fully connected neural networks and CNNs, they introduce state variables to stor past inforamtion, together with the current inputs, to determine the current outputs. In other words, there is no such state in both fully connected neural network and CNNs. The new state variable in RNNs is used to store some historic information of the past when the input is considered to be a sequence along the time axis.  </a:t>
            </a: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single LSTM unit, we usually have previous cell state c and previous hidden state h, then with new input x, we obtain new cell state c' and new hidden state h'. Then the output y is a function of the new hidden state.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The same unit can be repeated for many times along the time direction with the same function. However, along the depth direction, we use a feedforward neural network to form a deep network.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There is an alternative way to construct a deep neural network with LSTM units. Not only repeating the LSTM units along the time direction, but also repeating the LSTM units along the depth direction, then it forms a 2D grid LSTM.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4. Here is the Grid LSTM model. Along the time direction, we have cell state c and hidden state h. Along the depth direction, we have cell state a and hidden state b. Then by applying the same LSTM unit along both directions we get new cell state a' and new hidden state b' as well as new cell state c' and new hidden state h'.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5. So in the grid LSTM network, there is a memoery for both time and depth.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1D LSTM, there are four variables, forget gate z^f, input gate z^i, new information content z, and output gate z^o. The values of these four variables are computed in terms of the previous hidden state h. Then the new hidden state h' and the new cell state c' is calculated.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the 2D grid LSTM, we add a here as the cell state along the second direction and add b here as the hidden state along the second direction. With the same mapping, we update the new hidden state and new cell state along the second direction.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This idea can be generalized to 3D grid LSTM and multi-dimensional grid LSTM.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sym typeface="Wingdings" panose="05000000000000000000" pitchFamily="2" charset="2"/>
              </a:rPr>
              <a:t>1. For 1D LSTM, there are four variables, forget gate z^f, input gate z^i, new information content z, and output gate z^o. The values of these four variables are computed in terms of the previous hidden state h. Then the new hidden state h' and the new cell state c' is calculated.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2. For the 2D grid LSTM, we add a here as the cell state along the second direction and add b here as the hidden state along the second direction. With the same mapping, we update the new hidden state and new cell state along the second direction. </a:t>
            </a:r>
            <a:endParaRPr lang="en-US" baseline="0" dirty="0">
              <a:sym typeface="Wingdings" panose="05000000000000000000" pitchFamily="2" charset="2"/>
            </a:endParaRPr>
          </a:p>
          <a:p>
            <a:endParaRPr lang="en-US" baseline="0" dirty="0">
              <a:sym typeface="Wingdings" panose="05000000000000000000" pitchFamily="2" charset="2"/>
            </a:endParaRPr>
          </a:p>
          <a:p>
            <a:r>
              <a:rPr lang="en-US" baseline="0" dirty="0">
                <a:sym typeface="Wingdings" panose="05000000000000000000" pitchFamily="2" charset="2"/>
              </a:rPr>
              <a:t>3. This idea can be generalized to 3D grid LSTM and multi-dimensional grid LSTM. </a:t>
            </a:r>
            <a:endParaRPr lang="en-US" baseline="0" dirty="0">
              <a:sym typeface="Wingdings" panose="05000000000000000000" pitchFamily="2" charset="2"/>
            </a:endParaRPr>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Now, let us look at a basic unit for recurrent neural networks, which consists of an input x, a state h, and an output y. Notice that a new state x is added here when compared to fully connected neural networks. And moreover, in addition to the map from the input x to the state h and the map from the state h to the output y, there is a self-loop for the state h, meaning that the current state node not only depends on the input but also the previous state.</a:t>
            </a:r>
            <a:endParaRPr lang="en-US" dirty="0"/>
          </a:p>
          <a:p>
            <a:endParaRPr lang="en-US" dirty="0"/>
          </a:p>
          <a:p>
            <a:r>
              <a:rPr lang="en-US" dirty="0"/>
              <a:t>2.  Let us unfold the basic unit a seris of unit at different time steps. Then basically, the sate h_t is a function of current input x_t and the previous state h_{t-1}. And the output y_t at time t is a function of the state h_t. All these functions can be a linear transfer function followed by a nonlinear activation function as in fully connected networks.This continues as t increases and thus forms a series of neural network in a recursive way.</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Let's understand how RNN reduces the complexity of a neural network. </a:t>
            </a:r>
            <a:endParaRPr lang="en-US" dirty="0"/>
          </a:p>
          <a:p>
            <a:endParaRPr lang="en-US" dirty="0"/>
          </a:p>
          <a:p>
            <a:r>
              <a:rPr lang="en-US" dirty="0"/>
              <a:t>2. In fully connected neural network, we only have input and output. The output here could represent the output of the hidden layer and the output of the output layer. In recurrent neural network, additionly we have a state, which is called the hidden state. Here we use h to represent the hidden state. </a:t>
            </a:r>
            <a:endParaRPr lang="en-US" dirty="0"/>
          </a:p>
          <a:p>
            <a:endParaRPr lang="en-US" dirty="0"/>
          </a:p>
          <a:p>
            <a:r>
              <a:rPr lang="en-US" dirty="0"/>
              <a:t>3. So we have a function f. It maps the current input x^1 and the previous hidden state h^0 to h^1 and the output y^1. </a:t>
            </a:r>
            <a:endParaRPr lang="en-US" dirty="0"/>
          </a:p>
          <a:p>
            <a:endParaRPr lang="en-US" dirty="0"/>
          </a:p>
          <a:p>
            <a:r>
              <a:rPr lang="en-US" dirty="0"/>
              <a:t>4. Recall that in fully connected neural networks, a function exists maping the current input x to the ouptput y. This is the basic difference. </a:t>
            </a:r>
            <a:endParaRPr lang="en-US" dirty="0"/>
          </a:p>
          <a:p>
            <a:endParaRPr lang="en-US" dirty="0"/>
          </a:p>
          <a:p>
            <a:r>
              <a:rPr lang="en-US" dirty="0"/>
              <a:t>5. The same function f is re-used again to map x^2 and h^1 to the new hidden state h^2 and the output y^2 at time step 2. </a:t>
            </a:r>
            <a:endParaRPr lang="en-US" dirty="0"/>
          </a:p>
          <a:p>
            <a:endParaRPr lang="en-US" dirty="0"/>
          </a:p>
          <a:p>
            <a:r>
              <a:rPr lang="en-US" dirty="0"/>
              <a:t>6. This procedure is repeated as the input changes from x^i to x^{i+1}. </a:t>
            </a:r>
            <a:endParaRPr lang="en-US" dirty="0"/>
          </a:p>
          <a:p>
            <a:endParaRPr lang="en-US" dirty="0"/>
          </a:p>
          <a:p>
            <a:r>
              <a:rPr lang="en-US" dirty="0"/>
              <a:t>7. In this formula h',y =f(h,x), it is worth pointing out that h and h' are vectors with the same dimension. And x^i's are of the same dimension as well. </a:t>
            </a:r>
            <a:endParaRPr lang="en-US" dirty="0"/>
          </a:p>
          <a:p>
            <a:endParaRPr lang="en-US" dirty="0"/>
          </a:p>
          <a:p>
            <a:r>
              <a:rPr lang="en-US" dirty="0"/>
              <a:t>8. From the above discussion, we can see that no matter how long the input/output sequence is, we only need one function f. If the function f is different, then it becomes a feedforward neural network. Therefore, by using the same function f, this may be treated as another compression from fully connected entworks. </a:t>
            </a:r>
            <a:endParaRPr lang="en-US" dirty="0"/>
          </a:p>
          <a:p>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zh-TW" altLang="en-US" dirty="0"/>
              <a:t>1. In general, the hidden state h_t at any time step t could be computed based on both the current input x_t and the previous hidden state h_{t-1}. </a:t>
            </a:r>
            <a:endParaRPr lang="zh-TW" altLang="en-US" dirty="0"/>
          </a:p>
          <a:p>
            <a:pPr indent="0">
              <a:buNone/>
            </a:pPr>
            <a:endParaRPr lang="zh-TW" altLang="en-US" dirty="0"/>
          </a:p>
          <a:p>
            <a:pPr indent="0">
              <a:buNone/>
            </a:pPr>
            <a:r>
              <a:rPr lang="zh-TW" altLang="en-US" dirty="0"/>
              <a:t>2. For a sufficiently powerful function f, the lattent variable model is not an approximation. After all, h_t may simply store all the data it has observed so far. For example, h_t memoryze x_t, x_{t-1}, till x_0, namely all the inputs up to now. However, it could potentially make both computation and storage expensive. Hence, the function should be more meaningful and the parameters in the function need to be learned from training examples. </a:t>
            </a:r>
            <a:endParaRPr lang="zh-TW" altLang="en-US" dirty="0"/>
          </a:p>
          <a:p>
            <a:pPr indent="0">
              <a:buNone/>
            </a:pPr>
            <a:endParaRPr lang="zh-TW" altLang="en-US" dirty="0"/>
          </a:p>
          <a:p>
            <a:pPr indent="0">
              <a:buNone/>
            </a:pPr>
            <a:r>
              <a:rPr lang="zh-TW" altLang="en-US" dirty="0"/>
              <a:t>3. It noteworthy that hidden layers and hidden states refer to two very different concepts. </a:t>
            </a:r>
            <a:endParaRPr lang="zh-TW" altLang="en-US" dirty="0"/>
          </a:p>
          <a:p>
            <a:pPr indent="0">
              <a:buNone/>
            </a:pPr>
            <a:endParaRPr lang="zh-TW" altLang="en-US" dirty="0"/>
          </a:p>
          <a:p>
            <a:pPr indent="0">
              <a:buNone/>
            </a:pPr>
            <a:r>
              <a:rPr lang="zh-TW" altLang="en-US" dirty="0"/>
              <a:t>4. Hidden layers are as explained, layers that are hidden from view on the path from input to output. The variables at the hidden layers are called the hidden output or the outputs of the hidden layers, instead of hidden states. </a:t>
            </a:r>
            <a:endParaRPr lang="zh-TW" altLang="en-US" dirty="0"/>
          </a:p>
          <a:p>
            <a:pPr indent="0">
              <a:buNone/>
            </a:pPr>
            <a:endParaRPr lang="zh-TW" altLang="en-US" dirty="0"/>
          </a:p>
          <a:p>
            <a:pPr indent="0">
              <a:buNone/>
            </a:pPr>
            <a:r>
              <a:rPr lang="zh-TW" altLang="en-US" dirty="0"/>
              <a:t>5. Hidden states in RNNs, are technically speaking inputs to whatever we do at a given step, and the can only be computed by looking at data at previous time steps and current input. </a:t>
            </a:r>
            <a:endParaRPr lang="zh-TW" altLang="en-US" dirty="0"/>
          </a:p>
          <a:p>
            <a:pPr indent="0">
              <a:buNone/>
            </a:pPr>
            <a:endParaRPr lang="zh-TW" altLang="en-US" dirty="0"/>
          </a:p>
          <a:p>
            <a:pPr indent="0">
              <a:buNone/>
            </a:pPr>
            <a:r>
              <a:rPr lang="zh-TW" altLang="en-US" dirty="0"/>
              <a:t>6. In summary, RNNs are neural networks with hidden states.  </a:t>
            </a:r>
            <a:endParaRPr lang="zh-TW" altLang="en-US" dirty="0"/>
          </a:p>
          <a:p>
            <a:pPr indent="0">
              <a:buNone/>
            </a:pPr>
            <a:endParaRPr lang="zh-TW" altLang="en-US"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indent="0">
              <a:buNone/>
            </a:pPr>
            <a:r>
              <a:rPr lang="en-US" altLang="zh-TW" dirty="0"/>
              <a:t>1. Let us take a look at an MLP with a single hidden layer. Let the hidden layer's activation function be 𝜙. Given a minibatch of examples  𝐗 with batch size 𝑛 and 𝑑 inputs, the hidden layer's output  𝐇 is calculated as H = \phi(XW_{xh}+ b_h). we have the weight parameter 𝐖_{𝑥ℎ}, the bias parameter 𝐛_ℎ, and the number of hidden units h, for the hidden layer. Next, the hidden variable 𝐇 is used as the input of the output layer. The output layer is given by O =HW_{hq} + b_q. If it is a classification problem, we can use softmax(O)  to compute the probability distribution of the output categories.</a:t>
            </a:r>
            <a:endParaRPr lang="en-US" altLang="zh-TW" dirty="0"/>
          </a:p>
          <a:p>
            <a:pPr indent="0">
              <a:buNone/>
            </a:pPr>
            <a:endParaRPr lang="en-US" altLang="zh-TW" dirty="0"/>
          </a:p>
          <a:p>
            <a:pPr indent="0">
              <a:buNone/>
            </a:pPr>
            <a:r>
              <a:rPr lang="en-US" altLang="zh-TW" dirty="0"/>
              <a:t>2. Matters are entirely different when we have hidden states. </a:t>
            </a:r>
            <a:endParaRPr lang="en-US" altLang="zh-TW" dirty="0"/>
          </a:p>
          <a:p>
            <a:pPr indent="0">
              <a:buNone/>
            </a:pPr>
            <a:endParaRPr lang="en-US" altLang="zh-TW" dirty="0"/>
          </a:p>
          <a:p>
            <a:pPr indent="0">
              <a:buNone/>
            </a:pPr>
            <a:r>
              <a:rPr lang="en-US" altLang="zh-TW" dirty="0"/>
              <a:t>3. Specifically, the calculation of the hidden variable of the current time step is determined by the input of the current time step together with the hidden variable of the previous time step: </a:t>
            </a:r>
            <a:endParaRPr lang="en-US" altLang="zh-TW" dirty="0"/>
          </a:p>
          <a:p>
            <a:pPr indent="0">
              <a:buNone/>
            </a:pPr>
            <a:endParaRPr lang="en-US" altLang="zh-TW" dirty="0"/>
          </a:p>
          <a:p>
            <a:pPr indent="0">
              <a:buNone/>
            </a:pPr>
            <a:r>
              <a:rPr lang="en-US" altLang="zh-TW" dirty="0"/>
              <a:t>4. From the relationship between hidden variables  𝐇𝑡  and  𝐇𝑡−1  of adjacent time steps, we know that these variables captured and retained the sequence's historical information up to their current time step, just like the state or memory of the neural network's current time step. Therefore, such a hidden variable is called a hidden state.</a:t>
            </a:r>
            <a:endParaRPr lang="en-US" altLang="zh-TW" dirty="0"/>
          </a:p>
          <a:p>
            <a:pPr indent="0">
              <a:buNone/>
            </a:pPr>
            <a:endParaRPr lang="en-US" altLang="zh-TW" dirty="0"/>
          </a:p>
          <a:p>
            <a:pPr indent="0">
              <a:buNone/>
            </a:pPr>
            <a:r>
              <a:rPr lang="en-US" altLang="zh-TW" dirty="0"/>
              <a:t>5. It should be pointed out that H_t in the RNN model is not the H in the MLP model though both H is used. H_t refers the hidden state at time step t for a RNN while H refers to the hidden output of the single hidden layer for an MLP</a:t>
            </a:r>
            <a:endParaRPr lang="en-US" altLang="zh-TW" dirty="0"/>
          </a:p>
        </p:txBody>
      </p:sp>
      <p:sp>
        <p:nvSpPr>
          <p:cNvPr id="4" name="投影片編號版面配置區 3"/>
          <p:cNvSpPr>
            <a:spLocks noGrp="1"/>
          </p:cNvSpPr>
          <p:nvPr>
            <p:ph type="sldNum" sz="quarter" idx="10"/>
          </p:nvPr>
        </p:nvSpPr>
        <p:spPr/>
        <p:txBody>
          <a:bodyPr/>
          <a:lstStyle/>
          <a:p>
            <a:fld id="{09ACDAE2-1044-44AA-8E16-BB9FD2E2B3CC}" type="slidenum">
              <a:rPr lang="zh-TW" altLang="en-US" smtClean="0"/>
            </a:fld>
            <a:endParaRPr lang="zh-TW"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1. Now let's come to look at feedforward neural networks and Recurrent neural networks.</a:t>
            </a:r>
            <a:endParaRPr lang="zh-CN" altLang="en-US"/>
          </a:p>
          <a:p>
            <a:endParaRPr lang="zh-CN" altLang="en-US"/>
          </a:p>
          <a:p>
            <a:r>
              <a:rPr lang="zh-CN" altLang="en-US"/>
              <a:t>2. For a feedforward neural networks, we have an input x, and then a nonlinear function f_1, we get the output of the first hidden layer a_1. Then with another function f_2 in another layer, we get the output of the second hidden layer a_2, ..., eventually comes the output y at the output layer. </a:t>
            </a:r>
            <a:endParaRPr lang="zh-CN" altLang="en-US"/>
          </a:p>
          <a:p>
            <a:endParaRPr lang="zh-CN" altLang="en-US"/>
          </a:p>
          <a:p>
            <a:r>
              <a:rPr lang="zh-CN" altLang="en-US"/>
              <a:t>3. Here, a_t can be written as f_t(a_{t-1}), which is usually an affine transformation followed by a nonlinear activation function. Here, t is the index for layer. </a:t>
            </a:r>
            <a:endParaRPr lang="zh-CN" altLang="en-US"/>
          </a:p>
          <a:p>
            <a:endParaRPr lang="zh-CN" altLang="en-US"/>
          </a:p>
          <a:p>
            <a:r>
              <a:rPr lang="zh-CN" altLang="en-US"/>
              <a:t>4. For Recurrent neural networks, we have ...</a:t>
            </a:r>
            <a:endParaRPr lang="zh-CN" altLang="en-US"/>
          </a:p>
          <a:p>
            <a:endParaRPr lang="zh-CN" altLang="en-US"/>
          </a:p>
          <a:p>
            <a:r>
              <a:rPr lang="zh-CN" altLang="en-US"/>
              <a:t>5. Here, t the time step. This forms only one layer in RNNs. </a:t>
            </a:r>
            <a:endParaRPr lang="zh-CN" altLang="en-US"/>
          </a:p>
          <a:p>
            <a:endParaRPr lang="zh-CN" altLang="en-US"/>
          </a:p>
          <a:p>
            <a:r>
              <a:rPr lang="zh-CN" altLang="en-US"/>
              <a:t>6. From this illustration, we know that feedforward neural network does not have input at each step. And feedforward neural network has different parameters for each layer. </a:t>
            </a:r>
            <a:endParaRPr lang="zh-CN" altLang="en-US"/>
          </a:p>
          <a:p>
            <a:endParaRPr lang="zh-CN" altLang="en-US"/>
          </a:p>
          <a:p>
            <a:r>
              <a:rPr lang="zh-CN" altLang="en-US"/>
              <a:t>7. For RNNs, they do have input at each step but they have the same parameters for each time step. </a:t>
            </a:r>
            <a:endParaRPr lang="zh-CN" altLang="en-US"/>
          </a:p>
          <a:p>
            <a:endParaRPr lang="zh-CN" altLang="en-US"/>
          </a:p>
          <a:p>
            <a:r>
              <a:rPr lang="zh-CN" altLang="en-US"/>
              <a:t>8. As this recurrent neural network is just one layer of networks, we will turn the recurrent network 90 degrees.  </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Up to now, we only discussed RNNs with a single unidirectional hidden layer. The layer consisting a map from x^1, x^2, and x^3 to y^, y^2 and y^3 is considered to be one layer in RNNs.</a:t>
            </a:r>
            <a:endParaRPr lang="en-US" dirty="0"/>
          </a:p>
          <a:p>
            <a:endParaRPr lang="en-US" dirty="0"/>
          </a:p>
          <a:p>
            <a:r>
              <a:rPr lang="en-US" dirty="0"/>
              <a:t>2. In fact, we could stack multiple layers of RNNs on top of each other, as shown in this slide. So this is the output of the fist hidden layer, and this is the output of the second hidden layer. It describes a deep RNN with many hidden layers and the final layer is the output layer. </a:t>
            </a:r>
            <a:endParaRPr lang="en-US" dirty="0"/>
          </a:p>
          <a:p>
            <a:endParaRPr lang="en-US" dirty="0"/>
          </a:p>
          <a:p>
            <a:r>
              <a:rPr lang="en-US" dirty="0"/>
              <a:t>3. Each hidden state such as h^i and g^i is continuously passed to next time step of the current layer. And each hidden output as as y^1 and z^1 is continuously passed to the current time step of the next layer. </a:t>
            </a:r>
            <a:endParaRPr lang="en-US" dirty="0"/>
          </a:p>
          <a:p>
            <a:endParaRPr lang="en-US" dirty="0"/>
          </a:p>
          <a:p>
            <a:r>
              <a:rPr lang="en-US" dirty="0"/>
              <a:t>4. In the same layer, the function f_i is re-used at different time step. But in different layers, the functions f_1 and f_2 can be different.  </a:t>
            </a:r>
            <a:endParaRPr lang="en-US" dirty="0"/>
          </a:p>
        </p:txBody>
      </p:sp>
      <p:sp>
        <p:nvSpPr>
          <p:cNvPr id="4" name="Slide Number Placeholder 3"/>
          <p:cNvSpPr>
            <a:spLocks noGrp="1"/>
          </p:cNvSpPr>
          <p:nvPr>
            <p:ph type="sldNum" sz="quarter" idx="10"/>
          </p:nvPr>
        </p:nvSpPr>
        <p:spPr/>
        <p:txBody>
          <a:bodyPr/>
          <a:lstStyle/>
          <a:p>
            <a:fld id="{8EF9E8A1-852F-4483-B97B-027903F81BE5}" type="slidenum">
              <a:rPr lang="zh-TW" altLang="en-US" smtClean="0"/>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hasCustomPrompt="1"/>
          </p:nvPr>
        </p:nvSpPr>
        <p:spPr>
          <a:xfrm>
            <a:off x="628650" y="365125"/>
            <a:ext cx="5800725" cy="5811838"/>
          </a:xfrm>
        </p:spPr>
        <p:txBody>
          <a:bodyPr vert="eaVert"/>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hasCustomPrompt="1"/>
          </p:nvPr>
        </p:nvSpPr>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endParaRPr lang="zh-TW" altLang="en-US"/>
          </a:p>
        </p:txBody>
      </p:sp>
      <p:sp>
        <p:nvSpPr>
          <p:cNvPr id="4" name="Date Placeholder 3"/>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hasCustomPrompt="1"/>
          </p:nvPr>
        </p:nvSpPr>
        <p:spPr>
          <a:xfrm>
            <a:off x="6286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Content Placeholder 3"/>
          <p:cNvSpPr>
            <a:spLocks noGrp="1"/>
          </p:cNvSpPr>
          <p:nvPr>
            <p:ph sz="half" idx="2" hasCustomPrompt="1"/>
          </p:nvPr>
        </p:nvSpPr>
        <p:spPr>
          <a:xfrm>
            <a:off x="4629150" y="1825625"/>
            <a:ext cx="3886200" cy="435133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hasCustomPrompt="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4" name="Content Placeholder 3"/>
          <p:cNvSpPr>
            <a:spLocks noGrp="1"/>
          </p:cNvSpPr>
          <p:nvPr>
            <p:ph sz="half" idx="2" hasCustomPrompt="1"/>
          </p:nvPr>
        </p:nvSpPr>
        <p:spPr>
          <a:xfrm>
            <a:off x="629842" y="2505075"/>
            <a:ext cx="3868340"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5" name="Text Placeholder 4"/>
          <p:cNvSpPr>
            <a:spLocks noGrp="1"/>
          </p:cNvSpPr>
          <p:nvPr>
            <p:ph type="body" sz="quarter" idx="3" hasCustomPrompt="1"/>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endParaRPr lang="zh-TW" altLang="en-US"/>
          </a:p>
        </p:txBody>
      </p:sp>
      <p:sp>
        <p:nvSpPr>
          <p:cNvPr id="6" name="Content Placeholder 5"/>
          <p:cNvSpPr>
            <a:spLocks noGrp="1"/>
          </p:cNvSpPr>
          <p:nvPr>
            <p:ph sz="quarter" idx="4" hasCustomPrompt="1"/>
          </p:nvPr>
        </p:nvSpPr>
        <p:spPr>
          <a:xfrm>
            <a:off x="4629150" y="2505075"/>
            <a:ext cx="3887391" cy="3684588"/>
          </a:xfrm>
        </p:spPr>
        <p:txBody>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7" name="Date Placeholder 6"/>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hasCustomPrompt="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hasCustomPrompt="1"/>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endParaRPr lang="zh-TW" altLang="en-US"/>
          </a:p>
        </p:txBody>
      </p:sp>
      <p:sp>
        <p:nvSpPr>
          <p:cNvPr id="5" name="Date Placeholder 4"/>
          <p:cNvSpPr>
            <a:spLocks noGrp="1"/>
          </p:cNvSpPr>
          <p:nvPr>
            <p:ph type="dt" sz="half" idx="10"/>
          </p:nvPr>
        </p:nvSpPr>
        <p:spPr/>
        <p:txBody>
          <a:bodyPr/>
          <a:lstStyle/>
          <a:p>
            <a:fld id="{FFC3785C-54C5-4D8B-B184-EB6FE456442F}" type="datetimeFigureOut">
              <a:rPr lang="zh-TW" altLang="en-US" smtClean="0"/>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DC8D6659-2584-4F41-9346-BD823C040088}"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編輯母片文字樣式</a:t>
            </a:r>
            <a:endParaRPr lang="zh-TW" altLang="en-US"/>
          </a:p>
          <a:p>
            <a:pPr lvl="1"/>
            <a:r>
              <a:rPr lang="zh-TW" altLang="en-US"/>
              <a:t>第二層</a:t>
            </a:r>
            <a:endParaRPr lang="zh-TW" altLang="en-US"/>
          </a:p>
          <a:p>
            <a:pPr lvl="2"/>
            <a:r>
              <a:rPr lang="zh-TW" altLang="en-US"/>
              <a:t>第三層</a:t>
            </a:r>
            <a:endParaRPr lang="zh-TW" altLang="en-US"/>
          </a:p>
          <a:p>
            <a:pPr lvl="3"/>
            <a:r>
              <a:rPr lang="zh-TW" altLang="en-US"/>
              <a:t>第四層</a:t>
            </a:r>
            <a:endParaRPr lang="zh-TW" altLang="en-US"/>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3785C-54C5-4D8B-B184-EB6FE456442F}" type="datetimeFigureOut">
              <a:rPr lang="zh-TW" altLang="en-US" smtClean="0"/>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8D6659-2584-4F41-9346-BD823C040088}" type="slidenum">
              <a:rPr lang="zh-TW" altLang="en-US" smtClean="0"/>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17.wmf"/><Relationship Id="rId3" Type="http://schemas.openxmlformats.org/officeDocument/2006/relationships/oleObject" Target="../embeddings/oleObject6.bin"/><Relationship Id="rId2" Type="http://schemas.openxmlformats.org/officeDocument/2006/relationships/image" Target="../media/image16.wmf"/><Relationship Id="rId1"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xml"/><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wmf"/><Relationship Id="rId4" Type="http://schemas.openxmlformats.org/officeDocument/2006/relationships/oleObject" Target="../embeddings/oleObject7.bin"/><Relationship Id="rId3" Type="http://schemas.openxmlformats.org/officeDocument/2006/relationships/image" Target="../media/image21.png"/><Relationship Id="rId2" Type="http://schemas.openxmlformats.org/officeDocument/2006/relationships/image" Target="../media/image20.png"/><Relationship Id="rId10" Type="http://schemas.openxmlformats.org/officeDocument/2006/relationships/notesSlide" Target="../notesSlides/notesSlide13.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5.vml"/><Relationship Id="rId8" Type="http://schemas.openxmlformats.org/officeDocument/2006/relationships/slideLayout" Target="../slideLayouts/slideLayout2.xml"/><Relationship Id="rId7" Type="http://schemas.openxmlformats.org/officeDocument/2006/relationships/image" Target="../media/image34.wmf"/><Relationship Id="rId6" Type="http://schemas.openxmlformats.org/officeDocument/2006/relationships/oleObject" Target="../embeddings/oleObject8.bin"/><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0" Type="http://schemas.openxmlformats.org/officeDocument/2006/relationships/notesSlide" Target="../notesSlides/notesSlide17.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7.png"/></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22.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38.png"/><Relationship Id="rId2" Type="http://schemas.openxmlformats.org/officeDocument/2006/relationships/image" Target="../media/image42.png"/><Relationship Id="rId1" Type="http://schemas.openxmlformats.org/officeDocument/2006/relationships/image" Target="../media/image4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45.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image" Target="../media/image4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40.png"/><Relationship Id="rId2" Type="http://schemas.openxmlformats.org/officeDocument/2006/relationships/image" Target="../media/image49.png"/><Relationship Id="rId1" Type="http://schemas.openxmlformats.org/officeDocument/2006/relationships/image" Target="../media/image4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0" Type="http://schemas.openxmlformats.org/officeDocument/2006/relationships/notesSlide" Target="../notesSlides/notesSlide6.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矩形 1"/>
          <p:cNvSpPr/>
          <p:nvPr/>
        </p:nvSpPr>
        <p:spPr>
          <a:xfrm>
            <a:off x="31913" y="1569630"/>
            <a:ext cx="9080173" cy="1404605"/>
          </a:xfrm>
          <a:prstGeom prst="rect">
            <a:avLst/>
          </a:prstGeom>
          <a:solidFill>
            <a:srgbClr val="3332B1"/>
          </a:solidFill>
        </p:spPr>
        <p:txBody>
          <a:bodyPr wrap="none" lIns="0" tIns="0" rIns="0" bIns="0">
            <a:noAutofit/>
          </a:bodyPr>
          <a:p>
            <a:pPr indent="0" algn="ctr"/>
            <a:endParaRPr lang="en-US" sz="2380">
              <a:solidFill>
                <a:srgbClr val="FFFFFF"/>
              </a:solidFill>
              <a:latin typeface="Arial" panose="020B0604020202090204"/>
            </a:endParaRPr>
          </a:p>
          <a:p>
            <a:pPr indent="0" algn="ctr"/>
            <a:r>
              <a:rPr lang="en-US" sz="2380" b="1">
                <a:solidFill>
                  <a:srgbClr val="FFFFFF"/>
                </a:solidFill>
                <a:latin typeface="Arial" panose="020B0604020202090204"/>
              </a:rPr>
              <a:t>SDM5013: </a:t>
            </a:r>
            <a:endParaRPr lang="en-US" sz="2380" b="1">
              <a:solidFill>
                <a:srgbClr val="FFFFFF"/>
              </a:solidFill>
              <a:latin typeface="Arial" panose="020B0604020202090204"/>
            </a:endParaRPr>
          </a:p>
          <a:p>
            <a:pPr indent="0" algn="ctr"/>
            <a:r>
              <a:rPr lang="en-US" sz="2380" b="1">
                <a:solidFill>
                  <a:srgbClr val="FFFFFF"/>
                </a:solidFill>
                <a:latin typeface="Arial" panose="020B0604020202090204"/>
              </a:rPr>
              <a:t>Deep Learning and Reinforcement Learning</a:t>
            </a:r>
            <a:endParaRPr lang="en-US" sz="2380" b="1">
              <a:solidFill>
                <a:srgbClr val="FFFFFF"/>
              </a:solidFill>
              <a:latin typeface="Arial" panose="020B0604020202090204"/>
            </a:endParaRPr>
          </a:p>
          <a:p>
            <a:pPr indent="0" algn="ctr"/>
            <a:endParaRPr lang="en-US" sz="2380">
              <a:solidFill>
                <a:srgbClr val="FFFFFF"/>
              </a:solidFill>
              <a:latin typeface="Arial" panose="020B0604020202090204"/>
            </a:endParaRPr>
          </a:p>
        </p:txBody>
      </p:sp>
      <p:sp>
        <p:nvSpPr>
          <p:cNvPr id="3" name="矩形 2"/>
          <p:cNvSpPr/>
          <p:nvPr/>
        </p:nvSpPr>
        <p:spPr>
          <a:xfrm>
            <a:off x="1953010" y="3754012"/>
            <a:ext cx="5254357" cy="389258"/>
          </a:xfrm>
          <a:prstGeom prst="rect">
            <a:avLst/>
          </a:prstGeom>
          <a:solidFill>
            <a:srgbClr val="FFFFFF"/>
          </a:solidFill>
        </p:spPr>
        <p:txBody>
          <a:bodyPr wrap="none" lIns="0" tIns="0" rIns="0" bIns="0">
            <a:noAutofit/>
          </a:bodyPr>
          <a:p>
            <a:pPr indent="0" algn="ctr"/>
            <a:r>
              <a:rPr lang="en-US" sz="2775">
                <a:latin typeface="Arial" panose="020B0604020202090204"/>
              </a:rPr>
              <a:t>Zhiyun Lin</a:t>
            </a:r>
            <a:endParaRPr lang="en-US" sz="2775">
              <a:latin typeface="Arial" panose="020B0604020202090204"/>
            </a:endParaRPr>
          </a:p>
        </p:txBody>
      </p:sp>
      <p:pic>
        <p:nvPicPr>
          <p:cNvPr id="4" name="图片 3" descr="Screenshot 2023-03-06 at 21.57.26"/>
          <p:cNvPicPr>
            <a:picLocks noChangeAspect="1"/>
          </p:cNvPicPr>
          <p:nvPr/>
        </p:nvPicPr>
        <p:blipFill>
          <a:blip r:embed="rId1"/>
          <a:stretch>
            <a:fillRect/>
          </a:stretch>
        </p:blipFill>
        <p:spPr>
          <a:xfrm>
            <a:off x="2305736" y="4923046"/>
            <a:ext cx="4551424" cy="789854"/>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4" name="组合 3"/>
          <p:cNvGrpSpPr/>
          <p:nvPr/>
        </p:nvGrpSpPr>
        <p:grpSpPr>
          <a:xfrm>
            <a:off x="-3175" y="635"/>
            <a:ext cx="914336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4" name="文本框 1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Deep RNN</a:t>
              </a:r>
              <a:endParaRPr lang="en-US" altLang="en-US" sz="2775">
                <a:solidFill>
                  <a:srgbClr val="FFFFFF"/>
                </a:solidFill>
                <a:latin typeface="Arial" panose="020B0604020202090204"/>
                <a:sym typeface="+mn-ea"/>
              </a:endParaRPr>
            </a:p>
          </p:txBody>
        </p:sp>
      </p:grpSp>
      <p:grpSp>
        <p:nvGrpSpPr>
          <p:cNvPr id="5" name="组合 4"/>
          <p:cNvGrpSpPr/>
          <p:nvPr/>
        </p:nvGrpSpPr>
        <p:grpSpPr>
          <a:xfrm>
            <a:off x="609600" y="1295400"/>
            <a:ext cx="8435340" cy="5410200"/>
            <a:chOff x="960" y="2040"/>
            <a:chExt cx="13284" cy="8520"/>
          </a:xfrm>
        </p:grpSpPr>
        <p:sp>
          <p:nvSpPr>
            <p:cNvPr id="6" name="矩形 55"/>
            <p:cNvSpPr/>
            <p:nvPr/>
          </p:nvSpPr>
          <p:spPr>
            <a:xfrm>
              <a:off x="2508" y="7693"/>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8" name="矩形 56"/>
            <p:cNvSpPr/>
            <p:nvPr/>
          </p:nvSpPr>
          <p:spPr>
            <a:xfrm>
              <a:off x="988" y="7693"/>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0</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9" name="矩形 57"/>
            <p:cNvSpPr/>
            <p:nvPr/>
          </p:nvSpPr>
          <p:spPr>
            <a:xfrm>
              <a:off x="4640" y="7728"/>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1</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0" name="矩形 58"/>
            <p:cNvSpPr/>
            <p:nvPr/>
          </p:nvSpPr>
          <p:spPr>
            <a:xfrm>
              <a:off x="2508" y="6298"/>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12" name="矩形 59"/>
            <p:cNvSpPr/>
            <p:nvPr/>
          </p:nvSpPr>
          <p:spPr>
            <a:xfrm>
              <a:off x="2508" y="9775"/>
              <a:ext cx="1465"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13" name="直線單箭頭接點 60"/>
            <p:cNvCxnSpPr/>
            <p:nvPr/>
          </p:nvCxnSpPr>
          <p:spPr>
            <a:xfrm>
              <a:off x="1868" y="843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61"/>
            <p:cNvCxnSpPr/>
            <p:nvPr/>
          </p:nvCxnSpPr>
          <p:spPr>
            <a:xfrm>
              <a:off x="4028" y="846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單箭頭接點 62"/>
            <p:cNvCxnSpPr/>
            <p:nvPr/>
          </p:nvCxnSpPr>
          <p:spPr>
            <a:xfrm rot="16200000">
              <a:off x="2961" y="7364"/>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單箭頭接點 63"/>
            <p:cNvCxnSpPr/>
            <p:nvPr/>
          </p:nvCxnSpPr>
          <p:spPr>
            <a:xfrm rot="16200000">
              <a:off x="2961" y="9466"/>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64"/>
            <p:cNvSpPr/>
            <p:nvPr/>
          </p:nvSpPr>
          <p:spPr>
            <a:xfrm>
              <a:off x="6108" y="7738"/>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19" name="矩形 65"/>
            <p:cNvSpPr/>
            <p:nvPr/>
          </p:nvSpPr>
          <p:spPr>
            <a:xfrm>
              <a:off x="8240" y="7775"/>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2</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20" name="矩形 66"/>
            <p:cNvSpPr/>
            <p:nvPr/>
          </p:nvSpPr>
          <p:spPr>
            <a:xfrm>
              <a:off x="6108" y="6343"/>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1" name="矩形 67"/>
            <p:cNvSpPr/>
            <p:nvPr/>
          </p:nvSpPr>
          <p:spPr>
            <a:xfrm>
              <a:off x="6108" y="9820"/>
              <a:ext cx="1465"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2" name="直線單箭頭接點 68"/>
            <p:cNvCxnSpPr/>
            <p:nvPr/>
          </p:nvCxnSpPr>
          <p:spPr>
            <a:xfrm>
              <a:off x="5468" y="848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69"/>
            <p:cNvCxnSpPr/>
            <p:nvPr/>
          </p:nvCxnSpPr>
          <p:spPr>
            <a:xfrm>
              <a:off x="7628" y="850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70"/>
            <p:cNvCxnSpPr/>
            <p:nvPr/>
          </p:nvCxnSpPr>
          <p:spPr>
            <a:xfrm rot="16200000">
              <a:off x="6560" y="741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71"/>
            <p:cNvCxnSpPr/>
            <p:nvPr/>
          </p:nvCxnSpPr>
          <p:spPr>
            <a:xfrm rot="16200000">
              <a:off x="6561" y="9511"/>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72"/>
            <p:cNvSpPr/>
            <p:nvPr/>
          </p:nvSpPr>
          <p:spPr>
            <a:xfrm>
              <a:off x="9760" y="7745"/>
              <a:ext cx="1468"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27" name="矩形 73"/>
            <p:cNvSpPr/>
            <p:nvPr/>
          </p:nvSpPr>
          <p:spPr>
            <a:xfrm>
              <a:off x="11893" y="7783"/>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3</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28" name="矩形 74"/>
            <p:cNvSpPr/>
            <p:nvPr/>
          </p:nvSpPr>
          <p:spPr>
            <a:xfrm>
              <a:off x="9760" y="6350"/>
              <a:ext cx="1468"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9" name="矩形 75"/>
            <p:cNvSpPr/>
            <p:nvPr/>
          </p:nvSpPr>
          <p:spPr>
            <a:xfrm>
              <a:off x="9760" y="9828"/>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0" name="直線單箭頭接點 76"/>
            <p:cNvCxnSpPr/>
            <p:nvPr/>
          </p:nvCxnSpPr>
          <p:spPr>
            <a:xfrm>
              <a:off x="9120" y="848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77"/>
            <p:cNvCxnSpPr/>
            <p:nvPr/>
          </p:nvCxnSpPr>
          <p:spPr>
            <a:xfrm>
              <a:off x="11280" y="851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78"/>
            <p:cNvCxnSpPr/>
            <p:nvPr/>
          </p:nvCxnSpPr>
          <p:spPr>
            <a:xfrm rot="16200000">
              <a:off x="10213" y="741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79"/>
            <p:cNvCxnSpPr/>
            <p:nvPr/>
          </p:nvCxnSpPr>
          <p:spPr>
            <a:xfrm rot="16200000">
              <a:off x="10214" y="951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80"/>
            <p:cNvSpPr txBox="1"/>
            <p:nvPr/>
          </p:nvSpPr>
          <p:spPr>
            <a:xfrm>
              <a:off x="12778" y="8013"/>
              <a:ext cx="1467" cy="82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35" name="矩形 81"/>
            <p:cNvSpPr/>
            <p:nvPr/>
          </p:nvSpPr>
          <p:spPr>
            <a:xfrm>
              <a:off x="2480" y="4163"/>
              <a:ext cx="1468" cy="1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latin typeface="Arial" panose="020B0604020202090204" pitchFamily="34" charset="0"/>
                  <a:cs typeface="Arial" panose="020B0604020202090204" pitchFamily="34" charset="0"/>
                </a:rPr>
                <a:t>f</a:t>
              </a:r>
              <a:r>
                <a:rPr lang="en-US" altLang="zh-TW" sz="2800" baseline="-25000">
                  <a:latin typeface="Arial" panose="020B0604020202090204" pitchFamily="34" charset="0"/>
                  <a:cs typeface="Arial" panose="020B0604020202090204" pitchFamily="34" charset="0"/>
                </a:rPr>
                <a:t>2</a:t>
              </a:r>
              <a:endParaRPr lang="zh-TW" altLang="en-US" sz="2800" baseline="-25000">
                <a:latin typeface="Arial" panose="020B0604020202090204" pitchFamily="34" charset="0"/>
                <a:ea typeface="Arial" panose="020B0604020202090204" pitchFamily="34" charset="0"/>
              </a:endParaRPr>
            </a:p>
          </p:txBody>
        </p:sp>
        <p:sp>
          <p:nvSpPr>
            <p:cNvPr id="36" name="矩形 82"/>
            <p:cNvSpPr/>
            <p:nvPr/>
          </p:nvSpPr>
          <p:spPr>
            <a:xfrm>
              <a:off x="960" y="4163"/>
              <a:ext cx="800" cy="1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0</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37" name="矩形 83"/>
            <p:cNvSpPr/>
            <p:nvPr/>
          </p:nvSpPr>
          <p:spPr>
            <a:xfrm>
              <a:off x="4613" y="4198"/>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1</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38" name="矩形 84"/>
            <p:cNvSpPr/>
            <p:nvPr/>
          </p:nvSpPr>
          <p:spPr>
            <a:xfrm>
              <a:off x="2480" y="2768"/>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9" name="直線單箭頭接點 86"/>
            <p:cNvCxnSpPr/>
            <p:nvPr/>
          </p:nvCxnSpPr>
          <p:spPr>
            <a:xfrm>
              <a:off x="1840" y="490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7"/>
            <p:cNvCxnSpPr/>
            <p:nvPr/>
          </p:nvCxnSpPr>
          <p:spPr>
            <a:xfrm>
              <a:off x="4000" y="493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88"/>
            <p:cNvCxnSpPr/>
            <p:nvPr/>
          </p:nvCxnSpPr>
          <p:spPr>
            <a:xfrm rot="16200000">
              <a:off x="2934" y="3834"/>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89"/>
            <p:cNvCxnSpPr/>
            <p:nvPr/>
          </p:nvCxnSpPr>
          <p:spPr>
            <a:xfrm rot="16200000">
              <a:off x="2933" y="593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矩形 90"/>
            <p:cNvSpPr/>
            <p:nvPr/>
          </p:nvSpPr>
          <p:spPr>
            <a:xfrm>
              <a:off x="6080" y="4208"/>
              <a:ext cx="1468" cy="146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2</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44" name="矩形 91"/>
            <p:cNvSpPr/>
            <p:nvPr/>
          </p:nvSpPr>
          <p:spPr>
            <a:xfrm>
              <a:off x="8213" y="4243"/>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2</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45" name="矩形 92"/>
            <p:cNvSpPr/>
            <p:nvPr/>
          </p:nvSpPr>
          <p:spPr>
            <a:xfrm>
              <a:off x="6080" y="2813"/>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46" name="直線單箭頭接點 94"/>
            <p:cNvCxnSpPr/>
            <p:nvPr/>
          </p:nvCxnSpPr>
          <p:spPr>
            <a:xfrm>
              <a:off x="5440" y="495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95"/>
            <p:cNvCxnSpPr/>
            <p:nvPr/>
          </p:nvCxnSpPr>
          <p:spPr>
            <a:xfrm>
              <a:off x="7600" y="497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96"/>
            <p:cNvCxnSpPr/>
            <p:nvPr/>
          </p:nvCxnSpPr>
          <p:spPr>
            <a:xfrm rot="16200000">
              <a:off x="6534" y="387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97"/>
            <p:cNvCxnSpPr/>
            <p:nvPr/>
          </p:nvCxnSpPr>
          <p:spPr>
            <a:xfrm rot="16200000">
              <a:off x="6533" y="598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98"/>
            <p:cNvSpPr/>
            <p:nvPr/>
          </p:nvSpPr>
          <p:spPr>
            <a:xfrm>
              <a:off x="9733" y="4215"/>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2</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51" name="矩形 99"/>
            <p:cNvSpPr/>
            <p:nvPr/>
          </p:nvSpPr>
          <p:spPr>
            <a:xfrm>
              <a:off x="11868" y="4250"/>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3</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52" name="矩形 100"/>
            <p:cNvSpPr/>
            <p:nvPr/>
          </p:nvSpPr>
          <p:spPr>
            <a:xfrm>
              <a:off x="9733" y="2820"/>
              <a:ext cx="1468" cy="733"/>
            </a:xfrm>
            <a:prstGeom prst="rect">
              <a:avLst/>
            </a:prstGeom>
            <a:solidFill>
              <a:schemeClr val="tx1"/>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53" name="直線單箭頭接點 102"/>
            <p:cNvCxnSpPr/>
            <p:nvPr/>
          </p:nvCxnSpPr>
          <p:spPr>
            <a:xfrm>
              <a:off x="9093" y="49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103"/>
            <p:cNvCxnSpPr/>
            <p:nvPr/>
          </p:nvCxnSpPr>
          <p:spPr>
            <a:xfrm>
              <a:off x="11253" y="498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104"/>
            <p:cNvCxnSpPr/>
            <p:nvPr/>
          </p:nvCxnSpPr>
          <p:spPr>
            <a:xfrm rot="16200000">
              <a:off x="10186" y="3886"/>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105"/>
            <p:cNvCxnSpPr/>
            <p:nvPr/>
          </p:nvCxnSpPr>
          <p:spPr>
            <a:xfrm rot="16200000">
              <a:off x="10186" y="5989"/>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文字方塊 106"/>
            <p:cNvSpPr txBox="1"/>
            <p:nvPr/>
          </p:nvSpPr>
          <p:spPr>
            <a:xfrm>
              <a:off x="12745" y="4390"/>
              <a:ext cx="1465" cy="82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58" name="文字方塊 107"/>
            <p:cNvSpPr txBox="1"/>
            <p:nvPr/>
          </p:nvSpPr>
          <p:spPr>
            <a:xfrm rot="5400000">
              <a:off x="6685" y="1970"/>
              <a:ext cx="685" cy="82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59" name="文字方塊 108"/>
            <p:cNvSpPr txBox="1"/>
            <p:nvPr/>
          </p:nvSpPr>
          <p:spPr>
            <a:xfrm rot="5400000">
              <a:off x="10285" y="1970"/>
              <a:ext cx="685" cy="82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60" name="文字方塊 54"/>
            <p:cNvSpPr txBox="1"/>
            <p:nvPr/>
          </p:nvSpPr>
          <p:spPr>
            <a:xfrm rot="5400000">
              <a:off x="3085" y="1970"/>
              <a:ext cx="685" cy="82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17464" name="TextBox 61"/>
            <p:cNvSpPr txBox="1"/>
            <p:nvPr/>
          </p:nvSpPr>
          <p:spPr>
            <a:xfrm>
              <a:off x="13120" y="7200"/>
              <a:ext cx="290" cy="583"/>
            </a:xfrm>
            <a:prstGeom prst="rect">
              <a:avLst/>
            </a:prstGeom>
            <a:noFill/>
            <a:ln w="9525">
              <a:noFill/>
            </a:ln>
          </p:spPr>
          <p:txBody>
            <a:bodyPr wrap="none">
              <a:spAutoFit/>
            </a:bodyPr>
            <a:p>
              <a:endParaRPr dirty="0">
                <a:latin typeface="Arial" panose="020B0604020202090204" pitchFamily="34" charset="0"/>
              </a:endParaRPr>
            </a:p>
          </p:txBody>
        </p:sp>
      </p:grpSp>
      <p:graphicFrame>
        <p:nvGraphicFramePr>
          <p:cNvPr id="61" name="对象 60">
            <a:hlinkClick r:id="" action="ppaction://ole?verb="/>
          </p:cNvPr>
          <p:cNvGraphicFramePr>
            <a:graphicFrameLocks noChangeAspect="1"/>
          </p:cNvGraphicFramePr>
          <p:nvPr/>
        </p:nvGraphicFramePr>
        <p:xfrm>
          <a:off x="2263140" y="731520"/>
          <a:ext cx="4417695" cy="396240"/>
        </p:xfrm>
        <a:graphic>
          <a:graphicData uri="http://schemas.openxmlformats.org/presentationml/2006/ole">
            <mc:AlternateContent xmlns:mc="http://schemas.openxmlformats.org/markup-compatibility/2006">
              <mc:Choice xmlns:v="urn:schemas-microsoft-com:vml" Requires="v">
                <p:oleObj spid="_x0000_s2049" name="" r:id="rId1" imgW="1982470" imgH="177800" progId="Equation.Ribbit">
                  <p:embed/>
                </p:oleObj>
              </mc:Choice>
              <mc:Fallback>
                <p:oleObj name="" r:id="rId1" imgW="1982470" imgH="177800" progId="Equation.Ribbit">
                  <p:embed/>
                  <p:pic>
                    <p:nvPicPr>
                      <p:cNvPr id="0" name="图片 2048"/>
                      <p:cNvPicPr/>
                      <p:nvPr/>
                    </p:nvPicPr>
                    <p:blipFill>
                      <a:blip r:embed="rId2"/>
                      <a:stretch>
                        <a:fillRect/>
                      </a:stretch>
                    </p:blipFill>
                    <p:spPr>
                      <a:xfrm>
                        <a:off x="2263140" y="731520"/>
                        <a:ext cx="4417695" cy="3962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Bidirectional RNN</a:t>
              </a:r>
              <a:endParaRPr lang="en-US" sz="2775">
                <a:solidFill>
                  <a:srgbClr val="FFFFFF"/>
                </a:solidFill>
                <a:latin typeface="Arial" panose="020B0604020202090204"/>
                <a:sym typeface="+mn-ea"/>
              </a:endParaRPr>
            </a:p>
          </p:txBody>
        </p:sp>
      </p:grpSp>
      <p:pic>
        <p:nvPicPr>
          <p:cNvPr id="2" name="图片 1"/>
          <p:cNvPicPr>
            <a:picLocks noChangeAspect="1"/>
          </p:cNvPicPr>
          <p:nvPr/>
        </p:nvPicPr>
        <p:blipFill>
          <a:blip r:embed="rId1"/>
          <a:stretch>
            <a:fillRect/>
          </a:stretch>
        </p:blipFill>
        <p:spPr>
          <a:xfrm>
            <a:off x="2172970" y="2910205"/>
            <a:ext cx="4219575" cy="1038225"/>
          </a:xfrm>
          <a:prstGeom prst="rect">
            <a:avLst/>
          </a:prstGeom>
        </p:spPr>
      </p:pic>
      <p:sp>
        <p:nvSpPr>
          <p:cNvPr id="5" name="文本框 4"/>
          <p:cNvSpPr txBox="1"/>
          <p:nvPr/>
        </p:nvSpPr>
        <p:spPr>
          <a:xfrm>
            <a:off x="557530" y="880110"/>
            <a:ext cx="8023860" cy="5077460"/>
          </a:xfrm>
          <a:prstGeom prst="rect">
            <a:avLst/>
          </a:prstGeom>
          <a:noFill/>
        </p:spPr>
        <p:txBody>
          <a:bodyPr wrap="square" rtlCol="0" anchor="t">
            <a:spAutoFit/>
          </a:bodyPr>
          <a:p>
            <a:pPr marL="285750" indent="-285750" algn="just">
              <a:buFont typeface="Wingdings" panose="05000000000000000000" charset="0"/>
              <a:buChar char="n"/>
            </a:pPr>
            <a:r>
              <a:rPr lang="zh-CN" altLang="en-US"/>
              <a:t>In sequence learning, so far we assumed that our goal is to model the next output given what we have seen so far, e.g., in the context of a time series or in the context of a language model. </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While this is a typical scenario, it is not the only one we might encounter. To illustrate the issue, consider the following three tasks of filling in the blank in a text sequence:</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Depending on the amount of information available, we might fill in the blanks with very different words such as "happy", "not", and "very". Clearly the end of the phrase (if available) conveys significant information about which word to pick. </a:t>
            </a:r>
            <a:endParaRPr lang="zh-CN" altLang="en-US"/>
          </a:p>
          <a:p>
            <a:pPr marL="285750" indent="-285750" algn="just">
              <a:buFont typeface="Wingdings" panose="05000000000000000000" charset="0"/>
              <a:buChar char="n"/>
            </a:pPr>
            <a:endParaRPr lang="zh-CN" altLang="en-US"/>
          </a:p>
          <a:p>
            <a:pPr marL="285750" indent="-285750" algn="just">
              <a:buFont typeface="Wingdings" panose="05000000000000000000" charset="0"/>
              <a:buChar char="n"/>
            </a:pPr>
            <a:r>
              <a:rPr lang="zh-CN" altLang="en-US"/>
              <a:t>A sequence model that is incapable of taking advantage of this will perform poorly on related tasks.</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336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Bidirectional RNN</a:t>
              </a:r>
              <a:endParaRPr lang="en-US" altLang="en-US" sz="2775">
                <a:solidFill>
                  <a:srgbClr val="FFFFFF"/>
                </a:solidFill>
                <a:latin typeface="Arial" panose="020B0604020202090204"/>
                <a:sym typeface="+mn-ea"/>
              </a:endParaRPr>
            </a:p>
          </p:txBody>
        </p:sp>
      </p:grpSp>
      <p:grpSp>
        <p:nvGrpSpPr>
          <p:cNvPr id="10" name="组合 9"/>
          <p:cNvGrpSpPr/>
          <p:nvPr/>
        </p:nvGrpSpPr>
        <p:grpSpPr>
          <a:xfrm>
            <a:off x="917801" y="1459865"/>
            <a:ext cx="7345454" cy="5278042"/>
            <a:chOff x="1253" y="1135"/>
            <a:chExt cx="11760" cy="9476"/>
          </a:xfrm>
        </p:grpSpPr>
        <p:sp>
          <p:nvSpPr>
            <p:cNvPr id="11" name="矩形 60"/>
            <p:cNvSpPr/>
            <p:nvPr/>
          </p:nvSpPr>
          <p:spPr>
            <a:xfrm>
              <a:off x="2828" y="7970"/>
              <a:ext cx="1465" cy="14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14" name="矩形 61"/>
            <p:cNvSpPr/>
            <p:nvPr/>
          </p:nvSpPr>
          <p:spPr>
            <a:xfrm>
              <a:off x="1308" y="7970"/>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h</a:t>
              </a:r>
              <a:r>
                <a:rPr lang="en-US" altLang="zh-TW" sz="2800" baseline="30000">
                  <a:solidFill>
                    <a:srgbClr val="FFFFFF"/>
                  </a:solidFill>
                  <a:latin typeface="Arial" panose="020B0604020202090204" pitchFamily="34" charset="0"/>
                  <a:cs typeface="Arial" panose="020B0604020202090204" pitchFamily="34" charset="0"/>
                </a:rPr>
                <a:t>0</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18" name="矩形 62"/>
            <p:cNvSpPr/>
            <p:nvPr/>
          </p:nvSpPr>
          <p:spPr>
            <a:xfrm>
              <a:off x="4960" y="8005"/>
              <a:ext cx="800" cy="146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1</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19" name="矩形 63"/>
            <p:cNvSpPr/>
            <p:nvPr/>
          </p:nvSpPr>
          <p:spPr>
            <a:xfrm>
              <a:off x="2828" y="6758"/>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0" name="矩形 64"/>
            <p:cNvSpPr/>
            <p:nvPr/>
          </p:nvSpPr>
          <p:spPr>
            <a:xfrm>
              <a:off x="2828" y="9823"/>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1" name="直線單箭頭接點 65"/>
            <p:cNvCxnSpPr/>
            <p:nvPr/>
          </p:nvCxnSpPr>
          <p:spPr>
            <a:xfrm>
              <a:off x="2188" y="871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66"/>
            <p:cNvCxnSpPr/>
            <p:nvPr/>
          </p:nvCxnSpPr>
          <p:spPr>
            <a:xfrm>
              <a:off x="4348" y="874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67"/>
            <p:cNvCxnSpPr/>
            <p:nvPr/>
          </p:nvCxnSpPr>
          <p:spPr>
            <a:xfrm rot="16200000">
              <a:off x="3375" y="773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68"/>
            <p:cNvCxnSpPr/>
            <p:nvPr/>
          </p:nvCxnSpPr>
          <p:spPr>
            <a:xfrm rot="16200000">
              <a:off x="3375" y="960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69"/>
            <p:cNvSpPr/>
            <p:nvPr/>
          </p:nvSpPr>
          <p:spPr>
            <a:xfrm>
              <a:off x="6428" y="8015"/>
              <a:ext cx="1465"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26" name="矩形 70"/>
            <p:cNvSpPr/>
            <p:nvPr/>
          </p:nvSpPr>
          <p:spPr>
            <a:xfrm>
              <a:off x="8560" y="8053"/>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2</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27" name="矩形 71"/>
            <p:cNvSpPr/>
            <p:nvPr/>
          </p:nvSpPr>
          <p:spPr>
            <a:xfrm>
              <a:off x="6428" y="6803"/>
              <a:ext cx="1465"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8" name="矩形 72"/>
            <p:cNvSpPr/>
            <p:nvPr/>
          </p:nvSpPr>
          <p:spPr>
            <a:xfrm>
              <a:off x="6428" y="9868"/>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9" name="直線單箭頭接點 73"/>
            <p:cNvCxnSpPr/>
            <p:nvPr/>
          </p:nvCxnSpPr>
          <p:spPr>
            <a:xfrm>
              <a:off x="5788" y="875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74"/>
            <p:cNvCxnSpPr/>
            <p:nvPr/>
          </p:nvCxnSpPr>
          <p:spPr>
            <a:xfrm>
              <a:off x="7948" y="878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75"/>
            <p:cNvCxnSpPr/>
            <p:nvPr/>
          </p:nvCxnSpPr>
          <p:spPr>
            <a:xfrm rot="16200000">
              <a:off x="6975" y="778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76"/>
            <p:cNvCxnSpPr/>
            <p:nvPr/>
          </p:nvCxnSpPr>
          <p:spPr>
            <a:xfrm rot="16200000">
              <a:off x="6975" y="965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矩形 77"/>
            <p:cNvSpPr/>
            <p:nvPr/>
          </p:nvSpPr>
          <p:spPr>
            <a:xfrm>
              <a:off x="10080" y="8023"/>
              <a:ext cx="1468" cy="14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1</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34" name="矩形 78"/>
            <p:cNvSpPr/>
            <p:nvPr/>
          </p:nvSpPr>
          <p:spPr>
            <a:xfrm>
              <a:off x="12213" y="8060"/>
              <a:ext cx="800" cy="1465"/>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h</a:t>
              </a:r>
              <a:r>
                <a:rPr lang="en-US" altLang="zh-TW" baseline="30000">
                  <a:solidFill>
                    <a:srgbClr val="FFFFFF"/>
                  </a:solidFill>
                  <a:latin typeface="Arial" panose="020B0604020202090204" pitchFamily="34" charset="0"/>
                  <a:cs typeface="Arial" panose="020B0604020202090204" pitchFamily="34" charset="0"/>
                </a:rPr>
                <a:t>3</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35" name="矩形 79"/>
            <p:cNvSpPr/>
            <p:nvPr/>
          </p:nvSpPr>
          <p:spPr>
            <a:xfrm>
              <a:off x="10080" y="6813"/>
              <a:ext cx="1468"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36" name="矩形 80"/>
            <p:cNvSpPr/>
            <p:nvPr/>
          </p:nvSpPr>
          <p:spPr>
            <a:xfrm>
              <a:off x="10080" y="9878"/>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7" name="直線單箭頭接點 81"/>
            <p:cNvCxnSpPr/>
            <p:nvPr/>
          </p:nvCxnSpPr>
          <p:spPr>
            <a:xfrm>
              <a:off x="9440" y="8765"/>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82"/>
            <p:cNvCxnSpPr/>
            <p:nvPr/>
          </p:nvCxnSpPr>
          <p:spPr>
            <a:xfrm>
              <a:off x="11600" y="879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83"/>
            <p:cNvCxnSpPr/>
            <p:nvPr/>
          </p:nvCxnSpPr>
          <p:spPr>
            <a:xfrm rot="16200000">
              <a:off x="10628" y="779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84"/>
            <p:cNvCxnSpPr/>
            <p:nvPr/>
          </p:nvCxnSpPr>
          <p:spPr>
            <a:xfrm rot="16200000">
              <a:off x="10628" y="966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86"/>
            <p:cNvSpPr/>
            <p:nvPr/>
          </p:nvSpPr>
          <p:spPr>
            <a:xfrm>
              <a:off x="2773" y="2315"/>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2</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42" name="矩形 87"/>
            <p:cNvSpPr/>
            <p:nvPr/>
          </p:nvSpPr>
          <p:spPr>
            <a:xfrm>
              <a:off x="1253" y="2315"/>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0</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43" name="矩形 88"/>
            <p:cNvSpPr/>
            <p:nvPr/>
          </p:nvSpPr>
          <p:spPr>
            <a:xfrm>
              <a:off x="4908" y="2353"/>
              <a:ext cx="800" cy="14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1</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cxnSp>
          <p:nvCxnSpPr>
            <p:cNvPr id="44" name="直線單箭頭接點 90"/>
            <p:cNvCxnSpPr/>
            <p:nvPr/>
          </p:nvCxnSpPr>
          <p:spPr>
            <a:xfrm flipH="1">
              <a:off x="2133" y="30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91"/>
            <p:cNvCxnSpPr/>
            <p:nvPr/>
          </p:nvCxnSpPr>
          <p:spPr>
            <a:xfrm flipH="1">
              <a:off x="4293" y="308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92"/>
            <p:cNvCxnSpPr/>
            <p:nvPr/>
          </p:nvCxnSpPr>
          <p:spPr>
            <a:xfrm rot="5400000" flipV="1">
              <a:off x="3298" y="207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93"/>
            <p:cNvCxnSpPr/>
            <p:nvPr/>
          </p:nvCxnSpPr>
          <p:spPr>
            <a:xfrm rot="5400000" flipV="1">
              <a:off x="3320" y="399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矩形 94"/>
            <p:cNvSpPr/>
            <p:nvPr/>
          </p:nvSpPr>
          <p:spPr>
            <a:xfrm>
              <a:off x="6373" y="2360"/>
              <a:ext cx="1468"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2</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49" name="矩形 95"/>
            <p:cNvSpPr/>
            <p:nvPr/>
          </p:nvSpPr>
          <p:spPr>
            <a:xfrm>
              <a:off x="8508" y="2398"/>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2</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cxnSp>
          <p:nvCxnSpPr>
            <p:cNvPr id="50" name="直線單箭頭接點 97"/>
            <p:cNvCxnSpPr/>
            <p:nvPr/>
          </p:nvCxnSpPr>
          <p:spPr>
            <a:xfrm flipH="1">
              <a:off x="5733" y="3105"/>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單箭頭接點 98"/>
            <p:cNvCxnSpPr/>
            <p:nvPr/>
          </p:nvCxnSpPr>
          <p:spPr>
            <a:xfrm flipH="1">
              <a:off x="7893" y="3130"/>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單箭頭接點 99"/>
            <p:cNvCxnSpPr/>
            <p:nvPr/>
          </p:nvCxnSpPr>
          <p:spPr>
            <a:xfrm rot="5400000" flipV="1">
              <a:off x="6898" y="212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100"/>
            <p:cNvCxnSpPr/>
            <p:nvPr/>
          </p:nvCxnSpPr>
          <p:spPr>
            <a:xfrm rot="5400000" flipV="1">
              <a:off x="6920" y="404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矩形 101"/>
            <p:cNvSpPr/>
            <p:nvPr/>
          </p:nvSpPr>
          <p:spPr>
            <a:xfrm>
              <a:off x="10028" y="2368"/>
              <a:ext cx="1465" cy="1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2</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55" name="矩形 102"/>
            <p:cNvSpPr/>
            <p:nvPr/>
          </p:nvSpPr>
          <p:spPr>
            <a:xfrm>
              <a:off x="12160" y="2405"/>
              <a:ext cx="800" cy="146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g</a:t>
              </a:r>
              <a:r>
                <a:rPr lang="en-US" altLang="zh-TW" baseline="30000">
                  <a:solidFill>
                    <a:srgbClr val="FFFFFF"/>
                  </a:solidFill>
                  <a:latin typeface="Arial" panose="020B0604020202090204" pitchFamily="34" charset="0"/>
                  <a:cs typeface="Arial" panose="020B0604020202090204" pitchFamily="34" charset="0"/>
                </a:rPr>
                <a:t>3</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cxnSp>
          <p:nvCxnSpPr>
            <p:cNvPr id="56" name="直線單箭頭接點 104"/>
            <p:cNvCxnSpPr/>
            <p:nvPr/>
          </p:nvCxnSpPr>
          <p:spPr>
            <a:xfrm flipH="1">
              <a:off x="9388" y="3113"/>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105"/>
            <p:cNvCxnSpPr/>
            <p:nvPr/>
          </p:nvCxnSpPr>
          <p:spPr>
            <a:xfrm flipH="1">
              <a:off x="11548" y="3138"/>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106"/>
            <p:cNvCxnSpPr/>
            <p:nvPr/>
          </p:nvCxnSpPr>
          <p:spPr>
            <a:xfrm rot="5400000" flipV="1">
              <a:off x="10553" y="213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107"/>
            <p:cNvCxnSpPr/>
            <p:nvPr/>
          </p:nvCxnSpPr>
          <p:spPr>
            <a:xfrm rot="5400000" flipV="1">
              <a:off x="10575" y="4048"/>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矩形 109"/>
            <p:cNvSpPr/>
            <p:nvPr/>
          </p:nvSpPr>
          <p:spPr>
            <a:xfrm>
              <a:off x="2750" y="1135"/>
              <a:ext cx="1468" cy="7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1" name="矩形 110"/>
            <p:cNvSpPr/>
            <p:nvPr/>
          </p:nvSpPr>
          <p:spPr>
            <a:xfrm>
              <a:off x="6350" y="1180"/>
              <a:ext cx="1468"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2" name="矩形 111"/>
            <p:cNvSpPr/>
            <p:nvPr/>
          </p:nvSpPr>
          <p:spPr>
            <a:xfrm>
              <a:off x="10005" y="1188"/>
              <a:ext cx="1465" cy="73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3" name="矩形 112"/>
            <p:cNvSpPr/>
            <p:nvPr/>
          </p:nvSpPr>
          <p:spPr>
            <a:xfrm>
              <a:off x="2805" y="4230"/>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4" name="矩形 113"/>
            <p:cNvSpPr/>
            <p:nvPr/>
          </p:nvSpPr>
          <p:spPr>
            <a:xfrm>
              <a:off x="6405" y="4275"/>
              <a:ext cx="1465" cy="73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2</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5" name="矩形 114"/>
            <p:cNvSpPr/>
            <p:nvPr/>
          </p:nvSpPr>
          <p:spPr>
            <a:xfrm>
              <a:off x="10058" y="4283"/>
              <a:ext cx="1468" cy="73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z</a:t>
              </a:r>
              <a:r>
                <a:rPr lang="en-US" altLang="zh-TW" sz="2800" baseline="30000">
                  <a:solidFill>
                    <a:srgbClr val="FFFFFF"/>
                  </a:solidFill>
                  <a:latin typeface="Arial" panose="020B0604020202090204" pitchFamily="34" charset="0"/>
                  <a:cs typeface="Arial" panose="020B0604020202090204" pitchFamily="34" charset="0"/>
                </a:rPr>
                <a:t>3</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66" name="矩形 115"/>
            <p:cNvSpPr/>
            <p:nvPr/>
          </p:nvSpPr>
          <p:spPr>
            <a:xfrm>
              <a:off x="2845" y="5370"/>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3</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67" name="矩形 116"/>
            <p:cNvSpPr/>
            <p:nvPr/>
          </p:nvSpPr>
          <p:spPr>
            <a:xfrm>
              <a:off x="6400" y="5385"/>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3</a:t>
              </a:r>
              <a:endParaRPr lang="zh-TW" altLang="en-US" sz="2800" baseline="-25000">
                <a:solidFill>
                  <a:srgbClr val="000000"/>
                </a:solidFill>
                <a:latin typeface="Arial" panose="020B0604020202090204" pitchFamily="34" charset="0"/>
                <a:ea typeface="Arial" panose="020B0604020202090204" pitchFamily="34" charset="0"/>
              </a:endParaRPr>
            </a:p>
          </p:txBody>
        </p:sp>
        <p:sp>
          <p:nvSpPr>
            <p:cNvPr id="68" name="矩形 117"/>
            <p:cNvSpPr/>
            <p:nvPr/>
          </p:nvSpPr>
          <p:spPr>
            <a:xfrm>
              <a:off x="10058" y="5395"/>
              <a:ext cx="1468" cy="880"/>
            </a:xfrm>
            <a:prstGeom prst="rect">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f</a:t>
              </a:r>
              <a:r>
                <a:rPr lang="en-US" altLang="zh-TW" sz="2800" baseline="-25000">
                  <a:solidFill>
                    <a:srgbClr val="000000"/>
                  </a:solidFill>
                  <a:latin typeface="Arial" panose="020B0604020202090204" pitchFamily="34" charset="0"/>
                  <a:cs typeface="Arial" panose="020B0604020202090204" pitchFamily="34" charset="0"/>
                </a:rPr>
                <a:t>3</a:t>
              </a:r>
              <a:endParaRPr lang="zh-TW" altLang="en-US" sz="2800" baseline="-25000">
                <a:solidFill>
                  <a:srgbClr val="000000"/>
                </a:solidFill>
                <a:latin typeface="Arial" panose="020B0604020202090204" pitchFamily="34" charset="0"/>
                <a:ea typeface="Arial" panose="020B0604020202090204" pitchFamily="34" charset="0"/>
              </a:endParaRPr>
            </a:p>
          </p:txBody>
        </p:sp>
        <p:cxnSp>
          <p:nvCxnSpPr>
            <p:cNvPr id="69" name="直線單箭頭接點 118"/>
            <p:cNvCxnSpPr/>
            <p:nvPr/>
          </p:nvCxnSpPr>
          <p:spPr>
            <a:xfrm rot="16200000">
              <a:off x="3360" y="650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單箭頭接點 119"/>
            <p:cNvCxnSpPr/>
            <p:nvPr/>
          </p:nvCxnSpPr>
          <p:spPr>
            <a:xfrm rot="16200000">
              <a:off x="6960" y="654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單箭頭接點 120"/>
            <p:cNvCxnSpPr/>
            <p:nvPr/>
          </p:nvCxnSpPr>
          <p:spPr>
            <a:xfrm rot="16200000">
              <a:off x="10615" y="6553"/>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單箭頭接點 121"/>
            <p:cNvCxnSpPr/>
            <p:nvPr/>
          </p:nvCxnSpPr>
          <p:spPr>
            <a:xfrm rot="5400000" flipV="1">
              <a:off x="3338" y="5175"/>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線單箭頭接點 122"/>
            <p:cNvCxnSpPr/>
            <p:nvPr/>
          </p:nvCxnSpPr>
          <p:spPr>
            <a:xfrm rot="5400000" flipV="1">
              <a:off x="6936" y="5221"/>
              <a:ext cx="4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單箭頭接點 123"/>
            <p:cNvCxnSpPr/>
            <p:nvPr/>
          </p:nvCxnSpPr>
          <p:spPr>
            <a:xfrm rot="5400000" flipV="1">
              <a:off x="10593" y="5230"/>
              <a:ext cx="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124"/>
            <p:cNvSpPr/>
            <p:nvPr/>
          </p:nvSpPr>
          <p:spPr>
            <a:xfrm>
              <a:off x="4940" y="5008"/>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p</a:t>
              </a:r>
              <a:r>
                <a:rPr lang="en-US" altLang="zh-TW" baseline="30000">
                  <a:solidFill>
                    <a:srgbClr val="FFFFFF"/>
                  </a:solidFill>
                  <a:latin typeface="Arial" panose="020B0604020202090204" pitchFamily="34" charset="0"/>
                  <a:cs typeface="Arial" panose="020B0604020202090204" pitchFamily="34" charset="0"/>
                </a:rPr>
                <a:t>1</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76" name="矩形 125"/>
            <p:cNvSpPr/>
            <p:nvPr/>
          </p:nvSpPr>
          <p:spPr>
            <a:xfrm>
              <a:off x="8530" y="5050"/>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p</a:t>
              </a:r>
              <a:r>
                <a:rPr lang="en-US" altLang="zh-TW" baseline="30000">
                  <a:solidFill>
                    <a:srgbClr val="FFFFFF"/>
                  </a:solidFill>
                  <a:latin typeface="Arial" panose="020B0604020202090204" pitchFamily="34" charset="0"/>
                  <a:cs typeface="Arial" panose="020B0604020202090204" pitchFamily="34" charset="0"/>
                </a:rPr>
                <a:t>2</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sp>
          <p:nvSpPr>
            <p:cNvPr id="77" name="矩形 126"/>
            <p:cNvSpPr/>
            <p:nvPr/>
          </p:nvSpPr>
          <p:spPr>
            <a:xfrm>
              <a:off x="12160" y="5050"/>
              <a:ext cx="800" cy="146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a:solidFill>
                    <a:srgbClr val="FFFFFF"/>
                  </a:solidFill>
                  <a:latin typeface="Arial" panose="020B0604020202090204" pitchFamily="34" charset="0"/>
                  <a:cs typeface="Arial" panose="020B0604020202090204" pitchFamily="34" charset="0"/>
                </a:rPr>
                <a:t>p</a:t>
              </a:r>
              <a:r>
                <a:rPr lang="en-US" altLang="zh-TW" baseline="30000">
                  <a:solidFill>
                    <a:srgbClr val="FFFFFF"/>
                  </a:solidFill>
                  <a:latin typeface="Arial" panose="020B0604020202090204" pitchFamily="34" charset="0"/>
                  <a:cs typeface="Arial" panose="020B0604020202090204" pitchFamily="34" charset="0"/>
                </a:rPr>
                <a:t>3</a:t>
              </a:r>
              <a:endParaRPr lang="en-US" altLang="zh-TW" baseline="30000">
                <a:solidFill>
                  <a:srgbClr val="FFFFFF"/>
                </a:solidFill>
                <a:latin typeface="Arial" panose="020B0604020202090204" pitchFamily="34" charset="0"/>
                <a:ea typeface="Arial" panose="020B0604020202090204" pitchFamily="34" charset="0"/>
                <a:cs typeface="Arial" panose="020B0604020202090204" pitchFamily="34" charset="0"/>
              </a:endParaRPr>
            </a:p>
          </p:txBody>
        </p:sp>
        <p:cxnSp>
          <p:nvCxnSpPr>
            <p:cNvPr id="78" name="直線單箭頭接點 127"/>
            <p:cNvCxnSpPr/>
            <p:nvPr/>
          </p:nvCxnSpPr>
          <p:spPr>
            <a:xfrm>
              <a:off x="4293" y="5758"/>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128"/>
            <p:cNvCxnSpPr/>
            <p:nvPr/>
          </p:nvCxnSpPr>
          <p:spPr>
            <a:xfrm>
              <a:off x="7893" y="5803"/>
              <a:ext cx="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129"/>
            <p:cNvCxnSpPr/>
            <p:nvPr/>
          </p:nvCxnSpPr>
          <p:spPr>
            <a:xfrm>
              <a:off x="11548" y="5810"/>
              <a:ext cx="61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81" name="对象 80">
            <a:hlinkClick r:id="" action="ppaction://ole?verb="/>
          </p:cNvPr>
          <p:cNvGraphicFramePr>
            <a:graphicFrameLocks noChangeAspect="1"/>
          </p:cNvGraphicFramePr>
          <p:nvPr/>
        </p:nvGraphicFramePr>
        <p:xfrm>
          <a:off x="2253933" y="731520"/>
          <a:ext cx="4436110" cy="396240"/>
        </p:xfrm>
        <a:graphic>
          <a:graphicData uri="http://schemas.openxmlformats.org/presentationml/2006/ole">
            <mc:AlternateContent xmlns:mc="http://schemas.openxmlformats.org/markup-compatibility/2006">
              <mc:Choice xmlns:v="urn:schemas-microsoft-com:vml" Requires="v">
                <p:oleObj spid="_x0000_s2049" name="" r:id="rId1" imgW="1990725" imgH="177800" progId="Equation.Ribbit">
                  <p:embed/>
                </p:oleObj>
              </mc:Choice>
              <mc:Fallback>
                <p:oleObj name="" r:id="rId1" imgW="1990725" imgH="177800" progId="Equation.Ribbit">
                  <p:embed/>
                  <p:pic>
                    <p:nvPicPr>
                      <p:cNvPr id="0" name="图片 2048"/>
                      <p:cNvPicPr/>
                      <p:nvPr/>
                    </p:nvPicPr>
                    <p:blipFill>
                      <a:blip r:embed="rId2"/>
                      <a:stretch>
                        <a:fillRect/>
                      </a:stretch>
                    </p:blipFill>
                    <p:spPr>
                      <a:xfrm>
                        <a:off x="2253933" y="731520"/>
                        <a:ext cx="4436110" cy="396240"/>
                      </a:xfrm>
                      <a:prstGeom prst="rect">
                        <a:avLst/>
                      </a:prstGeom>
                    </p:spPr>
                  </p:pic>
                </p:oleObj>
              </mc:Fallback>
            </mc:AlternateContent>
          </a:graphicData>
        </a:graphic>
      </p:graphicFrame>
      <p:graphicFrame>
        <p:nvGraphicFramePr>
          <p:cNvPr id="82" name="对象 81">
            <a:hlinkClick r:id="" action="ppaction://ole?verb="/>
          </p:cNvPr>
          <p:cNvGraphicFramePr>
            <a:graphicFrameLocks noChangeAspect="1"/>
          </p:cNvGraphicFramePr>
          <p:nvPr/>
        </p:nvGraphicFramePr>
        <p:xfrm>
          <a:off x="187325" y="3836670"/>
          <a:ext cx="1664335" cy="396240"/>
        </p:xfrm>
        <a:graphic>
          <a:graphicData uri="http://schemas.openxmlformats.org/presentationml/2006/ole">
            <mc:AlternateContent xmlns:mc="http://schemas.openxmlformats.org/markup-compatibility/2006">
              <mc:Choice xmlns:v="urn:schemas-microsoft-com:vml" Requires="v">
                <p:oleObj spid="_x0000_s83" name="" r:id="rId3" imgW="746760" imgH="177800" progId="Equation.Ribbit">
                  <p:embed/>
                </p:oleObj>
              </mc:Choice>
              <mc:Fallback>
                <p:oleObj name="" r:id="rId3" imgW="746760" imgH="177800" progId="Equation.Ribbit">
                  <p:embed/>
                  <p:pic>
                    <p:nvPicPr>
                      <p:cNvPr id="0" name="图片 2048"/>
                      <p:cNvPicPr/>
                      <p:nvPr/>
                    </p:nvPicPr>
                    <p:blipFill>
                      <a:blip r:embed="rId4"/>
                      <a:stretch>
                        <a:fillRect/>
                      </a:stretch>
                    </p:blipFill>
                    <p:spPr>
                      <a:xfrm>
                        <a:off x="187325" y="3836670"/>
                        <a:ext cx="1664335" cy="39624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75" y="635"/>
            <a:ext cx="914717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8" name="文本框 7"/>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Pyramid RNN</a:t>
              </a:r>
              <a:endParaRPr lang="en-US" altLang="en-US" sz="2775">
                <a:solidFill>
                  <a:srgbClr val="FFFFFF"/>
                </a:solidFill>
                <a:latin typeface="Arial" panose="020B0604020202090204"/>
                <a:sym typeface="+mn-ea"/>
              </a:endParaRPr>
            </a:p>
          </p:txBody>
        </p:sp>
      </p:grpSp>
      <p:sp>
        <p:nvSpPr>
          <p:cNvPr id="19458" name="內容版面配置區 2"/>
          <p:cNvSpPr>
            <a:spLocks noGrp="1"/>
          </p:cNvSpPr>
          <p:nvPr>
            <p:ph idx="1"/>
          </p:nvPr>
        </p:nvSpPr>
        <p:spPr>
          <a:xfrm>
            <a:off x="628650" y="1825625"/>
            <a:ext cx="7886700" cy="4351338"/>
          </a:xfrm>
        </p:spPr>
        <p:txBody>
          <a:bodyPr vert="horz" wrap="square" lIns="91440" tIns="45720" rIns="91440" bIns="45720" anchor="t" anchorCtr="0"/>
          <a:p>
            <a:r>
              <a:rPr lang="en-US" altLang="zh-TW" sz="2400" dirty="0"/>
              <a:t>Reducing the number of time steps</a:t>
            </a:r>
            <a:endParaRPr lang="zh-TW" altLang="en-US" sz="2400" dirty="0"/>
          </a:p>
        </p:txBody>
      </p:sp>
      <p:pic>
        <p:nvPicPr>
          <p:cNvPr id="19459" name="圖片 3"/>
          <p:cNvPicPr>
            <a:picLocks noChangeAspect="1"/>
          </p:cNvPicPr>
          <p:nvPr/>
        </p:nvPicPr>
        <p:blipFill>
          <a:blip r:embed="rId1"/>
          <a:stretch>
            <a:fillRect/>
          </a:stretch>
        </p:blipFill>
        <p:spPr>
          <a:xfrm>
            <a:off x="293688" y="2425700"/>
            <a:ext cx="8586787" cy="3055938"/>
          </a:xfrm>
          <a:prstGeom prst="rect">
            <a:avLst/>
          </a:prstGeom>
          <a:noFill/>
          <a:ln w="9525">
            <a:noFill/>
          </a:ln>
        </p:spPr>
      </p:pic>
      <p:sp>
        <p:nvSpPr>
          <p:cNvPr id="19460" name="矩形 4"/>
          <p:cNvSpPr/>
          <p:nvPr/>
        </p:nvSpPr>
        <p:spPr>
          <a:xfrm>
            <a:off x="898525" y="5759450"/>
            <a:ext cx="7616825" cy="646113"/>
          </a:xfrm>
          <a:prstGeom prst="rect">
            <a:avLst/>
          </a:prstGeom>
          <a:noFill/>
          <a:ln w="9525">
            <a:noFill/>
          </a:ln>
        </p:spPr>
        <p:txBody>
          <a:bodyPr>
            <a:spAutoFit/>
          </a:bodyPr>
          <a:p>
            <a:pPr algn="just"/>
            <a:r>
              <a:rPr lang="en-US" altLang="zh-TW" dirty="0">
                <a:solidFill>
                  <a:srgbClr val="000000"/>
                </a:solidFill>
                <a:latin typeface="Times New Roman" panose="02020603050405020304" charset="0"/>
              </a:rPr>
              <a:t>W. Chan, N. Jaitly, Q. Le and O. Vinyals, “Listen, attend and spell: A neural network for large vocabulary conversational speech recognition,”</a:t>
            </a:r>
            <a:r>
              <a:rPr lang="zh-TW" altLang="en-US" dirty="0">
                <a:solidFill>
                  <a:srgbClr val="000000"/>
                </a:solidFill>
                <a:latin typeface="Times New Roman" panose="02020603050405020304" charset="0"/>
              </a:rPr>
              <a:t> </a:t>
            </a:r>
            <a:r>
              <a:rPr lang="en-US" altLang="zh-TW" dirty="0">
                <a:solidFill>
                  <a:srgbClr val="000000"/>
                </a:solidFill>
                <a:latin typeface="Times New Roman" panose="02020603050405020304" charset="0"/>
              </a:rPr>
              <a:t>ICASSP, 2016</a:t>
            </a:r>
            <a:endParaRPr lang="zh-TW" altLang="en-US" dirty="0">
              <a:latin typeface="Arial" panose="020B0604020202090204" pitchFamily="34" charset="0"/>
            </a:endParaRPr>
          </a:p>
        </p:txBody>
      </p:sp>
      <p:sp>
        <p:nvSpPr>
          <p:cNvPr id="19461" name="TextBox 1"/>
          <p:cNvSpPr txBox="1"/>
          <p:nvPr/>
        </p:nvSpPr>
        <p:spPr>
          <a:xfrm>
            <a:off x="-12700" y="2514600"/>
            <a:ext cx="1301750" cy="584200"/>
          </a:xfrm>
          <a:prstGeom prst="rect">
            <a:avLst/>
          </a:prstGeom>
          <a:noFill/>
          <a:ln w="9525">
            <a:noFill/>
          </a:ln>
        </p:spPr>
        <p:txBody>
          <a:bodyPr wrap="none">
            <a:spAutoFit/>
          </a:bodyPr>
          <a:p>
            <a:r>
              <a:rPr lang="en-US" altLang="zh-CN" sz="1600" dirty="0">
                <a:latin typeface="Arial" panose="020B0604020202090204" pitchFamily="34" charset="0"/>
              </a:rPr>
              <a:t>Bidirectional </a:t>
            </a:r>
            <a:endParaRPr lang="en-US" altLang="zh-CN" sz="1600" dirty="0">
              <a:latin typeface="Arial" panose="020B0604020202090204" pitchFamily="34" charset="0"/>
            </a:endParaRPr>
          </a:p>
          <a:p>
            <a:r>
              <a:rPr lang="en-US" altLang="zh-CN" sz="1600" dirty="0">
                <a:latin typeface="Arial" panose="020B0604020202090204" pitchFamily="34" charset="0"/>
              </a:rPr>
              <a:t>RNN</a:t>
            </a:r>
            <a:endParaRPr lang="en-US" altLang="zh-CN" sz="1600" dirty="0">
              <a:latin typeface="Arial" panose="020B0604020202090204" pitchFamily="34" charset="0"/>
            </a:endParaRPr>
          </a:p>
        </p:txBody>
      </p:sp>
      <p:cxnSp>
        <p:nvCxnSpPr>
          <p:cNvPr id="19462" name="Straight Arrow Connector 3"/>
          <p:cNvCxnSpPr/>
          <p:nvPr/>
        </p:nvCxnSpPr>
        <p:spPr>
          <a:xfrm>
            <a:off x="152400" y="3200400"/>
            <a:ext cx="381000" cy="1143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9463" name="Straight Arrow Connector 5"/>
          <p:cNvCxnSpPr/>
          <p:nvPr/>
        </p:nvCxnSpPr>
        <p:spPr>
          <a:xfrm>
            <a:off x="381000" y="3124200"/>
            <a:ext cx="381000" cy="457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9464" name="Straight Arrow Connector 8"/>
          <p:cNvCxnSpPr/>
          <p:nvPr/>
        </p:nvCxnSpPr>
        <p:spPr>
          <a:xfrm>
            <a:off x="1143000" y="2971800"/>
            <a:ext cx="381000" cy="76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9465" name="TextBox 9"/>
          <p:cNvSpPr txBox="1"/>
          <p:nvPr/>
        </p:nvSpPr>
        <p:spPr>
          <a:xfrm>
            <a:off x="5257800" y="685800"/>
            <a:ext cx="3251200" cy="369888"/>
          </a:xfrm>
          <a:prstGeom prst="rect">
            <a:avLst/>
          </a:prstGeom>
          <a:noFill/>
          <a:ln w="9525">
            <a:noFill/>
          </a:ln>
        </p:spPr>
        <p:txBody>
          <a:bodyPr wrap="none">
            <a:spAutoFit/>
          </a:bodyPr>
          <a:p>
            <a:r>
              <a:rPr lang="en-US" altLang="zh-CN" dirty="0">
                <a:latin typeface="Arial" panose="020B0604020202090204" pitchFamily="34" charset="0"/>
              </a:rPr>
              <a:t>Significantly speed up training</a:t>
            </a:r>
            <a:endParaRPr lang="en-US" altLang="zh-CN" dirty="0">
              <a:latin typeface="Arial" panose="020B0604020202090204" pitchFamily="34" charset="0"/>
            </a:endParaRPr>
          </a:p>
        </p:txBody>
      </p:sp>
      <p:cxnSp>
        <p:nvCxnSpPr>
          <p:cNvPr id="19466" name="Straight Arrow Connector 11"/>
          <p:cNvCxnSpPr/>
          <p:nvPr/>
        </p:nvCxnSpPr>
        <p:spPr>
          <a:xfrm>
            <a:off x="6858000" y="1219200"/>
            <a:ext cx="0" cy="8382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175" y="635"/>
            <a:ext cx="9147175" cy="642620"/>
            <a:chOff x="-5" y="1"/>
            <a:chExt cx="14399" cy="1012"/>
          </a:xfrm>
        </p:grpSpPr>
        <p:sp>
          <p:nvSpPr>
            <p:cNvPr id="9" name="矩形 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24" name="文本框 2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Naïve </a:t>
              </a:r>
              <a:r>
                <a:rPr lang="en-US" sz="2775">
                  <a:solidFill>
                    <a:srgbClr val="FFFFFF"/>
                  </a:solidFill>
                  <a:latin typeface="Arial" panose="020B0604020202090204"/>
                  <a:sym typeface="+mn-ea"/>
                </a:rPr>
                <a:t>RNN</a:t>
              </a:r>
              <a:endParaRPr lang="en-US" altLang="en-US" sz="2775">
                <a:solidFill>
                  <a:srgbClr val="FFFFFF"/>
                </a:solidFill>
                <a:latin typeface="Arial" panose="020B0604020202090204"/>
                <a:sym typeface="+mn-ea"/>
              </a:endParaRPr>
            </a:p>
          </p:txBody>
        </p:sp>
      </p:grpSp>
      <p:grpSp>
        <p:nvGrpSpPr>
          <p:cNvPr id="20483" name="群組 21"/>
          <p:cNvGrpSpPr/>
          <p:nvPr/>
        </p:nvGrpSpPr>
        <p:grpSpPr>
          <a:xfrm>
            <a:off x="387668" y="2679700"/>
            <a:ext cx="2828925" cy="2673350"/>
            <a:chOff x="5883124" y="170421"/>
            <a:chExt cx="2827866" cy="2673220"/>
          </a:xfrm>
        </p:grpSpPr>
        <p:sp>
          <p:nvSpPr>
            <p:cNvPr id="4" name="矩形 3"/>
            <p:cNvSpPr/>
            <p:nvPr/>
          </p:nvSpPr>
          <p:spPr>
            <a:xfrm>
              <a:off x="6847963" y="1056203"/>
              <a:ext cx="931513" cy="9302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latin typeface="Arial" panose="020B0604020202090204" pitchFamily="34" charset="0"/>
                  <a:cs typeface="Arial" panose="020B0604020202090204" pitchFamily="34" charset="0"/>
                </a:rPr>
                <a:t>f</a:t>
              </a:r>
              <a:endParaRPr lang="zh-TW" altLang="en-US" sz="2800">
                <a:latin typeface="Arial" panose="020B0604020202090204" pitchFamily="34" charset="0"/>
                <a:ea typeface="Arial" panose="020B0604020202090204" pitchFamily="34" charset="0"/>
              </a:endParaRPr>
            </a:p>
          </p:txBody>
        </p:sp>
        <p:sp>
          <p:nvSpPr>
            <p:cNvPr id="27" name="矩形 4"/>
            <p:cNvSpPr/>
            <p:nvPr/>
          </p:nvSpPr>
          <p:spPr>
            <a:xfrm>
              <a:off x="5883124" y="1056203"/>
              <a:ext cx="507810" cy="93023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h</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30" name="矩形 5"/>
            <p:cNvSpPr/>
            <p:nvPr/>
          </p:nvSpPr>
          <p:spPr>
            <a:xfrm>
              <a:off x="8203180" y="1078427"/>
              <a:ext cx="507810" cy="931818"/>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h</a:t>
              </a:r>
              <a:r>
                <a:rPr lang="en-US" altLang="zh-TW" sz="2800" baseline="30000">
                  <a:solidFill>
                    <a:srgbClr val="FFFFFF"/>
                  </a:solidFill>
                  <a:latin typeface="Arial" panose="020B0604020202090204" pitchFamily="34" charset="0"/>
                  <a:cs typeface="Arial" panose="020B0604020202090204" pitchFamily="34" charset="0"/>
                </a:rPr>
                <a:t>'</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32" name="矩形 6"/>
            <p:cNvSpPr/>
            <p:nvPr/>
          </p:nvSpPr>
          <p:spPr>
            <a:xfrm>
              <a:off x="6847963" y="170421"/>
              <a:ext cx="931513" cy="465115"/>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33" name="矩形 7"/>
            <p:cNvSpPr/>
            <p:nvPr/>
          </p:nvSpPr>
          <p:spPr>
            <a:xfrm>
              <a:off x="6847963" y="2378527"/>
              <a:ext cx="931513" cy="465114"/>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6" name="直線單箭頭接點 8"/>
            <p:cNvCxnSpPr/>
            <p:nvPr/>
          </p:nvCxnSpPr>
          <p:spPr>
            <a:xfrm>
              <a:off x="6441715" y="1527668"/>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9"/>
            <p:cNvCxnSpPr/>
            <p:nvPr/>
          </p:nvCxnSpPr>
          <p:spPr>
            <a:xfrm>
              <a:off x="7812801" y="1545129"/>
              <a:ext cx="3903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10"/>
            <p:cNvCxnSpPr/>
            <p:nvPr/>
          </p:nvCxnSpPr>
          <p:spPr>
            <a:xfrm rot="16200000">
              <a:off x="7135923" y="847457"/>
              <a:ext cx="3889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11"/>
            <p:cNvCxnSpPr/>
            <p:nvPr/>
          </p:nvCxnSpPr>
          <p:spPr>
            <a:xfrm rot="16200000">
              <a:off x="7135129" y="2181686"/>
              <a:ext cx="39050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40" name="矩形 23"/>
          <p:cNvSpPr/>
          <p:nvPr/>
        </p:nvSpPr>
        <p:spPr>
          <a:xfrm>
            <a:off x="3997008" y="2946400"/>
            <a:ext cx="508000" cy="931863"/>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h</a:t>
            </a:r>
            <a:r>
              <a:rPr lang="en-US" altLang="zh-TW" sz="2800" baseline="30000">
                <a:solidFill>
                  <a:srgbClr val="FFFFFF"/>
                </a:solidFill>
                <a:latin typeface="Arial" panose="020B0604020202090204" pitchFamily="34" charset="0"/>
                <a:cs typeface="Arial" panose="020B0604020202090204" pitchFamily="34" charset="0"/>
              </a:rPr>
              <a:t>'</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41" name="矩形 24"/>
          <p:cNvSpPr/>
          <p:nvPr/>
        </p:nvSpPr>
        <p:spPr>
          <a:xfrm>
            <a:off x="3997008" y="4297363"/>
            <a:ext cx="508000" cy="931863"/>
          </a:xfrm>
          <a:prstGeom prst="rect">
            <a:avLst/>
          </a:prstGeom>
          <a:solidFill>
            <a:schemeClr val="tx1"/>
          </a:solidFill>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y</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42" name="矩形 25"/>
          <p:cNvSpPr/>
          <p:nvPr/>
        </p:nvSpPr>
        <p:spPr>
          <a:xfrm>
            <a:off x="5151120" y="4495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W</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43" name="矩形 26"/>
          <p:cNvSpPr/>
          <p:nvPr/>
        </p:nvSpPr>
        <p:spPr>
          <a:xfrm>
            <a:off x="5151120" y="2971800"/>
            <a:ext cx="762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W</a:t>
            </a:r>
            <a:r>
              <a:rPr lang="en-US" altLang="zh-TW" sz="2400" baseline="30000" err="1">
                <a:solidFill>
                  <a:srgbClr val="000000"/>
                </a:solidFill>
                <a:latin typeface="Arial" panose="020B0604020202090204" pitchFamily="34" charset="0"/>
                <a:cs typeface="Arial" panose="020B0604020202090204" pitchFamily="34" charset="0"/>
              </a:rPr>
              <a:t>h</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44" name="矩形 28"/>
          <p:cNvSpPr/>
          <p:nvPr/>
        </p:nvSpPr>
        <p:spPr>
          <a:xfrm>
            <a:off x="5989320" y="4495800"/>
            <a:ext cx="3810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CA" altLang="zh-TW" sz="2800" baseline="30000">
                <a:solidFill>
                  <a:srgbClr val="FFFFFF"/>
                </a:solidFill>
                <a:latin typeface="Arial" panose="020B0604020202090204" pitchFamily="34" charset="0"/>
                <a:cs typeface="Arial" panose="020B0604020202090204" pitchFamily="34" charset="0"/>
              </a:rPr>
              <a:t>h’</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45" name="文字方塊 29"/>
          <p:cNvSpPr txBox="1">
            <a:spLocks noRot="1" noChangeAspect="1" noMove="1" noResize="1" noEditPoints="1" noAdjustHandles="1" noChangeArrowheads="1" noChangeShapeType="1" noTextEdit="1"/>
          </p:cNvSpPr>
          <p:nvPr/>
        </p:nvSpPr>
        <p:spPr>
          <a:xfrm>
            <a:off x="4617720" y="4724400"/>
            <a:ext cx="2780030" cy="276860"/>
          </a:xfrm>
          <a:prstGeom prst="rect">
            <a:avLst/>
          </a:prstGeom>
          <a:blipFill rotWithShape="1">
            <a:blip r:embed="rId1"/>
            <a:stretch>
              <a:fillRect l="-1543" t="-10870" r="-309" b="-8696"/>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46" name="文字方塊 30"/>
          <p:cNvSpPr txBox="1"/>
          <p:nvPr/>
        </p:nvSpPr>
        <p:spPr>
          <a:xfrm>
            <a:off x="4312920" y="5257800"/>
            <a:ext cx="1258888" cy="461963"/>
          </a:xfrm>
          <a:prstGeom prst="rect">
            <a:avLst/>
          </a:prstGeom>
          <a:noFill/>
          <a:ln w="9525">
            <a:noFill/>
          </a:ln>
        </p:spPr>
        <p:txBody>
          <a:bodyPr>
            <a:spAutoFit/>
          </a:bodyPr>
          <a:p>
            <a:r>
              <a:rPr lang="en-US" altLang="zh-TW" sz="2400" dirty="0">
                <a:latin typeface="Arial" panose="020B0604020202090204" pitchFamily="34" charset="0"/>
              </a:rPr>
              <a:t>softmax</a:t>
            </a:r>
            <a:endParaRPr lang="zh-TW" altLang="en-US" sz="2400" dirty="0">
              <a:latin typeface="Arial" panose="020B0604020202090204" pitchFamily="34" charset="0"/>
            </a:endParaRPr>
          </a:p>
        </p:txBody>
      </p:sp>
      <p:sp>
        <p:nvSpPr>
          <p:cNvPr id="47" name="文字方塊 31"/>
          <p:cNvSpPr txBox="1">
            <a:spLocks noRot="1" noChangeAspect="1" noMove="1" noResize="1" noEditPoints="1" noAdjustHandles="1" noChangeArrowheads="1" noChangeShapeType="1" noTextEdit="1"/>
          </p:cNvSpPr>
          <p:nvPr/>
        </p:nvSpPr>
        <p:spPr>
          <a:xfrm>
            <a:off x="4681855" y="3200400"/>
            <a:ext cx="3705225" cy="276860"/>
          </a:xfrm>
          <a:prstGeom prst="rect">
            <a:avLst/>
          </a:prstGeom>
          <a:blipFill rotWithShape="1">
            <a:blip r:embed="rId2"/>
            <a:stretch>
              <a:fillRect l="-759" t="-10870" b="-8696"/>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nvGrpSpPr>
          <p:cNvPr id="48" name="群組 36"/>
          <p:cNvGrpSpPr/>
          <p:nvPr/>
        </p:nvGrpSpPr>
        <p:grpSpPr>
          <a:xfrm>
            <a:off x="6446520" y="2971800"/>
            <a:ext cx="1066800" cy="779463"/>
            <a:chOff x="5096938" y="-313899"/>
            <a:chExt cx="1066800" cy="778933"/>
          </a:xfrm>
        </p:grpSpPr>
        <p:sp>
          <p:nvSpPr>
            <p:cNvPr id="49" name="矩形 27"/>
            <p:cNvSpPr/>
            <p:nvPr/>
          </p:nvSpPr>
          <p:spPr>
            <a:xfrm>
              <a:off x="5096938" y="-313899"/>
              <a:ext cx="685800" cy="761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W</a:t>
              </a:r>
              <a:r>
                <a:rPr lang="en-US" altLang="zh-TW" sz="2400" baseline="30000">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0" name="矩形 34"/>
            <p:cNvSpPr/>
            <p:nvPr/>
          </p:nvSpPr>
          <p:spPr>
            <a:xfrm>
              <a:off x="5858938" y="-313899"/>
              <a:ext cx="304800" cy="778933"/>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FFFF"/>
                  </a:solidFill>
                  <a:latin typeface="Arial" panose="020B0604020202090204" pitchFamily="34" charset="0"/>
                  <a:cs typeface="Arial" panose="020B0604020202090204" pitchFamily="34" charset="0"/>
                </a:rPr>
                <a:t>x</a:t>
              </a:r>
              <a:endParaRPr lang="zh-TW" altLang="en-US" sz="2800" baseline="30000">
                <a:solidFill>
                  <a:srgbClr val="FFFFFF"/>
                </a:solidFill>
                <a:latin typeface="Arial" panose="020B0604020202090204" pitchFamily="34" charset="0"/>
                <a:ea typeface="Arial" panose="020B0604020202090204" pitchFamily="34" charset="0"/>
              </a:endParaRPr>
            </a:p>
          </p:txBody>
        </p:sp>
      </p:grpSp>
      <p:sp>
        <p:nvSpPr>
          <p:cNvPr id="51" name="文字方塊 35"/>
          <p:cNvSpPr txBox="1">
            <a:spLocks noRot="1" noChangeAspect="1" noMove="1" noResize="1" noEditPoints="1" noAdjustHandles="1" noChangeArrowheads="1" noChangeShapeType="1" noTextEdit="1"/>
          </p:cNvSpPr>
          <p:nvPr/>
        </p:nvSpPr>
        <p:spPr>
          <a:xfrm>
            <a:off x="6217920" y="3226713"/>
            <a:ext cx="349455" cy="430887"/>
          </a:xfrm>
          <a:prstGeom prst="rect">
            <a:avLst/>
          </a:prstGeom>
          <a:blipFill rotWithShape="1">
            <a:blip r:embed="rId3"/>
            <a:stretch>
              <a:fillRect l="-6897" t="-5634"/>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52" name="矩形 28"/>
          <p:cNvSpPr/>
          <p:nvPr/>
        </p:nvSpPr>
        <p:spPr>
          <a:xfrm>
            <a:off x="5989320" y="2971800"/>
            <a:ext cx="228600" cy="762000"/>
          </a:xfrm>
          <a:prstGeom prst="rect">
            <a:avLst/>
          </a:prstGeom>
          <a:solidFill>
            <a:schemeClr val="tx1"/>
          </a:solidFill>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CA" altLang="zh-TW" sz="2800" baseline="30000">
                <a:solidFill>
                  <a:srgbClr val="FFFFFF"/>
                </a:solidFill>
                <a:latin typeface="Arial" panose="020B0604020202090204" pitchFamily="34" charset="0"/>
                <a:cs typeface="Arial" panose="020B0604020202090204" pitchFamily="34" charset="0"/>
              </a:rPr>
              <a:t>h</a:t>
            </a:r>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0496" name="TextBox 1"/>
          <p:cNvSpPr txBox="1"/>
          <p:nvPr/>
        </p:nvSpPr>
        <p:spPr>
          <a:xfrm>
            <a:off x="6805295" y="5485130"/>
            <a:ext cx="2224088" cy="646113"/>
          </a:xfrm>
          <a:prstGeom prst="rect">
            <a:avLst/>
          </a:prstGeom>
          <a:noFill/>
          <a:ln w="9525">
            <a:noFill/>
          </a:ln>
        </p:spPr>
        <p:txBody>
          <a:bodyPr wrap="none">
            <a:spAutoFit/>
          </a:bodyPr>
          <a:p>
            <a:r>
              <a:rPr lang="en-US" altLang="zh-CN" dirty="0">
                <a:latin typeface="Arial" panose="020B0604020202090204" pitchFamily="34" charset="0"/>
              </a:rPr>
              <a:t>Note, y is computed</a:t>
            </a:r>
            <a:endParaRPr lang="en-US" altLang="zh-CN" dirty="0">
              <a:latin typeface="Arial" panose="020B0604020202090204" pitchFamily="34" charset="0"/>
            </a:endParaRPr>
          </a:p>
          <a:p>
            <a:r>
              <a:rPr lang="en-US" altLang="zh-CN" dirty="0">
                <a:latin typeface="Arial" panose="020B0604020202090204" pitchFamily="34" charset="0"/>
              </a:rPr>
              <a:t>from h</a:t>
            </a:r>
            <a:r>
              <a:rPr lang="en-US" altLang="en-US" dirty="0">
                <a:latin typeface="Arial" panose="020B0604020202090204" pitchFamily="34" charset="0"/>
              </a:rPr>
              <a:t>’</a:t>
            </a:r>
            <a:endParaRPr lang="en-US" altLang="zh-CN" dirty="0">
              <a:latin typeface="Arial" panose="020B0604020202090204" pitchFamily="34" charset="0"/>
            </a:endParaRPr>
          </a:p>
        </p:txBody>
      </p:sp>
      <p:graphicFrame>
        <p:nvGraphicFramePr>
          <p:cNvPr id="61" name="对象 60">
            <a:hlinkClick r:id="" action="ppaction://ole?verb="/>
          </p:cNvPr>
          <p:cNvGraphicFramePr>
            <a:graphicFrameLocks noChangeAspect="1"/>
          </p:cNvGraphicFramePr>
          <p:nvPr/>
        </p:nvGraphicFramePr>
        <p:xfrm>
          <a:off x="1705610" y="1357630"/>
          <a:ext cx="4849495" cy="396240"/>
        </p:xfrm>
        <a:graphic>
          <a:graphicData uri="http://schemas.openxmlformats.org/presentationml/2006/ole">
            <mc:AlternateContent xmlns:mc="http://schemas.openxmlformats.org/markup-compatibility/2006">
              <mc:Choice xmlns:v="urn:schemas-microsoft-com:vml" Requires="v">
                <p:oleObj spid="_x0000_s2049" name="" r:id="rId4" imgW="2176145" imgH="177800" progId="Equation.Ribbit">
                  <p:embed/>
                </p:oleObj>
              </mc:Choice>
              <mc:Fallback>
                <p:oleObj name="" r:id="rId4" imgW="2176145" imgH="177800" progId="Equation.Ribbit">
                  <p:embed/>
                  <p:pic>
                    <p:nvPicPr>
                      <p:cNvPr id="0" name="图片 2048"/>
                      <p:cNvPicPr/>
                      <p:nvPr/>
                    </p:nvPicPr>
                    <p:blipFill>
                      <a:blip r:embed="rId5"/>
                      <a:stretch>
                        <a:fillRect/>
                      </a:stretch>
                    </p:blipFill>
                    <p:spPr>
                      <a:xfrm>
                        <a:off x="1705610" y="1357630"/>
                        <a:ext cx="4849495" cy="396240"/>
                      </a:xfrm>
                      <a:prstGeom prst="rect">
                        <a:avLst/>
                      </a:prstGeom>
                    </p:spPr>
                  </p:pic>
                </p:oleObj>
              </mc:Fallback>
            </mc:AlternateContent>
          </a:graphicData>
        </a:graphic>
      </p:graphicFrame>
      <p:cxnSp>
        <p:nvCxnSpPr>
          <p:cNvPr id="54" name="直接连接符 53"/>
          <p:cNvCxnSpPr/>
          <p:nvPr/>
        </p:nvCxnSpPr>
        <p:spPr>
          <a:xfrm flipH="1">
            <a:off x="3523615" y="2026285"/>
            <a:ext cx="16510" cy="3942080"/>
          </a:xfrm>
          <a:prstGeom prst="line">
            <a:avLst/>
          </a:prstGeom>
          <a:ln w="34925" cmpd="sng">
            <a:solidFill>
              <a:srgbClr val="FF000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 name="矩形 34"/>
              <p:cNvSpPr/>
              <p:nvPr/>
            </p:nvSpPr>
            <p:spPr>
              <a:xfrm>
                <a:off x="7847330" y="2971800"/>
                <a:ext cx="381000" cy="779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14:m>
                  <m:oMathPara xmlns:m="http://schemas.openxmlformats.org/officeDocument/2006/math">
                    <m:oMathParaPr>
                      <m:jc m:val="centerGroup"/>
                    </m:oMathParaPr>
                    <m:oMath xmlns:m="http://schemas.openxmlformats.org/officeDocument/2006/math">
                      <m:sSub>
                        <m:sSubPr>
                          <m:ctrlP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ctrlPr>
                        </m:sSubPr>
                        <m:e>
                          <m: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t>𝑏</m:t>
                          </m:r>
                        </m:e>
                        <m:sub>
                          <m: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t>ℎ</m:t>
                          </m:r>
                        </m:sub>
                      </m:sSub>
                    </m:oMath>
                  </m:oMathPara>
                </a14:m>
                <a:endParaRPr lang="zh-TW" altLang="en-US" sz="2800" baseline="30000">
                  <a:solidFill>
                    <a:srgbClr val="FFFFFF"/>
                  </a:solidFill>
                  <a:latin typeface="Arial" panose="020B0604020202090204" pitchFamily="34" charset="0"/>
                  <a:ea typeface="Arial" panose="020B0604020202090204" pitchFamily="34" charset="0"/>
                </a:endParaRPr>
              </a:p>
            </p:txBody>
          </p:sp>
        </mc:Choice>
        <mc:Fallback>
          <p:sp>
            <p:nvSpPr>
              <p:cNvPr id="2" name="矩形 34"/>
              <p:cNvSpPr>
                <a:spLocks noRot="1" noChangeAspect="1" noMove="1" noResize="1" noEditPoints="1" noAdjustHandles="1" noChangeArrowheads="1" noChangeShapeType="1" noTextEdit="1"/>
              </p:cNvSpPr>
              <p:nvPr/>
            </p:nvSpPr>
            <p:spPr>
              <a:xfrm>
                <a:off x="7847330" y="2971800"/>
                <a:ext cx="381000" cy="779780"/>
              </a:xfrm>
              <a:prstGeom prst="rect">
                <a:avLst/>
              </a:prstGeom>
              <a:blipFill rotWithShape="1">
                <a:blip r:embed="rId6"/>
                <a:stretch>
                  <a:fillRect l="-1667" t="-814" r="-1667" b="-814"/>
                </a:stretch>
              </a:blipFill>
            </p:spPr>
            <p:style>
              <a:lnRef idx="2">
                <a:schemeClr val="dk1">
                  <a:shade val="50000"/>
                </a:schemeClr>
              </a:lnRef>
              <a:fillRef idx="1">
                <a:schemeClr val="dk1"/>
              </a:fillRef>
              <a:effectRef idx="0">
                <a:schemeClr val="dk1"/>
              </a:effectRef>
              <a:fontRef idx="minor">
                <a:schemeClr val="lt1"/>
              </a:fontRef>
            </p:style>
            <p:txBody>
              <a:bodyPr/>
              <a:lstStyle/>
              <a:p>
                <a:r>
                  <a:rPr lang="zh-CN" altLang="en-US">
                    <a:noFill/>
                  </a:rPr>
                  <a:t> </a:t>
                </a:r>
              </a:p>
            </p:txBody>
          </p:sp>
        </mc:Fallback>
      </mc:AlternateContent>
      <p:sp>
        <p:nvSpPr>
          <p:cNvPr id="3" name="文字方塊 35"/>
          <p:cNvSpPr txBox="1">
            <a:spLocks noRot="1" noChangeAspect="1" noMove="1" noResize="1" noEditPoints="1" noAdjustHandles="1" noChangeArrowheads="1" noChangeShapeType="1" noTextEdit="1"/>
          </p:cNvSpPr>
          <p:nvPr/>
        </p:nvSpPr>
        <p:spPr>
          <a:xfrm>
            <a:off x="7606665" y="3226713"/>
            <a:ext cx="349455" cy="430887"/>
          </a:xfrm>
          <a:prstGeom prst="rect">
            <a:avLst/>
          </a:prstGeom>
          <a:blipFill rotWithShape="1">
            <a:blip r:embed="rId3"/>
            <a:stretch>
              <a:fillRect l="-6897" t="-5634"/>
            </a:stretch>
          </a:blipFill>
        </p:spPr>
        <p:txBody>
          <a:bodyPr/>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mc:AlternateContent xmlns:mc="http://schemas.openxmlformats.org/markup-compatibility/2006">
        <mc:Choice xmlns:a14="http://schemas.microsoft.com/office/drawing/2010/main" Requires="a14">
          <p:sp>
            <p:nvSpPr>
              <p:cNvPr id="6" name="矩形 34"/>
              <p:cNvSpPr/>
              <p:nvPr/>
            </p:nvSpPr>
            <p:spPr>
              <a:xfrm>
                <a:off x="6727825" y="4449445"/>
                <a:ext cx="381000" cy="77978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14:m>
                  <m:oMathPara xmlns:m="http://schemas.openxmlformats.org/officeDocument/2006/math">
                    <m:oMathParaPr>
                      <m:jc m:val="centerGroup"/>
                    </m:oMathParaPr>
                    <m:oMath xmlns:m="http://schemas.openxmlformats.org/officeDocument/2006/math">
                      <m:sSub>
                        <m:sSubPr>
                          <m:ctrlP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ctrlPr>
                        </m:sSubPr>
                        <m:e>
                          <m: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t>𝑏</m:t>
                          </m:r>
                        </m:e>
                        <m:sub>
                          <m:r>
                            <a:rPr lang="en-US" altLang="zh-TW" sz="2800" i="1" baseline="30000">
                              <a:solidFill>
                                <a:srgbClr val="FFFFFF"/>
                              </a:solidFill>
                              <a:latin typeface="DejaVu Math TeX Gyre" panose="02000503000000000000" charset="0"/>
                              <a:ea typeface="Arial" panose="020B0604020202090204" pitchFamily="34" charset="0"/>
                              <a:cs typeface="DejaVu Math TeX Gyre" panose="02000503000000000000" charset="0"/>
                            </a:rPr>
                            <m:t>𝑞</m:t>
                          </m:r>
                        </m:sub>
                      </m:sSub>
                    </m:oMath>
                  </m:oMathPara>
                </a14:m>
                <a:endParaRPr lang="zh-TW" altLang="en-US" sz="2800" baseline="30000">
                  <a:solidFill>
                    <a:srgbClr val="FFFFFF"/>
                  </a:solidFill>
                  <a:latin typeface="Arial" panose="020B0604020202090204" pitchFamily="34" charset="0"/>
                  <a:ea typeface="Arial" panose="020B0604020202090204" pitchFamily="34" charset="0"/>
                </a:endParaRPr>
              </a:p>
            </p:txBody>
          </p:sp>
        </mc:Choice>
        <mc:Fallback>
          <p:sp>
            <p:nvSpPr>
              <p:cNvPr id="6" name="矩形 34"/>
              <p:cNvSpPr>
                <a:spLocks noRot="1" noChangeAspect="1" noMove="1" noResize="1" noEditPoints="1" noAdjustHandles="1" noChangeArrowheads="1" noChangeShapeType="1" noTextEdit="1"/>
              </p:cNvSpPr>
              <p:nvPr/>
            </p:nvSpPr>
            <p:spPr>
              <a:xfrm>
                <a:off x="6727825" y="4449445"/>
                <a:ext cx="381000" cy="779780"/>
              </a:xfrm>
              <a:prstGeom prst="rect">
                <a:avLst/>
              </a:prstGeom>
              <a:blipFill rotWithShape="1">
                <a:blip r:embed="rId7"/>
                <a:stretch>
                  <a:fillRect l="-1667" t="-814" r="-1667" b="-814"/>
                </a:stretch>
              </a:blipFill>
            </p:spPr>
            <p:style>
              <a:lnRef idx="2">
                <a:schemeClr val="dk1">
                  <a:shade val="50000"/>
                </a:schemeClr>
              </a:lnRef>
              <a:fillRef idx="1">
                <a:schemeClr val="dk1"/>
              </a:fillRef>
              <a:effectRef idx="0">
                <a:schemeClr val="dk1"/>
              </a:effectRef>
              <a:fontRef idx="minor">
                <a:schemeClr val="lt1"/>
              </a:fontRef>
            </p:style>
            <p:txBody>
              <a:bodyPr/>
              <a:lstStyle/>
              <a:p>
                <a:r>
                  <a:rPr lang="zh-CN" altLang="en-US">
                    <a:noFill/>
                  </a:rPr>
                  <a:t> </a:t>
                </a:r>
              </a:p>
            </p:txBody>
          </p:sp>
        </mc:Fallback>
      </mc:AlternateContent>
      <p:sp>
        <p:nvSpPr>
          <p:cNvPr id="7" name="文字方塊 35"/>
          <p:cNvSpPr txBox="1">
            <a:spLocks noRot="1" noChangeAspect="1" noMove="1" noResize="1" noEditPoints="1" noAdjustHandles="1" noChangeArrowheads="1" noChangeShapeType="1" noTextEdit="1"/>
          </p:cNvSpPr>
          <p:nvPr/>
        </p:nvSpPr>
        <p:spPr>
          <a:xfrm>
            <a:off x="6487160" y="4704358"/>
            <a:ext cx="349455" cy="430887"/>
          </a:xfrm>
          <a:prstGeom prst="rect">
            <a:avLst/>
          </a:prstGeom>
          <a:blipFill rotWithShape="1">
            <a:blip r:embed="rId3"/>
            <a:stretch>
              <a:fillRect l="-6897" t="-5634"/>
            </a:stretch>
          </a:blipFill>
        </p:spPr>
        <p:txBody>
          <a:bodyPr/>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bldLst>
      <p:bldP spid="20496" grpId="1"/>
      <p:bldP spid="6" grpId="1" animBg="1"/>
      <p:bldP spid="2"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Problems with </a:t>
              </a:r>
              <a:r>
                <a:rPr lang="en-US" sz="2775">
                  <a:solidFill>
                    <a:srgbClr val="FFFFFF"/>
                  </a:solidFill>
                  <a:latin typeface="Arial" panose="020B0604020202090204"/>
                  <a:sym typeface="+mn-ea"/>
                </a:rPr>
                <a:t>naïve R</a:t>
              </a:r>
              <a:r>
                <a:rPr lang="en-US" sz="2775">
                  <a:solidFill>
                    <a:srgbClr val="FFFFFF"/>
                  </a:solidFill>
                  <a:latin typeface="Arial" panose="020B0604020202090204"/>
                  <a:sym typeface="+mn-ea"/>
                </a:rPr>
                <a:t>NN</a:t>
              </a:r>
              <a:endParaRPr lang="en-US" altLang="en-US" sz="2775">
                <a:solidFill>
                  <a:srgbClr val="FFFFFF"/>
                </a:solidFill>
                <a:latin typeface="Arial" panose="020B0604020202090204"/>
                <a:sym typeface="+mn-ea"/>
              </a:endParaRPr>
            </a:p>
          </p:txBody>
        </p:sp>
      </p:grpSp>
      <p:sp>
        <p:nvSpPr>
          <p:cNvPr id="21506" name="Content Placeholder 2"/>
          <p:cNvSpPr>
            <a:spLocks noGrp="1"/>
          </p:cNvSpPr>
          <p:nvPr>
            <p:ph idx="1"/>
          </p:nvPr>
        </p:nvSpPr>
        <p:spPr>
          <a:xfrm>
            <a:off x="628650" y="1825625"/>
            <a:ext cx="7707630" cy="4351655"/>
          </a:xfrm>
        </p:spPr>
        <p:txBody>
          <a:bodyPr vert="horz" wrap="square" lIns="91440" tIns="45720" rIns="91440" bIns="45720" anchor="t" anchorCtr="0"/>
          <a:p>
            <a:pPr algn="just">
              <a:lnSpc>
                <a:spcPct val="150000"/>
              </a:lnSpc>
              <a:buFont typeface="Wingdings" panose="05000000000000000000" charset="0"/>
              <a:buChar char="n"/>
            </a:pPr>
            <a:r>
              <a:rPr lang="en-US" altLang="zh-CN" sz="2000" dirty="0">
                <a:latin typeface="微软雅黑" panose="020B0503020204020204" charset="-122"/>
                <a:ea typeface="微软雅黑" panose="020B0503020204020204" charset="-122"/>
              </a:rPr>
              <a:t>When dealing with a time series, it tends to forget old information. When there is a distant relationship of unknown length, we wish to have a </a:t>
            </a:r>
            <a:r>
              <a:rPr lang="en-US"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memory</a:t>
            </a:r>
            <a:r>
              <a:rPr lang="en-US" altLang="en-US" sz="2000" dirty="0">
                <a:latin typeface="微软雅黑" panose="020B0503020204020204" charset="-122"/>
                <a:ea typeface="微软雅黑" panose="020B0503020204020204" charset="-122"/>
              </a:rPr>
              <a:t>”</a:t>
            </a:r>
            <a:r>
              <a:rPr lang="en-US" altLang="zh-CN" sz="2000" dirty="0">
                <a:latin typeface="微软雅黑" panose="020B0503020204020204" charset="-122"/>
                <a:ea typeface="微软雅黑" panose="020B0503020204020204" charset="-122"/>
              </a:rPr>
              <a:t> to it.</a:t>
            </a:r>
            <a:endParaRPr lang="en-US" altLang="zh-CN" sz="2000" dirty="0">
              <a:latin typeface="微软雅黑" panose="020B0503020204020204" charset="-122"/>
              <a:ea typeface="微软雅黑" panose="020B0503020204020204" charset="-122"/>
            </a:endParaRPr>
          </a:p>
          <a:p>
            <a:pPr algn="just">
              <a:lnSpc>
                <a:spcPct val="150000"/>
              </a:lnSpc>
              <a:buFont typeface="Wingdings" panose="05000000000000000000" charset="0"/>
              <a:buChar char="n"/>
            </a:pPr>
            <a:endParaRPr lang="en-US" altLang="zh-CN" sz="2000" dirty="0">
              <a:latin typeface="微软雅黑" panose="020B0503020204020204" charset="-122"/>
              <a:ea typeface="微软雅黑" panose="020B0503020204020204" charset="-122"/>
            </a:endParaRPr>
          </a:p>
          <a:p>
            <a:pPr algn="just">
              <a:lnSpc>
                <a:spcPct val="150000"/>
              </a:lnSpc>
              <a:buFont typeface="Wingdings" panose="05000000000000000000" charset="0"/>
              <a:buChar char="n"/>
            </a:pPr>
            <a:r>
              <a:rPr lang="en-US" altLang="zh-CN" sz="2000" dirty="0">
                <a:latin typeface="微软雅黑" panose="020B0503020204020204" charset="-122"/>
                <a:ea typeface="微软雅黑" panose="020B0503020204020204" charset="-122"/>
              </a:rPr>
              <a:t>Vanishing gradient problem.</a:t>
            </a:r>
            <a:endParaRPr lang="en-US" altLang="zh-CN" sz="2000" dirty="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uiExpand="1" build="p"/>
      <p:bldP spid="21506" grpI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altLang="en-US" sz="2775">
                  <a:solidFill>
                    <a:srgbClr val="FFFFFF"/>
                  </a:solidFill>
                  <a:latin typeface="Arial" panose="020B0604020202090204"/>
                  <a:sym typeface="+mn-ea"/>
                </a:rPr>
                <a:t>Symbol</a:t>
              </a:r>
              <a:endParaRPr lang="en-US" altLang="en-US" sz="2775">
                <a:solidFill>
                  <a:srgbClr val="FFFFFF"/>
                </a:solidFill>
                <a:latin typeface="Arial" panose="020B0604020202090204"/>
                <a:sym typeface="+mn-ea"/>
              </a:endParaRPr>
            </a:p>
          </p:txBody>
        </p:sp>
      </p:grpSp>
      <p:pic>
        <p:nvPicPr>
          <p:cNvPr id="22529" name="Picture 3"/>
          <p:cNvPicPr>
            <a:picLocks noChangeAspect="1"/>
          </p:cNvPicPr>
          <p:nvPr/>
        </p:nvPicPr>
        <p:blipFill>
          <a:blip r:embed="rId1"/>
          <a:stretch>
            <a:fillRect/>
          </a:stretch>
        </p:blipFill>
        <p:spPr>
          <a:xfrm>
            <a:off x="3307080" y="3241040"/>
            <a:ext cx="1882775" cy="2301240"/>
          </a:xfrm>
          <a:prstGeom prst="rect">
            <a:avLst/>
          </a:prstGeom>
          <a:noFill/>
          <a:ln w="9525">
            <a:noFill/>
          </a:ln>
        </p:spPr>
      </p:pic>
      <p:pic>
        <p:nvPicPr>
          <p:cNvPr id="22530" name="Picture 4"/>
          <p:cNvPicPr>
            <a:picLocks noChangeAspect="1"/>
          </p:cNvPicPr>
          <p:nvPr/>
        </p:nvPicPr>
        <p:blipFill>
          <a:blip r:embed="rId2"/>
          <a:stretch>
            <a:fillRect/>
          </a:stretch>
        </p:blipFill>
        <p:spPr>
          <a:xfrm>
            <a:off x="769620" y="1115695"/>
            <a:ext cx="7376160" cy="1374140"/>
          </a:xfrm>
          <a:prstGeom prst="rect">
            <a:avLst/>
          </a:prstGeom>
          <a:noFill/>
          <a:ln w="9525">
            <a:noFill/>
          </a:ln>
        </p:spPr>
      </p:pic>
      <p:sp>
        <p:nvSpPr>
          <p:cNvPr id="22531" name="TextBox 5"/>
          <p:cNvSpPr txBox="1"/>
          <p:nvPr/>
        </p:nvSpPr>
        <p:spPr>
          <a:xfrm>
            <a:off x="388620" y="5867400"/>
            <a:ext cx="8214995" cy="645160"/>
          </a:xfrm>
          <a:prstGeom prst="rect">
            <a:avLst/>
          </a:prstGeom>
          <a:noFill/>
          <a:ln w="9525">
            <a:noFill/>
          </a:ln>
        </p:spPr>
        <p:txBody>
          <a:bodyPr wrap="square">
            <a:spAutoFit/>
          </a:bodyPr>
          <a:p>
            <a:pPr algn="just"/>
            <a:r>
              <a:rPr lang="en-US" altLang="zh-CN" dirty="0">
                <a:latin typeface="Arial" panose="020B0604020202090204" pitchFamily="34" charset="0"/>
              </a:rPr>
              <a:t>The sigmoid layer outputs numbers between 0-1 determine how much each component should be let through. Pink X gate is point-wise multiplication.</a:t>
            </a:r>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LSTM</a:t>
              </a:r>
              <a:endParaRPr lang="en-US" altLang="en-US" sz="2775">
                <a:solidFill>
                  <a:srgbClr val="FFFFFF"/>
                </a:solidFill>
                <a:latin typeface="Arial" panose="020B0604020202090204"/>
                <a:sym typeface="+mn-ea"/>
              </a:endParaRPr>
            </a:p>
          </p:txBody>
        </p:sp>
      </p:grpSp>
      <p:pic>
        <p:nvPicPr>
          <p:cNvPr id="24" name="Picture 4"/>
          <p:cNvPicPr>
            <a:picLocks noChangeAspect="1"/>
          </p:cNvPicPr>
          <p:nvPr/>
        </p:nvPicPr>
        <p:blipFill>
          <a:blip r:embed="rId1"/>
          <a:stretch>
            <a:fillRect/>
          </a:stretch>
        </p:blipFill>
        <p:spPr>
          <a:xfrm>
            <a:off x="3048000" y="4800600"/>
            <a:ext cx="6096635" cy="1929130"/>
          </a:xfrm>
          <a:prstGeom prst="rect">
            <a:avLst/>
          </a:prstGeom>
          <a:noFill/>
          <a:ln w="9525">
            <a:noFill/>
          </a:ln>
        </p:spPr>
      </p:pic>
      <p:sp>
        <p:nvSpPr>
          <p:cNvPr id="25" name="TextBox 5"/>
          <p:cNvSpPr txBox="1"/>
          <p:nvPr/>
        </p:nvSpPr>
        <p:spPr>
          <a:xfrm>
            <a:off x="12700" y="5043805"/>
            <a:ext cx="3009900" cy="1322070"/>
          </a:xfrm>
          <a:prstGeom prst="rect">
            <a:avLst/>
          </a:prstGeom>
          <a:noFill/>
          <a:ln w="9525">
            <a:noFill/>
          </a:ln>
        </p:spPr>
        <p:txBody>
          <a:bodyPr>
            <a:spAutoFit/>
          </a:bodyPr>
          <a:p>
            <a:pPr algn="just"/>
            <a:r>
              <a:rPr lang="en-US" altLang="zh-CN" sz="1600" dirty="0">
                <a:latin typeface="Arial" panose="020B0604020202090204" pitchFamily="34" charset="0"/>
              </a:rPr>
              <a:t>The core idea is this cell state C</a:t>
            </a:r>
            <a:r>
              <a:rPr lang="en-US" altLang="zh-CN" sz="1600" baseline="-25000" dirty="0">
                <a:latin typeface="Arial" panose="020B0604020202090204" pitchFamily="34" charset="0"/>
              </a:rPr>
              <a:t>t</a:t>
            </a:r>
            <a:r>
              <a:rPr lang="en-US" altLang="zh-CN" sz="1600" dirty="0">
                <a:latin typeface="Arial" panose="020B0604020202090204" pitchFamily="34" charset="0"/>
              </a:rPr>
              <a:t>, it is changed slowly, with only minor linear interactions. It is very easy for information to flow along it unchanged.</a:t>
            </a:r>
            <a:endParaRPr lang="en-US" altLang="zh-CN" sz="1600" dirty="0">
              <a:latin typeface="Arial" panose="020B0604020202090204" pitchFamily="34" charset="0"/>
            </a:endParaRPr>
          </a:p>
        </p:txBody>
      </p:sp>
      <p:grpSp>
        <p:nvGrpSpPr>
          <p:cNvPr id="40" name="组合 39"/>
          <p:cNvGrpSpPr/>
          <p:nvPr/>
        </p:nvGrpSpPr>
        <p:grpSpPr>
          <a:xfrm>
            <a:off x="1164590" y="1776095"/>
            <a:ext cx="6988810" cy="2621280"/>
            <a:chOff x="1834" y="2797"/>
            <a:chExt cx="11006" cy="4128"/>
          </a:xfrm>
        </p:grpSpPr>
        <p:pic>
          <p:nvPicPr>
            <p:cNvPr id="23" name="Picture 3"/>
            <p:cNvPicPr>
              <a:picLocks noChangeAspect="1"/>
            </p:cNvPicPr>
            <p:nvPr/>
          </p:nvPicPr>
          <p:blipFill>
            <a:blip r:embed="rId2"/>
            <a:stretch>
              <a:fillRect/>
            </a:stretch>
          </p:blipFill>
          <p:spPr>
            <a:xfrm>
              <a:off x="1834" y="2797"/>
              <a:ext cx="11006" cy="4128"/>
            </a:xfrm>
            <a:prstGeom prst="rect">
              <a:avLst/>
            </a:prstGeom>
            <a:noFill/>
            <a:ln w="9525">
              <a:noFill/>
            </a:ln>
          </p:spPr>
        </p:pic>
        <p:sp>
          <p:nvSpPr>
            <p:cNvPr id="26" name="TextBox 6"/>
            <p:cNvSpPr txBox="1"/>
            <p:nvPr/>
          </p:nvSpPr>
          <p:spPr>
            <a:xfrm>
              <a:off x="4985" y="5741"/>
              <a:ext cx="775" cy="583"/>
            </a:xfrm>
            <a:prstGeom prst="rect">
              <a:avLst/>
            </a:prstGeom>
            <a:noFill/>
            <a:ln w="9525">
              <a:noFill/>
            </a:ln>
          </p:spPr>
          <p:txBody>
            <a:bodyPr wrap="none">
              <a:spAutoFit/>
            </a:bodyPr>
            <a:p>
              <a:r>
                <a:rPr lang="en-US" altLang="zh-CN" dirty="0">
                  <a:latin typeface="Arial" panose="020B0604020202090204" pitchFamily="34" charset="0"/>
                </a:rPr>
                <a:t>h</a:t>
              </a:r>
              <a:r>
                <a:rPr lang="en-US" altLang="zh-CN" baseline="-25000" dirty="0">
                  <a:latin typeface="Arial" panose="020B0604020202090204" pitchFamily="34" charset="0"/>
                </a:rPr>
                <a:t>t-1</a:t>
              </a:r>
              <a:endParaRPr lang="en-US" altLang="zh-CN" dirty="0">
                <a:latin typeface="Arial" panose="020B0604020202090204" pitchFamily="34" charset="0"/>
              </a:endParaRPr>
            </a:p>
          </p:txBody>
        </p:sp>
        <p:sp>
          <p:nvSpPr>
            <p:cNvPr id="27" name="TextBox 7"/>
            <p:cNvSpPr txBox="1"/>
            <p:nvPr/>
          </p:nvSpPr>
          <p:spPr>
            <a:xfrm>
              <a:off x="4985" y="3579"/>
              <a:ext cx="762" cy="531"/>
            </a:xfrm>
            <a:prstGeom prst="rect">
              <a:avLst/>
            </a:prstGeom>
            <a:noFill/>
            <a:ln w="9525">
              <a:noFill/>
            </a:ln>
          </p:spPr>
          <p:txBody>
            <a:bodyPr wrap="none">
              <a:spAutoFit/>
            </a:bodyPr>
            <a:p>
              <a:r>
                <a:rPr lang="en-US" altLang="zh-CN" sz="1600" dirty="0">
                  <a:latin typeface="Arial" panose="020B0604020202090204" pitchFamily="34" charset="0"/>
                </a:rPr>
                <a:t>C</a:t>
              </a:r>
              <a:r>
                <a:rPr lang="en-US" altLang="zh-CN" sz="1600" baseline="-25000" dirty="0">
                  <a:latin typeface="Arial" panose="020B0604020202090204" pitchFamily="34" charset="0"/>
                </a:rPr>
                <a:t>t-1</a:t>
              </a:r>
              <a:endParaRPr lang="en-US" altLang="zh-CN" sz="1600" baseline="-25000" dirty="0">
                <a:latin typeface="Arial" panose="020B0604020202090204" pitchFamily="34" charset="0"/>
              </a:endParaRPr>
            </a:p>
          </p:txBody>
        </p:sp>
      </p:grpSp>
      <p:sp>
        <p:nvSpPr>
          <p:cNvPr id="29" name="TextBox 8"/>
          <p:cNvSpPr txBox="1"/>
          <p:nvPr/>
        </p:nvSpPr>
        <p:spPr>
          <a:xfrm>
            <a:off x="168275" y="852170"/>
            <a:ext cx="2443163" cy="923925"/>
          </a:xfrm>
          <a:prstGeom prst="rect">
            <a:avLst/>
          </a:prstGeom>
          <a:noFill/>
          <a:ln w="9525">
            <a:noFill/>
          </a:ln>
        </p:spPr>
        <p:txBody>
          <a:bodyPr wrap="none">
            <a:spAutoFit/>
          </a:bodyPr>
          <a:p>
            <a:r>
              <a:rPr lang="en-US" altLang="zh-CN" dirty="0">
                <a:latin typeface="Arial" panose="020B0604020202090204" pitchFamily="34" charset="0"/>
              </a:rPr>
              <a:t>This sigmoid gate </a:t>
            </a:r>
            <a:endParaRPr lang="en-US" altLang="zh-CN" dirty="0">
              <a:latin typeface="Arial" panose="020B0604020202090204" pitchFamily="34" charset="0"/>
            </a:endParaRPr>
          </a:p>
          <a:p>
            <a:r>
              <a:rPr lang="en-US" altLang="zh-CN" dirty="0">
                <a:latin typeface="Arial" panose="020B0604020202090204" pitchFamily="34" charset="0"/>
              </a:rPr>
              <a:t>determines how much</a:t>
            </a:r>
            <a:endParaRPr lang="en-US" altLang="zh-CN" dirty="0">
              <a:latin typeface="Arial" panose="020B0604020202090204" pitchFamily="34" charset="0"/>
            </a:endParaRPr>
          </a:p>
          <a:p>
            <a:r>
              <a:rPr lang="en-US" altLang="zh-CN" dirty="0">
                <a:latin typeface="Arial" panose="020B0604020202090204" pitchFamily="34" charset="0"/>
              </a:rPr>
              <a:t>information goes thru</a:t>
            </a:r>
            <a:endParaRPr lang="en-US" altLang="zh-CN" dirty="0">
              <a:latin typeface="Arial" panose="020B0604020202090204" pitchFamily="34" charset="0"/>
            </a:endParaRPr>
          </a:p>
        </p:txBody>
      </p:sp>
      <p:cxnSp>
        <p:nvCxnSpPr>
          <p:cNvPr id="30" name="Straight Arrow Connector 10"/>
          <p:cNvCxnSpPr>
            <a:stCxn id="29" idx="2"/>
          </p:cNvCxnSpPr>
          <p:nvPr/>
        </p:nvCxnSpPr>
        <p:spPr>
          <a:xfrm>
            <a:off x="1390015" y="1776095"/>
            <a:ext cx="2359660" cy="92964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1" name="TextBox 11"/>
          <p:cNvSpPr txBox="1"/>
          <p:nvPr/>
        </p:nvSpPr>
        <p:spPr>
          <a:xfrm>
            <a:off x="2857500" y="894080"/>
            <a:ext cx="2646680" cy="645160"/>
          </a:xfrm>
          <a:prstGeom prst="rect">
            <a:avLst/>
          </a:prstGeom>
          <a:noFill/>
          <a:ln w="9525">
            <a:noFill/>
          </a:ln>
        </p:spPr>
        <p:txBody>
          <a:bodyPr wrap="none">
            <a:spAutoFit/>
          </a:bodyPr>
          <a:p>
            <a:r>
              <a:rPr lang="en-US" altLang="zh-CN" dirty="0">
                <a:latin typeface="Arial" panose="020B0604020202090204" pitchFamily="34" charset="0"/>
              </a:rPr>
              <a:t>This decides what info</a:t>
            </a:r>
            <a:endParaRPr lang="en-US" altLang="zh-CN" dirty="0">
              <a:latin typeface="Arial" panose="020B0604020202090204" pitchFamily="34" charset="0"/>
            </a:endParaRPr>
          </a:p>
          <a:p>
            <a:r>
              <a:rPr lang="en-US" altLang="zh-CN" dirty="0">
                <a:latin typeface="Arial" panose="020B0604020202090204" pitchFamily="34" charset="0"/>
              </a:rPr>
              <a:t>is to add to the cell state</a:t>
            </a:r>
            <a:endParaRPr lang="en-US" altLang="zh-CN" dirty="0">
              <a:latin typeface="Arial" panose="020B0604020202090204" pitchFamily="34" charset="0"/>
            </a:endParaRPr>
          </a:p>
        </p:txBody>
      </p:sp>
      <p:cxnSp>
        <p:nvCxnSpPr>
          <p:cNvPr id="32" name="Straight Arrow Connector 13"/>
          <p:cNvCxnSpPr>
            <a:stCxn id="31" idx="2"/>
          </p:cNvCxnSpPr>
          <p:nvPr/>
        </p:nvCxnSpPr>
        <p:spPr>
          <a:xfrm>
            <a:off x="4180840" y="1539240"/>
            <a:ext cx="217805" cy="1524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3" name="TextBox 14"/>
          <p:cNvSpPr txBox="1"/>
          <p:nvPr/>
        </p:nvSpPr>
        <p:spPr>
          <a:xfrm>
            <a:off x="5931535" y="895350"/>
            <a:ext cx="2601595" cy="645160"/>
          </a:xfrm>
          <a:prstGeom prst="rect">
            <a:avLst/>
          </a:prstGeom>
          <a:noFill/>
          <a:ln w="9525">
            <a:noFill/>
          </a:ln>
        </p:spPr>
        <p:txBody>
          <a:bodyPr wrap="square">
            <a:spAutoFit/>
          </a:bodyPr>
          <a:p>
            <a:r>
              <a:rPr lang="en-US" altLang="zh-CN" dirty="0">
                <a:latin typeface="Arial" panose="020B0604020202090204" pitchFamily="34" charset="0"/>
              </a:rPr>
              <a:t>Output gate Controls what goes into output</a:t>
            </a:r>
            <a:endParaRPr lang="en-US" altLang="zh-CN" dirty="0">
              <a:latin typeface="Arial" panose="020B0604020202090204" pitchFamily="34" charset="0"/>
            </a:endParaRPr>
          </a:p>
        </p:txBody>
      </p:sp>
      <p:cxnSp>
        <p:nvCxnSpPr>
          <p:cNvPr id="35" name="Straight Arrow Connector 16"/>
          <p:cNvCxnSpPr>
            <a:stCxn id="33" idx="2"/>
          </p:cNvCxnSpPr>
          <p:nvPr/>
        </p:nvCxnSpPr>
        <p:spPr>
          <a:xfrm flipH="1">
            <a:off x="5239385" y="1540510"/>
            <a:ext cx="1993265" cy="1623695"/>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6" name="TextBox 17"/>
          <p:cNvSpPr txBox="1"/>
          <p:nvPr/>
        </p:nvSpPr>
        <p:spPr>
          <a:xfrm>
            <a:off x="3276600" y="4495800"/>
            <a:ext cx="1493838" cy="646113"/>
          </a:xfrm>
          <a:prstGeom prst="rect">
            <a:avLst/>
          </a:prstGeom>
          <a:noFill/>
          <a:ln w="9525">
            <a:noFill/>
          </a:ln>
        </p:spPr>
        <p:txBody>
          <a:bodyPr wrap="none">
            <a:spAutoFit/>
          </a:bodyPr>
          <a:p>
            <a:r>
              <a:rPr lang="en-US" altLang="zh-CN" dirty="0">
                <a:latin typeface="Arial" panose="020B0604020202090204" pitchFamily="34" charset="0"/>
              </a:rPr>
              <a:t>Forget  input</a:t>
            </a:r>
            <a:endParaRPr lang="en-US" altLang="zh-CN" dirty="0">
              <a:latin typeface="Arial" panose="020B0604020202090204" pitchFamily="34" charset="0"/>
            </a:endParaRPr>
          </a:p>
          <a:p>
            <a:r>
              <a:rPr lang="en-US" altLang="zh-CN" dirty="0">
                <a:latin typeface="Arial" panose="020B0604020202090204" pitchFamily="34" charset="0"/>
              </a:rPr>
              <a:t>gate      gate</a:t>
            </a:r>
            <a:endParaRPr lang="en-US" altLang="zh-CN" dirty="0">
              <a:latin typeface="Arial" panose="020B0604020202090204" pitchFamily="34" charset="0"/>
            </a:endParaRPr>
          </a:p>
        </p:txBody>
      </p:sp>
      <p:cxnSp>
        <p:nvCxnSpPr>
          <p:cNvPr id="37" name="Straight Arrow Connector 19"/>
          <p:cNvCxnSpPr/>
          <p:nvPr/>
        </p:nvCxnSpPr>
        <p:spPr>
          <a:xfrm>
            <a:off x="3657600" y="5105400"/>
            <a:ext cx="76200" cy="2286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38" name="Straight Arrow Connector 21"/>
          <p:cNvCxnSpPr/>
          <p:nvPr/>
        </p:nvCxnSpPr>
        <p:spPr>
          <a:xfrm>
            <a:off x="4343400" y="5105400"/>
            <a:ext cx="0" cy="5334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9" grpId="0"/>
      <p:bldP spid="31" grpId="0"/>
      <p:bldP spid="33" grpId="0"/>
      <p:bldP spid="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LSTM—Detailed operations</a:t>
              </a:r>
              <a:endParaRPr lang="en-US" altLang="en-US" sz="2775">
                <a:solidFill>
                  <a:srgbClr val="FFFFFF"/>
                </a:solidFill>
                <a:latin typeface="Arial" panose="020B0604020202090204"/>
                <a:sym typeface="+mn-ea"/>
              </a:endParaRPr>
            </a:p>
          </p:txBody>
        </p:sp>
      </p:grpSp>
      <p:pic>
        <p:nvPicPr>
          <p:cNvPr id="8" name="Picture 3"/>
          <p:cNvPicPr>
            <a:picLocks noChangeAspect="1"/>
          </p:cNvPicPr>
          <p:nvPr/>
        </p:nvPicPr>
        <p:blipFill>
          <a:blip r:embed="rId1"/>
          <a:stretch>
            <a:fillRect/>
          </a:stretch>
        </p:blipFill>
        <p:spPr>
          <a:xfrm>
            <a:off x="83820" y="297180"/>
            <a:ext cx="5386070" cy="1663065"/>
          </a:xfrm>
          <a:prstGeom prst="rect">
            <a:avLst/>
          </a:prstGeom>
          <a:noFill/>
          <a:ln w="9525">
            <a:noFill/>
          </a:ln>
        </p:spPr>
      </p:pic>
      <p:pic>
        <p:nvPicPr>
          <p:cNvPr id="9" name="Picture 4"/>
          <p:cNvPicPr>
            <a:picLocks noChangeAspect="1"/>
          </p:cNvPicPr>
          <p:nvPr/>
        </p:nvPicPr>
        <p:blipFill>
          <a:blip r:embed="rId2"/>
          <a:stretch>
            <a:fillRect/>
          </a:stretch>
        </p:blipFill>
        <p:spPr>
          <a:xfrm>
            <a:off x="-3175" y="1812925"/>
            <a:ext cx="5560060" cy="1717675"/>
          </a:xfrm>
          <a:prstGeom prst="rect">
            <a:avLst/>
          </a:prstGeom>
          <a:noFill/>
          <a:ln w="9525">
            <a:noFill/>
          </a:ln>
        </p:spPr>
      </p:pic>
      <p:pic>
        <p:nvPicPr>
          <p:cNvPr id="10" name="Picture 5"/>
          <p:cNvPicPr>
            <a:picLocks noChangeAspect="1"/>
          </p:cNvPicPr>
          <p:nvPr/>
        </p:nvPicPr>
        <p:blipFill>
          <a:blip r:embed="rId3"/>
          <a:stretch>
            <a:fillRect/>
          </a:stretch>
        </p:blipFill>
        <p:spPr>
          <a:xfrm>
            <a:off x="-3175" y="3389630"/>
            <a:ext cx="5895340" cy="1821180"/>
          </a:xfrm>
          <a:prstGeom prst="rect">
            <a:avLst/>
          </a:prstGeom>
          <a:noFill/>
          <a:ln w="9525">
            <a:noFill/>
          </a:ln>
        </p:spPr>
      </p:pic>
      <p:pic>
        <p:nvPicPr>
          <p:cNvPr id="24580" name="Picture 6"/>
          <p:cNvPicPr>
            <a:picLocks noChangeAspect="1"/>
          </p:cNvPicPr>
          <p:nvPr/>
        </p:nvPicPr>
        <p:blipFill>
          <a:blip r:embed="rId4"/>
          <a:stretch>
            <a:fillRect/>
          </a:stretch>
        </p:blipFill>
        <p:spPr>
          <a:xfrm>
            <a:off x="6397308" y="9525"/>
            <a:ext cx="2744787" cy="2133600"/>
          </a:xfrm>
          <a:prstGeom prst="rect">
            <a:avLst/>
          </a:prstGeom>
          <a:noFill/>
          <a:ln w="9525">
            <a:noFill/>
          </a:ln>
        </p:spPr>
      </p:pic>
      <p:sp>
        <p:nvSpPr>
          <p:cNvPr id="24582" name="TextBox 8"/>
          <p:cNvSpPr txBox="1"/>
          <p:nvPr/>
        </p:nvSpPr>
        <p:spPr>
          <a:xfrm>
            <a:off x="5892165" y="4234815"/>
            <a:ext cx="2729230" cy="368300"/>
          </a:xfrm>
          <a:prstGeom prst="rect">
            <a:avLst/>
          </a:prstGeom>
          <a:noFill/>
          <a:ln w="9525">
            <a:noFill/>
          </a:ln>
        </p:spPr>
        <p:txBody>
          <a:bodyPr wrap="none">
            <a:spAutoFit/>
          </a:bodyPr>
          <a:p>
            <a:pPr marL="285750" indent="-285750">
              <a:buFont typeface="Wingdings" panose="05000000000000000000" charset="0"/>
              <a:buChar char="u"/>
            </a:pPr>
            <a:r>
              <a:rPr lang="en-US" altLang="zh-CN" dirty="0">
                <a:latin typeface="Arial" panose="020B0604020202090204" pitchFamily="34" charset="0"/>
              </a:rPr>
              <a:t>Updating the cell state</a:t>
            </a:r>
            <a:endParaRPr lang="en-US" altLang="zh-CN" dirty="0">
              <a:latin typeface="Arial" panose="020B0604020202090204" pitchFamily="34" charset="0"/>
            </a:endParaRPr>
          </a:p>
        </p:txBody>
      </p:sp>
      <p:pic>
        <p:nvPicPr>
          <p:cNvPr id="24583" name="Picture 10"/>
          <p:cNvPicPr>
            <a:picLocks noChangeAspect="1"/>
          </p:cNvPicPr>
          <p:nvPr/>
        </p:nvPicPr>
        <p:blipFill>
          <a:blip r:embed="rId5"/>
          <a:stretch>
            <a:fillRect/>
          </a:stretch>
        </p:blipFill>
        <p:spPr>
          <a:xfrm>
            <a:off x="0" y="5080000"/>
            <a:ext cx="5773420" cy="1783080"/>
          </a:xfrm>
          <a:prstGeom prst="rect">
            <a:avLst/>
          </a:prstGeom>
          <a:noFill/>
          <a:ln w="9525">
            <a:noFill/>
          </a:ln>
        </p:spPr>
      </p:pic>
      <p:sp>
        <p:nvSpPr>
          <p:cNvPr id="24584" name="TextBox 11"/>
          <p:cNvSpPr txBox="1"/>
          <p:nvPr/>
        </p:nvSpPr>
        <p:spPr>
          <a:xfrm>
            <a:off x="5892165" y="5646420"/>
            <a:ext cx="3060700" cy="645160"/>
          </a:xfrm>
          <a:prstGeom prst="rect">
            <a:avLst/>
          </a:prstGeom>
          <a:noFill/>
          <a:ln w="9525">
            <a:noFill/>
          </a:ln>
        </p:spPr>
        <p:txBody>
          <a:bodyPr wrap="square">
            <a:spAutoFit/>
          </a:bodyPr>
          <a:p>
            <a:pPr marL="285750" indent="-285750">
              <a:buFont typeface="Wingdings" panose="05000000000000000000" charset="0"/>
              <a:buChar char="u"/>
            </a:pPr>
            <a:r>
              <a:rPr lang="en-US" altLang="zh-CN" dirty="0">
                <a:latin typeface="Arial" panose="020B0604020202090204" pitchFamily="34" charset="0"/>
              </a:rPr>
              <a:t>Decide what part of the cell state to output</a:t>
            </a:r>
            <a:endParaRPr lang="en-US" altLang="zh-CN" dirty="0">
              <a:latin typeface="Arial" panose="020B0604020202090204" pitchFamily="34" charset="0"/>
            </a:endParaRPr>
          </a:p>
        </p:txBody>
      </p:sp>
      <p:grpSp>
        <p:nvGrpSpPr>
          <p:cNvPr id="18" name="组合 17"/>
          <p:cNvGrpSpPr/>
          <p:nvPr/>
        </p:nvGrpSpPr>
        <p:grpSpPr>
          <a:xfrm>
            <a:off x="5773420" y="2305050"/>
            <a:ext cx="3276600" cy="922020"/>
            <a:chOff x="9092" y="3480"/>
            <a:chExt cx="5160" cy="1452"/>
          </a:xfrm>
        </p:grpSpPr>
        <p:sp>
          <p:nvSpPr>
            <p:cNvPr id="24581" name="TextBox 7"/>
            <p:cNvSpPr txBox="1"/>
            <p:nvPr/>
          </p:nvSpPr>
          <p:spPr>
            <a:xfrm>
              <a:off x="9092" y="3480"/>
              <a:ext cx="5160" cy="1452"/>
            </a:xfrm>
            <a:prstGeom prst="rect">
              <a:avLst/>
            </a:prstGeom>
            <a:noFill/>
            <a:ln w="9525">
              <a:noFill/>
            </a:ln>
          </p:spPr>
          <p:txBody>
            <a:bodyPr wrap="square">
              <a:spAutoFit/>
            </a:bodyPr>
            <a:p>
              <a:pPr marL="285750" indent="-285750">
                <a:buFont typeface="Wingdings" panose="05000000000000000000" charset="0"/>
                <a:buChar char="u"/>
              </a:pPr>
              <a:r>
                <a:rPr lang="en-US" altLang="zh-CN" dirty="0">
                  <a:latin typeface="Arial" panose="020B0604020202090204" pitchFamily="34" charset="0"/>
                </a:rPr>
                <a:t>i</a:t>
              </a:r>
              <a:r>
                <a:rPr lang="en-US" altLang="zh-CN" baseline="-25000" dirty="0">
                  <a:latin typeface="Arial" panose="020B0604020202090204" pitchFamily="34" charset="0"/>
                </a:rPr>
                <a:t>t </a:t>
              </a:r>
              <a:r>
                <a:rPr lang="en-US" altLang="zh-CN" dirty="0">
                  <a:latin typeface="Arial" panose="020B0604020202090204" pitchFamily="34" charset="0"/>
                </a:rPr>
                <a:t>decides what component is to be updated.</a:t>
              </a:r>
              <a:endParaRPr lang="en-US" altLang="zh-CN" dirty="0">
                <a:latin typeface="Arial" panose="020B0604020202090204" pitchFamily="34" charset="0"/>
              </a:endParaRPr>
            </a:p>
            <a:p>
              <a:pPr marL="285750" indent="-285750">
                <a:buFont typeface="Wingdings" panose="05000000000000000000" charset="0"/>
                <a:buChar char="u"/>
              </a:pPr>
              <a:r>
                <a:rPr lang="en-US" altLang="ja-JP" dirty="0">
                  <a:latin typeface="Arial" panose="020B0604020202090204" pitchFamily="34" charset="0"/>
                </a:rPr>
                <a:t>   provides change contents</a:t>
              </a:r>
              <a:endParaRPr lang="en-US" altLang="zh-CN" dirty="0">
                <a:latin typeface="Arial" panose="020B0604020202090204" pitchFamily="34" charset="0"/>
              </a:endParaRPr>
            </a:p>
          </p:txBody>
        </p:sp>
        <p:graphicFrame>
          <p:nvGraphicFramePr>
            <p:cNvPr id="11" name="对象 10">
              <a:hlinkClick r:id="" action="ppaction://ole?verb="/>
            </p:cNvPr>
            <p:cNvGraphicFramePr>
              <a:graphicFrameLocks noChangeAspect="1"/>
            </p:cNvGraphicFramePr>
            <p:nvPr/>
          </p:nvGraphicFramePr>
          <p:xfrm>
            <a:off x="9659" y="4528"/>
            <a:ext cx="234" cy="300"/>
          </p:xfrm>
          <a:graphic>
            <a:graphicData uri="http://schemas.openxmlformats.org/presentationml/2006/ole">
              <mc:AlternateContent xmlns:mc="http://schemas.openxmlformats.org/markup-compatibility/2006">
                <mc:Choice xmlns:v="urn:schemas-microsoft-com:vml" Requires="v">
                  <p:oleObj spid="_x0000_s3073" name="" r:id="rId6" imgW="148590" imgH="190500" progId="Equation.Ribbit">
                    <p:embed/>
                  </p:oleObj>
                </mc:Choice>
                <mc:Fallback>
                  <p:oleObj name="" r:id="rId6" imgW="148590" imgH="190500" progId="Equation.Ribbit">
                    <p:embed/>
                    <p:pic>
                      <p:nvPicPr>
                        <p:cNvPr id="0" name="图片 3072"/>
                        <p:cNvPicPr/>
                        <p:nvPr/>
                      </p:nvPicPr>
                      <p:blipFill>
                        <a:blip r:embed="rId7"/>
                        <a:stretch>
                          <a:fillRect/>
                        </a:stretch>
                      </p:blipFill>
                      <p:spPr>
                        <a:xfrm>
                          <a:off x="9659" y="4528"/>
                          <a:ext cx="234" cy="30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P spid="24582" grpId="1"/>
      <p:bldP spid="24584" grpId="0"/>
      <p:bldP spid="2458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3175" y="635"/>
            <a:ext cx="9147175" cy="642620"/>
            <a:chOff x="-5" y="1"/>
            <a:chExt cx="14399" cy="1012"/>
          </a:xfrm>
        </p:grpSpPr>
        <p:sp>
          <p:nvSpPr>
            <p:cNvPr id="33" name="矩形 3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35" name="文本框 3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RNN vs LSTM</a:t>
              </a:r>
              <a:endParaRPr lang="en-US" altLang="en-US" sz="2775">
                <a:solidFill>
                  <a:srgbClr val="FFFFFF"/>
                </a:solidFill>
                <a:latin typeface="Arial" panose="020B0604020202090204"/>
                <a:sym typeface="+mn-ea"/>
              </a:endParaRPr>
            </a:p>
          </p:txBody>
        </p:sp>
      </p:grpSp>
      <p:pic>
        <p:nvPicPr>
          <p:cNvPr id="25602" name="Picture 3"/>
          <p:cNvPicPr>
            <a:picLocks noChangeAspect="1"/>
          </p:cNvPicPr>
          <p:nvPr/>
        </p:nvPicPr>
        <p:blipFill>
          <a:blip r:embed="rId1"/>
          <a:stretch>
            <a:fillRect/>
          </a:stretch>
        </p:blipFill>
        <p:spPr>
          <a:xfrm>
            <a:off x="900430" y="1704340"/>
            <a:ext cx="7197090" cy="402526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矩形 2"/>
          <p:cNvSpPr/>
          <p:nvPr/>
        </p:nvSpPr>
        <p:spPr>
          <a:xfrm>
            <a:off x="714690" y="1429800"/>
            <a:ext cx="8045931" cy="4579139"/>
          </a:xfrm>
          <a:prstGeom prst="rect">
            <a:avLst/>
          </a:prstGeom>
          <a:solidFill>
            <a:srgbClr val="FFFFFF"/>
          </a:solidFill>
        </p:spPr>
        <p:txBody>
          <a:bodyPr lIns="0" tIns="0" rIns="0" bIns="0">
            <a:noAutofit/>
          </a:bodyPr>
          <a:p>
            <a:pPr marL="171450" indent="-171450" algn="l">
              <a:lnSpc>
                <a:spcPct val="150000"/>
              </a:lnSpc>
              <a:buClrTx/>
              <a:buSzTx/>
              <a:buFont typeface="Wingdings" panose="05000000000000000000" charset="0"/>
              <a:buChar char="p"/>
            </a:pPr>
            <a:r>
              <a:rPr lang="en-US" sz="2380">
                <a:latin typeface="Arial" panose="020B0604020202090204"/>
              </a:rPr>
              <a:t>Recurrent Neural Network (RNN)</a:t>
            </a:r>
            <a:endParaRPr lang="en-US" sz="2380">
              <a:solidFill>
                <a:schemeClr val="bg1">
                  <a:lumMod val="75000"/>
                </a:schemeClr>
              </a:solidFill>
              <a:latin typeface="Arial" panose="020B0604020202090204"/>
            </a:endParaRPr>
          </a:p>
          <a:p>
            <a:pPr marL="628650" lvl="1" indent="-171450">
              <a:lnSpc>
                <a:spcPct val="150000"/>
              </a:lnSpc>
              <a:buFont typeface="Wingdings" panose="05000000000000000000" charset="0"/>
              <a:buChar char="Ø"/>
            </a:pPr>
            <a:r>
              <a:rPr lang="en-US" sz="2380">
                <a:solidFill>
                  <a:schemeClr val="tx1"/>
                </a:solidFill>
                <a:latin typeface="Arial" panose="020B0604020202090204"/>
              </a:rPr>
              <a:t>RNN with hidden states</a:t>
            </a:r>
            <a:endParaRPr lang="en-US" sz="2380">
              <a:solidFill>
                <a:schemeClr val="tx1"/>
              </a:solidFill>
              <a:latin typeface="Arial" panose="020B0604020202090204"/>
            </a:endParaRPr>
          </a:p>
          <a:p>
            <a:pPr marL="628650" lvl="1" indent="-171450">
              <a:lnSpc>
                <a:spcPct val="150000"/>
              </a:lnSpc>
              <a:buFont typeface="Wingdings" panose="05000000000000000000" charset="0"/>
              <a:buChar char="Ø"/>
            </a:pPr>
            <a:r>
              <a:rPr lang="en-US" sz="2380">
                <a:solidFill>
                  <a:schemeClr val="tx1"/>
                </a:solidFill>
                <a:latin typeface="Arial" panose="020B0604020202090204"/>
              </a:rPr>
              <a:t>Deep RNN, Bidirectional RNN and Pyramid RNN</a:t>
            </a:r>
            <a:endParaRPr lang="en-US" sz="2380">
              <a:solidFill>
                <a:schemeClr val="tx1"/>
              </a:solidFill>
              <a:latin typeface="Arial" panose="020B0604020202090204"/>
            </a:endParaRPr>
          </a:p>
          <a:p>
            <a:pPr marL="628650" lvl="1" indent="-171450">
              <a:lnSpc>
                <a:spcPct val="150000"/>
              </a:lnSpc>
              <a:buFont typeface="Wingdings" panose="05000000000000000000" charset="0"/>
              <a:buChar char="Ø"/>
            </a:pPr>
            <a:r>
              <a:rPr lang="en-US" sz="2380">
                <a:solidFill>
                  <a:schemeClr val="tx1"/>
                </a:solidFill>
                <a:latin typeface="Arial" panose="020B0604020202090204"/>
              </a:rPr>
              <a:t>Long short-term memory (LSTM)</a:t>
            </a:r>
            <a:endParaRPr lang="en-US" sz="2380">
              <a:solidFill>
                <a:schemeClr val="tx1"/>
              </a:solidFill>
              <a:latin typeface="Arial" panose="020B0604020202090204"/>
            </a:endParaRPr>
          </a:p>
          <a:p>
            <a:pPr marL="628650" lvl="1" indent="-171450">
              <a:lnSpc>
                <a:spcPct val="150000"/>
              </a:lnSpc>
              <a:buFont typeface="Wingdings" panose="05000000000000000000" charset="0"/>
              <a:buChar char="Ø"/>
            </a:pPr>
            <a:r>
              <a:rPr lang="en-US" sz="2380">
                <a:solidFill>
                  <a:schemeClr val="tx1"/>
                </a:solidFill>
                <a:latin typeface="Arial" panose="020B0604020202090204"/>
              </a:rPr>
              <a:t>Gated recurrent unit (GRU)</a:t>
            </a:r>
            <a:endParaRPr lang="en-US" sz="2380">
              <a:solidFill>
                <a:schemeClr val="tx1"/>
              </a:solidFill>
              <a:latin typeface="Arial" panose="020B0604020202090204"/>
            </a:endParaRPr>
          </a:p>
          <a:p>
            <a:pPr marL="628650" lvl="1" indent="-171450">
              <a:lnSpc>
                <a:spcPct val="150000"/>
              </a:lnSpc>
              <a:buFont typeface="Wingdings" panose="05000000000000000000" charset="0"/>
              <a:buChar char="Ø"/>
            </a:pPr>
            <a:r>
              <a:rPr lang="en-US" sz="2380">
                <a:solidFill>
                  <a:schemeClr val="tx1"/>
                </a:solidFill>
                <a:latin typeface="Arial" panose="020B0604020202090204"/>
              </a:rPr>
              <a:t>Highway network and Grid LSTM</a:t>
            </a:r>
            <a:endParaRPr lang="en-US" sz="2380">
              <a:solidFill>
                <a:schemeClr val="tx1"/>
              </a:solidFill>
              <a:latin typeface="Arial" panose="020B0604020202090204"/>
            </a:endParaRPr>
          </a:p>
          <a:p>
            <a:pPr lvl="1" indent="0">
              <a:lnSpc>
                <a:spcPct val="100000"/>
              </a:lnSpc>
              <a:buFont typeface="Wingdings" panose="05000000000000000000" charset="0"/>
              <a:buNone/>
            </a:pPr>
            <a:r>
              <a:rPr lang="en-US" sz="2380">
                <a:solidFill>
                  <a:schemeClr val="tx1"/>
                </a:solidFill>
                <a:latin typeface="Arial" panose="020B0604020202090204"/>
              </a:rPr>
              <a:t> </a:t>
            </a:r>
            <a:endParaRPr lang="en-US" sz="2380">
              <a:solidFill>
                <a:schemeClr val="tx1"/>
              </a:solidFill>
              <a:latin typeface="Arial" panose="020B0604020202090204"/>
            </a:endParaRPr>
          </a:p>
        </p:txBody>
      </p:sp>
      <p:grpSp>
        <p:nvGrpSpPr>
          <p:cNvPr id="5" name="组合 4"/>
          <p:cNvGrpSpPr/>
          <p:nvPr/>
        </p:nvGrpSpPr>
        <p:grpSpPr>
          <a:xfrm>
            <a:off x="-3175" y="635"/>
            <a:ext cx="914336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Today</a:t>
              </a:r>
              <a:endParaRPr lang="en-US" altLang="en-US" sz="2775">
                <a:solidFill>
                  <a:srgbClr val="FFFFFF"/>
                </a:solidFill>
                <a:latin typeface="Arial" panose="020B0604020202090204"/>
                <a:sym typeface="+mn-ea"/>
              </a:endParaRPr>
            </a:p>
          </p:txBody>
        </p:sp>
      </p:gr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75" y="635"/>
            <a:ext cx="9147175" cy="642620"/>
            <a:chOff x="-5" y="1"/>
            <a:chExt cx="14399" cy="1012"/>
          </a:xfrm>
        </p:grpSpPr>
        <p:sp>
          <p:nvSpPr>
            <p:cNvPr id="9" name="矩形 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Peephole LSTM</a:t>
              </a:r>
              <a:endParaRPr lang="en-US" altLang="en-US" sz="2775">
                <a:solidFill>
                  <a:srgbClr val="FFFFFF"/>
                </a:solidFill>
                <a:latin typeface="Arial" panose="020B0604020202090204"/>
                <a:sym typeface="+mn-ea"/>
              </a:endParaRPr>
            </a:p>
          </p:txBody>
        </p:sp>
      </p:grpSp>
      <p:pic>
        <p:nvPicPr>
          <p:cNvPr id="26626" name="Picture 3"/>
          <p:cNvPicPr>
            <a:picLocks noChangeAspect="1"/>
          </p:cNvPicPr>
          <p:nvPr/>
        </p:nvPicPr>
        <p:blipFill>
          <a:blip r:embed="rId1"/>
          <a:stretch>
            <a:fillRect/>
          </a:stretch>
        </p:blipFill>
        <p:spPr>
          <a:xfrm>
            <a:off x="1905000" y="1143000"/>
            <a:ext cx="6172200" cy="2314575"/>
          </a:xfrm>
          <a:prstGeom prst="rect">
            <a:avLst/>
          </a:prstGeom>
          <a:noFill/>
          <a:ln w="9525">
            <a:noFill/>
          </a:ln>
        </p:spPr>
      </p:pic>
      <p:pic>
        <p:nvPicPr>
          <p:cNvPr id="26627" name="Picture 12"/>
          <p:cNvPicPr>
            <a:picLocks noChangeAspect="1"/>
          </p:cNvPicPr>
          <p:nvPr/>
        </p:nvPicPr>
        <p:blipFill>
          <a:blip r:embed="rId2"/>
          <a:stretch>
            <a:fillRect/>
          </a:stretch>
        </p:blipFill>
        <p:spPr>
          <a:xfrm>
            <a:off x="914400" y="3962400"/>
            <a:ext cx="7620000" cy="2354263"/>
          </a:xfrm>
          <a:prstGeom prst="rect">
            <a:avLst/>
          </a:prstGeom>
          <a:noFill/>
          <a:ln w="9525">
            <a:noFill/>
          </a:ln>
        </p:spPr>
      </p:pic>
      <p:sp>
        <p:nvSpPr>
          <p:cNvPr id="26628" name="TextBox 13"/>
          <p:cNvSpPr txBox="1"/>
          <p:nvPr/>
        </p:nvSpPr>
        <p:spPr>
          <a:xfrm>
            <a:off x="0" y="3810000"/>
            <a:ext cx="3622675" cy="369888"/>
          </a:xfrm>
          <a:prstGeom prst="rect">
            <a:avLst/>
          </a:prstGeom>
          <a:noFill/>
          <a:ln w="9525">
            <a:noFill/>
          </a:ln>
        </p:spPr>
        <p:txBody>
          <a:bodyPr wrap="none">
            <a:spAutoFit/>
          </a:bodyPr>
          <a:p>
            <a:r>
              <a:rPr lang="en-US" altLang="zh-CN" dirty="0">
                <a:latin typeface="Arial" panose="020B0604020202090204" pitchFamily="34" charset="0"/>
              </a:rPr>
              <a:t>Allows </a:t>
            </a:r>
            <a:r>
              <a:rPr lang="en-US" altLang="en-US" dirty="0">
                <a:latin typeface="Arial" panose="020B0604020202090204" pitchFamily="34" charset="0"/>
              </a:rPr>
              <a:t>“</a:t>
            </a:r>
            <a:r>
              <a:rPr lang="en-US" altLang="ja-JP" dirty="0">
                <a:solidFill>
                  <a:srgbClr val="FF0000"/>
                </a:solidFill>
                <a:latin typeface="Arial" panose="020B0604020202090204" pitchFamily="34" charset="0"/>
              </a:rPr>
              <a:t>peeping</a:t>
            </a:r>
            <a:r>
              <a:rPr lang="en-US" altLang="ja-JP" dirty="0">
                <a:latin typeface="Arial" panose="020B0604020202090204" pitchFamily="34" charset="0"/>
              </a:rPr>
              <a:t> into the memory</a:t>
            </a:r>
            <a:r>
              <a:rPr lang="en-US" altLang="en-US" dirty="0">
                <a:latin typeface="Arial" panose="020B0604020202090204" pitchFamily="34" charset="0"/>
              </a:rPr>
              <a:t>”</a:t>
            </a:r>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175" y="635"/>
            <a:ext cx="9147175" cy="642620"/>
            <a:chOff x="-5" y="1"/>
            <a:chExt cx="14399" cy="1012"/>
          </a:xfrm>
        </p:grpSpPr>
        <p:sp>
          <p:nvSpPr>
            <p:cNvPr id="19" name="矩形 18"/>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20" name="文本框 1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Naïve RNN vs LSTM</a:t>
              </a:r>
              <a:endParaRPr lang="en-US" altLang="en-US" sz="2775">
                <a:solidFill>
                  <a:srgbClr val="FFFFFF"/>
                </a:solidFill>
                <a:latin typeface="Arial" panose="020B0604020202090204"/>
                <a:sym typeface="+mn-ea"/>
              </a:endParaRPr>
            </a:p>
          </p:txBody>
        </p:sp>
      </p:grpSp>
      <p:sp>
        <p:nvSpPr>
          <p:cNvPr id="2" name="文字方塊 30"/>
          <p:cNvSpPr txBox="1"/>
          <p:nvPr/>
        </p:nvSpPr>
        <p:spPr>
          <a:xfrm>
            <a:off x="228600" y="4916488"/>
            <a:ext cx="2974975" cy="523875"/>
          </a:xfrm>
          <a:prstGeom prst="rect">
            <a:avLst/>
          </a:prstGeom>
          <a:noFill/>
          <a:ln w="9525">
            <a:noFill/>
          </a:ln>
        </p:spPr>
        <p:txBody>
          <a:bodyPr>
            <a:spAutoFit/>
          </a:bodyPr>
          <a:p>
            <a:r>
              <a:rPr lang="en-US" altLang="zh-TW" sz="2800" dirty="0">
                <a:latin typeface="Arial" panose="020B0604020202090204" pitchFamily="34" charset="0"/>
              </a:rPr>
              <a:t>c changes slowly</a:t>
            </a:r>
            <a:endParaRPr lang="zh-TW" altLang="en-US" sz="2800" dirty="0">
              <a:latin typeface="Arial" panose="020B0604020202090204" pitchFamily="34" charset="0"/>
            </a:endParaRPr>
          </a:p>
        </p:txBody>
      </p:sp>
      <p:sp>
        <p:nvSpPr>
          <p:cNvPr id="21" name="文字方塊 31"/>
          <p:cNvSpPr txBox="1"/>
          <p:nvPr/>
        </p:nvSpPr>
        <p:spPr>
          <a:xfrm>
            <a:off x="304800" y="5848350"/>
            <a:ext cx="2930525" cy="523875"/>
          </a:xfrm>
          <a:prstGeom prst="rect">
            <a:avLst/>
          </a:prstGeom>
          <a:noFill/>
          <a:ln w="9525">
            <a:noFill/>
          </a:ln>
        </p:spPr>
        <p:txBody>
          <a:bodyPr>
            <a:spAutoFit/>
          </a:bodyPr>
          <a:p>
            <a:r>
              <a:rPr lang="en-US" altLang="zh-TW" sz="2800" dirty="0">
                <a:latin typeface="Arial" panose="020B0604020202090204" pitchFamily="34" charset="0"/>
              </a:rPr>
              <a:t>h changes faster</a:t>
            </a:r>
            <a:endParaRPr lang="zh-TW" altLang="en-US" sz="2800" dirty="0">
              <a:latin typeface="Arial" panose="020B0604020202090204" pitchFamily="34" charset="0"/>
            </a:endParaRPr>
          </a:p>
        </p:txBody>
      </p:sp>
      <p:sp>
        <p:nvSpPr>
          <p:cNvPr id="22" name="文字方塊 32"/>
          <p:cNvSpPr txBox="1"/>
          <p:nvPr/>
        </p:nvSpPr>
        <p:spPr>
          <a:xfrm>
            <a:off x="3910013" y="4943475"/>
            <a:ext cx="4776787" cy="522288"/>
          </a:xfrm>
          <a:prstGeom prst="rect">
            <a:avLst/>
          </a:prstGeom>
          <a:noFill/>
          <a:ln w="9525">
            <a:noFill/>
          </a:ln>
        </p:spPr>
        <p:txBody>
          <a:bodyPr>
            <a:spAutoFit/>
          </a:bodyPr>
          <a:p>
            <a:r>
              <a:rPr lang="en-US" altLang="zh-TW" sz="2800" dirty="0">
                <a:latin typeface="Arial" panose="020B0604020202090204" pitchFamily="34" charset="0"/>
              </a:rPr>
              <a:t>c</a:t>
            </a:r>
            <a:r>
              <a:rPr lang="en-US" altLang="zh-TW" sz="2800" baseline="30000" dirty="0">
                <a:latin typeface="Arial" panose="020B0604020202090204" pitchFamily="34" charset="0"/>
              </a:rPr>
              <a:t>t</a:t>
            </a:r>
            <a:r>
              <a:rPr lang="en-US" altLang="zh-TW" sz="2800" dirty="0">
                <a:latin typeface="Arial" panose="020B0604020202090204" pitchFamily="34" charset="0"/>
              </a:rPr>
              <a:t> is c</a:t>
            </a:r>
            <a:r>
              <a:rPr lang="en-US" altLang="zh-TW" sz="2800" baseline="30000" dirty="0">
                <a:latin typeface="Arial" panose="020B0604020202090204" pitchFamily="34" charset="0"/>
              </a:rPr>
              <a:t>t-1</a:t>
            </a:r>
            <a:r>
              <a:rPr lang="en-US" altLang="zh-TW" sz="2800" dirty="0">
                <a:latin typeface="Arial" panose="020B0604020202090204" pitchFamily="34" charset="0"/>
              </a:rPr>
              <a:t> added by something</a:t>
            </a:r>
            <a:endParaRPr lang="zh-TW" altLang="en-US" sz="2800" dirty="0">
              <a:latin typeface="Arial" panose="020B0604020202090204" pitchFamily="34" charset="0"/>
            </a:endParaRPr>
          </a:p>
        </p:txBody>
      </p:sp>
      <p:sp>
        <p:nvSpPr>
          <p:cNvPr id="24" name="文字方塊 33"/>
          <p:cNvSpPr txBox="1"/>
          <p:nvPr/>
        </p:nvSpPr>
        <p:spPr>
          <a:xfrm>
            <a:off x="3910013" y="5848350"/>
            <a:ext cx="5233987" cy="523875"/>
          </a:xfrm>
          <a:prstGeom prst="rect">
            <a:avLst/>
          </a:prstGeom>
          <a:noFill/>
          <a:ln w="9525">
            <a:noFill/>
          </a:ln>
        </p:spPr>
        <p:txBody>
          <a:bodyPr>
            <a:spAutoFit/>
          </a:bodyPr>
          <a:p>
            <a:r>
              <a:rPr lang="en-US" altLang="zh-TW" sz="2800" dirty="0">
                <a:latin typeface="Arial" panose="020B0604020202090204" pitchFamily="34" charset="0"/>
              </a:rPr>
              <a:t>h</a:t>
            </a:r>
            <a:r>
              <a:rPr lang="en-US" altLang="zh-TW" sz="2800" baseline="30000" dirty="0">
                <a:latin typeface="Arial" panose="020B0604020202090204" pitchFamily="34" charset="0"/>
              </a:rPr>
              <a:t>t</a:t>
            </a:r>
            <a:r>
              <a:rPr lang="en-US" altLang="zh-TW" sz="2800" dirty="0">
                <a:latin typeface="Arial" panose="020B0604020202090204" pitchFamily="34" charset="0"/>
              </a:rPr>
              <a:t> and h</a:t>
            </a:r>
            <a:r>
              <a:rPr lang="en-US" altLang="zh-TW" sz="2800" baseline="30000" dirty="0">
                <a:latin typeface="Arial" panose="020B0604020202090204" pitchFamily="34" charset="0"/>
              </a:rPr>
              <a:t>t-1</a:t>
            </a:r>
            <a:r>
              <a:rPr lang="en-US" altLang="zh-TW" sz="2800" dirty="0">
                <a:latin typeface="Arial" panose="020B0604020202090204" pitchFamily="34" charset="0"/>
              </a:rPr>
              <a:t> can be very different</a:t>
            </a:r>
            <a:endParaRPr lang="zh-TW" altLang="en-US" sz="2800" dirty="0">
              <a:latin typeface="Arial" panose="020B0604020202090204" pitchFamily="34" charset="0"/>
            </a:endParaRPr>
          </a:p>
        </p:txBody>
      </p:sp>
      <p:sp>
        <p:nvSpPr>
          <p:cNvPr id="25" name="箭號: 向右 34"/>
          <p:cNvSpPr/>
          <p:nvPr/>
        </p:nvSpPr>
        <p:spPr>
          <a:xfrm>
            <a:off x="3154363" y="5022850"/>
            <a:ext cx="660400" cy="3921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26" name="箭號: 向右 35"/>
          <p:cNvSpPr/>
          <p:nvPr/>
        </p:nvSpPr>
        <p:spPr>
          <a:xfrm>
            <a:off x="3154363" y="5932488"/>
            <a:ext cx="660400" cy="392113"/>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27" name="矩形 36"/>
          <p:cNvSpPr/>
          <p:nvPr/>
        </p:nvSpPr>
        <p:spPr>
          <a:xfrm>
            <a:off x="1187450" y="2544763"/>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28" name="矩形 37"/>
          <p:cNvSpPr/>
          <p:nvPr/>
        </p:nvSpPr>
        <p:spPr>
          <a:xfrm>
            <a:off x="2133600" y="2525713"/>
            <a:ext cx="1219200"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Naïve </a:t>
            </a:r>
            <a:endParaRPr lang="en-US" altLang="zh-TW" sz="2800">
              <a:solidFill>
                <a:srgbClr val="000000"/>
              </a:solidFill>
              <a:latin typeface="Arial" panose="020B0604020202090204" pitchFamily="34" charset="0"/>
              <a:cs typeface="Arial" panose="020B0604020202090204" pitchFamily="34" charset="0"/>
            </a:endParaRPr>
          </a:p>
          <a:p>
            <a:pPr lvl="0" algn="ctr" eaLnBrk="1" hangingPunct="1"/>
            <a:r>
              <a:rPr lang="en-US" altLang="zh-TW" sz="2800">
                <a:solidFill>
                  <a:srgbClr val="000000"/>
                </a:solidFill>
                <a:latin typeface="Arial" panose="020B0604020202090204" pitchFamily="34" charset="0"/>
                <a:cs typeface="Arial" panose="020B0604020202090204" pitchFamily="34" charset="0"/>
              </a:rPr>
              <a:t>RNN</a:t>
            </a:r>
            <a:endParaRPr lang="zh-TW" altLang="en-US" sz="2800">
              <a:solidFill>
                <a:srgbClr val="000000"/>
              </a:solidFill>
              <a:latin typeface="Arial" panose="020B0604020202090204" pitchFamily="34" charset="0"/>
              <a:ea typeface="Arial" panose="020B0604020202090204" pitchFamily="34" charset="0"/>
            </a:endParaRPr>
          </a:p>
        </p:txBody>
      </p:sp>
      <p:sp>
        <p:nvSpPr>
          <p:cNvPr id="29" name="矩形 38"/>
          <p:cNvSpPr/>
          <p:nvPr/>
        </p:nvSpPr>
        <p:spPr>
          <a:xfrm>
            <a:off x="3695700" y="2549525"/>
            <a:ext cx="508000" cy="9318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90204" pitchFamily="34" charset="0"/>
                <a:cs typeface="Arial" panose="020B0604020202090204" pitchFamily="34" charset="0"/>
              </a:rPr>
              <a:t>h</a:t>
            </a:r>
            <a:r>
              <a:rPr lang="en-US" altLang="zh-TW" sz="2800" baseline="30000" err="1">
                <a:solidFill>
                  <a:srgbClr val="000000"/>
                </a:solidFill>
                <a:latin typeface="Arial" panose="020B0604020202090204" pitchFamily="34" charset="0"/>
                <a:cs typeface="Arial" panose="020B0604020202090204" pitchFamily="34" charset="0"/>
              </a:rPr>
              <a:t>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0" name="矩形 39"/>
          <p:cNvSpPr/>
          <p:nvPr/>
        </p:nvSpPr>
        <p:spPr>
          <a:xfrm>
            <a:off x="2252663" y="1654175"/>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90204" pitchFamily="34" charset="0"/>
                <a:cs typeface="Arial" panose="020B0604020202090204" pitchFamily="34" charset="0"/>
              </a:rPr>
              <a:t>y</a:t>
            </a:r>
            <a:r>
              <a:rPr lang="en-US" altLang="zh-TW" sz="2800" baseline="30000" err="1">
                <a:solidFill>
                  <a:srgbClr val="000000"/>
                </a:solidFill>
                <a:latin typeface="Arial" panose="020B0604020202090204" pitchFamily="34" charset="0"/>
                <a:cs typeface="Arial" panose="020B0604020202090204" pitchFamily="34" charset="0"/>
              </a:rPr>
              <a:t>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1" name="矩形 40"/>
          <p:cNvSpPr/>
          <p:nvPr/>
        </p:nvSpPr>
        <p:spPr>
          <a:xfrm>
            <a:off x="2266950" y="3833813"/>
            <a:ext cx="931863"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rgbClr val="FFFFFF"/>
                </a:solidFill>
                <a:latin typeface="Arial" panose="020B0604020202090204" pitchFamily="34" charset="0"/>
                <a:cs typeface="Arial" panose="020B0604020202090204" pitchFamily="34" charset="0"/>
              </a:rPr>
              <a:t>x</a:t>
            </a:r>
            <a:r>
              <a:rPr lang="en-US" altLang="zh-TW" sz="2800" baseline="30000" err="1">
                <a:solidFill>
                  <a:srgbClr val="FFFFFF"/>
                </a:solidFill>
                <a:latin typeface="Arial" panose="020B0604020202090204" pitchFamily="34" charset="0"/>
                <a:cs typeface="Arial" panose="020B0604020202090204" pitchFamily="34" charset="0"/>
              </a:rPr>
              <a:t>t</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2" name="直線單箭頭接點 41"/>
          <p:cNvCxnSpPr/>
          <p:nvPr/>
        </p:nvCxnSpPr>
        <p:spPr>
          <a:xfrm>
            <a:off x="1746250" y="29987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42"/>
          <p:cNvCxnSpPr/>
          <p:nvPr/>
        </p:nvCxnSpPr>
        <p:spPr>
          <a:xfrm>
            <a:off x="3306763" y="30146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43"/>
          <p:cNvCxnSpPr/>
          <p:nvPr/>
        </p:nvCxnSpPr>
        <p:spPr>
          <a:xfrm rot="16200000">
            <a:off x="2540000" y="233203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44"/>
          <p:cNvCxnSpPr/>
          <p:nvPr/>
        </p:nvCxnSpPr>
        <p:spPr>
          <a:xfrm rot="16200000">
            <a:off x="2555081" y="3637756"/>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65" name="矩形 46"/>
          <p:cNvSpPr/>
          <p:nvPr/>
        </p:nvSpPr>
        <p:spPr>
          <a:xfrm>
            <a:off x="1120775" y="2779713"/>
            <a:ext cx="663575" cy="522287"/>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h</a:t>
            </a:r>
            <a:r>
              <a:rPr lang="en-US" altLang="zh-TW" sz="2800" baseline="30000" dirty="0">
                <a:solidFill>
                  <a:srgbClr val="000000"/>
                </a:solidFill>
                <a:latin typeface="Arial" panose="020B0604020202090204" pitchFamily="34" charset="0"/>
              </a:rPr>
              <a:t>t-1</a:t>
            </a:r>
            <a:endParaRPr lang="zh-TW" altLang="en-US" sz="2800" baseline="30000" dirty="0">
              <a:solidFill>
                <a:srgbClr val="000000"/>
              </a:solidFill>
              <a:latin typeface="Arial" panose="020B0604020202090204" pitchFamily="34" charset="0"/>
            </a:endParaRPr>
          </a:p>
        </p:txBody>
      </p:sp>
      <p:sp>
        <p:nvSpPr>
          <p:cNvPr id="36" name="矩形 14"/>
          <p:cNvSpPr/>
          <p:nvPr/>
        </p:nvSpPr>
        <p:spPr>
          <a:xfrm>
            <a:off x="5795963" y="1498600"/>
            <a:ext cx="1135063" cy="199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latin typeface="Arial" panose="020B0604020202090204" pitchFamily="34" charset="0"/>
                <a:cs typeface="Arial" panose="020B0604020202090204" pitchFamily="34" charset="0"/>
              </a:rPr>
              <a:t>LSTM</a:t>
            </a:r>
            <a:endParaRPr lang="zh-TW" altLang="en-US" sz="2800">
              <a:latin typeface="Arial" panose="020B0604020202090204" pitchFamily="34" charset="0"/>
              <a:ea typeface="Arial" panose="020B0604020202090204" pitchFamily="34" charset="0"/>
            </a:endParaRPr>
          </a:p>
        </p:txBody>
      </p:sp>
      <p:sp>
        <p:nvSpPr>
          <p:cNvPr id="27667" name="矩形 15"/>
          <p:cNvSpPr/>
          <p:nvPr/>
        </p:nvSpPr>
        <p:spPr>
          <a:xfrm>
            <a:off x="4876800" y="1498600"/>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7" name="矩形 17"/>
          <p:cNvSpPr/>
          <p:nvPr/>
        </p:nvSpPr>
        <p:spPr>
          <a:xfrm>
            <a:off x="5883275" y="600075"/>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90204" pitchFamily="34" charset="0"/>
                <a:cs typeface="Arial" panose="020B0604020202090204" pitchFamily="34" charset="0"/>
              </a:rPr>
              <a:t>y</a:t>
            </a:r>
            <a:r>
              <a:rPr lang="en-US" altLang="zh-TW" sz="2800" baseline="30000" err="1">
                <a:solidFill>
                  <a:srgbClr val="000000"/>
                </a:solidFill>
                <a:latin typeface="Arial" panose="020B0604020202090204" pitchFamily="34" charset="0"/>
                <a:cs typeface="Arial" panose="020B0604020202090204" pitchFamily="34" charset="0"/>
              </a:rPr>
              <a:t>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8" name="矩形 18"/>
          <p:cNvSpPr/>
          <p:nvPr/>
        </p:nvSpPr>
        <p:spPr>
          <a:xfrm>
            <a:off x="5919788" y="3943350"/>
            <a:ext cx="931863" cy="4651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chemeClr val="bg1"/>
                </a:solidFill>
                <a:latin typeface="Arial" panose="020B0604020202090204" pitchFamily="34" charset="0"/>
                <a:cs typeface="Arial" panose="020B0604020202090204" pitchFamily="34" charset="0"/>
              </a:rPr>
              <a:t>x</a:t>
            </a:r>
            <a:r>
              <a:rPr lang="en-US" altLang="zh-TW" sz="2800" baseline="30000" err="1">
                <a:solidFill>
                  <a:schemeClr val="bg1"/>
                </a:solidFill>
                <a:latin typeface="Arial" panose="020B0604020202090204" pitchFamily="34" charset="0"/>
                <a:cs typeface="Arial" panose="020B0604020202090204" pitchFamily="34" charset="0"/>
              </a:rPr>
              <a:t>t</a:t>
            </a:r>
            <a:endParaRPr lang="zh-TW" altLang="en-US" sz="2800" baseline="30000">
              <a:solidFill>
                <a:schemeClr val="bg1"/>
              </a:solidFill>
              <a:latin typeface="Arial" panose="020B0604020202090204" pitchFamily="34" charset="0"/>
              <a:ea typeface="Arial" panose="020B0604020202090204" pitchFamily="34" charset="0"/>
            </a:endParaRPr>
          </a:p>
        </p:txBody>
      </p:sp>
      <p:cxnSp>
        <p:nvCxnSpPr>
          <p:cNvPr id="39" name="直線單箭頭接點 19"/>
          <p:cNvCxnSpPr/>
          <p:nvPr/>
        </p:nvCxnSpPr>
        <p:spPr>
          <a:xfrm>
            <a:off x="5384800" y="19954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21"/>
          <p:cNvCxnSpPr/>
          <p:nvPr/>
        </p:nvCxnSpPr>
        <p:spPr>
          <a:xfrm rot="16200000">
            <a:off x="6170613" y="127793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22"/>
          <p:cNvCxnSpPr/>
          <p:nvPr/>
        </p:nvCxnSpPr>
        <p:spPr>
          <a:xfrm rot="16200000">
            <a:off x="6207919" y="37472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矩形 23"/>
          <p:cNvSpPr/>
          <p:nvPr/>
        </p:nvSpPr>
        <p:spPr>
          <a:xfrm>
            <a:off x="4884738" y="2563813"/>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43" name="直線單箭頭接點 24"/>
          <p:cNvCxnSpPr/>
          <p:nvPr/>
        </p:nvCxnSpPr>
        <p:spPr>
          <a:xfrm>
            <a:off x="5392738" y="3087688"/>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25"/>
          <p:cNvCxnSpPr/>
          <p:nvPr/>
        </p:nvCxnSpPr>
        <p:spPr>
          <a:xfrm>
            <a:off x="6923088" y="19954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26"/>
          <p:cNvCxnSpPr/>
          <p:nvPr/>
        </p:nvCxnSpPr>
        <p:spPr>
          <a:xfrm>
            <a:off x="6931025" y="308768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77" name="矩形 27"/>
          <p:cNvSpPr/>
          <p:nvPr/>
        </p:nvSpPr>
        <p:spPr>
          <a:xfrm>
            <a:off x="7342188" y="1522413"/>
            <a:ext cx="508000" cy="93186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err="1">
                <a:solidFill>
                  <a:srgbClr val="000000"/>
                </a:solidFill>
                <a:latin typeface="Arial" panose="020B0604020202090204" pitchFamily="34" charset="0"/>
                <a:cs typeface="Arial" panose="020B0604020202090204" pitchFamily="34" charset="0"/>
              </a:rPr>
              <a:t>c</a:t>
            </a:r>
            <a:r>
              <a:rPr lang="en-US" altLang="zh-TW" sz="2800" baseline="30000" err="1">
                <a:solidFill>
                  <a:srgbClr val="000000"/>
                </a:solidFill>
                <a:latin typeface="Arial" panose="020B0604020202090204" pitchFamily="34" charset="0"/>
                <a:cs typeface="Arial" panose="020B0604020202090204" pitchFamily="34" charset="0"/>
              </a:rPr>
              <a:t>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46" name="矩形 28"/>
          <p:cNvSpPr/>
          <p:nvPr/>
        </p:nvSpPr>
        <p:spPr>
          <a:xfrm>
            <a:off x="7350125" y="2589213"/>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err="1">
                <a:solidFill>
                  <a:srgbClr val="000000"/>
                </a:solidFill>
                <a:latin typeface="Arial" panose="020B0604020202090204" pitchFamily="34" charset="0"/>
                <a:cs typeface="Arial" panose="020B0604020202090204" pitchFamily="34" charset="0"/>
              </a:rPr>
              <a:t>h</a:t>
            </a:r>
            <a:r>
              <a:rPr lang="en-US" altLang="zh-TW" sz="2800" baseline="30000" err="1">
                <a:solidFill>
                  <a:srgbClr val="000000"/>
                </a:solidFill>
                <a:latin typeface="Arial" panose="020B0604020202090204" pitchFamily="34" charset="0"/>
                <a:cs typeface="Arial" panose="020B0604020202090204" pitchFamily="34" charset="0"/>
              </a:rPr>
              <a:t>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47" name="矩形 47"/>
          <p:cNvSpPr/>
          <p:nvPr/>
        </p:nvSpPr>
        <p:spPr>
          <a:xfrm>
            <a:off x="4843463" y="2794000"/>
            <a:ext cx="663575" cy="522288"/>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h</a:t>
            </a:r>
            <a:r>
              <a:rPr lang="en-US" altLang="zh-TW" sz="2800" baseline="30000" dirty="0">
                <a:solidFill>
                  <a:srgbClr val="000000"/>
                </a:solidFill>
                <a:latin typeface="Arial" panose="020B0604020202090204" pitchFamily="34" charset="0"/>
              </a:rPr>
              <a:t>t-1</a:t>
            </a:r>
            <a:endParaRPr lang="zh-TW" altLang="en-US" sz="2800" baseline="30000" dirty="0">
              <a:solidFill>
                <a:srgbClr val="000000"/>
              </a:solidFill>
              <a:latin typeface="Arial" panose="020B0604020202090204" pitchFamily="34" charset="0"/>
            </a:endParaRPr>
          </a:p>
        </p:txBody>
      </p:sp>
      <p:sp>
        <p:nvSpPr>
          <p:cNvPr id="48" name="矩形 48"/>
          <p:cNvSpPr/>
          <p:nvPr/>
        </p:nvSpPr>
        <p:spPr>
          <a:xfrm>
            <a:off x="4832350" y="1727200"/>
            <a:ext cx="612775" cy="522288"/>
          </a:xfrm>
          <a:prstGeom prst="rect">
            <a:avLst/>
          </a:prstGeom>
          <a:noFill/>
          <a:ln w="9525">
            <a:noFill/>
          </a:ln>
        </p:spPr>
        <p:txBody>
          <a:bodyPr wrap="none">
            <a:spAutoFit/>
          </a:bodyPr>
          <a:p>
            <a:pPr algn="ctr"/>
            <a:r>
              <a:rPr lang="en-US" altLang="zh-TW" sz="2800" dirty="0">
                <a:latin typeface="Arial" panose="020B0604020202090204" pitchFamily="34" charset="0"/>
              </a:rPr>
              <a:t>c</a:t>
            </a:r>
            <a:r>
              <a:rPr lang="en-US" altLang="zh-TW" sz="2800" baseline="30000" dirty="0">
                <a:latin typeface="Arial" panose="020B0604020202090204" pitchFamily="34" charset="0"/>
              </a:rPr>
              <a:t>t-1</a:t>
            </a:r>
            <a:endParaRPr lang="zh-TW" altLang="en-US" sz="2800" baseline="30000"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66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 grpId="0"/>
      <p:bldP spid="22" grpId="0"/>
      <p:bldP spid="24" grpId="0"/>
      <p:bldP spid="25" grpId="0" bldLvl="0" animBg="1"/>
      <p:bldP spid="26" grpId="0" bldLvl="0" animBg="1"/>
      <p:bldP spid="36" grpId="0" bldLvl="0" animBg="1"/>
      <p:bldP spid="27667" grpId="0" bldLvl="0" animBg="1"/>
      <p:bldP spid="37" grpId="0" bldLvl="0" animBg="1"/>
      <p:bldP spid="38" grpId="0" bldLvl="0" animBg="1"/>
      <p:bldP spid="42" grpId="0" bldLvl="0" animBg="1"/>
      <p:bldP spid="27677" grpId="0" bldLvl="0" animBg="1"/>
      <p:bldP spid="46" grpId="0" bldLvl="0" animBg="1"/>
      <p:bldP spid="47" grpId="0"/>
      <p:bldP spid="4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群組 164"/>
          <p:cNvGrpSpPr/>
          <p:nvPr/>
        </p:nvGrpSpPr>
        <p:grpSpPr>
          <a:xfrm>
            <a:off x="2444750" y="5832475"/>
            <a:ext cx="908050" cy="460375"/>
            <a:chOff x="4765592" y="6396335"/>
            <a:chExt cx="907572" cy="461665"/>
          </a:xfrm>
        </p:grpSpPr>
        <p:sp>
          <p:nvSpPr>
            <p:cNvPr id="63" name="矩形 41"/>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64" name="文字方塊 42"/>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grpSp>
      <p:sp>
        <p:nvSpPr>
          <p:cNvPr id="65" name="矩形 44"/>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sp>
        <p:nvSpPr>
          <p:cNvPr id="66" name="矩形 45"/>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67" name="矩形 49"/>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f</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69" name="矩形 50"/>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z</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71"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74"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75"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76"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grpSp>
        <p:nvGrpSpPr>
          <p:cNvPr id="77" name="群組 219"/>
          <p:cNvGrpSpPr/>
          <p:nvPr/>
        </p:nvGrpSpPr>
        <p:grpSpPr>
          <a:xfrm>
            <a:off x="1649413" y="5821363"/>
            <a:ext cx="908050" cy="461962"/>
            <a:chOff x="4765592" y="6396335"/>
            <a:chExt cx="907572" cy="461665"/>
          </a:xfrm>
        </p:grpSpPr>
        <p:sp>
          <p:nvSpPr>
            <p:cNvPr id="78" name="矩形 220"/>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79" name="文字方塊 221"/>
            <p:cNvSpPr txBox="1"/>
            <p:nvPr/>
          </p:nvSpPr>
          <p:spPr>
            <a:xfrm>
              <a:off x="4765592" y="6396335"/>
              <a:ext cx="907572" cy="461665"/>
            </a:xfrm>
            <a:prstGeom prst="rect">
              <a:avLst/>
            </a:prstGeom>
            <a:noFill/>
            <a:ln w="9525">
              <a:noFill/>
            </a:ln>
          </p:spPr>
          <p:txBody>
            <a:bodyPr>
              <a:spAutoFit/>
            </a:bodyPr>
            <a:p>
              <a:pPr algn="ctr"/>
              <a:r>
                <a:rPr lang="en-US" altLang="zh-TW" sz="2400" dirty="0">
                  <a:latin typeface="Arial" panose="020B0604020202090204" pitchFamily="34" charset="0"/>
                </a:rPr>
                <a:t>h</a:t>
              </a:r>
              <a:r>
                <a:rPr lang="en-US" altLang="zh-TW" sz="2400" baseline="30000" dirty="0">
                  <a:latin typeface="Arial" panose="020B0604020202090204" pitchFamily="34" charset="0"/>
                </a:rPr>
                <a:t>t-1</a:t>
              </a:r>
              <a:endParaRPr lang="zh-TW" altLang="en-US" sz="2400" baseline="30000" dirty="0">
                <a:latin typeface="Arial" panose="020B0604020202090204" pitchFamily="34" charset="0"/>
              </a:endParaRPr>
            </a:p>
          </p:txBody>
        </p:sp>
      </p:grpSp>
      <p:sp>
        <p:nvSpPr>
          <p:cNvPr id="83" name="矩形 63"/>
          <p:cNvSpPr/>
          <p:nvPr/>
        </p:nvSpPr>
        <p:spPr>
          <a:xfrm>
            <a:off x="5138738" y="849313"/>
            <a:ext cx="388937" cy="636587"/>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grpSp>
        <p:nvGrpSpPr>
          <p:cNvPr id="84" name="群組 3"/>
          <p:cNvGrpSpPr/>
          <p:nvPr/>
        </p:nvGrpSpPr>
        <p:grpSpPr>
          <a:xfrm>
            <a:off x="7397750" y="576263"/>
            <a:ext cx="908050" cy="1270000"/>
            <a:chOff x="7012720" y="4534918"/>
            <a:chExt cx="907572" cy="1270403"/>
          </a:xfrm>
        </p:grpSpPr>
        <p:sp>
          <p:nvSpPr>
            <p:cNvPr id="85" name="矩形 69"/>
            <p:cNvSpPr/>
            <p:nvPr/>
          </p:nvSpPr>
          <p:spPr>
            <a:xfrm>
              <a:off x="7225333" y="5165355"/>
              <a:ext cx="431573" cy="639966"/>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86" name="矩形 65"/>
            <p:cNvSpPr/>
            <p:nvPr/>
          </p:nvSpPr>
          <p:spPr>
            <a:xfrm>
              <a:off x="7225333" y="4534918"/>
              <a:ext cx="431573" cy="630437"/>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87" name="文字方塊 66"/>
            <p:cNvSpPr txBox="1"/>
            <p:nvPr/>
          </p:nvSpPr>
          <p:spPr>
            <a:xfrm>
              <a:off x="7192823" y="4652619"/>
              <a:ext cx="547366"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sp>
          <p:nvSpPr>
            <p:cNvPr id="88" name="文字方塊 67"/>
            <p:cNvSpPr txBox="1"/>
            <p:nvPr/>
          </p:nvSpPr>
          <p:spPr>
            <a:xfrm>
              <a:off x="7012720" y="5254895"/>
              <a:ext cx="907572" cy="461665"/>
            </a:xfrm>
            <a:prstGeom prst="rect">
              <a:avLst/>
            </a:prstGeom>
            <a:noFill/>
            <a:ln w="9525">
              <a:noFill/>
            </a:ln>
          </p:spPr>
          <p:txBody>
            <a:bodyPr>
              <a:spAutoFit/>
            </a:bodyPr>
            <a:p>
              <a:pPr algn="ctr"/>
              <a:r>
                <a:rPr lang="en-US" altLang="zh-TW" sz="2400" dirty="0">
                  <a:latin typeface="Arial" panose="020B0604020202090204" pitchFamily="34" charset="0"/>
                </a:rPr>
                <a:t>h</a:t>
              </a:r>
              <a:r>
                <a:rPr lang="en-US" altLang="zh-TW" sz="2400" baseline="30000" dirty="0">
                  <a:latin typeface="Arial" panose="020B0604020202090204" pitchFamily="34" charset="0"/>
                </a:rPr>
                <a:t>t-1</a:t>
              </a:r>
              <a:endParaRPr lang="zh-TW" altLang="en-US" sz="2400" baseline="30000" dirty="0">
                <a:latin typeface="Arial" panose="020B0604020202090204" pitchFamily="34" charset="0"/>
              </a:endParaRPr>
            </a:p>
          </p:txBody>
        </p:sp>
      </p:grpSp>
      <p:sp>
        <p:nvSpPr>
          <p:cNvPr id="89" name="矩形 71"/>
          <p:cNvSpPr/>
          <p:nvPr/>
        </p:nvSpPr>
        <p:spPr>
          <a:xfrm>
            <a:off x="6324600" y="838200"/>
            <a:ext cx="1217986" cy="678205"/>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latin typeface="Arial" panose="020B0604020202090204" pitchFamily="34" charset="0"/>
                <a:cs typeface="Arial" panose="020B0604020202090204" pitchFamily="34" charset="0"/>
              </a:rPr>
              <a:t>W</a:t>
            </a:r>
            <a:endParaRPr lang="zh-TW" altLang="en-US" sz="2400">
              <a:latin typeface="Arial" panose="020B0604020202090204" pitchFamily="34" charset="0"/>
              <a:ea typeface="Arial" panose="020B0604020202090204" pitchFamily="34" charset="0"/>
            </a:endParaRPr>
          </a:p>
        </p:txBody>
      </p:sp>
      <p:sp>
        <p:nvSpPr>
          <p:cNvPr id="90" name="文字方塊 72"/>
          <p:cNvSpPr txBox="1">
            <a:spLocks noRot="1" noChangeAspect="1" noMove="1" noResize="1" noEditPoints="1" noAdjustHandles="1" noChangeArrowheads="1" noChangeShapeType="1" noTextEdit="1"/>
          </p:cNvSpPr>
          <p:nvPr/>
        </p:nvSpPr>
        <p:spPr>
          <a:xfrm>
            <a:off x="5562600" y="990600"/>
            <a:ext cx="2680221" cy="276999"/>
          </a:xfrm>
          <a:prstGeom prst="rect">
            <a:avLst/>
          </a:prstGeom>
          <a:blipFill rotWithShape="1">
            <a:blip r:embed="rId1"/>
            <a:stretch>
              <a:fillRect l="-907" t="-8696" b="-10870"/>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91" name="矩形 73"/>
          <p:cNvSpPr/>
          <p:nvPr/>
        </p:nvSpPr>
        <p:spPr>
          <a:xfrm>
            <a:off x="5138037" y="2294196"/>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grpSp>
        <p:nvGrpSpPr>
          <p:cNvPr id="92" name="群組 74"/>
          <p:cNvGrpSpPr/>
          <p:nvPr/>
        </p:nvGrpSpPr>
        <p:grpSpPr>
          <a:xfrm>
            <a:off x="7245350" y="2012950"/>
            <a:ext cx="908050" cy="1270000"/>
            <a:chOff x="7012720" y="4534918"/>
            <a:chExt cx="907572" cy="1270403"/>
          </a:xfrm>
        </p:grpSpPr>
        <p:sp>
          <p:nvSpPr>
            <p:cNvPr id="93" name="矩形 75"/>
            <p:cNvSpPr/>
            <p:nvPr/>
          </p:nvSpPr>
          <p:spPr>
            <a:xfrm>
              <a:off x="7225333" y="5165356"/>
              <a:ext cx="431573" cy="639965"/>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94" name="矩形 76"/>
            <p:cNvSpPr/>
            <p:nvPr/>
          </p:nvSpPr>
          <p:spPr>
            <a:xfrm>
              <a:off x="7225333" y="4534918"/>
              <a:ext cx="431573" cy="630438"/>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95" name="文字方塊 77"/>
            <p:cNvSpPr txBox="1"/>
            <p:nvPr/>
          </p:nvSpPr>
          <p:spPr>
            <a:xfrm>
              <a:off x="7192823" y="4652619"/>
              <a:ext cx="547366"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sp>
          <p:nvSpPr>
            <p:cNvPr id="96" name="文字方塊 78"/>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t-1</a:t>
              </a:r>
              <a:endParaRPr lang="zh-TW" altLang="en-US" sz="2400" baseline="30000" dirty="0">
                <a:solidFill>
                  <a:srgbClr val="000000"/>
                </a:solidFill>
                <a:latin typeface="Arial" panose="020B0604020202090204" pitchFamily="34" charset="0"/>
              </a:endParaRPr>
            </a:p>
          </p:txBody>
        </p:sp>
      </p:grpSp>
      <p:sp>
        <p:nvSpPr>
          <p:cNvPr id="97" name="矩形 79"/>
          <p:cNvSpPr/>
          <p:nvPr/>
        </p:nvSpPr>
        <p:spPr>
          <a:xfrm>
            <a:off x="6172200" y="2362200"/>
            <a:ext cx="1217986" cy="67820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W</a:t>
            </a:r>
            <a:r>
              <a:rPr lang="en-US" altLang="zh-TW" sz="2400" baseline="30000">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98" name="矩形 83"/>
          <p:cNvSpPr/>
          <p:nvPr/>
        </p:nvSpPr>
        <p:spPr>
          <a:xfrm>
            <a:off x="5138037" y="3762028"/>
            <a:ext cx="389050"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err="1">
                <a:solidFill>
                  <a:srgbClr val="000000"/>
                </a:solidFill>
                <a:latin typeface="Arial" panose="020B0604020202090204" pitchFamily="34" charset="0"/>
                <a:cs typeface="Arial" panose="020B0604020202090204" pitchFamily="34" charset="0"/>
              </a:rPr>
              <a:t>z</a:t>
            </a:r>
            <a:r>
              <a:rPr lang="en-US" altLang="zh-TW" sz="2000" baseline="30000" err="1">
                <a:solidFill>
                  <a:srgbClr val="000000"/>
                </a:solidFill>
                <a:latin typeface="Arial" panose="020B0604020202090204" pitchFamily="34" charset="0"/>
                <a:cs typeface="Arial" panose="020B0604020202090204" pitchFamily="34" charset="0"/>
              </a:rPr>
              <a:t>f</a:t>
            </a:r>
            <a:endParaRPr lang="en-US" altLang="zh-TW" sz="2000" baseline="30000" err="1">
              <a:solidFill>
                <a:srgbClr val="000000"/>
              </a:solidFill>
              <a:latin typeface="Arial" panose="020B0604020202090204" pitchFamily="34" charset="0"/>
              <a:ea typeface="Arial" panose="020B0604020202090204" pitchFamily="34" charset="0"/>
              <a:cs typeface="Arial" panose="020B0604020202090204" pitchFamily="34" charset="0"/>
            </a:endParaRPr>
          </a:p>
        </p:txBody>
      </p:sp>
      <p:grpSp>
        <p:nvGrpSpPr>
          <p:cNvPr id="99" name="群組 84"/>
          <p:cNvGrpSpPr/>
          <p:nvPr/>
        </p:nvGrpSpPr>
        <p:grpSpPr>
          <a:xfrm>
            <a:off x="7245350" y="3479800"/>
            <a:ext cx="908050" cy="1271588"/>
            <a:chOff x="7012720" y="4534918"/>
            <a:chExt cx="907572" cy="1270403"/>
          </a:xfrm>
        </p:grpSpPr>
        <p:sp>
          <p:nvSpPr>
            <p:cNvPr id="100" name="矩形 85"/>
            <p:cNvSpPr/>
            <p:nvPr/>
          </p:nvSpPr>
          <p:spPr>
            <a:xfrm>
              <a:off x="7225333" y="5166154"/>
              <a:ext cx="431573" cy="639167"/>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101" name="矩形 86"/>
            <p:cNvSpPr/>
            <p:nvPr/>
          </p:nvSpPr>
          <p:spPr>
            <a:xfrm>
              <a:off x="7225333" y="4534918"/>
              <a:ext cx="431573" cy="631236"/>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102" name="文字方塊 87"/>
            <p:cNvSpPr txBox="1"/>
            <p:nvPr/>
          </p:nvSpPr>
          <p:spPr>
            <a:xfrm>
              <a:off x="7192823" y="4652619"/>
              <a:ext cx="547366" cy="461665"/>
            </a:xfrm>
            <a:prstGeom prst="rect">
              <a:avLst/>
            </a:prstGeom>
            <a:noFill/>
            <a:ln w="9525">
              <a:noFill/>
            </a:ln>
          </p:spPr>
          <p:txBody>
            <a:bodyPr>
              <a:spAutoFit/>
            </a:bodyPr>
            <a:p>
              <a:pPr algn="ctr"/>
              <a:r>
                <a:rPr lang="en-US" altLang="zh-TW" sz="2400" dirty="0">
                  <a:solidFill>
                    <a:srgbClr val="FFFFFF"/>
                  </a:solidFill>
                  <a:latin typeface="Arial" panose="020B0604020202090204" pitchFamily="34" charset="0"/>
                </a:rPr>
                <a:t>x</a:t>
              </a:r>
              <a:r>
                <a:rPr lang="en-US" altLang="zh-TW" sz="2400" baseline="30000" dirty="0">
                  <a:solidFill>
                    <a:srgbClr val="FFFFFF"/>
                  </a:solidFill>
                  <a:latin typeface="Arial" panose="020B0604020202090204" pitchFamily="34" charset="0"/>
                </a:rPr>
                <a:t>t</a:t>
              </a:r>
              <a:endParaRPr lang="zh-TW" altLang="en-US" sz="2400" baseline="30000" dirty="0">
                <a:solidFill>
                  <a:srgbClr val="FFFFFF"/>
                </a:solidFill>
                <a:latin typeface="Arial" panose="020B0604020202090204" pitchFamily="34" charset="0"/>
              </a:endParaRPr>
            </a:p>
          </p:txBody>
        </p:sp>
        <p:sp>
          <p:nvSpPr>
            <p:cNvPr id="103" name="文字方塊 88"/>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chemeClr val="tx1"/>
                  </a:solidFill>
                  <a:latin typeface="Arial" panose="020B0604020202090204" pitchFamily="34" charset="0"/>
                </a:rPr>
                <a:t>t-1</a:t>
              </a:r>
              <a:endParaRPr lang="en-US" altLang="zh-TW" sz="2400" baseline="30000" dirty="0">
                <a:solidFill>
                  <a:schemeClr val="tx1"/>
                </a:solidFill>
                <a:latin typeface="Arial" panose="020B0604020202090204" pitchFamily="34" charset="0"/>
              </a:endParaRPr>
            </a:p>
          </p:txBody>
        </p:sp>
      </p:grpSp>
      <p:sp>
        <p:nvSpPr>
          <p:cNvPr id="104" name="矩形 89"/>
          <p:cNvSpPr/>
          <p:nvPr/>
        </p:nvSpPr>
        <p:spPr>
          <a:xfrm>
            <a:off x="6172200" y="3733800"/>
            <a:ext cx="1217986" cy="678205"/>
          </a:xfrm>
          <a:prstGeom prst="rect">
            <a:avLst/>
          </a:prstGeom>
          <a:solidFill>
            <a:schemeClr val="accent1"/>
          </a:solidFill>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W</a:t>
            </a:r>
            <a:r>
              <a:rPr lang="en-US" altLang="zh-TW" sz="2400" baseline="30000" err="1">
                <a:solidFill>
                  <a:srgbClr val="000000"/>
                </a:solidFill>
                <a:latin typeface="Arial" panose="020B0604020202090204" pitchFamily="34" charset="0"/>
                <a:cs typeface="Arial" panose="020B0604020202090204" pitchFamily="34" charset="0"/>
              </a:rPr>
              <a:t>f</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05" name="矩形 91"/>
          <p:cNvSpPr/>
          <p:nvPr/>
        </p:nvSpPr>
        <p:spPr>
          <a:xfrm>
            <a:off x="5138036" y="5306109"/>
            <a:ext cx="410655" cy="635865"/>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z</a:t>
            </a:r>
            <a:r>
              <a:rPr lang="en-US" altLang="zh-TW" sz="2000" baseline="30000">
                <a:solidFill>
                  <a:srgbClr val="000000"/>
                </a:solidFill>
                <a:latin typeface="Arial" panose="020B0604020202090204" pitchFamily="34" charset="0"/>
                <a:cs typeface="Arial" panose="020B0604020202090204" pitchFamily="34" charset="0"/>
              </a:rPr>
              <a:t>o</a:t>
            </a:r>
            <a:endParaRPr lang="zh-TW" altLang="en-US" sz="2000" baseline="30000">
              <a:solidFill>
                <a:srgbClr val="000000"/>
              </a:solidFill>
              <a:latin typeface="Arial" panose="020B0604020202090204" pitchFamily="34" charset="0"/>
              <a:ea typeface="Arial" panose="020B0604020202090204" pitchFamily="34" charset="0"/>
            </a:endParaRPr>
          </a:p>
        </p:txBody>
      </p:sp>
      <p:grpSp>
        <p:nvGrpSpPr>
          <p:cNvPr id="106" name="群組 92"/>
          <p:cNvGrpSpPr/>
          <p:nvPr/>
        </p:nvGrpSpPr>
        <p:grpSpPr>
          <a:xfrm>
            <a:off x="7245350" y="5024438"/>
            <a:ext cx="908050" cy="1270000"/>
            <a:chOff x="7012720" y="4534918"/>
            <a:chExt cx="907572" cy="1270403"/>
          </a:xfrm>
        </p:grpSpPr>
        <p:sp>
          <p:nvSpPr>
            <p:cNvPr id="107" name="矩形 93"/>
            <p:cNvSpPr/>
            <p:nvPr/>
          </p:nvSpPr>
          <p:spPr>
            <a:xfrm>
              <a:off x="7225333" y="5165355"/>
              <a:ext cx="431573" cy="639966"/>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108" name="矩形 94"/>
            <p:cNvSpPr/>
            <p:nvPr/>
          </p:nvSpPr>
          <p:spPr>
            <a:xfrm>
              <a:off x="7225333" y="4534918"/>
              <a:ext cx="431573" cy="630437"/>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109" name="文字方塊 95"/>
            <p:cNvSpPr txBox="1"/>
            <p:nvPr/>
          </p:nvSpPr>
          <p:spPr>
            <a:xfrm>
              <a:off x="7192823" y="4652619"/>
              <a:ext cx="547366" cy="461665"/>
            </a:xfrm>
            <a:prstGeom prst="rect">
              <a:avLst/>
            </a:prstGeom>
            <a:noFill/>
            <a:ln w="9525">
              <a:noFill/>
            </a:ln>
          </p:spPr>
          <p:txBody>
            <a:bodyPr>
              <a:spAutoFit/>
            </a:bodyPr>
            <a:p>
              <a:pPr algn="ctr"/>
              <a:r>
                <a:rPr lang="en-US" altLang="zh-TW" sz="2400" dirty="0">
                  <a:solidFill>
                    <a:srgbClr val="FFFFFF"/>
                  </a:solidFill>
                  <a:latin typeface="Arial" panose="020B0604020202090204" pitchFamily="34" charset="0"/>
                </a:rPr>
                <a:t>x</a:t>
              </a:r>
              <a:r>
                <a:rPr lang="en-US" altLang="zh-TW" sz="2400" baseline="30000" dirty="0">
                  <a:solidFill>
                    <a:srgbClr val="FFFFFF"/>
                  </a:solidFill>
                  <a:latin typeface="Arial" panose="020B0604020202090204" pitchFamily="34" charset="0"/>
                </a:rPr>
                <a:t>t</a:t>
              </a:r>
              <a:endParaRPr lang="zh-TW" altLang="en-US" sz="2400" baseline="30000" dirty="0">
                <a:solidFill>
                  <a:srgbClr val="FFFFFF"/>
                </a:solidFill>
                <a:latin typeface="Arial" panose="020B0604020202090204" pitchFamily="34" charset="0"/>
              </a:endParaRPr>
            </a:p>
          </p:txBody>
        </p:sp>
        <p:sp>
          <p:nvSpPr>
            <p:cNvPr id="110" name="文字方塊 96"/>
            <p:cNvSpPr txBox="1"/>
            <p:nvPr/>
          </p:nvSpPr>
          <p:spPr>
            <a:xfrm>
              <a:off x="7012720" y="525489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t-1</a:t>
              </a:r>
              <a:endParaRPr lang="zh-TW" altLang="en-US" sz="2400" baseline="30000" dirty="0">
                <a:solidFill>
                  <a:srgbClr val="000000"/>
                </a:solidFill>
                <a:latin typeface="Arial" panose="020B0604020202090204" pitchFamily="34" charset="0"/>
              </a:endParaRPr>
            </a:p>
          </p:txBody>
        </p:sp>
      </p:grpSp>
      <p:sp>
        <p:nvSpPr>
          <p:cNvPr id="111" name="矩形 97"/>
          <p:cNvSpPr/>
          <p:nvPr/>
        </p:nvSpPr>
        <p:spPr>
          <a:xfrm>
            <a:off x="6172200" y="5334000"/>
            <a:ext cx="1217986" cy="678205"/>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W</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13" name="TextBox 53"/>
          <p:cNvSpPr txBox="1"/>
          <p:nvPr/>
        </p:nvSpPr>
        <p:spPr>
          <a:xfrm>
            <a:off x="5562600" y="2438400"/>
            <a:ext cx="2590800" cy="369888"/>
          </a:xfrm>
          <a:prstGeom prst="rect">
            <a:avLst/>
          </a:prstGeom>
          <a:noFill/>
          <a:ln w="9525">
            <a:noFill/>
          </a:ln>
        </p:spPr>
        <p:txBody>
          <a:bodyPr>
            <a:spAutoFit/>
          </a:bodyPr>
          <a:p>
            <a:r>
              <a:rPr lang="en-US" altLang="zh-CN" dirty="0">
                <a:latin typeface="Arial" panose="020B0604020202090204" pitchFamily="34" charset="0"/>
              </a:rPr>
              <a:t>= σ(         </a:t>
            </a:r>
            <a:r>
              <a:rPr lang="en-US" altLang="zh-CN" dirty="0">
                <a:solidFill>
                  <a:srgbClr val="000000"/>
                </a:solidFill>
                <a:latin typeface="Arial" panose="020B0604020202090204" pitchFamily="34" charset="0"/>
              </a:rPr>
              <a:t>      </a:t>
            </a:r>
            <a:r>
              <a:rPr lang="en-US" altLang="zh-CN" dirty="0">
                <a:latin typeface="Arial" panose="020B0604020202090204" pitchFamily="34" charset="0"/>
              </a:rPr>
              <a:t>               )</a:t>
            </a:r>
            <a:endParaRPr lang="en-US" altLang="zh-CN" dirty="0">
              <a:latin typeface="Arial" panose="020B0604020202090204" pitchFamily="34" charset="0"/>
            </a:endParaRPr>
          </a:p>
        </p:txBody>
      </p:sp>
      <p:sp>
        <p:nvSpPr>
          <p:cNvPr id="114" name="TextBox 54"/>
          <p:cNvSpPr txBox="1"/>
          <p:nvPr/>
        </p:nvSpPr>
        <p:spPr>
          <a:xfrm>
            <a:off x="5562600" y="5410200"/>
            <a:ext cx="2590800" cy="369888"/>
          </a:xfrm>
          <a:prstGeom prst="rect">
            <a:avLst/>
          </a:prstGeom>
          <a:noFill/>
          <a:ln w="9525">
            <a:noFill/>
          </a:ln>
        </p:spPr>
        <p:txBody>
          <a:bodyPr>
            <a:spAutoFit/>
          </a:bodyPr>
          <a:p>
            <a:r>
              <a:rPr lang="en-US" altLang="zh-CN" dirty="0">
                <a:latin typeface="Arial" panose="020B0604020202090204" pitchFamily="34" charset="0"/>
              </a:rPr>
              <a:t>= σ(                              )</a:t>
            </a:r>
            <a:endParaRPr lang="en-US" altLang="zh-CN" dirty="0">
              <a:latin typeface="Arial" panose="020B0604020202090204" pitchFamily="34" charset="0"/>
            </a:endParaRPr>
          </a:p>
        </p:txBody>
      </p:sp>
      <p:sp>
        <p:nvSpPr>
          <p:cNvPr id="115" name="TextBox 55"/>
          <p:cNvSpPr txBox="1"/>
          <p:nvPr/>
        </p:nvSpPr>
        <p:spPr>
          <a:xfrm>
            <a:off x="5562600" y="3886200"/>
            <a:ext cx="2590800" cy="369888"/>
          </a:xfrm>
          <a:prstGeom prst="rect">
            <a:avLst/>
          </a:prstGeom>
          <a:noFill/>
          <a:ln w="9525">
            <a:noFill/>
          </a:ln>
        </p:spPr>
        <p:txBody>
          <a:bodyPr>
            <a:spAutoFit/>
          </a:bodyPr>
          <a:p>
            <a:r>
              <a:rPr lang="en-US" altLang="zh-CN" dirty="0">
                <a:latin typeface="Arial" panose="020B0604020202090204" pitchFamily="34" charset="0"/>
              </a:rPr>
              <a:t>= σ(                              )</a:t>
            </a:r>
            <a:endParaRPr lang="en-US" altLang="zh-CN" dirty="0">
              <a:latin typeface="Arial" panose="020B0604020202090204" pitchFamily="34" charset="0"/>
            </a:endParaRPr>
          </a:p>
        </p:txBody>
      </p:sp>
      <p:sp>
        <p:nvSpPr>
          <p:cNvPr id="116" name="TextBox 56"/>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90204" pitchFamily="34" charset="0"/>
              </a:rPr>
              <a:t>Information flow of LSTM</a:t>
            </a:r>
            <a:endParaRPr lang="en-US" altLang="zh-CN" sz="2400" b="1" dirty="0">
              <a:solidFill>
                <a:srgbClr val="FF0000"/>
              </a:solidFill>
              <a:latin typeface="Arial" panose="020B0604020202090204" pitchFamily="34" charset="0"/>
            </a:endParaRPr>
          </a:p>
        </p:txBody>
      </p:sp>
      <p:sp>
        <p:nvSpPr>
          <p:cNvPr id="117" name="TextBox 1"/>
          <p:cNvSpPr txBox="1"/>
          <p:nvPr/>
        </p:nvSpPr>
        <p:spPr>
          <a:xfrm>
            <a:off x="0" y="3352800"/>
            <a:ext cx="1165225" cy="584200"/>
          </a:xfrm>
          <a:prstGeom prst="rect">
            <a:avLst/>
          </a:prstGeom>
          <a:noFill/>
          <a:ln w="9525">
            <a:noFill/>
          </a:ln>
        </p:spPr>
        <p:txBody>
          <a:bodyPr wrap="none">
            <a:spAutoFit/>
          </a:bodyPr>
          <a:p>
            <a:r>
              <a:rPr lang="en-US" altLang="zh-CN" sz="1600" dirty="0">
                <a:latin typeface="Arial" panose="020B0604020202090204" pitchFamily="34" charset="0"/>
              </a:rPr>
              <a:t>Controls </a:t>
            </a:r>
            <a:endParaRPr lang="en-US" altLang="zh-CN" sz="1600" dirty="0">
              <a:latin typeface="Arial" panose="020B0604020202090204" pitchFamily="34" charset="0"/>
            </a:endParaRPr>
          </a:p>
          <a:p>
            <a:r>
              <a:rPr lang="en-US" altLang="zh-CN" sz="1600" dirty="0">
                <a:latin typeface="Arial" panose="020B0604020202090204" pitchFamily="34" charset="0"/>
              </a:rPr>
              <a:t>forget gate</a:t>
            </a:r>
            <a:endParaRPr lang="en-US" altLang="zh-CN" sz="1600" dirty="0">
              <a:latin typeface="Arial" panose="020B0604020202090204" pitchFamily="34" charset="0"/>
            </a:endParaRPr>
          </a:p>
        </p:txBody>
      </p:sp>
      <p:cxnSp>
        <p:nvCxnSpPr>
          <p:cNvPr id="118" name="Straight Arrow Connector 5"/>
          <p:cNvCxnSpPr>
            <a:stCxn id="117" idx="2"/>
          </p:cNvCxnSpPr>
          <p:nvPr/>
        </p:nvCxnSpPr>
        <p:spPr>
          <a:xfrm>
            <a:off x="582613" y="3937000"/>
            <a:ext cx="255587" cy="4064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19" name="TextBox 16"/>
          <p:cNvSpPr txBox="1"/>
          <p:nvPr/>
        </p:nvSpPr>
        <p:spPr>
          <a:xfrm>
            <a:off x="1200150" y="3429000"/>
            <a:ext cx="1085850" cy="584200"/>
          </a:xfrm>
          <a:prstGeom prst="rect">
            <a:avLst/>
          </a:prstGeom>
          <a:noFill/>
          <a:ln w="9525">
            <a:noFill/>
          </a:ln>
        </p:spPr>
        <p:txBody>
          <a:bodyPr wrap="none">
            <a:spAutoFit/>
          </a:bodyPr>
          <a:p>
            <a:r>
              <a:rPr lang="en-US" altLang="zh-CN" sz="1600" dirty="0">
                <a:latin typeface="Arial" panose="020B0604020202090204" pitchFamily="34" charset="0"/>
              </a:rPr>
              <a:t>Controls </a:t>
            </a:r>
            <a:endParaRPr lang="en-US" altLang="zh-CN" sz="1600" dirty="0">
              <a:latin typeface="Arial" panose="020B0604020202090204" pitchFamily="34" charset="0"/>
            </a:endParaRPr>
          </a:p>
          <a:p>
            <a:r>
              <a:rPr lang="en-US" altLang="zh-CN" sz="1600" dirty="0">
                <a:latin typeface="Arial" panose="020B0604020202090204" pitchFamily="34" charset="0"/>
              </a:rPr>
              <a:t>input gate</a:t>
            </a:r>
            <a:endParaRPr lang="en-US" altLang="zh-CN" sz="1600" dirty="0">
              <a:latin typeface="Arial" panose="020B0604020202090204" pitchFamily="34" charset="0"/>
            </a:endParaRPr>
          </a:p>
        </p:txBody>
      </p:sp>
      <p:cxnSp>
        <p:nvCxnSpPr>
          <p:cNvPr id="120" name="Straight Arrow Connector 25"/>
          <p:cNvCxnSpPr/>
          <p:nvPr/>
        </p:nvCxnSpPr>
        <p:spPr>
          <a:xfrm>
            <a:off x="1905000" y="4038600"/>
            <a:ext cx="0" cy="381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121" name="TextBox 33"/>
          <p:cNvSpPr txBox="1"/>
          <p:nvPr/>
        </p:nvSpPr>
        <p:spPr>
          <a:xfrm>
            <a:off x="2286000" y="3429000"/>
            <a:ext cx="1200150" cy="584200"/>
          </a:xfrm>
          <a:prstGeom prst="rect">
            <a:avLst/>
          </a:prstGeom>
          <a:noFill/>
          <a:ln w="9525">
            <a:noFill/>
          </a:ln>
        </p:spPr>
        <p:txBody>
          <a:bodyPr wrap="none">
            <a:spAutoFit/>
          </a:bodyPr>
          <a:p>
            <a:r>
              <a:rPr lang="en-US" altLang="zh-CN" sz="1600" dirty="0">
                <a:latin typeface="Arial" panose="020B0604020202090204" pitchFamily="34" charset="0"/>
              </a:rPr>
              <a:t>Updating</a:t>
            </a:r>
            <a:endParaRPr lang="en-US" altLang="zh-CN" sz="1600" dirty="0">
              <a:latin typeface="Arial" panose="020B0604020202090204" pitchFamily="34" charset="0"/>
            </a:endParaRPr>
          </a:p>
          <a:p>
            <a:r>
              <a:rPr lang="en-US" altLang="zh-CN" sz="1600" dirty="0">
                <a:latin typeface="Arial" panose="020B0604020202090204" pitchFamily="34" charset="0"/>
              </a:rPr>
              <a:t>information</a:t>
            </a:r>
            <a:endParaRPr lang="en-US" altLang="zh-CN" sz="1600" dirty="0">
              <a:latin typeface="Arial" panose="020B0604020202090204" pitchFamily="34" charset="0"/>
            </a:endParaRPr>
          </a:p>
        </p:txBody>
      </p:sp>
      <p:sp>
        <p:nvSpPr>
          <p:cNvPr id="122" name="TextBox 35"/>
          <p:cNvSpPr txBox="1"/>
          <p:nvPr/>
        </p:nvSpPr>
        <p:spPr>
          <a:xfrm>
            <a:off x="3352800" y="3429000"/>
            <a:ext cx="1257300" cy="584200"/>
          </a:xfrm>
          <a:prstGeom prst="rect">
            <a:avLst/>
          </a:prstGeom>
          <a:noFill/>
          <a:ln w="9525">
            <a:noFill/>
          </a:ln>
        </p:spPr>
        <p:txBody>
          <a:bodyPr wrap="none">
            <a:spAutoFit/>
          </a:bodyPr>
          <a:p>
            <a:r>
              <a:rPr lang="en-US" altLang="zh-CN" sz="1600" dirty="0">
                <a:latin typeface="Arial" panose="020B0604020202090204" pitchFamily="34" charset="0"/>
              </a:rPr>
              <a:t>Controls</a:t>
            </a:r>
            <a:endParaRPr lang="en-US" altLang="zh-CN" sz="1600" dirty="0">
              <a:latin typeface="Arial" panose="020B0604020202090204" pitchFamily="34" charset="0"/>
            </a:endParaRPr>
          </a:p>
          <a:p>
            <a:r>
              <a:rPr lang="en-US" altLang="zh-CN" sz="1600" dirty="0">
                <a:latin typeface="Arial" panose="020B0604020202090204" pitchFamily="34" charset="0"/>
              </a:rPr>
              <a:t>Output gate</a:t>
            </a:r>
            <a:endParaRPr lang="en-US" altLang="zh-CN" sz="1600" dirty="0">
              <a:latin typeface="Arial" panose="020B0604020202090204" pitchFamily="34" charset="0"/>
            </a:endParaRPr>
          </a:p>
        </p:txBody>
      </p:sp>
      <p:cxnSp>
        <p:nvCxnSpPr>
          <p:cNvPr id="123" name="Straight Arrow Connector 41"/>
          <p:cNvCxnSpPr/>
          <p:nvPr/>
        </p:nvCxnSpPr>
        <p:spPr>
          <a:xfrm flipH="1">
            <a:off x="2886075" y="3962400"/>
            <a:ext cx="0" cy="411163"/>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cxnSp>
        <p:nvCxnSpPr>
          <p:cNvPr id="124" name="Straight Arrow Connector 48"/>
          <p:cNvCxnSpPr/>
          <p:nvPr/>
        </p:nvCxnSpPr>
        <p:spPr>
          <a:xfrm>
            <a:off x="3810000" y="4038600"/>
            <a:ext cx="0" cy="3810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pic>
        <p:nvPicPr>
          <p:cNvPr id="126" name="Picture 55"/>
          <p:cNvPicPr>
            <a:picLocks noChangeAspect="1"/>
          </p:cNvPicPr>
          <p:nvPr/>
        </p:nvPicPr>
        <p:blipFill>
          <a:blip r:embed="rId2"/>
          <a:stretch>
            <a:fillRect/>
          </a:stretch>
        </p:blipFill>
        <p:spPr>
          <a:xfrm>
            <a:off x="69215" y="694055"/>
            <a:ext cx="2744788" cy="2133600"/>
          </a:xfrm>
          <a:prstGeom prst="rect">
            <a:avLst/>
          </a:prstGeom>
          <a:noFill/>
          <a:ln w="9525">
            <a:noFill/>
          </a:ln>
        </p:spPr>
      </p:pic>
      <p:sp>
        <p:nvSpPr>
          <p:cNvPr id="125" name="TextBox 54"/>
          <p:cNvSpPr txBox="1"/>
          <p:nvPr/>
        </p:nvSpPr>
        <p:spPr>
          <a:xfrm>
            <a:off x="2692400" y="1438275"/>
            <a:ext cx="2387600" cy="923925"/>
          </a:xfrm>
          <a:prstGeom prst="rect">
            <a:avLst/>
          </a:prstGeom>
          <a:noFill/>
          <a:ln w="9525">
            <a:noFill/>
          </a:ln>
        </p:spPr>
        <p:txBody>
          <a:bodyPr wrap="none">
            <a:spAutoFit/>
          </a:bodyPr>
          <a:p>
            <a:r>
              <a:rPr lang="en-US" altLang="zh-CN" dirty="0">
                <a:latin typeface="Arial" panose="020B0604020202090204" pitchFamily="34" charset="0"/>
              </a:rPr>
              <a:t>These 4 matrix</a:t>
            </a:r>
            <a:endParaRPr lang="en-US" altLang="zh-CN" dirty="0">
              <a:latin typeface="Arial" panose="020B0604020202090204" pitchFamily="34" charset="0"/>
            </a:endParaRPr>
          </a:p>
          <a:p>
            <a:r>
              <a:rPr lang="en-US" altLang="zh-CN" dirty="0">
                <a:latin typeface="Arial" panose="020B0604020202090204" pitchFamily="34" charset="0"/>
              </a:rPr>
              <a:t>computation should</a:t>
            </a:r>
            <a:endParaRPr lang="en-US" altLang="zh-CN" dirty="0">
              <a:latin typeface="Arial" panose="020B0604020202090204" pitchFamily="34" charset="0"/>
            </a:endParaRPr>
          </a:p>
          <a:p>
            <a:r>
              <a:rPr lang="en-US" altLang="zh-CN" dirty="0">
                <a:latin typeface="Arial" panose="020B0604020202090204" pitchFamily="34" charset="0"/>
              </a:rPr>
              <a:t>be done concurrently.</a:t>
            </a:r>
            <a:endParaRPr lang="en-US" altLang="zh-CN" dirty="0">
              <a:latin typeface="Arial" panose="020B0604020202090204" pitchFamily="34" charset="0"/>
            </a:endParaRPr>
          </a:p>
        </p:txBody>
      </p:sp>
      <p:grpSp>
        <p:nvGrpSpPr>
          <p:cNvPr id="127" name="组合 126"/>
          <p:cNvGrpSpPr/>
          <p:nvPr/>
        </p:nvGrpSpPr>
        <p:grpSpPr>
          <a:xfrm>
            <a:off x="-3175" y="635"/>
            <a:ext cx="9147175" cy="642620"/>
            <a:chOff x="-5" y="1"/>
            <a:chExt cx="14399" cy="1012"/>
          </a:xfrm>
        </p:grpSpPr>
        <p:sp>
          <p:nvSpPr>
            <p:cNvPr id="128" name="矩形 12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29" name="文本框 128"/>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Information flow of LSTM</a:t>
              </a:r>
              <a:endParaRPr lang="en-US" altLang="en-US" sz="2775">
                <a:solidFill>
                  <a:srgbClr val="FFFFFF"/>
                </a:solidFill>
                <a:latin typeface="Arial" panose="020B0604020202090204"/>
                <a:sym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0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1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6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1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1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2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bldLvl="0" animBg="1"/>
      <p:bldP spid="83" grpId="0" bldLvl="0" animBg="1"/>
      <p:bldP spid="113" grpId="0"/>
      <p:bldP spid="114" grpId="0"/>
      <p:bldP spid="115" grpId="0"/>
      <p:bldP spid="117" grpId="0"/>
      <p:bldP spid="119" grpId="0"/>
      <p:bldP spid="121" grpId="0"/>
      <p:bldP spid="122" grpId="0"/>
      <p:bldP spid="12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212"/>
          <p:cNvGrpSpPr/>
          <p:nvPr/>
        </p:nvGrpSpPr>
        <p:grpSpPr>
          <a:xfrm>
            <a:off x="5892800" y="5827713"/>
            <a:ext cx="908050" cy="461962"/>
            <a:chOff x="4765592" y="6396335"/>
            <a:chExt cx="907572" cy="461665"/>
          </a:xfrm>
        </p:grpSpPr>
        <p:sp>
          <p:nvSpPr>
            <p:cNvPr id="30792" name="矩形 213"/>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0793" name="文字方塊 214"/>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t</a:t>
              </a:r>
              <a:endParaRPr lang="zh-TW" altLang="en-US" sz="2400" baseline="30000" dirty="0">
                <a:solidFill>
                  <a:srgbClr val="000000"/>
                </a:solidFill>
                <a:latin typeface="Arial" panose="020B0604020202090204" pitchFamily="34" charset="0"/>
              </a:endParaRPr>
            </a:p>
          </p:txBody>
        </p:sp>
      </p:grpSp>
      <p:sp>
        <p:nvSpPr>
          <p:cNvPr id="3" name="手繪多邊形 110"/>
          <p:cNvSpPr/>
          <p:nvPr/>
        </p:nvSpPr>
        <p:spPr>
          <a:xfrm>
            <a:off x="4022725" y="2976563"/>
            <a:ext cx="1906588"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0723" name="群組 123"/>
          <p:cNvGrpSpPr/>
          <p:nvPr/>
        </p:nvGrpSpPr>
        <p:grpSpPr>
          <a:xfrm>
            <a:off x="2444750" y="5832475"/>
            <a:ext cx="908050" cy="460375"/>
            <a:chOff x="4765592" y="6396335"/>
            <a:chExt cx="907572" cy="461665"/>
          </a:xfrm>
        </p:grpSpPr>
        <p:sp>
          <p:nvSpPr>
            <p:cNvPr id="30790" name="矩形 125"/>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0791" name="文字方塊 129"/>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grpSp>
      <p:sp>
        <p:nvSpPr>
          <p:cNvPr id="30724" name="矩形 130"/>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sp>
        <p:nvSpPr>
          <p:cNvPr id="14" name="矩形 131"/>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5" name="橢圓 137"/>
          <p:cNvSpPr/>
          <p:nvPr/>
        </p:nvSpPr>
        <p:spPr>
          <a:xfrm>
            <a:off x="2197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6" name="矩形 140"/>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f</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7" name="矩形 142"/>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latin typeface="Arial" panose="020B0604020202090204" pitchFamily="34" charset="0"/>
                <a:cs typeface="Arial" panose="020B0604020202090204" pitchFamily="34" charset="0"/>
              </a:rPr>
              <a:t>z</a:t>
            </a:r>
            <a:r>
              <a:rPr lang="en-US" altLang="zh-TW" sz="2400" baseline="30000">
                <a:latin typeface="Arial" panose="020B0604020202090204" pitchFamily="34" charset="0"/>
                <a:cs typeface="Arial" panose="020B0604020202090204" pitchFamily="34" charset="0"/>
              </a:rPr>
              <a:t>o</a:t>
            </a:r>
            <a:endParaRPr lang="zh-TW" altLang="en-US" sz="2400" baseline="30000">
              <a:latin typeface="Arial" panose="020B0604020202090204" pitchFamily="34" charset="0"/>
              <a:ea typeface="Arial" panose="020B0604020202090204" pitchFamily="34" charset="0"/>
            </a:endParaRPr>
          </a:p>
        </p:txBody>
      </p:sp>
      <p:sp>
        <p:nvSpPr>
          <p:cNvPr id="18" name="橢圓 145"/>
          <p:cNvSpPr/>
          <p:nvPr/>
        </p:nvSpPr>
        <p:spPr>
          <a:xfrm>
            <a:off x="869950" y="275113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nvGrpSpPr>
          <p:cNvPr id="19" name="群組 147"/>
          <p:cNvGrpSpPr/>
          <p:nvPr/>
        </p:nvGrpSpPr>
        <p:grpSpPr>
          <a:xfrm>
            <a:off x="2185988" y="2724150"/>
            <a:ext cx="438150" cy="438150"/>
            <a:chOff x="6656524" y="2699227"/>
            <a:chExt cx="438150" cy="438150"/>
          </a:xfrm>
        </p:grpSpPr>
        <p:sp>
          <p:nvSpPr>
            <p:cNvPr id="30788" name="橢圓 149"/>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90204" pitchFamily="34" charset="0"/>
                <a:ea typeface="Arial" panose="020B0604020202090204" pitchFamily="34" charset="0"/>
              </a:endParaRPr>
            </a:p>
          </p:txBody>
        </p:sp>
        <p:sp>
          <p:nvSpPr>
            <p:cNvPr id="21" name="文字方塊 150"/>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1"/>
              <a:stretch>
                <a:fillRect l="-10638" t="-8511" b="-4255"/>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22" name="橢圓 155"/>
          <p:cNvSpPr/>
          <p:nvPr/>
        </p:nvSpPr>
        <p:spPr>
          <a:xfrm>
            <a:off x="3546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3" name="矩形 167"/>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24" name="文字方塊 168"/>
          <p:cNvSpPr txBox="1"/>
          <p:nvPr/>
        </p:nvSpPr>
        <p:spPr>
          <a:xfrm>
            <a:off x="3325813" y="1395413"/>
            <a:ext cx="908050" cy="461962"/>
          </a:xfrm>
          <a:prstGeom prst="rect">
            <a:avLst/>
          </a:prstGeom>
          <a:noFill/>
          <a:ln w="9525">
            <a:noFill/>
          </a:ln>
        </p:spPr>
        <p:txBody>
          <a:bodyPr>
            <a:spAutoFit/>
          </a:bodyPr>
          <a:p>
            <a:pPr algn="ctr"/>
            <a:r>
              <a:rPr lang="en-US" altLang="zh-TW" sz="2400" dirty="0">
                <a:latin typeface="Arial" panose="020B0604020202090204" pitchFamily="34" charset="0"/>
              </a:rPr>
              <a:t>y</a:t>
            </a:r>
            <a:r>
              <a:rPr lang="en-US" altLang="zh-TW" sz="2400" baseline="30000" dirty="0">
                <a:latin typeface="Arial" panose="020B0604020202090204" pitchFamily="34" charset="0"/>
              </a:rPr>
              <a:t>t</a:t>
            </a:r>
            <a:endParaRPr lang="zh-TW" altLang="en-US" sz="2400" baseline="30000" dirty="0">
              <a:latin typeface="Arial" panose="020B0604020202090204" pitchFamily="34" charset="0"/>
            </a:endParaRPr>
          </a:p>
        </p:txBody>
      </p:sp>
      <p:cxnSp>
        <p:nvCxnSpPr>
          <p:cNvPr id="25" name="直線單箭頭接點 169"/>
          <p:cNvCxnSpPr/>
          <p:nvPr/>
        </p:nvCxnSpPr>
        <p:spPr>
          <a:xfrm flipH="1" flipV="1">
            <a:off x="1108075" y="32178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11"/>
          <p:cNvCxnSpPr/>
          <p:nvPr/>
        </p:nvCxnSpPr>
        <p:spPr>
          <a:xfrm>
            <a:off x="1314450"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15"/>
          <p:cNvCxnSpPr>
            <a:endCxn id="15" idx="5"/>
          </p:cNvCxnSpPr>
          <p:nvPr/>
        </p:nvCxnSpPr>
        <p:spPr>
          <a:xfrm flipH="1" flipV="1">
            <a:off x="2571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單箭頭接點 216"/>
          <p:cNvCxnSpPr>
            <a:endCxn id="15" idx="3"/>
          </p:cNvCxnSpPr>
          <p:nvPr/>
        </p:nvCxnSpPr>
        <p:spPr>
          <a:xfrm flipV="1">
            <a:off x="1992313" y="3944938"/>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17"/>
          <p:cNvCxnSpPr/>
          <p:nvPr/>
        </p:nvCxnSpPr>
        <p:spPr>
          <a:xfrm flipV="1">
            <a:off x="2413000" y="31702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1"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2"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3"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5"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grpSp>
        <p:nvGrpSpPr>
          <p:cNvPr id="30762" name="群組 227"/>
          <p:cNvGrpSpPr/>
          <p:nvPr/>
        </p:nvGrpSpPr>
        <p:grpSpPr>
          <a:xfrm>
            <a:off x="1649413" y="5835650"/>
            <a:ext cx="908050" cy="461963"/>
            <a:chOff x="4765592" y="6396335"/>
            <a:chExt cx="907572" cy="461665"/>
          </a:xfrm>
        </p:grpSpPr>
        <p:sp>
          <p:nvSpPr>
            <p:cNvPr id="30786" name="矩形 228"/>
            <p:cNvSpPr/>
            <p:nvPr/>
          </p:nvSpPr>
          <p:spPr>
            <a:xfrm>
              <a:off x="4822712" y="6442343"/>
              <a:ext cx="720346" cy="369648"/>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0787" name="文字方塊 229"/>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t-1</a:t>
              </a:r>
              <a:endParaRPr lang="zh-TW" altLang="en-US" sz="2400" baseline="30000" dirty="0">
                <a:solidFill>
                  <a:srgbClr val="000000"/>
                </a:solidFill>
                <a:latin typeface="Arial" panose="020B0604020202090204" pitchFamily="34" charset="0"/>
              </a:endParaRPr>
            </a:p>
          </p:txBody>
        </p:sp>
      </p:grpSp>
      <p:grpSp>
        <p:nvGrpSpPr>
          <p:cNvPr id="30763" name="群組 230"/>
          <p:cNvGrpSpPr/>
          <p:nvPr/>
        </p:nvGrpSpPr>
        <p:grpSpPr>
          <a:xfrm>
            <a:off x="-165100" y="2117725"/>
            <a:ext cx="908050" cy="461963"/>
            <a:chOff x="4775004" y="6396335"/>
            <a:chExt cx="907572" cy="461368"/>
          </a:xfrm>
        </p:grpSpPr>
        <p:sp>
          <p:nvSpPr>
            <p:cNvPr id="30784" name="矩形 231"/>
            <p:cNvSpPr/>
            <p:nvPr/>
          </p:nvSpPr>
          <p:spPr>
            <a:xfrm>
              <a:off x="4822604" y="6442314"/>
              <a:ext cx="720346" cy="369411"/>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30785" name="文字方塊 232"/>
            <p:cNvSpPr txBox="1"/>
            <p:nvPr/>
          </p:nvSpPr>
          <p:spPr>
            <a:xfrm>
              <a:off x="4775004" y="6396335"/>
              <a:ext cx="907572" cy="461368"/>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c</a:t>
              </a:r>
              <a:r>
                <a:rPr lang="en-US" altLang="zh-TW" sz="2400" baseline="30000">
                  <a:latin typeface="Arial" panose="020B0604020202090204" pitchFamily="34" charset="0"/>
                  <a:cs typeface="Arial" panose="020B0604020202090204" pitchFamily="34" charset="0"/>
                </a:rPr>
                <a:t>t-1</a:t>
              </a:r>
              <a:endParaRPr lang="zh-TW" altLang="en-US" sz="2400" baseline="30000">
                <a:latin typeface="Arial" panose="020B0604020202090204" pitchFamily="34" charset="0"/>
                <a:ea typeface="Arial" panose="020B0604020202090204" pitchFamily="34" charset="0"/>
              </a:endParaRPr>
            </a:p>
          </p:txBody>
        </p:sp>
      </p:grpSp>
      <p:grpSp>
        <p:nvGrpSpPr>
          <p:cNvPr id="9" name="群組 233"/>
          <p:cNvGrpSpPr/>
          <p:nvPr/>
        </p:nvGrpSpPr>
        <p:grpSpPr>
          <a:xfrm>
            <a:off x="4124325" y="2108200"/>
            <a:ext cx="906463" cy="461963"/>
            <a:chOff x="4775004" y="6396335"/>
            <a:chExt cx="907572" cy="461368"/>
          </a:xfrm>
        </p:grpSpPr>
        <p:sp>
          <p:nvSpPr>
            <p:cNvPr id="30782" name="矩形 234"/>
            <p:cNvSpPr/>
            <p:nvPr/>
          </p:nvSpPr>
          <p:spPr>
            <a:xfrm>
              <a:off x="4822687" y="6442314"/>
              <a:ext cx="720018" cy="369411"/>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30783" name="文字方塊 235"/>
            <p:cNvSpPr txBox="1"/>
            <p:nvPr/>
          </p:nvSpPr>
          <p:spPr>
            <a:xfrm>
              <a:off x="4775004" y="6396335"/>
              <a:ext cx="907572" cy="461368"/>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latin typeface="Arial" panose="020B0604020202090204" pitchFamily="34" charset="0"/>
                  <a:cs typeface="Arial" panose="020B0604020202090204" pitchFamily="34" charset="0"/>
                </a:rPr>
                <a:t>c</a:t>
              </a:r>
              <a:r>
                <a:rPr lang="en-US" altLang="zh-TW" sz="2400" baseline="30000" err="1">
                  <a:latin typeface="Arial" panose="020B0604020202090204" pitchFamily="34" charset="0"/>
                  <a:cs typeface="Arial" panose="020B0604020202090204" pitchFamily="34" charset="0"/>
                </a:rPr>
                <a:t>t</a:t>
              </a:r>
              <a:endParaRPr lang="zh-TW" altLang="en-US" sz="2400" baseline="30000">
                <a:latin typeface="Arial" panose="020B0604020202090204" pitchFamily="34" charset="0"/>
                <a:ea typeface="Arial" panose="020B0604020202090204" pitchFamily="34" charset="0"/>
              </a:endParaRPr>
            </a:p>
          </p:txBody>
        </p:sp>
      </p:grpSp>
      <p:sp>
        <p:nvSpPr>
          <p:cNvPr id="10" name="手繪多邊形 2"/>
          <p:cNvSpPr/>
          <p:nvPr/>
        </p:nvSpPr>
        <p:spPr>
          <a:xfrm>
            <a:off x="2525713" y="2335213"/>
            <a:ext cx="1625600" cy="379413"/>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手繪多邊形 4"/>
          <p:cNvSpPr/>
          <p:nvPr/>
        </p:nvSpPr>
        <p:spPr>
          <a:xfrm>
            <a:off x="623888" y="23653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12" name="直線單箭頭接點 239"/>
          <p:cNvCxnSpPr/>
          <p:nvPr/>
        </p:nvCxnSpPr>
        <p:spPr>
          <a:xfrm>
            <a:off x="2659063"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240"/>
          <p:cNvCxnSpPr/>
          <p:nvPr/>
        </p:nvCxnSpPr>
        <p:spPr>
          <a:xfrm flipH="1" flipV="1">
            <a:off x="3779838" y="3184525"/>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2"/>
          <p:cNvSpPr>
            <a:spLocks noRot="1" noChangeAspect="1" noMove="1" noResize="1" noEditPoints="1" noAdjustHandles="1" noChangeArrowheads="1" noChangeShapeType="1" noTextEdit="1"/>
          </p:cNvSpPr>
          <p:nvPr/>
        </p:nvSpPr>
        <p:spPr>
          <a:xfrm>
            <a:off x="2160701" y="3548141"/>
            <a:ext cx="521297" cy="461665"/>
          </a:xfrm>
          <a:prstGeom prst="rect">
            <a:avLst/>
          </a:prstGeom>
          <a:blipFill rotWithShape="1">
            <a:blip r:embed="rId2"/>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50" name="矩形 59"/>
          <p:cNvSpPr>
            <a:spLocks noRot="1" noChangeAspect="1" noMove="1" noResize="1" noEditPoints="1" noAdjustHandles="1" noChangeArrowheads="1" noChangeShapeType="1" noTextEdit="1"/>
          </p:cNvSpPr>
          <p:nvPr/>
        </p:nvSpPr>
        <p:spPr>
          <a:xfrm>
            <a:off x="828594" y="2741686"/>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36" name="矩形 60"/>
          <p:cNvSpPr>
            <a:spLocks noRot="1" noChangeAspect="1" noMove="1" noResize="1" noEditPoints="1" noAdjustHandles="1" noChangeArrowheads="1" noChangeShapeType="1" noTextEdit="1"/>
          </p:cNvSpPr>
          <p:nvPr/>
        </p:nvSpPr>
        <p:spPr>
          <a:xfrm>
            <a:off x="3504663" y="2723295"/>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37" name="文字方塊 3"/>
          <p:cNvSpPr txBox="1"/>
          <p:nvPr/>
        </p:nvSpPr>
        <p:spPr>
          <a:xfrm>
            <a:off x="2359025" y="2909888"/>
            <a:ext cx="1428750" cy="461962"/>
          </a:xfrm>
          <a:prstGeom prst="rect">
            <a:avLst/>
          </a:prstGeom>
          <a:noFill/>
          <a:ln w="9525">
            <a:noFill/>
          </a:ln>
        </p:spPr>
        <p:txBody>
          <a:bodyPr>
            <a:spAutoFit/>
          </a:bodyPr>
          <a:p>
            <a:pPr algn="ctr"/>
            <a:r>
              <a:rPr lang="en-US" altLang="zh-TW" sz="2400" dirty="0">
                <a:latin typeface="Arial" panose="020B0604020202090204" pitchFamily="34" charset="0"/>
              </a:rPr>
              <a:t>tanh</a:t>
            </a:r>
            <a:endParaRPr lang="zh-TW" altLang="en-US" sz="2400" dirty="0">
              <a:latin typeface="Arial" panose="020B0604020202090204" pitchFamily="34" charset="0"/>
            </a:endParaRPr>
          </a:p>
        </p:txBody>
      </p:sp>
      <p:sp>
        <p:nvSpPr>
          <p:cNvPr id="54" name="TextBox 54"/>
          <p:cNvSpPr txBox="1"/>
          <p:nvPr/>
        </p:nvSpPr>
        <p:spPr>
          <a:xfrm>
            <a:off x="5293995" y="2163445"/>
            <a:ext cx="2105025" cy="369888"/>
          </a:xfrm>
          <a:prstGeom prst="rect">
            <a:avLst/>
          </a:prstGeom>
          <a:noFill/>
        </p:spPr>
        <p:txBody>
          <a:bodyPr wrap="none">
            <a:spAutoFit/>
          </a:bodyPr>
          <a:lstStyle/>
          <a:p>
            <a:pPr marR="0" defTabSz="914400">
              <a:buClrTx/>
              <a:buSzTx/>
              <a:buFontTx/>
              <a:buNone/>
              <a:defRPr/>
            </a:pPr>
            <a:r>
              <a:rPr kumimoji="0" lang="en-US" kern="1200" cap="none" spc="0" normalizeH="0" baseline="0" noProof="0" dirty="0" err="1">
                <a:latin typeface="Arial" panose="020B0604020202090204" pitchFamily="34" charset="0"/>
                <a:ea typeface="MS PGothic" panose="020B0600070205080204" charset="-128"/>
                <a:cs typeface="MS PGothic" panose="020B0600070205080204" charset="-128"/>
              </a:rPr>
              <a:t>c</a:t>
            </a:r>
            <a:r>
              <a:rPr kumimoji="0" lang="en-US" kern="1200" cap="none" spc="0" normalizeH="0" baseline="30000" noProof="0" dirty="0" err="1">
                <a:latin typeface="Arial" panose="020B0604020202090204" pitchFamily="34" charset="0"/>
                <a:ea typeface="MS PGothic" panose="020B0600070205080204" charset="-128"/>
                <a:cs typeface="MS PGothic" panose="020B0600070205080204" charset="-128"/>
              </a:rPr>
              <a:t>t</a:t>
            </a:r>
            <a:r>
              <a:rPr kumimoji="0" lang="en-US" kern="1200" cap="none" spc="0" normalizeH="0" baseline="0" noProof="0" dirty="0">
                <a:latin typeface="Arial" panose="020B0604020202090204" pitchFamily="34" charset="0"/>
                <a:ea typeface="MS PGothic" panose="020B0600070205080204" charset="-128"/>
                <a:cs typeface="MS PGothic" panose="020B0600070205080204" charset="-128"/>
              </a:rPr>
              <a:t> = </a:t>
            </a:r>
            <a:r>
              <a:rPr kumimoji="0" lang="en-US" kern="1200" cap="none" spc="0" normalizeH="0" baseline="0" noProof="0" dirty="0" err="1">
                <a:latin typeface="Arial" panose="020B0604020202090204" pitchFamily="34" charset="0"/>
                <a:ea typeface="MS PGothic" panose="020B0600070205080204" charset="-128"/>
                <a:cs typeface="MS PGothic" panose="020B0600070205080204" charset="-128"/>
              </a:rPr>
              <a:t>z</a:t>
            </a:r>
            <a:r>
              <a:rPr kumimoji="0" lang="en-US" kern="1200" cap="none" spc="0" normalizeH="0" baseline="30000" noProof="0" dirty="0" err="1">
                <a:latin typeface="Arial" panose="020B0604020202090204" pitchFamily="34" charset="0"/>
                <a:ea typeface="MS PGothic" panose="020B0600070205080204" charset="-128"/>
                <a:cs typeface="MS PGothic" panose="020B0600070205080204" charset="-128"/>
              </a:rPr>
              <a:t>f</a:t>
            </a:r>
            <a:r>
              <a:rPr kumimoji="0" lang="en-US" kern="1200" cap="none" spc="0" normalizeH="0" baseline="0" noProof="0" dirty="0">
                <a:latin typeface="Arial" panose="020B0604020202090204" pitchFamily="34" charset="0"/>
                <a:ea typeface="MS PGothic" panose="020B0600070205080204" charset="-128"/>
                <a:cs typeface="MS PGothic" panose="020B0600070205080204" charset="-128"/>
              </a:rPr>
              <a:t> </a:t>
            </a:r>
            <a:r>
              <a:rPr kumimoji="0" lang="en-US" kern="1200" cap="none" spc="0" normalizeH="0" baseline="0" noProof="0" dirty="0">
                <a:latin typeface="Wingdings" panose="05000000000000000000"/>
                <a:ea typeface="Wingdings" panose="05000000000000000000"/>
                <a:cs typeface="Wingdings" panose="05000000000000000000"/>
                <a:sym typeface="Wingdings" panose="05000000000000000000"/>
              </a:rPr>
              <a:t></a:t>
            </a:r>
            <a:r>
              <a:rPr kumimoji="0" lang="en-US" kern="1200" cap="none" spc="0" normalizeH="0" baseline="0" noProof="0" dirty="0">
                <a:latin typeface="Arial" panose="020B0604020202090204" pitchFamily="34" charset="0"/>
                <a:ea typeface="MS PGothic" panose="020B0600070205080204" charset="-128"/>
                <a:cs typeface="MS PGothic" panose="020B0600070205080204" charset="-128"/>
                <a:sym typeface="Wingdings" panose="05000000000000000000"/>
              </a:rPr>
              <a:t> c</a:t>
            </a:r>
            <a:r>
              <a:rPr kumimoji="0" lang="en-US" kern="1200" cap="none" spc="0" normalizeH="0" baseline="30000" noProof="0" dirty="0">
                <a:latin typeface="Arial" panose="020B0604020202090204" pitchFamily="34" charset="0"/>
                <a:ea typeface="MS PGothic" panose="020B0600070205080204" charset="-128"/>
                <a:cs typeface="MS PGothic" panose="020B0600070205080204" charset="-128"/>
                <a:sym typeface="Wingdings" panose="05000000000000000000"/>
              </a:rPr>
              <a:t>t-1 </a:t>
            </a:r>
            <a:r>
              <a:rPr kumimoji="0" lang="en-US" kern="1200" cap="none" spc="0" normalizeH="0" baseline="0" noProof="0" dirty="0">
                <a:latin typeface="Arial" panose="020B0604020202090204" pitchFamily="34" charset="0"/>
                <a:ea typeface="MS PGothic" panose="020B0600070205080204" charset="-128"/>
                <a:cs typeface="MS PGothic" panose="020B0600070205080204" charset="-128"/>
                <a:sym typeface="Wingdings" panose="05000000000000000000"/>
              </a:rPr>
              <a:t>+ </a:t>
            </a:r>
            <a:r>
              <a:rPr kumimoji="0" lang="en-US" kern="1200" cap="none" spc="0" normalizeH="0" baseline="0" noProof="0" dirty="0" err="1">
                <a:latin typeface="Arial" panose="020B0604020202090204" pitchFamily="34" charset="0"/>
                <a:ea typeface="MS PGothic" panose="020B0600070205080204" charset="-128"/>
                <a:cs typeface="MS PGothic" panose="020B0600070205080204" charset="-128"/>
                <a:sym typeface="Wingdings" panose="05000000000000000000"/>
              </a:rPr>
              <a:t>z</a:t>
            </a:r>
            <a:r>
              <a:rPr kumimoji="0" lang="en-US" kern="1200" cap="none" spc="0" normalizeH="0" baseline="30000" noProof="0" dirty="0" err="1">
                <a:latin typeface="Arial" panose="020B0604020202090204" pitchFamily="34" charset="0"/>
                <a:ea typeface="MS PGothic" panose="020B0600070205080204" charset="-128"/>
                <a:cs typeface="MS PGothic" panose="020B0600070205080204" charset="-128"/>
                <a:sym typeface="Wingdings" panose="05000000000000000000"/>
              </a:rPr>
              <a:t>i</a:t>
            </a:r>
            <a:r>
              <a:rPr kumimoji="0" lang="en-US" kern="1200" cap="none" spc="0" normalizeH="0" baseline="0" noProof="0" dirty="0" err="1">
                <a:latin typeface="Wingdings" panose="05000000000000000000"/>
                <a:ea typeface="Wingdings" panose="05000000000000000000"/>
                <a:cs typeface="Wingdings" panose="05000000000000000000"/>
                <a:sym typeface="Wingdings" panose="05000000000000000000"/>
              </a:rPr>
              <a:t></a:t>
            </a:r>
            <a:r>
              <a:rPr kumimoji="0" lang="en-US" kern="1200" cap="none" spc="0" normalizeH="0" baseline="0" noProof="0" dirty="0" err="1">
                <a:latin typeface="+mj-lt"/>
                <a:ea typeface="Wingdings" panose="05000000000000000000"/>
                <a:cs typeface="Wingdings" panose="05000000000000000000"/>
                <a:sym typeface="Wingdings" panose="05000000000000000000"/>
              </a:rPr>
              <a:t>z</a:t>
            </a:r>
            <a:endParaRPr kumimoji="0" lang="en-US" kern="1200" cap="none" spc="0" normalizeH="0" baseline="0" noProof="0" dirty="0">
              <a:latin typeface="Arial" panose="020B0604020202090204" pitchFamily="34" charset="0"/>
              <a:ea typeface="MS PGothic" panose="020B0600070205080204" charset="-128"/>
              <a:cs typeface="MS PGothic" panose="020B0600070205080204" charset="-128"/>
            </a:endParaRPr>
          </a:p>
        </p:txBody>
      </p:sp>
      <p:sp>
        <p:nvSpPr>
          <p:cNvPr id="30774" name="TextBox 55"/>
          <p:cNvSpPr txBox="1"/>
          <p:nvPr/>
        </p:nvSpPr>
        <p:spPr>
          <a:xfrm>
            <a:off x="7009765" y="5882005"/>
            <a:ext cx="1914525" cy="369888"/>
          </a:xfrm>
          <a:prstGeom prst="rect">
            <a:avLst/>
          </a:prstGeom>
          <a:noFill/>
          <a:ln w="9525">
            <a:noFill/>
          </a:ln>
        </p:spPr>
        <p:txBody>
          <a:bodyPr wrap="none">
            <a:spAutoFit/>
          </a:bodyPr>
          <a:p>
            <a:r>
              <a:rPr lang="en-US" altLang="zh-CN" dirty="0">
                <a:latin typeface="Arial" panose="020B0604020202090204" pitchFamily="34" charset="0"/>
              </a:rPr>
              <a:t>h</a:t>
            </a:r>
            <a:r>
              <a:rPr lang="en-US" altLang="zh-CN" baseline="30000" dirty="0">
                <a:latin typeface="Arial" panose="020B0604020202090204" pitchFamily="34" charset="0"/>
              </a:rPr>
              <a:t>t</a:t>
            </a:r>
            <a:r>
              <a:rPr lang="en-US" altLang="zh-CN" dirty="0">
                <a:latin typeface="Arial" panose="020B0604020202090204" pitchFamily="34" charset="0"/>
              </a:rPr>
              <a:t> = z</a:t>
            </a:r>
            <a:r>
              <a:rPr lang="en-US" altLang="zh-CN" baseline="30000" dirty="0">
                <a:latin typeface="Arial" panose="020B0604020202090204" pitchFamily="34" charset="0"/>
              </a:rPr>
              <a:t>o</a:t>
            </a:r>
            <a:r>
              <a:rPr lang="en-US" altLang="zh-CN" dirty="0">
                <a:latin typeface="Arial" panose="020B0604020202090204" pitchFamily="34" charset="0"/>
              </a:rPr>
              <a:t>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90204" pitchFamily="34" charset="0"/>
                <a:sym typeface="Wingdings" panose="05000000000000000000" pitchFamily="2" charset="2"/>
              </a:rPr>
              <a:t> tanh(c</a:t>
            </a:r>
            <a:r>
              <a:rPr lang="en-US" altLang="zh-CN" baseline="30000" dirty="0">
                <a:latin typeface="Arial" panose="020B0604020202090204" pitchFamily="34" charset="0"/>
                <a:sym typeface="Wingdings" panose="05000000000000000000" pitchFamily="2" charset="2"/>
              </a:rPr>
              <a:t>t</a:t>
            </a:r>
            <a:r>
              <a:rPr lang="en-US" altLang="zh-CN" dirty="0">
                <a:latin typeface="Arial" panose="020B0604020202090204" pitchFamily="34" charset="0"/>
                <a:sym typeface="Wingdings" panose="05000000000000000000" pitchFamily="2" charset="2"/>
              </a:rPr>
              <a:t>)</a:t>
            </a:r>
            <a:endParaRPr lang="en-US" altLang="zh-CN" dirty="0">
              <a:latin typeface="Arial" panose="020B0604020202090204" pitchFamily="34" charset="0"/>
            </a:endParaRPr>
          </a:p>
        </p:txBody>
      </p:sp>
      <p:sp>
        <p:nvSpPr>
          <p:cNvPr id="30775" name="TextBox 57"/>
          <p:cNvSpPr txBox="1"/>
          <p:nvPr/>
        </p:nvSpPr>
        <p:spPr>
          <a:xfrm>
            <a:off x="4619625" y="1441450"/>
            <a:ext cx="1411288" cy="369888"/>
          </a:xfrm>
          <a:prstGeom prst="rect">
            <a:avLst/>
          </a:prstGeom>
          <a:noFill/>
          <a:ln w="9525">
            <a:noFill/>
          </a:ln>
        </p:spPr>
        <p:txBody>
          <a:bodyPr wrap="none">
            <a:spAutoFit/>
          </a:bodyPr>
          <a:p>
            <a:r>
              <a:rPr lang="en-US" altLang="zh-CN" dirty="0">
                <a:latin typeface="Arial" panose="020B0604020202090204" pitchFamily="34" charset="0"/>
              </a:rPr>
              <a:t>y</a:t>
            </a:r>
            <a:r>
              <a:rPr lang="en-US" altLang="zh-CN" baseline="30000" dirty="0">
                <a:latin typeface="Arial" panose="020B0604020202090204" pitchFamily="34" charset="0"/>
              </a:rPr>
              <a:t>t</a:t>
            </a:r>
            <a:r>
              <a:rPr lang="en-US" altLang="zh-CN" dirty="0">
                <a:latin typeface="Arial" panose="020B0604020202090204" pitchFamily="34" charset="0"/>
              </a:rPr>
              <a:t> = σ(W</a:t>
            </a:r>
            <a:r>
              <a:rPr lang="en-US" altLang="en-US" dirty="0">
                <a:latin typeface="Arial" panose="020B0604020202090204" pitchFamily="34" charset="0"/>
              </a:rPr>
              <a:t>’</a:t>
            </a:r>
            <a:r>
              <a:rPr lang="en-US" altLang="zh-CN" dirty="0">
                <a:latin typeface="Arial" panose="020B0604020202090204" pitchFamily="34" charset="0"/>
              </a:rPr>
              <a:t> h</a:t>
            </a:r>
            <a:r>
              <a:rPr lang="en-US" altLang="zh-CN" baseline="30000" dirty="0">
                <a:latin typeface="Arial" panose="020B0604020202090204" pitchFamily="34" charset="0"/>
              </a:rPr>
              <a:t>t</a:t>
            </a:r>
            <a:r>
              <a:rPr lang="en-US" altLang="zh-CN" dirty="0">
                <a:latin typeface="Arial" panose="020B0604020202090204" pitchFamily="34" charset="0"/>
              </a:rPr>
              <a:t>) </a:t>
            </a:r>
            <a:endParaRPr lang="en-US" altLang="zh-CN" dirty="0">
              <a:latin typeface="Arial" panose="020B0604020202090204" pitchFamily="34" charset="0"/>
            </a:endParaRPr>
          </a:p>
        </p:txBody>
      </p:sp>
      <p:sp>
        <p:nvSpPr>
          <p:cNvPr id="30776" name="TextBox 58"/>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90204" pitchFamily="34" charset="0"/>
              </a:rPr>
              <a:t>Information flow of LSTM</a:t>
            </a:r>
            <a:endParaRPr lang="en-US" altLang="zh-CN" sz="2400" b="1" dirty="0">
              <a:solidFill>
                <a:srgbClr val="FF0000"/>
              </a:solidFill>
              <a:latin typeface="Arial" panose="020B0604020202090204" pitchFamily="34" charset="0"/>
            </a:endParaRPr>
          </a:p>
        </p:txBody>
      </p:sp>
      <p:grpSp>
        <p:nvGrpSpPr>
          <p:cNvPr id="90" name="组合 89"/>
          <p:cNvGrpSpPr/>
          <p:nvPr/>
        </p:nvGrpSpPr>
        <p:grpSpPr>
          <a:xfrm>
            <a:off x="5974715" y="3735070"/>
            <a:ext cx="2948940" cy="438150"/>
            <a:chOff x="9269" y="4642"/>
            <a:chExt cx="4644" cy="690"/>
          </a:xfrm>
        </p:grpSpPr>
        <p:grpSp>
          <p:nvGrpSpPr>
            <p:cNvPr id="30777" name="群組 146"/>
            <p:cNvGrpSpPr/>
            <p:nvPr/>
          </p:nvGrpSpPr>
          <p:grpSpPr>
            <a:xfrm>
              <a:off x="9269" y="4642"/>
              <a:ext cx="690" cy="690"/>
              <a:chOff x="6656524" y="2699227"/>
              <a:chExt cx="438150" cy="438150"/>
            </a:xfrm>
          </p:grpSpPr>
          <p:sp>
            <p:nvSpPr>
              <p:cNvPr id="70" name="橢圓 14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89" name="文字方塊 149"/>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4"/>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30778" name="TextBox 2"/>
            <p:cNvSpPr txBox="1"/>
            <p:nvPr/>
          </p:nvSpPr>
          <p:spPr>
            <a:xfrm>
              <a:off x="10109" y="4642"/>
              <a:ext cx="3805" cy="583"/>
            </a:xfrm>
            <a:prstGeom prst="rect">
              <a:avLst/>
            </a:prstGeom>
            <a:noFill/>
            <a:ln w="9525">
              <a:noFill/>
            </a:ln>
          </p:spPr>
          <p:txBody>
            <a:bodyPr wrap="none">
              <a:spAutoFit/>
            </a:bodyPr>
            <a:p>
              <a:r>
                <a:rPr lang="en-US" altLang="zh-CN" dirty="0">
                  <a:latin typeface="Arial" panose="020B0604020202090204" pitchFamily="34" charset="0"/>
                </a:rPr>
                <a:t>Element-wise multiply</a:t>
              </a:r>
              <a:endParaRPr lang="en-US" altLang="zh-CN" dirty="0">
                <a:latin typeface="Arial" panose="020B0604020202090204" pitchFamily="34" charset="0"/>
              </a:endParaRPr>
            </a:p>
          </p:txBody>
        </p:sp>
      </p:grpSp>
      <p:grpSp>
        <p:nvGrpSpPr>
          <p:cNvPr id="127" name="组合 126"/>
          <p:cNvGrpSpPr/>
          <p:nvPr/>
        </p:nvGrpSpPr>
        <p:grpSpPr>
          <a:xfrm>
            <a:off x="-3175" y="635"/>
            <a:ext cx="9147175" cy="642620"/>
            <a:chOff x="-5" y="1"/>
            <a:chExt cx="14399" cy="1012"/>
          </a:xfrm>
        </p:grpSpPr>
        <p:sp>
          <p:nvSpPr>
            <p:cNvPr id="128" name="矩形 12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29" name="文本框 128"/>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Information flow of LSTM</a:t>
              </a:r>
              <a:endParaRPr lang="en-US" altLang="en-US" sz="2775">
                <a:solidFill>
                  <a:srgbClr val="FFFFFF"/>
                </a:solidFill>
                <a:latin typeface="Arial" panose="020B0604020202090204"/>
                <a:sym typeface="+mn-ea"/>
              </a:endParaRPr>
            </a:p>
          </p:txBody>
        </p:sp>
      </p:grpSp>
      <p:pic>
        <p:nvPicPr>
          <p:cNvPr id="30779" name="Picture 65"/>
          <p:cNvPicPr>
            <a:picLocks noChangeAspect="1"/>
          </p:cNvPicPr>
          <p:nvPr/>
        </p:nvPicPr>
        <p:blipFill>
          <a:blip r:embed="rId5"/>
          <a:stretch>
            <a:fillRect/>
          </a:stretch>
        </p:blipFill>
        <p:spPr>
          <a:xfrm>
            <a:off x="6419215" y="-25400"/>
            <a:ext cx="2744788"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77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7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18" grpId="0" bldLvl="0" animBg="1"/>
      <p:bldP spid="22" grpId="0" bldLvl="0" animBg="1"/>
      <p:bldP spid="24" grpId="0"/>
      <p:bldP spid="37" grpId="0"/>
      <p:bldP spid="54" grpId="0"/>
      <p:bldP spid="54" grpId="1"/>
      <p:bldP spid="30774" grpId="0"/>
      <p:bldP spid="30774" grpId="1"/>
      <p:bldP spid="30775" grpId="0"/>
      <p:bldP spid="30775"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Information flow of LSTM</a:t>
              </a:r>
              <a:endParaRPr lang="en-US" altLang="en-US" sz="2775">
                <a:solidFill>
                  <a:srgbClr val="FFFFFF"/>
                </a:solidFill>
                <a:latin typeface="Arial" panose="020B0604020202090204"/>
                <a:sym typeface="+mn-ea"/>
              </a:endParaRPr>
            </a:p>
          </p:txBody>
        </p:sp>
      </p:grpSp>
      <p:grpSp>
        <p:nvGrpSpPr>
          <p:cNvPr id="31746" name="群組 129"/>
          <p:cNvGrpSpPr/>
          <p:nvPr/>
        </p:nvGrpSpPr>
        <p:grpSpPr>
          <a:xfrm>
            <a:off x="2444750" y="5832475"/>
            <a:ext cx="908050" cy="460375"/>
            <a:chOff x="4765592" y="6396335"/>
            <a:chExt cx="907572" cy="461665"/>
          </a:xfrm>
        </p:grpSpPr>
        <p:sp>
          <p:nvSpPr>
            <p:cNvPr id="31867" name="矩形 130"/>
            <p:cNvSpPr/>
            <p:nvPr/>
          </p:nvSpPr>
          <p:spPr>
            <a:xfrm>
              <a:off x="4822712" y="6442502"/>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1868" name="文字方塊 131"/>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grpSp>
      <p:sp>
        <p:nvSpPr>
          <p:cNvPr id="31747" name="矩形 136"/>
          <p:cNvSpPr/>
          <p:nvPr/>
        </p:nvSpPr>
        <p:spPr>
          <a:xfrm>
            <a:off x="2525713" y="4424363"/>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sp>
        <p:nvSpPr>
          <p:cNvPr id="2" name="矩形 137"/>
          <p:cNvSpPr/>
          <p:nvPr/>
        </p:nvSpPr>
        <p:spPr>
          <a:xfrm>
            <a:off x="163250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3" name="橢圓 140"/>
          <p:cNvSpPr/>
          <p:nvPr/>
        </p:nvSpPr>
        <p:spPr>
          <a:xfrm>
            <a:off x="2197100" y="3570288"/>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5" name="矩形 144"/>
          <p:cNvSpPr/>
          <p:nvPr/>
        </p:nvSpPr>
        <p:spPr>
          <a:xfrm>
            <a:off x="748047" y="442449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latin typeface="Arial" panose="020B0604020202090204" pitchFamily="34" charset="0"/>
                <a:cs typeface="Arial" panose="020B0604020202090204" pitchFamily="34" charset="0"/>
              </a:rPr>
              <a:t>z</a:t>
            </a:r>
            <a:r>
              <a:rPr lang="en-US" altLang="zh-TW" sz="2400" baseline="30000" err="1">
                <a:latin typeface="Arial" panose="020B0604020202090204" pitchFamily="34" charset="0"/>
                <a:cs typeface="Arial" panose="020B0604020202090204" pitchFamily="34" charset="0"/>
              </a:rPr>
              <a:t>f</a:t>
            </a:r>
            <a:endParaRPr lang="zh-TW" altLang="en-US" sz="2400" baseline="30000">
              <a:latin typeface="Arial" panose="020B0604020202090204" pitchFamily="34" charset="0"/>
              <a:ea typeface="Arial" panose="020B0604020202090204" pitchFamily="34" charset="0"/>
            </a:endParaRPr>
          </a:p>
        </p:txBody>
      </p:sp>
      <p:sp>
        <p:nvSpPr>
          <p:cNvPr id="27" name="矩形 145"/>
          <p:cNvSpPr/>
          <p:nvPr/>
        </p:nvSpPr>
        <p:spPr>
          <a:xfrm>
            <a:off x="3409813" y="442968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z</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grpSp>
        <p:nvGrpSpPr>
          <p:cNvPr id="31758" name="群組 146"/>
          <p:cNvGrpSpPr/>
          <p:nvPr/>
        </p:nvGrpSpPr>
        <p:grpSpPr>
          <a:xfrm>
            <a:off x="838200" y="2743200"/>
            <a:ext cx="438150" cy="438150"/>
            <a:chOff x="6656524" y="2699227"/>
            <a:chExt cx="438150" cy="438150"/>
          </a:xfrm>
        </p:grpSpPr>
        <p:sp>
          <p:nvSpPr>
            <p:cNvPr id="28" name="橢圓 147"/>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9" name="文字方塊 149"/>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1"/>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grpSp>
        <p:nvGrpSpPr>
          <p:cNvPr id="31759" name="群組 150"/>
          <p:cNvGrpSpPr/>
          <p:nvPr/>
        </p:nvGrpSpPr>
        <p:grpSpPr>
          <a:xfrm>
            <a:off x="2185988" y="2724150"/>
            <a:ext cx="438150" cy="438150"/>
            <a:chOff x="6656524" y="2699227"/>
            <a:chExt cx="438150" cy="438150"/>
          </a:xfrm>
        </p:grpSpPr>
        <p:sp>
          <p:nvSpPr>
            <p:cNvPr id="31863" name="橢圓 154"/>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90204" pitchFamily="34" charset="0"/>
                <a:ea typeface="Arial" panose="020B0604020202090204" pitchFamily="34" charset="0"/>
              </a:endParaRPr>
            </a:p>
          </p:txBody>
        </p:sp>
        <p:sp>
          <p:nvSpPr>
            <p:cNvPr id="30" name="文字方塊 155"/>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2"/>
              <a:stretch>
                <a:fillRect l="-8333" t="-8511" b="-4255"/>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31" name="橢圓 167"/>
          <p:cNvSpPr/>
          <p:nvPr/>
        </p:nvSpPr>
        <p:spPr>
          <a:xfrm>
            <a:off x="3546475" y="27463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2" name="矩形 169"/>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1764" name="文字方塊 211"/>
          <p:cNvSpPr txBox="1"/>
          <p:nvPr/>
        </p:nvSpPr>
        <p:spPr>
          <a:xfrm>
            <a:off x="3325813" y="1395413"/>
            <a:ext cx="908050" cy="461962"/>
          </a:xfrm>
          <a:prstGeom prst="rect">
            <a:avLst/>
          </a:prstGeom>
          <a:noFill/>
          <a:ln w="9525">
            <a:noFill/>
          </a:ln>
        </p:spPr>
        <p:txBody>
          <a:bodyPr>
            <a:spAutoFit/>
          </a:bodyPr>
          <a:p>
            <a:pPr algn="ctr"/>
            <a:r>
              <a:rPr lang="en-US" altLang="zh-TW" sz="2400" dirty="0">
                <a:latin typeface="Arial" panose="020B0604020202090204" pitchFamily="34" charset="0"/>
              </a:rPr>
              <a:t>y</a:t>
            </a:r>
            <a:r>
              <a:rPr lang="en-US" altLang="zh-TW" sz="2400" baseline="30000" dirty="0">
                <a:latin typeface="Arial" panose="020B0604020202090204" pitchFamily="34" charset="0"/>
              </a:rPr>
              <a:t>t</a:t>
            </a:r>
            <a:endParaRPr lang="zh-TW" altLang="en-US" sz="2400" baseline="30000" dirty="0">
              <a:latin typeface="Arial" panose="020B0604020202090204" pitchFamily="34" charset="0"/>
            </a:endParaRPr>
          </a:p>
        </p:txBody>
      </p:sp>
      <p:cxnSp>
        <p:nvCxnSpPr>
          <p:cNvPr id="33" name="直線單箭頭接點 215"/>
          <p:cNvCxnSpPr/>
          <p:nvPr/>
        </p:nvCxnSpPr>
        <p:spPr>
          <a:xfrm flipH="1" flipV="1">
            <a:off x="1108075" y="32178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216"/>
          <p:cNvCxnSpPr/>
          <p:nvPr/>
        </p:nvCxnSpPr>
        <p:spPr>
          <a:xfrm>
            <a:off x="1314450"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217"/>
          <p:cNvCxnSpPr>
            <a:endCxn id="3" idx="5"/>
          </p:cNvCxnSpPr>
          <p:nvPr/>
        </p:nvCxnSpPr>
        <p:spPr>
          <a:xfrm flipH="1" flipV="1">
            <a:off x="2571750" y="39449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222"/>
          <p:cNvCxnSpPr>
            <a:endCxn id="3" idx="3"/>
          </p:cNvCxnSpPr>
          <p:nvPr/>
        </p:nvCxnSpPr>
        <p:spPr>
          <a:xfrm flipV="1">
            <a:off x="1992313" y="3944938"/>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223"/>
          <p:cNvCxnSpPr/>
          <p:nvPr/>
        </p:nvCxnSpPr>
        <p:spPr>
          <a:xfrm flipV="1">
            <a:off x="2413000" y="31702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向下箭號 161"/>
          <p:cNvSpPr/>
          <p:nvPr/>
        </p:nvSpPr>
        <p:spPr>
          <a:xfrm flipV="1">
            <a:off x="3561017" y="193557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9" name="向下箭號 162"/>
          <p:cNvSpPr/>
          <p:nvPr/>
        </p:nvSpPr>
        <p:spPr>
          <a:xfrm rot="2620627" flipV="1">
            <a:off x="3304110" y="488573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40" name="向下箭號 163"/>
          <p:cNvSpPr/>
          <p:nvPr/>
        </p:nvSpPr>
        <p:spPr>
          <a:xfrm rot="20057551" flipV="1">
            <a:off x="1890566" y="488021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41" name="向下箭號 165"/>
          <p:cNvSpPr/>
          <p:nvPr/>
        </p:nvSpPr>
        <p:spPr>
          <a:xfrm rot="1353372" flipV="1">
            <a:off x="2602410" y="492590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42" name="向下箭號 166"/>
          <p:cNvSpPr/>
          <p:nvPr/>
        </p:nvSpPr>
        <p:spPr>
          <a:xfrm rot="18851723" flipV="1">
            <a:off x="1144104" y="485459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grpSp>
        <p:nvGrpSpPr>
          <p:cNvPr id="31785" name="群組 230"/>
          <p:cNvGrpSpPr/>
          <p:nvPr/>
        </p:nvGrpSpPr>
        <p:grpSpPr>
          <a:xfrm>
            <a:off x="1649413" y="5821363"/>
            <a:ext cx="908050" cy="461962"/>
            <a:chOff x="4765592" y="6396335"/>
            <a:chExt cx="907572" cy="461665"/>
          </a:xfrm>
        </p:grpSpPr>
        <p:sp>
          <p:nvSpPr>
            <p:cNvPr id="31861" name="矩形 231"/>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1862" name="文字方塊 232"/>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t-1</a:t>
              </a:r>
              <a:endParaRPr lang="zh-TW" altLang="en-US" sz="2400" baseline="30000" dirty="0">
                <a:solidFill>
                  <a:srgbClr val="000000"/>
                </a:solidFill>
                <a:latin typeface="Arial" panose="020B0604020202090204" pitchFamily="34" charset="0"/>
              </a:endParaRPr>
            </a:p>
          </p:txBody>
        </p:sp>
      </p:grpSp>
      <p:grpSp>
        <p:nvGrpSpPr>
          <p:cNvPr id="31786" name="群組 233"/>
          <p:cNvGrpSpPr/>
          <p:nvPr/>
        </p:nvGrpSpPr>
        <p:grpSpPr>
          <a:xfrm>
            <a:off x="-165100" y="2117725"/>
            <a:ext cx="908050" cy="461963"/>
            <a:chOff x="4775004" y="6396335"/>
            <a:chExt cx="907572" cy="461665"/>
          </a:xfrm>
        </p:grpSpPr>
        <p:sp>
          <p:nvSpPr>
            <p:cNvPr id="31859" name="矩形 234"/>
            <p:cNvSpPr/>
            <p:nvPr/>
          </p:nvSpPr>
          <p:spPr>
            <a:xfrm>
              <a:off x="4822604" y="6442343"/>
              <a:ext cx="720346" cy="36964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31860" name="文字方塊 235"/>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c</a:t>
              </a:r>
              <a:r>
                <a:rPr lang="en-US" altLang="zh-TW" sz="2400" baseline="30000">
                  <a:latin typeface="Arial" panose="020B0604020202090204" pitchFamily="34" charset="0"/>
                  <a:cs typeface="Arial" panose="020B0604020202090204" pitchFamily="34" charset="0"/>
                </a:rPr>
                <a:t>t-1</a:t>
              </a:r>
              <a:endParaRPr lang="zh-TW" altLang="en-US" sz="2400" baseline="30000">
                <a:latin typeface="Arial" panose="020B0604020202090204" pitchFamily="34" charset="0"/>
                <a:ea typeface="Arial" panose="020B0604020202090204" pitchFamily="34" charset="0"/>
              </a:endParaRPr>
            </a:p>
          </p:txBody>
        </p:sp>
      </p:grpSp>
      <p:grpSp>
        <p:nvGrpSpPr>
          <p:cNvPr id="31787" name="群組 236"/>
          <p:cNvGrpSpPr/>
          <p:nvPr/>
        </p:nvGrpSpPr>
        <p:grpSpPr>
          <a:xfrm>
            <a:off x="4024313" y="2079625"/>
            <a:ext cx="908050" cy="460375"/>
            <a:chOff x="4775004" y="6396335"/>
            <a:chExt cx="907572" cy="461665"/>
          </a:xfrm>
        </p:grpSpPr>
        <p:sp>
          <p:nvSpPr>
            <p:cNvPr id="31857" name="矩形 237"/>
            <p:cNvSpPr/>
            <p:nvPr/>
          </p:nvSpPr>
          <p:spPr>
            <a:xfrm>
              <a:off x="4822604" y="6442502"/>
              <a:ext cx="720346" cy="36933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31858" name="文字方塊 238"/>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latin typeface="Arial" panose="020B0604020202090204" pitchFamily="34" charset="0"/>
                  <a:cs typeface="Arial" panose="020B0604020202090204" pitchFamily="34" charset="0"/>
                </a:rPr>
                <a:t>c</a:t>
              </a:r>
              <a:r>
                <a:rPr lang="en-US" altLang="zh-TW" sz="2400" baseline="30000" err="1">
                  <a:latin typeface="Arial" panose="020B0604020202090204" pitchFamily="34" charset="0"/>
                  <a:cs typeface="Arial" panose="020B0604020202090204" pitchFamily="34" charset="0"/>
                </a:rPr>
                <a:t>t</a:t>
              </a:r>
              <a:endParaRPr lang="zh-TW" altLang="en-US" sz="2400" baseline="30000">
                <a:latin typeface="Arial" panose="020B0604020202090204" pitchFamily="34" charset="0"/>
                <a:ea typeface="Arial" panose="020B0604020202090204" pitchFamily="34" charset="0"/>
              </a:endParaRPr>
            </a:p>
          </p:txBody>
        </p:sp>
      </p:grpSp>
      <p:sp>
        <p:nvSpPr>
          <p:cNvPr id="43" name="手繪多邊形 2"/>
          <p:cNvSpPr/>
          <p:nvPr/>
        </p:nvSpPr>
        <p:spPr>
          <a:xfrm>
            <a:off x="2525713" y="2335213"/>
            <a:ext cx="1625600" cy="379413"/>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手繪多邊形 4"/>
          <p:cNvSpPr/>
          <p:nvPr/>
        </p:nvSpPr>
        <p:spPr>
          <a:xfrm>
            <a:off x="623888" y="23653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5" name="直線單箭頭接點 242"/>
          <p:cNvCxnSpPr/>
          <p:nvPr/>
        </p:nvCxnSpPr>
        <p:spPr>
          <a:xfrm>
            <a:off x="2659063" y="29813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243"/>
          <p:cNvCxnSpPr/>
          <p:nvPr/>
        </p:nvCxnSpPr>
        <p:spPr>
          <a:xfrm flipH="1" flipV="1">
            <a:off x="3779838" y="3184525"/>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7" name="群組 244"/>
          <p:cNvGrpSpPr/>
          <p:nvPr/>
        </p:nvGrpSpPr>
        <p:grpSpPr>
          <a:xfrm>
            <a:off x="6713538" y="5818188"/>
            <a:ext cx="908050" cy="460375"/>
            <a:chOff x="4765592" y="6396335"/>
            <a:chExt cx="907572" cy="461665"/>
          </a:xfrm>
        </p:grpSpPr>
        <p:sp>
          <p:nvSpPr>
            <p:cNvPr id="31855" name="矩形 245"/>
            <p:cNvSpPr/>
            <p:nvPr/>
          </p:nvSpPr>
          <p:spPr>
            <a:xfrm>
              <a:off x="4822712" y="6442501"/>
              <a:ext cx="720346" cy="369332"/>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1856" name="文字方塊 246"/>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t+1</a:t>
              </a:r>
              <a:endParaRPr lang="zh-TW" altLang="en-US" sz="2400" baseline="30000" dirty="0">
                <a:solidFill>
                  <a:schemeClr val="bg1"/>
                </a:solidFill>
                <a:latin typeface="Arial" panose="020B0604020202090204" pitchFamily="34" charset="0"/>
              </a:endParaRPr>
            </a:p>
          </p:txBody>
        </p:sp>
      </p:grpSp>
      <p:sp>
        <p:nvSpPr>
          <p:cNvPr id="31793" name="矩形 247"/>
          <p:cNvSpPr/>
          <p:nvPr/>
        </p:nvSpPr>
        <p:spPr>
          <a:xfrm>
            <a:off x="6751638" y="4411663"/>
            <a:ext cx="720725"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sp>
        <p:nvSpPr>
          <p:cNvPr id="49" name="矩形 248"/>
          <p:cNvSpPr/>
          <p:nvPr/>
        </p:nvSpPr>
        <p:spPr>
          <a:xfrm>
            <a:off x="585914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0" name="橢圓 250"/>
          <p:cNvSpPr/>
          <p:nvPr/>
        </p:nvSpPr>
        <p:spPr>
          <a:xfrm>
            <a:off x="6424613" y="35591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51" name="矩形 252"/>
          <p:cNvSpPr/>
          <p:nvPr/>
        </p:nvSpPr>
        <p:spPr>
          <a:xfrm>
            <a:off x="4974685" y="4412022"/>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f</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2" name="矩形 253"/>
          <p:cNvSpPr/>
          <p:nvPr/>
        </p:nvSpPr>
        <p:spPr>
          <a:xfrm>
            <a:off x="7636451" y="4417218"/>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z</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3" name="橢圓 255"/>
          <p:cNvSpPr/>
          <p:nvPr/>
        </p:nvSpPr>
        <p:spPr>
          <a:xfrm>
            <a:off x="5097463" y="27400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nvGrpSpPr>
          <p:cNvPr id="54" name="群組 257"/>
          <p:cNvGrpSpPr/>
          <p:nvPr/>
        </p:nvGrpSpPr>
        <p:grpSpPr>
          <a:xfrm>
            <a:off x="6413500" y="2713038"/>
            <a:ext cx="438150" cy="438150"/>
            <a:chOff x="6656524" y="2699227"/>
            <a:chExt cx="438150" cy="438150"/>
          </a:xfrm>
        </p:grpSpPr>
        <p:sp>
          <p:nvSpPr>
            <p:cNvPr id="31853" name="橢圓 258"/>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90204" pitchFamily="34" charset="0"/>
                <a:ea typeface="Arial" panose="020B0604020202090204" pitchFamily="34" charset="0"/>
              </a:endParaRPr>
            </a:p>
          </p:txBody>
        </p:sp>
        <p:sp>
          <p:nvSpPr>
            <p:cNvPr id="56" name="文字方塊 259"/>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10638" t="-8511" b="-4255"/>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57" name="橢圓 261"/>
          <p:cNvSpPr/>
          <p:nvPr/>
        </p:nvSpPr>
        <p:spPr>
          <a:xfrm>
            <a:off x="7772400" y="273526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58" name="矩形 263"/>
          <p:cNvSpPr/>
          <p:nvPr/>
        </p:nvSpPr>
        <p:spPr>
          <a:xfrm>
            <a:off x="7634516" y="139701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59" name="文字方塊 264"/>
          <p:cNvSpPr txBox="1"/>
          <p:nvPr/>
        </p:nvSpPr>
        <p:spPr>
          <a:xfrm>
            <a:off x="7553325" y="1382713"/>
            <a:ext cx="906463" cy="461962"/>
          </a:xfrm>
          <a:prstGeom prst="rect">
            <a:avLst/>
          </a:prstGeom>
          <a:noFill/>
          <a:ln w="9525">
            <a:noFill/>
          </a:ln>
        </p:spPr>
        <p:txBody>
          <a:bodyPr>
            <a:spAutoFit/>
          </a:bodyPr>
          <a:p>
            <a:pPr algn="ctr"/>
            <a:r>
              <a:rPr lang="en-US" altLang="zh-TW" sz="2400" dirty="0">
                <a:latin typeface="Arial" panose="020B0604020202090204" pitchFamily="34" charset="0"/>
              </a:rPr>
              <a:t>y</a:t>
            </a:r>
            <a:r>
              <a:rPr lang="en-US" altLang="zh-TW" sz="2400" baseline="30000" dirty="0">
                <a:latin typeface="Arial" panose="020B0604020202090204" pitchFamily="34" charset="0"/>
              </a:rPr>
              <a:t>t+1</a:t>
            </a:r>
            <a:endParaRPr lang="zh-TW" altLang="en-US" sz="2400" baseline="30000" dirty="0">
              <a:latin typeface="Arial" panose="020B0604020202090204" pitchFamily="34" charset="0"/>
            </a:endParaRPr>
          </a:p>
        </p:txBody>
      </p:sp>
      <p:cxnSp>
        <p:nvCxnSpPr>
          <p:cNvPr id="60" name="直線單箭頭接點 265"/>
          <p:cNvCxnSpPr/>
          <p:nvPr/>
        </p:nvCxnSpPr>
        <p:spPr>
          <a:xfrm flipH="1" flipV="1">
            <a:off x="5334000" y="32051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266"/>
          <p:cNvCxnSpPr/>
          <p:nvPr/>
        </p:nvCxnSpPr>
        <p:spPr>
          <a:xfrm>
            <a:off x="5540375"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267"/>
          <p:cNvCxnSpPr>
            <a:endCxn id="50" idx="5"/>
          </p:cNvCxnSpPr>
          <p:nvPr/>
        </p:nvCxnSpPr>
        <p:spPr>
          <a:xfrm flipH="1" flipV="1">
            <a:off x="6797675" y="3932238"/>
            <a:ext cx="338138" cy="4953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268"/>
          <p:cNvCxnSpPr>
            <a:endCxn id="50" idx="3"/>
          </p:cNvCxnSpPr>
          <p:nvPr/>
        </p:nvCxnSpPr>
        <p:spPr>
          <a:xfrm flipV="1">
            <a:off x="6219825" y="3932238"/>
            <a:ext cx="268288"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269"/>
          <p:cNvCxnSpPr/>
          <p:nvPr/>
        </p:nvCxnSpPr>
        <p:spPr>
          <a:xfrm flipV="1">
            <a:off x="6640513" y="3157538"/>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向下箭號 161"/>
          <p:cNvSpPr/>
          <p:nvPr/>
        </p:nvSpPr>
        <p:spPr>
          <a:xfrm flipV="1">
            <a:off x="7787655" y="1923107"/>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66" name="向下箭號 162"/>
          <p:cNvSpPr/>
          <p:nvPr/>
        </p:nvSpPr>
        <p:spPr>
          <a:xfrm rot="2620627" flipV="1">
            <a:off x="7530748" y="4873261"/>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67" name="向下箭號 163"/>
          <p:cNvSpPr/>
          <p:nvPr/>
        </p:nvSpPr>
        <p:spPr>
          <a:xfrm rot="20057551" flipV="1">
            <a:off x="6117204" y="4867740"/>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68" name="向下箭號 165"/>
          <p:cNvSpPr/>
          <p:nvPr/>
        </p:nvSpPr>
        <p:spPr>
          <a:xfrm rot="1353372" flipV="1">
            <a:off x="6829048" y="4913435"/>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69" name="向下箭號 166"/>
          <p:cNvSpPr/>
          <p:nvPr/>
        </p:nvSpPr>
        <p:spPr>
          <a:xfrm rot="18851723" flipV="1">
            <a:off x="5370742" y="4842127"/>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grpSp>
        <p:nvGrpSpPr>
          <p:cNvPr id="31831" name="群組 275"/>
          <p:cNvGrpSpPr/>
          <p:nvPr/>
        </p:nvGrpSpPr>
        <p:grpSpPr>
          <a:xfrm>
            <a:off x="5876925" y="5810250"/>
            <a:ext cx="906463" cy="460375"/>
            <a:chOff x="4765592" y="6396335"/>
            <a:chExt cx="907572" cy="461665"/>
          </a:xfrm>
        </p:grpSpPr>
        <p:sp>
          <p:nvSpPr>
            <p:cNvPr id="31851" name="矩形 276"/>
            <p:cNvSpPr/>
            <p:nvPr/>
          </p:nvSpPr>
          <p:spPr>
            <a:xfrm>
              <a:off x="4822812" y="6442502"/>
              <a:ext cx="720018" cy="369332"/>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1852" name="文字方塊 277"/>
            <p:cNvSpPr txBox="1"/>
            <p:nvPr/>
          </p:nvSpPr>
          <p:spPr>
            <a:xfrm>
              <a:off x="4765592" y="6396335"/>
              <a:ext cx="907572" cy="461665"/>
            </a:xfrm>
            <a:prstGeom prst="rect">
              <a:avLst/>
            </a:prstGeom>
            <a:noFill/>
            <a:ln w="9525">
              <a:noFill/>
            </a:ln>
          </p:spPr>
          <p:txBody>
            <a:bodyPr>
              <a:spAutoFit/>
            </a:bodyPr>
            <a:p>
              <a:pPr algn="ctr"/>
              <a:r>
                <a:rPr lang="en-US" altLang="zh-TW" sz="2400" dirty="0">
                  <a:latin typeface="Arial" panose="020B0604020202090204" pitchFamily="34" charset="0"/>
                </a:rPr>
                <a:t>h</a:t>
              </a:r>
              <a:r>
                <a:rPr lang="en-US" altLang="zh-TW" sz="2400" baseline="30000" dirty="0">
                  <a:latin typeface="Arial" panose="020B0604020202090204" pitchFamily="34" charset="0"/>
                </a:rPr>
                <a:t>t</a:t>
              </a:r>
              <a:endParaRPr lang="zh-TW" altLang="en-US" sz="2400" baseline="30000" dirty="0">
                <a:latin typeface="Arial" panose="020B0604020202090204" pitchFamily="34" charset="0"/>
              </a:endParaRPr>
            </a:p>
          </p:txBody>
        </p:sp>
      </p:grpSp>
      <p:grpSp>
        <p:nvGrpSpPr>
          <p:cNvPr id="73" name="群組 281"/>
          <p:cNvGrpSpPr/>
          <p:nvPr/>
        </p:nvGrpSpPr>
        <p:grpSpPr>
          <a:xfrm>
            <a:off x="8353425" y="2066925"/>
            <a:ext cx="908050" cy="461963"/>
            <a:chOff x="4775004" y="6396335"/>
            <a:chExt cx="907572" cy="461665"/>
          </a:xfrm>
        </p:grpSpPr>
        <p:sp>
          <p:nvSpPr>
            <p:cNvPr id="31849" name="矩形 282"/>
            <p:cNvSpPr/>
            <p:nvPr/>
          </p:nvSpPr>
          <p:spPr>
            <a:xfrm>
              <a:off x="4822604" y="6442343"/>
              <a:ext cx="720346" cy="36964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31850" name="文字方塊 283"/>
            <p:cNvSpPr txBox="1"/>
            <p:nvPr/>
          </p:nvSpPr>
          <p:spPr>
            <a:xfrm>
              <a:off x="4775004" y="639633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c</a:t>
              </a:r>
              <a:r>
                <a:rPr lang="en-US" altLang="zh-TW" sz="2400" baseline="30000">
                  <a:latin typeface="Arial" panose="020B0604020202090204" pitchFamily="34" charset="0"/>
                  <a:cs typeface="Arial" panose="020B0604020202090204" pitchFamily="34" charset="0"/>
                </a:rPr>
                <a:t>t+1</a:t>
              </a:r>
              <a:endParaRPr lang="zh-TW" altLang="en-US" sz="2400" baseline="30000">
                <a:latin typeface="Arial" panose="020B0604020202090204" pitchFamily="34" charset="0"/>
                <a:ea typeface="Arial" panose="020B0604020202090204" pitchFamily="34" charset="0"/>
              </a:endParaRPr>
            </a:p>
          </p:txBody>
        </p:sp>
      </p:grpSp>
      <p:sp>
        <p:nvSpPr>
          <p:cNvPr id="76" name="手繪多邊形 2"/>
          <p:cNvSpPr/>
          <p:nvPr/>
        </p:nvSpPr>
        <p:spPr>
          <a:xfrm>
            <a:off x="6751638" y="2324100"/>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7" name="手繪多邊形 4"/>
          <p:cNvSpPr/>
          <p:nvPr/>
        </p:nvSpPr>
        <p:spPr>
          <a:xfrm>
            <a:off x="4851400" y="2352675"/>
            <a:ext cx="434975" cy="377825"/>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 name="手繪多邊形 110"/>
          <p:cNvSpPr/>
          <p:nvPr/>
        </p:nvSpPr>
        <p:spPr>
          <a:xfrm>
            <a:off x="4019550" y="3000375"/>
            <a:ext cx="1908175" cy="3101975"/>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79" name="直線單箭頭接點 287"/>
          <p:cNvCxnSpPr/>
          <p:nvPr/>
        </p:nvCxnSpPr>
        <p:spPr>
          <a:xfrm>
            <a:off x="6884988" y="2968625"/>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288"/>
          <p:cNvCxnSpPr/>
          <p:nvPr/>
        </p:nvCxnSpPr>
        <p:spPr>
          <a:xfrm flipH="1" flipV="1">
            <a:off x="8007350" y="3173413"/>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90"/>
          <p:cNvSpPr txBox="1">
            <a:spLocks noRot="1" noChangeAspect="1" noMove="1" noResize="1" noEditPoints="1" noAdjustHandles="1" noChangeArrowheads="1" noChangeShapeType="1" noTextEdit="1"/>
          </p:cNvSpPr>
          <p:nvPr/>
        </p:nvSpPr>
        <p:spPr>
          <a:xfrm>
            <a:off x="2252331" y="3566571"/>
            <a:ext cx="336631" cy="369332"/>
          </a:xfrm>
          <a:prstGeom prst="rect">
            <a:avLst/>
          </a:prstGeom>
          <a:blipFill rotWithShape="1">
            <a:blip r:embed="rId4"/>
            <a:stretch>
              <a:fillRect l="-7143" t="-819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82" name="文字方塊 91"/>
          <p:cNvSpPr txBox="1">
            <a:spLocks noRot="1" noChangeAspect="1" noMove="1" noResize="1" noEditPoints="1" noAdjustHandles="1" noChangeArrowheads="1" noChangeShapeType="1" noTextEdit="1"/>
          </p:cNvSpPr>
          <p:nvPr/>
        </p:nvSpPr>
        <p:spPr>
          <a:xfrm>
            <a:off x="3607468" y="2775597"/>
            <a:ext cx="336631" cy="369332"/>
          </a:xfrm>
          <a:prstGeom prst="rect">
            <a:avLst/>
          </a:prstGeom>
          <a:blipFill rotWithShape="1">
            <a:blip r:embed="rId1"/>
            <a:stretch>
              <a:fillRect l="-7143" t="-655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83" name="文字方塊 92"/>
          <p:cNvSpPr txBox="1">
            <a:spLocks noRot="1" noChangeAspect="1" noMove="1" noResize="1" noEditPoints="1" noAdjustHandles="1" noChangeArrowheads="1" noChangeShapeType="1" noTextEdit="1"/>
          </p:cNvSpPr>
          <p:nvPr/>
        </p:nvSpPr>
        <p:spPr>
          <a:xfrm>
            <a:off x="5166369" y="2754147"/>
            <a:ext cx="336631" cy="369332"/>
          </a:xfrm>
          <a:prstGeom prst="rect">
            <a:avLst/>
          </a:prstGeom>
          <a:blipFill rotWithShape="1">
            <a:blip r:embed="rId4"/>
            <a:stretch>
              <a:fillRect l="-7143" t="-6452"/>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84" name="文字方塊 93"/>
          <p:cNvSpPr txBox="1">
            <a:spLocks noRot="1" noChangeAspect="1" noMove="1" noResize="1" noEditPoints="1" noAdjustHandles="1" noChangeArrowheads="1" noChangeShapeType="1" noTextEdit="1"/>
          </p:cNvSpPr>
          <p:nvPr/>
        </p:nvSpPr>
        <p:spPr>
          <a:xfrm>
            <a:off x="6479698" y="3575729"/>
            <a:ext cx="336631" cy="369332"/>
          </a:xfrm>
          <a:prstGeom prst="rect">
            <a:avLst/>
          </a:prstGeom>
          <a:blipFill rotWithShape="1">
            <a:blip r:embed="rId5"/>
            <a:stretch>
              <a:fillRect l="-7018" t="-6452"/>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85" name="文字方塊 94"/>
          <p:cNvSpPr txBox="1">
            <a:spLocks noRot="1" noChangeAspect="1" noMove="1" noResize="1" noEditPoints="1" noAdjustHandles="1" noChangeArrowheads="1" noChangeShapeType="1" noTextEdit="1"/>
          </p:cNvSpPr>
          <p:nvPr/>
        </p:nvSpPr>
        <p:spPr>
          <a:xfrm>
            <a:off x="7838414" y="2754147"/>
            <a:ext cx="336631" cy="369332"/>
          </a:xfrm>
          <a:prstGeom prst="rect">
            <a:avLst/>
          </a:prstGeom>
          <a:blipFill rotWithShape="1">
            <a:blip r:embed="rId5"/>
            <a:stretch>
              <a:fillRect l="-7018" t="-6452"/>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sp>
        <p:nvSpPr>
          <p:cNvPr id="31843" name="文字方塊 96"/>
          <p:cNvSpPr txBox="1"/>
          <p:nvPr/>
        </p:nvSpPr>
        <p:spPr>
          <a:xfrm>
            <a:off x="2359025" y="2909888"/>
            <a:ext cx="1428750" cy="461962"/>
          </a:xfrm>
          <a:prstGeom prst="rect">
            <a:avLst/>
          </a:prstGeom>
          <a:noFill/>
          <a:ln w="9525">
            <a:noFill/>
          </a:ln>
        </p:spPr>
        <p:txBody>
          <a:bodyPr>
            <a:spAutoFit/>
          </a:bodyPr>
          <a:p>
            <a:pPr algn="ctr"/>
            <a:r>
              <a:rPr lang="en-US" altLang="zh-TW" sz="2400" dirty="0">
                <a:latin typeface="Arial" panose="020B0604020202090204" pitchFamily="34" charset="0"/>
              </a:rPr>
              <a:t>tanh</a:t>
            </a:r>
            <a:endParaRPr lang="zh-TW" altLang="en-US" sz="2400" dirty="0">
              <a:latin typeface="Arial" panose="020B0604020202090204" pitchFamily="34" charset="0"/>
            </a:endParaRPr>
          </a:p>
        </p:txBody>
      </p:sp>
      <p:sp>
        <p:nvSpPr>
          <p:cNvPr id="88" name="文字方塊 97"/>
          <p:cNvSpPr txBox="1"/>
          <p:nvPr/>
        </p:nvSpPr>
        <p:spPr>
          <a:xfrm>
            <a:off x="6600825" y="2930525"/>
            <a:ext cx="1428750" cy="461963"/>
          </a:xfrm>
          <a:prstGeom prst="rect">
            <a:avLst/>
          </a:prstGeom>
          <a:noFill/>
          <a:ln w="9525">
            <a:noFill/>
          </a:ln>
        </p:spPr>
        <p:txBody>
          <a:bodyPr>
            <a:spAutoFit/>
          </a:bodyPr>
          <a:p>
            <a:pPr algn="ctr"/>
            <a:r>
              <a:rPr lang="en-US" altLang="zh-TW" sz="2400" dirty="0">
                <a:latin typeface="Arial" panose="020B0604020202090204" pitchFamily="34" charset="0"/>
              </a:rPr>
              <a:t>tanh</a:t>
            </a:r>
            <a:endParaRPr lang="zh-TW" altLang="en-US" sz="2400" dirty="0">
              <a:latin typeface="Arial" panose="020B0604020202090204" pitchFamily="34" charset="0"/>
            </a:endParaRPr>
          </a:p>
        </p:txBody>
      </p:sp>
      <p:sp>
        <p:nvSpPr>
          <p:cNvPr id="89" name="手繪多邊形 110"/>
          <p:cNvSpPr/>
          <p:nvPr/>
        </p:nvSpPr>
        <p:spPr>
          <a:xfrm>
            <a:off x="8241030" y="2964180"/>
            <a:ext cx="903605" cy="2505710"/>
          </a:xfrm>
          <a:custGeom>
            <a:avLst/>
            <a:gdLst>
              <a:gd name="connsiteX0" fmla="*/ 0 w 1320800"/>
              <a:gd name="connsiteY0" fmla="*/ 0 h 3135086"/>
              <a:gd name="connsiteX1" fmla="*/ 362857 w 1320800"/>
              <a:gd name="connsiteY1" fmla="*/ 624114 h 3135086"/>
              <a:gd name="connsiteX2" fmla="*/ 508000 w 1320800"/>
              <a:gd name="connsiteY2" fmla="*/ 2409371 h 3135086"/>
              <a:gd name="connsiteX3" fmla="*/ 1320800 w 1320800"/>
              <a:gd name="connsiteY3" fmla="*/ 3135086 h 3135086"/>
            </a:gdLst>
            <a:ahLst/>
            <a:cxnLst>
              <a:cxn ang="0">
                <a:pos x="connsiteX0" y="connsiteY0"/>
              </a:cxn>
              <a:cxn ang="0">
                <a:pos x="connsiteX1" y="connsiteY1"/>
              </a:cxn>
              <a:cxn ang="0">
                <a:pos x="connsiteX2" y="connsiteY2"/>
              </a:cxn>
              <a:cxn ang="0">
                <a:pos x="connsiteX3" y="connsiteY3"/>
              </a:cxn>
            </a:cxnLst>
            <a:rect l="l" t="t" r="r" b="b"/>
            <a:pathLst>
              <a:path w="1320800" h="3135086">
                <a:moveTo>
                  <a:pt x="0" y="0"/>
                </a:moveTo>
                <a:cubicBezTo>
                  <a:pt x="139095" y="111276"/>
                  <a:pt x="278190" y="222552"/>
                  <a:pt x="362857" y="624114"/>
                </a:cubicBezTo>
                <a:cubicBezTo>
                  <a:pt x="447524" y="1025676"/>
                  <a:pt x="348343" y="1990876"/>
                  <a:pt x="508000" y="2409371"/>
                </a:cubicBezTo>
                <a:cubicBezTo>
                  <a:pt x="667657" y="2827866"/>
                  <a:pt x="994228" y="2981476"/>
                  <a:pt x="1320800" y="3135086"/>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0" name="文字方塊 101"/>
          <p:cNvSpPr txBox="1"/>
          <p:nvPr/>
        </p:nvSpPr>
        <p:spPr>
          <a:xfrm>
            <a:off x="8377238" y="5425123"/>
            <a:ext cx="906462" cy="460375"/>
          </a:xfrm>
          <a:prstGeom prst="rect">
            <a:avLst/>
          </a:prstGeom>
          <a:noFill/>
          <a:ln w="9525">
            <a:noFill/>
          </a:ln>
        </p:spPr>
        <p:txBody>
          <a:bodyPr>
            <a:spAutoFit/>
          </a:bodyPr>
          <a:p>
            <a:pPr algn="ctr"/>
            <a:r>
              <a:rPr lang="en-US" altLang="zh-TW" sz="2400" dirty="0">
                <a:latin typeface="Arial" panose="020B0604020202090204" pitchFamily="34" charset="0"/>
              </a:rPr>
              <a:t>h</a:t>
            </a:r>
            <a:r>
              <a:rPr lang="en-US" altLang="zh-TW" sz="2400" baseline="30000" dirty="0">
                <a:latin typeface="Arial" panose="020B0604020202090204" pitchFamily="34" charset="0"/>
              </a:rPr>
              <a:t>t+1</a:t>
            </a:r>
            <a:endParaRPr lang="zh-TW" altLang="en-US" sz="2400" baseline="30000" dirty="0">
              <a:latin typeface="Arial" panose="020B0604020202090204" pitchFamily="34" charset="0"/>
            </a:endParaRPr>
          </a:p>
        </p:txBody>
      </p:sp>
      <p:sp>
        <p:nvSpPr>
          <p:cNvPr id="31847" name="TextBox 90"/>
          <p:cNvSpPr txBox="1"/>
          <p:nvPr/>
        </p:nvSpPr>
        <p:spPr>
          <a:xfrm>
            <a:off x="2590800" y="6488113"/>
            <a:ext cx="3876675" cy="461962"/>
          </a:xfrm>
          <a:prstGeom prst="rect">
            <a:avLst/>
          </a:prstGeom>
          <a:noFill/>
          <a:ln w="9525">
            <a:noFill/>
          </a:ln>
        </p:spPr>
        <p:txBody>
          <a:bodyPr wrap="none">
            <a:spAutoFit/>
          </a:bodyPr>
          <a:p>
            <a:r>
              <a:rPr lang="en-US" altLang="zh-CN" sz="2400" b="1" dirty="0">
                <a:solidFill>
                  <a:srgbClr val="FF0000"/>
                </a:solidFill>
                <a:latin typeface="Arial" panose="020B0604020202090204" pitchFamily="34" charset="0"/>
              </a:rPr>
              <a:t>Information flow of LSTM</a:t>
            </a:r>
            <a:endParaRPr lang="en-US" altLang="zh-CN" sz="2400" b="1" dirty="0">
              <a:solidFill>
                <a:srgbClr val="FF0000"/>
              </a:solidFill>
              <a:latin typeface="Arial" panose="020B0604020202090204" pitchFamily="34" charset="0"/>
            </a:endParaRPr>
          </a:p>
        </p:txBody>
      </p:sp>
      <p:pic>
        <p:nvPicPr>
          <p:cNvPr id="31848" name="Picture 90"/>
          <p:cNvPicPr>
            <a:picLocks noChangeAspect="1"/>
          </p:cNvPicPr>
          <p:nvPr/>
        </p:nvPicPr>
        <p:blipFill>
          <a:blip r:embed="rId6"/>
          <a:stretch>
            <a:fillRect/>
          </a:stretch>
        </p:blipFill>
        <p:spPr>
          <a:xfrm>
            <a:off x="4572000" y="-228600"/>
            <a:ext cx="2744788" cy="21336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3" grpId="0" bldLvl="0" animBg="1"/>
      <p:bldP spid="50" grpId="0" bldLvl="0" animBg="1"/>
      <p:bldP spid="53" grpId="0" bldLvl="0" animBg="1"/>
      <p:bldP spid="57" grpId="0" bldLvl="0" animBg="1"/>
      <p:bldP spid="59" grpId="0"/>
      <p:bldP spid="88" grpId="0"/>
      <p:bldP spid="9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3175" y="635"/>
            <a:ext cx="9147175" cy="642620"/>
            <a:chOff x="-5" y="1"/>
            <a:chExt cx="14399" cy="1012"/>
          </a:xfrm>
        </p:grpSpPr>
        <p:sp>
          <p:nvSpPr>
            <p:cNvPr id="6" name="矩形 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GRU — gated recurrent unit</a:t>
              </a:r>
              <a:endParaRPr lang="en-US" altLang="en-US" sz="2775">
                <a:solidFill>
                  <a:srgbClr val="FFFFFF"/>
                </a:solidFill>
                <a:latin typeface="Arial" panose="020B0604020202090204"/>
                <a:sym typeface="+mn-ea"/>
              </a:endParaRPr>
            </a:p>
          </p:txBody>
        </p:sp>
      </p:grpSp>
      <p:pic>
        <p:nvPicPr>
          <p:cNvPr id="32770" name="Picture 3"/>
          <p:cNvPicPr>
            <a:picLocks noChangeAspect="1"/>
          </p:cNvPicPr>
          <p:nvPr/>
        </p:nvPicPr>
        <p:blipFill>
          <a:blip r:embed="rId1"/>
          <a:stretch>
            <a:fillRect/>
          </a:stretch>
        </p:blipFill>
        <p:spPr>
          <a:xfrm>
            <a:off x="0" y="2006600"/>
            <a:ext cx="9144000" cy="2824163"/>
          </a:xfrm>
          <a:prstGeom prst="rect">
            <a:avLst/>
          </a:prstGeom>
          <a:noFill/>
          <a:ln w="9525">
            <a:noFill/>
          </a:ln>
        </p:spPr>
      </p:pic>
      <p:sp>
        <p:nvSpPr>
          <p:cNvPr id="32771" name="TextBox 4"/>
          <p:cNvSpPr txBox="1"/>
          <p:nvPr/>
        </p:nvSpPr>
        <p:spPr>
          <a:xfrm>
            <a:off x="228600" y="5181600"/>
            <a:ext cx="7353300" cy="1014730"/>
          </a:xfrm>
          <a:prstGeom prst="rect">
            <a:avLst/>
          </a:prstGeom>
          <a:noFill/>
          <a:ln w="9525">
            <a:noFill/>
          </a:ln>
        </p:spPr>
        <p:txBody>
          <a:bodyPr wrap="square">
            <a:spAutoFit/>
          </a:bodyPr>
          <a:p>
            <a:pPr marL="342900" indent="-342900">
              <a:buFont typeface="Wingdings" panose="05000000000000000000" charset="0"/>
              <a:buChar char="n"/>
            </a:pPr>
            <a:r>
              <a:rPr lang="en-US" altLang="zh-CN" sz="2000" dirty="0">
                <a:latin typeface="Arial" panose="020B0604020202090204" pitchFamily="34" charset="0"/>
              </a:rPr>
              <a:t>It combines the </a:t>
            </a:r>
            <a:r>
              <a:rPr lang="en-US" altLang="zh-CN" sz="2000" dirty="0">
                <a:solidFill>
                  <a:srgbClr val="FF0000"/>
                </a:solidFill>
                <a:latin typeface="Arial" panose="020B0604020202090204" pitchFamily="34" charset="0"/>
              </a:rPr>
              <a:t>forget</a:t>
            </a:r>
            <a:r>
              <a:rPr lang="en-US" altLang="zh-CN" sz="2000" dirty="0">
                <a:latin typeface="Arial" panose="020B0604020202090204" pitchFamily="34" charset="0"/>
              </a:rPr>
              <a:t> and </a:t>
            </a:r>
            <a:r>
              <a:rPr lang="en-US" altLang="zh-CN" sz="2000" dirty="0">
                <a:solidFill>
                  <a:srgbClr val="FF0000"/>
                </a:solidFill>
                <a:latin typeface="Arial" panose="020B0604020202090204" pitchFamily="34" charset="0"/>
              </a:rPr>
              <a:t>input</a:t>
            </a:r>
            <a:r>
              <a:rPr lang="en-US" altLang="zh-CN" sz="2000" dirty="0">
                <a:latin typeface="Arial" panose="020B0604020202090204" pitchFamily="34" charset="0"/>
              </a:rPr>
              <a:t> into a single </a:t>
            </a:r>
            <a:r>
              <a:rPr lang="en-US" altLang="zh-CN" sz="2000" dirty="0">
                <a:solidFill>
                  <a:srgbClr val="FF0000"/>
                </a:solidFill>
                <a:latin typeface="Arial" panose="020B0604020202090204" pitchFamily="34" charset="0"/>
              </a:rPr>
              <a:t>update gate</a:t>
            </a:r>
            <a:r>
              <a:rPr lang="en-US" altLang="zh-CN" sz="2000" dirty="0">
                <a:latin typeface="Arial" panose="020B0604020202090204" pitchFamily="34" charset="0"/>
              </a:rPr>
              <a:t>.</a:t>
            </a:r>
            <a:endParaRPr lang="en-US" altLang="zh-CN" sz="2000" dirty="0">
              <a:latin typeface="Arial" panose="020B0604020202090204" pitchFamily="34" charset="0"/>
            </a:endParaRPr>
          </a:p>
          <a:p>
            <a:pPr marL="342900" indent="-342900">
              <a:buFont typeface="Wingdings" panose="05000000000000000000" charset="0"/>
              <a:buChar char="n"/>
            </a:pPr>
            <a:r>
              <a:rPr lang="en-US" altLang="zh-CN" sz="2000" dirty="0">
                <a:latin typeface="Arial" panose="020B0604020202090204" pitchFamily="34" charset="0"/>
              </a:rPr>
              <a:t>It also merges the cell state and hidden state. This is simpler than LSTM. There are many other variants too.</a:t>
            </a:r>
            <a:endParaRPr lang="en-US" altLang="zh-CN" sz="2000" dirty="0">
              <a:latin typeface="Arial" panose="020B0604020202090204" pitchFamily="34" charset="0"/>
            </a:endParaRPr>
          </a:p>
        </p:txBody>
      </p:sp>
      <p:sp>
        <p:nvSpPr>
          <p:cNvPr id="32772" name="TextBox 1"/>
          <p:cNvSpPr txBox="1"/>
          <p:nvPr/>
        </p:nvSpPr>
        <p:spPr>
          <a:xfrm>
            <a:off x="609600" y="1752600"/>
            <a:ext cx="1211263" cy="369888"/>
          </a:xfrm>
          <a:prstGeom prst="rect">
            <a:avLst/>
          </a:prstGeom>
          <a:noFill/>
          <a:ln w="9525">
            <a:noFill/>
          </a:ln>
        </p:spPr>
        <p:txBody>
          <a:bodyPr wrap="none">
            <a:spAutoFit/>
          </a:bodyPr>
          <a:p>
            <a:r>
              <a:rPr lang="en-US" altLang="zh-CN" dirty="0">
                <a:latin typeface="Arial" panose="020B0604020202090204" pitchFamily="34" charset="0"/>
              </a:rPr>
              <a:t>reset gate</a:t>
            </a:r>
            <a:endParaRPr lang="en-US" altLang="zh-CN" dirty="0">
              <a:latin typeface="Arial" panose="020B0604020202090204" pitchFamily="34" charset="0"/>
            </a:endParaRPr>
          </a:p>
        </p:txBody>
      </p:sp>
      <p:cxnSp>
        <p:nvCxnSpPr>
          <p:cNvPr id="32773" name="Straight Arrow Connector 3"/>
          <p:cNvCxnSpPr/>
          <p:nvPr/>
        </p:nvCxnSpPr>
        <p:spPr>
          <a:xfrm flipH="1">
            <a:off x="1295400" y="2133600"/>
            <a:ext cx="152400" cy="10668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
        <p:nvSpPr>
          <p:cNvPr id="32774" name="TextBox 6"/>
          <p:cNvSpPr txBox="1"/>
          <p:nvPr/>
        </p:nvSpPr>
        <p:spPr>
          <a:xfrm>
            <a:off x="6248400" y="6488113"/>
            <a:ext cx="2827338" cy="369887"/>
          </a:xfrm>
          <a:prstGeom prst="rect">
            <a:avLst/>
          </a:prstGeom>
          <a:noFill/>
          <a:ln w="9525">
            <a:noFill/>
          </a:ln>
        </p:spPr>
        <p:txBody>
          <a:bodyPr wrap="none">
            <a:spAutoFit/>
          </a:bodyPr>
          <a:p>
            <a:r>
              <a:rPr lang="en-US" altLang="zh-CN" dirty="0">
                <a:latin typeface="Arial" panose="020B0604020202090204" pitchFamily="34" charset="0"/>
              </a:rPr>
              <a:t>X,*: element-wise multiply</a:t>
            </a:r>
            <a:endParaRPr lang="en-US" altLang="zh-CN" dirty="0">
              <a:latin typeface="Arial" panose="020B0604020202090204" pitchFamily="34" charset="0"/>
            </a:endParaRPr>
          </a:p>
        </p:txBody>
      </p:sp>
      <p:pic>
        <p:nvPicPr>
          <p:cNvPr id="32775" name="Picture 16"/>
          <p:cNvPicPr>
            <a:picLocks noChangeAspect="1"/>
          </p:cNvPicPr>
          <p:nvPr/>
        </p:nvPicPr>
        <p:blipFill>
          <a:blip r:embed="rId2"/>
          <a:stretch>
            <a:fillRect/>
          </a:stretch>
        </p:blipFill>
        <p:spPr>
          <a:xfrm>
            <a:off x="6399213" y="-25400"/>
            <a:ext cx="2744787" cy="2133600"/>
          </a:xfrm>
          <a:prstGeom prst="rect">
            <a:avLst/>
          </a:prstGeom>
          <a:noFill/>
          <a:ln w="9525">
            <a:noFill/>
          </a:ln>
        </p:spPr>
      </p:pic>
      <p:sp>
        <p:nvSpPr>
          <p:cNvPr id="32776" name="TextBox 13"/>
          <p:cNvSpPr txBox="1"/>
          <p:nvPr/>
        </p:nvSpPr>
        <p:spPr>
          <a:xfrm>
            <a:off x="6781800" y="25400"/>
            <a:ext cx="800100" cy="369888"/>
          </a:xfrm>
          <a:prstGeom prst="rect">
            <a:avLst/>
          </a:prstGeom>
          <a:noFill/>
          <a:ln w="9525">
            <a:noFill/>
          </a:ln>
        </p:spPr>
        <p:txBody>
          <a:bodyPr wrap="none">
            <a:spAutoFit/>
          </a:bodyPr>
          <a:p>
            <a:r>
              <a:rPr lang="en-US" altLang="zh-CN" dirty="0">
                <a:latin typeface="Arial" panose="020B0604020202090204" pitchFamily="34" charset="0"/>
              </a:rPr>
              <a:t>LSTM</a:t>
            </a:r>
            <a:endParaRPr lang="en-US" altLang="zh-CN" dirty="0">
              <a:latin typeface="Arial" panose="020B0604020202090204" pitchFamily="34" charset="0"/>
            </a:endParaRPr>
          </a:p>
        </p:txBody>
      </p:sp>
      <p:sp>
        <p:nvSpPr>
          <p:cNvPr id="32777" name="TextBox 14"/>
          <p:cNvSpPr txBox="1"/>
          <p:nvPr/>
        </p:nvSpPr>
        <p:spPr>
          <a:xfrm>
            <a:off x="1905000" y="1752600"/>
            <a:ext cx="1443038" cy="369888"/>
          </a:xfrm>
          <a:prstGeom prst="rect">
            <a:avLst/>
          </a:prstGeom>
          <a:noFill/>
          <a:ln w="9525">
            <a:noFill/>
          </a:ln>
        </p:spPr>
        <p:txBody>
          <a:bodyPr wrap="none">
            <a:spAutoFit/>
          </a:bodyPr>
          <a:p>
            <a:r>
              <a:rPr lang="en-US" altLang="zh-CN" dirty="0">
                <a:latin typeface="Arial" panose="020B0604020202090204" pitchFamily="34" charset="0"/>
              </a:rPr>
              <a:t>Update gate</a:t>
            </a:r>
            <a:endParaRPr lang="en-US" altLang="zh-CN" dirty="0">
              <a:latin typeface="Arial" panose="020B0604020202090204" pitchFamily="34" charset="0"/>
            </a:endParaRPr>
          </a:p>
        </p:txBody>
      </p:sp>
      <p:cxnSp>
        <p:nvCxnSpPr>
          <p:cNvPr id="32778" name="Straight Arrow Connector 17"/>
          <p:cNvCxnSpPr/>
          <p:nvPr/>
        </p:nvCxnSpPr>
        <p:spPr>
          <a:xfrm flipH="1">
            <a:off x="2438400" y="2133600"/>
            <a:ext cx="304800" cy="1447800"/>
          </a:xfrm>
          <a:prstGeom prst="straightConnector1">
            <a:avLst/>
          </a:prstGeom>
          <a:ln w="25400" cap="flat" cmpd="sng">
            <a:solidFill>
              <a:srgbClr val="FF0000"/>
            </a:solidFill>
            <a:prstDash val="solid"/>
            <a:headEnd type="none" w="med" len="med"/>
            <a:tailEnd type="arrow" w="med" len="med"/>
          </a:ln>
          <a:effectLst>
            <a:outerShdw dist="20000" dir="5400000" rotWithShape="0">
              <a:srgbClr val="808080">
                <a:alpha val="37999"/>
              </a:srgbClr>
            </a:outerShdw>
          </a:effectLst>
        </p:spPr>
      </p:cxn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3"/>
          <p:cNvPicPr>
            <a:picLocks noChangeAspect="1"/>
          </p:cNvPicPr>
          <p:nvPr/>
        </p:nvPicPr>
        <p:blipFill>
          <a:blip r:embed="rId1"/>
          <a:stretch>
            <a:fillRect/>
          </a:stretch>
        </p:blipFill>
        <p:spPr>
          <a:xfrm>
            <a:off x="533400" y="304800"/>
            <a:ext cx="8102600" cy="6083300"/>
          </a:xfrm>
          <a:prstGeom prst="rect">
            <a:avLst/>
          </a:prstGeom>
          <a:noFill/>
          <a:ln w="9525">
            <a:noFill/>
          </a:ln>
        </p:spPr>
      </p:pic>
      <p:grpSp>
        <p:nvGrpSpPr>
          <p:cNvPr id="17" name="组合 16"/>
          <p:cNvGrpSpPr/>
          <p:nvPr/>
        </p:nvGrpSpPr>
        <p:grpSpPr>
          <a:xfrm>
            <a:off x="-3175" y="635"/>
            <a:ext cx="9147175" cy="642620"/>
            <a:chOff x="-5" y="1"/>
            <a:chExt cx="14399" cy="1012"/>
          </a:xfrm>
        </p:grpSpPr>
        <p:sp>
          <p:nvSpPr>
            <p:cNvPr id="23" name="矩形 2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24" name="文本框 2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LSTM and GRU</a:t>
              </a:r>
              <a:endParaRPr lang="en-US" altLang="en-US" sz="2775">
                <a:solidFill>
                  <a:srgbClr val="FFFFFF"/>
                </a:solidFill>
                <a:latin typeface="Arial" panose="020B0604020202090204"/>
                <a:sym typeface="+mn-ea"/>
              </a:endParaRPr>
            </a:p>
          </p:txBody>
        </p:sp>
      </p:grpSp>
      <p:pic>
        <p:nvPicPr>
          <p:cNvPr id="33794" name="Picture 5"/>
          <p:cNvPicPr>
            <a:picLocks noChangeAspect="1"/>
          </p:cNvPicPr>
          <p:nvPr/>
        </p:nvPicPr>
        <p:blipFill>
          <a:blip r:embed="rId2"/>
          <a:stretch>
            <a:fillRect/>
          </a:stretch>
        </p:blipFill>
        <p:spPr>
          <a:xfrm>
            <a:off x="4724400" y="1828800"/>
            <a:ext cx="3295650" cy="2155825"/>
          </a:xfrm>
          <a:prstGeom prst="rect">
            <a:avLst/>
          </a:prstGeom>
          <a:solidFill>
            <a:schemeClr val="bg1"/>
          </a:solidFill>
          <a:ln w="9525">
            <a:noFill/>
          </a:ln>
        </p:spPr>
      </p:pic>
      <p:sp>
        <p:nvSpPr>
          <p:cNvPr id="2" name="Rectangle 6"/>
          <p:cNvSpPr/>
          <p:nvPr/>
        </p:nvSpPr>
        <p:spPr>
          <a:xfrm>
            <a:off x="1219200" y="4191000"/>
            <a:ext cx="7136765" cy="2553335"/>
          </a:xfrm>
          <a:prstGeom prst="rect">
            <a:avLst/>
          </a:prstGeom>
          <a:solidFill>
            <a:schemeClr val="bg1"/>
          </a:solidFill>
          <a:ln w="9525">
            <a:noFill/>
          </a:ln>
        </p:spPr>
        <p:txBody>
          <a:bodyPr wrap="square">
            <a:spAutoFit/>
          </a:bodyPr>
          <a:p>
            <a:pPr marL="342900" indent="-342900" algn="just">
              <a:buFont typeface="Wingdings" panose="05000000000000000000" charset="0"/>
              <a:buChar char="n"/>
            </a:pPr>
            <a:r>
              <a:rPr lang="en-US" altLang="zh-CN" sz="2000" dirty="0">
                <a:latin typeface="Arial" panose="020B0604020202090204" pitchFamily="34" charset="0"/>
              </a:rPr>
              <a:t>GRUs also takes x</a:t>
            </a:r>
            <a:r>
              <a:rPr lang="en-US" altLang="zh-CN" sz="2000" baseline="-25000" dirty="0">
                <a:latin typeface="Arial" panose="020B0604020202090204" pitchFamily="34" charset="0"/>
              </a:rPr>
              <a:t>t</a:t>
            </a:r>
            <a:r>
              <a:rPr lang="en-US" altLang="zh-CN" sz="2000" dirty="0">
                <a:latin typeface="Arial" panose="020B0604020202090204" pitchFamily="34" charset="0"/>
              </a:rPr>
              <a:t> and h</a:t>
            </a:r>
            <a:r>
              <a:rPr lang="en-US" altLang="zh-CN" sz="2000" baseline="-25000" dirty="0">
                <a:latin typeface="Arial" panose="020B0604020202090204" pitchFamily="34" charset="0"/>
              </a:rPr>
              <a:t>t-1</a:t>
            </a:r>
            <a:r>
              <a:rPr lang="en-US" altLang="zh-CN" sz="2000" dirty="0">
                <a:latin typeface="Arial" panose="020B0604020202090204" pitchFamily="34" charset="0"/>
              </a:rPr>
              <a:t> as inputs.  They perform some calculations and then pass along h</a:t>
            </a:r>
            <a:r>
              <a:rPr lang="en-US" altLang="zh-CN" sz="2000" baseline="-25000" dirty="0">
                <a:latin typeface="Arial" panose="020B0604020202090204" pitchFamily="34" charset="0"/>
              </a:rPr>
              <a:t>t</a:t>
            </a:r>
            <a:r>
              <a:rPr lang="en-US" altLang="zh-CN" sz="2000" dirty="0">
                <a:latin typeface="Arial" panose="020B0604020202090204" pitchFamily="34" charset="0"/>
              </a:rPr>
              <a:t>. </a:t>
            </a:r>
            <a:endParaRPr lang="en-US" altLang="zh-CN" sz="2000" dirty="0">
              <a:latin typeface="Arial" panose="020B0604020202090204" pitchFamily="34" charset="0"/>
            </a:endParaRPr>
          </a:p>
          <a:p>
            <a:pPr marL="342900" indent="-342900" algn="just">
              <a:buFont typeface="Wingdings" panose="05000000000000000000" charset="0"/>
              <a:buChar char="n"/>
            </a:pPr>
            <a:r>
              <a:rPr lang="en-US" altLang="zh-CN" sz="2000" dirty="0">
                <a:latin typeface="Arial" panose="020B0604020202090204" pitchFamily="34" charset="0"/>
              </a:rPr>
              <a:t>What makes them different from LSTMs is that GRUs don't need the cell layer to pass values along.  </a:t>
            </a:r>
            <a:endParaRPr lang="en-US" altLang="zh-CN" sz="2000" dirty="0">
              <a:latin typeface="Arial" panose="020B0604020202090204" pitchFamily="34" charset="0"/>
            </a:endParaRPr>
          </a:p>
          <a:p>
            <a:pPr marL="342900" indent="-342900" algn="just">
              <a:buFont typeface="Wingdings" panose="05000000000000000000" charset="0"/>
              <a:buChar char="n"/>
            </a:pPr>
            <a:r>
              <a:rPr lang="en-US" altLang="zh-CN" sz="2000" dirty="0">
                <a:latin typeface="Arial" panose="020B0604020202090204" pitchFamily="34" charset="0"/>
              </a:rPr>
              <a:t>The calculations within each iteration ensure that the h</a:t>
            </a:r>
            <a:r>
              <a:rPr lang="en-US" altLang="zh-CN" sz="2000" baseline="-25000" dirty="0">
                <a:latin typeface="Arial" panose="020B0604020202090204" pitchFamily="34" charset="0"/>
              </a:rPr>
              <a:t>t</a:t>
            </a:r>
            <a:r>
              <a:rPr lang="en-US" altLang="zh-CN" sz="2000" dirty="0">
                <a:latin typeface="Arial" panose="020B0604020202090204" pitchFamily="34" charset="0"/>
              </a:rPr>
              <a:t> values being passed along either retain a high amount of old information or are jump-started with a high amount of new information. </a:t>
            </a:r>
            <a:endParaRPr lang="en-US" altLang="zh-CN" sz="2000"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Feedforward vs Recurrent Network</a:t>
              </a:r>
              <a:endParaRPr lang="en-US" altLang="en-US" sz="2775">
                <a:solidFill>
                  <a:srgbClr val="FFFFFF"/>
                </a:solidFill>
                <a:latin typeface="Arial" panose="020B0604020202090204"/>
                <a:sym typeface="+mn-ea"/>
              </a:endParaRPr>
            </a:p>
          </p:txBody>
        </p:sp>
      </p:grpSp>
      <p:sp>
        <p:nvSpPr>
          <p:cNvPr id="2" name="矩形 3"/>
          <p:cNvSpPr/>
          <p:nvPr/>
        </p:nvSpPr>
        <p:spPr>
          <a:xfrm>
            <a:off x="831850" y="1890713"/>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x</a:t>
            </a:r>
            <a:endParaRPr lang="zh-TW" altLang="en-US" sz="2400" baseline="30000">
              <a:solidFill>
                <a:srgbClr val="FFFFFF"/>
              </a:solidFill>
              <a:latin typeface="Arial" panose="020B0604020202090204" pitchFamily="34" charset="0"/>
              <a:ea typeface="Arial" panose="020B0604020202090204" pitchFamily="34" charset="0"/>
            </a:endParaRPr>
          </a:p>
        </p:txBody>
      </p:sp>
      <p:sp>
        <p:nvSpPr>
          <p:cNvPr id="3" name="矩形 4"/>
          <p:cNvSpPr/>
          <p:nvPr/>
        </p:nvSpPr>
        <p:spPr>
          <a:xfrm>
            <a:off x="1495425"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latin typeface="Arial" panose="020B0604020202090204" pitchFamily="34" charset="0"/>
                <a:cs typeface="Arial" panose="020B0604020202090204" pitchFamily="34" charset="0"/>
              </a:rPr>
              <a:t>f</a:t>
            </a:r>
            <a:r>
              <a:rPr lang="en-US" altLang="zh-TW" sz="2400" baseline="-25000">
                <a:latin typeface="Arial" panose="020B0604020202090204" pitchFamily="34" charset="0"/>
                <a:cs typeface="Arial" panose="020B0604020202090204" pitchFamily="34" charset="0"/>
              </a:rPr>
              <a:t>1</a:t>
            </a:r>
            <a:endParaRPr lang="zh-TW" altLang="en-US" sz="2400" baseline="-25000">
              <a:latin typeface="Arial" panose="020B0604020202090204" pitchFamily="34" charset="0"/>
              <a:ea typeface="Arial" panose="020B0604020202090204" pitchFamily="34" charset="0"/>
            </a:endParaRPr>
          </a:p>
        </p:txBody>
      </p:sp>
      <p:sp>
        <p:nvSpPr>
          <p:cNvPr id="21" name="矩形 5"/>
          <p:cNvSpPr/>
          <p:nvPr/>
        </p:nvSpPr>
        <p:spPr>
          <a:xfrm>
            <a:off x="2151063" y="1890713"/>
            <a:ext cx="43656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1</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23" name="矩形 6"/>
          <p:cNvSpPr/>
          <p:nvPr/>
        </p:nvSpPr>
        <p:spPr>
          <a:xfrm>
            <a:off x="2813050"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2</a:t>
            </a:r>
            <a:endParaRPr lang="zh-TW" altLang="en-US" sz="2400" baseline="-25000">
              <a:solidFill>
                <a:srgbClr val="000000"/>
              </a:solidFill>
              <a:latin typeface="Arial" panose="020B0604020202090204" pitchFamily="34" charset="0"/>
              <a:ea typeface="Arial" panose="020B0604020202090204" pitchFamily="34" charset="0"/>
            </a:endParaRPr>
          </a:p>
        </p:txBody>
      </p:sp>
      <p:sp>
        <p:nvSpPr>
          <p:cNvPr id="26" name="矩形 7"/>
          <p:cNvSpPr/>
          <p:nvPr/>
        </p:nvSpPr>
        <p:spPr>
          <a:xfrm>
            <a:off x="3468688"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2</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28" name="矩形 8"/>
          <p:cNvSpPr/>
          <p:nvPr/>
        </p:nvSpPr>
        <p:spPr>
          <a:xfrm>
            <a:off x="4132263" y="1890713"/>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3</a:t>
            </a:r>
            <a:endParaRPr lang="zh-TW" altLang="en-US" sz="2400" baseline="-25000">
              <a:solidFill>
                <a:srgbClr val="000000"/>
              </a:solidFill>
              <a:latin typeface="Arial" panose="020B0604020202090204" pitchFamily="34" charset="0"/>
              <a:ea typeface="Arial" panose="020B0604020202090204" pitchFamily="34" charset="0"/>
            </a:endParaRPr>
          </a:p>
        </p:txBody>
      </p:sp>
      <p:sp>
        <p:nvSpPr>
          <p:cNvPr id="29" name="矩形 9"/>
          <p:cNvSpPr/>
          <p:nvPr/>
        </p:nvSpPr>
        <p:spPr>
          <a:xfrm>
            <a:off x="4786313"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3</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30" name="矩形 10"/>
          <p:cNvSpPr/>
          <p:nvPr/>
        </p:nvSpPr>
        <p:spPr>
          <a:xfrm>
            <a:off x="5449888"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4</a:t>
            </a:r>
            <a:endParaRPr lang="zh-TW" altLang="en-US" sz="2400" baseline="-25000">
              <a:solidFill>
                <a:srgbClr val="000000"/>
              </a:solidFill>
              <a:latin typeface="Arial" panose="020B0604020202090204" pitchFamily="34" charset="0"/>
              <a:ea typeface="Arial" panose="020B0604020202090204" pitchFamily="34" charset="0"/>
            </a:endParaRPr>
          </a:p>
        </p:txBody>
      </p:sp>
      <p:cxnSp>
        <p:nvCxnSpPr>
          <p:cNvPr id="31" name="直線單箭頭接點 11"/>
          <p:cNvCxnSpPr/>
          <p:nvPr/>
        </p:nvCxnSpPr>
        <p:spPr>
          <a:xfrm>
            <a:off x="127000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12"/>
          <p:cNvCxnSpPr/>
          <p:nvPr/>
        </p:nvCxnSpPr>
        <p:spPr>
          <a:xfrm>
            <a:off x="1908175"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13"/>
          <p:cNvCxnSpPr/>
          <p:nvPr/>
        </p:nvCxnSpPr>
        <p:spPr>
          <a:xfrm>
            <a:off x="258445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4"/>
          <p:cNvCxnSpPr/>
          <p:nvPr/>
        </p:nvCxnSpPr>
        <p:spPr>
          <a:xfrm>
            <a:off x="327025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15"/>
          <p:cNvCxnSpPr/>
          <p:nvPr/>
        </p:nvCxnSpPr>
        <p:spPr>
          <a:xfrm>
            <a:off x="3908425"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6"/>
          <p:cNvCxnSpPr/>
          <p:nvPr/>
        </p:nvCxnSpPr>
        <p:spPr>
          <a:xfrm>
            <a:off x="45466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a:off x="52324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18"/>
          <p:cNvSpPr/>
          <p:nvPr/>
        </p:nvSpPr>
        <p:spPr>
          <a:xfrm>
            <a:off x="6137830" y="1896712"/>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y</a:t>
            </a:r>
            <a:endParaRPr lang="zh-TW" altLang="en-US" sz="2400" baseline="30000">
              <a:solidFill>
                <a:srgbClr val="000000"/>
              </a:solidFill>
              <a:latin typeface="Arial" panose="020B0604020202090204" pitchFamily="34" charset="0"/>
              <a:ea typeface="Arial" panose="020B0604020202090204" pitchFamily="34" charset="0"/>
            </a:endParaRPr>
          </a:p>
        </p:txBody>
      </p:sp>
      <p:cxnSp>
        <p:nvCxnSpPr>
          <p:cNvPr id="39" name="直線單箭頭接點 19"/>
          <p:cNvCxnSpPr/>
          <p:nvPr/>
        </p:nvCxnSpPr>
        <p:spPr>
          <a:xfrm>
            <a:off x="5880100" y="2262188"/>
            <a:ext cx="2238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21"/>
          <p:cNvSpPr/>
          <p:nvPr/>
        </p:nvSpPr>
        <p:spPr>
          <a:xfrm>
            <a:off x="1514475"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1</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1" name="矩形 22"/>
          <p:cNvSpPr/>
          <p:nvPr/>
        </p:nvSpPr>
        <p:spPr>
          <a:xfrm>
            <a:off x="831850" y="3641725"/>
            <a:ext cx="454025"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h</a:t>
            </a:r>
            <a:r>
              <a:rPr lang="en-US" altLang="zh-TW" sz="2000" baseline="30000">
                <a:solidFill>
                  <a:srgbClr val="FFFFFF"/>
                </a:solidFill>
                <a:latin typeface="Arial" panose="020B0604020202090204" pitchFamily="34" charset="0"/>
                <a:cs typeface="Arial" panose="020B0604020202090204" pitchFamily="34" charset="0"/>
              </a:rPr>
              <a:t>0</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2" name="矩形 23"/>
          <p:cNvSpPr/>
          <p:nvPr/>
        </p:nvSpPr>
        <p:spPr>
          <a:xfrm>
            <a:off x="1511300"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3" name="矩形 24"/>
          <p:cNvSpPr/>
          <p:nvPr/>
        </p:nvSpPr>
        <p:spPr>
          <a:xfrm>
            <a:off x="2122488" y="3641725"/>
            <a:ext cx="454025"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h</a:t>
            </a:r>
            <a:r>
              <a:rPr lang="en-US" altLang="zh-TW" sz="2000" baseline="30000">
                <a:solidFill>
                  <a:srgbClr val="000000"/>
                </a:solidFill>
                <a:latin typeface="Arial" panose="020B0604020202090204" pitchFamily="34" charset="0"/>
                <a:cs typeface="Arial" panose="020B0604020202090204" pitchFamily="34" charset="0"/>
              </a:rPr>
              <a:t>1</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44" name="矩形 25"/>
          <p:cNvSpPr/>
          <p:nvPr/>
        </p:nvSpPr>
        <p:spPr>
          <a:xfrm>
            <a:off x="2820988"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2</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5" name="矩形 26"/>
          <p:cNvSpPr/>
          <p:nvPr/>
        </p:nvSpPr>
        <p:spPr>
          <a:xfrm>
            <a:off x="28305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6" name="矩形 27"/>
          <p:cNvSpPr/>
          <p:nvPr/>
        </p:nvSpPr>
        <p:spPr>
          <a:xfrm>
            <a:off x="4146550"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3</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7" name="矩形 28"/>
          <p:cNvSpPr/>
          <p:nvPr/>
        </p:nvSpPr>
        <p:spPr>
          <a:xfrm>
            <a:off x="3484563" y="3641725"/>
            <a:ext cx="452438"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h</a:t>
            </a:r>
            <a:r>
              <a:rPr lang="en-US" altLang="zh-TW" sz="2000" baseline="30000">
                <a:solidFill>
                  <a:srgbClr val="000000"/>
                </a:solidFill>
                <a:latin typeface="Arial" panose="020B0604020202090204" pitchFamily="34" charset="0"/>
                <a:cs typeface="Arial" panose="020B0604020202090204" pitchFamily="34" charset="0"/>
              </a:rPr>
              <a:t>2</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48" name="矩形 29"/>
          <p:cNvSpPr/>
          <p:nvPr/>
        </p:nvSpPr>
        <p:spPr>
          <a:xfrm>
            <a:off x="4148138"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9" name="矩形 30"/>
          <p:cNvSpPr/>
          <p:nvPr/>
        </p:nvSpPr>
        <p:spPr>
          <a:xfrm>
            <a:off x="5457825"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4</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50" name="矩形 31"/>
          <p:cNvSpPr/>
          <p:nvPr/>
        </p:nvSpPr>
        <p:spPr>
          <a:xfrm>
            <a:off x="4772025" y="3641725"/>
            <a:ext cx="46831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3</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1" name="矩形 32"/>
          <p:cNvSpPr/>
          <p:nvPr/>
        </p:nvSpPr>
        <p:spPr>
          <a:xfrm>
            <a:off x="5465763"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52" name="矩形 33"/>
          <p:cNvSpPr/>
          <p:nvPr/>
        </p:nvSpPr>
        <p:spPr>
          <a:xfrm>
            <a:off x="63484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g</a:t>
            </a:r>
            <a:endParaRPr lang="zh-TW" altLang="en-US" sz="2400">
              <a:solidFill>
                <a:srgbClr val="000000"/>
              </a:solidFill>
              <a:latin typeface="Arial" panose="020B0604020202090204" pitchFamily="34" charset="0"/>
              <a:ea typeface="Arial" panose="020B0604020202090204" pitchFamily="34" charset="0"/>
            </a:endParaRPr>
          </a:p>
        </p:txBody>
      </p:sp>
      <p:cxnSp>
        <p:nvCxnSpPr>
          <p:cNvPr id="53" name="直線單箭頭接點 34"/>
          <p:cNvCxnSpPr/>
          <p:nvPr/>
        </p:nvCxnSpPr>
        <p:spPr>
          <a:xfrm>
            <a:off x="128587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35"/>
          <p:cNvCxnSpPr/>
          <p:nvPr/>
        </p:nvCxnSpPr>
        <p:spPr>
          <a:xfrm>
            <a:off x="1924050"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6"/>
          <p:cNvCxnSpPr/>
          <p:nvPr/>
        </p:nvCxnSpPr>
        <p:spPr>
          <a:xfrm>
            <a:off x="260032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37"/>
          <p:cNvCxnSpPr/>
          <p:nvPr/>
        </p:nvCxnSpPr>
        <p:spPr>
          <a:xfrm>
            <a:off x="328612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38"/>
          <p:cNvCxnSpPr/>
          <p:nvPr/>
        </p:nvCxnSpPr>
        <p:spPr>
          <a:xfrm>
            <a:off x="3924300"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39"/>
          <p:cNvCxnSpPr/>
          <p:nvPr/>
        </p:nvCxnSpPr>
        <p:spPr>
          <a:xfrm>
            <a:off x="45624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40"/>
          <p:cNvCxnSpPr/>
          <p:nvPr/>
        </p:nvCxnSpPr>
        <p:spPr>
          <a:xfrm>
            <a:off x="52482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41"/>
          <p:cNvCxnSpPr/>
          <p:nvPr/>
        </p:nvCxnSpPr>
        <p:spPr>
          <a:xfrm rot="16200000">
            <a:off x="1616075"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42"/>
          <p:cNvCxnSpPr/>
          <p:nvPr/>
        </p:nvCxnSpPr>
        <p:spPr>
          <a:xfrm rot="16200000">
            <a:off x="2941638" y="44831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3"/>
          <p:cNvCxnSpPr/>
          <p:nvPr/>
        </p:nvCxnSpPr>
        <p:spPr>
          <a:xfrm rot="16200000">
            <a:off x="4262438"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44"/>
          <p:cNvCxnSpPr/>
          <p:nvPr/>
        </p:nvCxnSpPr>
        <p:spPr>
          <a:xfrm rot="16200000">
            <a:off x="5586413" y="447198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45"/>
          <p:cNvCxnSpPr/>
          <p:nvPr/>
        </p:nvCxnSpPr>
        <p:spPr>
          <a:xfrm flipV="1">
            <a:off x="5886450" y="4008438"/>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46"/>
          <p:cNvCxnSpPr/>
          <p:nvPr/>
        </p:nvCxnSpPr>
        <p:spPr>
          <a:xfrm flipV="1">
            <a:off x="6808788" y="3998913"/>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47"/>
          <p:cNvSpPr/>
          <p:nvPr/>
        </p:nvSpPr>
        <p:spPr>
          <a:xfrm>
            <a:off x="7271446" y="3647910"/>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y</a:t>
            </a:r>
            <a:r>
              <a:rPr lang="en-US" altLang="zh-TW" sz="2000" baseline="30000">
                <a:solidFill>
                  <a:srgbClr val="000000"/>
                </a:solidFill>
                <a:latin typeface="Arial" panose="020B0604020202090204" pitchFamily="34" charset="0"/>
                <a:cs typeface="Arial" panose="020B0604020202090204" pitchFamily="34" charset="0"/>
              </a:rPr>
              <a:t>4</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34865" name="文字方塊 49"/>
          <p:cNvSpPr txBox="1"/>
          <p:nvPr/>
        </p:nvSpPr>
        <p:spPr>
          <a:xfrm>
            <a:off x="5895975" y="2787650"/>
            <a:ext cx="1279525"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90204" pitchFamily="34" charset="0"/>
                <a:cs typeface="Arial" panose="020B0604020202090204" pitchFamily="34" charset="0"/>
              </a:rPr>
              <a:t>t is layer</a:t>
            </a:r>
            <a:endParaRPr lang="zh-TW" altLang="en-US" sz="2000">
              <a:solidFill>
                <a:srgbClr val="000000"/>
              </a:solidFill>
              <a:latin typeface="Arial" panose="020B0604020202090204" pitchFamily="34" charset="0"/>
              <a:ea typeface="Arial" panose="020B0604020202090204" pitchFamily="34" charset="0"/>
            </a:endParaRPr>
          </a:p>
        </p:txBody>
      </p:sp>
      <p:sp>
        <p:nvSpPr>
          <p:cNvPr id="34866" name="文字方塊 50"/>
          <p:cNvSpPr txBox="1"/>
          <p:nvPr/>
        </p:nvSpPr>
        <p:spPr>
          <a:xfrm>
            <a:off x="6808788" y="4864100"/>
            <a:ext cx="1866900"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90204" pitchFamily="34" charset="0"/>
                <a:cs typeface="Arial" panose="020B0604020202090204" pitchFamily="34" charset="0"/>
              </a:rPr>
              <a:t>t is time step</a:t>
            </a:r>
            <a:endParaRPr lang="zh-TW" altLang="en-US" sz="2400">
              <a:solidFill>
                <a:srgbClr val="000000"/>
              </a:solidFill>
              <a:latin typeface="Arial" panose="020B0604020202090204" pitchFamily="34" charset="0"/>
              <a:ea typeface="Arial" panose="020B0604020202090204" pitchFamily="34" charset="0"/>
            </a:endParaRPr>
          </a:p>
        </p:txBody>
      </p:sp>
      <p:sp>
        <p:nvSpPr>
          <p:cNvPr id="68" name="文字方塊 53"/>
          <p:cNvSpPr txBox="1"/>
          <p:nvPr/>
        </p:nvSpPr>
        <p:spPr>
          <a:xfrm>
            <a:off x="692150" y="741363"/>
            <a:ext cx="8070850" cy="400050"/>
          </a:xfrm>
          <a:prstGeom prst="rect">
            <a:avLst/>
          </a:prstGeom>
          <a:noFill/>
          <a:ln w="9525">
            <a:noFill/>
          </a:ln>
        </p:spPr>
        <p:txBody>
          <a:bodyPr>
            <a:spAutoFit/>
          </a:bodyPr>
          <a:p>
            <a:r>
              <a:rPr lang="en-US" altLang="zh-TW" sz="2000" dirty="0">
                <a:latin typeface="Arial" panose="020B0604020202090204" pitchFamily="34" charset="0"/>
              </a:rPr>
              <a:t>1. Feedforward network does not have input at each step</a:t>
            </a:r>
            <a:endParaRPr lang="zh-TW" altLang="en-US" sz="2000" dirty="0">
              <a:latin typeface="Arial" panose="020B0604020202090204" pitchFamily="34" charset="0"/>
            </a:endParaRPr>
          </a:p>
        </p:txBody>
      </p:sp>
      <p:sp>
        <p:nvSpPr>
          <p:cNvPr id="69" name="文字方塊 54"/>
          <p:cNvSpPr txBox="1"/>
          <p:nvPr/>
        </p:nvSpPr>
        <p:spPr>
          <a:xfrm>
            <a:off x="679450" y="1168400"/>
            <a:ext cx="8185150" cy="401638"/>
          </a:xfrm>
          <a:prstGeom prst="rect">
            <a:avLst/>
          </a:prstGeom>
          <a:noFill/>
          <a:ln w="9525">
            <a:noFill/>
          </a:ln>
        </p:spPr>
        <p:txBody>
          <a:bodyPr>
            <a:spAutoFit/>
          </a:bodyPr>
          <a:p>
            <a:r>
              <a:rPr lang="en-US" altLang="zh-TW" sz="2000" dirty="0">
                <a:latin typeface="Arial" panose="020B0604020202090204" pitchFamily="34" charset="0"/>
              </a:rPr>
              <a:t>2. Feedforward network has different parameters for each layer</a:t>
            </a:r>
            <a:endParaRPr lang="zh-TW" altLang="en-US" sz="2000" dirty="0">
              <a:latin typeface="Arial" panose="020B0604020202090204" pitchFamily="34" charset="0"/>
            </a:endParaRPr>
          </a:p>
        </p:txBody>
      </p:sp>
      <p:sp>
        <p:nvSpPr>
          <p:cNvPr id="70" name="TextBox 56"/>
          <p:cNvSpPr txBox="1"/>
          <p:nvPr/>
        </p:nvSpPr>
        <p:spPr>
          <a:xfrm>
            <a:off x="990600" y="2971800"/>
            <a:ext cx="3025775" cy="400050"/>
          </a:xfrm>
          <a:prstGeom prst="rect">
            <a:avLst/>
          </a:prstGeom>
          <a:noFill/>
          <a:ln w="9525">
            <a:noFill/>
          </a:ln>
        </p:spPr>
        <p:txBody>
          <a:bodyPr wrap="none">
            <a:spAutoFit/>
          </a:bodyPr>
          <a:p>
            <a:r>
              <a:rPr lang="en-US" altLang="zh-CN" sz="2000" dirty="0">
                <a:latin typeface="Arial" panose="020B0604020202090204" pitchFamily="34" charset="0"/>
              </a:rPr>
              <a:t>a</a:t>
            </a:r>
            <a:r>
              <a:rPr lang="en-US" altLang="zh-CN" sz="2000" baseline="30000" dirty="0">
                <a:latin typeface="Arial" panose="020B0604020202090204" pitchFamily="34" charset="0"/>
              </a:rPr>
              <a:t>t</a:t>
            </a:r>
            <a:r>
              <a:rPr lang="en-US" altLang="zh-CN" sz="2000" dirty="0">
                <a:latin typeface="Arial" panose="020B0604020202090204" pitchFamily="34" charset="0"/>
              </a:rPr>
              <a:t> = f</a:t>
            </a:r>
            <a:r>
              <a:rPr lang="en-US" altLang="zh-CN" sz="2000" baseline="-25000" dirty="0">
                <a:latin typeface="Arial" panose="020B0604020202090204" pitchFamily="34" charset="0"/>
              </a:rPr>
              <a:t>t</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σ(W</a:t>
            </a:r>
            <a:r>
              <a:rPr lang="en-US" altLang="zh-CN" sz="2000" baseline="30000" dirty="0">
                <a:latin typeface="Arial" panose="020B0604020202090204" pitchFamily="34" charset="0"/>
              </a:rPr>
              <a:t>t</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b</a:t>
            </a:r>
            <a:r>
              <a:rPr lang="en-US" altLang="zh-CN" sz="2000" baseline="30000" dirty="0">
                <a:latin typeface="Arial" panose="020B0604020202090204" pitchFamily="34" charset="0"/>
              </a:rPr>
              <a:t>t</a:t>
            </a:r>
            <a:r>
              <a:rPr lang="en-US" altLang="zh-CN" sz="2000" dirty="0">
                <a:latin typeface="Arial" panose="020B0604020202090204" pitchFamily="34" charset="0"/>
              </a:rPr>
              <a:t>)</a:t>
            </a:r>
            <a:endParaRPr lang="en-US" altLang="zh-CN" sz="2000" dirty="0">
              <a:latin typeface="Arial" panose="020B0604020202090204" pitchFamily="34" charset="0"/>
            </a:endParaRPr>
          </a:p>
        </p:txBody>
      </p:sp>
      <p:sp>
        <p:nvSpPr>
          <p:cNvPr id="71" name="TextBox 57"/>
          <p:cNvSpPr txBox="1"/>
          <p:nvPr/>
        </p:nvSpPr>
        <p:spPr>
          <a:xfrm>
            <a:off x="914400" y="5562600"/>
            <a:ext cx="4067175" cy="400050"/>
          </a:xfrm>
          <a:prstGeom prst="rect">
            <a:avLst/>
          </a:prstGeom>
          <a:noFill/>
          <a:ln w="9525">
            <a:noFill/>
          </a:ln>
        </p:spPr>
        <p:txBody>
          <a:bodyPr wrap="none">
            <a:spAutoFit/>
          </a:bodyPr>
          <a:p>
            <a:r>
              <a:rPr lang="en-US" altLang="zh-CN" sz="2000" dirty="0">
                <a:latin typeface="Arial" panose="020B0604020202090204" pitchFamily="34" charset="0"/>
              </a:rPr>
              <a:t>a</a:t>
            </a:r>
            <a:r>
              <a:rPr lang="en-US" altLang="zh-CN" sz="2000" baseline="30000" dirty="0">
                <a:latin typeface="Arial" panose="020B0604020202090204" pitchFamily="34" charset="0"/>
              </a:rPr>
              <a:t>t</a:t>
            </a:r>
            <a:r>
              <a:rPr lang="en-US" altLang="zh-CN" sz="2000" dirty="0">
                <a:latin typeface="Arial" panose="020B0604020202090204" pitchFamily="34" charset="0"/>
              </a:rPr>
              <a:t>= f(a</a:t>
            </a:r>
            <a:r>
              <a:rPr lang="en-US" altLang="zh-CN" sz="2000" baseline="30000" dirty="0">
                <a:latin typeface="Arial" panose="020B0604020202090204" pitchFamily="34" charset="0"/>
              </a:rPr>
              <a:t>t-1</a:t>
            </a:r>
            <a:r>
              <a:rPr lang="en-US" altLang="zh-CN" sz="2000" dirty="0">
                <a:latin typeface="Arial" panose="020B0604020202090204" pitchFamily="34" charset="0"/>
              </a:rPr>
              <a:t>, x</a:t>
            </a:r>
            <a:r>
              <a:rPr lang="en-US" altLang="zh-CN" sz="2000" baseline="30000" dirty="0">
                <a:latin typeface="Arial" panose="020B0604020202090204" pitchFamily="34" charset="0"/>
              </a:rPr>
              <a:t>t</a:t>
            </a:r>
            <a:r>
              <a:rPr lang="en-US" altLang="zh-CN" sz="2000" dirty="0">
                <a:latin typeface="Arial" panose="020B0604020202090204" pitchFamily="34" charset="0"/>
              </a:rPr>
              <a:t>) = σ(W</a:t>
            </a:r>
            <a:r>
              <a:rPr lang="en-US" altLang="zh-CN" sz="2000" baseline="30000" dirty="0">
                <a:latin typeface="Arial" panose="020B0604020202090204" pitchFamily="34" charset="0"/>
              </a:rPr>
              <a:t>h </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W</a:t>
            </a:r>
            <a:r>
              <a:rPr lang="en-US" altLang="zh-CN" sz="2000" baseline="30000" dirty="0">
                <a:latin typeface="Arial" panose="020B0604020202090204" pitchFamily="34" charset="0"/>
              </a:rPr>
              <a:t>i</a:t>
            </a:r>
            <a:r>
              <a:rPr lang="en-US" altLang="zh-CN" sz="2000" dirty="0">
                <a:latin typeface="Arial" panose="020B0604020202090204" pitchFamily="34" charset="0"/>
              </a:rPr>
              <a:t>x</a:t>
            </a:r>
            <a:r>
              <a:rPr lang="en-US" altLang="zh-CN" sz="2000" baseline="30000" dirty="0">
                <a:latin typeface="Arial" panose="020B0604020202090204" pitchFamily="34" charset="0"/>
              </a:rPr>
              <a:t>t</a:t>
            </a:r>
            <a:r>
              <a:rPr lang="en-US" altLang="zh-CN" sz="2000" dirty="0">
                <a:latin typeface="Arial" panose="020B0604020202090204" pitchFamily="34" charset="0"/>
              </a:rPr>
              <a:t> + b</a:t>
            </a:r>
            <a:r>
              <a:rPr lang="en-US" altLang="zh-CN" sz="2000" baseline="30000" dirty="0">
                <a:solidFill>
                  <a:srgbClr val="000000"/>
                </a:solidFill>
                <a:latin typeface="Arial" panose="020B0604020202090204" pitchFamily="34" charset="0"/>
              </a:rPr>
              <a:t>i</a:t>
            </a:r>
            <a:r>
              <a:rPr lang="en-US" altLang="zh-CN" sz="2000" dirty="0">
                <a:solidFill>
                  <a:srgbClr val="000000"/>
                </a:solidFill>
                <a:latin typeface="Arial" panose="020B0604020202090204" pitchFamily="34" charset="0"/>
              </a:rPr>
              <a:t>)</a:t>
            </a:r>
            <a:r>
              <a:rPr lang="en-US" altLang="zh-CN" sz="2000" dirty="0">
                <a:latin typeface="Arial" panose="020B0604020202090204" pitchFamily="34" charset="0"/>
              </a:rPr>
              <a:t> </a:t>
            </a:r>
            <a:endParaRPr lang="en-US" altLang="zh-CN" sz="2000"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GRU —</a:t>
              </a:r>
              <a:r>
                <a:rPr lang="zh-CN" altLang="en-US" sz="2775">
                  <a:solidFill>
                    <a:srgbClr val="FFFFFF"/>
                  </a:solidFill>
                  <a:latin typeface="Arial" panose="020B0604020202090204"/>
                  <a:sym typeface="+mn-ea"/>
                </a:rPr>
                <a:t>》</a:t>
              </a:r>
              <a:r>
                <a:rPr lang="en-US" sz="2775">
                  <a:solidFill>
                    <a:srgbClr val="FFFFFF"/>
                  </a:solidFill>
                  <a:latin typeface="Arial" panose="020B0604020202090204"/>
                  <a:sym typeface="+mn-ea"/>
                </a:rPr>
                <a:t> </a:t>
              </a:r>
              <a:r>
                <a:rPr lang="en-US" sz="2775">
                  <a:solidFill>
                    <a:srgbClr val="FFFFFF"/>
                  </a:solidFill>
                  <a:latin typeface="Arial" panose="020B0604020202090204"/>
                  <a:sym typeface="+mn-ea"/>
                </a:rPr>
                <a:t>Highway network</a:t>
              </a:r>
              <a:endParaRPr lang="en-US" sz="2775">
                <a:solidFill>
                  <a:srgbClr val="FFFFFF"/>
                </a:solidFill>
                <a:latin typeface="Arial" panose="020B0604020202090204"/>
                <a:sym typeface="+mn-ea"/>
              </a:endParaRPr>
            </a:p>
          </p:txBody>
        </p:sp>
      </p:grpSp>
      <p:sp>
        <p:nvSpPr>
          <p:cNvPr id="16" name="矩形 3"/>
          <p:cNvSpPr/>
          <p:nvPr/>
        </p:nvSpPr>
        <p:spPr>
          <a:xfrm>
            <a:off x="3494842" y="2285615"/>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845" name="文字方塊 4"/>
          <p:cNvSpPr txBox="1"/>
          <p:nvPr/>
        </p:nvSpPr>
        <p:spPr>
          <a:xfrm>
            <a:off x="3417888" y="2254250"/>
            <a:ext cx="906462" cy="46037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h</a:t>
            </a:r>
            <a:r>
              <a:rPr lang="en-US" altLang="zh-TW" sz="2400" baseline="30000">
                <a:latin typeface="Arial" panose="020B0604020202090204" pitchFamily="34" charset="0"/>
                <a:cs typeface="Arial" panose="020B0604020202090204" pitchFamily="34" charset="0"/>
              </a:rPr>
              <a:t>t-1</a:t>
            </a:r>
            <a:endParaRPr lang="zh-TW" altLang="en-US" sz="2400" baseline="30000">
              <a:latin typeface="Arial" panose="020B0604020202090204" pitchFamily="34" charset="0"/>
              <a:ea typeface="Arial" panose="020B0604020202090204" pitchFamily="34" charset="0"/>
            </a:endParaRPr>
          </a:p>
        </p:txBody>
      </p:sp>
      <p:sp>
        <p:nvSpPr>
          <p:cNvPr id="18" name="矩形 5"/>
          <p:cNvSpPr/>
          <p:nvPr/>
        </p:nvSpPr>
        <p:spPr>
          <a:xfrm>
            <a:off x="4386214" y="4592683"/>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r</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9" name="矩形 6"/>
          <p:cNvSpPr/>
          <p:nvPr/>
        </p:nvSpPr>
        <p:spPr>
          <a:xfrm>
            <a:off x="5646088" y="462570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z</a:t>
            </a:r>
            <a:endParaRPr lang="zh-TW" altLang="en-US" sz="2400" baseline="30000">
              <a:solidFill>
                <a:srgbClr val="000000"/>
              </a:solidFill>
              <a:latin typeface="Arial" panose="020B0604020202090204" pitchFamily="34" charset="0"/>
              <a:ea typeface="Arial" panose="020B0604020202090204" pitchFamily="34" charset="0"/>
            </a:endParaRPr>
          </a:p>
        </p:txBody>
      </p:sp>
      <p:grpSp>
        <p:nvGrpSpPr>
          <p:cNvPr id="20" name="群組 7"/>
          <p:cNvGrpSpPr/>
          <p:nvPr/>
        </p:nvGrpSpPr>
        <p:grpSpPr>
          <a:xfrm>
            <a:off x="6942138" y="939800"/>
            <a:ext cx="906462" cy="461963"/>
            <a:chOff x="3326306" y="1395097"/>
            <a:chExt cx="907572" cy="461665"/>
          </a:xfrm>
        </p:grpSpPr>
        <p:sp>
          <p:nvSpPr>
            <p:cNvPr id="32" name="矩形 8"/>
            <p:cNvSpPr/>
            <p:nvPr/>
          </p:nvSpPr>
          <p:spPr>
            <a:xfrm>
              <a:off x="3407878" y="1409486"/>
              <a:ext cx="720000" cy="432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940" name="文字方塊 9"/>
            <p:cNvSpPr txBox="1"/>
            <p:nvPr/>
          </p:nvSpPr>
          <p:spPr>
            <a:xfrm>
              <a:off x="3326306" y="1395097"/>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y</a:t>
              </a:r>
              <a:r>
                <a:rPr lang="en-US" altLang="zh-TW" sz="2400" baseline="30000" dirty="0">
                  <a:solidFill>
                    <a:srgbClr val="000000"/>
                  </a:solidFill>
                  <a:latin typeface="Arial" panose="020B0604020202090204" pitchFamily="34" charset="0"/>
                </a:rPr>
                <a:t>t</a:t>
              </a:r>
              <a:endParaRPr lang="zh-TW" altLang="en-US" sz="2400" baseline="30000" dirty="0">
                <a:solidFill>
                  <a:srgbClr val="000000"/>
                </a:solidFill>
                <a:latin typeface="Arial" panose="020B0604020202090204" pitchFamily="34" charset="0"/>
              </a:endParaRPr>
            </a:p>
          </p:txBody>
        </p:sp>
      </p:grpSp>
      <p:cxnSp>
        <p:nvCxnSpPr>
          <p:cNvPr id="35" name="直線單箭頭接點 10"/>
          <p:cNvCxnSpPr/>
          <p:nvPr/>
        </p:nvCxnSpPr>
        <p:spPr>
          <a:xfrm flipH="1" flipV="1">
            <a:off x="4719638" y="3340100"/>
            <a:ext cx="0" cy="12287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1"/>
          <p:cNvCxnSpPr>
            <a:endCxn id="54" idx="2"/>
          </p:cNvCxnSpPr>
          <p:nvPr/>
        </p:nvCxnSpPr>
        <p:spPr>
          <a:xfrm flipV="1">
            <a:off x="4203700" y="2476500"/>
            <a:ext cx="159067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向下箭號 161"/>
          <p:cNvSpPr/>
          <p:nvPr/>
        </p:nvSpPr>
        <p:spPr>
          <a:xfrm flipV="1">
            <a:off x="7183704" y="1458965"/>
            <a:ext cx="438150" cy="748396"/>
          </a:xfrm>
          <a:prstGeom prst="downArrow">
            <a:avLst/>
          </a:prstGeom>
        </p:spPr>
        <p:style>
          <a:lnRef idx="0">
            <a:schemeClr val="accent3"/>
          </a:lnRef>
          <a:fillRef idx="3">
            <a:schemeClr val="accent3"/>
          </a:fillRef>
          <a:effectRef idx="3">
            <a:schemeClr val="accent3"/>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8" name="向下箭號 165"/>
          <p:cNvSpPr/>
          <p:nvPr/>
        </p:nvSpPr>
        <p:spPr>
          <a:xfrm rot="18993628" flipV="1">
            <a:off x="4810213" y="4993399"/>
            <a:ext cx="438150" cy="872768"/>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9" name="手繪多邊形 4"/>
          <p:cNvSpPr/>
          <p:nvPr/>
        </p:nvSpPr>
        <p:spPr>
          <a:xfrm>
            <a:off x="4235450" y="2486025"/>
            <a:ext cx="436563" cy="379413"/>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40" name="直線單箭頭接點 15"/>
          <p:cNvCxnSpPr/>
          <p:nvPr/>
        </p:nvCxnSpPr>
        <p:spPr>
          <a:xfrm flipV="1">
            <a:off x="7377113" y="3813175"/>
            <a:ext cx="0" cy="9271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 name="群組 17"/>
          <p:cNvGrpSpPr/>
          <p:nvPr/>
        </p:nvGrpSpPr>
        <p:grpSpPr>
          <a:xfrm>
            <a:off x="5419725" y="5821363"/>
            <a:ext cx="908050" cy="461962"/>
            <a:chOff x="4765592" y="6396335"/>
            <a:chExt cx="907572" cy="461665"/>
          </a:xfrm>
        </p:grpSpPr>
        <p:sp>
          <p:nvSpPr>
            <p:cNvPr id="35935" name="矩形 20"/>
            <p:cNvSpPr/>
            <p:nvPr/>
          </p:nvSpPr>
          <p:spPr>
            <a:xfrm>
              <a:off x="4822712" y="6442342"/>
              <a:ext cx="720346" cy="369650"/>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5936" name="文字方塊 21"/>
            <p:cNvSpPr txBox="1"/>
            <p:nvPr/>
          </p:nvSpPr>
          <p:spPr>
            <a:xfrm>
              <a:off x="4765592" y="6396335"/>
              <a:ext cx="907572" cy="461665"/>
            </a:xfrm>
            <a:prstGeom prst="rect">
              <a:avLst/>
            </a:prstGeom>
            <a:noFill/>
            <a:ln w="9525">
              <a:noFill/>
            </a:ln>
          </p:spPr>
          <p:txBody>
            <a:bodyPr>
              <a:spAutoFit/>
            </a:bodyPr>
            <a:p>
              <a:pPr algn="ctr"/>
              <a:r>
                <a:rPr lang="en-US" altLang="zh-TW" sz="2400" dirty="0">
                  <a:solidFill>
                    <a:schemeClr val="bg1"/>
                  </a:solidFill>
                  <a:latin typeface="Arial" panose="020B0604020202090204" pitchFamily="34" charset="0"/>
                </a:rPr>
                <a:t>x</a:t>
              </a:r>
              <a:r>
                <a:rPr lang="en-US" altLang="zh-TW" sz="2400" baseline="30000" dirty="0">
                  <a:solidFill>
                    <a:schemeClr val="bg1"/>
                  </a:solidFill>
                  <a:latin typeface="Arial" panose="020B0604020202090204" pitchFamily="34" charset="0"/>
                </a:rPr>
                <a:t>t</a:t>
              </a:r>
              <a:endParaRPr lang="zh-TW" altLang="en-US" sz="2400" baseline="30000" dirty="0">
                <a:solidFill>
                  <a:schemeClr val="bg1"/>
                </a:solidFill>
                <a:latin typeface="Arial" panose="020B0604020202090204" pitchFamily="34" charset="0"/>
              </a:endParaRPr>
            </a:p>
          </p:txBody>
        </p:sp>
      </p:grpSp>
      <p:sp>
        <p:nvSpPr>
          <p:cNvPr id="42" name="矩形 18"/>
          <p:cNvSpPr/>
          <p:nvPr/>
        </p:nvSpPr>
        <p:spPr>
          <a:xfrm>
            <a:off x="4666706" y="5848952"/>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867" name="文字方塊 19"/>
          <p:cNvSpPr txBox="1"/>
          <p:nvPr/>
        </p:nvSpPr>
        <p:spPr>
          <a:xfrm>
            <a:off x="4606925" y="5802313"/>
            <a:ext cx="908050" cy="461962"/>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t-1</a:t>
            </a:r>
            <a:endParaRPr lang="zh-TW" altLang="en-US" sz="2400" baseline="30000">
              <a:solidFill>
                <a:srgbClr val="000000"/>
              </a:solidFill>
              <a:latin typeface="Arial" panose="020B0604020202090204" pitchFamily="34" charset="0"/>
              <a:ea typeface="Arial" panose="020B0604020202090204" pitchFamily="34" charset="0"/>
            </a:endParaRPr>
          </a:p>
        </p:txBody>
      </p:sp>
      <p:cxnSp>
        <p:nvCxnSpPr>
          <p:cNvPr id="43" name="直線單箭頭接點 22"/>
          <p:cNvCxnSpPr/>
          <p:nvPr/>
        </p:nvCxnSpPr>
        <p:spPr>
          <a:xfrm flipV="1">
            <a:off x="3900488" y="2720975"/>
            <a:ext cx="0" cy="3324225"/>
          </a:xfrm>
          <a:prstGeom prst="straightConnector1">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矩形 23"/>
          <p:cNvSpPr/>
          <p:nvPr/>
        </p:nvSpPr>
        <p:spPr>
          <a:xfrm>
            <a:off x="7042779" y="4632657"/>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endParaRPr lang="zh-TW" altLang="en-US" sz="2400" baseline="30000">
              <a:solidFill>
                <a:srgbClr val="000000"/>
              </a:solidFill>
              <a:latin typeface="Arial" panose="020B0604020202090204" pitchFamily="34" charset="0"/>
              <a:ea typeface="Arial" panose="020B0604020202090204" pitchFamily="34" charset="0"/>
            </a:endParaRPr>
          </a:p>
        </p:txBody>
      </p:sp>
      <p:cxnSp>
        <p:nvCxnSpPr>
          <p:cNvPr id="45" name="直線單箭頭接點 24"/>
          <p:cNvCxnSpPr/>
          <p:nvPr/>
        </p:nvCxnSpPr>
        <p:spPr>
          <a:xfrm flipV="1">
            <a:off x="3927475" y="6051550"/>
            <a:ext cx="690563" cy="0"/>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46" name="群組 25"/>
          <p:cNvGrpSpPr/>
          <p:nvPr/>
        </p:nvGrpSpPr>
        <p:grpSpPr>
          <a:xfrm>
            <a:off x="4481513" y="2873375"/>
            <a:ext cx="438150" cy="438150"/>
            <a:chOff x="6656524" y="2699227"/>
            <a:chExt cx="438150" cy="438150"/>
          </a:xfrm>
        </p:grpSpPr>
        <p:sp>
          <p:nvSpPr>
            <p:cNvPr id="47" name="橢圓 2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8" name="文字方塊 27"/>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1"/>
              <a:stretch>
                <a:fillRect l="-8929" t="-655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grpSp>
        <p:nvGrpSpPr>
          <p:cNvPr id="49" name="群組 28"/>
          <p:cNvGrpSpPr/>
          <p:nvPr/>
        </p:nvGrpSpPr>
        <p:grpSpPr>
          <a:xfrm>
            <a:off x="6992938" y="5821363"/>
            <a:ext cx="906462" cy="461962"/>
            <a:chOff x="4765592" y="6396335"/>
            <a:chExt cx="907572" cy="461665"/>
          </a:xfrm>
        </p:grpSpPr>
        <p:sp>
          <p:nvSpPr>
            <p:cNvPr id="35931" name="矩形 29"/>
            <p:cNvSpPr/>
            <p:nvPr/>
          </p:nvSpPr>
          <p:spPr>
            <a:xfrm>
              <a:off x="4822812" y="6442342"/>
              <a:ext cx="720018" cy="369650"/>
            </a:xfrm>
            <a:prstGeom prst="rect">
              <a:avLst/>
            </a:prstGeom>
            <a:solidFill>
              <a:srgbClr val="000000"/>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35932" name="文字方塊 30"/>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FFFFFF"/>
                  </a:solidFill>
                  <a:latin typeface="Arial" panose="020B0604020202090204" pitchFamily="34" charset="0"/>
                </a:rPr>
                <a:t>x</a:t>
              </a:r>
              <a:r>
                <a:rPr lang="en-US" altLang="zh-TW" sz="2400" baseline="30000" dirty="0">
                  <a:solidFill>
                    <a:srgbClr val="FFFFFF"/>
                  </a:solidFill>
                  <a:latin typeface="Arial" panose="020B0604020202090204" pitchFamily="34" charset="0"/>
                </a:rPr>
                <a:t>t</a:t>
              </a:r>
              <a:endParaRPr lang="zh-TW" altLang="en-US" sz="2400" baseline="30000" dirty="0">
                <a:solidFill>
                  <a:srgbClr val="FFFFFF"/>
                </a:solidFill>
                <a:latin typeface="Arial" panose="020B0604020202090204" pitchFamily="34" charset="0"/>
              </a:endParaRPr>
            </a:p>
          </p:txBody>
        </p:sp>
      </p:grpSp>
      <p:sp>
        <p:nvSpPr>
          <p:cNvPr id="50" name="向下箭號 162"/>
          <p:cNvSpPr/>
          <p:nvPr/>
        </p:nvSpPr>
        <p:spPr>
          <a:xfrm flipV="1">
            <a:off x="7176211" y="5180426"/>
            <a:ext cx="438150" cy="550705"/>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51" name="向下箭號 162"/>
          <p:cNvSpPr/>
          <p:nvPr/>
        </p:nvSpPr>
        <p:spPr>
          <a:xfrm rot="7262412" flipV="1">
            <a:off x="5832475" y="2587625"/>
            <a:ext cx="438150" cy="2538095"/>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cxnSp>
        <p:nvCxnSpPr>
          <p:cNvPr id="52" name="直線單箭頭接點 33"/>
          <p:cNvCxnSpPr/>
          <p:nvPr/>
        </p:nvCxnSpPr>
        <p:spPr>
          <a:xfrm flipV="1">
            <a:off x="6019800" y="2667000"/>
            <a:ext cx="0" cy="1958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34"/>
          <p:cNvCxnSpPr/>
          <p:nvPr/>
        </p:nvCxnSpPr>
        <p:spPr>
          <a:xfrm>
            <a:off x="6035675" y="3582988"/>
            <a:ext cx="1068388" cy="793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883" name="群組 35"/>
          <p:cNvGrpSpPr/>
          <p:nvPr/>
        </p:nvGrpSpPr>
        <p:grpSpPr>
          <a:xfrm>
            <a:off x="5794375" y="2257425"/>
            <a:ext cx="438150" cy="438150"/>
            <a:chOff x="6656524" y="2699227"/>
            <a:chExt cx="438150" cy="438150"/>
          </a:xfrm>
        </p:grpSpPr>
        <p:sp>
          <p:nvSpPr>
            <p:cNvPr id="54" name="橢圓 36"/>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55" name="文字方塊 37"/>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8197"/>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grpSp>
        <p:nvGrpSpPr>
          <p:cNvPr id="35884" name="群組 38"/>
          <p:cNvGrpSpPr/>
          <p:nvPr/>
        </p:nvGrpSpPr>
        <p:grpSpPr>
          <a:xfrm>
            <a:off x="7158038" y="3351213"/>
            <a:ext cx="438150" cy="438150"/>
            <a:chOff x="6656524" y="2699227"/>
            <a:chExt cx="438150" cy="438150"/>
          </a:xfrm>
        </p:grpSpPr>
        <p:sp>
          <p:nvSpPr>
            <p:cNvPr id="56" name="橢圓 39"/>
            <p:cNvSpPr/>
            <p:nvPr/>
          </p:nvSpPr>
          <p:spPr>
            <a:xfrm>
              <a:off x="6656524" y="2699227"/>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57" name="文字方塊 40"/>
            <p:cNvSpPr txBox="1">
              <a:spLocks noRot="1" noChangeAspect="1" noMove="1" noResize="1" noEditPoints="1" noAdjustHandles="1" noChangeArrowheads="1" noChangeShapeType="1" noTextEdit="1"/>
            </p:cNvSpPr>
            <p:nvPr/>
          </p:nvSpPr>
          <p:spPr>
            <a:xfrm>
              <a:off x="6710937" y="2723025"/>
              <a:ext cx="336631" cy="369332"/>
            </a:xfrm>
            <a:prstGeom prst="rect">
              <a:avLst/>
            </a:prstGeom>
            <a:blipFill rotWithShape="1">
              <a:blip r:embed="rId2"/>
              <a:stretch>
                <a:fillRect l="-7143" t="-6452"/>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35885" name="文字方塊 41"/>
          <p:cNvSpPr txBox="1"/>
          <p:nvPr/>
        </p:nvSpPr>
        <p:spPr>
          <a:xfrm>
            <a:off x="5886133" y="2913063"/>
            <a:ext cx="706437" cy="461962"/>
          </a:xfrm>
          <a:prstGeom prst="rect">
            <a:avLst/>
          </a:prstGeom>
          <a:noFill/>
          <a:ln w="9525">
            <a:noFill/>
          </a:ln>
        </p:spPr>
        <p:txBody>
          <a:bodyPr>
            <a:spAutoFit/>
          </a:bodyPr>
          <a:p>
            <a:r>
              <a:rPr lang="en-US" altLang="zh-TW" sz="2400" dirty="0">
                <a:latin typeface="Arial" panose="020B0604020202090204" pitchFamily="34" charset="0"/>
              </a:rPr>
              <a:t>1-</a:t>
            </a:r>
            <a:endParaRPr lang="zh-TW" altLang="en-US" sz="2400" dirty="0">
              <a:latin typeface="Arial" panose="020B0604020202090204" pitchFamily="34" charset="0"/>
            </a:endParaRPr>
          </a:p>
        </p:txBody>
      </p:sp>
      <p:grpSp>
        <p:nvGrpSpPr>
          <p:cNvPr id="35886" name="群組 42"/>
          <p:cNvGrpSpPr/>
          <p:nvPr/>
        </p:nvGrpSpPr>
        <p:grpSpPr>
          <a:xfrm>
            <a:off x="7161213" y="2265363"/>
            <a:ext cx="438150" cy="438150"/>
            <a:chOff x="6656524" y="2699227"/>
            <a:chExt cx="438150" cy="438150"/>
          </a:xfrm>
        </p:grpSpPr>
        <p:sp>
          <p:nvSpPr>
            <p:cNvPr id="35925" name="橢圓 43"/>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90204" pitchFamily="34" charset="0"/>
                <a:ea typeface="Arial" panose="020B0604020202090204" pitchFamily="34" charset="0"/>
              </a:endParaRPr>
            </a:p>
          </p:txBody>
        </p:sp>
        <p:sp>
          <p:nvSpPr>
            <p:cNvPr id="58" name="文字方塊 44"/>
            <p:cNvSpPr txBox="1">
              <a:spLocks noRot="1" noChangeAspect="1" noMove="1" noResize="1" noEditPoints="1" noAdjustHandles="1" noChangeArrowheads="1" noChangeShapeType="1" noTextEdit="1"/>
            </p:cNvSpPr>
            <p:nvPr/>
          </p:nvSpPr>
          <p:spPr>
            <a:xfrm>
              <a:off x="6766595" y="2808578"/>
              <a:ext cx="283732" cy="276999"/>
            </a:xfrm>
            <a:prstGeom prst="rect">
              <a:avLst/>
            </a:prstGeom>
            <a:blipFill rotWithShape="1">
              <a:blip r:embed="rId3"/>
              <a:stretch>
                <a:fillRect l="-8333" t="-8696" b="-6522"/>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cxnSp>
        <p:nvCxnSpPr>
          <p:cNvPr id="59" name="直線單箭頭接點 45"/>
          <p:cNvCxnSpPr>
            <a:stCxn id="35932" idx="1"/>
          </p:cNvCxnSpPr>
          <p:nvPr/>
        </p:nvCxnSpPr>
        <p:spPr>
          <a:xfrm flipH="1">
            <a:off x="6216650" y="6053138"/>
            <a:ext cx="776288" cy="4763"/>
          </a:xfrm>
          <a:prstGeom prst="straightConnector1">
            <a:avLst/>
          </a:prstGeom>
          <a:ln w="571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0" name="向下箭號 165"/>
          <p:cNvSpPr/>
          <p:nvPr/>
        </p:nvSpPr>
        <p:spPr>
          <a:xfrm rot="2321610" flipV="1">
            <a:off x="5568599" y="5010165"/>
            <a:ext cx="438150" cy="820692"/>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cxnSp>
        <p:nvCxnSpPr>
          <p:cNvPr id="61" name="直線單箭頭接點 47"/>
          <p:cNvCxnSpPr/>
          <p:nvPr/>
        </p:nvCxnSpPr>
        <p:spPr>
          <a:xfrm>
            <a:off x="6286500" y="2486025"/>
            <a:ext cx="84613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8"/>
          <p:cNvCxnSpPr/>
          <p:nvPr/>
        </p:nvCxnSpPr>
        <p:spPr>
          <a:xfrm flipV="1">
            <a:off x="7366000" y="2717800"/>
            <a:ext cx="0" cy="60166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5893" name="群組 49"/>
          <p:cNvGrpSpPr/>
          <p:nvPr/>
        </p:nvGrpSpPr>
        <p:grpSpPr>
          <a:xfrm>
            <a:off x="7643813" y="2241550"/>
            <a:ext cx="1366837" cy="461963"/>
            <a:chOff x="7775957" y="2350291"/>
            <a:chExt cx="1368043" cy="461665"/>
          </a:xfrm>
        </p:grpSpPr>
        <p:grpSp>
          <p:nvGrpSpPr>
            <p:cNvPr id="35919" name="群組 50"/>
            <p:cNvGrpSpPr/>
            <p:nvPr/>
          </p:nvGrpSpPr>
          <p:grpSpPr>
            <a:xfrm>
              <a:off x="8236428" y="2350291"/>
              <a:ext cx="907572" cy="461665"/>
              <a:chOff x="4440136" y="3005198"/>
              <a:chExt cx="907572" cy="461665"/>
            </a:xfrm>
          </p:grpSpPr>
          <p:sp>
            <p:nvSpPr>
              <p:cNvPr id="63" name="矩形 52"/>
              <p:cNvSpPr/>
              <p:nvPr/>
            </p:nvSpPr>
            <p:spPr>
              <a:xfrm>
                <a:off x="4488246" y="3051646"/>
                <a:ext cx="720000" cy="36877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924" name="文字方塊 53"/>
              <p:cNvSpPr txBox="1"/>
              <p:nvPr/>
            </p:nvSpPr>
            <p:spPr>
              <a:xfrm>
                <a:off x="4440446" y="3005198"/>
                <a:ext cx="90726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err="1">
                    <a:solidFill>
                      <a:srgbClr val="000000"/>
                    </a:solidFill>
                    <a:latin typeface="Arial" panose="020B0604020202090204" pitchFamily="34" charset="0"/>
                    <a:cs typeface="Arial" panose="020B0604020202090204" pitchFamily="34" charset="0"/>
                  </a:rPr>
                  <a:t>h</a:t>
                </a:r>
                <a:r>
                  <a:rPr lang="en-US" altLang="zh-TW" sz="2400" baseline="30000" err="1">
                    <a:solidFill>
                      <a:srgbClr val="000000"/>
                    </a:solidFill>
                    <a:latin typeface="Arial" panose="020B0604020202090204" pitchFamily="34" charset="0"/>
                    <a:cs typeface="Arial" panose="020B0604020202090204" pitchFamily="34" charset="0"/>
                  </a:rPr>
                  <a:t>t</a:t>
                </a:r>
                <a:endParaRPr lang="zh-TW" altLang="en-US" sz="2400" baseline="30000">
                  <a:solidFill>
                    <a:srgbClr val="000000"/>
                  </a:solidFill>
                  <a:latin typeface="Arial" panose="020B0604020202090204" pitchFamily="34" charset="0"/>
                  <a:ea typeface="Arial" panose="020B0604020202090204" pitchFamily="34" charset="0"/>
                </a:endParaRPr>
              </a:p>
            </p:txBody>
          </p:sp>
        </p:grpSp>
        <p:cxnSp>
          <p:nvCxnSpPr>
            <p:cNvPr id="64" name="直線單箭頭接點 51"/>
            <p:cNvCxnSpPr/>
            <p:nvPr/>
          </p:nvCxnSpPr>
          <p:spPr>
            <a:xfrm>
              <a:off x="7775957" y="2607300"/>
              <a:ext cx="51321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65" name="矩形 54"/>
          <p:cNvSpPr/>
          <p:nvPr/>
        </p:nvSpPr>
        <p:spPr>
          <a:xfrm>
            <a:off x="3968750" y="4171950"/>
            <a:ext cx="755650" cy="400050"/>
          </a:xfrm>
          <a:prstGeom prst="rect">
            <a:avLst/>
          </a:prstGeom>
          <a:noFill/>
          <a:ln w="9525">
            <a:noFill/>
          </a:ln>
        </p:spPr>
        <p:txBody>
          <a:bodyPr wrap="none">
            <a:spAutoFit/>
          </a:bodyPr>
          <a:p>
            <a:r>
              <a:rPr lang="en-US" altLang="zh-TW" sz="2000" dirty="0">
                <a:latin typeface="Arial" panose="020B0604020202090204" pitchFamily="34" charset="0"/>
              </a:rPr>
              <a:t>reset</a:t>
            </a:r>
            <a:endParaRPr lang="zh-TW" altLang="en-US" sz="2000" dirty="0">
              <a:latin typeface="Arial" panose="020B0604020202090204" pitchFamily="34" charset="0"/>
            </a:endParaRPr>
          </a:p>
        </p:txBody>
      </p:sp>
      <p:sp>
        <p:nvSpPr>
          <p:cNvPr id="35895" name="矩形 55"/>
          <p:cNvSpPr/>
          <p:nvPr/>
        </p:nvSpPr>
        <p:spPr>
          <a:xfrm>
            <a:off x="5051425" y="4248150"/>
            <a:ext cx="968375" cy="400050"/>
          </a:xfrm>
          <a:prstGeom prst="rect">
            <a:avLst/>
          </a:prstGeom>
          <a:noFill/>
          <a:ln w="9525">
            <a:noFill/>
          </a:ln>
        </p:spPr>
        <p:txBody>
          <a:bodyPr wrap="none">
            <a:spAutoFit/>
          </a:bodyPr>
          <a:p>
            <a:r>
              <a:rPr lang="en-US" altLang="zh-TW" sz="2000" dirty="0">
                <a:latin typeface="Arial" panose="020B0604020202090204" pitchFamily="34" charset="0"/>
              </a:rPr>
              <a:t>update</a:t>
            </a:r>
            <a:endParaRPr lang="zh-TW" altLang="en-US" sz="2000" dirty="0">
              <a:latin typeface="Arial" panose="020B0604020202090204" pitchFamily="34" charset="0"/>
            </a:endParaRPr>
          </a:p>
        </p:txBody>
      </p:sp>
      <p:sp>
        <p:nvSpPr>
          <p:cNvPr id="66" name="文字方塊 111"/>
          <p:cNvSpPr txBox="1"/>
          <p:nvPr/>
        </p:nvSpPr>
        <p:spPr>
          <a:xfrm>
            <a:off x="544513" y="1981200"/>
            <a:ext cx="2595562"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90204" pitchFamily="34" charset="0"/>
              </a:rPr>
              <a:t>No input x</a:t>
            </a:r>
            <a:r>
              <a:rPr lang="en-US" altLang="zh-TW" sz="2400" baseline="30000" dirty="0">
                <a:latin typeface="Arial" panose="020B0604020202090204" pitchFamily="34" charset="0"/>
              </a:rPr>
              <a:t>t </a:t>
            </a:r>
            <a:r>
              <a:rPr lang="en-US" altLang="zh-TW" sz="2400" dirty="0">
                <a:latin typeface="Arial" panose="020B0604020202090204" pitchFamily="34" charset="0"/>
              </a:rPr>
              <a:t>at each step</a:t>
            </a:r>
            <a:endParaRPr lang="zh-TW" altLang="en-US" sz="2400" baseline="30000" dirty="0">
              <a:latin typeface="Arial" panose="020B0604020202090204" pitchFamily="34" charset="0"/>
            </a:endParaRPr>
          </a:p>
        </p:txBody>
      </p:sp>
      <p:sp>
        <p:nvSpPr>
          <p:cNvPr id="67" name="文字方塊 112"/>
          <p:cNvSpPr txBox="1"/>
          <p:nvPr/>
        </p:nvSpPr>
        <p:spPr>
          <a:xfrm>
            <a:off x="539750" y="3654425"/>
            <a:ext cx="2597150" cy="706755"/>
          </a:xfrm>
          <a:prstGeom prst="rect">
            <a:avLst/>
          </a:prstGeom>
          <a:noFill/>
          <a:ln w="9525">
            <a:noFill/>
          </a:ln>
        </p:spPr>
        <p:txBody>
          <a:bodyPr>
            <a:spAutoFit/>
          </a:bodyPr>
          <a:p>
            <a:pPr marL="342900" indent="-342900">
              <a:buFont typeface="Wingdings" panose="05000000000000000000" charset="0"/>
              <a:buChar char="n"/>
            </a:pPr>
            <a:r>
              <a:rPr lang="en-US" altLang="zh-TW" sz="2000" dirty="0">
                <a:latin typeface="Arial" panose="020B0604020202090204" pitchFamily="34" charset="0"/>
              </a:rPr>
              <a:t>a</a:t>
            </a:r>
            <a:r>
              <a:rPr lang="en-US" altLang="zh-TW" sz="2000" baseline="30000" dirty="0">
                <a:latin typeface="Arial" panose="020B0604020202090204" pitchFamily="34" charset="0"/>
              </a:rPr>
              <a:t>t-1</a:t>
            </a:r>
            <a:r>
              <a:rPr lang="en-US" altLang="zh-TW" sz="2000" dirty="0">
                <a:latin typeface="Arial" panose="020B0604020202090204" pitchFamily="34" charset="0"/>
              </a:rPr>
              <a:t> is the output of the (t-1)-th layer</a:t>
            </a:r>
            <a:endParaRPr lang="zh-TW" altLang="en-US" sz="2000" dirty="0">
              <a:latin typeface="Arial" panose="020B0604020202090204" pitchFamily="34" charset="0"/>
            </a:endParaRPr>
          </a:p>
        </p:txBody>
      </p:sp>
      <p:sp>
        <p:nvSpPr>
          <p:cNvPr id="68" name="文字方塊 113"/>
          <p:cNvSpPr txBox="1"/>
          <p:nvPr/>
        </p:nvSpPr>
        <p:spPr>
          <a:xfrm>
            <a:off x="539750" y="4537075"/>
            <a:ext cx="2597150"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90204" pitchFamily="34" charset="0"/>
              </a:rPr>
              <a:t>a</a:t>
            </a:r>
            <a:r>
              <a:rPr lang="en-US" altLang="zh-TW" sz="2400" baseline="30000" dirty="0">
                <a:latin typeface="Arial" panose="020B0604020202090204" pitchFamily="34" charset="0"/>
              </a:rPr>
              <a:t>t</a:t>
            </a:r>
            <a:r>
              <a:rPr lang="en-US" altLang="zh-TW" sz="2400" dirty="0">
                <a:latin typeface="Arial" panose="020B0604020202090204" pitchFamily="34" charset="0"/>
              </a:rPr>
              <a:t> is the output of the t-th layer</a:t>
            </a:r>
            <a:endParaRPr lang="zh-TW" altLang="en-US" sz="2400" dirty="0">
              <a:latin typeface="Arial" panose="020B0604020202090204" pitchFamily="34" charset="0"/>
            </a:endParaRPr>
          </a:p>
        </p:txBody>
      </p:sp>
      <p:sp>
        <p:nvSpPr>
          <p:cNvPr id="69" name="文字方塊 114"/>
          <p:cNvSpPr txBox="1"/>
          <p:nvPr/>
        </p:nvSpPr>
        <p:spPr>
          <a:xfrm>
            <a:off x="525463" y="2776538"/>
            <a:ext cx="2595562" cy="82994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90204" pitchFamily="34" charset="0"/>
              </a:rPr>
              <a:t>No output y</a:t>
            </a:r>
            <a:r>
              <a:rPr lang="en-US" altLang="zh-TW" sz="2400" baseline="30000" dirty="0">
                <a:latin typeface="Arial" panose="020B0604020202090204" pitchFamily="34" charset="0"/>
              </a:rPr>
              <a:t>t </a:t>
            </a:r>
            <a:r>
              <a:rPr lang="en-US" altLang="zh-TW" sz="2400" dirty="0">
                <a:latin typeface="Arial" panose="020B0604020202090204" pitchFamily="34" charset="0"/>
              </a:rPr>
              <a:t>at each step</a:t>
            </a:r>
            <a:endParaRPr lang="zh-TW" altLang="en-US" sz="2400" baseline="30000" dirty="0">
              <a:latin typeface="Arial" panose="020B0604020202090204" pitchFamily="34" charset="0"/>
            </a:endParaRPr>
          </a:p>
        </p:txBody>
      </p:sp>
      <p:sp>
        <p:nvSpPr>
          <p:cNvPr id="70" name="文字方塊 115"/>
          <p:cNvSpPr txBox="1"/>
          <p:nvPr/>
        </p:nvSpPr>
        <p:spPr>
          <a:xfrm>
            <a:off x="547688" y="5416550"/>
            <a:ext cx="2597150" cy="460375"/>
          </a:xfrm>
          <a:prstGeom prst="rect">
            <a:avLst/>
          </a:prstGeom>
          <a:noFill/>
          <a:ln w="9525">
            <a:noFill/>
          </a:ln>
        </p:spPr>
        <p:txBody>
          <a:bodyPr>
            <a:spAutoFit/>
          </a:bodyPr>
          <a:p>
            <a:pPr marL="342900" indent="-342900">
              <a:buFont typeface="Wingdings" panose="05000000000000000000" charset="0"/>
              <a:buChar char="n"/>
            </a:pPr>
            <a:r>
              <a:rPr lang="en-US" altLang="zh-TW" sz="2400" dirty="0">
                <a:latin typeface="Arial" panose="020B0604020202090204" pitchFamily="34" charset="0"/>
              </a:rPr>
              <a:t>No reset gate</a:t>
            </a:r>
            <a:endParaRPr lang="zh-TW" altLang="en-US" sz="2400" dirty="0">
              <a:latin typeface="Arial" panose="020B0604020202090204" pitchFamily="34" charset="0"/>
            </a:endParaRPr>
          </a:p>
        </p:txBody>
      </p:sp>
      <p:grpSp>
        <p:nvGrpSpPr>
          <p:cNvPr id="71" name="群組 2"/>
          <p:cNvGrpSpPr/>
          <p:nvPr/>
        </p:nvGrpSpPr>
        <p:grpSpPr>
          <a:xfrm>
            <a:off x="3429000" y="2209800"/>
            <a:ext cx="908050" cy="461963"/>
            <a:chOff x="3193163" y="950325"/>
            <a:chExt cx="907572" cy="461665"/>
          </a:xfrm>
        </p:grpSpPr>
        <p:sp>
          <p:nvSpPr>
            <p:cNvPr id="72" name="矩形 60"/>
            <p:cNvSpPr/>
            <p:nvPr/>
          </p:nvSpPr>
          <p:spPr>
            <a:xfrm>
              <a:off x="3269363" y="1026525"/>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918" name="文字方塊 61"/>
            <p:cNvSpPr txBox="1"/>
            <p:nvPr/>
          </p:nvSpPr>
          <p:spPr>
            <a:xfrm>
              <a:off x="3193163" y="950325"/>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90204" pitchFamily="34" charset="0"/>
                  <a:cs typeface="Arial" panose="020B0604020202090204" pitchFamily="34" charset="0"/>
                </a:rPr>
                <a:t>a</a:t>
              </a:r>
              <a:r>
                <a:rPr lang="en-US" altLang="zh-TW" sz="2400" baseline="30000">
                  <a:solidFill>
                    <a:srgbClr val="000000"/>
                  </a:solidFill>
                  <a:latin typeface="Arial" panose="020B0604020202090204" pitchFamily="34" charset="0"/>
                  <a:cs typeface="Arial" panose="020B0604020202090204" pitchFamily="34" charset="0"/>
                </a:rPr>
                <a:t>t-1</a:t>
              </a:r>
              <a:endParaRPr lang="zh-TW" altLang="en-US" sz="2400" baseline="30000">
                <a:solidFill>
                  <a:srgbClr val="000000"/>
                </a:solidFill>
                <a:latin typeface="Arial" panose="020B0604020202090204" pitchFamily="34" charset="0"/>
                <a:ea typeface="Arial" panose="020B0604020202090204" pitchFamily="34" charset="0"/>
              </a:endParaRPr>
            </a:p>
          </p:txBody>
        </p:sp>
      </p:grpSp>
      <p:grpSp>
        <p:nvGrpSpPr>
          <p:cNvPr id="73" name="群組 16"/>
          <p:cNvGrpSpPr/>
          <p:nvPr/>
        </p:nvGrpSpPr>
        <p:grpSpPr>
          <a:xfrm>
            <a:off x="8077200" y="2209800"/>
            <a:ext cx="908050" cy="461963"/>
            <a:chOff x="8035071" y="2729680"/>
            <a:chExt cx="907572" cy="461665"/>
          </a:xfrm>
        </p:grpSpPr>
        <p:sp>
          <p:nvSpPr>
            <p:cNvPr id="74" name="矩形 62"/>
            <p:cNvSpPr/>
            <p:nvPr/>
          </p:nvSpPr>
          <p:spPr>
            <a:xfrm>
              <a:off x="8111271" y="2805880"/>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914" name="文字方塊 63"/>
            <p:cNvSpPr txBox="1"/>
            <p:nvPr/>
          </p:nvSpPr>
          <p:spPr>
            <a:xfrm>
              <a:off x="8035071" y="2729680"/>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90204" pitchFamily="34" charset="0"/>
                  <a:cs typeface="Arial" panose="020B0604020202090204" pitchFamily="34" charset="0"/>
                </a:rPr>
                <a:t>a</a:t>
              </a:r>
              <a:r>
                <a:rPr lang="en-US" altLang="zh-TW" sz="2400" baseline="30000">
                  <a:solidFill>
                    <a:srgbClr val="000000"/>
                  </a:solidFill>
                  <a:latin typeface="Arial" panose="020B0604020202090204" pitchFamily="34" charset="0"/>
                  <a:cs typeface="Arial" panose="020B0604020202090204" pitchFamily="34" charset="0"/>
                </a:rPr>
                <a:t>t</a:t>
              </a:r>
              <a:endParaRPr lang="zh-TW" altLang="en-US" sz="2400" baseline="30000">
                <a:solidFill>
                  <a:srgbClr val="000000"/>
                </a:solidFill>
                <a:latin typeface="Arial" panose="020B0604020202090204" pitchFamily="34" charset="0"/>
                <a:ea typeface="Arial" panose="020B0604020202090204" pitchFamily="34" charset="0"/>
              </a:endParaRPr>
            </a:p>
          </p:txBody>
        </p:sp>
      </p:grpSp>
      <p:grpSp>
        <p:nvGrpSpPr>
          <p:cNvPr id="75" name="群組 66"/>
          <p:cNvGrpSpPr/>
          <p:nvPr/>
        </p:nvGrpSpPr>
        <p:grpSpPr>
          <a:xfrm>
            <a:off x="4648200" y="5791200"/>
            <a:ext cx="908050" cy="461963"/>
            <a:chOff x="3635004" y="1568003"/>
            <a:chExt cx="907572" cy="461665"/>
          </a:xfrm>
        </p:grpSpPr>
        <p:sp>
          <p:nvSpPr>
            <p:cNvPr id="76" name="矩形 67"/>
            <p:cNvSpPr/>
            <p:nvPr/>
          </p:nvSpPr>
          <p:spPr>
            <a:xfrm>
              <a:off x="3711204" y="1644203"/>
              <a:ext cx="720000" cy="36877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35910" name="文字方塊 68"/>
            <p:cNvSpPr txBox="1"/>
            <p:nvPr/>
          </p:nvSpPr>
          <p:spPr>
            <a:xfrm>
              <a:off x="3635004" y="1568003"/>
              <a:ext cx="907572" cy="461665"/>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solidFill>
                    <a:srgbClr val="000000"/>
                  </a:solidFill>
                  <a:latin typeface="Arial" panose="020B0604020202090204" pitchFamily="34" charset="0"/>
                  <a:cs typeface="Arial" panose="020B0604020202090204" pitchFamily="34" charset="0"/>
                </a:rPr>
                <a:t>a</a:t>
              </a:r>
              <a:r>
                <a:rPr lang="en-US" altLang="zh-TW" sz="2400" baseline="30000">
                  <a:solidFill>
                    <a:srgbClr val="000000"/>
                  </a:solidFill>
                  <a:latin typeface="Arial" panose="020B0604020202090204" pitchFamily="34" charset="0"/>
                  <a:cs typeface="Arial" panose="020B0604020202090204" pitchFamily="34" charset="0"/>
                </a:rPr>
                <a:t>t-1</a:t>
              </a:r>
              <a:endParaRPr lang="zh-TW" altLang="en-US" sz="2400" baseline="30000">
                <a:solidFill>
                  <a:srgbClr val="000000"/>
                </a:solidFill>
                <a:latin typeface="Arial" panose="020B0604020202090204" pitchFamily="34" charset="0"/>
                <a:ea typeface="Arial" panose="020B0604020202090204" pitchFamily="34" charset="0"/>
              </a:endParaRPr>
            </a:p>
          </p:txBody>
        </p:sp>
      </p:grpSp>
      <p:sp>
        <p:nvSpPr>
          <p:cNvPr id="77" name="向下箭號 162"/>
          <p:cNvSpPr/>
          <p:nvPr/>
        </p:nvSpPr>
        <p:spPr>
          <a:xfrm rot="7262412" flipV="1">
            <a:off x="5580979" y="1977401"/>
            <a:ext cx="283547" cy="3312333"/>
          </a:xfrm>
          <a:prstGeom prst="downArrow">
            <a:avLst>
              <a:gd name="adj1" fmla="val 77328"/>
              <a:gd name="adj2" fmla="val 50000"/>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1"/>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49"/>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5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5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3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5"/>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65"/>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46"/>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3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Highway Network</a:t>
              </a:r>
              <a:endParaRPr lang="en-US" sz="2775">
                <a:solidFill>
                  <a:srgbClr val="FFFFFF"/>
                </a:solidFill>
                <a:latin typeface="Arial" panose="020B0604020202090204"/>
                <a:sym typeface="+mn-ea"/>
              </a:endParaRPr>
            </a:p>
          </p:txBody>
        </p:sp>
      </p:grpSp>
      <p:sp>
        <p:nvSpPr>
          <p:cNvPr id="36866" name="內容版面配置區 2"/>
          <p:cNvSpPr>
            <a:spLocks noGrp="1"/>
          </p:cNvSpPr>
          <p:nvPr/>
        </p:nvSpPr>
        <p:spPr>
          <a:xfrm>
            <a:off x="4894263" y="1706563"/>
            <a:ext cx="3886200" cy="4351337"/>
          </a:xfrm>
          <a:prstGeom prst="rect">
            <a:avLst/>
          </a:prstGeom>
          <a:noFill/>
          <a:ln w="9525">
            <a:noFill/>
          </a:ln>
        </p:spPr>
        <p:txBody>
          <a:bodyPr/>
          <a:p>
            <a:pPr marL="228600" indent="-228600">
              <a:lnSpc>
                <a:spcPct val="90000"/>
              </a:lnSpc>
              <a:spcBef>
                <a:spcPts val="1000"/>
              </a:spcBef>
              <a:buFont typeface="Arial" panose="020B0604020202090204" pitchFamily="34" charset="0"/>
              <a:buChar char="•"/>
            </a:pPr>
            <a:r>
              <a:rPr lang="en-US" altLang="zh-TW" sz="2800" b="1" dirty="0">
                <a:solidFill>
                  <a:srgbClr val="000000"/>
                </a:solidFill>
                <a:latin typeface="Lucida Grande" panose="020B0600040502020204" charset="0"/>
                <a:cs typeface="Arial" panose="020B0604020202090204" pitchFamily="34" charset="0"/>
              </a:rPr>
              <a:t>Residual Network</a:t>
            </a:r>
            <a:endParaRPr lang="zh-TW" altLang="en-US" sz="2800" dirty="0">
              <a:latin typeface="Arial" panose="020B0604020202090204" pitchFamily="34" charset="0"/>
              <a:ea typeface="Arial" panose="020B0604020202090204" pitchFamily="34" charset="0"/>
            </a:endParaRPr>
          </a:p>
        </p:txBody>
      </p:sp>
      <p:sp>
        <p:nvSpPr>
          <p:cNvPr id="36867" name="內容版面配置區 3"/>
          <p:cNvSpPr>
            <a:spLocks noGrp="1"/>
          </p:cNvSpPr>
          <p:nvPr/>
        </p:nvSpPr>
        <p:spPr>
          <a:xfrm>
            <a:off x="576263" y="1706563"/>
            <a:ext cx="3886200" cy="4351337"/>
          </a:xfrm>
          <a:prstGeom prst="rect">
            <a:avLst/>
          </a:prstGeom>
          <a:noFill/>
          <a:ln w="9525">
            <a:noFill/>
          </a:ln>
        </p:spPr>
        <p:txBody>
          <a:bodyPr/>
          <a:p>
            <a:pPr marL="228600" indent="-228600">
              <a:lnSpc>
                <a:spcPct val="90000"/>
              </a:lnSpc>
              <a:spcBef>
                <a:spcPts val="1000"/>
              </a:spcBef>
              <a:buFont typeface="Arial" panose="020B0604020202090204" pitchFamily="34" charset="0"/>
              <a:buChar char="•"/>
            </a:pPr>
            <a:r>
              <a:rPr lang="en-US" altLang="zh-TW" sz="2800" b="1" dirty="0">
                <a:solidFill>
                  <a:srgbClr val="000000"/>
                </a:solidFill>
                <a:latin typeface="Lucida Grande" panose="020B0600040502020204" charset="0"/>
                <a:cs typeface="Arial" panose="020B0604020202090204" pitchFamily="34" charset="0"/>
              </a:rPr>
              <a:t>Highway Network</a:t>
            </a:r>
            <a:endParaRPr lang="zh-TW" altLang="en-US" sz="2800" dirty="0">
              <a:latin typeface="Arial" panose="020B0604020202090204" pitchFamily="34" charset="0"/>
              <a:cs typeface="Arial" panose="020B0604020202090204" pitchFamily="34" charset="0"/>
            </a:endParaRPr>
          </a:p>
          <a:p>
            <a:pPr marL="228600" indent="-228600">
              <a:lnSpc>
                <a:spcPct val="90000"/>
              </a:lnSpc>
              <a:spcBef>
                <a:spcPts val="1000"/>
              </a:spcBef>
              <a:buFont typeface="Arial" panose="020B0604020202090204" pitchFamily="34" charset="0"/>
              <a:buChar char="•"/>
            </a:pPr>
            <a:endParaRPr lang="zh-TW" altLang="en-US" sz="2800" dirty="0">
              <a:latin typeface="Arial" panose="020B0604020202090204" pitchFamily="34" charset="0"/>
              <a:ea typeface="Arial" panose="020B0604020202090204" pitchFamily="34" charset="0"/>
            </a:endParaRPr>
          </a:p>
        </p:txBody>
      </p:sp>
      <p:sp>
        <p:nvSpPr>
          <p:cNvPr id="36868" name="矩形 4"/>
          <p:cNvSpPr/>
          <p:nvPr/>
        </p:nvSpPr>
        <p:spPr>
          <a:xfrm>
            <a:off x="4879975" y="5681663"/>
            <a:ext cx="4135438" cy="923925"/>
          </a:xfrm>
          <a:prstGeom prst="rect">
            <a:avLst/>
          </a:prstGeom>
          <a:noFill/>
          <a:ln w="9525">
            <a:noFill/>
          </a:ln>
        </p:spPr>
        <p:txBody>
          <a:bodyPr>
            <a:spAutoFit/>
          </a:bodyPr>
          <a:p>
            <a:pPr defTabSz="457200"/>
            <a:r>
              <a:rPr lang="en-US" altLang="zh-TW" b="1" dirty="0">
                <a:solidFill>
                  <a:srgbClr val="000000"/>
                </a:solidFill>
                <a:latin typeface="Lucida Grande" panose="020B0600040502020204" charset="0"/>
                <a:cs typeface="Arial" panose="020B0604020202090204" pitchFamily="34" charset="0"/>
              </a:rPr>
              <a:t>Deep Residual Learning for Image Recognition</a:t>
            </a:r>
            <a:endParaRPr lang="en-US" altLang="zh-TW" b="1" dirty="0">
              <a:solidFill>
                <a:srgbClr val="000000"/>
              </a:solidFill>
              <a:latin typeface="Lucida Grande" panose="020B0600040502020204" charset="0"/>
              <a:cs typeface="Arial" panose="020B0604020202090204" pitchFamily="34" charset="0"/>
            </a:endParaRPr>
          </a:p>
          <a:p>
            <a:pPr defTabSz="457200"/>
            <a:r>
              <a:rPr lang="en-US" altLang="zh-TW" b="1" dirty="0">
                <a:solidFill>
                  <a:srgbClr val="000000"/>
                </a:solidFill>
                <a:latin typeface="Lucida Grande" panose="020B0600040502020204" charset="0"/>
                <a:cs typeface="Arial" panose="020B0604020202090204" pitchFamily="34" charset="0"/>
              </a:rPr>
              <a:t>http://arxiv.org/abs/1512.03385</a:t>
            </a:r>
            <a:endParaRPr lang="en-US" altLang="zh-TW" b="1" dirty="0">
              <a:solidFill>
                <a:srgbClr val="000000"/>
              </a:solidFill>
              <a:latin typeface="Lucida Grande" panose="020B0600040502020204" charset="0"/>
              <a:ea typeface="Arial" panose="020B0604020202090204" pitchFamily="34" charset="0"/>
            </a:endParaRPr>
          </a:p>
        </p:txBody>
      </p:sp>
      <p:sp>
        <p:nvSpPr>
          <p:cNvPr id="36869" name="矩形 5"/>
          <p:cNvSpPr/>
          <p:nvPr/>
        </p:nvSpPr>
        <p:spPr>
          <a:xfrm>
            <a:off x="847725" y="5689600"/>
            <a:ext cx="3762375" cy="923925"/>
          </a:xfrm>
          <a:prstGeom prst="rect">
            <a:avLst/>
          </a:prstGeom>
          <a:noFill/>
          <a:ln w="9525">
            <a:noFill/>
          </a:ln>
        </p:spPr>
        <p:txBody>
          <a:bodyPr>
            <a:spAutoFit/>
          </a:bodyPr>
          <a:p>
            <a:pPr defTabSz="457200"/>
            <a:r>
              <a:rPr lang="en-US" altLang="zh-TW" b="1" dirty="0">
                <a:solidFill>
                  <a:srgbClr val="000000"/>
                </a:solidFill>
                <a:latin typeface="Lucida Grande" panose="020B0600040502020204" charset="0"/>
                <a:cs typeface="Arial" panose="020B0604020202090204" pitchFamily="34" charset="0"/>
              </a:rPr>
              <a:t>Training Very Deep Networks</a:t>
            </a:r>
            <a:endParaRPr lang="en-US" altLang="zh-TW" b="1" dirty="0">
              <a:solidFill>
                <a:srgbClr val="000000"/>
              </a:solidFill>
              <a:latin typeface="Lucida Grande" panose="020B0600040502020204" charset="0"/>
              <a:cs typeface="Arial" panose="020B0604020202090204" pitchFamily="34" charset="0"/>
            </a:endParaRPr>
          </a:p>
          <a:p>
            <a:pPr defTabSz="457200"/>
            <a:r>
              <a:rPr lang="en-US" altLang="zh-TW" b="1" dirty="0">
                <a:solidFill>
                  <a:srgbClr val="000000"/>
                </a:solidFill>
                <a:latin typeface="Lucida Grande" panose="020B0600040502020204" charset="0"/>
                <a:cs typeface="Arial" panose="020B0604020202090204" pitchFamily="34" charset="0"/>
              </a:rPr>
              <a:t>https://arxiv.org/pdf/1507.06228v2.pdf</a:t>
            </a:r>
            <a:endParaRPr lang="en-US" altLang="zh-TW" b="1" dirty="0">
              <a:solidFill>
                <a:srgbClr val="000000"/>
              </a:solidFill>
              <a:latin typeface="Lucida Grande" panose="020B0600040502020204" charset="0"/>
              <a:ea typeface="Arial" panose="020B0604020202090204" pitchFamily="34" charset="0"/>
            </a:endParaRPr>
          </a:p>
        </p:txBody>
      </p:sp>
      <p:sp>
        <p:nvSpPr>
          <p:cNvPr id="9" name="矩形 6"/>
          <p:cNvSpPr/>
          <p:nvPr/>
        </p:nvSpPr>
        <p:spPr>
          <a:xfrm>
            <a:off x="5503863" y="3421063"/>
            <a:ext cx="1568450" cy="31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10" name="矩形 7"/>
          <p:cNvSpPr/>
          <p:nvPr/>
        </p:nvSpPr>
        <p:spPr>
          <a:xfrm>
            <a:off x="5503863" y="4273550"/>
            <a:ext cx="1568450" cy="319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90204" pitchFamily="34" charset="0"/>
              <a:ea typeface="Arial" panose="020B0604020202090204" pitchFamily="34" charset="0"/>
            </a:endParaRPr>
          </a:p>
        </p:txBody>
      </p:sp>
      <p:cxnSp>
        <p:nvCxnSpPr>
          <p:cNvPr id="11" name="直線單箭頭接點 11"/>
          <p:cNvCxnSpPr/>
          <p:nvPr/>
        </p:nvCxnSpPr>
        <p:spPr>
          <a:xfrm flipV="1">
            <a:off x="6267450" y="3740150"/>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單箭頭接點 13"/>
          <p:cNvCxnSpPr/>
          <p:nvPr/>
        </p:nvCxnSpPr>
        <p:spPr>
          <a:xfrm flipV="1">
            <a:off x="6267450" y="4592638"/>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單箭頭接點 14"/>
          <p:cNvCxnSpPr/>
          <p:nvPr/>
        </p:nvCxnSpPr>
        <p:spPr>
          <a:xfrm flipV="1">
            <a:off x="6267450" y="2887663"/>
            <a:ext cx="0" cy="5334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5"/>
          <p:cNvCxnSpPr/>
          <p:nvPr/>
        </p:nvCxnSpPr>
        <p:spPr>
          <a:xfrm flipV="1">
            <a:off x="6267450" y="5137150"/>
            <a:ext cx="0" cy="30480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單箭頭接點 18"/>
          <p:cNvCxnSpPr/>
          <p:nvPr/>
        </p:nvCxnSpPr>
        <p:spPr>
          <a:xfrm flipV="1">
            <a:off x="6267450" y="2290763"/>
            <a:ext cx="0" cy="533400"/>
          </a:xfrm>
          <a:prstGeom prst="straightConnector1">
            <a:avLst/>
          </a:prstGeom>
          <a:ln w="381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6" name="橢圓 19"/>
          <p:cNvSpPr/>
          <p:nvPr/>
        </p:nvSpPr>
        <p:spPr>
          <a:xfrm>
            <a:off x="5580063" y="3490913"/>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7" name="橢圓 21"/>
          <p:cNvSpPr/>
          <p:nvPr/>
        </p:nvSpPr>
        <p:spPr>
          <a:xfrm>
            <a:off x="5826125" y="3489325"/>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 name="橢圓 22"/>
          <p:cNvSpPr/>
          <p:nvPr/>
        </p:nvSpPr>
        <p:spPr>
          <a:xfrm>
            <a:off x="6081713" y="3489325"/>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8" name="橢圓 23"/>
          <p:cNvSpPr/>
          <p:nvPr/>
        </p:nvSpPr>
        <p:spPr>
          <a:xfrm>
            <a:off x="6321425" y="3492500"/>
            <a:ext cx="180975"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1" name="橢圓 24"/>
          <p:cNvSpPr/>
          <p:nvPr/>
        </p:nvSpPr>
        <p:spPr>
          <a:xfrm>
            <a:off x="6564313" y="3489325"/>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2" name="橢圓 25"/>
          <p:cNvSpPr/>
          <p:nvPr/>
        </p:nvSpPr>
        <p:spPr>
          <a:xfrm>
            <a:off x="6824663" y="3489325"/>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3" name="橢圓 26"/>
          <p:cNvSpPr/>
          <p:nvPr/>
        </p:nvSpPr>
        <p:spPr>
          <a:xfrm>
            <a:off x="5580063" y="4289425"/>
            <a:ext cx="179388" cy="17938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4" name="橢圓 27"/>
          <p:cNvSpPr/>
          <p:nvPr/>
        </p:nvSpPr>
        <p:spPr>
          <a:xfrm>
            <a:off x="5826125" y="4287838"/>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5" name="橢圓 28"/>
          <p:cNvSpPr/>
          <p:nvPr/>
        </p:nvSpPr>
        <p:spPr>
          <a:xfrm>
            <a:off x="6081713" y="4287838"/>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6" name="橢圓 29"/>
          <p:cNvSpPr/>
          <p:nvPr/>
        </p:nvSpPr>
        <p:spPr>
          <a:xfrm>
            <a:off x="6321425" y="4291013"/>
            <a:ext cx="180975"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7" name="橢圓 30"/>
          <p:cNvSpPr/>
          <p:nvPr/>
        </p:nvSpPr>
        <p:spPr>
          <a:xfrm>
            <a:off x="6564313" y="4287838"/>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8" name="橢圓 31"/>
          <p:cNvSpPr/>
          <p:nvPr/>
        </p:nvSpPr>
        <p:spPr>
          <a:xfrm>
            <a:off x="6824663" y="4287838"/>
            <a:ext cx="179388" cy="18097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9" name="橢圓 32"/>
          <p:cNvSpPr/>
          <p:nvPr/>
        </p:nvSpPr>
        <p:spPr>
          <a:xfrm>
            <a:off x="6081713" y="2557463"/>
            <a:ext cx="377825" cy="376238"/>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rtl="1" eaLnBrk="1" hangingPunct="1"/>
            <a:r>
              <a:rPr lang="en-US" altLang="zh-TW" sz="2400">
                <a:solidFill>
                  <a:srgbClr val="FFFFFF"/>
                </a:solidFill>
                <a:latin typeface="Arial" panose="020B0604020202090204" pitchFamily="34" charset="0"/>
                <a:cs typeface="Arial" panose="020B0604020202090204" pitchFamily="34" charset="0"/>
              </a:rPr>
              <a:t>+</a:t>
            </a:r>
            <a:endParaRPr lang="zh-TW" altLang="en-US" sz="2400">
              <a:solidFill>
                <a:srgbClr val="FFFFFF"/>
              </a:solidFill>
              <a:latin typeface="Arial" panose="020B0604020202090204" pitchFamily="34" charset="0"/>
              <a:ea typeface="Arial" panose="020B0604020202090204" pitchFamily="34" charset="0"/>
            </a:endParaRPr>
          </a:p>
        </p:txBody>
      </p:sp>
      <p:cxnSp>
        <p:nvCxnSpPr>
          <p:cNvPr id="30" name="直線接點 34"/>
          <p:cNvCxnSpPr/>
          <p:nvPr/>
        </p:nvCxnSpPr>
        <p:spPr>
          <a:xfrm>
            <a:off x="6288088" y="4984750"/>
            <a:ext cx="12541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接點 35"/>
          <p:cNvCxnSpPr/>
          <p:nvPr/>
        </p:nvCxnSpPr>
        <p:spPr>
          <a:xfrm flipV="1">
            <a:off x="7542213" y="2746375"/>
            <a:ext cx="0" cy="2238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接點 38"/>
          <p:cNvCxnSpPr/>
          <p:nvPr/>
        </p:nvCxnSpPr>
        <p:spPr>
          <a:xfrm flipH="1">
            <a:off x="6502400" y="2746375"/>
            <a:ext cx="1039813"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36893" name="群組 47"/>
          <p:cNvGrpSpPr/>
          <p:nvPr/>
        </p:nvGrpSpPr>
        <p:grpSpPr>
          <a:xfrm>
            <a:off x="2054225" y="4000500"/>
            <a:ext cx="1566863" cy="319088"/>
            <a:chOff x="5754347" y="3836831"/>
            <a:chExt cx="1567543" cy="319314"/>
          </a:xfrm>
        </p:grpSpPr>
        <p:sp>
          <p:nvSpPr>
            <p:cNvPr id="58" name="矩形 4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59" name="橢圓 41"/>
            <p:cNvSpPr/>
            <p:nvPr/>
          </p:nvSpPr>
          <p:spPr>
            <a:xfrm>
              <a:off x="5828992"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0" name="橢圓 42"/>
            <p:cNvSpPr/>
            <p:nvPr/>
          </p:nvSpPr>
          <p:spPr>
            <a:xfrm>
              <a:off x="6076750"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1" name="橢圓 43"/>
            <p:cNvSpPr/>
            <p:nvPr/>
          </p:nvSpPr>
          <p:spPr>
            <a:xfrm>
              <a:off x="6332448"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2" name="橢圓 44"/>
            <p:cNvSpPr/>
            <p:nvPr/>
          </p:nvSpPr>
          <p:spPr>
            <a:xfrm>
              <a:off x="6572265" y="3908320"/>
              <a:ext cx="179465"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3" name="橢圓 45"/>
            <p:cNvSpPr/>
            <p:nvPr/>
          </p:nvSpPr>
          <p:spPr>
            <a:xfrm>
              <a:off x="6813670"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4" name="橢圓 46"/>
            <p:cNvSpPr/>
            <p:nvPr/>
          </p:nvSpPr>
          <p:spPr>
            <a:xfrm>
              <a:off x="7074133" y="3905142"/>
              <a:ext cx="179465"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defTabSz="457200"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34" name="直線單箭頭接點 48"/>
          <p:cNvCxnSpPr/>
          <p:nvPr/>
        </p:nvCxnSpPr>
        <p:spPr>
          <a:xfrm flipH="1" flipV="1">
            <a:off x="2833688" y="2892425"/>
            <a:ext cx="368300"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49"/>
          <p:cNvCxnSpPr/>
          <p:nvPr/>
        </p:nvCxnSpPr>
        <p:spPr>
          <a:xfrm flipV="1">
            <a:off x="2819400" y="2354263"/>
            <a:ext cx="0" cy="533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直線接點 51"/>
          <p:cNvCxnSpPr/>
          <p:nvPr/>
        </p:nvCxnSpPr>
        <p:spPr>
          <a:xfrm flipH="1">
            <a:off x="3373438" y="2933700"/>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直線接點 52"/>
          <p:cNvCxnSpPr/>
          <p:nvPr/>
        </p:nvCxnSpPr>
        <p:spPr>
          <a:xfrm flipV="1">
            <a:off x="4097338" y="2887663"/>
            <a:ext cx="0" cy="19637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單箭頭接點 53"/>
          <p:cNvCxnSpPr>
            <a:endCxn id="58" idx="2"/>
          </p:cNvCxnSpPr>
          <p:nvPr/>
        </p:nvCxnSpPr>
        <p:spPr>
          <a:xfrm flipV="1">
            <a:off x="2808288" y="4319588"/>
            <a:ext cx="0" cy="9413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54"/>
          <p:cNvCxnSpPr/>
          <p:nvPr/>
        </p:nvCxnSpPr>
        <p:spPr>
          <a:xfrm flipV="1">
            <a:off x="2808288" y="5272088"/>
            <a:ext cx="0" cy="304800"/>
          </a:xfrm>
          <a:prstGeom prst="straightConnector1">
            <a:avLst/>
          </a:prstGeom>
          <a:ln w="3810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接點 57"/>
          <p:cNvCxnSpPr/>
          <p:nvPr/>
        </p:nvCxnSpPr>
        <p:spPr>
          <a:xfrm>
            <a:off x="2832100" y="4851400"/>
            <a:ext cx="12525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接點 60"/>
          <p:cNvCxnSpPr/>
          <p:nvPr/>
        </p:nvCxnSpPr>
        <p:spPr>
          <a:xfrm>
            <a:off x="1538288" y="4851400"/>
            <a:ext cx="1252538"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2" name="直線接點 61"/>
          <p:cNvCxnSpPr/>
          <p:nvPr/>
        </p:nvCxnSpPr>
        <p:spPr>
          <a:xfrm flipV="1">
            <a:off x="1538288" y="3122613"/>
            <a:ext cx="0" cy="172878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3" name="直線接點 63"/>
          <p:cNvCxnSpPr/>
          <p:nvPr/>
        </p:nvCxnSpPr>
        <p:spPr>
          <a:xfrm>
            <a:off x="1538288" y="3122613"/>
            <a:ext cx="1512888"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904" name="文字方塊 65"/>
          <p:cNvSpPr txBox="1"/>
          <p:nvPr/>
        </p:nvSpPr>
        <p:spPr>
          <a:xfrm>
            <a:off x="7454900" y="3621088"/>
            <a:ext cx="933450" cy="461962"/>
          </a:xfrm>
          <a:prstGeom prst="rect">
            <a:avLst/>
          </a:prstGeom>
          <a:noFill/>
          <a:ln w="9525">
            <a:noFill/>
          </a:ln>
        </p:spPr>
        <p:txBody>
          <a:bodyPr>
            <a:spAutoFit/>
          </a:bodyPr>
          <a:p>
            <a:pPr algn="ctr" defTabSz="457200"/>
            <a:r>
              <a:rPr lang="en-US" altLang="zh-TW" sz="2400" dirty="0">
                <a:solidFill>
                  <a:srgbClr val="0000FF"/>
                </a:solidFill>
                <a:latin typeface="Arial" panose="020B0604020202090204" pitchFamily="34" charset="0"/>
                <a:cs typeface="Arial" panose="020B0604020202090204" pitchFamily="34" charset="0"/>
              </a:rPr>
              <a:t>copy</a:t>
            </a:r>
            <a:endParaRPr lang="zh-TW" altLang="en-US" sz="2400" dirty="0">
              <a:solidFill>
                <a:srgbClr val="0000FF"/>
              </a:solidFill>
              <a:latin typeface="Arial" panose="020B0604020202090204" pitchFamily="34" charset="0"/>
              <a:ea typeface="Arial" panose="020B0604020202090204" pitchFamily="34" charset="0"/>
            </a:endParaRPr>
          </a:p>
        </p:txBody>
      </p:sp>
      <p:sp>
        <p:nvSpPr>
          <p:cNvPr id="36905" name="文字方塊 66"/>
          <p:cNvSpPr txBox="1"/>
          <p:nvPr/>
        </p:nvSpPr>
        <p:spPr>
          <a:xfrm>
            <a:off x="3997325" y="3787775"/>
            <a:ext cx="931863" cy="461963"/>
          </a:xfrm>
          <a:prstGeom prst="rect">
            <a:avLst/>
          </a:prstGeom>
          <a:noFill/>
          <a:ln w="9525">
            <a:noFill/>
          </a:ln>
        </p:spPr>
        <p:txBody>
          <a:bodyPr>
            <a:spAutoFit/>
          </a:bodyPr>
          <a:p>
            <a:pPr algn="ctr" defTabSz="457200"/>
            <a:r>
              <a:rPr lang="en-US" altLang="zh-TW" sz="2400" dirty="0">
                <a:solidFill>
                  <a:srgbClr val="0000FF"/>
                </a:solidFill>
                <a:latin typeface="Arial" panose="020B0604020202090204" pitchFamily="34" charset="0"/>
                <a:cs typeface="Arial" panose="020B0604020202090204" pitchFamily="34" charset="0"/>
              </a:rPr>
              <a:t>copy</a:t>
            </a:r>
            <a:endParaRPr lang="zh-TW" altLang="en-US" sz="2400" dirty="0">
              <a:solidFill>
                <a:srgbClr val="0000FF"/>
              </a:solidFill>
              <a:latin typeface="Arial" panose="020B0604020202090204" pitchFamily="34" charset="0"/>
              <a:ea typeface="Arial" panose="020B0604020202090204" pitchFamily="34" charset="0"/>
            </a:endParaRPr>
          </a:p>
        </p:txBody>
      </p:sp>
      <p:sp>
        <p:nvSpPr>
          <p:cNvPr id="36906" name="文字方塊 67"/>
          <p:cNvSpPr txBox="1"/>
          <p:nvPr/>
        </p:nvSpPr>
        <p:spPr>
          <a:xfrm>
            <a:off x="128588" y="3546475"/>
            <a:ext cx="1438275" cy="831850"/>
          </a:xfrm>
          <a:prstGeom prst="rect">
            <a:avLst/>
          </a:prstGeom>
          <a:noFill/>
          <a:ln w="9525">
            <a:noFill/>
          </a:ln>
        </p:spPr>
        <p:txBody>
          <a:bodyPr>
            <a:spAutoFit/>
          </a:bodyPr>
          <a:p>
            <a:pPr algn="ctr" defTabSz="457200"/>
            <a:r>
              <a:rPr lang="en-US" altLang="zh-TW" sz="2400" dirty="0">
                <a:solidFill>
                  <a:srgbClr val="0000FF"/>
                </a:solidFill>
                <a:latin typeface="Arial" panose="020B0604020202090204" pitchFamily="34" charset="0"/>
                <a:cs typeface="Arial" panose="020B0604020202090204" pitchFamily="34" charset="0"/>
              </a:rPr>
              <a:t>Gate controller</a:t>
            </a:r>
            <a:endParaRPr lang="zh-TW" altLang="en-US" sz="2400" dirty="0">
              <a:solidFill>
                <a:srgbClr val="0000FF"/>
              </a:solidFill>
              <a:latin typeface="Arial" panose="020B0604020202090204" pitchFamily="34" charset="0"/>
              <a:ea typeface="Arial" panose="020B0604020202090204" pitchFamily="34" charset="0"/>
            </a:endParaRPr>
          </a:p>
        </p:txBody>
      </p:sp>
      <p:cxnSp>
        <p:nvCxnSpPr>
          <p:cNvPr id="46" name="直線單箭頭接點 62"/>
          <p:cNvCxnSpPr/>
          <p:nvPr/>
        </p:nvCxnSpPr>
        <p:spPr>
          <a:xfrm flipV="1">
            <a:off x="2800350" y="3421063"/>
            <a:ext cx="0" cy="579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908" name="TextBox 64"/>
          <p:cNvSpPr txBox="1"/>
          <p:nvPr/>
        </p:nvSpPr>
        <p:spPr>
          <a:xfrm>
            <a:off x="2895600" y="4953000"/>
            <a:ext cx="492125" cy="369888"/>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t-1</a:t>
            </a:r>
            <a:endParaRPr lang="en-US" altLang="zh-CN" dirty="0">
              <a:latin typeface="Arial" panose="020B0604020202090204" pitchFamily="34" charset="0"/>
            </a:endParaRPr>
          </a:p>
        </p:txBody>
      </p:sp>
      <p:sp>
        <p:nvSpPr>
          <p:cNvPr id="36909" name="TextBox 65"/>
          <p:cNvSpPr txBox="1"/>
          <p:nvPr/>
        </p:nvSpPr>
        <p:spPr>
          <a:xfrm>
            <a:off x="6324600" y="5029200"/>
            <a:ext cx="492125" cy="369888"/>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t-1</a:t>
            </a:r>
            <a:endParaRPr lang="en-US" altLang="zh-CN" dirty="0">
              <a:latin typeface="Arial" panose="020B0604020202090204" pitchFamily="34" charset="0"/>
            </a:endParaRPr>
          </a:p>
        </p:txBody>
      </p:sp>
      <p:sp>
        <p:nvSpPr>
          <p:cNvPr id="36910" name="TextBox 66"/>
          <p:cNvSpPr txBox="1"/>
          <p:nvPr/>
        </p:nvSpPr>
        <p:spPr>
          <a:xfrm>
            <a:off x="2895600" y="2133600"/>
            <a:ext cx="355600" cy="369888"/>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a:t>
            </a:r>
            <a:endParaRPr lang="en-US" altLang="zh-CN" dirty="0">
              <a:latin typeface="Arial" panose="020B0604020202090204" pitchFamily="34" charset="0"/>
            </a:endParaRPr>
          </a:p>
        </p:txBody>
      </p:sp>
      <p:sp>
        <p:nvSpPr>
          <p:cNvPr id="36911" name="TextBox 67"/>
          <p:cNvSpPr txBox="1"/>
          <p:nvPr/>
        </p:nvSpPr>
        <p:spPr>
          <a:xfrm>
            <a:off x="6324600" y="2133600"/>
            <a:ext cx="355600" cy="369888"/>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a:t>
            </a:r>
            <a:endParaRPr lang="en-US" altLang="zh-CN" dirty="0">
              <a:latin typeface="Arial" panose="020B0604020202090204" pitchFamily="34" charset="0"/>
            </a:endParaRPr>
          </a:p>
        </p:txBody>
      </p:sp>
      <p:sp>
        <p:nvSpPr>
          <p:cNvPr id="36912" name="TextBox 68"/>
          <p:cNvSpPr txBox="1"/>
          <p:nvPr/>
        </p:nvSpPr>
        <p:spPr>
          <a:xfrm>
            <a:off x="7620000" y="2667000"/>
            <a:ext cx="492125" cy="369888"/>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t-1</a:t>
            </a:r>
            <a:endParaRPr lang="en-US" altLang="zh-CN" dirty="0">
              <a:latin typeface="Arial" panose="020B0604020202090204" pitchFamily="34" charset="0"/>
            </a:endParaRPr>
          </a:p>
        </p:txBody>
      </p:sp>
      <p:sp>
        <p:nvSpPr>
          <p:cNvPr id="36913" name="TextBox 69"/>
          <p:cNvSpPr txBox="1"/>
          <p:nvPr/>
        </p:nvSpPr>
        <p:spPr>
          <a:xfrm>
            <a:off x="5892800" y="2971800"/>
            <a:ext cx="355600" cy="369888"/>
          </a:xfrm>
          <a:prstGeom prst="rect">
            <a:avLst/>
          </a:prstGeom>
          <a:noFill/>
          <a:ln w="9525">
            <a:noFill/>
          </a:ln>
        </p:spPr>
        <p:txBody>
          <a:bodyPr wrap="none">
            <a:spAutoFit/>
          </a:bodyPr>
          <a:p>
            <a:r>
              <a:rPr lang="en-US" altLang="zh-CN" dirty="0">
                <a:latin typeface="Arial" panose="020B0604020202090204" pitchFamily="34" charset="0"/>
              </a:rPr>
              <a:t>h</a:t>
            </a:r>
            <a:r>
              <a:rPr lang="en-US" altLang="en-US" dirty="0">
                <a:latin typeface="Arial" panose="020B0604020202090204" pitchFamily="34" charset="0"/>
              </a:rPr>
              <a:t>’</a:t>
            </a:r>
            <a:endParaRPr lang="en-US" altLang="zh-CN" dirty="0">
              <a:latin typeface="Arial" panose="020B0604020202090204" pitchFamily="34" charset="0"/>
            </a:endParaRPr>
          </a:p>
        </p:txBody>
      </p:sp>
      <p:sp>
        <p:nvSpPr>
          <p:cNvPr id="36914" name="TextBox 70"/>
          <p:cNvSpPr txBox="1"/>
          <p:nvPr/>
        </p:nvSpPr>
        <p:spPr>
          <a:xfrm>
            <a:off x="2362200" y="3363913"/>
            <a:ext cx="355600" cy="369887"/>
          </a:xfrm>
          <a:prstGeom prst="rect">
            <a:avLst/>
          </a:prstGeom>
          <a:noFill/>
          <a:ln w="9525">
            <a:noFill/>
          </a:ln>
        </p:spPr>
        <p:txBody>
          <a:bodyPr wrap="none">
            <a:spAutoFit/>
          </a:bodyPr>
          <a:p>
            <a:r>
              <a:rPr lang="en-US" altLang="zh-CN" dirty="0">
                <a:latin typeface="Arial" panose="020B0604020202090204" pitchFamily="34" charset="0"/>
              </a:rPr>
              <a:t>h</a:t>
            </a:r>
            <a:r>
              <a:rPr lang="en-US" altLang="en-US" dirty="0">
                <a:latin typeface="Arial" panose="020B0604020202090204" pitchFamily="34" charset="0"/>
              </a:rPr>
              <a:t>’</a:t>
            </a:r>
            <a:endParaRPr lang="en-US" altLang="zh-CN" dirty="0">
              <a:latin typeface="Arial" panose="020B0604020202090204" pitchFamily="34" charset="0"/>
            </a:endParaRPr>
          </a:p>
        </p:txBody>
      </p:sp>
      <p:sp>
        <p:nvSpPr>
          <p:cNvPr id="36915" name="TextBox 71"/>
          <p:cNvSpPr txBox="1"/>
          <p:nvPr/>
        </p:nvSpPr>
        <p:spPr>
          <a:xfrm>
            <a:off x="609600" y="2743200"/>
            <a:ext cx="2224088" cy="369888"/>
          </a:xfrm>
          <a:prstGeom prst="rect">
            <a:avLst/>
          </a:prstGeom>
          <a:noFill/>
          <a:ln w="9525">
            <a:noFill/>
          </a:ln>
        </p:spPr>
        <p:txBody>
          <a:bodyPr wrap="none">
            <a:spAutoFit/>
          </a:bodyPr>
          <a:p>
            <a:r>
              <a:rPr lang="en-US" altLang="zh-CN" dirty="0">
                <a:latin typeface="Arial" panose="020B0604020202090204" pitchFamily="34" charset="0"/>
              </a:rPr>
              <a:t>z controls red arrow</a:t>
            </a:r>
            <a:endParaRPr lang="en-US" altLang="zh-CN" dirty="0">
              <a:latin typeface="Arial" panose="020B0604020202090204" pitchFamily="34" charset="0"/>
            </a:endParaRPr>
          </a:p>
        </p:txBody>
      </p:sp>
      <p:grpSp>
        <p:nvGrpSpPr>
          <p:cNvPr id="2" name="组合 1"/>
          <p:cNvGrpSpPr/>
          <p:nvPr/>
        </p:nvGrpSpPr>
        <p:grpSpPr>
          <a:xfrm>
            <a:off x="1169035" y="643255"/>
            <a:ext cx="2613025" cy="1130300"/>
            <a:chOff x="8953" y="960"/>
            <a:chExt cx="4115" cy="1780"/>
          </a:xfrm>
        </p:grpSpPr>
        <p:sp>
          <p:nvSpPr>
            <p:cNvPr id="36916" name="TextBox 72"/>
            <p:cNvSpPr txBox="1"/>
            <p:nvPr/>
          </p:nvSpPr>
          <p:spPr>
            <a:xfrm>
              <a:off x="8953" y="960"/>
              <a:ext cx="2067" cy="583"/>
            </a:xfrm>
            <a:prstGeom prst="rect">
              <a:avLst/>
            </a:prstGeom>
            <a:noFill/>
            <a:ln w="9525">
              <a:noFill/>
            </a:ln>
          </p:spPr>
          <p:txBody>
            <a:bodyPr wrap="none">
              <a:spAutoFit/>
            </a:bodyPr>
            <a:p>
              <a:r>
                <a:rPr lang="en-US" altLang="zh-CN" dirty="0">
                  <a:latin typeface="Arial" panose="020B0604020202090204" pitchFamily="34" charset="0"/>
                </a:rPr>
                <a:t>h</a:t>
              </a:r>
              <a:r>
                <a:rPr lang="en-US" altLang="en-US" dirty="0">
                  <a:latin typeface="Arial" panose="020B0604020202090204" pitchFamily="34" charset="0"/>
                </a:rPr>
                <a:t>’</a:t>
              </a:r>
              <a:r>
                <a:rPr lang="en-US" altLang="zh-CN" dirty="0">
                  <a:latin typeface="Arial" panose="020B0604020202090204" pitchFamily="34" charset="0"/>
                </a:rPr>
                <a:t>=σ(Wa</a:t>
              </a:r>
              <a:r>
                <a:rPr lang="en-US" altLang="zh-CN" baseline="30000" dirty="0">
                  <a:latin typeface="Arial" panose="020B0604020202090204" pitchFamily="34" charset="0"/>
                </a:rPr>
                <a:t>t-1</a:t>
              </a:r>
              <a:r>
                <a:rPr lang="en-US" altLang="zh-CN" dirty="0">
                  <a:latin typeface="Arial" panose="020B0604020202090204" pitchFamily="34" charset="0"/>
                </a:rPr>
                <a:t>)</a:t>
              </a:r>
              <a:endParaRPr lang="en-US" altLang="zh-CN" dirty="0">
                <a:latin typeface="Arial" panose="020B0604020202090204" pitchFamily="34" charset="0"/>
              </a:endParaRPr>
            </a:p>
          </p:txBody>
        </p:sp>
        <p:sp>
          <p:nvSpPr>
            <p:cNvPr id="36917" name="TextBox 73"/>
            <p:cNvSpPr txBox="1"/>
            <p:nvPr/>
          </p:nvSpPr>
          <p:spPr>
            <a:xfrm>
              <a:off x="8980" y="1560"/>
              <a:ext cx="2060" cy="583"/>
            </a:xfrm>
            <a:prstGeom prst="rect">
              <a:avLst/>
            </a:prstGeom>
            <a:noFill/>
            <a:ln w="9525">
              <a:noFill/>
            </a:ln>
          </p:spPr>
          <p:txBody>
            <a:bodyPr wrap="none">
              <a:spAutoFit/>
            </a:bodyPr>
            <a:p>
              <a:r>
                <a:rPr lang="en-US" altLang="zh-CN" dirty="0">
                  <a:latin typeface="Arial" panose="020B0604020202090204" pitchFamily="34" charset="0"/>
                </a:rPr>
                <a:t>z=σ(W</a:t>
              </a:r>
              <a:r>
                <a:rPr lang="en-US" altLang="en-US" dirty="0">
                  <a:latin typeface="Arial" panose="020B0604020202090204" pitchFamily="34" charset="0"/>
                </a:rPr>
                <a:t>’</a:t>
              </a:r>
              <a:r>
                <a:rPr lang="en-US" altLang="zh-CN" dirty="0">
                  <a:latin typeface="Arial" panose="020B0604020202090204" pitchFamily="34" charset="0"/>
                </a:rPr>
                <a:t>a</a:t>
              </a:r>
              <a:r>
                <a:rPr lang="en-US" altLang="zh-CN" baseline="30000" dirty="0">
                  <a:latin typeface="Arial" panose="020B0604020202090204" pitchFamily="34" charset="0"/>
                </a:rPr>
                <a:t>t-1</a:t>
              </a:r>
              <a:r>
                <a:rPr lang="en-US" altLang="zh-CN" dirty="0">
                  <a:latin typeface="Arial" panose="020B0604020202090204" pitchFamily="34" charset="0"/>
                </a:rPr>
                <a:t>)</a:t>
              </a:r>
              <a:endParaRPr lang="en-US" altLang="zh-CN" dirty="0">
                <a:latin typeface="Arial" panose="020B0604020202090204" pitchFamily="34" charset="0"/>
              </a:endParaRPr>
            </a:p>
          </p:txBody>
        </p:sp>
        <p:sp>
          <p:nvSpPr>
            <p:cNvPr id="36918" name="TextBox 74"/>
            <p:cNvSpPr txBox="1"/>
            <p:nvPr/>
          </p:nvSpPr>
          <p:spPr>
            <a:xfrm>
              <a:off x="8980" y="2160"/>
              <a:ext cx="4088" cy="580"/>
            </a:xfrm>
            <a:prstGeom prst="rect">
              <a:avLst/>
            </a:prstGeom>
            <a:noFill/>
            <a:ln w="9525">
              <a:noFill/>
            </a:ln>
          </p:spPr>
          <p:txBody>
            <a:bodyPr wrap="none">
              <a:spAutoFit/>
            </a:bodyPr>
            <a:p>
              <a:r>
                <a:rPr lang="en-US" altLang="zh-CN" dirty="0">
                  <a:latin typeface="Arial" panose="020B0604020202090204" pitchFamily="34" charset="0"/>
                </a:rPr>
                <a:t>a</a:t>
              </a:r>
              <a:r>
                <a:rPr lang="en-US" altLang="zh-CN" baseline="30000" dirty="0">
                  <a:latin typeface="Arial" panose="020B0604020202090204" pitchFamily="34" charset="0"/>
                </a:rPr>
                <a:t>t</a:t>
              </a:r>
              <a:r>
                <a:rPr lang="en-US" altLang="zh-CN" dirty="0">
                  <a:latin typeface="Arial" panose="020B0604020202090204" pitchFamily="34" charset="0"/>
                </a:rPr>
                <a:t> = z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90204" pitchFamily="34" charset="0"/>
                  <a:sym typeface="Wingdings" panose="05000000000000000000" pitchFamily="2" charset="2"/>
                </a:rPr>
                <a:t> a</a:t>
              </a:r>
              <a:r>
                <a:rPr lang="en-US" altLang="zh-CN" baseline="30000" dirty="0">
                  <a:latin typeface="Arial" panose="020B0604020202090204" pitchFamily="34" charset="0"/>
                  <a:sym typeface="Wingdings" panose="05000000000000000000" pitchFamily="2" charset="2"/>
                </a:rPr>
                <a:t>t-1</a:t>
              </a:r>
              <a:r>
                <a:rPr lang="en-US" altLang="zh-CN" dirty="0">
                  <a:latin typeface="Arial" panose="020B0604020202090204" pitchFamily="34" charset="0"/>
                  <a:sym typeface="Wingdings" panose="05000000000000000000" pitchFamily="2" charset="2"/>
                </a:rPr>
                <a:t> + (1-z) </a:t>
              </a:r>
              <a:r>
                <a:rPr lang="en-US" altLang="zh-CN" dirty="0">
                  <a:latin typeface="Wingdings" panose="05000000000000000000" pitchFamily="2" charset="2"/>
                  <a:ea typeface="Wingdings" panose="05000000000000000000" pitchFamily="2" charset="2"/>
                  <a:sym typeface="Wingdings" panose="05000000000000000000" pitchFamily="2" charset="2"/>
                </a:rPr>
                <a:t></a:t>
              </a:r>
              <a:r>
                <a:rPr lang="en-US" altLang="zh-CN" dirty="0">
                  <a:latin typeface="Arial" panose="020B0604020202090204" pitchFamily="34" charset="0"/>
                  <a:sym typeface="Wingdings" panose="05000000000000000000" pitchFamily="2" charset="2"/>
                </a:rPr>
                <a:t> h’</a:t>
              </a:r>
              <a:endParaRPr lang="en-US" altLang="zh-CN" dirty="0">
                <a:latin typeface="Arial" panose="020B060402020209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组合 4"/>
          <p:cNvGrpSpPr/>
          <p:nvPr/>
        </p:nvGrpSpPr>
        <p:grpSpPr>
          <a:xfrm>
            <a:off x="-3175" y="635"/>
            <a:ext cx="9143365" cy="642620"/>
            <a:chOff x="-5" y="1"/>
            <a:chExt cx="14399" cy="1012"/>
          </a:xfrm>
        </p:grpSpPr>
        <p:sp>
          <p:nvSpPr>
            <p:cNvPr id="2" name="矩形 1"/>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From fully connected network to RNN</a:t>
              </a:r>
              <a:endParaRPr lang="en-US" altLang="en-US" sz="2775">
                <a:solidFill>
                  <a:srgbClr val="FFFFFF"/>
                </a:solidFill>
                <a:latin typeface="Arial" panose="020B0604020202090204"/>
                <a:sym typeface="+mn-ea"/>
              </a:endParaRPr>
            </a:p>
          </p:txBody>
        </p:sp>
      </p:grpSp>
      <p:sp>
        <p:nvSpPr>
          <p:cNvPr id="4" name="文本框 3"/>
          <p:cNvSpPr txBox="1"/>
          <p:nvPr/>
        </p:nvSpPr>
        <p:spPr>
          <a:xfrm>
            <a:off x="714375" y="4642485"/>
            <a:ext cx="7863840" cy="1938020"/>
          </a:xfrm>
          <a:prstGeom prst="rect">
            <a:avLst/>
          </a:prstGeom>
          <a:noFill/>
        </p:spPr>
        <p:txBody>
          <a:bodyPr wrap="square" rtlCol="0" anchor="t">
            <a:spAutoFit/>
          </a:bodyPr>
          <a:p>
            <a:pPr marL="342900" indent="-342900" algn="just">
              <a:lnSpc>
                <a:spcPct val="150000"/>
              </a:lnSpc>
              <a:buFont typeface="Wingdings" panose="05000000000000000000" charset="0"/>
              <a:buChar char="n"/>
            </a:pPr>
            <a:r>
              <a:rPr lang="en-US" altLang="zh-CN" sz="2000" dirty="0">
                <a:latin typeface="Arial" panose="020B0604020202090204" pitchFamily="34" charset="0"/>
                <a:sym typeface="+mn-ea"/>
              </a:rPr>
              <a:t>This is our fully connected network. If x</a:t>
            </a:r>
            <a:r>
              <a:rPr lang="en-US" altLang="zh-CN" sz="2000" baseline="-25000" dirty="0">
                <a:latin typeface="Arial" panose="020B0604020202090204" pitchFamily="34" charset="0"/>
                <a:sym typeface="+mn-ea"/>
              </a:rPr>
              <a:t>1 .</a:t>
            </a:r>
            <a:r>
              <a:rPr lang="en-US" altLang="zh-CN" sz="2000" dirty="0">
                <a:latin typeface="Arial" panose="020B0604020202090204" pitchFamily="34" charset="0"/>
                <a:sym typeface="+mn-ea"/>
              </a:rPr>
              <a:t>... x</a:t>
            </a:r>
            <a:r>
              <a:rPr lang="en-US" altLang="zh-CN" sz="2000" baseline="-25000" dirty="0">
                <a:latin typeface="Arial" panose="020B0604020202090204" pitchFamily="34" charset="0"/>
                <a:sym typeface="+mn-ea"/>
              </a:rPr>
              <a:t>n</a:t>
            </a:r>
            <a:r>
              <a:rPr lang="en-US" altLang="zh-CN" sz="2000" dirty="0">
                <a:latin typeface="Arial" panose="020B0604020202090204" pitchFamily="34" charset="0"/>
                <a:sym typeface="+mn-ea"/>
              </a:rPr>
              <a:t>, n is very large and growing, this network would become too large. </a:t>
            </a:r>
            <a:endParaRPr lang="en-US" altLang="zh-CN" sz="2000" dirty="0">
              <a:latin typeface="Arial" panose="020B0604020202090204" pitchFamily="34" charset="0"/>
              <a:sym typeface="+mn-ea"/>
            </a:endParaRPr>
          </a:p>
          <a:p>
            <a:pPr marL="342900" indent="-342900" algn="just">
              <a:lnSpc>
                <a:spcPct val="150000"/>
              </a:lnSpc>
              <a:buFont typeface="Wingdings" panose="05000000000000000000" charset="0"/>
              <a:buChar char="n"/>
            </a:pPr>
            <a:r>
              <a:rPr lang="en-US" altLang="zh-CN" sz="2000" dirty="0">
                <a:latin typeface="Arial" panose="020B0604020202090204" pitchFamily="34" charset="0"/>
                <a:sym typeface="+mn-ea"/>
              </a:rPr>
              <a:t>We now will input </a:t>
            </a:r>
            <a:r>
              <a:rPr lang="en-US" altLang="zh-CN" sz="2000" dirty="0">
                <a:solidFill>
                  <a:srgbClr val="FF0000"/>
                </a:solidFill>
                <a:latin typeface="Arial" panose="020B0604020202090204" pitchFamily="34" charset="0"/>
                <a:sym typeface="+mn-ea"/>
              </a:rPr>
              <a:t>one x</a:t>
            </a:r>
            <a:r>
              <a:rPr lang="en-US" altLang="zh-CN" sz="2000" baseline="-25000" dirty="0">
                <a:solidFill>
                  <a:srgbClr val="FF0000"/>
                </a:solidFill>
                <a:latin typeface="Arial" panose="020B0604020202090204" pitchFamily="34" charset="0"/>
                <a:sym typeface="+mn-ea"/>
              </a:rPr>
              <a:t>i</a:t>
            </a:r>
            <a:r>
              <a:rPr lang="en-US" altLang="zh-CN" sz="2000" dirty="0">
                <a:solidFill>
                  <a:srgbClr val="FF0000"/>
                </a:solidFill>
                <a:latin typeface="Arial" panose="020B0604020202090204" pitchFamily="34" charset="0"/>
                <a:sym typeface="+mn-ea"/>
              </a:rPr>
              <a:t> at a time</a:t>
            </a:r>
            <a:r>
              <a:rPr lang="en-US" altLang="zh-CN" sz="2000" dirty="0">
                <a:latin typeface="Arial" panose="020B0604020202090204" pitchFamily="34" charset="0"/>
                <a:sym typeface="+mn-ea"/>
              </a:rPr>
              <a:t>, and </a:t>
            </a:r>
            <a:r>
              <a:rPr lang="en-US" altLang="zh-CN" sz="2000" dirty="0">
                <a:solidFill>
                  <a:srgbClr val="FF0000"/>
                </a:solidFill>
                <a:latin typeface="Arial" panose="020B0604020202090204" pitchFamily="34" charset="0"/>
                <a:sym typeface="+mn-ea"/>
              </a:rPr>
              <a:t>re-use the same edge weights.</a:t>
            </a:r>
            <a:endParaRPr lang="en-US" altLang="zh-CN" sz="2000" dirty="0">
              <a:latin typeface="微软雅黑" panose="020B0503020204020204" charset="-122"/>
              <a:ea typeface="微软雅黑" panose="020B0503020204020204" charset="-122"/>
              <a:sym typeface="+mn-ea"/>
            </a:endParaRPr>
          </a:p>
        </p:txBody>
      </p:sp>
      <p:pic>
        <p:nvPicPr>
          <p:cNvPr id="14338" name="Picture 3"/>
          <p:cNvPicPr>
            <a:picLocks noChangeAspect="1"/>
          </p:cNvPicPr>
          <p:nvPr>
            <p:custDataLst>
              <p:tags r:id="rId1"/>
            </p:custDataLst>
          </p:nvPr>
        </p:nvPicPr>
        <p:blipFill>
          <a:blip r:embed="rId2"/>
          <a:stretch>
            <a:fillRect/>
          </a:stretch>
        </p:blipFill>
        <p:spPr>
          <a:xfrm>
            <a:off x="1049655" y="737870"/>
            <a:ext cx="7035800" cy="3810000"/>
          </a:xfrm>
          <a:prstGeom prst="rect">
            <a:avLst/>
          </a:prstGeom>
          <a:noFill/>
          <a:ln w="9525">
            <a:noFill/>
          </a:ln>
        </p:spPr>
      </p:pic>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直線單箭頭接點 24"/>
          <p:cNvCxnSpPr/>
          <p:nvPr/>
        </p:nvCxnSpPr>
        <p:spPr>
          <a:xfrm flipV="1">
            <a:off x="1382713" y="782638"/>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890" name="群組 69"/>
          <p:cNvGrpSpPr/>
          <p:nvPr/>
        </p:nvGrpSpPr>
        <p:grpSpPr>
          <a:xfrm>
            <a:off x="649288" y="4310063"/>
            <a:ext cx="1820862" cy="1847850"/>
            <a:chOff x="6090366" y="3664535"/>
            <a:chExt cx="1821328" cy="1848542"/>
          </a:xfrm>
        </p:grpSpPr>
        <p:grpSp>
          <p:nvGrpSpPr>
            <p:cNvPr id="38031" name="群組 3"/>
            <p:cNvGrpSpPr/>
            <p:nvPr/>
          </p:nvGrpSpPr>
          <p:grpSpPr>
            <a:xfrm>
              <a:off x="6090366" y="4390392"/>
              <a:ext cx="1567543" cy="319314"/>
              <a:chOff x="5754347" y="3836831"/>
              <a:chExt cx="1567543" cy="319314"/>
            </a:xfrm>
          </p:grpSpPr>
          <p:sp>
            <p:nvSpPr>
              <p:cNvPr id="13" name="矩形 4"/>
              <p:cNvSpPr/>
              <p:nvPr/>
            </p:nvSpPr>
            <p:spPr>
              <a:xfrm>
                <a:off x="5754347" y="3836733"/>
                <a:ext cx="1567263" cy="319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14" name="橢圓 5"/>
              <p:cNvSpPr/>
              <p:nvPr/>
            </p:nvSpPr>
            <p:spPr>
              <a:xfrm>
                <a:off x="5828978" y="3906609"/>
                <a:ext cx="181021"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1" name="橢圓 6"/>
              <p:cNvSpPr/>
              <p:nvPr/>
            </p:nvSpPr>
            <p:spPr>
              <a:xfrm>
                <a:off x="6076691" y="3906609"/>
                <a:ext cx="179434"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8" name="橢圓 7"/>
              <p:cNvSpPr/>
              <p:nvPr/>
            </p:nvSpPr>
            <p:spPr>
              <a:xfrm>
                <a:off x="6332345" y="3906609"/>
                <a:ext cx="179433"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9" name="橢圓 8"/>
              <p:cNvSpPr/>
              <p:nvPr/>
            </p:nvSpPr>
            <p:spPr>
              <a:xfrm>
                <a:off x="6572118" y="3908198"/>
                <a:ext cx="179434" cy="1810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0" name="橢圓 9"/>
              <p:cNvSpPr/>
              <p:nvPr/>
            </p:nvSpPr>
            <p:spPr>
              <a:xfrm>
                <a:off x="6813480" y="3906609"/>
                <a:ext cx="181021" cy="1794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21" name="橢圓 10"/>
              <p:cNvSpPr/>
              <p:nvPr/>
            </p:nvSpPr>
            <p:spPr>
              <a:xfrm>
                <a:off x="7073897" y="3905022"/>
                <a:ext cx="179434" cy="18104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22" name="直線單箭頭接點 11"/>
            <p:cNvCxnSpPr/>
            <p:nvPr/>
          </p:nvCxnSpPr>
          <p:spPr>
            <a:xfrm flipH="1" flipV="1">
              <a:off x="6843034" y="3683592"/>
              <a:ext cx="303290" cy="31126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接點 14"/>
            <p:cNvCxnSpPr/>
            <p:nvPr/>
          </p:nvCxnSpPr>
          <p:spPr>
            <a:xfrm flipH="1">
              <a:off x="7187609" y="3683592"/>
              <a:ext cx="724085"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直線接點 15"/>
            <p:cNvCxnSpPr/>
            <p:nvPr/>
          </p:nvCxnSpPr>
          <p:spPr>
            <a:xfrm flipV="1">
              <a:off x="7911694" y="3664535"/>
              <a:ext cx="0" cy="1376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單箭頭接點 16"/>
            <p:cNvCxnSpPr/>
            <p:nvPr/>
          </p:nvCxnSpPr>
          <p:spPr>
            <a:xfrm flipV="1">
              <a:off x="6860500" y="4733322"/>
              <a:ext cx="0" cy="7797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接點 18"/>
            <p:cNvCxnSpPr/>
            <p:nvPr/>
          </p:nvCxnSpPr>
          <p:spPr>
            <a:xfrm>
              <a:off x="6874792" y="5041412"/>
              <a:ext cx="103690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單箭頭接點 48"/>
            <p:cNvCxnSpPr/>
            <p:nvPr/>
          </p:nvCxnSpPr>
          <p:spPr>
            <a:xfrm flipV="1">
              <a:off x="6843034" y="4001211"/>
              <a:ext cx="0" cy="3668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891" name="群組 70"/>
          <p:cNvGrpSpPr/>
          <p:nvPr/>
        </p:nvGrpSpPr>
        <p:grpSpPr>
          <a:xfrm>
            <a:off x="635000" y="2747963"/>
            <a:ext cx="1822450" cy="1566862"/>
            <a:chOff x="6090366" y="3664535"/>
            <a:chExt cx="1821328" cy="1567865"/>
          </a:xfrm>
        </p:grpSpPr>
        <p:grpSp>
          <p:nvGrpSpPr>
            <p:cNvPr id="38017" name="群組 71"/>
            <p:cNvGrpSpPr/>
            <p:nvPr/>
          </p:nvGrpSpPr>
          <p:grpSpPr>
            <a:xfrm>
              <a:off x="6090366" y="4390392"/>
              <a:ext cx="1567543" cy="319314"/>
              <a:chOff x="5754347" y="3836831"/>
              <a:chExt cx="1567543" cy="319314"/>
            </a:xfrm>
          </p:grpSpPr>
          <p:sp>
            <p:nvSpPr>
              <p:cNvPr id="28" name="矩形 78"/>
              <p:cNvSpPr/>
              <p:nvPr/>
            </p:nvSpPr>
            <p:spPr>
              <a:xfrm>
                <a:off x="5754347" y="3836925"/>
                <a:ext cx="1567484" cy="3192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29" name="橢圓 79"/>
              <p:cNvSpPr/>
              <p:nvPr/>
            </p:nvSpPr>
            <p:spPr>
              <a:xfrm>
                <a:off x="5828914"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0" name="橢圓 80"/>
              <p:cNvSpPr/>
              <p:nvPr/>
            </p:nvSpPr>
            <p:spPr>
              <a:xfrm>
                <a:off x="6076412"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1" name="橢圓 81"/>
              <p:cNvSpPr/>
              <p:nvPr/>
            </p:nvSpPr>
            <p:spPr>
              <a:xfrm>
                <a:off x="6331841"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2" name="橢圓 82"/>
              <p:cNvSpPr/>
              <p:nvPr/>
            </p:nvSpPr>
            <p:spPr>
              <a:xfrm>
                <a:off x="6571406" y="3908409"/>
                <a:ext cx="180864" cy="1810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3" name="橢圓 83"/>
              <p:cNvSpPr/>
              <p:nvPr/>
            </p:nvSpPr>
            <p:spPr>
              <a:xfrm>
                <a:off x="6814144" y="3906820"/>
                <a:ext cx="180864" cy="1795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35" name="橢圓 84"/>
              <p:cNvSpPr/>
              <p:nvPr/>
            </p:nvSpPr>
            <p:spPr>
              <a:xfrm>
                <a:off x="7074334" y="3905232"/>
                <a:ext cx="179278" cy="181091"/>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36" name="直線單箭頭接點 72"/>
            <p:cNvCxnSpPr/>
            <p:nvPr/>
          </p:nvCxnSpPr>
          <p:spPr>
            <a:xfrm flipH="1" flipV="1">
              <a:off x="6843965" y="3683597"/>
              <a:ext cx="301439" cy="31134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接點 73"/>
            <p:cNvCxnSpPr/>
            <p:nvPr/>
          </p:nvCxnSpPr>
          <p:spPr>
            <a:xfrm flipH="1">
              <a:off x="7186654" y="3683597"/>
              <a:ext cx="72504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直線接點 74"/>
            <p:cNvCxnSpPr/>
            <p:nvPr/>
          </p:nvCxnSpPr>
          <p:spPr>
            <a:xfrm flipV="1">
              <a:off x="7911694" y="3664535"/>
              <a:ext cx="0" cy="137724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單箭頭接點 75"/>
            <p:cNvCxnSpPr/>
            <p:nvPr/>
          </p:nvCxnSpPr>
          <p:spPr>
            <a:xfrm flipV="1">
              <a:off x="6859830" y="4732018"/>
              <a:ext cx="0" cy="50038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接點 76"/>
            <p:cNvCxnSpPr/>
            <p:nvPr/>
          </p:nvCxnSpPr>
          <p:spPr>
            <a:xfrm>
              <a:off x="6874108" y="5041778"/>
              <a:ext cx="1037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單箭頭接點 77"/>
            <p:cNvCxnSpPr/>
            <p:nvPr/>
          </p:nvCxnSpPr>
          <p:spPr>
            <a:xfrm flipV="1">
              <a:off x="6843965" y="4001300"/>
              <a:ext cx="0" cy="36694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892" name="群組 85"/>
          <p:cNvGrpSpPr/>
          <p:nvPr/>
        </p:nvGrpSpPr>
        <p:grpSpPr>
          <a:xfrm>
            <a:off x="628650" y="1173163"/>
            <a:ext cx="1822450" cy="1568450"/>
            <a:chOff x="6090366" y="3664535"/>
            <a:chExt cx="1821328" cy="1567865"/>
          </a:xfrm>
        </p:grpSpPr>
        <p:grpSp>
          <p:nvGrpSpPr>
            <p:cNvPr id="38003" name="群組 86"/>
            <p:cNvGrpSpPr/>
            <p:nvPr/>
          </p:nvGrpSpPr>
          <p:grpSpPr>
            <a:xfrm>
              <a:off x="6090366" y="4390392"/>
              <a:ext cx="1567543" cy="319314"/>
              <a:chOff x="5754347" y="3836831"/>
              <a:chExt cx="1567543" cy="319314"/>
            </a:xfrm>
          </p:grpSpPr>
          <p:sp>
            <p:nvSpPr>
              <p:cNvPr id="43" name="矩形 93"/>
              <p:cNvSpPr/>
              <p:nvPr/>
            </p:nvSpPr>
            <p:spPr>
              <a:xfrm>
                <a:off x="5754347" y="3836190"/>
                <a:ext cx="1567484" cy="3205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44" name="橢圓 94"/>
              <p:cNvSpPr/>
              <p:nvPr/>
            </p:nvSpPr>
            <p:spPr>
              <a:xfrm>
                <a:off x="5828914"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5" name="橢圓 95"/>
              <p:cNvSpPr/>
              <p:nvPr/>
            </p:nvSpPr>
            <p:spPr>
              <a:xfrm>
                <a:off x="6076412"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6" name="橢圓 96"/>
              <p:cNvSpPr/>
              <p:nvPr/>
            </p:nvSpPr>
            <p:spPr>
              <a:xfrm>
                <a:off x="6331841"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7" name="橢圓 97"/>
              <p:cNvSpPr/>
              <p:nvPr/>
            </p:nvSpPr>
            <p:spPr>
              <a:xfrm>
                <a:off x="6571406" y="3909188"/>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8" name="橢圓 98"/>
              <p:cNvSpPr/>
              <p:nvPr/>
            </p:nvSpPr>
            <p:spPr>
              <a:xfrm>
                <a:off x="6814144" y="3906014"/>
                <a:ext cx="180864"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49" name="橢圓 99"/>
              <p:cNvSpPr/>
              <p:nvPr/>
            </p:nvSpPr>
            <p:spPr>
              <a:xfrm>
                <a:off x="7074334" y="3906014"/>
                <a:ext cx="179278" cy="180908"/>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42" name="直線單箭頭接點 87"/>
            <p:cNvCxnSpPr/>
            <p:nvPr/>
          </p:nvCxnSpPr>
          <p:spPr>
            <a:xfrm flipH="1" flipV="1">
              <a:off x="6843965" y="3683578"/>
              <a:ext cx="301439" cy="31103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接點 88"/>
            <p:cNvCxnSpPr/>
            <p:nvPr/>
          </p:nvCxnSpPr>
          <p:spPr>
            <a:xfrm flipH="1">
              <a:off x="7186654" y="3683578"/>
              <a:ext cx="72504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1" name="直線接點 89"/>
            <p:cNvCxnSpPr/>
            <p:nvPr/>
          </p:nvCxnSpPr>
          <p:spPr>
            <a:xfrm flipV="1">
              <a:off x="7911694" y="3664535"/>
              <a:ext cx="0" cy="13774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單箭頭接點 90"/>
            <p:cNvCxnSpPr/>
            <p:nvPr/>
          </p:nvCxnSpPr>
          <p:spPr>
            <a:xfrm flipV="1">
              <a:off x="6859830" y="4732524"/>
              <a:ext cx="0" cy="4998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接點 91"/>
            <p:cNvCxnSpPr/>
            <p:nvPr/>
          </p:nvCxnSpPr>
          <p:spPr>
            <a:xfrm>
              <a:off x="6874108" y="5041971"/>
              <a:ext cx="1037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單箭頭接點 92"/>
            <p:cNvCxnSpPr/>
            <p:nvPr/>
          </p:nvCxnSpPr>
          <p:spPr>
            <a:xfrm flipV="1">
              <a:off x="6843965" y="4000959"/>
              <a:ext cx="0" cy="3681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文字方塊 102"/>
          <p:cNvSpPr txBox="1"/>
          <p:nvPr/>
        </p:nvSpPr>
        <p:spPr>
          <a:xfrm>
            <a:off x="617315"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Input layer</a:t>
            </a:r>
            <a:endParaRPr lang="zh-TW" altLang="en-US" sz="2400">
              <a:solidFill>
                <a:srgbClr val="FFFFFF"/>
              </a:solidFill>
              <a:latin typeface="Arial" panose="020B0604020202090204" pitchFamily="34" charset="0"/>
              <a:ea typeface="Arial" panose="020B0604020202090204" pitchFamily="34" charset="0"/>
            </a:endParaRPr>
          </a:p>
        </p:txBody>
      </p:sp>
      <p:sp>
        <p:nvSpPr>
          <p:cNvPr id="56" name="文字方塊 103"/>
          <p:cNvSpPr txBox="1"/>
          <p:nvPr/>
        </p:nvSpPr>
        <p:spPr>
          <a:xfrm>
            <a:off x="525785"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output layer</a:t>
            </a:r>
            <a:endParaRPr lang="zh-TW" altLang="en-US" sz="2400">
              <a:solidFill>
                <a:srgbClr val="000000"/>
              </a:solidFill>
              <a:latin typeface="Arial" panose="020B0604020202090204" pitchFamily="34" charset="0"/>
              <a:ea typeface="Arial" panose="020B0604020202090204" pitchFamily="34" charset="0"/>
            </a:endParaRPr>
          </a:p>
        </p:txBody>
      </p:sp>
      <p:cxnSp>
        <p:nvCxnSpPr>
          <p:cNvPr id="57" name="直線單箭頭接點 106"/>
          <p:cNvCxnSpPr/>
          <p:nvPr/>
        </p:nvCxnSpPr>
        <p:spPr>
          <a:xfrm flipV="1">
            <a:off x="4621213" y="782638"/>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8" name="群組 108"/>
          <p:cNvGrpSpPr/>
          <p:nvPr/>
        </p:nvGrpSpPr>
        <p:grpSpPr>
          <a:xfrm>
            <a:off x="3887788" y="5035550"/>
            <a:ext cx="1568450" cy="319088"/>
            <a:chOff x="5754347" y="3836831"/>
            <a:chExt cx="1567543" cy="319314"/>
          </a:xfrm>
        </p:grpSpPr>
        <p:sp>
          <p:nvSpPr>
            <p:cNvPr id="59" name="矩形 11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60" name="橢圓 116"/>
            <p:cNvSpPr/>
            <p:nvPr/>
          </p:nvSpPr>
          <p:spPr>
            <a:xfrm>
              <a:off x="5828916"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1" name="橢圓 117"/>
            <p:cNvSpPr/>
            <p:nvPr/>
          </p:nvSpPr>
          <p:spPr>
            <a:xfrm>
              <a:off x="6076423"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2" name="橢圓 118"/>
            <p:cNvSpPr/>
            <p:nvPr/>
          </p:nvSpPr>
          <p:spPr>
            <a:xfrm>
              <a:off x="6331863"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3" name="橢圓 119"/>
            <p:cNvSpPr/>
            <p:nvPr/>
          </p:nvSpPr>
          <p:spPr>
            <a:xfrm>
              <a:off x="6571436" y="3908320"/>
              <a:ext cx="180870"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4" name="橢圓 120"/>
            <p:cNvSpPr/>
            <p:nvPr/>
          </p:nvSpPr>
          <p:spPr>
            <a:xfrm>
              <a:off x="6814184" y="3906730"/>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65" name="橢圓 121"/>
            <p:cNvSpPr/>
            <p:nvPr/>
          </p:nvSpPr>
          <p:spPr>
            <a:xfrm>
              <a:off x="7074383" y="3905142"/>
              <a:ext cx="179283"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66" name="直線單箭頭接點 109"/>
          <p:cNvCxnSpPr/>
          <p:nvPr/>
        </p:nvCxnSpPr>
        <p:spPr>
          <a:xfrm flipH="1" flipV="1">
            <a:off x="4641850" y="4327525"/>
            <a:ext cx="398463" cy="23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接點 110"/>
          <p:cNvCxnSpPr/>
          <p:nvPr/>
        </p:nvCxnSpPr>
        <p:spPr>
          <a:xfrm flipH="1">
            <a:off x="4984750" y="4327525"/>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直線接點 111"/>
          <p:cNvCxnSpPr/>
          <p:nvPr/>
        </p:nvCxnSpPr>
        <p:spPr>
          <a:xfrm flipV="1">
            <a:off x="5710238" y="43100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單箭頭接點 112"/>
          <p:cNvCxnSpPr/>
          <p:nvPr/>
        </p:nvCxnSpPr>
        <p:spPr>
          <a:xfrm flipV="1">
            <a:off x="4657725" y="5376863"/>
            <a:ext cx="0" cy="309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接點 113"/>
          <p:cNvCxnSpPr/>
          <p:nvPr/>
        </p:nvCxnSpPr>
        <p:spPr>
          <a:xfrm>
            <a:off x="4672013" y="56864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單箭頭接點 114"/>
          <p:cNvCxnSpPr/>
          <p:nvPr/>
        </p:nvCxnSpPr>
        <p:spPr>
          <a:xfrm flipV="1">
            <a:off x="4641850" y="4646613"/>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群組 123"/>
          <p:cNvGrpSpPr/>
          <p:nvPr/>
        </p:nvGrpSpPr>
        <p:grpSpPr>
          <a:xfrm>
            <a:off x="3875088" y="3473450"/>
            <a:ext cx="1566862" cy="319088"/>
            <a:chOff x="5754347" y="3836831"/>
            <a:chExt cx="1567543" cy="319314"/>
          </a:xfrm>
        </p:grpSpPr>
        <p:sp>
          <p:nvSpPr>
            <p:cNvPr id="73" name="矩形 130"/>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74" name="橢圓 131"/>
            <p:cNvSpPr/>
            <p:nvPr/>
          </p:nvSpPr>
          <p:spPr>
            <a:xfrm>
              <a:off x="5828991"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5" name="橢圓 132"/>
            <p:cNvSpPr/>
            <p:nvPr/>
          </p:nvSpPr>
          <p:spPr>
            <a:xfrm>
              <a:off x="6076749"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6" name="橢圓 133"/>
            <p:cNvSpPr/>
            <p:nvPr/>
          </p:nvSpPr>
          <p:spPr>
            <a:xfrm>
              <a:off x="6332448"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7" name="橢圓 134"/>
            <p:cNvSpPr/>
            <p:nvPr/>
          </p:nvSpPr>
          <p:spPr>
            <a:xfrm>
              <a:off x="6572264" y="3908320"/>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8" name="橢圓 135"/>
            <p:cNvSpPr/>
            <p:nvPr/>
          </p:nvSpPr>
          <p:spPr>
            <a:xfrm>
              <a:off x="6813669"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9" name="橢圓 136"/>
            <p:cNvSpPr/>
            <p:nvPr/>
          </p:nvSpPr>
          <p:spPr>
            <a:xfrm>
              <a:off x="7074132" y="3905142"/>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80" name="直線單箭頭接點 124"/>
          <p:cNvCxnSpPr/>
          <p:nvPr/>
        </p:nvCxnSpPr>
        <p:spPr>
          <a:xfrm flipH="1" flipV="1">
            <a:off x="4638675" y="2689225"/>
            <a:ext cx="14288" cy="4206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線接點 125"/>
          <p:cNvCxnSpPr/>
          <p:nvPr/>
        </p:nvCxnSpPr>
        <p:spPr>
          <a:xfrm flipH="1">
            <a:off x="4972050" y="2765425"/>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直線接點 126"/>
          <p:cNvCxnSpPr/>
          <p:nvPr/>
        </p:nvCxnSpPr>
        <p:spPr>
          <a:xfrm flipV="1">
            <a:off x="5695950" y="27479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線單箭頭接點 127"/>
          <p:cNvCxnSpPr/>
          <p:nvPr/>
        </p:nvCxnSpPr>
        <p:spPr>
          <a:xfrm flipV="1">
            <a:off x="4645025" y="3814763"/>
            <a:ext cx="0" cy="5000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線接點 128"/>
          <p:cNvCxnSpPr/>
          <p:nvPr/>
        </p:nvCxnSpPr>
        <p:spPr>
          <a:xfrm>
            <a:off x="4657725" y="41243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單箭頭接點 129"/>
          <p:cNvCxnSpPr/>
          <p:nvPr/>
        </p:nvCxnSpPr>
        <p:spPr>
          <a:xfrm flipV="1">
            <a:off x="4627563" y="3084513"/>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6" name="群組 138"/>
          <p:cNvGrpSpPr/>
          <p:nvPr/>
        </p:nvGrpSpPr>
        <p:grpSpPr>
          <a:xfrm>
            <a:off x="3868738" y="1898650"/>
            <a:ext cx="1566862" cy="319088"/>
            <a:chOff x="5754347" y="3836831"/>
            <a:chExt cx="1567543" cy="319314"/>
          </a:xfrm>
        </p:grpSpPr>
        <p:sp>
          <p:nvSpPr>
            <p:cNvPr id="87" name="矩形 145"/>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88" name="橢圓 146"/>
            <p:cNvSpPr/>
            <p:nvPr/>
          </p:nvSpPr>
          <p:spPr>
            <a:xfrm>
              <a:off x="5828991"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89" name="橢圓 147"/>
            <p:cNvSpPr/>
            <p:nvPr/>
          </p:nvSpPr>
          <p:spPr>
            <a:xfrm>
              <a:off x="6076749" y="3906730"/>
              <a:ext cx="179466"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90" name="橢圓 148"/>
            <p:cNvSpPr/>
            <p:nvPr/>
          </p:nvSpPr>
          <p:spPr>
            <a:xfrm>
              <a:off x="6332448" y="3906730"/>
              <a:ext cx="179465"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91" name="橢圓 149"/>
            <p:cNvSpPr/>
            <p:nvPr/>
          </p:nvSpPr>
          <p:spPr>
            <a:xfrm>
              <a:off x="6572264" y="3908320"/>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92" name="橢圓 150"/>
            <p:cNvSpPr/>
            <p:nvPr/>
          </p:nvSpPr>
          <p:spPr>
            <a:xfrm>
              <a:off x="6813669" y="3906730"/>
              <a:ext cx="181054"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93" name="橢圓 151"/>
            <p:cNvSpPr/>
            <p:nvPr/>
          </p:nvSpPr>
          <p:spPr>
            <a:xfrm>
              <a:off x="7074132" y="3905142"/>
              <a:ext cx="179466" cy="181103"/>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94" name="直線單箭頭接點 139"/>
          <p:cNvCxnSpPr/>
          <p:nvPr/>
        </p:nvCxnSpPr>
        <p:spPr>
          <a:xfrm flipH="1" flipV="1">
            <a:off x="4621213" y="1192213"/>
            <a:ext cx="363538" cy="2857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接點 140"/>
          <p:cNvCxnSpPr/>
          <p:nvPr/>
        </p:nvCxnSpPr>
        <p:spPr>
          <a:xfrm flipH="1">
            <a:off x="4965700" y="1192213"/>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6" name="直線接點 141"/>
          <p:cNvCxnSpPr/>
          <p:nvPr/>
        </p:nvCxnSpPr>
        <p:spPr>
          <a:xfrm flipV="1">
            <a:off x="5689600" y="1173163"/>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直線單箭頭接點 142"/>
          <p:cNvCxnSpPr/>
          <p:nvPr/>
        </p:nvCxnSpPr>
        <p:spPr>
          <a:xfrm flipV="1">
            <a:off x="4638675" y="2241550"/>
            <a:ext cx="0" cy="3079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線接點 143"/>
          <p:cNvCxnSpPr/>
          <p:nvPr/>
        </p:nvCxnSpPr>
        <p:spPr>
          <a:xfrm>
            <a:off x="4651375" y="2549525"/>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直線單箭頭接點 144"/>
          <p:cNvCxnSpPr/>
          <p:nvPr/>
        </p:nvCxnSpPr>
        <p:spPr>
          <a:xfrm flipV="1">
            <a:off x="4621213" y="1509713"/>
            <a:ext cx="0" cy="368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文字方塊 152"/>
          <p:cNvSpPr txBox="1"/>
          <p:nvPr/>
        </p:nvSpPr>
        <p:spPr>
          <a:xfrm>
            <a:off x="3856370" y="6180676"/>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Input layer</a:t>
            </a:r>
            <a:endParaRPr lang="zh-TW" altLang="en-US" sz="2400">
              <a:solidFill>
                <a:srgbClr val="FFFFFF"/>
              </a:solidFill>
              <a:latin typeface="Arial" panose="020B0604020202090204" pitchFamily="34" charset="0"/>
              <a:ea typeface="Arial" panose="020B0604020202090204" pitchFamily="34" charset="0"/>
            </a:endParaRPr>
          </a:p>
        </p:txBody>
      </p:sp>
      <p:sp>
        <p:nvSpPr>
          <p:cNvPr id="101" name="文字方塊 153"/>
          <p:cNvSpPr txBox="1"/>
          <p:nvPr/>
        </p:nvSpPr>
        <p:spPr>
          <a:xfrm>
            <a:off x="3764840" y="240621"/>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output layer</a:t>
            </a:r>
            <a:endParaRPr lang="zh-TW" altLang="en-US" sz="2400">
              <a:solidFill>
                <a:srgbClr val="000000"/>
              </a:solidFill>
              <a:latin typeface="Arial" panose="020B0604020202090204" pitchFamily="34" charset="0"/>
              <a:ea typeface="Arial" panose="020B0604020202090204" pitchFamily="34" charset="0"/>
            </a:endParaRPr>
          </a:p>
        </p:txBody>
      </p:sp>
      <p:cxnSp>
        <p:nvCxnSpPr>
          <p:cNvPr id="102" name="直線單箭頭接點 154"/>
          <p:cNvCxnSpPr/>
          <p:nvPr/>
        </p:nvCxnSpPr>
        <p:spPr>
          <a:xfrm flipV="1">
            <a:off x="7529513" y="749300"/>
            <a:ext cx="0" cy="4095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3" name="群組 156"/>
          <p:cNvGrpSpPr/>
          <p:nvPr/>
        </p:nvGrpSpPr>
        <p:grpSpPr>
          <a:xfrm>
            <a:off x="6796088" y="5002213"/>
            <a:ext cx="1568450" cy="319087"/>
            <a:chOff x="5754347" y="3836831"/>
            <a:chExt cx="1567543" cy="319314"/>
          </a:xfrm>
        </p:grpSpPr>
        <p:sp>
          <p:nvSpPr>
            <p:cNvPr id="104" name="矩形 16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105" name="橢圓 164"/>
            <p:cNvSpPr/>
            <p:nvPr/>
          </p:nvSpPr>
          <p:spPr>
            <a:xfrm>
              <a:off x="5828916"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06" name="橢圓 165"/>
            <p:cNvSpPr/>
            <p:nvPr/>
          </p:nvSpPr>
          <p:spPr>
            <a:xfrm>
              <a:off x="607642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07" name="橢圓 166"/>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08" name="橢圓 167"/>
            <p:cNvSpPr/>
            <p:nvPr/>
          </p:nvSpPr>
          <p:spPr>
            <a:xfrm>
              <a:off x="6571436"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09" name="橢圓 168"/>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10" name="橢圓 169"/>
            <p:cNvSpPr/>
            <p:nvPr/>
          </p:nvSpPr>
          <p:spPr>
            <a:xfrm>
              <a:off x="7074383" y="3905142"/>
              <a:ext cx="179283"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111" name="直線單箭頭接點 157"/>
          <p:cNvCxnSpPr/>
          <p:nvPr/>
        </p:nvCxnSpPr>
        <p:spPr>
          <a:xfrm flipH="1" flipV="1">
            <a:off x="7550150" y="4294188"/>
            <a:ext cx="9525" cy="3190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接點 158"/>
          <p:cNvCxnSpPr/>
          <p:nvPr/>
        </p:nvCxnSpPr>
        <p:spPr>
          <a:xfrm flipH="1">
            <a:off x="7893050" y="4294188"/>
            <a:ext cx="723900"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直線接點 159"/>
          <p:cNvCxnSpPr/>
          <p:nvPr/>
        </p:nvCxnSpPr>
        <p:spPr>
          <a:xfrm flipV="1">
            <a:off x="8616950" y="4275138"/>
            <a:ext cx="0" cy="13779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直線單箭頭接點 160"/>
          <p:cNvCxnSpPr/>
          <p:nvPr/>
        </p:nvCxnSpPr>
        <p:spPr>
          <a:xfrm flipV="1">
            <a:off x="7566025" y="5343525"/>
            <a:ext cx="0" cy="78105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接點 161"/>
          <p:cNvCxnSpPr/>
          <p:nvPr/>
        </p:nvCxnSpPr>
        <p:spPr>
          <a:xfrm>
            <a:off x="7580313" y="5653088"/>
            <a:ext cx="103663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單箭頭接點 162"/>
          <p:cNvCxnSpPr/>
          <p:nvPr/>
        </p:nvCxnSpPr>
        <p:spPr>
          <a:xfrm flipV="1">
            <a:off x="7550150" y="4613275"/>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7" name="群組 171"/>
          <p:cNvGrpSpPr/>
          <p:nvPr/>
        </p:nvGrpSpPr>
        <p:grpSpPr>
          <a:xfrm>
            <a:off x="6781800" y="3440113"/>
            <a:ext cx="1568450" cy="319087"/>
            <a:chOff x="5754347" y="3836831"/>
            <a:chExt cx="1567543" cy="319314"/>
          </a:xfrm>
        </p:grpSpPr>
        <p:sp>
          <p:nvSpPr>
            <p:cNvPr id="118" name="矩形 178"/>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119" name="橢圓 179"/>
            <p:cNvSpPr/>
            <p:nvPr/>
          </p:nvSpPr>
          <p:spPr>
            <a:xfrm>
              <a:off x="5828917"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20" name="橢圓 180"/>
            <p:cNvSpPr/>
            <p:nvPr/>
          </p:nvSpPr>
          <p:spPr>
            <a:xfrm>
              <a:off x="607642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21" name="橢圓 181"/>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22" name="橢圓 182"/>
            <p:cNvSpPr/>
            <p:nvPr/>
          </p:nvSpPr>
          <p:spPr>
            <a:xfrm>
              <a:off x="6571437"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23" name="橢圓 183"/>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24" name="橢圓 184"/>
            <p:cNvSpPr/>
            <p:nvPr/>
          </p:nvSpPr>
          <p:spPr>
            <a:xfrm>
              <a:off x="7074383" y="3905142"/>
              <a:ext cx="179284"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125" name="直線單箭頭接點 172"/>
          <p:cNvCxnSpPr/>
          <p:nvPr/>
        </p:nvCxnSpPr>
        <p:spPr>
          <a:xfrm flipH="1" flipV="1">
            <a:off x="7535863" y="2732088"/>
            <a:ext cx="398463" cy="142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線接點 173"/>
          <p:cNvCxnSpPr/>
          <p:nvPr/>
        </p:nvCxnSpPr>
        <p:spPr>
          <a:xfrm flipH="1">
            <a:off x="7878763" y="2732088"/>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7" name="直線接點 174"/>
          <p:cNvCxnSpPr/>
          <p:nvPr/>
        </p:nvCxnSpPr>
        <p:spPr>
          <a:xfrm flipV="1">
            <a:off x="8604250" y="2714625"/>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單箭頭接點 175"/>
          <p:cNvCxnSpPr/>
          <p:nvPr/>
        </p:nvCxnSpPr>
        <p:spPr>
          <a:xfrm flipV="1">
            <a:off x="7551738" y="3781425"/>
            <a:ext cx="0" cy="3095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接點 176"/>
          <p:cNvCxnSpPr/>
          <p:nvPr/>
        </p:nvCxnSpPr>
        <p:spPr>
          <a:xfrm>
            <a:off x="7566025" y="4090988"/>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77"/>
          <p:cNvCxnSpPr/>
          <p:nvPr/>
        </p:nvCxnSpPr>
        <p:spPr>
          <a:xfrm flipV="1">
            <a:off x="7535863" y="3051175"/>
            <a:ext cx="0" cy="366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群組 186"/>
          <p:cNvGrpSpPr/>
          <p:nvPr/>
        </p:nvGrpSpPr>
        <p:grpSpPr>
          <a:xfrm>
            <a:off x="6775450" y="1865313"/>
            <a:ext cx="1568450" cy="319087"/>
            <a:chOff x="5754347" y="3836831"/>
            <a:chExt cx="1567543" cy="319314"/>
          </a:xfrm>
        </p:grpSpPr>
        <p:sp>
          <p:nvSpPr>
            <p:cNvPr id="132" name="矩形 193"/>
            <p:cNvSpPr/>
            <p:nvPr/>
          </p:nvSpPr>
          <p:spPr>
            <a:xfrm>
              <a:off x="5754347" y="3836831"/>
              <a:ext cx="1567543" cy="3193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133" name="橢圓 194"/>
            <p:cNvSpPr/>
            <p:nvPr/>
          </p:nvSpPr>
          <p:spPr>
            <a:xfrm>
              <a:off x="5828917"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34" name="橢圓 195"/>
            <p:cNvSpPr/>
            <p:nvPr/>
          </p:nvSpPr>
          <p:spPr>
            <a:xfrm>
              <a:off x="607642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35" name="橢圓 196"/>
            <p:cNvSpPr/>
            <p:nvPr/>
          </p:nvSpPr>
          <p:spPr>
            <a:xfrm>
              <a:off x="6331863"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36" name="橢圓 197"/>
            <p:cNvSpPr/>
            <p:nvPr/>
          </p:nvSpPr>
          <p:spPr>
            <a:xfrm>
              <a:off x="6571437" y="3908319"/>
              <a:ext cx="180870"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37" name="橢圓 198"/>
            <p:cNvSpPr/>
            <p:nvPr/>
          </p:nvSpPr>
          <p:spPr>
            <a:xfrm>
              <a:off x="6814184" y="3906731"/>
              <a:ext cx="180870" cy="17951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138" name="橢圓 199"/>
            <p:cNvSpPr/>
            <p:nvPr/>
          </p:nvSpPr>
          <p:spPr>
            <a:xfrm>
              <a:off x="7074383" y="3905142"/>
              <a:ext cx="179284" cy="18110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cxnSp>
        <p:nvCxnSpPr>
          <p:cNvPr id="139" name="直線單箭頭接點 187"/>
          <p:cNvCxnSpPr/>
          <p:nvPr/>
        </p:nvCxnSpPr>
        <p:spPr>
          <a:xfrm flipH="1" flipV="1">
            <a:off x="7529513" y="1158875"/>
            <a:ext cx="11113" cy="381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接點 188"/>
          <p:cNvCxnSpPr/>
          <p:nvPr/>
        </p:nvCxnSpPr>
        <p:spPr>
          <a:xfrm flipH="1">
            <a:off x="7872413" y="1158875"/>
            <a:ext cx="725488" cy="0"/>
          </a:xfrm>
          <a:prstGeom prst="line">
            <a:avLst/>
          </a:prstGeom>
          <a:ln w="381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1" name="直線接點 189"/>
          <p:cNvCxnSpPr/>
          <p:nvPr/>
        </p:nvCxnSpPr>
        <p:spPr>
          <a:xfrm flipV="1">
            <a:off x="8597900" y="1139825"/>
            <a:ext cx="0" cy="13763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單箭頭接點 190"/>
          <p:cNvCxnSpPr/>
          <p:nvPr/>
        </p:nvCxnSpPr>
        <p:spPr>
          <a:xfrm flipV="1">
            <a:off x="7545388" y="2208213"/>
            <a:ext cx="0" cy="5000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線接點 191"/>
          <p:cNvCxnSpPr/>
          <p:nvPr/>
        </p:nvCxnSpPr>
        <p:spPr>
          <a:xfrm>
            <a:off x="7559675" y="2516188"/>
            <a:ext cx="103822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單箭頭接點 192"/>
          <p:cNvCxnSpPr/>
          <p:nvPr/>
        </p:nvCxnSpPr>
        <p:spPr>
          <a:xfrm flipV="1">
            <a:off x="7529513" y="1476375"/>
            <a:ext cx="0" cy="3683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5" name="文字方塊 200"/>
          <p:cNvSpPr txBox="1"/>
          <p:nvPr/>
        </p:nvSpPr>
        <p:spPr>
          <a:xfrm>
            <a:off x="6764479" y="6147232"/>
            <a:ext cx="1658097" cy="461665"/>
          </a:xfrm>
          <a:prstGeom prst="rect">
            <a:avLst/>
          </a:prstGeom>
        </p:spPr>
        <p:style>
          <a:lnRef idx="0">
            <a:schemeClr val="accent4"/>
          </a:lnRef>
          <a:fillRef idx="3">
            <a:schemeClr val="accent4"/>
          </a:fillRef>
          <a:effectRef idx="3">
            <a:schemeClr val="accent4"/>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Input layer</a:t>
            </a:r>
            <a:endParaRPr lang="zh-TW" altLang="en-US" sz="2400">
              <a:solidFill>
                <a:srgbClr val="FFFFFF"/>
              </a:solidFill>
              <a:latin typeface="Arial" panose="020B0604020202090204" pitchFamily="34" charset="0"/>
              <a:ea typeface="Arial" panose="020B0604020202090204" pitchFamily="34" charset="0"/>
            </a:endParaRPr>
          </a:p>
        </p:txBody>
      </p:sp>
      <p:sp>
        <p:nvSpPr>
          <p:cNvPr id="146" name="文字方塊 201"/>
          <p:cNvSpPr txBox="1"/>
          <p:nvPr/>
        </p:nvSpPr>
        <p:spPr>
          <a:xfrm>
            <a:off x="6672949" y="207177"/>
            <a:ext cx="1814284" cy="461665"/>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output layer</a:t>
            </a:r>
            <a:endParaRPr lang="zh-TW" altLang="en-US" sz="2400">
              <a:solidFill>
                <a:srgbClr val="000000"/>
              </a:solidFill>
              <a:latin typeface="Arial" panose="020B0604020202090204" pitchFamily="34" charset="0"/>
              <a:ea typeface="Arial" panose="020B0604020202090204" pitchFamily="34" charset="0"/>
            </a:endParaRPr>
          </a:p>
        </p:txBody>
      </p:sp>
      <p:cxnSp>
        <p:nvCxnSpPr>
          <p:cNvPr id="147" name="直線單箭頭接點 209"/>
          <p:cNvCxnSpPr/>
          <p:nvPr/>
        </p:nvCxnSpPr>
        <p:spPr>
          <a:xfrm flipV="1">
            <a:off x="4638675" y="2525713"/>
            <a:ext cx="0" cy="1825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單箭頭接點 212"/>
          <p:cNvCxnSpPr/>
          <p:nvPr/>
        </p:nvCxnSpPr>
        <p:spPr>
          <a:xfrm flipH="1" flipV="1">
            <a:off x="4660900" y="5686425"/>
            <a:ext cx="0" cy="484188"/>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單箭頭接點 217"/>
          <p:cNvCxnSpPr/>
          <p:nvPr/>
        </p:nvCxnSpPr>
        <p:spPr>
          <a:xfrm flipV="1">
            <a:off x="7559675" y="4090988"/>
            <a:ext cx="0" cy="182563"/>
          </a:xfrm>
          <a:prstGeom prst="straightConnector1">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0" name="矩形 105"/>
          <p:cNvSpPr/>
          <p:nvPr/>
        </p:nvSpPr>
        <p:spPr>
          <a:xfrm>
            <a:off x="1752600" y="5105400"/>
            <a:ext cx="6083078" cy="954107"/>
          </a:xfrm>
          <a:prstGeom prst="rect">
            <a:avLst/>
          </a:prstGeom>
        </p:spPr>
        <p:style>
          <a:lnRef idx="0">
            <a:schemeClr val="accent5"/>
          </a:lnRef>
          <a:fillRef idx="3">
            <a:schemeClr val="accent5"/>
          </a:fillRef>
          <a:effectRef idx="3">
            <a:schemeClr val="accent5"/>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Highway Network automatically </a:t>
            </a:r>
            <a:endParaRPr lang="en-US" altLang="zh-TW" sz="2800">
              <a:solidFill>
                <a:srgbClr val="000000"/>
              </a:solidFill>
              <a:latin typeface="Arial" panose="020B0604020202090204" pitchFamily="34" charset="0"/>
              <a:cs typeface="Arial" panose="020B0604020202090204" pitchFamily="34" charset="0"/>
            </a:endParaRPr>
          </a:p>
          <a:p>
            <a:pPr lvl="0" algn="ctr" eaLnBrk="1" hangingPunct="1"/>
            <a:r>
              <a:rPr lang="en-US" altLang="zh-TW" sz="2800">
                <a:solidFill>
                  <a:srgbClr val="000000"/>
                </a:solidFill>
                <a:latin typeface="Arial" panose="020B0604020202090204" pitchFamily="34" charset="0"/>
                <a:cs typeface="Arial" panose="020B0604020202090204" pitchFamily="34" charset="0"/>
              </a:rPr>
              <a:t>determines the layers needed!</a:t>
            </a:r>
            <a:endParaRPr lang="zh-TW" altLang="en-US" sz="2800">
              <a:solidFill>
                <a:srgbClr val="000000"/>
              </a:solidFill>
              <a:latin typeface="Arial" panose="020B0604020202090204" pitchFamily="34" charset="0"/>
              <a:ea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nodeType="clickEffect">
                                  <p:stCondLst>
                                    <p:cond delay="0"/>
                                  </p:stCondLst>
                                  <p:childTnLst>
                                    <p:set>
                                      <p:cBhvr>
                                        <p:cTn id="60" dur="1" fill="hold">
                                          <p:stCondLst>
                                            <p:cond delay="0"/>
                                          </p:stCondLst>
                                        </p:cTn>
                                        <p:tgtEl>
                                          <p:spTgt spid="58"/>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7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6"/>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97"/>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99"/>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81"/>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8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8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1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17"/>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2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2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27"/>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9"/>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3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3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40"/>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4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4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4"/>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6"/>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9"/>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0"/>
                                          </p:stCondLst>
                                        </p:cTn>
                                        <p:tgtEl>
                                          <p:spTgt spid="11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par>
                                <p:cTn id="137" presetID="1" presetClass="exit" presetSubtype="0" fill="hold" nodeType="withEffect">
                                  <p:stCondLst>
                                    <p:cond delay="0"/>
                                  </p:stCondLst>
                                  <p:childTnLst>
                                    <p:set>
                                      <p:cBhvr>
                                        <p:cTn id="138" dur="1" fill="hold">
                                          <p:stCondLst>
                                            <p:cond delay="0"/>
                                          </p:stCondLst>
                                        </p:cTn>
                                        <p:tgtEl>
                                          <p:spTgt spid="11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128"/>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130"/>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40"/>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14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143"/>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Grid LSTM</a:t>
              </a:r>
              <a:endParaRPr lang="en-US" altLang="en-US" sz="2775">
                <a:solidFill>
                  <a:srgbClr val="FFFFFF"/>
                </a:solidFill>
                <a:latin typeface="Arial" panose="020B0604020202090204"/>
                <a:sym typeface="+mn-ea"/>
              </a:endParaRPr>
            </a:p>
          </p:txBody>
        </p:sp>
      </p:grpSp>
      <p:grpSp>
        <p:nvGrpSpPr>
          <p:cNvPr id="39938" name="群組 43"/>
          <p:cNvGrpSpPr/>
          <p:nvPr/>
        </p:nvGrpSpPr>
        <p:grpSpPr>
          <a:xfrm>
            <a:off x="558800" y="1887538"/>
            <a:ext cx="2981325" cy="3808412"/>
            <a:chOff x="672522" y="2089959"/>
            <a:chExt cx="2981764" cy="3808847"/>
          </a:xfrm>
        </p:grpSpPr>
        <p:sp>
          <p:nvSpPr>
            <p:cNvPr id="10" name="矩形 28"/>
            <p:cNvSpPr/>
            <p:nvPr/>
          </p:nvSpPr>
          <p:spPr>
            <a:xfrm>
              <a:off x="1591820" y="2986998"/>
              <a:ext cx="1135229" cy="19988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LSTM</a:t>
              </a:r>
              <a:endParaRPr lang="zh-TW" altLang="en-US" sz="2800">
                <a:solidFill>
                  <a:srgbClr val="000000"/>
                </a:solidFill>
                <a:latin typeface="Arial" panose="020B0604020202090204" pitchFamily="34" charset="0"/>
                <a:ea typeface="Arial" panose="020B0604020202090204" pitchFamily="34" charset="0"/>
              </a:endParaRPr>
            </a:p>
          </p:txBody>
        </p:sp>
        <p:sp>
          <p:nvSpPr>
            <p:cNvPr id="39969" name="矩形 29"/>
            <p:cNvSpPr/>
            <p:nvPr/>
          </p:nvSpPr>
          <p:spPr>
            <a:xfrm>
              <a:off x="672522" y="2986998"/>
              <a:ext cx="508075" cy="931969"/>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11" name="矩形 30"/>
            <p:cNvSpPr/>
            <p:nvPr/>
          </p:nvSpPr>
          <p:spPr>
            <a:xfrm>
              <a:off x="1679145" y="2089959"/>
              <a:ext cx="930412" cy="46519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y</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13" name="矩形 31"/>
            <p:cNvSpPr/>
            <p:nvPr/>
          </p:nvSpPr>
          <p:spPr>
            <a:xfrm>
              <a:off x="1715664" y="5433616"/>
              <a:ext cx="931999" cy="4651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chemeClr val="bg1"/>
                  </a:solidFill>
                  <a:latin typeface="Arial" panose="020B0604020202090204" pitchFamily="34" charset="0"/>
                  <a:cs typeface="Arial" panose="020B0604020202090204" pitchFamily="34" charset="0"/>
                </a:rPr>
                <a:t>x</a:t>
              </a:r>
              <a:endParaRPr lang="zh-TW" altLang="en-US" sz="2800" baseline="30000">
                <a:solidFill>
                  <a:schemeClr val="bg1"/>
                </a:solidFill>
                <a:latin typeface="Arial" panose="020B0604020202090204" pitchFamily="34" charset="0"/>
                <a:ea typeface="Arial" panose="020B0604020202090204" pitchFamily="34" charset="0"/>
              </a:endParaRPr>
            </a:p>
          </p:txBody>
        </p:sp>
        <p:cxnSp>
          <p:nvCxnSpPr>
            <p:cNvPr id="14" name="直線單箭頭接點 32"/>
            <p:cNvCxnSpPr/>
            <p:nvPr/>
          </p:nvCxnSpPr>
          <p:spPr>
            <a:xfrm>
              <a:off x="1180597" y="3485530"/>
              <a:ext cx="388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單箭頭接點 33"/>
            <p:cNvCxnSpPr/>
            <p:nvPr/>
          </p:nvCxnSpPr>
          <p:spPr>
            <a:xfrm rot="16200000">
              <a:off x="1967326" y="2767105"/>
              <a:ext cx="3889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34"/>
            <p:cNvCxnSpPr/>
            <p:nvPr/>
          </p:nvCxnSpPr>
          <p:spPr>
            <a:xfrm rot="16200000">
              <a:off x="2003844" y="5237537"/>
              <a:ext cx="38898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矩形 35"/>
            <p:cNvSpPr/>
            <p:nvPr/>
          </p:nvSpPr>
          <p:spPr>
            <a:xfrm>
              <a:off x="680461" y="4053920"/>
              <a:ext cx="508075" cy="93196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2" name="直線單箭頭接點 36"/>
            <p:cNvCxnSpPr/>
            <p:nvPr/>
          </p:nvCxnSpPr>
          <p:spPr>
            <a:xfrm>
              <a:off x="1188536" y="4576268"/>
              <a:ext cx="3905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37"/>
            <p:cNvCxnSpPr/>
            <p:nvPr/>
          </p:nvCxnSpPr>
          <p:spPr>
            <a:xfrm>
              <a:off x="2717523" y="3485530"/>
              <a:ext cx="39058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38"/>
            <p:cNvCxnSpPr/>
            <p:nvPr/>
          </p:nvCxnSpPr>
          <p:spPr>
            <a:xfrm>
              <a:off x="2727049" y="4576268"/>
              <a:ext cx="3889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79" name="矩形 39"/>
            <p:cNvSpPr/>
            <p:nvPr/>
          </p:nvSpPr>
          <p:spPr>
            <a:xfrm>
              <a:off x="3138273" y="3012401"/>
              <a:ext cx="508075" cy="931969"/>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90204" pitchFamily="34" charset="0"/>
                  <a:cs typeface="Arial" panose="020B0604020202090204" pitchFamily="34" charset="0"/>
                </a:rPr>
                <a:t>c</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25" name="矩形 40"/>
            <p:cNvSpPr/>
            <p:nvPr/>
          </p:nvSpPr>
          <p:spPr>
            <a:xfrm>
              <a:off x="3146211" y="4079323"/>
              <a:ext cx="508075" cy="93038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h</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9981" name="矩形 41"/>
            <p:cNvSpPr/>
            <p:nvPr/>
          </p:nvSpPr>
          <p:spPr>
            <a:xfrm>
              <a:off x="778824" y="4282847"/>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h</a:t>
              </a:r>
              <a:endParaRPr lang="zh-TW" altLang="en-US" sz="2800" baseline="30000" dirty="0">
                <a:solidFill>
                  <a:srgbClr val="000000"/>
                </a:solidFill>
                <a:latin typeface="Arial" panose="020B0604020202090204" pitchFamily="34" charset="0"/>
              </a:endParaRPr>
            </a:p>
          </p:txBody>
        </p:sp>
        <p:sp>
          <p:nvSpPr>
            <p:cNvPr id="39982" name="矩形 42"/>
            <p:cNvSpPr/>
            <p:nvPr/>
          </p:nvSpPr>
          <p:spPr>
            <a:xfrm>
              <a:off x="766507" y="3216578"/>
              <a:ext cx="336952" cy="523220"/>
            </a:xfrm>
            <a:prstGeom prst="rect">
              <a:avLst/>
            </a:prstGeom>
            <a:noFill/>
            <a:ln w="9525">
              <a:noFill/>
            </a:ln>
          </p:spPr>
          <p:txBody>
            <a:bodyPr wrap="none">
              <a:spAutoFit/>
            </a:bodyPr>
            <a:p>
              <a:pPr algn="ctr"/>
              <a:r>
                <a:rPr lang="en-US" altLang="zh-TW" sz="2800" dirty="0">
                  <a:latin typeface="Arial" panose="020B0604020202090204" pitchFamily="34" charset="0"/>
                </a:rPr>
                <a:t>c</a:t>
              </a:r>
              <a:endParaRPr lang="zh-TW" altLang="en-US" sz="2800" baseline="30000" dirty="0">
                <a:latin typeface="Arial" panose="020B0604020202090204" pitchFamily="34" charset="0"/>
              </a:endParaRPr>
            </a:p>
          </p:txBody>
        </p:sp>
      </p:grpSp>
      <p:sp>
        <p:nvSpPr>
          <p:cNvPr id="26" name="矩形 45"/>
          <p:cNvSpPr/>
          <p:nvPr/>
        </p:nvSpPr>
        <p:spPr>
          <a:xfrm>
            <a:off x="5518150" y="2822575"/>
            <a:ext cx="2132013" cy="1997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FF0000"/>
                </a:solidFill>
                <a:latin typeface="Arial" panose="020B0604020202090204" pitchFamily="34" charset="0"/>
                <a:cs typeface="Arial" panose="020B0604020202090204" pitchFamily="34" charset="0"/>
              </a:rPr>
              <a:t>Grid</a:t>
            </a:r>
            <a:endParaRPr lang="en-US" altLang="zh-TW" sz="2800">
              <a:solidFill>
                <a:srgbClr val="FF0000"/>
              </a:solidFill>
              <a:latin typeface="Arial" panose="020B0604020202090204" pitchFamily="34" charset="0"/>
              <a:cs typeface="Arial" panose="020B0604020202090204" pitchFamily="34" charset="0"/>
            </a:endParaRPr>
          </a:p>
          <a:p>
            <a:pPr lvl="0" algn="ctr" eaLnBrk="1" hangingPunct="1"/>
            <a:r>
              <a:rPr lang="en-US" altLang="zh-TW" sz="2800">
                <a:solidFill>
                  <a:srgbClr val="FF0000"/>
                </a:solidFill>
                <a:latin typeface="Arial" panose="020B0604020202090204" pitchFamily="34" charset="0"/>
                <a:cs typeface="Arial" panose="020B0604020202090204" pitchFamily="34" charset="0"/>
              </a:rPr>
              <a:t>LSTM</a:t>
            </a:r>
            <a:endParaRPr lang="zh-TW" altLang="en-US" sz="2800">
              <a:solidFill>
                <a:srgbClr val="FF0000"/>
              </a:solidFill>
              <a:latin typeface="Arial" panose="020B0604020202090204" pitchFamily="34" charset="0"/>
              <a:ea typeface="Arial" panose="020B0604020202090204" pitchFamily="34" charset="0"/>
            </a:endParaRPr>
          </a:p>
        </p:txBody>
      </p:sp>
      <p:sp>
        <p:nvSpPr>
          <p:cNvPr id="39940" name="矩形 46"/>
          <p:cNvSpPr/>
          <p:nvPr/>
        </p:nvSpPr>
        <p:spPr>
          <a:xfrm>
            <a:off x="4597400" y="2822575"/>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cxnSp>
        <p:nvCxnSpPr>
          <p:cNvPr id="27" name="直線單箭頭接點 49"/>
          <p:cNvCxnSpPr/>
          <p:nvPr/>
        </p:nvCxnSpPr>
        <p:spPr>
          <a:xfrm>
            <a:off x="5105400" y="33194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52"/>
          <p:cNvSpPr/>
          <p:nvPr/>
        </p:nvSpPr>
        <p:spPr>
          <a:xfrm>
            <a:off x="4606925" y="3887788"/>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9" name="直線單箭頭接點 53"/>
          <p:cNvCxnSpPr/>
          <p:nvPr/>
        </p:nvCxnSpPr>
        <p:spPr>
          <a:xfrm>
            <a:off x="5114925" y="44116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54"/>
          <p:cNvCxnSpPr/>
          <p:nvPr/>
        </p:nvCxnSpPr>
        <p:spPr>
          <a:xfrm>
            <a:off x="7661275" y="3282950"/>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55"/>
          <p:cNvCxnSpPr/>
          <p:nvPr/>
        </p:nvCxnSpPr>
        <p:spPr>
          <a:xfrm>
            <a:off x="7670800" y="437356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946" name="矩形 56"/>
          <p:cNvSpPr/>
          <p:nvPr/>
        </p:nvSpPr>
        <p:spPr>
          <a:xfrm>
            <a:off x="8081963" y="2809875"/>
            <a:ext cx="508000" cy="93027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90204" pitchFamily="34" charset="0"/>
                <a:cs typeface="Arial" panose="020B0604020202090204" pitchFamily="34" charset="0"/>
              </a:rPr>
              <a:t>c</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2" name="矩形 57"/>
          <p:cNvSpPr/>
          <p:nvPr/>
        </p:nvSpPr>
        <p:spPr>
          <a:xfrm>
            <a:off x="8089900" y="3875088"/>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h</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33" name="矩形 58"/>
          <p:cNvSpPr/>
          <p:nvPr/>
        </p:nvSpPr>
        <p:spPr>
          <a:xfrm>
            <a:off x="4703763" y="4117975"/>
            <a:ext cx="385762" cy="522288"/>
          </a:xfrm>
          <a:prstGeom prst="rect">
            <a:avLst/>
          </a:prstGeom>
          <a:noFill/>
          <a:ln w="9525">
            <a:noFill/>
          </a:ln>
        </p:spPr>
        <p:txBody>
          <a:bodyPr wrap="none">
            <a:spAutoFit/>
          </a:bodyPr>
          <a:p>
            <a:pPr algn="ctr"/>
            <a:r>
              <a:rPr lang="en-US" altLang="zh-TW" sz="2800" dirty="0">
                <a:latin typeface="Arial" panose="020B0604020202090204" pitchFamily="34" charset="0"/>
              </a:rPr>
              <a:t>h</a:t>
            </a:r>
            <a:endParaRPr lang="zh-TW" altLang="en-US" sz="2800" baseline="30000" dirty="0">
              <a:latin typeface="Arial" panose="020B0604020202090204" pitchFamily="34" charset="0"/>
            </a:endParaRPr>
          </a:p>
        </p:txBody>
      </p:sp>
      <p:sp>
        <p:nvSpPr>
          <p:cNvPr id="35" name="矩形 59"/>
          <p:cNvSpPr/>
          <p:nvPr/>
        </p:nvSpPr>
        <p:spPr>
          <a:xfrm>
            <a:off x="4692650" y="3051175"/>
            <a:ext cx="336550" cy="522288"/>
          </a:xfrm>
          <a:prstGeom prst="rect">
            <a:avLst/>
          </a:prstGeom>
          <a:noFill/>
          <a:ln w="9525">
            <a:noFill/>
          </a:ln>
        </p:spPr>
        <p:txBody>
          <a:bodyPr wrap="none">
            <a:spAutoFit/>
          </a:bodyPr>
          <a:p>
            <a:pPr algn="ctr"/>
            <a:r>
              <a:rPr lang="en-US" altLang="zh-TW" sz="2800" dirty="0">
                <a:latin typeface="Arial" panose="020B0604020202090204" pitchFamily="34" charset="0"/>
              </a:rPr>
              <a:t>c</a:t>
            </a:r>
            <a:endParaRPr lang="zh-TW" altLang="en-US" sz="2800" baseline="30000" dirty="0">
              <a:latin typeface="Arial" panose="020B0604020202090204" pitchFamily="34" charset="0"/>
            </a:endParaRPr>
          </a:p>
        </p:txBody>
      </p:sp>
      <p:sp>
        <p:nvSpPr>
          <p:cNvPr id="36" name="文字方塊 60"/>
          <p:cNvSpPr txBox="1"/>
          <p:nvPr/>
        </p:nvSpPr>
        <p:spPr>
          <a:xfrm>
            <a:off x="5521325" y="887413"/>
            <a:ext cx="2689225" cy="830262"/>
          </a:xfrm>
          <a:prstGeom prst="rect">
            <a:avLst/>
          </a:prstGeom>
          <a:noFill/>
          <a:ln w="9525">
            <a:noFill/>
          </a:ln>
        </p:spPr>
        <p:txBody>
          <a:bodyPr>
            <a:spAutoFit/>
          </a:bodyPr>
          <a:p>
            <a:r>
              <a:rPr lang="en-US" altLang="zh-TW" sz="2400" dirty="0">
                <a:latin typeface="Arial" panose="020B0604020202090204" pitchFamily="34" charset="0"/>
              </a:rPr>
              <a:t>Memory for both </a:t>
            </a:r>
            <a:r>
              <a:rPr lang="en-US" altLang="zh-TW" sz="2400" b="1" i="1" u="sng" dirty="0">
                <a:latin typeface="Arial" panose="020B0604020202090204" pitchFamily="34" charset="0"/>
              </a:rPr>
              <a:t>time</a:t>
            </a:r>
            <a:r>
              <a:rPr lang="en-US" altLang="zh-TW" sz="2400" dirty="0">
                <a:latin typeface="Arial" panose="020B0604020202090204" pitchFamily="34" charset="0"/>
              </a:rPr>
              <a:t> and </a:t>
            </a:r>
            <a:r>
              <a:rPr lang="en-US" altLang="zh-TW" sz="2400" b="1" i="1" u="sng" dirty="0">
                <a:latin typeface="Arial" panose="020B0604020202090204" pitchFamily="34" charset="0"/>
              </a:rPr>
              <a:t>depth</a:t>
            </a:r>
            <a:endParaRPr lang="zh-TW" altLang="en-US" sz="2400" b="1" i="1" u="sng" dirty="0">
              <a:latin typeface="Arial" panose="020B0604020202090204" pitchFamily="34" charset="0"/>
            </a:endParaRPr>
          </a:p>
        </p:txBody>
      </p:sp>
      <p:sp>
        <p:nvSpPr>
          <p:cNvPr id="39951" name="矩形 61"/>
          <p:cNvSpPr/>
          <p:nvPr/>
        </p:nvSpPr>
        <p:spPr>
          <a:xfrm rot="-5400000">
            <a:off x="5815013" y="5024438"/>
            <a:ext cx="508000" cy="931862"/>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cxnSp>
        <p:nvCxnSpPr>
          <p:cNvPr id="37" name="直線單箭頭接點 62"/>
          <p:cNvCxnSpPr/>
          <p:nvPr/>
        </p:nvCxnSpPr>
        <p:spPr>
          <a:xfrm rot="16200000">
            <a:off x="5907881" y="50426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63"/>
          <p:cNvSpPr/>
          <p:nvPr/>
        </p:nvSpPr>
        <p:spPr>
          <a:xfrm rot="16200000">
            <a:off x="6882606" y="5017294"/>
            <a:ext cx="508000" cy="93186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39" name="直線單箭頭接點 64"/>
          <p:cNvCxnSpPr/>
          <p:nvPr/>
        </p:nvCxnSpPr>
        <p:spPr>
          <a:xfrm rot="16200000">
            <a:off x="6956425" y="50339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65"/>
          <p:cNvSpPr/>
          <p:nvPr/>
        </p:nvSpPr>
        <p:spPr>
          <a:xfrm>
            <a:off x="6969125" y="5227638"/>
            <a:ext cx="384175" cy="523875"/>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b</a:t>
            </a:r>
            <a:endParaRPr lang="zh-TW" altLang="en-US" sz="2800" baseline="30000" dirty="0">
              <a:solidFill>
                <a:srgbClr val="000000"/>
              </a:solidFill>
              <a:latin typeface="Arial" panose="020B0604020202090204" pitchFamily="34" charset="0"/>
            </a:endParaRPr>
          </a:p>
        </p:txBody>
      </p:sp>
      <p:sp>
        <p:nvSpPr>
          <p:cNvPr id="41" name="矩形 66"/>
          <p:cNvSpPr/>
          <p:nvPr/>
        </p:nvSpPr>
        <p:spPr>
          <a:xfrm>
            <a:off x="5916613" y="5221288"/>
            <a:ext cx="357187" cy="522287"/>
          </a:xfrm>
          <a:prstGeom prst="rect">
            <a:avLst/>
          </a:prstGeom>
          <a:noFill/>
          <a:ln w="9525">
            <a:noFill/>
          </a:ln>
        </p:spPr>
        <p:txBody>
          <a:bodyPr wrap="none">
            <a:spAutoFit/>
          </a:bodyPr>
          <a:p>
            <a:pPr algn="ctr"/>
            <a:r>
              <a:rPr lang="en-US" altLang="zh-TW" sz="2800" dirty="0">
                <a:latin typeface="Arial" panose="020B0604020202090204" pitchFamily="34" charset="0"/>
              </a:rPr>
              <a:t>a</a:t>
            </a:r>
            <a:endParaRPr lang="zh-TW" altLang="en-US" sz="2800" baseline="30000" dirty="0">
              <a:latin typeface="Arial" panose="020B0604020202090204" pitchFamily="34" charset="0"/>
            </a:endParaRPr>
          </a:p>
        </p:txBody>
      </p:sp>
      <p:grpSp>
        <p:nvGrpSpPr>
          <p:cNvPr id="42" name="群組 73"/>
          <p:cNvGrpSpPr/>
          <p:nvPr/>
        </p:nvGrpSpPr>
        <p:grpSpPr>
          <a:xfrm>
            <a:off x="5584825" y="1860550"/>
            <a:ext cx="1998663" cy="530225"/>
            <a:chOff x="5481230" y="5576606"/>
            <a:chExt cx="1997602" cy="530061"/>
          </a:xfrm>
        </p:grpSpPr>
        <p:sp>
          <p:nvSpPr>
            <p:cNvPr id="39964" name="矩形 69"/>
            <p:cNvSpPr/>
            <p:nvPr/>
          </p:nvSpPr>
          <p:spPr>
            <a:xfrm rot="-5400000">
              <a:off x="5692993" y="5380712"/>
              <a:ext cx="507843" cy="931368"/>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43" name="矩形 70"/>
            <p:cNvSpPr/>
            <p:nvPr/>
          </p:nvSpPr>
          <p:spPr>
            <a:xfrm rot="16200000">
              <a:off x="6759228" y="5372778"/>
              <a:ext cx="507843" cy="9313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39966" name="矩形 71"/>
            <p:cNvSpPr/>
            <p:nvPr/>
          </p:nvSpPr>
          <p:spPr>
            <a:xfrm>
              <a:off x="6806229" y="5583447"/>
              <a:ext cx="463588" cy="523220"/>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b’</a:t>
              </a:r>
              <a:endParaRPr lang="zh-TW" altLang="en-US" sz="2800" baseline="30000" dirty="0">
                <a:solidFill>
                  <a:srgbClr val="000000"/>
                </a:solidFill>
                <a:latin typeface="Arial" panose="020B0604020202090204" pitchFamily="34" charset="0"/>
              </a:endParaRPr>
            </a:p>
          </p:txBody>
        </p:sp>
        <p:sp>
          <p:nvSpPr>
            <p:cNvPr id="39967" name="矩形 72"/>
            <p:cNvSpPr/>
            <p:nvPr/>
          </p:nvSpPr>
          <p:spPr>
            <a:xfrm>
              <a:off x="5748777" y="5576606"/>
              <a:ext cx="445955" cy="523220"/>
            </a:xfrm>
            <a:prstGeom prst="rect">
              <a:avLst/>
            </a:prstGeom>
            <a:noFill/>
            <a:ln w="9525">
              <a:noFill/>
            </a:ln>
          </p:spPr>
          <p:txBody>
            <a:bodyPr wrap="none">
              <a:spAutoFit/>
            </a:bodyPr>
            <a:p>
              <a:pPr algn="ctr"/>
              <a:r>
                <a:rPr lang="en-US" altLang="zh-TW" sz="2800" dirty="0">
                  <a:latin typeface="Arial" panose="020B0604020202090204" pitchFamily="34" charset="0"/>
                </a:rPr>
                <a:t>a’</a:t>
              </a:r>
              <a:endParaRPr lang="zh-TW" altLang="en-US" sz="2800" baseline="30000" dirty="0">
                <a:latin typeface="Arial" panose="020B0604020202090204" pitchFamily="34" charset="0"/>
              </a:endParaRPr>
            </a:p>
          </p:txBody>
        </p:sp>
      </p:grpSp>
      <p:cxnSp>
        <p:nvCxnSpPr>
          <p:cNvPr id="44" name="直線單箭頭接點 74"/>
          <p:cNvCxnSpPr/>
          <p:nvPr/>
        </p:nvCxnSpPr>
        <p:spPr>
          <a:xfrm rot="16200000">
            <a:off x="5873750" y="2593975"/>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75"/>
          <p:cNvCxnSpPr/>
          <p:nvPr/>
        </p:nvCxnSpPr>
        <p:spPr>
          <a:xfrm rot="16200000">
            <a:off x="6922294" y="258524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3"/>
          <p:cNvCxnSpPr/>
          <p:nvPr/>
        </p:nvCxnSpPr>
        <p:spPr>
          <a:xfrm>
            <a:off x="4194175" y="6008688"/>
            <a:ext cx="4403725" cy="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7"/>
          <p:cNvCxnSpPr/>
          <p:nvPr/>
        </p:nvCxnSpPr>
        <p:spPr>
          <a:xfrm flipH="1" flipV="1">
            <a:off x="4213225" y="1905000"/>
            <a:ext cx="0" cy="4103688"/>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8" name="文字方塊 6"/>
          <p:cNvSpPr txBox="1"/>
          <p:nvPr/>
        </p:nvSpPr>
        <p:spPr>
          <a:xfrm>
            <a:off x="7116763" y="6008688"/>
            <a:ext cx="1679575" cy="461962"/>
          </a:xfrm>
          <a:prstGeom prst="rect">
            <a:avLst/>
          </a:prstGeom>
          <a:noFill/>
          <a:ln w="9525">
            <a:noFill/>
          </a:ln>
        </p:spPr>
        <p:txBody>
          <a:bodyPr>
            <a:spAutoFit/>
          </a:bodyPr>
          <a:p>
            <a:pPr algn="ctr"/>
            <a:r>
              <a:rPr lang="en-US" altLang="zh-TW" sz="2400" dirty="0">
                <a:latin typeface="Arial" panose="020B0604020202090204" pitchFamily="34" charset="0"/>
              </a:rPr>
              <a:t>time</a:t>
            </a:r>
            <a:endParaRPr lang="zh-TW" altLang="en-US" sz="2400" dirty="0">
              <a:latin typeface="Arial" panose="020B0604020202090204" pitchFamily="34" charset="0"/>
            </a:endParaRPr>
          </a:p>
        </p:txBody>
      </p:sp>
      <p:sp>
        <p:nvSpPr>
          <p:cNvPr id="49" name="文字方塊 50"/>
          <p:cNvSpPr txBox="1"/>
          <p:nvPr/>
        </p:nvSpPr>
        <p:spPr>
          <a:xfrm>
            <a:off x="3686175" y="1443038"/>
            <a:ext cx="1054100" cy="461962"/>
          </a:xfrm>
          <a:prstGeom prst="rect">
            <a:avLst/>
          </a:prstGeom>
          <a:noFill/>
          <a:ln w="9525">
            <a:noFill/>
          </a:ln>
        </p:spPr>
        <p:txBody>
          <a:bodyPr>
            <a:spAutoFit/>
          </a:bodyPr>
          <a:p>
            <a:pPr algn="ctr"/>
            <a:r>
              <a:rPr lang="en-US" altLang="zh-TW" sz="2400" dirty="0">
                <a:latin typeface="Arial" panose="020B0604020202090204" pitchFamily="34" charset="0"/>
              </a:rPr>
              <a:t>depth</a:t>
            </a:r>
            <a:endParaRPr lang="zh-TW" altLang="en-US" sz="2400"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9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9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39940" grpId="0" bldLvl="0" animBg="1"/>
      <p:bldP spid="28" grpId="0" bldLvl="0" animBg="1"/>
      <p:bldP spid="39946" grpId="0" bldLvl="0" animBg="1"/>
      <p:bldP spid="32" grpId="0" bldLvl="0" animBg="1"/>
      <p:bldP spid="33" grpId="0"/>
      <p:bldP spid="35" grpId="0"/>
      <p:bldP spid="36" grpId="0"/>
      <p:bldP spid="39951" grpId="0" bldLvl="0" animBg="1"/>
      <p:bldP spid="38" grpId="0" bldLvl="0" animBg="1"/>
      <p:bldP spid="40" grpId="0"/>
      <p:bldP spid="41"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Grid LSTM</a:t>
              </a:r>
              <a:endParaRPr lang="en-US" altLang="en-US" sz="2775">
                <a:solidFill>
                  <a:srgbClr val="FFFFFF"/>
                </a:solidFill>
                <a:latin typeface="Arial" panose="020B0604020202090204"/>
                <a:sym typeface="+mn-ea"/>
              </a:endParaRPr>
            </a:p>
          </p:txBody>
        </p:sp>
      </p:grpSp>
      <p:grpSp>
        <p:nvGrpSpPr>
          <p:cNvPr id="40962" name="群組 2"/>
          <p:cNvGrpSpPr/>
          <p:nvPr/>
        </p:nvGrpSpPr>
        <p:grpSpPr>
          <a:xfrm>
            <a:off x="12700" y="2014538"/>
            <a:ext cx="4000500" cy="3889375"/>
            <a:chOff x="336175" y="1949786"/>
            <a:chExt cx="3999776" cy="3890181"/>
          </a:xfrm>
        </p:grpSpPr>
        <p:sp>
          <p:nvSpPr>
            <p:cNvPr id="56" name="矩形 3"/>
            <p:cNvSpPr/>
            <p:nvPr/>
          </p:nvSpPr>
          <p:spPr>
            <a:xfrm>
              <a:off x="1255172" y="2910422"/>
              <a:ext cx="2133214" cy="19974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Grid</a:t>
              </a:r>
              <a:endParaRPr lang="en-US" altLang="zh-TW" sz="2800">
                <a:solidFill>
                  <a:srgbClr val="000000"/>
                </a:solidFill>
                <a:latin typeface="Arial" panose="020B0604020202090204" pitchFamily="34" charset="0"/>
                <a:cs typeface="Arial" panose="020B0604020202090204" pitchFamily="34" charset="0"/>
              </a:endParaRPr>
            </a:p>
            <a:p>
              <a:pPr lvl="0" algn="ctr" eaLnBrk="1" hangingPunct="1"/>
              <a:r>
                <a:rPr lang="en-US" altLang="zh-TW" sz="2800">
                  <a:solidFill>
                    <a:srgbClr val="000000"/>
                  </a:solidFill>
                  <a:latin typeface="Arial" panose="020B0604020202090204" pitchFamily="34" charset="0"/>
                  <a:cs typeface="Arial" panose="020B0604020202090204" pitchFamily="34" charset="0"/>
                </a:rPr>
                <a:t>LSTM</a:t>
              </a:r>
              <a:endParaRPr lang="zh-TW" altLang="en-US" sz="2800">
                <a:solidFill>
                  <a:srgbClr val="000000"/>
                </a:solidFill>
                <a:latin typeface="Arial" panose="020B0604020202090204" pitchFamily="34" charset="0"/>
                <a:ea typeface="Arial" panose="020B0604020202090204" pitchFamily="34" charset="0"/>
              </a:endParaRPr>
            </a:p>
          </p:txBody>
        </p:sp>
        <p:sp>
          <p:nvSpPr>
            <p:cNvPr id="41031" name="矩形 4"/>
            <p:cNvSpPr/>
            <p:nvPr/>
          </p:nvSpPr>
          <p:spPr>
            <a:xfrm>
              <a:off x="336175" y="2910422"/>
              <a:ext cx="507908" cy="93205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cxnSp>
          <p:nvCxnSpPr>
            <p:cNvPr id="57" name="直線單箭頭接點 5"/>
            <p:cNvCxnSpPr/>
            <p:nvPr/>
          </p:nvCxnSpPr>
          <p:spPr>
            <a:xfrm>
              <a:off x="844083" y="3409000"/>
              <a:ext cx="3888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矩形 6"/>
            <p:cNvSpPr/>
            <p:nvPr/>
          </p:nvSpPr>
          <p:spPr>
            <a:xfrm>
              <a:off x="344112" y="3977443"/>
              <a:ext cx="507908" cy="930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59" name="直線單箭頭接點 7"/>
            <p:cNvCxnSpPr/>
            <p:nvPr/>
          </p:nvCxnSpPr>
          <p:spPr>
            <a:xfrm>
              <a:off x="852020" y="4499839"/>
              <a:ext cx="39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8"/>
            <p:cNvCxnSpPr/>
            <p:nvPr/>
          </p:nvCxnSpPr>
          <p:spPr>
            <a:xfrm>
              <a:off x="3399496" y="3370892"/>
              <a:ext cx="38886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9"/>
            <p:cNvCxnSpPr/>
            <p:nvPr/>
          </p:nvCxnSpPr>
          <p:spPr>
            <a:xfrm>
              <a:off x="3407432" y="4463319"/>
              <a:ext cx="3904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37" name="矩形 10"/>
            <p:cNvSpPr/>
            <p:nvPr/>
          </p:nvSpPr>
          <p:spPr>
            <a:xfrm>
              <a:off x="3820107" y="2897719"/>
              <a:ext cx="507908" cy="93205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800">
                  <a:solidFill>
                    <a:srgbClr val="000000"/>
                  </a:solidFill>
                  <a:latin typeface="Arial" panose="020B0604020202090204" pitchFamily="34" charset="0"/>
                  <a:cs typeface="Arial" panose="020B0604020202090204" pitchFamily="34" charset="0"/>
                </a:rPr>
                <a:t>c</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62" name="矩形 11"/>
            <p:cNvSpPr/>
            <p:nvPr/>
          </p:nvSpPr>
          <p:spPr>
            <a:xfrm>
              <a:off x="3828043" y="3964740"/>
              <a:ext cx="507908" cy="93046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h</a:t>
              </a:r>
              <a:r>
                <a:rPr lang="en-US" altLang="zh-TW" sz="2800" baseline="30000">
                  <a:solidFill>
                    <a:srgbClr val="000000"/>
                  </a:solidFill>
                  <a:latin typeface="Arial" panose="020B0604020202090204" pitchFamily="34" charset="0"/>
                  <a:cs typeface="Arial" panose="020B0604020202090204" pitchFamily="34" charset="0"/>
                </a:rPr>
                <a:t>’</a:t>
              </a: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41039" name="矩形 12"/>
            <p:cNvSpPr/>
            <p:nvPr/>
          </p:nvSpPr>
          <p:spPr>
            <a:xfrm>
              <a:off x="442477" y="4206105"/>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h</a:t>
              </a:r>
              <a:endParaRPr lang="zh-TW" altLang="en-US" sz="2800" baseline="30000" dirty="0">
                <a:solidFill>
                  <a:srgbClr val="000000"/>
                </a:solidFill>
                <a:latin typeface="Arial" panose="020B0604020202090204" pitchFamily="34" charset="0"/>
              </a:endParaRPr>
            </a:p>
          </p:txBody>
        </p:sp>
        <p:sp>
          <p:nvSpPr>
            <p:cNvPr id="41040" name="矩形 13"/>
            <p:cNvSpPr/>
            <p:nvPr/>
          </p:nvSpPr>
          <p:spPr>
            <a:xfrm>
              <a:off x="430160" y="3139836"/>
              <a:ext cx="336952" cy="523220"/>
            </a:xfrm>
            <a:prstGeom prst="rect">
              <a:avLst/>
            </a:prstGeom>
            <a:noFill/>
            <a:ln w="9525">
              <a:noFill/>
            </a:ln>
          </p:spPr>
          <p:txBody>
            <a:bodyPr wrap="none">
              <a:spAutoFit/>
            </a:bodyPr>
            <a:p>
              <a:pPr algn="ctr"/>
              <a:r>
                <a:rPr lang="en-US" altLang="zh-TW" sz="2800" dirty="0">
                  <a:latin typeface="Arial" panose="020B0604020202090204" pitchFamily="34" charset="0"/>
                </a:rPr>
                <a:t>c</a:t>
              </a:r>
              <a:endParaRPr lang="zh-TW" altLang="en-US" sz="2800" baseline="30000" dirty="0">
                <a:latin typeface="Arial" panose="020B0604020202090204" pitchFamily="34" charset="0"/>
              </a:endParaRPr>
            </a:p>
          </p:txBody>
        </p:sp>
        <p:sp>
          <p:nvSpPr>
            <p:cNvPr id="41041" name="矩形 14"/>
            <p:cNvSpPr/>
            <p:nvPr/>
          </p:nvSpPr>
          <p:spPr>
            <a:xfrm rot="-5400000">
              <a:off x="1554263" y="5113714"/>
              <a:ext cx="508105" cy="931694"/>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cxnSp>
          <p:nvCxnSpPr>
            <p:cNvPr id="63" name="直線單箭頭接點 15"/>
            <p:cNvCxnSpPr/>
            <p:nvPr/>
          </p:nvCxnSpPr>
          <p:spPr>
            <a:xfrm rot="16200000">
              <a:off x="1646344" y="5131001"/>
              <a:ext cx="3890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矩形 16"/>
            <p:cNvSpPr/>
            <p:nvPr/>
          </p:nvSpPr>
          <p:spPr>
            <a:xfrm rot="16200000">
              <a:off x="2620871" y="5105776"/>
              <a:ext cx="508105" cy="93169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65" name="直線單箭頭接點 17"/>
            <p:cNvCxnSpPr/>
            <p:nvPr/>
          </p:nvCxnSpPr>
          <p:spPr>
            <a:xfrm rot="16200000">
              <a:off x="2693904" y="5123062"/>
              <a:ext cx="389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045" name="矩形 18"/>
            <p:cNvSpPr/>
            <p:nvPr/>
          </p:nvSpPr>
          <p:spPr>
            <a:xfrm>
              <a:off x="2707228" y="5316747"/>
              <a:ext cx="384365" cy="523220"/>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b</a:t>
              </a:r>
              <a:endParaRPr lang="zh-TW" altLang="en-US" sz="2800" baseline="30000" dirty="0">
                <a:solidFill>
                  <a:srgbClr val="000000"/>
                </a:solidFill>
                <a:latin typeface="Arial" panose="020B0604020202090204" pitchFamily="34" charset="0"/>
              </a:endParaRPr>
            </a:p>
          </p:txBody>
        </p:sp>
        <p:sp>
          <p:nvSpPr>
            <p:cNvPr id="41046" name="矩形 19"/>
            <p:cNvSpPr/>
            <p:nvPr/>
          </p:nvSpPr>
          <p:spPr>
            <a:xfrm>
              <a:off x="1655047" y="5309906"/>
              <a:ext cx="356188" cy="523220"/>
            </a:xfrm>
            <a:prstGeom prst="rect">
              <a:avLst/>
            </a:prstGeom>
            <a:noFill/>
            <a:ln w="9525">
              <a:noFill/>
            </a:ln>
          </p:spPr>
          <p:txBody>
            <a:bodyPr wrap="none">
              <a:spAutoFit/>
            </a:bodyPr>
            <a:p>
              <a:pPr algn="ctr"/>
              <a:r>
                <a:rPr lang="en-US" altLang="zh-TW" sz="2800" dirty="0">
                  <a:latin typeface="Arial" panose="020B0604020202090204" pitchFamily="34" charset="0"/>
                </a:rPr>
                <a:t>a</a:t>
              </a:r>
              <a:endParaRPr lang="zh-TW" altLang="en-US" sz="2800" baseline="30000" dirty="0">
                <a:latin typeface="Arial" panose="020B0604020202090204" pitchFamily="34" charset="0"/>
              </a:endParaRPr>
            </a:p>
          </p:txBody>
        </p:sp>
        <p:grpSp>
          <p:nvGrpSpPr>
            <p:cNvPr id="41047" name="群組 20"/>
            <p:cNvGrpSpPr/>
            <p:nvPr/>
          </p:nvGrpSpPr>
          <p:grpSpPr>
            <a:xfrm>
              <a:off x="1323254" y="1949786"/>
              <a:ext cx="1997602" cy="530061"/>
              <a:chOff x="5481230" y="5576606"/>
              <a:chExt cx="1997602" cy="530061"/>
            </a:xfrm>
          </p:grpSpPr>
          <p:sp>
            <p:nvSpPr>
              <p:cNvPr id="41050" name="矩形 21"/>
              <p:cNvSpPr/>
              <p:nvPr/>
            </p:nvSpPr>
            <p:spPr>
              <a:xfrm rot="-5400000">
                <a:off x="5693192" y="5380688"/>
                <a:ext cx="508105" cy="931694"/>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sz="2800" baseline="30000">
                  <a:solidFill>
                    <a:srgbClr val="000000"/>
                  </a:solidFill>
                  <a:latin typeface="Arial" panose="020B0604020202090204" pitchFamily="34" charset="0"/>
                  <a:ea typeface="Arial" panose="020B0604020202090204" pitchFamily="34" charset="0"/>
                </a:endParaRPr>
              </a:p>
            </p:txBody>
          </p:sp>
          <p:sp>
            <p:nvSpPr>
              <p:cNvPr id="66" name="矩形 22"/>
              <p:cNvSpPr/>
              <p:nvPr/>
            </p:nvSpPr>
            <p:spPr>
              <a:xfrm rot="16200000">
                <a:off x="6758211" y="5372751"/>
                <a:ext cx="508105" cy="93169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2800" baseline="30000">
                  <a:solidFill>
                    <a:srgbClr val="FFFFFF"/>
                  </a:solidFill>
                  <a:latin typeface="Arial" panose="020B0604020202090204" pitchFamily="34" charset="0"/>
                  <a:ea typeface="Arial" panose="020B0604020202090204" pitchFamily="34" charset="0"/>
                </a:endParaRPr>
              </a:p>
            </p:txBody>
          </p:sp>
          <p:sp>
            <p:nvSpPr>
              <p:cNvPr id="41052" name="矩形 23"/>
              <p:cNvSpPr/>
              <p:nvPr/>
            </p:nvSpPr>
            <p:spPr>
              <a:xfrm>
                <a:off x="6806229" y="5583447"/>
                <a:ext cx="463588" cy="523220"/>
              </a:xfrm>
              <a:prstGeom prst="rect">
                <a:avLst/>
              </a:prstGeom>
              <a:noFill/>
              <a:ln w="9525">
                <a:noFill/>
              </a:ln>
            </p:spPr>
            <p:txBody>
              <a:bodyPr wrap="none">
                <a:spAutoFit/>
              </a:bodyPr>
              <a:p>
                <a:pPr algn="ctr"/>
                <a:r>
                  <a:rPr lang="en-US" altLang="zh-TW" sz="2800" dirty="0">
                    <a:solidFill>
                      <a:srgbClr val="000000"/>
                    </a:solidFill>
                    <a:latin typeface="Arial" panose="020B0604020202090204" pitchFamily="34" charset="0"/>
                  </a:rPr>
                  <a:t>b’</a:t>
                </a:r>
                <a:endParaRPr lang="zh-TW" altLang="en-US" sz="2800" baseline="30000" dirty="0">
                  <a:solidFill>
                    <a:srgbClr val="000000"/>
                  </a:solidFill>
                  <a:latin typeface="Arial" panose="020B0604020202090204" pitchFamily="34" charset="0"/>
                </a:endParaRPr>
              </a:p>
            </p:txBody>
          </p:sp>
          <p:sp>
            <p:nvSpPr>
              <p:cNvPr id="41053" name="矩形 24"/>
              <p:cNvSpPr/>
              <p:nvPr/>
            </p:nvSpPr>
            <p:spPr>
              <a:xfrm>
                <a:off x="5748777" y="5576606"/>
                <a:ext cx="445955" cy="523220"/>
              </a:xfrm>
              <a:prstGeom prst="rect">
                <a:avLst/>
              </a:prstGeom>
              <a:noFill/>
              <a:ln w="9525">
                <a:noFill/>
              </a:ln>
            </p:spPr>
            <p:txBody>
              <a:bodyPr wrap="none">
                <a:spAutoFit/>
              </a:bodyPr>
              <a:p>
                <a:pPr algn="ctr"/>
                <a:r>
                  <a:rPr lang="en-US" altLang="zh-TW" sz="2800" dirty="0">
                    <a:latin typeface="Arial" panose="020B0604020202090204" pitchFamily="34" charset="0"/>
                  </a:rPr>
                  <a:t>a’</a:t>
                </a:r>
                <a:endParaRPr lang="zh-TW" altLang="en-US" sz="2800" baseline="30000" dirty="0">
                  <a:latin typeface="Arial" panose="020B0604020202090204" pitchFamily="34" charset="0"/>
                </a:endParaRPr>
              </a:p>
            </p:txBody>
          </p:sp>
        </p:grpSp>
        <p:cxnSp>
          <p:nvCxnSpPr>
            <p:cNvPr id="67" name="直線單箭頭接點 25"/>
            <p:cNvCxnSpPr/>
            <p:nvPr/>
          </p:nvCxnSpPr>
          <p:spPr>
            <a:xfrm rot="16200000">
              <a:off x="1611426" y="2682569"/>
              <a:ext cx="38901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單箭頭接點 26"/>
            <p:cNvCxnSpPr/>
            <p:nvPr/>
          </p:nvCxnSpPr>
          <p:spPr>
            <a:xfrm rot="16200000">
              <a:off x="2660573" y="2674630"/>
              <a:ext cx="38901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0963" name="群組 281"/>
          <p:cNvGrpSpPr/>
          <p:nvPr/>
        </p:nvGrpSpPr>
        <p:grpSpPr>
          <a:xfrm>
            <a:off x="6905625" y="1020763"/>
            <a:ext cx="908050" cy="461962"/>
            <a:chOff x="4765592" y="6396335"/>
            <a:chExt cx="907572" cy="461665"/>
          </a:xfrm>
        </p:grpSpPr>
        <p:sp>
          <p:nvSpPr>
            <p:cNvPr id="41028" name="矩形 282"/>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41029" name="文字方塊 283"/>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r>
                <a:rPr lang="en-US" altLang="zh-TW" sz="2400" baseline="30000" dirty="0">
                  <a:solidFill>
                    <a:srgbClr val="000000"/>
                  </a:solidFill>
                  <a:latin typeface="Arial" panose="020B0604020202090204" pitchFamily="34" charset="0"/>
                </a:rPr>
                <a:t>'</a:t>
              </a:r>
              <a:endParaRPr lang="zh-TW" altLang="en-US" sz="2400" baseline="30000" dirty="0">
                <a:solidFill>
                  <a:srgbClr val="000000"/>
                </a:solidFill>
                <a:latin typeface="Arial" panose="020B0604020202090204" pitchFamily="34" charset="0"/>
              </a:endParaRPr>
            </a:p>
          </p:txBody>
        </p:sp>
      </p:grpSp>
      <p:sp>
        <p:nvSpPr>
          <p:cNvPr id="40964" name="矩形 288"/>
          <p:cNvSpPr/>
          <p:nvPr/>
        </p:nvSpPr>
        <p:spPr>
          <a:xfrm>
            <a:off x="6408738" y="4381500"/>
            <a:ext cx="719137" cy="431800"/>
          </a:xfrm>
          <a:prstGeom prst="rect">
            <a:avLst/>
          </a:prstGeom>
          <a:gradFill rotWithShape="1">
            <a:gsLst>
              <a:gs pos="0">
                <a:srgbClr val="F5F5FC">
                  <a:alpha val="100000"/>
                </a:srgbClr>
              </a:gs>
              <a:gs pos="64999">
                <a:srgbClr val="E6E6F6">
                  <a:alpha val="100000"/>
                </a:srgbClr>
              </a:gs>
              <a:gs pos="100000">
                <a:srgbClr val="DCDCF3">
                  <a:alpha val="100000"/>
                </a:srgbClr>
              </a:gs>
            </a:gsLst>
            <a:lin ang="5400000" scaled="1"/>
            <a:tileRect/>
          </a:gradFill>
          <a:ln w="9525" cap="flat" cmpd="sng">
            <a:solidFill>
              <a:srgbClr val="BFBFD2"/>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r>
              <a:rPr lang="en-US" altLang="zh-TW" sz="2400">
                <a:solidFill>
                  <a:srgbClr val="000000"/>
                </a:solidFill>
                <a:latin typeface="Arial" panose="020B0604020202090204" pitchFamily="34" charset="0"/>
                <a:cs typeface="Arial" panose="020B0604020202090204" pitchFamily="34" charset="0"/>
              </a:rPr>
              <a:t>z</a:t>
            </a:r>
            <a:endParaRPr lang="zh-TW" altLang="en-US" sz="2400">
              <a:solidFill>
                <a:srgbClr val="000000"/>
              </a:solidFill>
              <a:latin typeface="Arial" panose="020B0604020202090204" pitchFamily="34" charset="0"/>
              <a:ea typeface="Arial" panose="020B0604020202090204" pitchFamily="34" charset="0"/>
            </a:endParaRPr>
          </a:p>
        </p:txBody>
      </p:sp>
      <p:sp>
        <p:nvSpPr>
          <p:cNvPr id="69" name="矩形 289"/>
          <p:cNvSpPr/>
          <p:nvPr/>
        </p:nvSpPr>
        <p:spPr>
          <a:xfrm>
            <a:off x="5515476" y="4381130"/>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i</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70" name="橢圓 290"/>
          <p:cNvSpPr/>
          <p:nvPr/>
        </p:nvSpPr>
        <p:spPr>
          <a:xfrm>
            <a:off x="6080125" y="352742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sp>
        <p:nvSpPr>
          <p:cNvPr id="71" name="矩形 291"/>
          <p:cNvSpPr/>
          <p:nvPr/>
        </p:nvSpPr>
        <p:spPr>
          <a:xfrm>
            <a:off x="4631016" y="4381130"/>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err="1">
                <a:solidFill>
                  <a:srgbClr val="000000"/>
                </a:solidFill>
                <a:latin typeface="Arial" panose="020B0604020202090204" pitchFamily="34" charset="0"/>
                <a:cs typeface="Arial" panose="020B0604020202090204" pitchFamily="34" charset="0"/>
              </a:rPr>
              <a:t>z</a:t>
            </a:r>
            <a:r>
              <a:rPr lang="en-US" altLang="zh-TW" sz="2400" baseline="30000" err="1">
                <a:solidFill>
                  <a:srgbClr val="000000"/>
                </a:solidFill>
                <a:latin typeface="Arial" panose="020B0604020202090204" pitchFamily="34" charset="0"/>
                <a:cs typeface="Arial" panose="020B0604020202090204" pitchFamily="34" charset="0"/>
              </a:rPr>
              <a:t>f</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72" name="矩形 292"/>
          <p:cNvSpPr/>
          <p:nvPr/>
        </p:nvSpPr>
        <p:spPr>
          <a:xfrm>
            <a:off x="7292782" y="4386326"/>
            <a:ext cx="720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z</a:t>
            </a:r>
            <a:r>
              <a:rPr lang="en-US" altLang="zh-TW" sz="2400" baseline="30000">
                <a:solidFill>
                  <a:srgbClr val="000000"/>
                </a:solidFill>
                <a:latin typeface="Arial" panose="020B0604020202090204" pitchFamily="34" charset="0"/>
                <a:cs typeface="Arial" panose="020B0604020202090204" pitchFamily="34" charset="0"/>
              </a:rPr>
              <a:t>o</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73" name="橢圓 293"/>
          <p:cNvSpPr/>
          <p:nvPr/>
        </p:nvSpPr>
        <p:spPr>
          <a:xfrm>
            <a:off x="4752975" y="2708275"/>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grpSp>
        <p:nvGrpSpPr>
          <p:cNvPr id="40976" name="群組 294"/>
          <p:cNvGrpSpPr/>
          <p:nvPr/>
        </p:nvGrpSpPr>
        <p:grpSpPr>
          <a:xfrm>
            <a:off x="6069013" y="2681288"/>
            <a:ext cx="438150" cy="438150"/>
            <a:chOff x="6656524" y="2699227"/>
            <a:chExt cx="438150" cy="438150"/>
          </a:xfrm>
        </p:grpSpPr>
        <p:sp>
          <p:nvSpPr>
            <p:cNvPr id="41026" name="橢圓 295"/>
            <p:cNvSpPr/>
            <p:nvPr/>
          </p:nvSpPr>
          <p:spPr>
            <a:xfrm>
              <a:off x="6656524" y="2699227"/>
              <a:ext cx="438150" cy="438150"/>
            </a:xfrm>
            <a:prstGeom prst="ellipse">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a:solidFill>
                  <a:srgbClr val="000000"/>
                </a:solidFill>
                <a:latin typeface="Arial" panose="020B0604020202090204" pitchFamily="34" charset="0"/>
                <a:ea typeface="Arial" panose="020B0604020202090204" pitchFamily="34" charset="0"/>
              </a:endParaRPr>
            </a:p>
          </p:txBody>
        </p:sp>
        <p:sp>
          <p:nvSpPr>
            <p:cNvPr id="74" name="文字方塊 296"/>
            <p:cNvSpPr txBox="1">
              <a:spLocks noRot="1" noChangeAspect="1" noMove="1" noResize="1" noEditPoints="1" noAdjustHandles="1" noChangeArrowheads="1" noChangeShapeType="1" noTextEdit="1"/>
            </p:cNvSpPr>
            <p:nvPr/>
          </p:nvSpPr>
          <p:spPr>
            <a:xfrm>
              <a:off x="6749816" y="2808362"/>
              <a:ext cx="283732" cy="276999"/>
            </a:xfrm>
            <a:prstGeom prst="rect">
              <a:avLst/>
            </a:prstGeom>
            <a:blipFill rotWithShape="1">
              <a:blip r:embed="rId1"/>
              <a:stretch>
                <a:fillRect l="-8333" t="-8511" b="-4255"/>
              </a:stretch>
            </a:blipFill>
          </p:spPr>
          <p:txBody>
            <a:bodyPr/>
            <a:lstStyle/>
            <a:p>
              <a:pPr marR="0" defTabSz="914400">
                <a:buClrTx/>
                <a:buSzTx/>
                <a:buFontTx/>
                <a:buNone/>
                <a:defRPr/>
              </a:pPr>
              <a:r>
                <a:rPr kumimoji="0" lang="en-US" kern="1200" cap="none" spc="0" normalizeH="0" baseline="0" noProof="0">
                  <a:noFill/>
                  <a:latin typeface="Arial" panose="020B0604020202090204" pitchFamily="34" charset="0"/>
                  <a:ea typeface="MS PGothic" panose="020B0600070205080204" charset="-128"/>
                  <a:cs typeface="MS PGothic" panose="020B0600070205080204" charset="-128"/>
                </a:rPr>
                <a:t> </a:t>
              </a:r>
              <a:endParaRPr kumimoji="0" lang="en-US" kern="1200" cap="none" spc="0" normalizeH="0" baseline="0" noProof="0">
                <a:noFill/>
                <a:latin typeface="Arial" panose="020B0604020202090204" pitchFamily="34" charset="0"/>
                <a:ea typeface="MS PGothic" panose="020B0600070205080204" charset="-128"/>
                <a:cs typeface="MS PGothic" panose="020B0600070205080204" charset="-128"/>
              </a:endParaRPr>
            </a:p>
          </p:txBody>
        </p:sp>
      </p:grpSp>
      <p:sp>
        <p:nvSpPr>
          <p:cNvPr id="75" name="橢圓 297"/>
          <p:cNvSpPr/>
          <p:nvPr/>
        </p:nvSpPr>
        <p:spPr>
          <a:xfrm>
            <a:off x="7429500" y="2703513"/>
            <a:ext cx="438150" cy="4381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a:solidFill>
                <a:srgbClr val="FFFFFF"/>
              </a:solidFill>
              <a:latin typeface="Arial" panose="020B0604020202090204" pitchFamily="34" charset="0"/>
              <a:ea typeface="Arial" panose="020B0604020202090204" pitchFamily="34" charset="0"/>
            </a:endParaRPr>
          </a:p>
        </p:txBody>
      </p:sp>
      <p:cxnSp>
        <p:nvCxnSpPr>
          <p:cNvPr id="76" name="直線單箭頭接點 300"/>
          <p:cNvCxnSpPr/>
          <p:nvPr/>
        </p:nvCxnSpPr>
        <p:spPr>
          <a:xfrm flipH="1" flipV="1">
            <a:off x="4991100" y="3175000"/>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301"/>
          <p:cNvCxnSpPr/>
          <p:nvPr/>
        </p:nvCxnSpPr>
        <p:spPr>
          <a:xfrm>
            <a:off x="5197475" y="2938463"/>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302"/>
          <p:cNvCxnSpPr>
            <a:endCxn id="70" idx="5"/>
          </p:cNvCxnSpPr>
          <p:nvPr/>
        </p:nvCxnSpPr>
        <p:spPr>
          <a:xfrm flipH="1" flipV="1">
            <a:off x="6454775" y="3902075"/>
            <a:ext cx="338138" cy="4937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303"/>
          <p:cNvCxnSpPr>
            <a:endCxn id="70" idx="3"/>
          </p:cNvCxnSpPr>
          <p:nvPr/>
        </p:nvCxnSpPr>
        <p:spPr>
          <a:xfrm flipV="1">
            <a:off x="5875338" y="3902075"/>
            <a:ext cx="269875" cy="47942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304"/>
          <p:cNvCxnSpPr/>
          <p:nvPr/>
        </p:nvCxnSpPr>
        <p:spPr>
          <a:xfrm flipV="1">
            <a:off x="6296025" y="3127375"/>
            <a:ext cx="0" cy="3968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向下箭號 162"/>
          <p:cNvSpPr/>
          <p:nvPr/>
        </p:nvSpPr>
        <p:spPr>
          <a:xfrm rot="2620627" flipV="1">
            <a:off x="7187079" y="4842369"/>
            <a:ext cx="438150" cy="985507"/>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82" name="向下箭號 163"/>
          <p:cNvSpPr/>
          <p:nvPr/>
        </p:nvSpPr>
        <p:spPr>
          <a:xfrm rot="20057551" flipV="1">
            <a:off x="5773535" y="4836848"/>
            <a:ext cx="438150" cy="909089"/>
          </a:xfrm>
          <a:prstGeom prst="downArrow">
            <a:avLst/>
          </a:prstGeom>
        </p:spPr>
        <p:style>
          <a:lnRef idx="0">
            <a:schemeClr val="accent6"/>
          </a:lnRef>
          <a:fillRef idx="3">
            <a:schemeClr val="accent6"/>
          </a:fillRef>
          <a:effectRef idx="3">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83" name="向下箭號 165"/>
          <p:cNvSpPr/>
          <p:nvPr/>
        </p:nvSpPr>
        <p:spPr>
          <a:xfrm rot="1353372" flipV="1">
            <a:off x="6485379" y="4882543"/>
            <a:ext cx="438150" cy="861179"/>
          </a:xfrm>
          <a:prstGeom prst="downArrow">
            <a:avLst/>
          </a:prstGeom>
        </p:spPr>
        <p:style>
          <a:lnRef idx="0">
            <a:schemeClr val="accent5"/>
          </a:lnRef>
          <a:fillRef idx="3">
            <a:schemeClr val="accent5"/>
          </a:fillRef>
          <a:effectRef idx="3">
            <a:schemeClr val="accent5"/>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sp>
        <p:nvSpPr>
          <p:cNvPr id="84" name="向下箭號 166"/>
          <p:cNvSpPr/>
          <p:nvPr/>
        </p:nvSpPr>
        <p:spPr>
          <a:xfrm rot="18851723" flipV="1">
            <a:off x="5027073" y="4811235"/>
            <a:ext cx="438150" cy="1030466"/>
          </a:xfrm>
          <a:prstGeom prst="downArrow">
            <a:avLst/>
          </a:prstGeom>
        </p:spPr>
        <p:style>
          <a:lnRef idx="0">
            <a:schemeClr val="accent4"/>
          </a:lnRef>
          <a:fillRef idx="3">
            <a:schemeClr val="accent4"/>
          </a:fillRef>
          <a:effectRef idx="3">
            <a:schemeClr val="accent4"/>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endParaRPr lang="zh-TW" altLang="en-US" sz="1800" dirty="0">
              <a:solidFill>
                <a:srgbClr val="FFFFFF"/>
              </a:solidFill>
              <a:latin typeface="Arial" panose="020B0604020202090204" pitchFamily="34" charset="0"/>
              <a:ea typeface="Arial" panose="020B0604020202090204" pitchFamily="34" charset="0"/>
            </a:endParaRPr>
          </a:p>
        </p:txBody>
      </p:sp>
      <p:grpSp>
        <p:nvGrpSpPr>
          <p:cNvPr id="40995" name="群組 310"/>
          <p:cNvGrpSpPr/>
          <p:nvPr/>
        </p:nvGrpSpPr>
        <p:grpSpPr>
          <a:xfrm>
            <a:off x="5483225" y="5795963"/>
            <a:ext cx="908050" cy="461962"/>
            <a:chOff x="4765592" y="6396335"/>
            <a:chExt cx="907572" cy="461665"/>
          </a:xfrm>
        </p:grpSpPr>
        <p:sp>
          <p:nvSpPr>
            <p:cNvPr id="41024" name="矩形 311"/>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41025" name="文字方塊 312"/>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h</a:t>
              </a:r>
              <a:endParaRPr lang="zh-TW" altLang="en-US" sz="2400" baseline="30000" dirty="0">
                <a:solidFill>
                  <a:srgbClr val="000000"/>
                </a:solidFill>
                <a:latin typeface="Arial" panose="020B0604020202090204" pitchFamily="34" charset="0"/>
              </a:endParaRPr>
            </a:p>
          </p:txBody>
        </p:sp>
      </p:grpSp>
      <p:grpSp>
        <p:nvGrpSpPr>
          <p:cNvPr id="40996" name="群組 313"/>
          <p:cNvGrpSpPr/>
          <p:nvPr/>
        </p:nvGrpSpPr>
        <p:grpSpPr>
          <a:xfrm>
            <a:off x="3979863" y="1795463"/>
            <a:ext cx="908050" cy="719137"/>
            <a:chOff x="5091936" y="6238205"/>
            <a:chExt cx="907572" cy="720000"/>
          </a:xfrm>
        </p:grpSpPr>
        <p:sp>
          <p:nvSpPr>
            <p:cNvPr id="41022" name="矩形 314"/>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41023" name="文字方塊 315"/>
            <p:cNvSpPr txBox="1"/>
            <p:nvPr/>
          </p:nvSpPr>
          <p:spPr>
            <a:xfrm>
              <a:off x="5091936" y="6366946"/>
              <a:ext cx="907572" cy="46251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c</a:t>
              </a:r>
              <a:endParaRPr lang="zh-TW" altLang="en-US" sz="2400" baseline="30000">
                <a:latin typeface="Arial" panose="020B0604020202090204" pitchFamily="34" charset="0"/>
                <a:ea typeface="Arial" panose="020B0604020202090204" pitchFamily="34" charset="0"/>
              </a:endParaRPr>
            </a:p>
          </p:txBody>
        </p:sp>
      </p:grpSp>
      <p:sp>
        <p:nvSpPr>
          <p:cNvPr id="85" name="手繪多邊形 2"/>
          <p:cNvSpPr/>
          <p:nvPr/>
        </p:nvSpPr>
        <p:spPr>
          <a:xfrm>
            <a:off x="6408738" y="2292350"/>
            <a:ext cx="1625600" cy="377825"/>
          </a:xfrm>
          <a:custGeom>
            <a:avLst/>
            <a:gdLst>
              <a:gd name="connsiteX0" fmla="*/ 0 w 1625600"/>
              <a:gd name="connsiteY0" fmla="*/ 378228 h 378228"/>
              <a:gd name="connsiteX1" fmla="*/ 508000 w 1625600"/>
              <a:gd name="connsiteY1" fmla="*/ 73428 h 378228"/>
              <a:gd name="connsiteX2" fmla="*/ 1625600 w 1625600"/>
              <a:gd name="connsiteY2" fmla="*/ 857 h 378228"/>
            </a:gdLst>
            <a:ahLst/>
            <a:cxnLst>
              <a:cxn ang="0">
                <a:pos x="connsiteX0" y="connsiteY0"/>
              </a:cxn>
              <a:cxn ang="0">
                <a:pos x="connsiteX1" y="connsiteY1"/>
              </a:cxn>
              <a:cxn ang="0">
                <a:pos x="connsiteX2" y="connsiteY2"/>
              </a:cxn>
            </a:cxnLst>
            <a:rect l="l" t="t" r="r" b="b"/>
            <a:pathLst>
              <a:path w="1625600" h="378228">
                <a:moveTo>
                  <a:pt x="0" y="378228"/>
                </a:moveTo>
                <a:cubicBezTo>
                  <a:pt x="118533" y="257275"/>
                  <a:pt x="237067" y="136323"/>
                  <a:pt x="508000" y="73428"/>
                </a:cubicBezTo>
                <a:cubicBezTo>
                  <a:pt x="778933" y="10533"/>
                  <a:pt x="1395791" y="-3981"/>
                  <a:pt x="1625600" y="857"/>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6" name="手繪多邊形 4"/>
          <p:cNvSpPr/>
          <p:nvPr/>
        </p:nvSpPr>
        <p:spPr>
          <a:xfrm>
            <a:off x="4630738" y="2320925"/>
            <a:ext cx="311150" cy="379413"/>
          </a:xfrm>
          <a:custGeom>
            <a:avLst/>
            <a:gdLst>
              <a:gd name="connsiteX0" fmla="*/ 0 w 435428"/>
              <a:gd name="connsiteY0" fmla="*/ 931 h 378302"/>
              <a:gd name="connsiteX1" fmla="*/ 290286 w 435428"/>
              <a:gd name="connsiteY1" fmla="*/ 58988 h 378302"/>
              <a:gd name="connsiteX2" fmla="*/ 435428 w 435428"/>
              <a:gd name="connsiteY2" fmla="*/ 378302 h 378302"/>
            </a:gdLst>
            <a:ahLst/>
            <a:cxnLst>
              <a:cxn ang="0">
                <a:pos x="connsiteX0" y="connsiteY0"/>
              </a:cxn>
              <a:cxn ang="0">
                <a:pos x="connsiteX1" y="connsiteY1"/>
              </a:cxn>
              <a:cxn ang="0">
                <a:pos x="connsiteX2" y="connsiteY2"/>
              </a:cxn>
            </a:cxnLst>
            <a:rect l="l" t="t" r="r" b="b"/>
            <a:pathLst>
              <a:path w="435428" h="378302">
                <a:moveTo>
                  <a:pt x="0" y="931"/>
                </a:moveTo>
                <a:cubicBezTo>
                  <a:pt x="108857" y="-1488"/>
                  <a:pt x="217715" y="-3907"/>
                  <a:pt x="290286" y="58988"/>
                </a:cubicBezTo>
                <a:cubicBezTo>
                  <a:pt x="362857" y="121883"/>
                  <a:pt x="399142" y="250092"/>
                  <a:pt x="435428" y="378302"/>
                </a:cubicBezTo>
              </a:path>
            </a:pathLst>
          </a:custGeom>
          <a:noFill/>
          <a:ln w="5715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TW" altLang="en-US" sz="1800" b="0" i="0" u="none" strike="noStrike" kern="1200" cap="none" spc="0" normalizeH="0" baseline="0" noProof="0">
              <a:ln>
                <a:noFill/>
              </a:ln>
              <a:solidFill>
                <a:schemeClr val="lt1"/>
              </a:solidFill>
              <a:effectLst/>
              <a:uLnTx/>
              <a:uFillTx/>
              <a:latin typeface="+mn-lt"/>
              <a:ea typeface="+mn-ea"/>
              <a:cs typeface="+mn-cs"/>
            </a:endParaRPr>
          </a:p>
        </p:txBody>
      </p:sp>
      <p:cxnSp>
        <p:nvCxnSpPr>
          <p:cNvPr id="87" name="直線單箭頭接點 321"/>
          <p:cNvCxnSpPr/>
          <p:nvPr/>
        </p:nvCxnSpPr>
        <p:spPr>
          <a:xfrm>
            <a:off x="6542088" y="2938463"/>
            <a:ext cx="887413"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單箭頭接點 322"/>
          <p:cNvCxnSpPr/>
          <p:nvPr/>
        </p:nvCxnSpPr>
        <p:spPr>
          <a:xfrm flipH="1" flipV="1">
            <a:off x="7662863" y="3141663"/>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矩形 323"/>
          <p:cNvSpPr>
            <a:spLocks noRot="1" noChangeAspect="1" noMove="1" noResize="1" noEditPoints="1" noAdjustHandles="1" noChangeArrowheads="1" noChangeShapeType="1" noTextEdit="1"/>
          </p:cNvSpPr>
          <p:nvPr/>
        </p:nvSpPr>
        <p:spPr>
          <a:xfrm>
            <a:off x="6043670" y="3504779"/>
            <a:ext cx="521297" cy="461665"/>
          </a:xfrm>
          <a:prstGeom prst="rect">
            <a:avLst/>
          </a:prstGeom>
          <a:blipFill rotWithShape="1">
            <a:blip r:embed="rId2"/>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90" name="矩形 324"/>
          <p:cNvSpPr>
            <a:spLocks noRot="1" noChangeAspect="1" noMove="1" noResize="1" noEditPoints="1" noAdjustHandles="1" noChangeArrowheads="1" noChangeShapeType="1" noTextEdit="1"/>
          </p:cNvSpPr>
          <p:nvPr/>
        </p:nvSpPr>
        <p:spPr>
          <a:xfrm>
            <a:off x="4711563" y="2698324"/>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91" name="矩形 325"/>
          <p:cNvSpPr>
            <a:spLocks noRot="1" noChangeAspect="1" noMove="1" noResize="1" noEditPoints="1" noAdjustHandles="1" noChangeArrowheads="1" noChangeShapeType="1" noTextEdit="1"/>
          </p:cNvSpPr>
          <p:nvPr/>
        </p:nvSpPr>
        <p:spPr>
          <a:xfrm>
            <a:off x="7387632" y="2679933"/>
            <a:ext cx="521297" cy="461665"/>
          </a:xfrm>
          <a:prstGeom prst="rect">
            <a:avLst/>
          </a:prstGeom>
          <a:blipFill rotWithShape="1">
            <a:blip r:embed="rId3"/>
            <a:stretch>
              <a:fillRect/>
            </a:stretch>
          </a:blipFill>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rPr>
              <a:t> </a:t>
            </a:r>
            <a:endParaRPr kumimoji="0" lang="en-US" sz="1800" b="0" i="0" u="none" strike="noStrike" kern="1200" cap="none" spc="0" normalizeH="0" baseline="0" noProof="0">
              <a:ln>
                <a:noFill/>
              </a:ln>
              <a:noFill/>
              <a:effectLst/>
              <a:uLnTx/>
              <a:uFillTx/>
              <a:latin typeface="Arial" panose="020B0604020202090204" pitchFamily="34" charset="0"/>
              <a:ea typeface="MS PGothic" panose="020B0600070205080204" charset="-128"/>
              <a:cs typeface="MS PGothic" panose="020B0600070205080204" charset="-128"/>
            </a:endParaRPr>
          </a:p>
        </p:txBody>
      </p:sp>
      <p:sp>
        <p:nvSpPr>
          <p:cNvPr id="41004" name="文字方塊 326"/>
          <p:cNvSpPr txBox="1"/>
          <p:nvPr/>
        </p:nvSpPr>
        <p:spPr>
          <a:xfrm>
            <a:off x="6242050" y="2867025"/>
            <a:ext cx="1428750" cy="460375"/>
          </a:xfrm>
          <a:prstGeom prst="rect">
            <a:avLst/>
          </a:prstGeom>
          <a:noFill/>
          <a:ln w="9525">
            <a:noFill/>
          </a:ln>
        </p:spPr>
        <p:txBody>
          <a:bodyPr>
            <a:spAutoFit/>
          </a:bodyPr>
          <a:p>
            <a:pPr algn="ctr"/>
            <a:r>
              <a:rPr lang="en-US" altLang="zh-TW" sz="2400" dirty="0">
                <a:latin typeface="Arial" panose="020B0604020202090204" pitchFamily="34" charset="0"/>
              </a:rPr>
              <a:t>tanh</a:t>
            </a:r>
            <a:endParaRPr lang="zh-TW" altLang="en-US" sz="2400" dirty="0">
              <a:latin typeface="Arial" panose="020B0604020202090204" pitchFamily="34" charset="0"/>
            </a:endParaRPr>
          </a:p>
        </p:txBody>
      </p:sp>
      <p:cxnSp>
        <p:nvCxnSpPr>
          <p:cNvPr id="92" name="直線單箭頭接點 327"/>
          <p:cNvCxnSpPr/>
          <p:nvPr/>
        </p:nvCxnSpPr>
        <p:spPr>
          <a:xfrm flipH="1" flipV="1">
            <a:off x="7662863" y="1449388"/>
            <a:ext cx="0" cy="123031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41006" name="群組 329"/>
          <p:cNvGrpSpPr/>
          <p:nvPr/>
        </p:nvGrpSpPr>
        <p:grpSpPr>
          <a:xfrm>
            <a:off x="7775575" y="1806575"/>
            <a:ext cx="908050" cy="720725"/>
            <a:chOff x="5063216" y="6238205"/>
            <a:chExt cx="907572" cy="720000"/>
          </a:xfrm>
        </p:grpSpPr>
        <p:sp>
          <p:nvSpPr>
            <p:cNvPr id="41020" name="矩形 330"/>
            <p:cNvSpPr/>
            <p:nvPr/>
          </p:nvSpPr>
          <p:spPr>
            <a:xfrm rot="5400000">
              <a:off x="515700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41021" name="文字方塊 331"/>
            <p:cNvSpPr txBox="1"/>
            <p:nvPr/>
          </p:nvSpPr>
          <p:spPr>
            <a:xfrm>
              <a:off x="5063216" y="6385694"/>
              <a:ext cx="907572" cy="46149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c'</a:t>
              </a:r>
              <a:endParaRPr lang="zh-TW" altLang="en-US" sz="2400" baseline="30000">
                <a:latin typeface="Arial" panose="020B0604020202090204" pitchFamily="34" charset="0"/>
                <a:ea typeface="Arial" panose="020B0604020202090204" pitchFamily="34" charset="0"/>
              </a:endParaRPr>
            </a:p>
          </p:txBody>
        </p:sp>
      </p:grpSp>
      <p:grpSp>
        <p:nvGrpSpPr>
          <p:cNvPr id="93" name="群組 332"/>
          <p:cNvGrpSpPr/>
          <p:nvPr/>
        </p:nvGrpSpPr>
        <p:grpSpPr>
          <a:xfrm>
            <a:off x="3986213" y="2595563"/>
            <a:ext cx="908050" cy="719137"/>
            <a:chOff x="5091936" y="6238205"/>
            <a:chExt cx="907572" cy="720000"/>
          </a:xfrm>
        </p:grpSpPr>
        <p:sp>
          <p:nvSpPr>
            <p:cNvPr id="41018" name="矩形 333"/>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41019" name="文字方塊 334"/>
            <p:cNvSpPr txBox="1"/>
            <p:nvPr/>
          </p:nvSpPr>
          <p:spPr>
            <a:xfrm>
              <a:off x="5091936" y="6366946"/>
              <a:ext cx="907572" cy="462517"/>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a</a:t>
              </a:r>
              <a:endParaRPr lang="zh-TW" altLang="en-US" sz="2400" baseline="30000">
                <a:latin typeface="Arial" panose="020B0604020202090204" pitchFamily="34" charset="0"/>
                <a:ea typeface="Arial" panose="020B0604020202090204" pitchFamily="34" charset="0"/>
              </a:endParaRPr>
            </a:p>
          </p:txBody>
        </p:sp>
      </p:grpSp>
      <p:grpSp>
        <p:nvGrpSpPr>
          <p:cNvPr id="94" name="群組 335"/>
          <p:cNvGrpSpPr/>
          <p:nvPr/>
        </p:nvGrpSpPr>
        <p:grpSpPr>
          <a:xfrm>
            <a:off x="6359525" y="5810250"/>
            <a:ext cx="906463" cy="461963"/>
            <a:chOff x="4765592" y="6396335"/>
            <a:chExt cx="907572" cy="461665"/>
          </a:xfrm>
        </p:grpSpPr>
        <p:sp>
          <p:nvSpPr>
            <p:cNvPr id="41016" name="矩形 336"/>
            <p:cNvSpPr/>
            <p:nvPr/>
          </p:nvSpPr>
          <p:spPr>
            <a:xfrm>
              <a:off x="4822812" y="6442343"/>
              <a:ext cx="720018" cy="369648"/>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41017" name="文字方塊 337"/>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b</a:t>
              </a:r>
              <a:endParaRPr lang="zh-TW" altLang="en-US" sz="2400" baseline="30000" dirty="0">
                <a:solidFill>
                  <a:srgbClr val="000000"/>
                </a:solidFill>
                <a:latin typeface="Arial" panose="020B0604020202090204" pitchFamily="34" charset="0"/>
              </a:endParaRPr>
            </a:p>
          </p:txBody>
        </p:sp>
      </p:grpSp>
      <p:grpSp>
        <p:nvGrpSpPr>
          <p:cNvPr id="95" name="群組 338"/>
          <p:cNvGrpSpPr/>
          <p:nvPr/>
        </p:nvGrpSpPr>
        <p:grpSpPr>
          <a:xfrm>
            <a:off x="7810500" y="2571750"/>
            <a:ext cx="908050" cy="719138"/>
            <a:chOff x="5091936" y="6238205"/>
            <a:chExt cx="907572" cy="720000"/>
          </a:xfrm>
        </p:grpSpPr>
        <p:sp>
          <p:nvSpPr>
            <p:cNvPr id="41014" name="矩形 339"/>
            <p:cNvSpPr/>
            <p:nvPr/>
          </p:nvSpPr>
          <p:spPr>
            <a:xfrm rot="5400000">
              <a:off x="5157162" y="6414152"/>
              <a:ext cx="720000" cy="368106"/>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000000"/>
                </a:solidFill>
                <a:latin typeface="Arial" panose="020B0604020202090204" pitchFamily="34" charset="0"/>
                <a:ea typeface="Arial" panose="020B0604020202090204" pitchFamily="34" charset="0"/>
              </a:endParaRPr>
            </a:p>
          </p:txBody>
        </p:sp>
        <p:sp>
          <p:nvSpPr>
            <p:cNvPr id="41015" name="文字方塊 340"/>
            <p:cNvSpPr txBox="1"/>
            <p:nvPr/>
          </p:nvSpPr>
          <p:spPr>
            <a:xfrm>
              <a:off x="5091936" y="6366947"/>
              <a:ext cx="907572" cy="462516"/>
            </a:xfrm>
            <a:prstGeom prst="rect">
              <a:avLst/>
            </a:prstGeom>
            <a:noFill/>
            <a:ln w="9525">
              <a:noFill/>
            </a:ln>
            <a:effectLst>
              <a:outerShdw dist="20000" dir="5400000" rotWithShape="0">
                <a:srgbClr val="808080">
                  <a:alpha val="37999"/>
                </a:srgbClr>
              </a:outerShdw>
            </a:effectLst>
          </p:spPr>
          <p:txBody>
            <a:bodyPr>
              <a:spAutoFit/>
            </a:bodyPr>
            <a:p>
              <a:pPr algn="ctr"/>
              <a:r>
                <a:rPr lang="en-US" altLang="zh-TW" sz="2400">
                  <a:latin typeface="Arial" panose="020B0604020202090204" pitchFamily="34" charset="0"/>
                  <a:cs typeface="Arial" panose="020B0604020202090204" pitchFamily="34" charset="0"/>
                </a:rPr>
                <a:t>a'</a:t>
              </a:r>
              <a:endParaRPr lang="zh-TW" altLang="en-US" sz="2400" baseline="30000">
                <a:latin typeface="Arial" panose="020B0604020202090204" pitchFamily="34" charset="0"/>
                <a:ea typeface="Arial" panose="020B0604020202090204" pitchFamily="34" charset="0"/>
              </a:endParaRPr>
            </a:p>
          </p:txBody>
        </p:sp>
      </p:grpSp>
      <p:grpSp>
        <p:nvGrpSpPr>
          <p:cNvPr id="96" name="群組 341"/>
          <p:cNvGrpSpPr/>
          <p:nvPr/>
        </p:nvGrpSpPr>
        <p:grpSpPr>
          <a:xfrm>
            <a:off x="7645400" y="1020763"/>
            <a:ext cx="908050" cy="461962"/>
            <a:chOff x="4765592" y="6396335"/>
            <a:chExt cx="907572" cy="461665"/>
          </a:xfrm>
        </p:grpSpPr>
        <p:sp>
          <p:nvSpPr>
            <p:cNvPr id="41012" name="矩形 342"/>
            <p:cNvSpPr/>
            <p:nvPr/>
          </p:nvSpPr>
          <p:spPr>
            <a:xfrm>
              <a:off x="4822712" y="6442342"/>
              <a:ext cx="720346" cy="369650"/>
            </a:xfrm>
            <a:prstGeom prst="rect">
              <a:avLst/>
            </a:prstGeom>
            <a:solidFill>
              <a:srgbClr val="E2E2FF"/>
            </a:solidFill>
            <a:ln w="38100" cap="flat" cmpd="sng">
              <a:solidFill>
                <a:schemeClr val="bg1"/>
              </a:solidFill>
              <a:prstDash val="solid"/>
              <a:miter/>
              <a:headEnd type="none" w="med" len="med"/>
              <a:tailEnd type="none" w="med" len="med"/>
            </a:ln>
            <a:effectLst>
              <a:outerShdw dist="20000" dir="5400000" rotWithShape="0">
                <a:srgbClr val="808080">
                  <a:alpha val="37999"/>
                </a:srgbClr>
              </a:outerShdw>
            </a:effectLst>
          </p:spPr>
          <p:txBody>
            <a:bodyPr anchor="ctr" anchorCtr="0"/>
            <a:p>
              <a:pPr algn="ctr"/>
              <a:endParaRPr lang="zh-TW" altLang="en-US" dirty="0">
                <a:solidFill>
                  <a:srgbClr val="FFFFFF"/>
                </a:solidFill>
                <a:latin typeface="Arial" panose="020B0604020202090204" pitchFamily="34" charset="0"/>
                <a:ea typeface="Arial" panose="020B0604020202090204" pitchFamily="34" charset="0"/>
              </a:endParaRPr>
            </a:p>
          </p:txBody>
        </p:sp>
        <p:sp>
          <p:nvSpPr>
            <p:cNvPr id="41013" name="文字方塊 343"/>
            <p:cNvSpPr txBox="1"/>
            <p:nvPr/>
          </p:nvSpPr>
          <p:spPr>
            <a:xfrm>
              <a:off x="4765592" y="6396335"/>
              <a:ext cx="907572" cy="461665"/>
            </a:xfrm>
            <a:prstGeom prst="rect">
              <a:avLst/>
            </a:prstGeom>
            <a:noFill/>
            <a:ln w="9525">
              <a:noFill/>
            </a:ln>
          </p:spPr>
          <p:txBody>
            <a:bodyPr>
              <a:spAutoFit/>
            </a:bodyPr>
            <a:p>
              <a:pPr algn="ctr"/>
              <a:r>
                <a:rPr lang="en-US" altLang="zh-TW" sz="2400" dirty="0">
                  <a:solidFill>
                    <a:srgbClr val="000000"/>
                  </a:solidFill>
                  <a:latin typeface="Arial" panose="020B0604020202090204" pitchFamily="34" charset="0"/>
                </a:rPr>
                <a:t>b'</a:t>
              </a:r>
              <a:endParaRPr lang="zh-TW" altLang="en-US" sz="2400" baseline="30000" dirty="0">
                <a:solidFill>
                  <a:srgbClr val="000000"/>
                </a:solidFill>
                <a:latin typeface="Arial" panose="020B0604020202090204" pitchFamily="34" charset="0"/>
              </a:endParaRPr>
            </a:p>
          </p:txBody>
        </p:sp>
      </p:grpSp>
      <p:sp>
        <p:nvSpPr>
          <p:cNvPr id="41011" name="TextBox 81"/>
          <p:cNvSpPr txBox="1"/>
          <p:nvPr/>
        </p:nvSpPr>
        <p:spPr>
          <a:xfrm>
            <a:off x="0" y="6396038"/>
            <a:ext cx="5711825" cy="461962"/>
          </a:xfrm>
          <a:prstGeom prst="rect">
            <a:avLst/>
          </a:prstGeom>
          <a:noFill/>
          <a:ln w="9525">
            <a:noFill/>
          </a:ln>
        </p:spPr>
        <p:txBody>
          <a:bodyPr wrap="none">
            <a:spAutoFit/>
          </a:bodyPr>
          <a:p>
            <a:r>
              <a:rPr lang="en-US" altLang="zh-CN" sz="2400" dirty="0">
                <a:latin typeface="Arial" panose="020B0604020202090204" pitchFamily="34" charset="0"/>
              </a:rPr>
              <a:t>You can generalize this to 3D, and more</a:t>
            </a:r>
            <a:r>
              <a:rPr lang="en-US" altLang="zh-CN" dirty="0">
                <a:latin typeface="Arial" panose="020B0604020202090204" pitchFamily="34" charset="0"/>
              </a:rPr>
              <a:t>.</a:t>
            </a:r>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3175" y="635"/>
            <a:ext cx="9147175" cy="642620"/>
            <a:chOff x="-5" y="1"/>
            <a:chExt cx="14399" cy="1012"/>
          </a:xfrm>
        </p:grpSpPr>
        <p:sp>
          <p:nvSpPr>
            <p:cNvPr id="16" name="矩形 15"/>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7" name="文本框 1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Homework Assignment</a:t>
              </a:r>
              <a:endParaRPr lang="en-US" altLang="en-US" sz="2775">
                <a:solidFill>
                  <a:srgbClr val="FFFFFF"/>
                </a:solidFill>
                <a:latin typeface="Arial" panose="020B0604020202090204"/>
                <a:sym typeface="+mn-ea"/>
              </a:endParaRPr>
            </a:p>
          </p:txBody>
        </p:sp>
      </p:grpSp>
      <p:sp>
        <p:nvSpPr>
          <p:cNvPr id="41011" name="TextBox 81"/>
          <p:cNvSpPr txBox="1"/>
          <p:nvPr/>
        </p:nvSpPr>
        <p:spPr>
          <a:xfrm>
            <a:off x="702945" y="1022985"/>
            <a:ext cx="7636510" cy="3415030"/>
          </a:xfrm>
          <a:prstGeom prst="rect">
            <a:avLst/>
          </a:prstGeom>
          <a:noFill/>
          <a:ln w="9525">
            <a:noFill/>
          </a:ln>
        </p:spPr>
        <p:txBody>
          <a:bodyPr wrap="square">
            <a:spAutoFit/>
          </a:bodyPr>
          <a:p>
            <a:r>
              <a:rPr lang="en-US" altLang="zh-CN" sz="2400" dirty="0">
                <a:solidFill>
                  <a:srgbClr val="FF0000"/>
                </a:solidFill>
                <a:latin typeface="Arial" panose="020B0604020202090204" pitchFamily="34" charset="0"/>
              </a:rPr>
              <a:t>Q1:</a:t>
            </a:r>
            <a:r>
              <a:rPr lang="en-US" altLang="zh-CN" sz="2400" dirty="0">
                <a:latin typeface="Arial" panose="020B0604020202090204" pitchFamily="34" charset="0"/>
              </a:rPr>
              <a:t> Provide your argument to show that a naive RNN has a v</a:t>
            </a:r>
            <a:r>
              <a:rPr lang="en-US" altLang="zh-CN" sz="2400" dirty="0">
                <a:latin typeface="微软雅黑" panose="020B0503020204020204" charset="-122"/>
                <a:ea typeface="微软雅黑" panose="020B0503020204020204" charset="-122"/>
                <a:sym typeface="+mn-ea"/>
              </a:rPr>
              <a:t>anishing gradient problem</a:t>
            </a:r>
            <a:r>
              <a:rPr lang="en-US" altLang="zh-CN" sz="2400" dirty="0">
                <a:latin typeface="Arial" panose="020B0604020202090204" pitchFamily="34" charset="0"/>
              </a:rPr>
              <a:t> when doing backward propagation </a:t>
            </a:r>
            <a:endParaRPr lang="en-US" altLang="zh-CN" sz="2400" dirty="0">
              <a:latin typeface="Arial" panose="020B0604020202090204" pitchFamily="34" charset="0"/>
            </a:endParaRPr>
          </a:p>
          <a:p>
            <a:endParaRPr lang="en-US" altLang="zh-CN" sz="2400" dirty="0">
              <a:latin typeface="Arial" panose="020B0604020202090204" pitchFamily="34" charset="0"/>
            </a:endParaRPr>
          </a:p>
          <a:p>
            <a:endParaRPr lang="en-US" altLang="zh-CN" sz="2400" dirty="0">
              <a:latin typeface="Arial" panose="020B0604020202090204" pitchFamily="34" charset="0"/>
            </a:endParaRPr>
          </a:p>
          <a:p>
            <a:r>
              <a:rPr lang="en-US" altLang="zh-CN" sz="2400" dirty="0">
                <a:solidFill>
                  <a:srgbClr val="FF0000"/>
                </a:solidFill>
                <a:latin typeface="Arial" panose="020B0604020202090204" pitchFamily="34" charset="0"/>
              </a:rPr>
              <a:t>Q2: </a:t>
            </a:r>
            <a:r>
              <a:rPr lang="en-US" altLang="zh-CN" sz="2400" dirty="0">
                <a:latin typeface="Arial" panose="020B0604020202090204" pitchFamily="34" charset="0"/>
              </a:rPr>
              <a:t>Write out the complete mathematical representation of the cell state and the hidden state at along the time-direction and the depth direction for the 2D grid LSTM.</a:t>
            </a:r>
            <a:endParaRPr lang="en-US" altLang="zh-CN"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RNN: Handle sequential information</a:t>
              </a:r>
              <a:endParaRPr lang="en-US" altLang="en-US" sz="2775">
                <a:solidFill>
                  <a:srgbClr val="FFFFFF"/>
                </a:solidFill>
                <a:latin typeface="Arial" panose="020B0604020202090204"/>
                <a:sym typeface="+mn-ea"/>
              </a:endParaRPr>
            </a:p>
          </p:txBody>
        </p:sp>
      </p:grpSp>
      <p:sp>
        <p:nvSpPr>
          <p:cNvPr id="9" name="文本框 8"/>
          <p:cNvSpPr txBox="1"/>
          <p:nvPr/>
        </p:nvSpPr>
        <p:spPr>
          <a:xfrm>
            <a:off x="647700" y="2090420"/>
            <a:ext cx="7683500" cy="2676525"/>
          </a:xfrm>
          <a:prstGeom prst="rect">
            <a:avLst/>
          </a:prstGeom>
          <a:noFill/>
        </p:spPr>
        <p:txBody>
          <a:bodyPr wrap="square" rtlCol="0" anchor="t">
            <a:spAutoFit/>
          </a:bodyPr>
          <a:p>
            <a:pPr marL="285750" indent="-285750" algn="just">
              <a:buFont typeface="Wingdings" panose="05000000000000000000" charset="0"/>
              <a:buChar char="n"/>
            </a:pPr>
            <a:r>
              <a:rPr lang="zh-CN" altLang="en-US" sz="2400"/>
              <a:t>In short, while CNNs can efficiently process spatial information, recurrent neural networks (RNNs) are designed to better handle sequential information.</a:t>
            </a:r>
            <a:endParaRPr lang="zh-CN" altLang="en-US" sz="2400"/>
          </a:p>
          <a:p>
            <a:pPr marL="285750" indent="-285750" algn="just">
              <a:buFont typeface="Wingdings" panose="05000000000000000000" charset="0"/>
              <a:buChar char="n"/>
            </a:pPr>
            <a:endParaRPr lang="zh-CN" altLang="en-US" sz="2400"/>
          </a:p>
          <a:p>
            <a:pPr marL="285750" indent="-285750" algn="just">
              <a:buFont typeface="Wingdings" panose="05000000000000000000" charset="0"/>
              <a:buChar char="n"/>
            </a:pPr>
            <a:r>
              <a:rPr lang="zh-CN" altLang="en-US" sz="2400"/>
              <a:t>RNNs introduce </a:t>
            </a:r>
            <a:r>
              <a:rPr lang="zh-CN" altLang="en-US" sz="2400">
                <a:solidFill>
                  <a:srgbClr val="FF0000"/>
                </a:solidFill>
              </a:rPr>
              <a:t>state variables</a:t>
            </a:r>
            <a:r>
              <a:rPr lang="zh-CN" altLang="en-US" sz="2400"/>
              <a:t> to store past information, together with the current inputs, to determine the current outputs.</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5" name="组合 4"/>
          <p:cNvGrpSpPr/>
          <p:nvPr/>
        </p:nvGrpSpPr>
        <p:grpSpPr>
          <a:xfrm>
            <a:off x="-3175" y="635"/>
            <a:ext cx="9143365" cy="642620"/>
            <a:chOff x="-5" y="1"/>
            <a:chExt cx="14399" cy="1012"/>
          </a:xfrm>
        </p:grpSpPr>
        <p:sp>
          <p:nvSpPr>
            <p:cNvPr id="4" name="矩形 3"/>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7" name="文本框 6"/>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Recurrent Neural Network (RNN)</a:t>
              </a:r>
              <a:endParaRPr lang="en-US" altLang="en-US" sz="2775">
                <a:solidFill>
                  <a:srgbClr val="FFFFFF"/>
                </a:solidFill>
                <a:latin typeface="Arial" panose="020B0604020202090204"/>
                <a:sym typeface="+mn-ea"/>
              </a:endParaRPr>
            </a:p>
          </p:txBody>
        </p:sp>
      </p:grpSp>
      <p:pic>
        <p:nvPicPr>
          <p:cNvPr id="2" name="图片 1"/>
          <p:cNvPicPr>
            <a:picLocks noChangeAspect="1"/>
          </p:cNvPicPr>
          <p:nvPr/>
        </p:nvPicPr>
        <p:blipFill>
          <a:blip r:embed="rId1"/>
          <a:stretch>
            <a:fillRect/>
          </a:stretch>
        </p:blipFill>
        <p:spPr>
          <a:xfrm>
            <a:off x="523875" y="1985645"/>
            <a:ext cx="8096250" cy="28860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8" descr="data:image/jpeg;base64,/9j/4AAQSkZJRgABAQAAAQABAAD/2wCEAAkGBxASEhAQDxIQDxAPDxAPEA8VFQ8QEBAQFRUWFhUVFRUYHSggGBomGxUVIjEhJSkrLi4uGB8zODMtNygtLisBCgoKDg0OFxAQGCseHx0tLS0tLSstLS0tKy0tLS0tLS0tLS0tLS0tLS0tLS0tKystLS0tKy0rLSstKystLTctLf/AABEIALUBFgMBIgACEQEDEQH/xAAbAAACAwEBAQAAAAAAAAAAAAADBAECBQAGB//EAEAQAAIBAgMFBQQHBgUFAAAAAAECAAMRBBIhBTFBUWETInGRoQYyQoEjUnKxwdHwQ2KSouHxFDNTgrIVY4PC0v/EABoBAAMBAQEBAAAAAAAAAAAAAAECAwAEBQb/xAAiEQEBAAICAgMBAQEBAAAAAAAAAQIRAxIhMQQTQVEykSL/2gAMAwEAAhEDEQA/APmaw1JIBDHsMsejBqNKaOHpwNJJoYZZy8iuMO4anNGisVoCPURFxPozSWMLAJO7Zb5bi/LjL4gYvBu8gtBO8tC2KO8ETId5TNE5KMi0uBKCXUThzp5F1EKolFEOiyWzSLoJe0lVkkR5R0GZWEInBY/bwCBLgSVWEVYlraQJxvCBZxWJR0FOAMKEk5ZPTaAIMi0PllSs0jaCMqSYS0qRKSFsVF4QEyqiXMa4lVJlCTLmDMX69sqXtIlGkyn1M+OUWmphZj0TNXCtPSrmjWoxjDYune2YA7rHT74pQaWr4EN3l38RznPlJ+qzevD0OHYHdqPkY7RqDmPC4nikpsh0zIfEiN0sZUHvBag5OAfVbH1gnH/KP2a/Hsw0yts4E1LMu8cJm0NpgcKtPorioh/21BcfxTQo7XQ7y1+qEH+VmjXGj3lmnYTEVVUX79tGUnvDwMINpITa5U8jOp42je4ZPmch/mtBY3CK/ep2PG28fIr+cMysJuz0OWl1Mx6LZTlZjTPPePnYflHalR0sW0W1+0GtMjqN4+6LlbVMco0FhkERw+IBOU6HhxB8DNBBOLO2Xytjq+l1EOglaaw6LJbNpKiSRLgTrRpR0FaSBL5ZIWHsGkAQiiQBCKJuzacBJtLBZYLFtbSgWTlhQknJAwGSVZIzkkMkLEykGyxtkgmWUxpLAgJxhCsG8culTBMJcmUJlcShkSZJMiWgPidLfNPDNM1DG6DS9c8bCVcoBtm562tGKe0bfAD/ALv6RPDtf5zRwuAznQMOtjaRuv2KefwVdpKfepsR9pT96Sy18Md9KqDzDpbyKytTZrLxUeLUk/5MJeng13tVpL4XqH+S49ZpIG6l3oG2TOv2ireoEgpS4uQOQCmV7Onf3gBzyg39ZDNRH+o/8KiEqxpUeFZh/wCNvwlP8JSJB7RW5HJVv5lZRaqa5aRPixY/dGaDMfdpovXvHz1M2zaR2VM91nqN4io5+WcETZw+zaYCk06h0uCFCgj95GI81iefj2jZh8NNcx9J6OjWFWmtr5lH7S2cnoFInPyWz0fFirh8Kaopmi6927HvIR1Ug6esJUwWJWplw1ZHUjSlWBRvlUF1OnQT0+GoJVTKbKw0KmwJ8dxlF2CxuvaZl4ad5eitykpNz3/0/bV8MLCbUYP2OIpPRqBc17ZqZHMMLi360m0h/vwgMR7Lgm7VSMt7G/e16xGlh61Mt2L9ooa5R1K3HGxvv8JLLHV8LY5y+2yJMyqO2aege9Ing26/Rv7R9KwOoII5ggjzEXRtwacYlW2hTU5bhm+qCLjx5SlQVKg17o35b28zxjTC3yXLkkEq7URSQAzW323D5yn/AFflTPn/AEiTYcDh/eHojdaNOO30S8mjI2q/+kD8zfwhKO3af7RWp9dHX01labDc9j5CXrYOnVGWwJPEb431WTyE5Gph6yOLoytbfbh4jhD5J4xsHVoH6LeCLam9uOXkf1aeh2Ftpa/cfu1bXGlg4HLr+vCPi/5qvme2lknZIfLOKwbak2pwTU46ywbLCWkmWLVBHqoidURpSUq5g2aXqCBYS2GRKhnnSjTp0TIHxlWh6LRVTD0zOhBs4WtoADlI4jS/zjOZuJY+JJmXg7k2HX0m1gcQiENdmO6wsoPS5/KTptRCL09Ix2VrZgRxAOlx0vCNth9yhKfEWAdv4nv6WizVHZszFmY7yblvOEBwo6feZYhBwLeOUD8funU0Nrnhv3WHiToJU10BsL1DyW4X5sRc/IDxi+xWGY6KoHIWLt4gG/nYCWKqD32LN9TV28gbDzMopd+4Ot6aaAdXP4m5kjIg1K1Nd+oog8h8VQ+kFMew9Y27tkS/vaeRPu36AExnDOKbdpTyhhqzsC7ep7vpMyriMuVqpYXAyUhYVXHgNKa+vjCUy7mzBbjXsxcU6Xj9ZvXwks/R49Ls3a9EjK4AJNy92TOemUi4+U2BWY/5YOUm1yco+U8lgCiVNbs1gSxF7fgPCezNE5AzEiwvYbyOg4SOPvQ5M1sMcxz3AvfRmt5XjFTFpYWFgLAAC5t1PKZWLxzFgFp5ad7Fibm/hxjCgkZVAGbQk8BKWePBJfJ/FbPSuo3hj7qgk2HM33TzGJ9matOrl7mIRsoICsQjb9W09DaelwJKgqCQl7Fvib8pqUnAUWI/dGhyg6X8Y+E/sC15nC4N0HuooU6ZVUMovuJA70NXYqN+Zt5PcBQdTNPGkLc5SfDfPPY1iQXBIN7rdrH9dDaQ+dy3i4//AD+r/E45yZ+RWqtuYWPoRBGsQRfW+7rM/EjEMFIZcm9rjvKb7gb2sfCcXIKhtGAt03+E8vj+ZyYY63LXrZfBwzy3PDQbF6kPcX4X8pn7R2viaVGuuEY9oyXpsBd1IILWuORbWEqYog3JzHdc6AeUDUrAFWuG48j1tx87SePyeTtLT34fHqwp7K7Q2jiXc11cUAoymoDmDCwIDEXbidd01cbmp5aiWVk7y8rg3t+ucDi/aW+WnTVmfLqti5sONl38OEBX2h3clZSpbQF1emrH6t7fq48I9nLny/Zjj13+I6w48Omd3H03CVu0RKgFs6K9uVwDCMJgexu2Eq0qdFl7GsqmyE5g4G8q19SBvXh4T0bLO242Xy4Ny+i7QTRhhBMIAK1FitVI84i1URoWzZCokXqCO1BFqglMaW4lWEiWedKdw0+JrCpBKIZZ3uc1QaxBGhHGP0qx0vYzNQw9N4tGPQbPo0z36xy0weHvueSj8ZWri1B+iWy7rtZmPXpEcPiiBlIDLyO8eB4R2v2aqjLmJZQzWtZWPw3tv+USGsDdzpnY9F3t8hwhlpW989kD+zXWs46/V+dvnF6VRhcgBL/HqWt4n8LS6WXvOTTU7231W+yOHjDaEhvMW+iRQBvNIHugc6r8fDSLVccFbLQtVrHu9ra6p0pL+MXas9X6KipSmfgB1bq54wq00pDfcNpnX363NafJP3+NzbqoiYekbswYs97VcQe8c/1KZPvNzbcLac4+tXIFRAM7aheCg/Ex4mJ1q/ZqpYLnYWo0R7qLzI5f8obAIQGqVCWOhcnUkncnz+6Jf6aNvAgKV4/EWO/q56ncBPR4TEZmyqCwHvNqflrPL4N7KznViw05udw8AJv7MxBQBBvY2zDefrGQvs/4Yx2HBOa1td3FQeNuG6UpkKDf4fXoJoYEqb5gCxYHnbl6Sa2HVn4AL3j0/V5THJPKM3H4ao4SkmjN3nO7KvEX4TVwgJa40SmMq9SNCzcz/WXygjMD7wuOekZpUlRLNbXUjn+ry3aRPW2fiK2YkaHpoQB1nlvafDOoJpLlUDUkqoLE2v8Aoaz2NLKb6anXlaZm3sF2iE086VdStRWZSoAte/K14vLjOXHSnFyXjz7R5KntBsvZhDxu27NbiOko1fTvMb7vAePOZ+z2FIlDVFUj3quoJJBNiTfXfxO68HXqOSrC4GoANyTcmeDn8frncdafScfNMsJk0cTiLZQoz3sO7e5J0A03nkBNnZPsXWqkPi3NFD+yXKaxH7zahNOAufAxn2F2MBfE1Vu+YrRDAXQDRn+0bkdALDfPcUxL8fFMZ4cHP8rLK6hfZOyaGHXLh6SUgRqQO832m3sfGPlAd4vfgdRIWEEq5LXmsf7HUGbtMMzYOqCD3NaRI1F6R0BB1BXLN1Q2Vc9i2UZiNAWtrbpeMGCeHtbPJPQLCBaGaBqTbGAPFqkYqGLOYdm2WqxSpHKkUqibs2yzTpYiTN2B8SWEWUEuBPX24Vw0IjQWWWAmbZynUmlszFBKiFiMmde0uARkvroZiq0YpvEsNK3Nt1HV2y0hTVrMthmBBFwVJ0sb3uJlLSdu9UNl+s17Hw5nwj+F2zWVRTvnRRZVPAcADy6GBxFUnvK3ZMSFBVe+xPDMST5Wgg2r4qsKQ7NVysR31axY8u0HDonzPKQh7P6at36j600O9uTHkohMRhKWGtdu2rMocJayqza3fXX8YlQoPUbMdebH7v6TWRjezqL1HNVznY8Tz4DoI+9f6uqobL/3Kp+Lw5dBB1jkHYpq7Czn6qnh4kS+FsDmI7lAWUfXrHd5Sdu/J41qC2KoNezAv1qt+V5sbOGZnb4aaimp6k2vMTBtkphj7zEkdWPH5C81cGpVLDfqfSw++JINrTwdfL3zrd2CjcBbQTRxTkJWy27tJSb7t1yJkpT7tFeQv5maOKzJSqnUZ3RR4TWSNPIWCxLM4DkZVAAsLWsNfKbGHp5zmYEgbh0Eztk4Mgi/xC5Y7vAevmZ6/D4bKFFgeJ6Rddsg3qMhMCT3msO96covidlByQXKrZsyg2D6HeOImrj6tgQFJ1Nh+MSxBcIGIu1i1tyj7XpOrGaiNr5ft7ZrJXNO1kZ6YFNNS2bMzMzG5LHLv6CGxOA7JlqH3adNbAa97MBbzM6u5q11yghVObPmzEsW1/IDheejXB53ZKlrGqlkHBKf0oHmFnP8ngxzly/Y6OH5GXH4/G7syjkponEKL/a3t6kzRpmKIYwhnB6mlN7MKYS8ArS4aLthCYJjOLwbtNsLVXMA5lnaBdodjKHUMWqGEqtFajQbbalRorUMK7QLQbDak6TadMO3xREjC04SnSjdLDz17k5piUFOWFGaVPCRmngon2H6MdaBhqeHM2UwMMmC6Qfa3RlU8PGUobuhuOh5zTp4SFGFk8uQehVdlduKlTKpcEF2zZGYG+vK+g4ScUiUAq0AzlhpVbcpO/d8QmlhlZDdTYkWOgII5EGM0nQG7Uhe4uUOS/ipBB8oZzTWsmuFnp5RARcLvOrVD8PMkxjA0u0ZadO5QGy34k+8xnqtpez1OrYq7FTYgJlVNdxy2tDbM9nzRz5QTemAjmxNzv8ACPvfoGQE7SqqKO4ndX8TPQJhtw36+gjOydjdnZnFySRoL2mrQwYIDDQ8jvHyjaDaMDs+5ubALaJ+0dUFlpJYga+LGN7SxJVgifVAPjzmFUftKtIAE/TAE8NOXPjJcuWsT4Ty9mtBFCLe5UWJ6zYo7hvmHgWu2ZvdAAA3kma9OuCdBa0Tiy/WzkVq0gAWPHcOUyNrZihU7zvHC022qC9zY3HpMHaWMGZ2uLIDr13D5D8J3Y3w5rPPh5KlshqVVayEWVbZSD3SbXIA375nv7U0qNSoX75Z2AYsq8r6W/dEb9pdt5mSjRBvUfs14XY8+mhmd7V7OwlClQdkWpVTEU6uYm7sqnM91O9dLW3C4kM85b197dEw1N32c2D7f0qzslZDQuyLSIu+YscutupGo01PKe3Rp8V2ht7BYis3YYd8O9UG57mUuobs2UJ7jEsb776dZ9M9icfUr4Sk9Zg9VcyMwILHKSFLjgxAHjv4zm5+LrO0mhwy34ejDS2aDE4zkUWLQbNOMG0JKh2i9R5dzF6hmDYbtF6hl3aLu0Jbkq7Sl5VjK3m0HcSdKZp03UO75pQoR+hh5fD0Zp4ehOvLJWQCjho7Swsao0I5ToSW9mZ64WEXDdJpLQhFoTeQZy4eEGHmiKEsKM2mjN7CVNCahoyppRbDxnohG4kR2njagAF7kaZunWW7GXWjFxyynqt1gmHx9QfVN9+/X1hDj3ZiMpFrEHXK3hY+kqlGM06UtjyZFuEJsahJFjc6Zza3yF4RKIphSN6bj1IIv6x9KUtVwuYW5zW3IJ4P4NhbMeAjL1tLj+klNmoEUM1rC7HS9/znn8VjiGqgupSlkuQCcrEnf/J8zOnHDrIlb2p3ae1sik336LzJ/ITHpUquIF/8ulwudT16wOKrq5NWopCJYJTIAZrDS/JRqeevjNOgjuoU91TZmO4m+uUfr7obl/fEGax9e3ka+ysS+KDYILSSkjU/8XVAcBm3mim5mA0udNTA7Z9j++v07VahWpWq16+o7KmFOUKvMkHw08foa0gAANANAJl+0WENVEoglO3qdg9Ue9TpOjZ7dSAFHVhOf7bcv4eTw8n7E+zeFxWzqRq0lDvUrVFqrdaiNmsMrAg2FhodNIH2YYYLHtQqswNS9Gr7opZswahUUAe6ynXk1+G73ewdkJhaFPDU2ZlpAgM1sxuSTe2nGE2lsqlWsaihyivkB3BmFr3GvD1MW8m7d+ZWk8HQJxEijTIVVJLFVUFjvYgWJljOfR6EYNoVoJ5tJUBzFajRmpFKgmkTtLVGi7tDVYsxj44oZcmkEyJ0mU6JfYi86WtOm6h3eXw1KalClF8Kk0qCTWvUFo0o7SpStFI5TSCCEtKEFOHCSwSM2gBTndnGckgpNWLFJHZxkpK5YlOCKcutOFCwirFZRacOiSUWHRY0BCJCqssqwgWPAeX27UxNNAytpYDjZG/tpMfB1XWkWAzOShK6d4u4BBv9seV57naeDNWjVpje6EL9revqBPE7NqXYBu6GBQ8bWuPusYe97S2tMZqvV4DDKyrmUB1AzLvCsfeHmDH8kV2dUu7D64Z+ujW/9ppZY/L/AKT4/QGScad9CLjkdRD5ZOWS0oBklskLknZIOrBZZUiHyyjCDTFmEC4jLiBcQaTyKVBFaojlSKVRDpHIjVizRqqIuwlccXHyB2kiSBJyyvVJBnSSJMPVmPhRNSgkzsKJrYcTmr2TdJY3TWBoiOUxMZwWWCy4EsBDGDIkWhisqRNRgJWVKwxEqREsFRRCKJAEuogFdRDoINIdBGBZRCqshFhlEYEAT57tWn2OKqr8Jqll6BgCB6gT6OFnjPbvB3dWHx07qeGekbt/I38sNm40aOxWLVg3D/DW8DmH6+U37TzfsS+dWbiqKpHizf8Az909RaNnd1PGaUtOtL5ZNopg7TrQmWdlmYMiDdYwVg2WBijiAcRtxF3EBKTqCKVBHqgi1RYYjmz6qxdljtURVhLYuTOBhJJWWEmWkR0HaRCETptAxcJNfDiZGEmvhhOJ7TQoxymIrREbQQCIJYSAJaYXSpEtOh2ylpUiXMrBaMRaWAnAS6iKK6RimIFBDoI0CipDLBJCrGgCCY3tXh81DOBdsPUWsBzUd1x/AzH5TZEh1BBU6hgVI5g6Qg8X7JOKWI7Me5Wptl5Z13jyW/8Auntp87w9Xsaovf6CuGU8Sl+zqj5Xp+c+hq17Eagi4PMHjNQ/U2kyLzrwbZM6dOm2LiJRhCXg2magOIvUEZeK1DBSUs4itWNPFKsMSyKVYrUjVWKvK4ubkUEsJUS4EvEHESZxnQgxMJNfDzp04HsNGjG0kzoDCCTJnQiidOnTArInTooxYCXWTOgERYVZ06NAoqwizp0YFwZM6dMzx3tvhQmWquhctmHM91b/ADDC/wBkT0Hs7XL4aix35beRInTofwK0hOkzoGdJkTpmWg3kzoWpZ4vUnToCUtUitWROhieRSpFqk6dLYObkUEus6dLxzrGdOnTF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grpSp>
        <p:nvGrpSpPr>
          <p:cNvPr id="4" name="组合 3"/>
          <p:cNvGrpSpPr/>
          <p:nvPr/>
        </p:nvGrpSpPr>
        <p:grpSpPr>
          <a:xfrm>
            <a:off x="-3175" y="635"/>
            <a:ext cx="9143365" cy="642620"/>
            <a:chOff x="-5" y="1"/>
            <a:chExt cx="14399" cy="1012"/>
          </a:xfrm>
        </p:grpSpPr>
        <p:sp>
          <p:nvSpPr>
            <p:cNvPr id="7" name="矩形 6"/>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4" name="文本框 13"/>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How does RNN reduce complexity?</a:t>
              </a:r>
              <a:endParaRPr lang="en-US" altLang="en-US" sz="2775">
                <a:solidFill>
                  <a:srgbClr val="FFFFFF"/>
                </a:solidFill>
                <a:latin typeface="Arial" panose="020B0604020202090204"/>
                <a:sym typeface="+mn-ea"/>
              </a:endParaRPr>
            </a:p>
          </p:txBody>
        </p:sp>
      </p:grpSp>
      <p:sp>
        <p:nvSpPr>
          <p:cNvPr id="17" name="矩形 34"/>
          <p:cNvSpPr/>
          <p:nvPr/>
        </p:nvSpPr>
        <p:spPr>
          <a:xfrm>
            <a:off x="1446213" y="3138488"/>
            <a:ext cx="930275" cy="930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18" name="矩形 35"/>
          <p:cNvSpPr/>
          <p:nvPr/>
        </p:nvSpPr>
        <p:spPr>
          <a:xfrm>
            <a:off x="481013" y="3138488"/>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0</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19" name="矩形 36"/>
          <p:cNvSpPr/>
          <p:nvPr/>
        </p:nvSpPr>
        <p:spPr>
          <a:xfrm>
            <a:off x="2800350" y="3160713"/>
            <a:ext cx="508000" cy="9318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1</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20" name="矩形 37"/>
          <p:cNvSpPr/>
          <p:nvPr/>
        </p:nvSpPr>
        <p:spPr>
          <a:xfrm>
            <a:off x="1450975" y="2247900"/>
            <a:ext cx="931863" cy="4651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y</a:t>
            </a:r>
            <a:r>
              <a:rPr lang="en-US" altLang="zh-TW" sz="2400" baseline="30000">
                <a:solidFill>
                  <a:srgbClr val="000000"/>
                </a:solidFill>
                <a:latin typeface="Arial" panose="020B0604020202090204" pitchFamily="34" charset="0"/>
                <a:cs typeface="Arial" panose="020B0604020202090204" pitchFamily="34" charset="0"/>
              </a:rPr>
              <a:t>1</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21" name="矩形 38"/>
          <p:cNvSpPr/>
          <p:nvPr/>
        </p:nvSpPr>
        <p:spPr>
          <a:xfrm>
            <a:off x="1446213" y="4460875"/>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x</a:t>
            </a:r>
            <a:r>
              <a:rPr lang="en-US" altLang="zh-TW" sz="2400" baseline="30000">
                <a:solidFill>
                  <a:srgbClr val="FFFFFF"/>
                </a:solidFill>
                <a:latin typeface="Arial" panose="020B0604020202090204" pitchFamily="34" charset="0"/>
                <a:cs typeface="Arial" panose="020B0604020202090204" pitchFamily="34" charset="0"/>
              </a:rPr>
              <a:t>1</a:t>
            </a:r>
            <a:endParaRPr lang="zh-TW" altLang="en-US" sz="2800" baseline="30000">
              <a:solidFill>
                <a:srgbClr val="FFFFFF"/>
              </a:solidFill>
              <a:latin typeface="Arial" panose="020B0604020202090204" pitchFamily="34" charset="0"/>
              <a:ea typeface="Arial" panose="020B0604020202090204" pitchFamily="34" charset="0"/>
            </a:endParaRPr>
          </a:p>
        </p:txBody>
      </p:sp>
      <p:cxnSp>
        <p:nvCxnSpPr>
          <p:cNvPr id="22" name="直線單箭頭接點 39"/>
          <p:cNvCxnSpPr/>
          <p:nvPr/>
        </p:nvCxnSpPr>
        <p:spPr>
          <a:xfrm>
            <a:off x="1039813" y="3609975"/>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40"/>
          <p:cNvCxnSpPr/>
          <p:nvPr/>
        </p:nvCxnSpPr>
        <p:spPr>
          <a:xfrm>
            <a:off x="2411413" y="3627438"/>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單箭頭接點 41"/>
          <p:cNvCxnSpPr/>
          <p:nvPr/>
        </p:nvCxnSpPr>
        <p:spPr>
          <a:xfrm rot="16200000">
            <a:off x="1734344" y="2929731"/>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42"/>
          <p:cNvCxnSpPr/>
          <p:nvPr/>
        </p:nvCxnSpPr>
        <p:spPr>
          <a:xfrm rot="16200000">
            <a:off x="1733550" y="4264025"/>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43"/>
          <p:cNvSpPr/>
          <p:nvPr/>
        </p:nvSpPr>
        <p:spPr>
          <a:xfrm>
            <a:off x="3732213" y="3167063"/>
            <a:ext cx="930275"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27" name="矩形 44"/>
          <p:cNvSpPr/>
          <p:nvPr/>
        </p:nvSpPr>
        <p:spPr>
          <a:xfrm>
            <a:off x="5086350" y="3190875"/>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2</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28" name="矩形 45"/>
          <p:cNvSpPr/>
          <p:nvPr/>
        </p:nvSpPr>
        <p:spPr>
          <a:xfrm>
            <a:off x="3732213" y="2281238"/>
            <a:ext cx="930275"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y</a:t>
            </a:r>
            <a:r>
              <a:rPr lang="en-US" altLang="zh-TW" sz="2400" baseline="30000">
                <a:solidFill>
                  <a:srgbClr val="000000"/>
                </a:solidFill>
                <a:latin typeface="Arial" panose="020B0604020202090204" pitchFamily="34" charset="0"/>
                <a:cs typeface="Arial" panose="020B0604020202090204" pitchFamily="34" charset="0"/>
              </a:rPr>
              <a:t>2</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29" name="矩形 46"/>
          <p:cNvSpPr/>
          <p:nvPr/>
        </p:nvSpPr>
        <p:spPr>
          <a:xfrm>
            <a:off x="3732213" y="4489450"/>
            <a:ext cx="930275"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x</a:t>
            </a:r>
            <a:r>
              <a:rPr lang="en-US" altLang="zh-TW" sz="2400" baseline="30000">
                <a:solidFill>
                  <a:srgbClr val="FFFFFF"/>
                </a:solidFill>
                <a:latin typeface="Arial" panose="020B0604020202090204" pitchFamily="34" charset="0"/>
                <a:cs typeface="Arial" panose="020B0604020202090204" pitchFamily="34" charset="0"/>
              </a:rPr>
              <a:t>2</a:t>
            </a:r>
            <a:endParaRPr lang="zh-TW" altLang="en-US" sz="2400" baseline="30000">
              <a:solidFill>
                <a:srgbClr val="FFFFFF"/>
              </a:solidFill>
              <a:latin typeface="Arial" panose="020B0604020202090204" pitchFamily="34" charset="0"/>
              <a:ea typeface="Arial" panose="020B0604020202090204" pitchFamily="34" charset="0"/>
            </a:endParaRPr>
          </a:p>
        </p:txBody>
      </p:sp>
      <p:cxnSp>
        <p:nvCxnSpPr>
          <p:cNvPr id="30" name="直線單箭頭接點 47"/>
          <p:cNvCxnSpPr/>
          <p:nvPr/>
        </p:nvCxnSpPr>
        <p:spPr>
          <a:xfrm>
            <a:off x="3325813" y="3638550"/>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48"/>
          <p:cNvCxnSpPr/>
          <p:nvPr/>
        </p:nvCxnSpPr>
        <p:spPr>
          <a:xfrm>
            <a:off x="4697413" y="365601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49"/>
          <p:cNvCxnSpPr/>
          <p:nvPr/>
        </p:nvCxnSpPr>
        <p:spPr>
          <a:xfrm rot="16200000">
            <a:off x="4019550" y="2959100"/>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50"/>
          <p:cNvCxnSpPr/>
          <p:nvPr/>
        </p:nvCxnSpPr>
        <p:spPr>
          <a:xfrm rot="16200000">
            <a:off x="4020344" y="4293394"/>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矩形 51"/>
          <p:cNvSpPr/>
          <p:nvPr/>
        </p:nvSpPr>
        <p:spPr>
          <a:xfrm>
            <a:off x="6051550" y="3171825"/>
            <a:ext cx="931863" cy="9318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37" name="矩形 52"/>
          <p:cNvSpPr/>
          <p:nvPr/>
        </p:nvSpPr>
        <p:spPr>
          <a:xfrm>
            <a:off x="7405688" y="3195638"/>
            <a:ext cx="508000" cy="93027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3</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38" name="矩形 53"/>
          <p:cNvSpPr/>
          <p:nvPr/>
        </p:nvSpPr>
        <p:spPr>
          <a:xfrm>
            <a:off x="6051550" y="2286000"/>
            <a:ext cx="931863" cy="46672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y</a:t>
            </a:r>
            <a:r>
              <a:rPr lang="en-US" altLang="zh-TW" sz="2400" baseline="30000">
                <a:solidFill>
                  <a:srgbClr val="000000"/>
                </a:solidFill>
                <a:latin typeface="Arial" panose="020B0604020202090204" pitchFamily="34" charset="0"/>
                <a:cs typeface="Arial" panose="020B0604020202090204" pitchFamily="34" charset="0"/>
              </a:rPr>
              <a:t>3</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39" name="矩形 54"/>
          <p:cNvSpPr/>
          <p:nvPr/>
        </p:nvSpPr>
        <p:spPr>
          <a:xfrm>
            <a:off x="6051550" y="4494213"/>
            <a:ext cx="931863" cy="465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x</a:t>
            </a:r>
            <a:r>
              <a:rPr lang="en-US" altLang="zh-TW" sz="2400" baseline="30000">
                <a:solidFill>
                  <a:srgbClr val="FFFFFF"/>
                </a:solidFill>
                <a:latin typeface="Arial" panose="020B0604020202090204" pitchFamily="34" charset="0"/>
                <a:cs typeface="Arial" panose="020B0604020202090204" pitchFamily="34" charset="0"/>
              </a:rPr>
              <a:t>3</a:t>
            </a:r>
            <a:endParaRPr lang="zh-TW" altLang="en-US" sz="2400" baseline="30000">
              <a:solidFill>
                <a:srgbClr val="FFFFFF"/>
              </a:solidFill>
              <a:latin typeface="Arial" panose="020B0604020202090204" pitchFamily="34" charset="0"/>
              <a:ea typeface="Arial" panose="020B0604020202090204" pitchFamily="34" charset="0"/>
            </a:endParaRPr>
          </a:p>
        </p:txBody>
      </p:sp>
      <p:cxnSp>
        <p:nvCxnSpPr>
          <p:cNvPr id="40" name="直線單箭頭接點 55"/>
          <p:cNvCxnSpPr/>
          <p:nvPr/>
        </p:nvCxnSpPr>
        <p:spPr>
          <a:xfrm>
            <a:off x="5645150" y="3643313"/>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單箭頭接點 56"/>
          <p:cNvCxnSpPr/>
          <p:nvPr/>
        </p:nvCxnSpPr>
        <p:spPr>
          <a:xfrm>
            <a:off x="7016750" y="3660775"/>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單箭頭接點 57"/>
          <p:cNvCxnSpPr/>
          <p:nvPr/>
        </p:nvCxnSpPr>
        <p:spPr>
          <a:xfrm rot="16200000">
            <a:off x="6338888" y="2963863"/>
            <a:ext cx="3905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58"/>
          <p:cNvCxnSpPr/>
          <p:nvPr/>
        </p:nvCxnSpPr>
        <p:spPr>
          <a:xfrm rot="16200000">
            <a:off x="6339681" y="4298156"/>
            <a:ext cx="3889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文字方塊 59"/>
          <p:cNvSpPr txBox="1"/>
          <p:nvPr/>
        </p:nvSpPr>
        <p:spPr>
          <a:xfrm>
            <a:off x="7994650" y="3341688"/>
            <a:ext cx="930275" cy="523875"/>
          </a:xfrm>
          <a:prstGeom prst="rect">
            <a:avLst/>
          </a:prstGeom>
          <a:noFill/>
          <a:ln w="9525">
            <a:noFill/>
          </a:ln>
        </p:spPr>
        <p:txBody>
          <a:bodyPr>
            <a:spAutoFit/>
          </a:bodyPr>
          <a:p>
            <a:r>
              <a:rPr lang="en-US" altLang="zh-TW" sz="2800" b="1" dirty="0">
                <a:latin typeface="Arial" panose="020B0604020202090204" pitchFamily="34" charset="0"/>
              </a:rPr>
              <a:t>……</a:t>
            </a:r>
            <a:endParaRPr lang="zh-TW" altLang="en-US" sz="2800" b="1" dirty="0">
              <a:latin typeface="Arial" panose="020B0604020202090204" pitchFamily="34" charset="0"/>
            </a:endParaRPr>
          </a:p>
        </p:txBody>
      </p:sp>
      <p:sp>
        <p:nvSpPr>
          <p:cNvPr id="45" name="文字方塊 71"/>
          <p:cNvSpPr txBox="1"/>
          <p:nvPr/>
        </p:nvSpPr>
        <p:spPr>
          <a:xfrm>
            <a:off x="678815" y="5475605"/>
            <a:ext cx="7667625" cy="922020"/>
          </a:xfrm>
          <a:prstGeom prst="rect">
            <a:avLst/>
          </a:prstGeom>
          <a:noFill/>
          <a:ln w="9525">
            <a:noFill/>
          </a:ln>
        </p:spPr>
        <p:txBody>
          <a:bodyPr wrap="square">
            <a:spAutoFit/>
          </a:bodyPr>
          <a:p>
            <a:pPr algn="just"/>
            <a:r>
              <a:rPr lang="en-US" altLang="zh-TW" dirty="0">
                <a:solidFill>
                  <a:schemeClr val="tx1"/>
                </a:solidFill>
                <a:latin typeface="Arial" panose="020B0604020202090204" pitchFamily="34" charset="0"/>
              </a:rPr>
              <a:t>No matter how long the input/output sequence is, we </a:t>
            </a:r>
            <a:r>
              <a:rPr lang="en-US" altLang="zh-TW" b="1" dirty="0">
                <a:solidFill>
                  <a:srgbClr val="FF0000"/>
                </a:solidFill>
                <a:latin typeface="Arial" panose="020B0604020202090204" pitchFamily="34" charset="0"/>
              </a:rPr>
              <a:t>only need one function f</a:t>
            </a:r>
            <a:r>
              <a:rPr lang="en-US" altLang="zh-TW" dirty="0">
                <a:solidFill>
                  <a:schemeClr val="tx1"/>
                </a:solidFill>
                <a:latin typeface="Arial" panose="020B0604020202090204" pitchFamily="34" charset="0"/>
              </a:rPr>
              <a:t>. If f’s are different, then it becomes a feedforward NN. This may be treated as another compression from fully connected network.</a:t>
            </a:r>
            <a:endParaRPr lang="en-US" altLang="zh-TW" dirty="0">
              <a:solidFill>
                <a:schemeClr val="tx1"/>
              </a:solidFill>
              <a:latin typeface="Arial" panose="020B0604020202090204" pitchFamily="34" charset="0"/>
            </a:endParaRPr>
          </a:p>
        </p:txBody>
      </p:sp>
      <p:sp>
        <p:nvSpPr>
          <p:cNvPr id="16413" name="文字方塊 67"/>
          <p:cNvSpPr txBox="1"/>
          <p:nvPr/>
        </p:nvSpPr>
        <p:spPr>
          <a:xfrm>
            <a:off x="5593080" y="1092200"/>
            <a:ext cx="2940050" cy="706755"/>
          </a:xfrm>
          <a:prstGeom prst="rect">
            <a:avLst/>
          </a:prstGeom>
          <a:gradFill rotWithShape="1">
            <a:gsLst>
              <a:gs pos="0">
                <a:srgbClr val="F7F6FF">
                  <a:alpha val="100000"/>
                </a:srgbClr>
              </a:gs>
              <a:gs pos="64999">
                <a:srgbClr val="ECEBFF">
                  <a:alpha val="100000"/>
                </a:srgbClr>
              </a:gs>
              <a:gs pos="100000">
                <a:srgbClr val="E5E3FF">
                  <a:alpha val="100000"/>
                </a:srgbClr>
              </a:gs>
            </a:gsLst>
            <a:lin ang="5400000" scaled="1"/>
            <a:tileRect/>
          </a:gradFill>
          <a:ln w="9525" cap="flat" cmpd="sng">
            <a:solidFill>
              <a:srgbClr val="D4D3E7"/>
            </a:solidFill>
            <a:prstDash val="solid"/>
            <a:miter/>
            <a:headEnd type="none" w="med" len="med"/>
            <a:tailEnd type="none" w="med" len="med"/>
          </a:ln>
          <a:effectLst>
            <a:outerShdw dist="20000" dir="5400000" rotWithShape="0">
              <a:srgbClr val="808080">
                <a:alpha val="37999"/>
              </a:srgbClr>
            </a:outerShdw>
          </a:effectLst>
        </p:spPr>
        <p:txBody>
          <a:bodyPr wrap="square">
            <a:spAutoFit/>
          </a:bodyPr>
          <a:p>
            <a:pPr algn="just"/>
            <a:r>
              <a:rPr lang="en-US" altLang="zh-TW" sz="2000">
                <a:solidFill>
                  <a:srgbClr val="000000"/>
                </a:solidFill>
                <a:latin typeface="Arial" panose="020B0604020202090204" pitchFamily="34" charset="0"/>
                <a:cs typeface="Arial" panose="020B0604020202090204" pitchFamily="34" charset="0"/>
              </a:rPr>
              <a:t>h and h’ are vectors with the same dimension</a:t>
            </a:r>
            <a:endParaRPr lang="zh-TW" altLang="en-US" sz="2000">
              <a:solidFill>
                <a:srgbClr val="000000"/>
              </a:solidFill>
              <a:latin typeface="Arial" panose="020B0604020202090204" pitchFamily="34" charset="0"/>
              <a:ea typeface="Arial" panose="020B0604020202090204" pitchFamily="34" charset="0"/>
            </a:endParaRPr>
          </a:p>
        </p:txBody>
      </p:sp>
      <p:sp>
        <p:nvSpPr>
          <p:cNvPr id="46" name="Content Placeholder 33"/>
          <p:cNvSpPr>
            <a:spLocks noGrp="1"/>
          </p:cNvSpPr>
          <p:nvPr>
            <p:ph idx="1"/>
          </p:nvPr>
        </p:nvSpPr>
        <p:spPr>
          <a:xfrm>
            <a:off x="460375" y="952500"/>
            <a:ext cx="8382000" cy="4953000"/>
          </a:xfrm>
        </p:spPr>
        <p:txBody>
          <a:bodyPr vert="horz" wrap="square" lIns="91440" tIns="45720" rIns="91440" bIns="45720" anchor="t" anchorCtr="0"/>
          <a:p>
            <a:r>
              <a:rPr lang="en-US" altLang="zh-CN" sz="2800" dirty="0"/>
              <a:t>Given function </a:t>
            </a:r>
            <a:endParaRPr lang="en-US" altLang="zh-CN" sz="2800" dirty="0"/>
          </a:p>
        </p:txBody>
      </p:sp>
      <p:pic>
        <p:nvPicPr>
          <p:cNvPr id="2" name="334E55B0-647D-440b-865C-3EC943EB4CBC-1" descr="/private/var/folders/jq/n4jfsz4d04b9z9knf3zrby8h0000gn/T/com.kingsoft.wpsoffice.mac/wpsoffice.lEXnHJwpsoffice"/>
          <p:cNvPicPr>
            <a:picLocks noChangeAspect="1"/>
          </p:cNvPicPr>
          <p:nvPr/>
        </p:nvPicPr>
        <p:blipFill>
          <a:blip r:embed="rId1"/>
          <a:stretch>
            <a:fillRect/>
          </a:stretch>
        </p:blipFill>
        <p:spPr>
          <a:xfrm>
            <a:off x="3308350" y="1085850"/>
            <a:ext cx="2005965" cy="313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8" grpId="0" bldLvl="0" animBg="1"/>
      <p:bldP spid="19" grpId="0" bldLvl="0" animBg="1"/>
      <p:bldP spid="20" grpId="0" bldLvl="0" animBg="1"/>
      <p:bldP spid="21" grpId="0" bldLvl="0" animBg="1"/>
      <p:bldP spid="26" grpId="0" bldLvl="0" animBg="1"/>
      <p:bldP spid="27" grpId="0" bldLvl="0" animBg="1"/>
      <p:bldP spid="28" grpId="0" bldLvl="0" animBg="1"/>
      <p:bldP spid="29" grpId="0" bldLvl="0" animBg="1"/>
      <p:bldP spid="36" grpId="0" bldLvl="0" animBg="1"/>
      <p:bldP spid="37" grpId="0" bldLvl="0" animBg="1"/>
      <p:bldP spid="38" grpId="0" bldLvl="0" animBg="1"/>
      <p:bldP spid="39" grpId="0" bldLvl="0" animBg="1"/>
      <p:bldP spid="44" grpId="0"/>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35025" y="1929130"/>
            <a:ext cx="7468870" cy="4831080"/>
          </a:xfrm>
          <a:prstGeom prst="rect">
            <a:avLst/>
          </a:prstGeom>
          <a:noFill/>
        </p:spPr>
        <p:txBody>
          <a:bodyPr wrap="square" rtlCol="0" anchor="t">
            <a:spAutoFit/>
          </a:bodyPr>
          <a:p>
            <a:pPr marL="285750" indent="-285750">
              <a:buFont typeface="Wingdings" panose="05000000000000000000" charset="0"/>
              <a:buChar char="n"/>
            </a:pPr>
            <a:r>
              <a:rPr lang="zh-CN" altLang="en-US"/>
              <a:t>In general, the hidden state at any time step  𝑡</a:t>
            </a:r>
            <a:r>
              <a:rPr lang="en-US" altLang="zh-CN"/>
              <a:t> </a:t>
            </a:r>
            <a:r>
              <a:rPr lang="zh-CN" altLang="en-US"/>
              <a:t>could be computed based on both the current input  </a:t>
            </a:r>
            <a:r>
              <a:rPr lang="en-US" altLang="zh-CN"/>
              <a:t>  </a:t>
            </a:r>
            <a:r>
              <a:rPr lang="zh-CN" altLang="en-US"/>
              <a:t>  and the previous hidden state</a:t>
            </a:r>
            <a:endParaRPr lang="zh-CN" altLang="en-US"/>
          </a:p>
          <a:p>
            <a:pPr indent="0">
              <a:buFont typeface="Wingdings" panose="05000000000000000000" charset="0"/>
              <a:buNone/>
            </a:pPr>
            <a:endParaRPr lang="zh-CN" altLang="en-US"/>
          </a:p>
          <a:p>
            <a:pPr marL="285750" indent="-285750">
              <a:buFont typeface="Wingdings" panose="05000000000000000000" charset="0"/>
              <a:buChar char="n"/>
            </a:pPr>
            <a:r>
              <a:rPr lang="zh-CN" altLang="en-US"/>
              <a:t>For a sufficiently powerful function 𝑓, the latent variable model is not an approximation. After all,</a:t>
            </a:r>
            <a:r>
              <a:rPr lang="en-US" altLang="zh-CN"/>
              <a:t>       </a:t>
            </a:r>
            <a:r>
              <a:rPr lang="zh-CN" altLang="en-US"/>
              <a:t>  </a:t>
            </a:r>
            <a:r>
              <a:rPr lang="en-US" altLang="zh-CN"/>
              <a:t> </a:t>
            </a:r>
            <a:r>
              <a:rPr lang="zh-CN" altLang="en-US"/>
              <a:t>may simply store all the data it has observed so far. However, it could potentially make both computation and storage expensive.</a:t>
            </a:r>
            <a:endParaRPr lang="zh-CN" altLang="en-US"/>
          </a:p>
          <a:p>
            <a:pPr marL="285750" indent="-285750">
              <a:buFont typeface="Wingdings" panose="05000000000000000000" charset="0"/>
              <a:buChar char="n"/>
            </a:pPr>
            <a:endParaRPr lang="zh-CN" altLang="en-US"/>
          </a:p>
          <a:p>
            <a:pPr marL="285750" indent="-285750" algn="just">
              <a:buFont typeface="Wingdings" panose="05000000000000000000" charset="0"/>
              <a:buChar char="n"/>
            </a:pPr>
            <a:r>
              <a:rPr lang="zh-CN" altLang="en-US"/>
              <a:t>It is noteworthy that </a:t>
            </a:r>
            <a:r>
              <a:rPr lang="zh-CN" altLang="en-US">
                <a:solidFill>
                  <a:srgbClr val="FF0000"/>
                </a:solidFill>
              </a:rPr>
              <a:t>hidden layers</a:t>
            </a:r>
            <a:r>
              <a:rPr lang="zh-CN" altLang="en-US"/>
              <a:t> and </a:t>
            </a:r>
            <a:r>
              <a:rPr lang="zh-CN" altLang="en-US">
                <a:solidFill>
                  <a:srgbClr val="FF0000"/>
                </a:solidFill>
              </a:rPr>
              <a:t>hidden states</a:t>
            </a:r>
            <a:r>
              <a:rPr lang="zh-CN" altLang="en-US"/>
              <a:t> refer to two very different concepts. </a:t>
            </a:r>
            <a:endParaRPr lang="zh-CN" altLang="en-US"/>
          </a:p>
          <a:p>
            <a:pPr marL="742950" lvl="1" indent="-285750" algn="just">
              <a:buFont typeface="Wingdings" panose="05000000000000000000" charset="0"/>
              <a:buChar char="ü"/>
            </a:pPr>
            <a:r>
              <a:rPr lang="zh-CN" altLang="en-US">
                <a:solidFill>
                  <a:srgbClr val="FF0000"/>
                </a:solidFill>
              </a:rPr>
              <a:t>Hidden layers</a:t>
            </a:r>
            <a:r>
              <a:rPr lang="zh-CN" altLang="en-US"/>
              <a:t> are, as explained, layers that are hidden from view on the path from input to output. </a:t>
            </a:r>
            <a:endParaRPr lang="zh-CN" altLang="en-US"/>
          </a:p>
          <a:p>
            <a:pPr marL="742950" lvl="1" indent="-285750" algn="just">
              <a:buFont typeface="Wingdings" panose="05000000000000000000" charset="0"/>
              <a:buChar char="ü"/>
            </a:pPr>
            <a:r>
              <a:rPr lang="zh-CN" altLang="en-US">
                <a:solidFill>
                  <a:srgbClr val="FF0000"/>
                </a:solidFill>
              </a:rPr>
              <a:t>Hidden states</a:t>
            </a:r>
            <a:r>
              <a:rPr lang="zh-CN" altLang="en-US"/>
              <a:t> are technically speaking inputs to whatever we do at a given step, and </a:t>
            </a:r>
            <a:r>
              <a:rPr lang="zh-CN" altLang="en-US">
                <a:solidFill>
                  <a:srgbClr val="3332B1"/>
                </a:solidFill>
              </a:rPr>
              <a:t>they can only be computed by looking at data at previous time steps.</a:t>
            </a:r>
            <a:endParaRPr lang="zh-CN" altLang="en-US">
              <a:solidFill>
                <a:srgbClr val="3332B1"/>
              </a:solidFill>
            </a:endParaRPr>
          </a:p>
          <a:p>
            <a:pPr marL="742950" lvl="1" indent="-285750" algn="just">
              <a:buFont typeface="Wingdings" panose="05000000000000000000" charset="0"/>
              <a:buChar char="ü"/>
            </a:pPr>
            <a:endParaRPr lang="zh-CN" altLang="en-US">
              <a:solidFill>
                <a:srgbClr val="3332B1"/>
              </a:solidFill>
            </a:endParaRPr>
          </a:p>
          <a:p>
            <a:pPr marL="285750" lvl="0" indent="-285750" algn="just">
              <a:buFont typeface="Wingdings" panose="05000000000000000000" charset="0"/>
              <a:buChar char="n"/>
            </a:pPr>
            <a:r>
              <a:rPr lang="zh-CN" altLang="en-US" sz="2000" b="1">
                <a:solidFill>
                  <a:srgbClr val="FF0000"/>
                </a:solidFill>
              </a:rPr>
              <a:t>(RNNs) are neural networks with hidden states</a:t>
            </a:r>
            <a:endParaRPr lang="zh-CN" altLang="en-US" sz="2000" b="1">
              <a:solidFill>
                <a:srgbClr val="FF0000"/>
              </a:solidFill>
            </a:endParaRPr>
          </a:p>
        </p:txBody>
      </p:sp>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Hidden states in neural networks</a:t>
              </a:r>
              <a:endParaRPr lang="en-US" sz="2775">
                <a:solidFill>
                  <a:srgbClr val="FFFFFF"/>
                </a:solidFill>
                <a:latin typeface="Arial" panose="020B0604020202090204"/>
                <a:sym typeface="+mn-ea"/>
              </a:endParaRPr>
            </a:p>
          </p:txBody>
        </p:sp>
      </p:grpSp>
      <p:pic>
        <p:nvPicPr>
          <p:cNvPr id="2" name="图片 1"/>
          <p:cNvPicPr>
            <a:picLocks noChangeAspect="1"/>
          </p:cNvPicPr>
          <p:nvPr/>
        </p:nvPicPr>
        <p:blipFill>
          <a:blip r:embed="rId1"/>
          <a:stretch>
            <a:fillRect/>
          </a:stretch>
        </p:blipFill>
        <p:spPr>
          <a:xfrm>
            <a:off x="2540000" y="1016635"/>
            <a:ext cx="2940050" cy="682625"/>
          </a:xfrm>
          <a:prstGeom prst="rect">
            <a:avLst/>
          </a:prstGeom>
        </p:spPr>
      </p:pic>
      <p:graphicFrame>
        <p:nvGraphicFramePr>
          <p:cNvPr id="6" name="对象 5">
            <a:hlinkClick r:id="" action="ppaction://ole?verb="/>
          </p:cNvPr>
          <p:cNvGraphicFramePr>
            <a:graphicFrameLocks noChangeAspect="1"/>
          </p:cNvGraphicFramePr>
          <p:nvPr/>
        </p:nvGraphicFramePr>
        <p:xfrm>
          <a:off x="4514850" y="2314575"/>
          <a:ext cx="223520" cy="206375"/>
        </p:xfrm>
        <a:graphic>
          <a:graphicData uri="http://schemas.openxmlformats.org/presentationml/2006/ole">
            <mc:AlternateContent xmlns:mc="http://schemas.openxmlformats.org/markup-compatibility/2006">
              <mc:Choice xmlns:v="urn:schemas-microsoft-com:vml" Requires="v">
                <p:oleObj spid="_x0000_s1025" name="" r:id="rId2" imgW="129540" imgH="119380" progId="Equation.Ribbit">
                  <p:embed/>
                </p:oleObj>
              </mc:Choice>
              <mc:Fallback>
                <p:oleObj name="" r:id="rId2" imgW="129540" imgH="119380" progId="Equation.Ribbit">
                  <p:embed/>
                  <p:pic>
                    <p:nvPicPr>
                      <p:cNvPr id="0" name="图片 1024"/>
                      <p:cNvPicPr/>
                      <p:nvPr/>
                    </p:nvPicPr>
                    <p:blipFill>
                      <a:blip r:embed="rId3"/>
                      <a:stretch>
                        <a:fillRect/>
                      </a:stretch>
                    </p:blipFill>
                    <p:spPr>
                      <a:xfrm>
                        <a:off x="4514850" y="2314575"/>
                        <a:ext cx="223520" cy="20637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7956550" y="2278698"/>
          <a:ext cx="447040" cy="276860"/>
        </p:xfrm>
        <a:graphic>
          <a:graphicData uri="http://schemas.openxmlformats.org/presentationml/2006/ole">
            <mc:AlternateContent xmlns:mc="http://schemas.openxmlformats.org/markup-compatibility/2006">
              <mc:Choice xmlns:v="urn:schemas-microsoft-com:vml" Requires="v">
                <p:oleObj spid="_x0000_s8" name="" r:id="rId4" imgW="259080" imgH="160020" progId="Equation.Ribbit">
                  <p:embed/>
                </p:oleObj>
              </mc:Choice>
              <mc:Fallback>
                <p:oleObj name="" r:id="rId4" imgW="259080" imgH="160020" progId="Equation.Ribbit">
                  <p:embed/>
                  <p:pic>
                    <p:nvPicPr>
                      <p:cNvPr id="0" name="图片 1024"/>
                      <p:cNvPicPr/>
                      <p:nvPr/>
                    </p:nvPicPr>
                    <p:blipFill>
                      <a:blip r:embed="rId5"/>
                      <a:stretch>
                        <a:fillRect/>
                      </a:stretch>
                    </p:blipFill>
                    <p:spPr>
                      <a:xfrm>
                        <a:off x="7956550" y="2278698"/>
                        <a:ext cx="447040" cy="27686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4171315" y="3099118"/>
          <a:ext cx="217170" cy="273050"/>
        </p:xfrm>
        <a:graphic>
          <a:graphicData uri="http://schemas.openxmlformats.org/presentationml/2006/ole">
            <mc:AlternateContent xmlns:mc="http://schemas.openxmlformats.org/markup-compatibility/2006">
              <mc:Choice xmlns:v="urn:schemas-microsoft-com:vml" Requires="v">
                <p:oleObj spid="_x0000_s10" name="" r:id="rId6" imgW="125730" imgH="157480" progId="Equation.Ribbit">
                  <p:embed/>
                </p:oleObj>
              </mc:Choice>
              <mc:Fallback>
                <p:oleObj name="" r:id="rId6" imgW="125730" imgH="157480" progId="Equation.Ribbit">
                  <p:embed/>
                  <p:pic>
                    <p:nvPicPr>
                      <p:cNvPr id="0" name="图片 1024"/>
                      <p:cNvPicPr/>
                      <p:nvPr/>
                    </p:nvPicPr>
                    <p:blipFill>
                      <a:blip r:embed="rId7"/>
                      <a:stretch>
                        <a:fillRect/>
                      </a:stretch>
                    </p:blipFill>
                    <p:spPr>
                      <a:xfrm>
                        <a:off x="4171315" y="3099118"/>
                        <a:ext cx="217170" cy="273050"/>
                      </a:xfrm>
                      <a:prstGeom prst="rect">
                        <a:avLst/>
                      </a:prstGeom>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175" y="635"/>
            <a:ext cx="9147175" cy="642620"/>
            <a:chOff x="-5" y="1"/>
            <a:chExt cx="14399" cy="1012"/>
          </a:xfrm>
        </p:grpSpPr>
        <p:sp>
          <p:nvSpPr>
            <p:cNvPr id="3" name="矩形 2"/>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5" name="文本框 14"/>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RNN with hidden states</a:t>
              </a:r>
              <a:endParaRPr lang="en-US" sz="2775">
                <a:solidFill>
                  <a:srgbClr val="FFFFFF"/>
                </a:solidFill>
                <a:latin typeface="Arial" panose="020B0604020202090204"/>
                <a:sym typeface="+mn-ea"/>
              </a:endParaRPr>
            </a:p>
          </p:txBody>
        </p:sp>
      </p:grpSp>
      <p:pic>
        <p:nvPicPr>
          <p:cNvPr id="2" name="图片 1"/>
          <p:cNvPicPr>
            <a:picLocks noChangeAspect="1"/>
          </p:cNvPicPr>
          <p:nvPr/>
        </p:nvPicPr>
        <p:blipFill>
          <a:blip r:embed="rId1"/>
          <a:stretch>
            <a:fillRect/>
          </a:stretch>
        </p:blipFill>
        <p:spPr>
          <a:xfrm>
            <a:off x="3000375" y="1341120"/>
            <a:ext cx="2638425" cy="600075"/>
          </a:xfrm>
          <a:prstGeom prst="rect">
            <a:avLst/>
          </a:prstGeom>
        </p:spPr>
      </p:pic>
      <p:pic>
        <p:nvPicPr>
          <p:cNvPr id="5" name="图片 4"/>
          <p:cNvPicPr>
            <a:picLocks noChangeAspect="1"/>
          </p:cNvPicPr>
          <p:nvPr/>
        </p:nvPicPr>
        <p:blipFill>
          <a:blip r:embed="rId2"/>
          <a:stretch>
            <a:fillRect/>
          </a:stretch>
        </p:blipFill>
        <p:spPr>
          <a:xfrm>
            <a:off x="3083560" y="2057400"/>
            <a:ext cx="2105025" cy="504825"/>
          </a:xfrm>
          <a:prstGeom prst="rect">
            <a:avLst/>
          </a:prstGeom>
        </p:spPr>
      </p:pic>
      <p:sp>
        <p:nvSpPr>
          <p:cNvPr id="6" name="文本框 5"/>
          <p:cNvSpPr txBox="1"/>
          <p:nvPr/>
        </p:nvSpPr>
        <p:spPr>
          <a:xfrm>
            <a:off x="543560" y="962660"/>
            <a:ext cx="7973695" cy="2030095"/>
          </a:xfrm>
          <a:prstGeom prst="rect">
            <a:avLst/>
          </a:prstGeom>
          <a:noFill/>
        </p:spPr>
        <p:txBody>
          <a:bodyPr wrap="square" rtlCol="0" anchor="t">
            <a:spAutoFit/>
          </a:bodyPr>
          <a:p>
            <a:pPr marL="285750" indent="-285750">
              <a:buFont typeface="Wingdings" panose="05000000000000000000" charset="0"/>
              <a:buChar char="n"/>
            </a:pPr>
            <a:r>
              <a:rPr lang="zh-CN" altLang="en-US"/>
              <a:t>MLP with a single hidden layer</a:t>
            </a:r>
            <a:r>
              <a:rPr lang="en-US" altLang="zh-CN"/>
              <a:t> (</a:t>
            </a:r>
            <a:r>
              <a:rPr lang="en-US" altLang="zh-CN">
                <a:solidFill>
                  <a:srgbClr val="FF0000"/>
                </a:solidFill>
              </a:rPr>
              <a:t>NN without hidden states</a:t>
            </a:r>
            <a:r>
              <a:rPr lang="en-US" altLang="zh-CN"/>
              <a:t>)</a:t>
            </a:r>
            <a:endParaRPr lang="en-US" altLang="zh-CN"/>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endParaRPr lang="zh-CN" altLang="en-US"/>
          </a:p>
          <a:p>
            <a:pPr marL="285750" indent="-285750">
              <a:buFont typeface="Wingdings" panose="05000000000000000000" charset="0"/>
              <a:buChar char="n"/>
            </a:pPr>
            <a:r>
              <a:rPr lang="en-US" altLang="zh-CN"/>
              <a:t>RNN with hidden states</a:t>
            </a:r>
            <a:endParaRPr lang="en-US" altLang="zh-CN"/>
          </a:p>
        </p:txBody>
      </p:sp>
      <p:sp>
        <p:nvSpPr>
          <p:cNvPr id="7" name="文本框 6"/>
          <p:cNvSpPr txBox="1"/>
          <p:nvPr/>
        </p:nvSpPr>
        <p:spPr>
          <a:xfrm>
            <a:off x="838200" y="1456690"/>
            <a:ext cx="2245360" cy="368300"/>
          </a:xfrm>
          <a:prstGeom prst="rect">
            <a:avLst/>
          </a:prstGeom>
          <a:noFill/>
        </p:spPr>
        <p:txBody>
          <a:bodyPr wrap="square" rtlCol="0" anchor="t">
            <a:spAutoFit/>
          </a:bodyPr>
          <a:p>
            <a:r>
              <a:rPr lang="en-US" altLang="zh-CN">
                <a:solidFill>
                  <a:srgbClr val="3332B1"/>
                </a:solidFill>
              </a:rPr>
              <a:t>H</a:t>
            </a:r>
            <a:r>
              <a:rPr lang="zh-CN" altLang="en-US">
                <a:solidFill>
                  <a:srgbClr val="3332B1"/>
                </a:solidFill>
              </a:rPr>
              <a:t>idden layer's output</a:t>
            </a:r>
            <a:endParaRPr lang="zh-CN" altLang="en-US">
              <a:solidFill>
                <a:srgbClr val="3332B1"/>
              </a:solidFill>
            </a:endParaRPr>
          </a:p>
        </p:txBody>
      </p:sp>
      <p:pic>
        <p:nvPicPr>
          <p:cNvPr id="8" name="图片 7"/>
          <p:cNvPicPr>
            <a:picLocks noChangeAspect="1"/>
          </p:cNvPicPr>
          <p:nvPr/>
        </p:nvPicPr>
        <p:blipFill>
          <a:blip r:embed="rId3"/>
          <a:stretch>
            <a:fillRect/>
          </a:stretch>
        </p:blipFill>
        <p:spPr>
          <a:xfrm>
            <a:off x="2934335" y="3011170"/>
            <a:ext cx="3933825" cy="523875"/>
          </a:xfrm>
          <a:prstGeom prst="rect">
            <a:avLst/>
          </a:prstGeom>
        </p:spPr>
      </p:pic>
      <p:pic>
        <p:nvPicPr>
          <p:cNvPr id="9" name="图片 8"/>
          <p:cNvPicPr>
            <a:picLocks noChangeAspect="1"/>
          </p:cNvPicPr>
          <p:nvPr/>
        </p:nvPicPr>
        <p:blipFill>
          <a:blip r:embed="rId4"/>
          <a:stretch>
            <a:fillRect/>
          </a:stretch>
        </p:blipFill>
        <p:spPr>
          <a:xfrm>
            <a:off x="2874010" y="3535045"/>
            <a:ext cx="2314575" cy="447675"/>
          </a:xfrm>
          <a:prstGeom prst="rect">
            <a:avLst/>
          </a:prstGeom>
        </p:spPr>
      </p:pic>
      <p:pic>
        <p:nvPicPr>
          <p:cNvPr id="10" name="图片 9"/>
          <p:cNvPicPr>
            <a:picLocks noChangeAspect="1"/>
          </p:cNvPicPr>
          <p:nvPr/>
        </p:nvPicPr>
        <p:blipFill>
          <a:blip r:embed="rId5"/>
          <a:stretch>
            <a:fillRect/>
          </a:stretch>
        </p:blipFill>
        <p:spPr>
          <a:xfrm>
            <a:off x="2487295" y="4192270"/>
            <a:ext cx="5923915" cy="2665730"/>
          </a:xfrm>
          <a:prstGeom prst="rect">
            <a:avLst/>
          </a:prstGeom>
        </p:spPr>
      </p:pic>
      <p:sp>
        <p:nvSpPr>
          <p:cNvPr id="11" name="文本框 10"/>
          <p:cNvSpPr txBox="1"/>
          <p:nvPr/>
        </p:nvSpPr>
        <p:spPr>
          <a:xfrm>
            <a:off x="965835" y="5140960"/>
            <a:ext cx="1520825" cy="583565"/>
          </a:xfrm>
          <a:prstGeom prst="rect">
            <a:avLst/>
          </a:prstGeom>
          <a:noFill/>
        </p:spPr>
        <p:txBody>
          <a:bodyPr wrap="square" rtlCol="0" anchor="t">
            <a:spAutoFit/>
          </a:bodyPr>
          <a:p>
            <a:r>
              <a:rPr lang="zh-CN" altLang="en-US" sz="1600">
                <a:solidFill>
                  <a:srgbClr val="FF0000"/>
                </a:solidFill>
              </a:rPr>
              <a:t>An RNN with </a:t>
            </a:r>
            <a:endParaRPr lang="zh-CN" altLang="en-US" sz="1600">
              <a:solidFill>
                <a:srgbClr val="FF0000"/>
              </a:solidFill>
            </a:endParaRPr>
          </a:p>
          <a:p>
            <a:r>
              <a:rPr lang="zh-CN" altLang="en-US" sz="1600">
                <a:solidFill>
                  <a:srgbClr val="FF0000"/>
                </a:solidFill>
              </a:rPr>
              <a:t>a hidden state</a:t>
            </a:r>
            <a:endParaRPr lang="zh-CN" altLang="en-US" sz="16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3175" y="635"/>
            <a:ext cx="9147175" cy="642620"/>
            <a:chOff x="-5" y="1"/>
            <a:chExt cx="14399" cy="1012"/>
          </a:xfrm>
        </p:grpSpPr>
        <p:sp>
          <p:nvSpPr>
            <p:cNvPr id="8" name="矩形 7"/>
            <p:cNvSpPr/>
            <p:nvPr/>
          </p:nvSpPr>
          <p:spPr>
            <a:xfrm>
              <a:off x="-5" y="1"/>
              <a:ext cx="14396" cy="1012"/>
            </a:xfrm>
            <a:prstGeom prst="rect">
              <a:avLst/>
            </a:prstGeom>
            <a:solidFill>
              <a:srgbClr val="3332B1"/>
            </a:solidFill>
          </p:spPr>
          <p:txBody>
            <a:bodyPr wrap="none" lIns="0" tIns="0" rIns="0" bIns="0">
              <a:noAutofit/>
            </a:bodyPr>
            <a:p>
              <a:pPr indent="0" algn="l"/>
              <a:endParaRPr lang="en-US" sz="2380">
                <a:solidFill>
                  <a:srgbClr val="FFFFFF"/>
                </a:solidFill>
                <a:latin typeface="Arial" panose="020B0604020202090204"/>
              </a:endParaRPr>
            </a:p>
          </p:txBody>
        </p:sp>
        <p:sp>
          <p:nvSpPr>
            <p:cNvPr id="10" name="文本框 9"/>
            <p:cNvSpPr txBox="1"/>
            <p:nvPr/>
          </p:nvSpPr>
          <p:spPr>
            <a:xfrm>
              <a:off x="3" y="2"/>
              <a:ext cx="14391" cy="817"/>
            </a:xfrm>
            <a:prstGeom prst="rect">
              <a:avLst/>
            </a:prstGeom>
            <a:noFill/>
          </p:spPr>
          <p:txBody>
            <a:bodyPr wrap="square" rtlCol="0">
              <a:spAutoFit/>
            </a:bodyPr>
            <a:p>
              <a:r>
                <a:rPr lang="en-US" sz="2775">
                  <a:solidFill>
                    <a:srgbClr val="FFFFFF"/>
                  </a:solidFill>
                  <a:latin typeface="Arial" panose="020B0604020202090204"/>
                  <a:sym typeface="+mn-ea"/>
                </a:rPr>
                <a:t>Feedforward vs Recurrent Network</a:t>
              </a:r>
              <a:endParaRPr lang="en-US" altLang="en-US" sz="2775">
                <a:solidFill>
                  <a:srgbClr val="FFFFFF"/>
                </a:solidFill>
                <a:latin typeface="Arial" panose="020B0604020202090204"/>
                <a:sym typeface="+mn-ea"/>
              </a:endParaRPr>
            </a:p>
          </p:txBody>
        </p:sp>
      </p:grpSp>
      <p:sp>
        <p:nvSpPr>
          <p:cNvPr id="2" name="矩形 3"/>
          <p:cNvSpPr/>
          <p:nvPr/>
        </p:nvSpPr>
        <p:spPr>
          <a:xfrm>
            <a:off x="831850" y="1890713"/>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FFFFFF"/>
                </a:solidFill>
                <a:latin typeface="Arial" panose="020B0604020202090204" pitchFamily="34" charset="0"/>
                <a:cs typeface="Arial" panose="020B0604020202090204" pitchFamily="34" charset="0"/>
              </a:rPr>
              <a:t>x</a:t>
            </a:r>
            <a:endParaRPr lang="zh-TW" altLang="en-US" sz="2400" baseline="30000">
              <a:solidFill>
                <a:srgbClr val="FFFFFF"/>
              </a:solidFill>
              <a:latin typeface="Arial" panose="020B0604020202090204" pitchFamily="34" charset="0"/>
              <a:ea typeface="Arial" panose="020B0604020202090204" pitchFamily="34" charset="0"/>
            </a:endParaRPr>
          </a:p>
        </p:txBody>
      </p:sp>
      <p:sp>
        <p:nvSpPr>
          <p:cNvPr id="3" name="矩形 4"/>
          <p:cNvSpPr/>
          <p:nvPr/>
        </p:nvSpPr>
        <p:spPr>
          <a:xfrm>
            <a:off x="1495425"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latin typeface="Arial" panose="020B0604020202090204" pitchFamily="34" charset="0"/>
                <a:cs typeface="Arial" panose="020B0604020202090204" pitchFamily="34" charset="0"/>
              </a:rPr>
              <a:t>f</a:t>
            </a:r>
            <a:r>
              <a:rPr lang="en-US" altLang="zh-TW" sz="2400" baseline="-25000">
                <a:latin typeface="Arial" panose="020B0604020202090204" pitchFamily="34" charset="0"/>
                <a:cs typeface="Arial" panose="020B0604020202090204" pitchFamily="34" charset="0"/>
              </a:rPr>
              <a:t>1</a:t>
            </a:r>
            <a:endParaRPr lang="zh-TW" altLang="en-US" sz="2400" baseline="-25000">
              <a:latin typeface="Arial" panose="020B0604020202090204" pitchFamily="34" charset="0"/>
              <a:ea typeface="Arial" panose="020B0604020202090204" pitchFamily="34" charset="0"/>
            </a:endParaRPr>
          </a:p>
        </p:txBody>
      </p:sp>
      <p:sp>
        <p:nvSpPr>
          <p:cNvPr id="21" name="矩形 5"/>
          <p:cNvSpPr/>
          <p:nvPr/>
        </p:nvSpPr>
        <p:spPr>
          <a:xfrm>
            <a:off x="2151063" y="1890713"/>
            <a:ext cx="43656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1</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23" name="矩形 6"/>
          <p:cNvSpPr/>
          <p:nvPr/>
        </p:nvSpPr>
        <p:spPr>
          <a:xfrm>
            <a:off x="2813050"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2</a:t>
            </a:r>
            <a:endParaRPr lang="zh-TW" altLang="en-US" sz="2400" baseline="-25000">
              <a:solidFill>
                <a:srgbClr val="000000"/>
              </a:solidFill>
              <a:latin typeface="Arial" panose="020B0604020202090204" pitchFamily="34" charset="0"/>
              <a:ea typeface="Arial" panose="020B0604020202090204" pitchFamily="34" charset="0"/>
            </a:endParaRPr>
          </a:p>
        </p:txBody>
      </p:sp>
      <p:sp>
        <p:nvSpPr>
          <p:cNvPr id="26" name="矩形 7"/>
          <p:cNvSpPr/>
          <p:nvPr/>
        </p:nvSpPr>
        <p:spPr>
          <a:xfrm>
            <a:off x="3468688"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2</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28" name="矩形 8"/>
          <p:cNvSpPr/>
          <p:nvPr/>
        </p:nvSpPr>
        <p:spPr>
          <a:xfrm>
            <a:off x="4132263" y="1890713"/>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3</a:t>
            </a:r>
            <a:endParaRPr lang="zh-TW" altLang="en-US" sz="2400" baseline="-25000">
              <a:solidFill>
                <a:srgbClr val="000000"/>
              </a:solidFill>
              <a:latin typeface="Arial" panose="020B0604020202090204" pitchFamily="34" charset="0"/>
              <a:ea typeface="Arial" panose="020B0604020202090204" pitchFamily="34" charset="0"/>
            </a:endParaRPr>
          </a:p>
        </p:txBody>
      </p:sp>
      <p:sp>
        <p:nvSpPr>
          <p:cNvPr id="29" name="矩形 9"/>
          <p:cNvSpPr/>
          <p:nvPr/>
        </p:nvSpPr>
        <p:spPr>
          <a:xfrm>
            <a:off x="4786313" y="1890713"/>
            <a:ext cx="438150"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a</a:t>
            </a:r>
            <a:r>
              <a:rPr lang="en-US" altLang="zh-TW" sz="2000" baseline="30000">
                <a:solidFill>
                  <a:srgbClr val="000000"/>
                </a:solidFill>
                <a:latin typeface="Arial" panose="020B0604020202090204" pitchFamily="34" charset="0"/>
                <a:cs typeface="Arial" panose="020B0604020202090204" pitchFamily="34" charset="0"/>
              </a:rPr>
              <a:t>3</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30" name="矩形 10"/>
          <p:cNvSpPr/>
          <p:nvPr/>
        </p:nvSpPr>
        <p:spPr>
          <a:xfrm>
            <a:off x="5449888" y="1890713"/>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r>
              <a:rPr lang="en-US" altLang="zh-TW" sz="2400" baseline="-25000">
                <a:solidFill>
                  <a:srgbClr val="000000"/>
                </a:solidFill>
                <a:latin typeface="Arial" panose="020B0604020202090204" pitchFamily="34" charset="0"/>
                <a:cs typeface="Arial" panose="020B0604020202090204" pitchFamily="34" charset="0"/>
              </a:rPr>
              <a:t>4</a:t>
            </a:r>
            <a:endParaRPr lang="zh-TW" altLang="en-US" sz="2400" baseline="-25000">
              <a:solidFill>
                <a:srgbClr val="000000"/>
              </a:solidFill>
              <a:latin typeface="Arial" panose="020B0604020202090204" pitchFamily="34" charset="0"/>
              <a:ea typeface="Arial" panose="020B0604020202090204" pitchFamily="34" charset="0"/>
            </a:endParaRPr>
          </a:p>
        </p:txBody>
      </p:sp>
      <p:cxnSp>
        <p:nvCxnSpPr>
          <p:cNvPr id="31" name="直線單箭頭接點 11"/>
          <p:cNvCxnSpPr/>
          <p:nvPr/>
        </p:nvCxnSpPr>
        <p:spPr>
          <a:xfrm>
            <a:off x="127000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單箭頭接點 12"/>
          <p:cNvCxnSpPr/>
          <p:nvPr/>
        </p:nvCxnSpPr>
        <p:spPr>
          <a:xfrm>
            <a:off x="1908175"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13"/>
          <p:cNvCxnSpPr/>
          <p:nvPr/>
        </p:nvCxnSpPr>
        <p:spPr>
          <a:xfrm>
            <a:off x="2584450" y="22479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14"/>
          <p:cNvCxnSpPr/>
          <p:nvPr/>
        </p:nvCxnSpPr>
        <p:spPr>
          <a:xfrm>
            <a:off x="327025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15"/>
          <p:cNvCxnSpPr/>
          <p:nvPr/>
        </p:nvCxnSpPr>
        <p:spPr>
          <a:xfrm>
            <a:off x="3908425"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16"/>
          <p:cNvCxnSpPr/>
          <p:nvPr/>
        </p:nvCxnSpPr>
        <p:spPr>
          <a:xfrm>
            <a:off x="45466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單箭頭接點 17"/>
          <p:cNvCxnSpPr/>
          <p:nvPr/>
        </p:nvCxnSpPr>
        <p:spPr>
          <a:xfrm>
            <a:off x="5232400" y="225742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18"/>
          <p:cNvSpPr/>
          <p:nvPr/>
        </p:nvSpPr>
        <p:spPr>
          <a:xfrm>
            <a:off x="6137830" y="1896712"/>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y</a:t>
            </a:r>
            <a:endParaRPr lang="zh-TW" altLang="en-US" sz="2400" baseline="30000">
              <a:solidFill>
                <a:srgbClr val="000000"/>
              </a:solidFill>
              <a:latin typeface="Arial" panose="020B0604020202090204" pitchFamily="34" charset="0"/>
              <a:ea typeface="Arial" panose="020B0604020202090204" pitchFamily="34" charset="0"/>
            </a:endParaRPr>
          </a:p>
        </p:txBody>
      </p:sp>
      <p:cxnSp>
        <p:nvCxnSpPr>
          <p:cNvPr id="39" name="直線單箭頭接點 19"/>
          <p:cNvCxnSpPr/>
          <p:nvPr/>
        </p:nvCxnSpPr>
        <p:spPr>
          <a:xfrm>
            <a:off x="5880100" y="2262188"/>
            <a:ext cx="22383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21"/>
          <p:cNvSpPr/>
          <p:nvPr/>
        </p:nvSpPr>
        <p:spPr>
          <a:xfrm>
            <a:off x="1514475"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1</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1" name="矩形 22"/>
          <p:cNvSpPr/>
          <p:nvPr/>
        </p:nvSpPr>
        <p:spPr>
          <a:xfrm>
            <a:off x="831850" y="3641725"/>
            <a:ext cx="454025"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h</a:t>
            </a:r>
            <a:r>
              <a:rPr lang="en-US" altLang="zh-TW" sz="2000" baseline="30000">
                <a:solidFill>
                  <a:srgbClr val="FFFFFF"/>
                </a:solidFill>
                <a:latin typeface="Arial" panose="020B0604020202090204" pitchFamily="34" charset="0"/>
                <a:cs typeface="Arial" panose="020B0604020202090204" pitchFamily="34" charset="0"/>
              </a:rPr>
              <a:t>0</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2" name="矩形 23"/>
          <p:cNvSpPr/>
          <p:nvPr/>
        </p:nvSpPr>
        <p:spPr>
          <a:xfrm>
            <a:off x="1511300"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3" name="矩形 24"/>
          <p:cNvSpPr/>
          <p:nvPr/>
        </p:nvSpPr>
        <p:spPr>
          <a:xfrm>
            <a:off x="2122488" y="3641725"/>
            <a:ext cx="454025"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h</a:t>
            </a:r>
            <a:r>
              <a:rPr lang="en-US" altLang="zh-TW" sz="2000" baseline="30000">
                <a:solidFill>
                  <a:srgbClr val="000000"/>
                </a:solidFill>
                <a:latin typeface="Arial" panose="020B0604020202090204" pitchFamily="34" charset="0"/>
                <a:cs typeface="Arial" panose="020B0604020202090204" pitchFamily="34" charset="0"/>
              </a:rPr>
              <a:t>1</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44" name="矩形 25"/>
          <p:cNvSpPr/>
          <p:nvPr/>
        </p:nvSpPr>
        <p:spPr>
          <a:xfrm>
            <a:off x="2820988" y="4584700"/>
            <a:ext cx="438150" cy="720725"/>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2</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5" name="矩形 26"/>
          <p:cNvSpPr/>
          <p:nvPr/>
        </p:nvSpPr>
        <p:spPr>
          <a:xfrm>
            <a:off x="28305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6" name="矩形 27"/>
          <p:cNvSpPr/>
          <p:nvPr/>
        </p:nvSpPr>
        <p:spPr>
          <a:xfrm>
            <a:off x="4146550"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3</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47" name="矩形 28"/>
          <p:cNvSpPr/>
          <p:nvPr/>
        </p:nvSpPr>
        <p:spPr>
          <a:xfrm>
            <a:off x="3484563" y="3641725"/>
            <a:ext cx="452438"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h</a:t>
            </a:r>
            <a:r>
              <a:rPr lang="en-US" altLang="zh-TW" sz="2000" baseline="30000">
                <a:solidFill>
                  <a:srgbClr val="000000"/>
                </a:solidFill>
                <a:latin typeface="Arial" panose="020B0604020202090204" pitchFamily="34" charset="0"/>
                <a:cs typeface="Arial" panose="020B0604020202090204" pitchFamily="34" charset="0"/>
              </a:rPr>
              <a:t>2</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48" name="矩形 29"/>
          <p:cNvSpPr/>
          <p:nvPr/>
        </p:nvSpPr>
        <p:spPr>
          <a:xfrm>
            <a:off x="4148138"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49" name="矩形 30"/>
          <p:cNvSpPr/>
          <p:nvPr/>
        </p:nvSpPr>
        <p:spPr>
          <a:xfrm>
            <a:off x="5457825" y="4560888"/>
            <a:ext cx="438150" cy="719138"/>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FFFFFF"/>
                </a:solidFill>
                <a:latin typeface="Arial" panose="020B0604020202090204" pitchFamily="34" charset="0"/>
                <a:cs typeface="Arial" panose="020B0604020202090204" pitchFamily="34" charset="0"/>
              </a:rPr>
              <a:t>x</a:t>
            </a:r>
            <a:r>
              <a:rPr lang="en-US" altLang="zh-TW" sz="2000" baseline="30000">
                <a:solidFill>
                  <a:srgbClr val="FFFFFF"/>
                </a:solidFill>
                <a:latin typeface="Arial" panose="020B0604020202090204" pitchFamily="34" charset="0"/>
                <a:cs typeface="Arial" panose="020B0604020202090204" pitchFamily="34" charset="0"/>
              </a:rPr>
              <a:t>4</a:t>
            </a:r>
            <a:endParaRPr lang="zh-TW" altLang="en-US" sz="2000" baseline="30000">
              <a:solidFill>
                <a:srgbClr val="FFFFFF"/>
              </a:solidFill>
              <a:latin typeface="Arial" panose="020B0604020202090204" pitchFamily="34" charset="0"/>
              <a:ea typeface="Arial" panose="020B0604020202090204" pitchFamily="34" charset="0"/>
            </a:endParaRPr>
          </a:p>
        </p:txBody>
      </p:sp>
      <p:sp>
        <p:nvSpPr>
          <p:cNvPr id="50" name="矩形 31"/>
          <p:cNvSpPr/>
          <p:nvPr/>
        </p:nvSpPr>
        <p:spPr>
          <a:xfrm>
            <a:off x="4772025" y="3641725"/>
            <a:ext cx="468313" cy="71913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h</a:t>
            </a:r>
            <a:r>
              <a:rPr lang="en-US" altLang="zh-TW" sz="2400" baseline="30000">
                <a:solidFill>
                  <a:srgbClr val="000000"/>
                </a:solidFill>
                <a:latin typeface="Arial" panose="020B0604020202090204" pitchFamily="34" charset="0"/>
                <a:cs typeface="Arial" panose="020B0604020202090204" pitchFamily="34" charset="0"/>
              </a:rPr>
              <a:t>3</a:t>
            </a:r>
            <a:endParaRPr lang="zh-TW" altLang="en-US" sz="2400" baseline="30000">
              <a:solidFill>
                <a:srgbClr val="000000"/>
              </a:solidFill>
              <a:latin typeface="Arial" panose="020B0604020202090204" pitchFamily="34" charset="0"/>
              <a:ea typeface="Arial" panose="020B0604020202090204" pitchFamily="34" charset="0"/>
            </a:endParaRPr>
          </a:p>
        </p:txBody>
      </p:sp>
      <p:sp>
        <p:nvSpPr>
          <p:cNvPr id="51" name="矩形 32"/>
          <p:cNvSpPr/>
          <p:nvPr/>
        </p:nvSpPr>
        <p:spPr>
          <a:xfrm>
            <a:off x="5465763" y="3641725"/>
            <a:ext cx="430213"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f</a:t>
            </a:r>
            <a:endParaRPr lang="zh-TW" altLang="en-US" sz="2400">
              <a:solidFill>
                <a:srgbClr val="000000"/>
              </a:solidFill>
              <a:latin typeface="Arial" panose="020B0604020202090204" pitchFamily="34" charset="0"/>
              <a:ea typeface="Arial" panose="020B0604020202090204" pitchFamily="34" charset="0"/>
            </a:endParaRPr>
          </a:p>
        </p:txBody>
      </p:sp>
      <p:sp>
        <p:nvSpPr>
          <p:cNvPr id="52" name="矩形 33"/>
          <p:cNvSpPr/>
          <p:nvPr/>
        </p:nvSpPr>
        <p:spPr>
          <a:xfrm>
            <a:off x="6348413" y="3641725"/>
            <a:ext cx="428625" cy="719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400">
                <a:solidFill>
                  <a:srgbClr val="000000"/>
                </a:solidFill>
                <a:latin typeface="Arial" panose="020B0604020202090204" pitchFamily="34" charset="0"/>
                <a:cs typeface="Arial" panose="020B0604020202090204" pitchFamily="34" charset="0"/>
              </a:rPr>
              <a:t>g</a:t>
            </a:r>
            <a:endParaRPr lang="zh-TW" altLang="en-US" sz="2400">
              <a:solidFill>
                <a:srgbClr val="000000"/>
              </a:solidFill>
              <a:latin typeface="Arial" panose="020B0604020202090204" pitchFamily="34" charset="0"/>
              <a:ea typeface="Arial" panose="020B0604020202090204" pitchFamily="34" charset="0"/>
            </a:endParaRPr>
          </a:p>
        </p:txBody>
      </p:sp>
      <p:cxnSp>
        <p:nvCxnSpPr>
          <p:cNvPr id="53" name="直線單箭頭接點 34"/>
          <p:cNvCxnSpPr/>
          <p:nvPr/>
        </p:nvCxnSpPr>
        <p:spPr>
          <a:xfrm>
            <a:off x="128587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35"/>
          <p:cNvCxnSpPr/>
          <p:nvPr/>
        </p:nvCxnSpPr>
        <p:spPr>
          <a:xfrm>
            <a:off x="1924050"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單箭頭接點 36"/>
          <p:cNvCxnSpPr/>
          <p:nvPr/>
        </p:nvCxnSpPr>
        <p:spPr>
          <a:xfrm>
            <a:off x="2600325" y="3998913"/>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37"/>
          <p:cNvCxnSpPr/>
          <p:nvPr/>
        </p:nvCxnSpPr>
        <p:spPr>
          <a:xfrm>
            <a:off x="328612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38"/>
          <p:cNvCxnSpPr/>
          <p:nvPr/>
        </p:nvCxnSpPr>
        <p:spPr>
          <a:xfrm>
            <a:off x="3924300"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39"/>
          <p:cNvCxnSpPr/>
          <p:nvPr/>
        </p:nvCxnSpPr>
        <p:spPr>
          <a:xfrm>
            <a:off x="45624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單箭頭接點 40"/>
          <p:cNvCxnSpPr/>
          <p:nvPr/>
        </p:nvCxnSpPr>
        <p:spPr>
          <a:xfrm>
            <a:off x="5248275" y="400843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41"/>
          <p:cNvCxnSpPr/>
          <p:nvPr/>
        </p:nvCxnSpPr>
        <p:spPr>
          <a:xfrm rot="16200000">
            <a:off x="1616075"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42"/>
          <p:cNvCxnSpPr/>
          <p:nvPr/>
        </p:nvCxnSpPr>
        <p:spPr>
          <a:xfrm rot="16200000">
            <a:off x="2941638" y="4483100"/>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單箭頭接點 43"/>
          <p:cNvCxnSpPr/>
          <p:nvPr/>
        </p:nvCxnSpPr>
        <p:spPr>
          <a:xfrm rot="16200000">
            <a:off x="4262438" y="4473575"/>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單箭頭接點 44"/>
          <p:cNvCxnSpPr/>
          <p:nvPr/>
        </p:nvCxnSpPr>
        <p:spPr>
          <a:xfrm rot="16200000">
            <a:off x="5586413" y="4471988"/>
            <a:ext cx="22542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單箭頭接點 45"/>
          <p:cNvCxnSpPr/>
          <p:nvPr/>
        </p:nvCxnSpPr>
        <p:spPr>
          <a:xfrm flipV="1">
            <a:off x="5886450" y="4008438"/>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單箭頭接點 46"/>
          <p:cNvCxnSpPr/>
          <p:nvPr/>
        </p:nvCxnSpPr>
        <p:spPr>
          <a:xfrm flipV="1">
            <a:off x="6808788" y="3998913"/>
            <a:ext cx="46196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矩形 47"/>
          <p:cNvSpPr/>
          <p:nvPr/>
        </p:nvSpPr>
        <p:spPr>
          <a:xfrm>
            <a:off x="7271446" y="3647910"/>
            <a:ext cx="429682" cy="720000"/>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000">
                <a:solidFill>
                  <a:srgbClr val="000000"/>
                </a:solidFill>
                <a:latin typeface="Arial" panose="020B0604020202090204" pitchFamily="34" charset="0"/>
                <a:cs typeface="Arial" panose="020B0604020202090204" pitchFamily="34" charset="0"/>
              </a:rPr>
              <a:t>y</a:t>
            </a:r>
            <a:r>
              <a:rPr lang="en-US" altLang="zh-TW" sz="2000" baseline="30000">
                <a:solidFill>
                  <a:srgbClr val="000000"/>
                </a:solidFill>
                <a:latin typeface="Arial" panose="020B0604020202090204" pitchFamily="34" charset="0"/>
                <a:cs typeface="Arial" panose="020B0604020202090204" pitchFamily="34" charset="0"/>
              </a:rPr>
              <a:t>4</a:t>
            </a:r>
            <a:endParaRPr lang="zh-TW" altLang="en-US" sz="2000" baseline="30000">
              <a:solidFill>
                <a:srgbClr val="000000"/>
              </a:solidFill>
              <a:latin typeface="Arial" panose="020B0604020202090204" pitchFamily="34" charset="0"/>
              <a:ea typeface="Arial" panose="020B0604020202090204" pitchFamily="34" charset="0"/>
            </a:endParaRPr>
          </a:p>
        </p:txBody>
      </p:sp>
      <p:sp>
        <p:nvSpPr>
          <p:cNvPr id="34865" name="文字方塊 49"/>
          <p:cNvSpPr txBox="1"/>
          <p:nvPr/>
        </p:nvSpPr>
        <p:spPr>
          <a:xfrm>
            <a:off x="5895975" y="2787650"/>
            <a:ext cx="1279525"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90204" pitchFamily="34" charset="0"/>
                <a:cs typeface="Arial" panose="020B0604020202090204" pitchFamily="34" charset="0"/>
              </a:rPr>
              <a:t>t is layer</a:t>
            </a:r>
            <a:endParaRPr lang="zh-TW" altLang="en-US" sz="2000">
              <a:solidFill>
                <a:srgbClr val="000000"/>
              </a:solidFill>
              <a:latin typeface="Arial" panose="020B0604020202090204" pitchFamily="34" charset="0"/>
              <a:ea typeface="Arial" panose="020B0604020202090204" pitchFamily="34" charset="0"/>
            </a:endParaRPr>
          </a:p>
        </p:txBody>
      </p:sp>
      <p:sp>
        <p:nvSpPr>
          <p:cNvPr id="34866" name="文字方塊 50"/>
          <p:cNvSpPr txBox="1"/>
          <p:nvPr/>
        </p:nvSpPr>
        <p:spPr>
          <a:xfrm>
            <a:off x="6808788" y="4864100"/>
            <a:ext cx="1866900" cy="400050"/>
          </a:xfrm>
          <a:prstGeom prst="rect">
            <a:avLst/>
          </a:prstGeom>
          <a:gradFill rotWithShape="1">
            <a:gsLst>
              <a:gs pos="0">
                <a:srgbClr val="EDEDED">
                  <a:alpha val="100000"/>
                </a:srgbClr>
              </a:gs>
              <a:gs pos="64999">
                <a:srgbClr val="D0D0D0">
                  <a:alpha val="100000"/>
                </a:srgbClr>
              </a:gs>
              <a:gs pos="100000">
                <a:srgbClr val="BCBCBC">
                  <a:alpha val="100000"/>
                </a:srgbClr>
              </a:gs>
            </a:gsLst>
            <a:lin ang="5400000" scaled="1"/>
            <a:tileRect/>
          </a:gradFill>
          <a:ln w="9525" cap="flat" cmpd="sng">
            <a:solidFill>
              <a:srgbClr val="000000"/>
            </a:solidFill>
            <a:prstDash val="solid"/>
            <a:miter/>
            <a:headEnd type="none" w="med" len="med"/>
            <a:tailEnd type="none" w="med" len="med"/>
          </a:ln>
          <a:effectLst>
            <a:outerShdw dist="20000" dir="5400000" rotWithShape="0">
              <a:srgbClr val="808080">
                <a:alpha val="37999"/>
              </a:srgbClr>
            </a:outerShdw>
          </a:effectLst>
        </p:spPr>
        <p:txBody>
          <a:bodyPr>
            <a:spAutoFit/>
          </a:bodyPr>
          <a:p>
            <a:pPr algn="ctr"/>
            <a:r>
              <a:rPr lang="en-US" altLang="zh-TW" sz="2000">
                <a:solidFill>
                  <a:srgbClr val="000000"/>
                </a:solidFill>
                <a:latin typeface="Arial" panose="020B0604020202090204" pitchFamily="34" charset="0"/>
                <a:cs typeface="Arial" panose="020B0604020202090204" pitchFamily="34" charset="0"/>
              </a:rPr>
              <a:t>t is time step</a:t>
            </a:r>
            <a:endParaRPr lang="zh-TW" altLang="en-US" sz="2400">
              <a:solidFill>
                <a:srgbClr val="000000"/>
              </a:solidFill>
              <a:latin typeface="Arial" panose="020B0604020202090204" pitchFamily="34" charset="0"/>
              <a:ea typeface="Arial" panose="020B0604020202090204" pitchFamily="34" charset="0"/>
            </a:endParaRPr>
          </a:p>
        </p:txBody>
      </p:sp>
      <p:sp>
        <p:nvSpPr>
          <p:cNvPr id="67" name="文字方塊 51"/>
          <p:cNvSpPr txBox="1"/>
          <p:nvPr/>
        </p:nvSpPr>
        <p:spPr>
          <a:xfrm>
            <a:off x="628650" y="6057195"/>
            <a:ext cx="7995043" cy="523220"/>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90204" pitchFamily="34" charset="0"/>
                <a:ea typeface="MS PGothic" panose="020B0600070205080204" charset="-128"/>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90204" pitchFamily="34" charset="0"/>
                <a:ea typeface="MS PGothic" panose="020B0600070205080204" charset="-128"/>
                <a:cs typeface="+mn-cs"/>
              </a:defRPr>
            </a:lvl5pPr>
          </a:lstStyle>
          <a:p>
            <a:pPr lvl="0" algn="ctr" eaLnBrk="1" hangingPunct="1"/>
            <a:r>
              <a:rPr lang="en-US" altLang="zh-TW" sz="2800">
                <a:solidFill>
                  <a:srgbClr val="000000"/>
                </a:solidFill>
                <a:latin typeface="Arial" panose="020B0604020202090204" pitchFamily="34" charset="0"/>
                <a:cs typeface="Arial" panose="020B0604020202090204" pitchFamily="34" charset="0"/>
              </a:rPr>
              <a:t>We will turn the recurrent network 90 degrees. </a:t>
            </a:r>
            <a:endParaRPr lang="zh-TW" altLang="en-US" sz="2800">
              <a:solidFill>
                <a:srgbClr val="000000"/>
              </a:solidFill>
              <a:latin typeface="Arial" panose="020B0604020202090204" pitchFamily="34" charset="0"/>
              <a:ea typeface="Arial" panose="020B0604020202090204" pitchFamily="34" charset="0"/>
            </a:endParaRPr>
          </a:p>
        </p:txBody>
      </p:sp>
      <p:sp>
        <p:nvSpPr>
          <p:cNvPr id="68" name="文字方塊 53"/>
          <p:cNvSpPr txBox="1"/>
          <p:nvPr/>
        </p:nvSpPr>
        <p:spPr>
          <a:xfrm>
            <a:off x="692150" y="741363"/>
            <a:ext cx="8070850" cy="400050"/>
          </a:xfrm>
          <a:prstGeom prst="rect">
            <a:avLst/>
          </a:prstGeom>
          <a:noFill/>
          <a:ln w="9525">
            <a:noFill/>
          </a:ln>
        </p:spPr>
        <p:txBody>
          <a:bodyPr>
            <a:spAutoFit/>
          </a:bodyPr>
          <a:p>
            <a:r>
              <a:rPr lang="en-US" altLang="zh-TW" sz="2000" dirty="0">
                <a:latin typeface="Arial" panose="020B0604020202090204" pitchFamily="34" charset="0"/>
              </a:rPr>
              <a:t>1. Feedforward network does not have input at each step</a:t>
            </a:r>
            <a:endParaRPr lang="zh-TW" altLang="en-US" sz="2000" dirty="0">
              <a:latin typeface="Arial" panose="020B0604020202090204" pitchFamily="34" charset="0"/>
            </a:endParaRPr>
          </a:p>
        </p:txBody>
      </p:sp>
      <p:sp>
        <p:nvSpPr>
          <p:cNvPr id="69" name="文字方塊 54"/>
          <p:cNvSpPr txBox="1"/>
          <p:nvPr/>
        </p:nvSpPr>
        <p:spPr>
          <a:xfrm>
            <a:off x="679450" y="1168400"/>
            <a:ext cx="8185150" cy="401638"/>
          </a:xfrm>
          <a:prstGeom prst="rect">
            <a:avLst/>
          </a:prstGeom>
          <a:noFill/>
          <a:ln w="9525">
            <a:noFill/>
          </a:ln>
        </p:spPr>
        <p:txBody>
          <a:bodyPr>
            <a:spAutoFit/>
          </a:bodyPr>
          <a:p>
            <a:r>
              <a:rPr lang="en-US" altLang="zh-TW" sz="2000" dirty="0">
                <a:latin typeface="Arial" panose="020B0604020202090204" pitchFamily="34" charset="0"/>
              </a:rPr>
              <a:t>2. Feedforward network has different parameters for each layer</a:t>
            </a:r>
            <a:endParaRPr lang="zh-TW" altLang="en-US" sz="2000" dirty="0">
              <a:latin typeface="Arial" panose="020B0604020202090204" pitchFamily="34" charset="0"/>
            </a:endParaRPr>
          </a:p>
        </p:txBody>
      </p:sp>
      <p:sp>
        <p:nvSpPr>
          <p:cNvPr id="70" name="TextBox 56"/>
          <p:cNvSpPr txBox="1"/>
          <p:nvPr/>
        </p:nvSpPr>
        <p:spPr>
          <a:xfrm>
            <a:off x="990600" y="2971800"/>
            <a:ext cx="3025775" cy="400050"/>
          </a:xfrm>
          <a:prstGeom prst="rect">
            <a:avLst/>
          </a:prstGeom>
          <a:noFill/>
          <a:ln w="9525">
            <a:noFill/>
          </a:ln>
        </p:spPr>
        <p:txBody>
          <a:bodyPr wrap="none">
            <a:spAutoFit/>
          </a:bodyPr>
          <a:p>
            <a:r>
              <a:rPr lang="en-US" altLang="zh-CN" sz="2000" dirty="0">
                <a:latin typeface="Arial" panose="020B0604020202090204" pitchFamily="34" charset="0"/>
              </a:rPr>
              <a:t>a</a:t>
            </a:r>
            <a:r>
              <a:rPr lang="en-US" altLang="zh-CN" sz="2000" baseline="30000" dirty="0">
                <a:latin typeface="Arial" panose="020B0604020202090204" pitchFamily="34" charset="0"/>
              </a:rPr>
              <a:t>t</a:t>
            </a:r>
            <a:r>
              <a:rPr lang="en-US" altLang="zh-CN" sz="2000" dirty="0">
                <a:latin typeface="Arial" panose="020B0604020202090204" pitchFamily="34" charset="0"/>
              </a:rPr>
              <a:t> = f</a:t>
            </a:r>
            <a:r>
              <a:rPr lang="en-US" altLang="zh-CN" sz="2000" baseline="-25000" dirty="0">
                <a:latin typeface="Arial" panose="020B0604020202090204" pitchFamily="34" charset="0"/>
              </a:rPr>
              <a:t>t</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σ(W</a:t>
            </a:r>
            <a:r>
              <a:rPr lang="en-US" altLang="zh-CN" sz="2000" baseline="30000" dirty="0">
                <a:latin typeface="Arial" panose="020B0604020202090204" pitchFamily="34" charset="0"/>
              </a:rPr>
              <a:t>t</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b</a:t>
            </a:r>
            <a:r>
              <a:rPr lang="en-US" altLang="zh-CN" sz="2000" baseline="30000" dirty="0">
                <a:latin typeface="Arial" panose="020B0604020202090204" pitchFamily="34" charset="0"/>
              </a:rPr>
              <a:t>t</a:t>
            </a:r>
            <a:r>
              <a:rPr lang="en-US" altLang="zh-CN" sz="2000" dirty="0">
                <a:latin typeface="Arial" panose="020B0604020202090204" pitchFamily="34" charset="0"/>
              </a:rPr>
              <a:t>)</a:t>
            </a:r>
            <a:endParaRPr lang="en-US" altLang="zh-CN" sz="2000" dirty="0">
              <a:latin typeface="Arial" panose="020B0604020202090204" pitchFamily="34" charset="0"/>
            </a:endParaRPr>
          </a:p>
        </p:txBody>
      </p:sp>
      <p:sp>
        <p:nvSpPr>
          <p:cNvPr id="71" name="TextBox 57"/>
          <p:cNvSpPr txBox="1"/>
          <p:nvPr/>
        </p:nvSpPr>
        <p:spPr>
          <a:xfrm>
            <a:off x="914400" y="5562600"/>
            <a:ext cx="4067175" cy="400050"/>
          </a:xfrm>
          <a:prstGeom prst="rect">
            <a:avLst/>
          </a:prstGeom>
          <a:noFill/>
          <a:ln w="9525">
            <a:noFill/>
          </a:ln>
        </p:spPr>
        <p:txBody>
          <a:bodyPr wrap="none">
            <a:spAutoFit/>
          </a:bodyPr>
          <a:p>
            <a:r>
              <a:rPr lang="en-US" altLang="zh-CN" sz="2000" dirty="0">
                <a:latin typeface="Arial" panose="020B0604020202090204" pitchFamily="34" charset="0"/>
              </a:rPr>
              <a:t>a</a:t>
            </a:r>
            <a:r>
              <a:rPr lang="en-US" altLang="zh-CN" sz="2000" baseline="30000" dirty="0">
                <a:latin typeface="Arial" panose="020B0604020202090204" pitchFamily="34" charset="0"/>
              </a:rPr>
              <a:t>t</a:t>
            </a:r>
            <a:r>
              <a:rPr lang="en-US" altLang="zh-CN" sz="2000" dirty="0">
                <a:latin typeface="Arial" panose="020B0604020202090204" pitchFamily="34" charset="0"/>
              </a:rPr>
              <a:t>= f(a</a:t>
            </a:r>
            <a:r>
              <a:rPr lang="en-US" altLang="zh-CN" sz="2000" baseline="30000" dirty="0">
                <a:latin typeface="Arial" panose="020B0604020202090204" pitchFamily="34" charset="0"/>
              </a:rPr>
              <a:t>t-1</a:t>
            </a:r>
            <a:r>
              <a:rPr lang="en-US" altLang="zh-CN" sz="2000" dirty="0">
                <a:latin typeface="Arial" panose="020B0604020202090204" pitchFamily="34" charset="0"/>
              </a:rPr>
              <a:t>, x</a:t>
            </a:r>
            <a:r>
              <a:rPr lang="en-US" altLang="zh-CN" sz="2000" baseline="30000" dirty="0">
                <a:latin typeface="Arial" panose="020B0604020202090204" pitchFamily="34" charset="0"/>
              </a:rPr>
              <a:t>t</a:t>
            </a:r>
            <a:r>
              <a:rPr lang="en-US" altLang="zh-CN" sz="2000" dirty="0">
                <a:latin typeface="Arial" panose="020B0604020202090204" pitchFamily="34" charset="0"/>
              </a:rPr>
              <a:t>) = σ(W</a:t>
            </a:r>
            <a:r>
              <a:rPr lang="en-US" altLang="zh-CN" sz="2000" baseline="30000" dirty="0">
                <a:latin typeface="Arial" panose="020B0604020202090204" pitchFamily="34" charset="0"/>
              </a:rPr>
              <a:t>h </a:t>
            </a:r>
            <a:r>
              <a:rPr lang="en-US" altLang="zh-CN" sz="2000" dirty="0">
                <a:latin typeface="Arial" panose="020B0604020202090204" pitchFamily="34" charset="0"/>
              </a:rPr>
              <a:t>a</a:t>
            </a:r>
            <a:r>
              <a:rPr lang="en-US" altLang="zh-CN" sz="2000" baseline="30000" dirty="0">
                <a:latin typeface="Arial" panose="020B0604020202090204" pitchFamily="34" charset="0"/>
              </a:rPr>
              <a:t>t-1</a:t>
            </a:r>
            <a:r>
              <a:rPr lang="en-US" altLang="zh-CN" sz="2000" dirty="0">
                <a:latin typeface="Arial" panose="020B0604020202090204" pitchFamily="34" charset="0"/>
              </a:rPr>
              <a:t> + W</a:t>
            </a:r>
            <a:r>
              <a:rPr lang="en-US" altLang="zh-CN" sz="2000" baseline="30000" dirty="0">
                <a:latin typeface="Arial" panose="020B0604020202090204" pitchFamily="34" charset="0"/>
              </a:rPr>
              <a:t>i</a:t>
            </a:r>
            <a:r>
              <a:rPr lang="en-US" altLang="zh-CN" sz="2000" dirty="0">
                <a:latin typeface="Arial" panose="020B0604020202090204" pitchFamily="34" charset="0"/>
              </a:rPr>
              <a:t>x</a:t>
            </a:r>
            <a:r>
              <a:rPr lang="en-US" altLang="zh-CN" sz="2000" baseline="30000" dirty="0">
                <a:latin typeface="Arial" panose="020B0604020202090204" pitchFamily="34" charset="0"/>
              </a:rPr>
              <a:t>t</a:t>
            </a:r>
            <a:r>
              <a:rPr lang="en-US" altLang="zh-CN" sz="2000" dirty="0">
                <a:latin typeface="Arial" panose="020B0604020202090204" pitchFamily="34" charset="0"/>
              </a:rPr>
              <a:t> + b</a:t>
            </a:r>
            <a:r>
              <a:rPr lang="en-US" altLang="zh-CN" sz="2000" baseline="30000" dirty="0">
                <a:solidFill>
                  <a:srgbClr val="000000"/>
                </a:solidFill>
                <a:latin typeface="Arial" panose="020B0604020202090204" pitchFamily="34" charset="0"/>
              </a:rPr>
              <a:t>i</a:t>
            </a:r>
            <a:r>
              <a:rPr lang="en-US" altLang="zh-CN" sz="2000" dirty="0">
                <a:solidFill>
                  <a:srgbClr val="000000"/>
                </a:solidFill>
                <a:latin typeface="Arial" panose="020B0604020202090204" pitchFamily="34" charset="0"/>
              </a:rPr>
              <a:t>)</a:t>
            </a:r>
            <a:r>
              <a:rPr lang="en-US" altLang="zh-CN" sz="2000" dirty="0">
                <a:latin typeface="Arial" panose="020B0604020202090204" pitchFamily="34" charset="0"/>
              </a:rPr>
              <a:t> </a:t>
            </a:r>
            <a:endParaRPr lang="en-US" altLang="zh-CN" sz="2000" dirty="0">
              <a:latin typeface="Arial" panose="020B060402020209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p:cut/>
      </p:transition>
    </mc:Choice>
    <mc:Fallback>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86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8"/>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5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4"/>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65"/>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66"/>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4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34866"/>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9"/>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nodeType="click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21" grpId="0" bldLvl="0" animBg="1"/>
      <p:bldP spid="23" grpId="0" bldLvl="0" animBg="1"/>
      <p:bldP spid="26" grpId="0" bldLvl="0" animBg="1"/>
      <p:bldP spid="28" grpId="0" bldLvl="0" animBg="1"/>
      <p:bldP spid="29" grpId="0" bldLvl="0" animBg="1"/>
      <p:bldP spid="30" grpId="0" bldLvl="0" animBg="1"/>
      <p:bldP spid="40" grpId="0" bldLvl="0" animBg="1"/>
      <p:bldP spid="41" grpId="0" bldLvl="0" animBg="1"/>
      <p:bldP spid="42" grpId="0" bldLvl="0" animBg="1"/>
      <p:bldP spid="43" grpId="0" bldLvl="0" animBg="1"/>
      <p:bldP spid="44" grpId="0" bldLvl="0" animBg="1"/>
      <p:bldP spid="45" grpId="0" bldLvl="0" animBg="1"/>
      <p:bldP spid="46" grpId="0" bldLvl="0" animBg="1"/>
      <p:bldP spid="47" grpId="0" bldLvl="0" animBg="1"/>
      <p:bldP spid="48" grpId="0" bldLvl="0" animBg="1"/>
      <p:bldP spid="49" grpId="0" bldLvl="0" animBg="1"/>
      <p:bldP spid="50" grpId="0" bldLvl="0" animBg="1"/>
      <p:bldP spid="51" grpId="0" bldLvl="0" animBg="1"/>
      <p:bldP spid="52" grpId="0" bldLvl="0" animBg="1"/>
      <p:bldP spid="34865" grpId="0" bldLvl="0" animBg="1"/>
      <p:bldP spid="34866" grpId="0" bldLvl="0" animBg="1"/>
      <p:bldP spid="68" grpId="0"/>
      <p:bldP spid="69" grpId="0"/>
      <p:bldP spid="70" grpId="0"/>
      <p:bldP spid="71" grpId="0"/>
    </p:bldLst>
  </p:timing>
</p:sld>
</file>

<file path=ppt/tags/tag1.xml><?xml version="1.0" encoding="utf-8"?>
<p:tagLst xmlns:p="http://schemas.openxmlformats.org/presentationml/2006/main">
  <p:tag name="KSO_WM_UNIT_PLACING_PICTURE_USER_VIEWPORT" val="{&quot;height&quot;:6000,&quot;width&quot;:11080}"/>
</p:tagLst>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WmpvZ1hDQm9KeUE5WmloNExHZ3BJRnhkIiwKCSJMYXRleEltZ0Jhc2U2NCIgOiAiaVZCT1J3MEtHZ29BQUFBTlNVaEVVZ0FBQWpNQUFBQllCQU1BQUFEeTBHdEJBQUFBTUZCTVZFWC8vLzhBQUFBQUFBQUFBQUFBQUFBQUFBQUFBQUFBQUFBQUFBQUFBQUFBQUFBQUFBQUFBQUFBQUFBQUFBQUFBQUF2M2FCN0FBQUFEM1JTVGxNQUVHYTczWGJ2aWFzeVZNMUVtU0k3d3F4UUFBQUFDWEJJV1hNQUFBN0VBQUFPeEFHVkt3NGJBQUFOTzBsRVFWUjRBZFZjVFlna1NSWE82dit1L3FsaW1ZT0xTQlVzaXJDSGFtVVVSWWFxRlpRVmxHd3ZMdUtoMm5YZDFZczVKMTBQa3EzQ2dCNnNCbys2MU1ES3NpQlNmZHFEaU5Vb2VsaEdxMkZQSHNhcWd6RGV1dGNweTFuSDJmQ0wvSXUvRjVsWm1kVTlQWG1vakhqeDRyMHZYc1o3OFNJeXV4M25NcTdLWlNoNUluVlVodmNuVHlUd2l3ZTl6RmpuNHJVOGtScjZqTDMzUkFLL2VOQStZLys3ZUMxUHBBYVhzZk1MQmw3OTRtSVU3TDY0R0RrNXBld3l4bTdtNUMzS052NU8wWjVhUDNkUEkxeG9kUldtcVYrb0JtZURIUzFJd2JXSEZ3eFZ3Ym5GMkFPRnNQaEtlMkd4Yk5kN3pnTHZxZXZUVHhRMzI5Ti9lT0hIYnozU1JUY1d2RUNaR0xkWVUxZWFvMTc1NVlkZi9ZeDNxbkgycC9UNE1mYy96LzZqTWVldWJzQnppQmt5WUd3dnQ0eHNSZ0pqcnhEa1hnRDNVTk5ZWmNjYUpheTJZZjZuUEoyYlpDV0lhNEd1ZitrdGdIQ2kwMHJVVFl6cnhVenZCWENiT2hTZjlQNWxucHI5dW5BU3N2M0NxMUQzdnE2THNhbE9LbEVuTUk2S1Jmay9mZThXakRQUnNheXdmWjJFK3BnZE91dUVTeENzRmhJbXpvSFd0TTJZTVpFMGxubXFKc2FLVjFpK3gyYUc3bDBxZGQ5azdMWXpZdXkrd1o2YkFOTWNhc3c3cHJVMGpubXFCTVl0UzNUSUlkYWoxczR1TWNteHl0YWROaXNlaHgybndZekZBdGFpWm1nTzRCUUxnYkZsT2dYVms2QlZ5QW05UmlTb2ZSNFUzRklibmdFemtxLytRaE0rRTJPRkdla0NZUVdTVkNYVGlpWENvM3BjU2M5MENWSXNUUnd6cGpmNHhhSHJvbEEzTVc2d2R3bStYQ1Q0K2puQjZENDBpSXo5MTNHdWxScUphd2Fxb2JsbUdacnpFMHlNZlhhYXY3dkt1VUpuWEFPRVhQWENVc0lYM3JmcktubWVHcHozM3hvL1NJY2FxVVNWd05ndXRuUnpFSWlNVkJoY01WWlpMTnZVOUpwbklJVHpMcG5SWng2SkdxK0pjYlBFTENjaUk5ZTNhanhmQlA4OURjbThWY0o1bDVucHVmT0tGZndteGlBRkZBeHpsWWpJeVB0WGpHeW5WdjVZaFhEZUdnOWdDN3RNakkwUzU4NUVaQXlROXZSZ2M4WXp2bklYNGJ5REV0Qk5NQ2JHTHBHRm1QMUlDaEVaUTc2Um5rUzJpQTBGS2RKT0hKaUJwV2ZrZ1BidTJTMG1ScmR3d3VjUWtURkVVTk1YVll2blplTVZISVFJejl5bENQNjVTNGFDelJLaGpJaU1JYUJsZlVNd0xLRWxHcU5yaU5qVXRjeHREYVdEZ1hHbmhIeEV4bU5GZWx4WjBzOEtXSWxsTUJRSzU5VVBsZGFMNTZveFVQbHVZS3dWUGtJSjBwcWJzdkNraklQK282U0NBdmEwaFRmM2tSd2taUG9oN1VyeFhGVUdGNVZOaktNU3Vkakllc2JtcXFrZ2NyT3k3eGpOaEF3SjU0UVlZbEdTaWRHMytFUWVEYjY1NFl1NjlkUU16eHFVOG1nSmVaQ1F3WG1yNzdndi9TanV0UHA4WEZyRTNjUTROTmJ1ZTllbkh3OTAzWE9uUDAxVkdnYXUzMXlmUGQvVStGcGlMcTU3TEw3bzNQWFpoL3RhYjZyYTRFbmpQWSs5eE5nM3FmWlNOQnFqa1l2OW5ERXZTUFRYMlN3czJMUUdrWEgzdTJ6bXNwazJ1cjV3SU1UcTVLSWs0VjFCbnFNLzdyeEw3SlVqcCtvdGNrOFpJaUl4SXJvcEFkTlpZcCtkVk1iY0g5b3YxcDAvcGtXNklESzJadDkzbkRmMHc3NmFDTHZiUDdoN3Q4ZllqYnQzNzM2Vk1zMEFobXRTRFNyTlo2elNDOTRhOTQybFN1VXNVQ014SXJxcG9zWjhLVm5GVURmNDlIOVdQSDJWamRkNFpQekFySWtTb3Z0TlRrbXVGZFZXZU9UcUEwZ1k4UVJnR2p5SXJBdk91M1cvenJrUWRTWlozQVhhRFl6TFdnYXlQZ3ZVZXV5MmYrdzRDRTE2TWlFcDVaRngrTEdBb0o4cGJhZ2J6SzcrQUNRcExrelRrZXAwRWM3N3FIMFl0R0VwT2FXWlNsRU5qR3VhbzdmQ3p3TEc3QXY4MFdDeVA3RHJhekQyVHRUYzBsSTYyRlR1MTlNZWdOcVdaOWJBZVdlUkxoUTdzZ0N6L1BRZDIvVlhrem1tR0JocjZwaDIyVW5BMm1XelJ5aTBVMmNOcG1EOE5uS2tqUjF2U0NlQm9QREhUYkV3cEVSS3BRNUdFYzRiR3dUZWUyNjB5NFNLQjJiTHRTOHpLbVVENDVsNjZyUVYrVThyUExDRURqMEZsY1Q1NHQxaFg1MGxmT041SWppdE8zVE9BaXVtT0cwc0JNNGJHeHV6SnYwd0d3eldheThXcU45TmpDT3hsSERtMWtIWXBSdE84alpMV3lpSG9mMTREeno2ZXRnei9NV1RiWW82c0taWStMVWJKNExWVnFxSmsySEVtblRUT0xlc2xwbGFWWmtZV3lwb3J4bGlHNGRQL1IrcXUybTRBU0NlbjVobGltbXdpYm9wdURFeE1nWWplQzBsMkw0VE5jRzNEaXhjSmNnbVJsOVpuYXZ4QVVnN2NwQzNKM1p0c0hQeW10SlhWeVRIVWFZYnNyb0R1NXhjTGI3d1VFZzd6dFZuTGlZVDQxZzVkRnFPdlo0Wmh5T21Iank5eEUxNk9yOENIOG5tbnRsL0xvcDBtQUpwaDNQMXpjVnNZdXdwVTczR1h4Ymhnai9vNzN6Q0J2azMzUENGRkNPOEs2WkJvSkRjUzVhUnV5ekY2b2J3NDl6ZHN4bE5qS3BwZHFJUllJRkpKb1JWcWlUTURPOGlOS0IvMzlpb1dZVmFHdVFnMlVwSnJTM2RjNUJOakcxbDFzUWl6QTE2M0NMZFI4TDl6Yk1PVDQ0dUdNeEU2bGlneVBja2NiZWVsaWpFOUhKM0UrTlFxSlJFdy9HT3BTcGRSR1NNR3hEREV1UWhUVEhOV0hER1BlYTh5ODdyYVFuOG5LSXM3Q1pHMmpTTlBNRkJpb3o0em1WUFZlbkt0cEk0VmE3Y3Rab0FaQjVVNXBhU3htaGlwRTB6RUw1aUZ5ZEZ4cjZTNGZFdXlxd3hEcVR0UWkwdEl3RUl2aFV0RmhiZVltUVRJeDFyek5sbDZwTWpvMjhFRXkvSjBJTDFydXloT1JURUNEQkRPM0Y1Y1hlc3lUcEdkWVdLVlpudmZPSVdjWmNqb3llU3Y0aEJObzMxVFo0UWxsV1NwanRtNkg0VysvenRCRWJTTkZpTDQ5elBya1NLakhCL1BRMlM0N2hzUkx1ODFCWUpFR2IwSkpXM1VDT0JVYzJHSTZuenBqVlk2M1gzbCtOeStiOTBrNTNYMHhOdjB4U2J0dU9hTzliekdnS2pUK1YyR0dyMmRsQ0tqSEIvYmEzSHZEdE1JS05aVkJMcVBBWHBtY0pLK2d6VkpSVTVyeUV3RHFoUFZKRFdkSFI5UmwyS2pMQ1M1djdLenJ0aE5CdkNNZ2lTODBhUHJmcERleGRZejNwcE9VWWloTURZTndJenVNRjNHblphT2t3NjZ3VXBNbzdESTRrMzZ3a1AwRFdUaWpTL0V0cDhoWnBJYS9CNCtmQldkQStXQmQ2eVdzWjZYa05nYkZBQmQ1RHNlUnJuc2txbExFWEdLRDkxSndrRG90VkpVdWxxaHpsSlErNENnTitPbUZGc290Zy9pT29MdWhFWXRiUGhVRkUwQzFEcEh0dFVZMTdFWDR1aHlIT0N6Zml3QjJYbGJMaW5IK2JZWkZycHZqQnVMeXlPVDYzTWhSb0lqQ3RLdksvY0NlUzZTWnJpN3RzVUlUTEdvUm83S0Y3Y2VTUjRFUkZFeGZaWlc4VHgybzBqd1V1WGhna2duSkVGN3pxOXpENjBKQnVWd0xpc1BGR2ZmUnQ5a2FaRXIxcTNaL1ZJMWw4K2RhSktSV1RzUkpSYTZQNXI3d2tPNWZXVzVIcUNJeW5sT1RZWFdUemlPNStzMjhuNVlpS25YSUhBQ0dEeDZJUFhrUStoQVk4OG1nQmI4VHFKT2FJbGdiREhhWVRtTEl3RW80NUF0eFpMQUFtV1RqdjhHVEU1TGdrUlVrbDEzbk8wYk9sWnZjUmRwRWhoQk8wb2tZVXhjai9BSWhDWnBOV0oyamorMjFFNXZJRVNFMURrdEdHVC80WlhJM2kyWVRuakRVQVBvdmZpZnZSZGNsN0U5dzZZQmdjMFoxRXFpVkZlWlZ2aFFYalhpNTU1L01JdStNTUxMYXZ6eFhRYkJKRWdPWExuOFBwU2VveEoyRW1CN01JMGFlM29Lamt2SmhDM28zdUNud1ZlSk1hMmxLbU9nK215eXo0YXhacHJpUk54L0dvbUlVWEdVY0MrSW50TlN6cmt5emptYmtOMHhxeXBDZWRGR0Q2Rnl6OVlvRm00S0JLakx3MmlHNEJjZm9CWVZ3ZC94VDNrM2ZqRjhjZHhKNlFrOGNoeHdnUmdmQmcyQkw4OXllQVlXRk5xMG9zdGlFNXJCMzlmT0svamN6djZ0aitZMW9YbnJaTVlSOUpzT0dPZmc2eGV4K2tHSS91eitDU0k0NDlDYzZnTk1TcE9hL0F4Q1JqWGxiOWg5cVRSWW1CSEtSQ3g5QXM5TkIrMDgwY1ZYQ3ZBK3d0RlY5eFM1azVpbEwvelgyVy9kWnhmUWU4NmUxQ3Z2QzY5SWNIR05QNVFJVVNneEMxOGxiMDVsQjhrREplTXhjSEFVbEZuZjdBMllzS0JLa1Btc3BRTlZLb3FheU9KY1VOU2k2K3I4UEVaMS9zUk52WFk3eVJKWDV0KythRlVkUkFPRDVQNkI5a1V0a3lxUEJtV21NZXlCb2twZjNIMTVadUN1ZnJKMlU5RWJVRWxFdU8ya3ZPOStkYjBiNEcyWjd4dmhBV2hXeG90aUY5NVJiUTRyM3ZmT3BLcXpySzhhUjNLRlpuckNwVnBqSjYwRVV3RFc4bUtDRkxuUnJLSkFGSHNLQ1NPSzFha01mcVNaNlFCM2xUQ2NCb25kcVZKcGh3Y21oK25jei8rVml6SkZNYUcvTVlvQldWVlhieFRPUGxmTFF2L1F2NjZuOHA4QlJvdEdEZkVLcHdLY2tkTzZWSTU4VFdCRkplUWFOYlQyUjkvcXdXak1vNFVsR3ZuS1kxcTAwNjBuL3pueTZjODBSUXJyOHAySldxcEdNZlM3RTlCMno5T2FWU2JHbUhtandVZThla3NkZCt0ZHJ6OFdqckdhQ0Jac01iTkxJNmszUStOalIwOER2NWFXWnZIcE52aktLUmpYR2ZTR1pRVlhzV3pOdWtObGNpRkJvRnAyc25oaGM1M0Zlb1pHTjA4d1dBbjJZVm5qaWorNnpZLytDQmJEc21aWFMrZElRUGpLRS9TZC9iMTNMRFBvcjBsMUw2UFBVT2VPWmxiOXFJWk16RHVTT2NTVnRYRHByVkpieGhHUzNlTFRTYzRNc3pmVVJkMENmVXNqRzUyb3J1VGY1dXd4S0lKMXBnZTRSOUI1ZkhXUzdDQlJVVVd4clBzNWJ1VjM1OGFzWDlXMmFlZEQyV2Q0RmtnWHhZNUMyT1ZQWmNCWlR2YmVJbUVkcktqZUFPSEZmbWpkeUxnVWd0WkdMdFNZazhDcS82ZUpGUEVIV2xyK1l6N3BRbkZjNVZvR1JqWGMrNis4d3lwbXo4cTVSSDMySG44aGMzNzZnS3QvTmpOd2dHc0xteUo3V2V2ZGxkaXhQbEJEQmFVbUZXdS91Rk1mcU9Fbkx0L243Y0h6Vi81V1VML1B3MGE3M1JlZ1hFWEFBQUFBRWxGVGtTdVFtQ0MiCn0K"/>
    </extobj>
  </extobjs>
</s:customData>
</file>

<file path=customXml/itemProps2.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7302</Words>
  <Application>WPS 文字</Application>
  <PresentationFormat>On-screen Show (4:3)</PresentationFormat>
  <Paragraphs>898</Paragraphs>
  <Slides>33</Slides>
  <Notes>32</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8</vt:i4>
      </vt:variant>
      <vt:variant>
        <vt:lpstr>幻灯片标题</vt:lpstr>
      </vt:variant>
      <vt:variant>
        <vt:i4>33</vt:i4>
      </vt:variant>
    </vt:vector>
  </HeadingPairs>
  <TitlesOfParts>
    <vt:vector size="67" baseType="lpstr">
      <vt:lpstr>Arial</vt:lpstr>
      <vt:lpstr>宋体</vt:lpstr>
      <vt:lpstr>Wingdings</vt:lpstr>
      <vt:lpstr>Arial</vt:lpstr>
      <vt:lpstr>Wingdings</vt:lpstr>
      <vt:lpstr>微软雅黑</vt:lpstr>
      <vt:lpstr>汉仪旗黑</vt:lpstr>
      <vt:lpstr>MS PGothic</vt:lpstr>
      <vt:lpstr>冬青黑体简体中文</vt:lpstr>
      <vt:lpstr>宋体</vt:lpstr>
      <vt:lpstr>Arial Unicode MS</vt:lpstr>
      <vt:lpstr>PMingLiU</vt:lpstr>
      <vt:lpstr>宋体-繁</vt:lpstr>
      <vt:lpstr>Calibri Light</vt:lpstr>
      <vt:lpstr>Helvetica Neue</vt:lpstr>
      <vt:lpstr>Calibri</vt:lpstr>
      <vt:lpstr>等线</vt:lpstr>
      <vt:lpstr>汉仪中等线KW</vt:lpstr>
      <vt:lpstr>Times New Roman</vt:lpstr>
      <vt:lpstr>DejaVu Math TeX Gyre</vt:lpstr>
      <vt:lpstr>Wingdings</vt:lpstr>
      <vt:lpstr>Lucida Grande</vt:lpstr>
      <vt:lpstr>BatangChe</vt:lpstr>
      <vt:lpstr>Apple SD Gothic Neo</vt:lpstr>
      <vt:lpstr>DejaVuMathTeXGyre</vt:lpstr>
      <vt:lpstr>Office 佈景主題</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Hung-yi Lee</dc:creator>
  <cp:lastModifiedBy>Daniel</cp:lastModifiedBy>
  <cp:revision>320</cp:revision>
  <dcterms:created xsi:type="dcterms:W3CDTF">2024-02-21T11:36:55Z</dcterms:created>
  <dcterms:modified xsi:type="dcterms:W3CDTF">2024-02-21T11:36:55Z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0BF18204FEA8BC31349C1664973FB8DF</vt:lpwstr>
  </property>
  <property fmtid="{D5CDD505-2E9C-101B-9397-08002B2CF9AE}" pid="3" name="KSOProductBuildVer">
    <vt:lpwstr>2052-6.4.0.8550</vt:lpwstr>
  </property>
</Properties>
</file>