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10" r:id="rId3"/>
    <p:sldId id="511" r:id="rId4"/>
    <p:sldId id="496" r:id="rId5"/>
    <p:sldId id="497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3" r:id="rId18"/>
    <p:sldId id="534" r:id="rId19"/>
    <p:sldId id="535" r:id="rId20"/>
    <p:sldId id="536" r:id="rId21"/>
    <p:sldId id="504" r:id="rId22"/>
    <p:sldId id="53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B"/>
    <a:srgbClr val="002040"/>
    <a:srgbClr val="0000FF"/>
    <a:srgbClr val="9B1F13"/>
    <a:srgbClr val="C8F000"/>
    <a:srgbClr val="D0D8E8"/>
    <a:srgbClr val="E9EDF4"/>
    <a:srgbClr val="FF99FF"/>
    <a:srgbClr val="0B72D9"/>
    <a:srgbClr val="1DC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9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3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1D528-D384-4B84-9E86-624BBF0D56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6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1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9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0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2019. 9. 26.</a:t>
            </a:r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시스템소프트웨어 </a:t>
            </a:r>
            <a:r>
              <a:rPr lang="ko-KR" altLang="en-US" sz="2000" b="1" spc="100" dirty="0">
                <a:solidFill>
                  <a:srgbClr val="C8C8C8"/>
                </a:solidFill>
              </a:rPr>
              <a:t>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err="1" smtClean="0">
                <a:solidFill>
                  <a:srgbClr val="C8C8C8"/>
                </a:solidFill>
              </a:rPr>
              <a:t>신재권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Divide &amp; Conquer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25619"/>
              </p:ext>
            </p:extLst>
          </p:nvPr>
        </p:nvGraphicFramePr>
        <p:xfrm>
          <a:off x="1524000" y="348320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5824" y="433863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22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15039"/>
              </p:ext>
            </p:extLst>
          </p:nvPr>
        </p:nvGraphicFramePr>
        <p:xfrm>
          <a:off x="1524000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355976" y="3091801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>
                    <a:solidFill>
                      <a:prstClr val="black"/>
                    </a:solidFill>
                  </a:rPr>
                  <a:t>Counting Inversions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SORT-AND-COUNT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if  </a:t>
                </a:r>
                <a:r>
                  <a:rPr lang="en-US" altLang="ko-KR" sz="2400" b="1" dirty="0" err="1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L.count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==1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then return  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0 and L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Divide the list into two halves A and B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,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MERGE-AND-COUNT(</a:t>
                </a:r>
                <a:r>
                  <a:rPr lang="en-US" altLang="ko-KR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A,B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𝒂𝒏𝒅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𝒔𝒐𝒓𝒕𝒆𝒅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𝒍𝒊𝒔𝒕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1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>
                <a:solidFill>
                  <a:prstClr val="black"/>
                </a:solidFill>
              </a:rPr>
              <a:t>Counting Inversions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MERGE-AND-COUNT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L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 &amp;&amp;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한쪽이 </a:t>
            </a:r>
            <a:r>
              <a:rPr lang="en-US" altLang="ko-KR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ko-KR" altLang="en-US" sz="24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될때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까지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]&gt;B[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inversion_count+A.count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remainder of the list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남은 리스트 추가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ko-K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400" b="1" dirty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</a:t>
            </a:r>
            <a:r>
              <a:rPr lang="en-US" altLang="ko-KR" sz="5400" dirty="0" smtClean="0"/>
              <a:t>Pair of Points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marR="0" lvl="1" indent="0" algn="just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ko-KR" altLang="en-US" sz="2400" b="1" dirty="0" smtClean="0">
                    <a:latin typeface="+mj-lt"/>
                  </a:rPr>
                  <a:t>▶ </a:t>
                </a:r>
                <a:r>
                  <a:rPr lang="en-US" altLang="ko-KR" sz="2400" b="1" dirty="0" smtClean="0">
                    <a:latin typeface="+mj-lt"/>
                  </a:rPr>
                  <a:t>Closest Pair</a:t>
                </a:r>
                <a:r>
                  <a:rPr lang="ko-KR" altLang="en-US" sz="2400" b="1" dirty="0" smtClean="0">
                    <a:latin typeface="+mj-lt"/>
                  </a:rPr>
                  <a:t>란</a:t>
                </a:r>
                <a:r>
                  <a:rPr lang="en-US" altLang="ko-KR" sz="2400" b="1" dirty="0" smtClean="0">
                    <a:latin typeface="+mj-lt"/>
                  </a:rPr>
                  <a:t>?</a:t>
                </a:r>
              </a:p>
              <a:p>
                <a:pPr marL="457200" marR="0" lvl="1" indent="0" algn="just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 - </a:t>
                </a:r>
                <a:r>
                  <a:rPr lang="ko-KR" altLang="en-US" sz="2000" dirty="0" smtClean="0"/>
                  <a:t>평면상의 </a:t>
                </a:r>
                <a:r>
                  <a:rPr lang="en-US" altLang="ko-KR" sz="2000" dirty="0" smtClean="0"/>
                  <a:t>n</a:t>
                </a:r>
                <a:r>
                  <a:rPr lang="ko-KR" altLang="en-US" sz="2000" dirty="0" smtClean="0"/>
                  <a:t>개 점이 있을 때 </a:t>
                </a:r>
                <a:r>
                  <a:rPr lang="en-US" altLang="ko-KR" sz="2000" dirty="0" smtClean="0"/>
                  <a:t>Euclidean Distance</a:t>
                </a:r>
                <a:r>
                  <a:rPr lang="ko-KR" altLang="en-US" sz="2000" dirty="0" smtClean="0"/>
                  <a:t>로 측정한 가</a:t>
                </a:r>
                <a:r>
                  <a:rPr lang="en-US" altLang="ko-KR" sz="2000" dirty="0" smtClean="0"/>
                  <a:t>	   </a:t>
                </a:r>
                <a:r>
                  <a:rPr lang="ko-KR" altLang="en-US" sz="2000" dirty="0" smtClean="0"/>
                  <a:t>장 근접한 점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- Euclidean Distance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b="0" dirty="0" smtClean="0"/>
                  <a:t>		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Closest Pair</a:t>
            </a:r>
            <a:r>
              <a:rPr lang="ko-KR" altLang="en-US" sz="2400" b="1" dirty="0" smtClean="0">
                <a:latin typeface="+mj-lt"/>
              </a:rPr>
              <a:t>의 과정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다음과 같은 순서로 동작한다</a:t>
            </a:r>
            <a:r>
              <a:rPr lang="en-US" altLang="ko-KR" sz="2000" dirty="0" smtClean="0"/>
              <a:t>. 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</a:t>
            </a:r>
            <a:r>
              <a:rPr lang="ko-KR" altLang="en-US" sz="2000" dirty="0" smtClean="0"/>
              <a:t>점들을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좌표에 따라 오름차순으로 정렬한다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2) </a:t>
            </a:r>
            <a:r>
              <a:rPr lang="ko-KR" altLang="en-US" sz="2000" dirty="0" smtClean="0"/>
              <a:t>점들이 두 개의 같은 크기의 집합으로 나뉘도록 수직선 </a:t>
            </a:r>
            <a:r>
              <a:rPr lang="en-US" altLang="ko-KR" sz="2000" dirty="0" smtClean="0"/>
              <a:t>L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기준으로 양 옆으로 분할한다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3) </a:t>
            </a:r>
            <a:r>
              <a:rPr lang="ko-KR" altLang="en-US" sz="2000" dirty="0" smtClean="0"/>
              <a:t>왼쪽과 오른쪽의 점들의 집합에 대해 재귀적으로 문제를 해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결한다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이것을 통해 왼쪽과 오른쪽에서의 최 근접 거리를 알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아 낸다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0070C0"/>
                </a:solidFill>
              </a:rPr>
              <a:t>	</a:t>
            </a:r>
            <a:r>
              <a:rPr lang="en-US" altLang="ko-KR" sz="2000" dirty="0" smtClean="0"/>
              <a:t>4) </a:t>
            </a:r>
            <a:r>
              <a:rPr lang="ko-KR" altLang="en-US" sz="2000" dirty="0" smtClean="0"/>
              <a:t>왼쪽과 오른쪽에서 구한 최 근접 거리 중 최소값을 찾은 후 왼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쪽과 오른쪽 </a:t>
            </a:r>
            <a:r>
              <a:rPr lang="ko-KR" altLang="en-US" sz="2000" dirty="0" err="1" smtClean="0"/>
              <a:t>분할선</a:t>
            </a:r>
            <a:r>
              <a:rPr lang="ko-KR" altLang="en-US" sz="2000" dirty="0" smtClean="0"/>
              <a:t> 사이의 점들의 최 근접 거리를 찾아 낸다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4) </a:t>
            </a:r>
            <a:r>
              <a:rPr lang="ko-KR" altLang="en-US" sz="2000" dirty="0" smtClean="0"/>
              <a:t>구한 세개의 거리 중 가장 짧은 거리가 최 근접 거리가 된다</a:t>
            </a:r>
            <a:endParaRPr lang="en-US" altLang="ko-KR" sz="2000" b="1" dirty="0" smtClean="0">
              <a:solidFill>
                <a:srgbClr val="B4D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 smtClean="0"/>
                  <a:t>▶ </a:t>
                </a:r>
                <a:r>
                  <a:rPr lang="en-US" altLang="ko-KR" sz="2400" b="1" dirty="0" smtClean="0"/>
                  <a:t>Closest</a:t>
                </a:r>
                <a:r>
                  <a:rPr lang="ko-KR" altLang="en-US" sz="2400" b="1" dirty="0" smtClean="0"/>
                  <a:t>의 과정</a:t>
                </a:r>
                <a:endParaRPr lang="en-US" altLang="ko-KR" sz="24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400" b="1" dirty="0">
                    <a:latin typeface="+mj-lt"/>
                  </a:rPr>
                  <a:t>	</a:t>
                </a:r>
                <a:r>
                  <a:rPr lang="en-US" altLang="ko-KR" sz="24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b="1" dirty="0" smtClean="0">
                    <a:latin typeface="+mj-lt"/>
                  </a:rPr>
                  <a:t> </a:t>
                </a:r>
                <a:r>
                  <a:rPr lang="en-US" altLang="ko-KR" sz="2400" dirty="0" smtClean="0">
                    <a:latin typeface="+mj-lt"/>
                  </a:rPr>
                  <a:t>N </a:t>
                </a:r>
                <a:r>
                  <a:rPr lang="ko-KR" altLang="en-US" sz="2400" dirty="0" smtClean="0">
                    <a:latin typeface="+mj-lt"/>
                  </a:rPr>
                  <a:t>지점에 수직선 </a:t>
                </a:r>
                <a:r>
                  <a:rPr lang="en-US" altLang="ko-KR" sz="2400" dirty="0" smtClean="0">
                    <a:latin typeface="+mj-lt"/>
                  </a:rPr>
                  <a:t>L</a:t>
                </a:r>
                <a:r>
                  <a:rPr lang="ko-KR" altLang="en-US" sz="2400" dirty="0" smtClean="0">
                    <a:latin typeface="+mj-lt"/>
                  </a:rPr>
                  <a:t>을 그린다</a:t>
                </a:r>
                <a:r>
                  <a:rPr lang="en-US" altLang="ko-KR" sz="2400" dirty="0" smtClean="0">
                    <a:latin typeface="+mj-lt"/>
                  </a:rPr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1475656" y="2943944"/>
            <a:ext cx="6248400" cy="3581400"/>
            <a:chOff x="1676400" y="2971800"/>
            <a:chExt cx="6248400" cy="3581400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1676400" y="2971800"/>
              <a:ext cx="6248400" cy="358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 flipH="1">
              <a:off x="2286000" y="4114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 flipH="1">
              <a:off x="4114800" y="4038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 flipH="1">
              <a:off x="3352800" y="5410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 flipH="1">
              <a:off x="4419600" y="6019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 flipH="1">
              <a:off x="19050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 flipH="1">
              <a:off x="2895600" y="3962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 flipH="1">
              <a:off x="3124200" y="3276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 flipH="1">
              <a:off x="3200400" y="4267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 flipH="1">
              <a:off x="56388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 flipH="1">
              <a:off x="38862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 flipH="1">
              <a:off x="5105400" y="4191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 flipH="1">
              <a:off x="4876800" y="4572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 flipH="1">
              <a:off x="7620000" y="6400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 flipH="1">
              <a:off x="6019800" y="3352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 flipH="1">
              <a:off x="6477000" y="4648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 flipH="1">
              <a:off x="1828800" y="4495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 flipH="1">
              <a:off x="4343400" y="4343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 flipH="1">
              <a:off x="3352800" y="4724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 flipH="1">
              <a:off x="4114800" y="4495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 flipH="1">
              <a:off x="3962400" y="5334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 flipH="1">
              <a:off x="1905000" y="5638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 flipH="1">
              <a:off x="22098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 flipH="1">
              <a:off x="3810000" y="6324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 flipH="1">
              <a:off x="1752600" y="6096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 flipH="1">
              <a:off x="3048000" y="6096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 flipH="1">
              <a:off x="7543800" y="3886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 flipH="1">
              <a:off x="6858000" y="3429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 flipH="1">
              <a:off x="53340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 flipH="1">
              <a:off x="7543800" y="3276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 flipH="1">
              <a:off x="6019800" y="5029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 flipH="1">
              <a:off x="6248400" y="6172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0" name="Oval 36"/>
            <p:cNvSpPr>
              <a:spLocks noChangeArrowheads="1"/>
            </p:cNvSpPr>
            <p:nvPr/>
          </p:nvSpPr>
          <p:spPr bwMode="auto">
            <a:xfrm flipH="1">
              <a:off x="7620000" y="4724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 flipH="1">
              <a:off x="64770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 flipH="1">
              <a:off x="7239000" y="5562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4267200" y="29718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4191000" y="3246438"/>
              <a:ext cx="501650" cy="41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9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 smtClean="0"/>
              <a:t>Closest</a:t>
            </a:r>
            <a:r>
              <a:rPr lang="ko-KR" altLang="en-US" sz="2400" b="1" dirty="0" smtClean="0"/>
              <a:t>의 과</a:t>
            </a:r>
            <a:r>
              <a:rPr lang="ko-KR" altLang="en-US" sz="2400" b="1" dirty="0"/>
              <a:t>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- </a:t>
            </a:r>
            <a:r>
              <a:rPr lang="ko-KR" altLang="en-US" sz="2000" dirty="0" smtClean="0"/>
              <a:t>좌측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우측에서의 최단거리를 각각 구한다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475656" y="2943944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 flipH="1">
            <a:off x="2085256" y="4086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 flipH="1">
            <a:off x="3914056" y="4010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 flipH="1">
            <a:off x="3152056" y="5382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 flipH="1">
            <a:off x="4218856" y="5991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 flipH="1">
            <a:off x="17042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 flipH="1">
            <a:off x="2694856" y="3934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 flipH="1">
            <a:off x="2923456" y="3248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 flipH="1">
            <a:off x="2999656" y="4239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 flipH="1">
            <a:off x="54380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3" name="Oval 14"/>
          <p:cNvSpPr>
            <a:spLocks noChangeArrowheads="1"/>
          </p:cNvSpPr>
          <p:nvPr/>
        </p:nvSpPr>
        <p:spPr bwMode="auto">
          <a:xfrm flipH="1">
            <a:off x="36854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4" name="Oval 15"/>
          <p:cNvSpPr>
            <a:spLocks noChangeArrowheads="1"/>
          </p:cNvSpPr>
          <p:nvPr/>
        </p:nvSpPr>
        <p:spPr bwMode="auto">
          <a:xfrm flipH="1">
            <a:off x="4904656" y="4163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 flipH="1">
            <a:off x="4676056" y="4544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 flipH="1">
            <a:off x="7419256" y="6372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7" name="Oval 18"/>
          <p:cNvSpPr>
            <a:spLocks noChangeArrowheads="1"/>
          </p:cNvSpPr>
          <p:nvPr/>
        </p:nvSpPr>
        <p:spPr bwMode="auto">
          <a:xfrm flipH="1">
            <a:off x="5819056" y="3324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8" name="Oval 19"/>
          <p:cNvSpPr>
            <a:spLocks noChangeArrowheads="1"/>
          </p:cNvSpPr>
          <p:nvPr/>
        </p:nvSpPr>
        <p:spPr bwMode="auto">
          <a:xfrm flipH="1">
            <a:off x="6276256" y="4620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 flipH="1">
            <a:off x="1628056" y="4467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auto">
          <a:xfrm flipH="1">
            <a:off x="4142656" y="4315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1" name="Oval 22"/>
          <p:cNvSpPr>
            <a:spLocks noChangeArrowheads="1"/>
          </p:cNvSpPr>
          <p:nvPr/>
        </p:nvSpPr>
        <p:spPr bwMode="auto">
          <a:xfrm flipH="1">
            <a:off x="3152056" y="4696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auto">
          <a:xfrm flipH="1">
            <a:off x="3914056" y="4467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3" name="Oval 24"/>
          <p:cNvSpPr>
            <a:spLocks noChangeArrowheads="1"/>
          </p:cNvSpPr>
          <p:nvPr/>
        </p:nvSpPr>
        <p:spPr bwMode="auto">
          <a:xfrm flipH="1">
            <a:off x="3761656" y="5306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4" name="Oval 25"/>
          <p:cNvSpPr>
            <a:spLocks noChangeArrowheads="1"/>
          </p:cNvSpPr>
          <p:nvPr/>
        </p:nvSpPr>
        <p:spPr bwMode="auto">
          <a:xfrm flipH="1">
            <a:off x="1704256" y="5610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 flipH="1">
            <a:off x="20090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6" name="Oval 27"/>
          <p:cNvSpPr>
            <a:spLocks noChangeArrowheads="1"/>
          </p:cNvSpPr>
          <p:nvPr/>
        </p:nvSpPr>
        <p:spPr bwMode="auto">
          <a:xfrm flipH="1">
            <a:off x="3609256" y="6296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 flipH="1">
            <a:off x="1551856" y="6068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 flipH="1">
            <a:off x="2847256" y="6068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 flipH="1">
            <a:off x="7343056" y="3858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0" name="Oval 31"/>
          <p:cNvSpPr>
            <a:spLocks noChangeArrowheads="1"/>
          </p:cNvSpPr>
          <p:nvPr/>
        </p:nvSpPr>
        <p:spPr bwMode="auto">
          <a:xfrm flipH="1">
            <a:off x="6657256" y="3401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1" name="Oval 32"/>
          <p:cNvSpPr>
            <a:spLocks noChangeArrowheads="1"/>
          </p:cNvSpPr>
          <p:nvPr/>
        </p:nvSpPr>
        <p:spPr bwMode="auto">
          <a:xfrm flipH="1">
            <a:off x="51332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 flipH="1">
            <a:off x="7343056" y="3248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3" name="Oval 34"/>
          <p:cNvSpPr>
            <a:spLocks noChangeArrowheads="1"/>
          </p:cNvSpPr>
          <p:nvPr/>
        </p:nvSpPr>
        <p:spPr bwMode="auto">
          <a:xfrm flipH="1">
            <a:off x="5819056" y="5001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4" name="Oval 35"/>
          <p:cNvSpPr>
            <a:spLocks noChangeArrowheads="1"/>
          </p:cNvSpPr>
          <p:nvPr/>
        </p:nvSpPr>
        <p:spPr bwMode="auto">
          <a:xfrm flipH="1">
            <a:off x="6047656" y="6144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5" name="Oval 36"/>
          <p:cNvSpPr>
            <a:spLocks noChangeArrowheads="1"/>
          </p:cNvSpPr>
          <p:nvPr/>
        </p:nvSpPr>
        <p:spPr bwMode="auto">
          <a:xfrm flipH="1">
            <a:off x="7419256" y="4696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 flipH="1">
            <a:off x="62762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7" name="Oval 38"/>
          <p:cNvSpPr>
            <a:spLocks noChangeArrowheads="1"/>
          </p:cNvSpPr>
          <p:nvPr/>
        </p:nvSpPr>
        <p:spPr bwMode="auto">
          <a:xfrm flipH="1">
            <a:off x="7038256" y="5534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grpSp>
        <p:nvGrpSpPr>
          <p:cNvPr id="88" name="Group 39"/>
          <p:cNvGrpSpPr>
            <a:grpSpLocks/>
          </p:cNvGrpSpPr>
          <p:nvPr/>
        </p:nvGrpSpPr>
        <p:grpSpPr bwMode="auto">
          <a:xfrm>
            <a:off x="1535981" y="5196607"/>
            <a:ext cx="549275" cy="490537"/>
            <a:chOff x="1094" y="3291"/>
            <a:chExt cx="346" cy="309"/>
          </a:xfrm>
        </p:grpSpPr>
        <p:sp>
          <p:nvSpPr>
            <p:cNvPr id="89" name="Line 40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90" name="Oval 41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93" name="Group 44"/>
          <p:cNvGrpSpPr>
            <a:grpSpLocks/>
          </p:cNvGrpSpPr>
          <p:nvPr/>
        </p:nvGrpSpPr>
        <p:grpSpPr bwMode="auto">
          <a:xfrm>
            <a:off x="4676056" y="4163144"/>
            <a:ext cx="731838" cy="566738"/>
            <a:chOff x="3072" y="2640"/>
            <a:chExt cx="461" cy="357"/>
          </a:xfrm>
        </p:grpSpPr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96" name="Line 46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98" name="Oval 48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99" name="Line 50"/>
          <p:cNvSpPr>
            <a:spLocks noChangeShapeType="1"/>
          </p:cNvSpPr>
          <p:nvPr/>
        </p:nvSpPr>
        <p:spPr bwMode="auto">
          <a:xfrm>
            <a:off x="4066456" y="2943944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3990256" y="3218582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114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 smtClean="0"/>
              <a:t>Closest</a:t>
            </a:r>
            <a:r>
              <a:rPr lang="ko-KR" altLang="en-US" sz="2400" b="1" dirty="0" smtClean="0"/>
              <a:t>의 과</a:t>
            </a:r>
            <a:r>
              <a:rPr lang="ko-KR" altLang="en-US" sz="2400" b="1" dirty="0"/>
              <a:t>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좌측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우측의 최단거리 중 최소값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</a:t>
            </a:r>
            <a:r>
              <a:rPr lang="ko-KR" altLang="en-US" sz="2000" dirty="0" smtClean="0">
                <a:ea typeface="굴림" charset="-127"/>
                <a:sym typeface="Symbol" pitchFamily="18" charset="2"/>
              </a:rPr>
              <a:t>를 찾아</a:t>
            </a:r>
            <a:endParaRPr lang="en-US" altLang="ko-KR" sz="2000" dirty="0" smtClean="0">
              <a:ea typeface="굴림" charset="-127"/>
              <a:sym typeface="Symbol" pitchFamily="18" charset="2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       수직선</a:t>
            </a:r>
            <a:r>
              <a:rPr lang="en-US" altLang="ko-KR" sz="2000" dirty="0"/>
              <a:t>L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 window</a:t>
            </a:r>
            <a:r>
              <a:rPr lang="ko-KR" altLang="en-US" sz="2000" dirty="0" smtClean="0">
                <a:ea typeface="굴림" charset="-127"/>
                <a:sym typeface="Symbol" pitchFamily="18" charset="2"/>
              </a:rPr>
              <a:t>를 씌운다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+mj-lt"/>
            </a:endParaRPr>
          </a:p>
        </p:txBody>
      </p: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1475656" y="2943802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0" name="Rectangle 56"/>
          <p:cNvSpPr>
            <a:spLocks noChangeArrowheads="1"/>
          </p:cNvSpPr>
          <p:nvPr/>
        </p:nvSpPr>
        <p:spPr bwMode="auto">
          <a:xfrm>
            <a:off x="3609256" y="2958090"/>
            <a:ext cx="914400" cy="3567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1" name="Oval 6"/>
          <p:cNvSpPr>
            <a:spLocks noChangeArrowheads="1"/>
          </p:cNvSpPr>
          <p:nvPr/>
        </p:nvSpPr>
        <p:spPr bwMode="auto">
          <a:xfrm flipH="1">
            <a:off x="2085256" y="4086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2" name="Oval 7"/>
          <p:cNvSpPr>
            <a:spLocks noChangeArrowheads="1"/>
          </p:cNvSpPr>
          <p:nvPr/>
        </p:nvSpPr>
        <p:spPr bwMode="auto">
          <a:xfrm flipH="1">
            <a:off x="3914056" y="4010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 flipH="1">
            <a:off x="3152056" y="5382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4" name="Oval 9"/>
          <p:cNvSpPr>
            <a:spLocks noChangeArrowheads="1"/>
          </p:cNvSpPr>
          <p:nvPr/>
        </p:nvSpPr>
        <p:spPr bwMode="auto">
          <a:xfrm flipH="1">
            <a:off x="4218856" y="5991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5" name="Oval 10"/>
          <p:cNvSpPr>
            <a:spLocks noChangeArrowheads="1"/>
          </p:cNvSpPr>
          <p:nvPr/>
        </p:nvSpPr>
        <p:spPr bwMode="auto">
          <a:xfrm flipH="1">
            <a:off x="17042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6" name="Oval 11"/>
          <p:cNvSpPr>
            <a:spLocks noChangeArrowheads="1"/>
          </p:cNvSpPr>
          <p:nvPr/>
        </p:nvSpPr>
        <p:spPr bwMode="auto">
          <a:xfrm flipH="1">
            <a:off x="2694856" y="3934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7" name="Oval 12"/>
          <p:cNvSpPr>
            <a:spLocks noChangeArrowheads="1"/>
          </p:cNvSpPr>
          <p:nvPr/>
        </p:nvSpPr>
        <p:spPr bwMode="auto">
          <a:xfrm flipH="1">
            <a:off x="2923456" y="3248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8" name="Oval 13"/>
          <p:cNvSpPr>
            <a:spLocks noChangeArrowheads="1"/>
          </p:cNvSpPr>
          <p:nvPr/>
        </p:nvSpPr>
        <p:spPr bwMode="auto">
          <a:xfrm flipH="1">
            <a:off x="2999656" y="4239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9" name="Oval 14"/>
          <p:cNvSpPr>
            <a:spLocks noChangeArrowheads="1"/>
          </p:cNvSpPr>
          <p:nvPr/>
        </p:nvSpPr>
        <p:spPr bwMode="auto">
          <a:xfrm flipH="1">
            <a:off x="54380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 flipH="1">
            <a:off x="36854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1" name="Oval 16"/>
          <p:cNvSpPr>
            <a:spLocks noChangeArrowheads="1"/>
          </p:cNvSpPr>
          <p:nvPr/>
        </p:nvSpPr>
        <p:spPr bwMode="auto">
          <a:xfrm flipH="1">
            <a:off x="4904656" y="4163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2" name="Oval 17"/>
          <p:cNvSpPr>
            <a:spLocks noChangeArrowheads="1"/>
          </p:cNvSpPr>
          <p:nvPr/>
        </p:nvSpPr>
        <p:spPr bwMode="auto">
          <a:xfrm flipH="1">
            <a:off x="4676056" y="4544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3" name="Oval 18"/>
          <p:cNvSpPr>
            <a:spLocks noChangeArrowheads="1"/>
          </p:cNvSpPr>
          <p:nvPr/>
        </p:nvSpPr>
        <p:spPr bwMode="auto">
          <a:xfrm flipH="1">
            <a:off x="7419256" y="6372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4" name="Oval 19"/>
          <p:cNvSpPr>
            <a:spLocks noChangeArrowheads="1"/>
          </p:cNvSpPr>
          <p:nvPr/>
        </p:nvSpPr>
        <p:spPr bwMode="auto">
          <a:xfrm flipH="1">
            <a:off x="5819056" y="3324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5" name="Oval 20"/>
          <p:cNvSpPr>
            <a:spLocks noChangeArrowheads="1"/>
          </p:cNvSpPr>
          <p:nvPr/>
        </p:nvSpPr>
        <p:spPr bwMode="auto">
          <a:xfrm flipH="1">
            <a:off x="6276256" y="4620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6" name="Oval 21"/>
          <p:cNvSpPr>
            <a:spLocks noChangeArrowheads="1"/>
          </p:cNvSpPr>
          <p:nvPr/>
        </p:nvSpPr>
        <p:spPr bwMode="auto">
          <a:xfrm flipH="1">
            <a:off x="1628056" y="4467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7" name="Oval 22"/>
          <p:cNvSpPr>
            <a:spLocks noChangeArrowheads="1"/>
          </p:cNvSpPr>
          <p:nvPr/>
        </p:nvSpPr>
        <p:spPr bwMode="auto">
          <a:xfrm flipH="1">
            <a:off x="4142656" y="4315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8" name="Oval 23"/>
          <p:cNvSpPr>
            <a:spLocks noChangeArrowheads="1"/>
          </p:cNvSpPr>
          <p:nvPr/>
        </p:nvSpPr>
        <p:spPr bwMode="auto">
          <a:xfrm flipH="1">
            <a:off x="3152056" y="4696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9" name="Oval 24"/>
          <p:cNvSpPr>
            <a:spLocks noChangeArrowheads="1"/>
          </p:cNvSpPr>
          <p:nvPr/>
        </p:nvSpPr>
        <p:spPr bwMode="auto">
          <a:xfrm flipH="1">
            <a:off x="3914056" y="4467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0" name="Oval 25"/>
          <p:cNvSpPr>
            <a:spLocks noChangeArrowheads="1"/>
          </p:cNvSpPr>
          <p:nvPr/>
        </p:nvSpPr>
        <p:spPr bwMode="auto">
          <a:xfrm flipH="1">
            <a:off x="3761656" y="5306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1" name="Oval 26"/>
          <p:cNvSpPr>
            <a:spLocks noChangeArrowheads="1"/>
          </p:cNvSpPr>
          <p:nvPr/>
        </p:nvSpPr>
        <p:spPr bwMode="auto">
          <a:xfrm flipH="1">
            <a:off x="1704256" y="5610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2" name="Oval 27"/>
          <p:cNvSpPr>
            <a:spLocks noChangeArrowheads="1"/>
          </p:cNvSpPr>
          <p:nvPr/>
        </p:nvSpPr>
        <p:spPr bwMode="auto">
          <a:xfrm flipH="1">
            <a:off x="20090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3" name="Oval 28"/>
          <p:cNvSpPr>
            <a:spLocks noChangeArrowheads="1"/>
          </p:cNvSpPr>
          <p:nvPr/>
        </p:nvSpPr>
        <p:spPr bwMode="auto">
          <a:xfrm flipH="1">
            <a:off x="3609256" y="6296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4" name="Oval 29"/>
          <p:cNvSpPr>
            <a:spLocks noChangeArrowheads="1"/>
          </p:cNvSpPr>
          <p:nvPr/>
        </p:nvSpPr>
        <p:spPr bwMode="auto">
          <a:xfrm flipH="1">
            <a:off x="1551856" y="6068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5" name="Oval 30"/>
          <p:cNvSpPr>
            <a:spLocks noChangeArrowheads="1"/>
          </p:cNvSpPr>
          <p:nvPr/>
        </p:nvSpPr>
        <p:spPr bwMode="auto">
          <a:xfrm flipH="1">
            <a:off x="2847256" y="6068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6" name="Oval 31"/>
          <p:cNvSpPr>
            <a:spLocks noChangeArrowheads="1"/>
          </p:cNvSpPr>
          <p:nvPr/>
        </p:nvSpPr>
        <p:spPr bwMode="auto">
          <a:xfrm flipH="1">
            <a:off x="7343056" y="3858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7" name="Oval 32"/>
          <p:cNvSpPr>
            <a:spLocks noChangeArrowheads="1"/>
          </p:cNvSpPr>
          <p:nvPr/>
        </p:nvSpPr>
        <p:spPr bwMode="auto">
          <a:xfrm flipH="1">
            <a:off x="6657256" y="3401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8" name="Oval 33"/>
          <p:cNvSpPr>
            <a:spLocks noChangeArrowheads="1"/>
          </p:cNvSpPr>
          <p:nvPr/>
        </p:nvSpPr>
        <p:spPr bwMode="auto">
          <a:xfrm flipH="1">
            <a:off x="51332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9" name="Oval 34"/>
          <p:cNvSpPr>
            <a:spLocks noChangeArrowheads="1"/>
          </p:cNvSpPr>
          <p:nvPr/>
        </p:nvSpPr>
        <p:spPr bwMode="auto">
          <a:xfrm flipH="1">
            <a:off x="7343056" y="3248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0" name="Oval 35"/>
          <p:cNvSpPr>
            <a:spLocks noChangeArrowheads="1"/>
          </p:cNvSpPr>
          <p:nvPr/>
        </p:nvSpPr>
        <p:spPr bwMode="auto">
          <a:xfrm flipH="1">
            <a:off x="5819056" y="5001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1" name="Oval 36"/>
          <p:cNvSpPr>
            <a:spLocks noChangeArrowheads="1"/>
          </p:cNvSpPr>
          <p:nvPr/>
        </p:nvSpPr>
        <p:spPr bwMode="auto">
          <a:xfrm flipH="1">
            <a:off x="6047656" y="6144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2" name="Oval 37"/>
          <p:cNvSpPr>
            <a:spLocks noChangeArrowheads="1"/>
          </p:cNvSpPr>
          <p:nvPr/>
        </p:nvSpPr>
        <p:spPr bwMode="auto">
          <a:xfrm flipH="1">
            <a:off x="7419256" y="4696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3" name="Oval 38"/>
          <p:cNvSpPr>
            <a:spLocks noChangeArrowheads="1"/>
          </p:cNvSpPr>
          <p:nvPr/>
        </p:nvSpPr>
        <p:spPr bwMode="auto">
          <a:xfrm flipH="1">
            <a:off x="62762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4" name="Oval 39"/>
          <p:cNvSpPr>
            <a:spLocks noChangeArrowheads="1"/>
          </p:cNvSpPr>
          <p:nvPr/>
        </p:nvSpPr>
        <p:spPr bwMode="auto">
          <a:xfrm flipH="1">
            <a:off x="7038256" y="5534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5" name="Line 40"/>
          <p:cNvSpPr>
            <a:spLocks noChangeShapeType="1"/>
          </p:cNvSpPr>
          <p:nvPr/>
        </p:nvSpPr>
        <p:spPr bwMode="auto">
          <a:xfrm>
            <a:off x="4066456" y="2943802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196" name="Group 41"/>
          <p:cNvGrpSpPr>
            <a:grpSpLocks/>
          </p:cNvGrpSpPr>
          <p:nvPr/>
        </p:nvGrpSpPr>
        <p:grpSpPr bwMode="auto">
          <a:xfrm>
            <a:off x="1535981" y="5196465"/>
            <a:ext cx="549275" cy="490537"/>
            <a:chOff x="1094" y="3291"/>
            <a:chExt cx="346" cy="309"/>
          </a:xfrm>
        </p:grpSpPr>
        <p:sp>
          <p:nvSpPr>
            <p:cNvPr id="197" name="Line 42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98" name="Oval 43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99" name="Oval 44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00" name="Text Box 45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201" name="Group 46"/>
          <p:cNvGrpSpPr>
            <a:grpSpLocks/>
          </p:cNvGrpSpPr>
          <p:nvPr/>
        </p:nvGrpSpPr>
        <p:grpSpPr bwMode="auto">
          <a:xfrm>
            <a:off x="4676056" y="4163002"/>
            <a:ext cx="731838" cy="566738"/>
            <a:chOff x="3072" y="2640"/>
            <a:chExt cx="461" cy="357"/>
          </a:xfrm>
        </p:grpSpPr>
        <p:grpSp>
          <p:nvGrpSpPr>
            <p:cNvPr id="202" name="Group 47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204" name="Line 48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205" name="Oval 49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206" name="Oval 50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207" name="Line 52"/>
          <p:cNvSpPr>
            <a:spLocks noChangeShapeType="1"/>
          </p:cNvSpPr>
          <p:nvPr/>
        </p:nvSpPr>
        <p:spPr bwMode="auto">
          <a:xfrm>
            <a:off x="4066456" y="6677602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8" name="Text Box 54"/>
          <p:cNvSpPr txBox="1">
            <a:spLocks noChangeArrowheads="1"/>
          </p:cNvSpPr>
          <p:nvPr/>
        </p:nvSpPr>
        <p:spPr bwMode="auto">
          <a:xfrm>
            <a:off x="4599856" y="6509327"/>
            <a:ext cx="30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  <a:sym typeface="Symbol" pitchFamily="18" charset="2"/>
              </a:rPr>
              <a:t></a:t>
            </a:r>
            <a:endParaRPr lang="en-US" altLang="ko-KR" sz="1800">
              <a:solidFill>
                <a:schemeClr val="bg1"/>
              </a:solidFill>
              <a:ea typeface="굴림" charset="-127"/>
              <a:sym typeface="Symbol" pitchFamily="18" charset="2"/>
            </a:endParaRPr>
          </a:p>
        </p:txBody>
      </p:sp>
      <p:sp>
        <p:nvSpPr>
          <p:cNvPr id="209" name="Text Box 57"/>
          <p:cNvSpPr txBox="1">
            <a:spLocks noChangeArrowheads="1"/>
          </p:cNvSpPr>
          <p:nvPr/>
        </p:nvSpPr>
        <p:spPr bwMode="auto">
          <a:xfrm>
            <a:off x="3990256" y="3218440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  <p:sp>
        <p:nvSpPr>
          <p:cNvPr id="210" name="Text Box 58"/>
          <p:cNvSpPr txBox="1">
            <a:spLocks noChangeArrowheads="1"/>
          </p:cNvSpPr>
          <p:nvPr/>
        </p:nvSpPr>
        <p:spPr bwMode="auto">
          <a:xfrm>
            <a:off x="6531844" y="4978977"/>
            <a:ext cx="1895475" cy="4111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dirty="0">
                <a:solidFill>
                  <a:schemeClr val="bg1"/>
                </a:solidFill>
                <a:ea typeface="굴림" charset="-127"/>
                <a:sym typeface="Symbol" pitchFamily="18" charset="2"/>
              </a:rPr>
              <a:t></a:t>
            </a:r>
            <a:r>
              <a:rPr lang="en-US" altLang="ko-KR" sz="1800" dirty="0">
                <a:solidFill>
                  <a:schemeClr val="bg1"/>
                </a:solidFill>
                <a:ea typeface="굴림" charset="-127"/>
              </a:rPr>
              <a:t> = min(12, 21)</a:t>
            </a:r>
          </a:p>
        </p:txBody>
      </p:sp>
    </p:spTree>
    <p:extLst>
      <p:ext uri="{BB962C8B-B14F-4D97-AF65-F5344CB8AC3E}">
        <p14:creationId xmlns:p14="http://schemas.microsoft.com/office/powerpoint/2010/main" val="15650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/>
                  <a:t>▶ </a:t>
                </a:r>
                <a:r>
                  <a:rPr lang="en-US" altLang="ko-KR" sz="2400" b="1" dirty="0" smtClean="0"/>
                  <a:t>Closest</a:t>
                </a:r>
                <a:r>
                  <a:rPr lang="ko-KR" altLang="en-US" sz="2400" b="1" dirty="0" smtClean="0"/>
                  <a:t>의 과정</a:t>
                </a:r>
                <a:endParaRPr lang="en-US" altLang="ko-KR" sz="24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y</a:t>
                </a:r>
                <a:r>
                  <a:rPr lang="ko-KR" altLang="en-US" sz="2000" dirty="0" smtClean="0"/>
                  <a:t>값을 기준으로 정렬 후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값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 smtClean="0">
                    <a:ea typeface="굴림" charset="-127"/>
                    <a:sym typeface="Symbol" pitchFamily="18" charset="2"/>
                  </a:rPr>
                  <a:t> </a:t>
                </a:r>
                <a:r>
                  <a:rPr lang="ko-KR" altLang="en-US" sz="2000" dirty="0" smtClean="0">
                    <a:ea typeface="굴림" charset="-127"/>
                    <a:sym typeface="Symbol" pitchFamily="18" charset="2"/>
                  </a:rPr>
                  <a:t>이내인 점들에 대해</a:t>
                </a:r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  window </a:t>
                </a:r>
                <a:r>
                  <a:rPr lang="ko-KR" altLang="en-US" sz="2000" dirty="0" smtClean="0"/>
                  <a:t>내부에서 최단거리를 구한다</a:t>
                </a:r>
                <a:r>
                  <a:rPr lang="en-US" altLang="ko-KR" sz="2000" dirty="0" smtClean="0"/>
                  <a:t>.</a:t>
                </a:r>
                <a:endParaRPr lang="en-US" altLang="ko-KR" sz="2400" b="1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1478326" y="2941570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3611926" y="2955858"/>
            <a:ext cx="914400" cy="3567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 flipH="1">
            <a:off x="2087926" y="4084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 flipH="1">
            <a:off x="3916726" y="4008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 flipH="1">
            <a:off x="3154726" y="5379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 flipH="1">
            <a:off x="4221526" y="5989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 flipH="1">
            <a:off x="17069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 flipH="1">
            <a:off x="2697526" y="3932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 flipH="1">
            <a:off x="2926126" y="3246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 flipH="1">
            <a:off x="3002326" y="4236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 flipH="1">
            <a:off x="54407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 flipH="1">
            <a:off x="36881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 flipH="1">
            <a:off x="4907326" y="4160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 flipH="1">
            <a:off x="4678726" y="4541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 flipH="1">
            <a:off x="7421926" y="6370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 flipH="1">
            <a:off x="5821726" y="3322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 flipH="1">
            <a:off x="6278926" y="4617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 flipH="1">
            <a:off x="1630726" y="4465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 flipH="1">
            <a:off x="4145326" y="4313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 flipH="1">
            <a:off x="3154726" y="4694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 flipH="1">
            <a:off x="3916726" y="4465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 flipH="1">
            <a:off x="3764326" y="5303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 flipH="1">
            <a:off x="1706926" y="5608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 flipH="1">
            <a:off x="20117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 flipH="1">
            <a:off x="3611926" y="6294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 flipH="1">
            <a:off x="1554526" y="6065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 flipH="1">
            <a:off x="2849926" y="6065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 flipH="1">
            <a:off x="7345726" y="3855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 flipH="1">
            <a:off x="6659926" y="3398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 flipH="1">
            <a:off x="51359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 flipH="1">
            <a:off x="7345726" y="3246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 flipH="1">
            <a:off x="5821726" y="4998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9" name="Oval 36"/>
          <p:cNvSpPr>
            <a:spLocks noChangeArrowheads="1"/>
          </p:cNvSpPr>
          <p:nvPr/>
        </p:nvSpPr>
        <p:spPr bwMode="auto">
          <a:xfrm flipH="1">
            <a:off x="6050326" y="6141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0" name="Oval 37"/>
          <p:cNvSpPr>
            <a:spLocks noChangeArrowheads="1"/>
          </p:cNvSpPr>
          <p:nvPr/>
        </p:nvSpPr>
        <p:spPr bwMode="auto">
          <a:xfrm flipH="1">
            <a:off x="7421926" y="4694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1" name="Oval 38"/>
          <p:cNvSpPr>
            <a:spLocks noChangeArrowheads="1"/>
          </p:cNvSpPr>
          <p:nvPr/>
        </p:nvSpPr>
        <p:spPr bwMode="auto">
          <a:xfrm flipH="1">
            <a:off x="62789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2" name="Oval 39"/>
          <p:cNvSpPr>
            <a:spLocks noChangeArrowheads="1"/>
          </p:cNvSpPr>
          <p:nvPr/>
        </p:nvSpPr>
        <p:spPr bwMode="auto">
          <a:xfrm flipH="1">
            <a:off x="7040926" y="5532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3" name="Line 40"/>
          <p:cNvSpPr>
            <a:spLocks noChangeShapeType="1"/>
          </p:cNvSpPr>
          <p:nvPr/>
        </p:nvSpPr>
        <p:spPr bwMode="auto">
          <a:xfrm>
            <a:off x="4069126" y="294157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1538651" y="5194233"/>
            <a:ext cx="549275" cy="490537"/>
            <a:chOff x="1094" y="3291"/>
            <a:chExt cx="346" cy="309"/>
          </a:xfrm>
        </p:grpSpPr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06" name="Oval 43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07" name="Oval 44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109" name="Group 46"/>
          <p:cNvGrpSpPr>
            <a:grpSpLocks/>
          </p:cNvGrpSpPr>
          <p:nvPr/>
        </p:nvGrpSpPr>
        <p:grpSpPr bwMode="auto">
          <a:xfrm>
            <a:off x="4678726" y="4160770"/>
            <a:ext cx="731838" cy="566738"/>
            <a:chOff x="3072" y="2640"/>
            <a:chExt cx="461" cy="357"/>
          </a:xfrm>
        </p:grpSpPr>
        <p:grpSp>
          <p:nvGrpSpPr>
            <p:cNvPr id="110" name="Group 47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112" name="Line 48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113" name="Oval 49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Oval 50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111" name="Text Box 51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115" name="Oval 55"/>
          <p:cNvSpPr>
            <a:spLocks noChangeArrowheads="1"/>
          </p:cNvSpPr>
          <p:nvPr/>
        </p:nvSpPr>
        <p:spPr bwMode="auto">
          <a:xfrm>
            <a:off x="3611926" y="6218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1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6" name="Oval 56"/>
          <p:cNvSpPr>
            <a:spLocks noChangeArrowheads="1"/>
          </p:cNvSpPr>
          <p:nvPr/>
        </p:nvSpPr>
        <p:spPr bwMode="auto">
          <a:xfrm>
            <a:off x="4145326" y="59133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2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7" name="Oval 57"/>
          <p:cNvSpPr>
            <a:spLocks noChangeArrowheads="1"/>
          </p:cNvSpPr>
          <p:nvPr/>
        </p:nvSpPr>
        <p:spPr bwMode="auto">
          <a:xfrm>
            <a:off x="3688126" y="52275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3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8" name="Oval 58"/>
          <p:cNvSpPr>
            <a:spLocks noChangeArrowheads="1"/>
          </p:cNvSpPr>
          <p:nvPr/>
        </p:nvSpPr>
        <p:spPr bwMode="auto">
          <a:xfrm>
            <a:off x="3764326" y="43893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4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9" name="Oval 59"/>
          <p:cNvSpPr>
            <a:spLocks noChangeArrowheads="1"/>
          </p:cNvSpPr>
          <p:nvPr/>
        </p:nvSpPr>
        <p:spPr bwMode="auto">
          <a:xfrm>
            <a:off x="4145326" y="42369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5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0" name="Oval 60"/>
          <p:cNvSpPr>
            <a:spLocks noChangeArrowheads="1"/>
          </p:cNvSpPr>
          <p:nvPr/>
        </p:nvSpPr>
        <p:spPr bwMode="auto">
          <a:xfrm>
            <a:off x="3764326" y="3932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6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1" name="Oval 61"/>
          <p:cNvSpPr>
            <a:spLocks noChangeArrowheads="1"/>
          </p:cNvSpPr>
          <p:nvPr/>
        </p:nvSpPr>
        <p:spPr bwMode="auto">
          <a:xfrm>
            <a:off x="3611926" y="3551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7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2" name="Line 62"/>
          <p:cNvSpPr>
            <a:spLocks noChangeShapeType="1"/>
          </p:cNvSpPr>
          <p:nvPr/>
        </p:nvSpPr>
        <p:spPr bwMode="auto">
          <a:xfrm>
            <a:off x="4069126" y="667378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4602526" y="6505508"/>
            <a:ext cx="30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  <a:sym typeface="Symbol" pitchFamily="18" charset="2"/>
              </a:rPr>
              <a:t></a:t>
            </a:r>
            <a:endParaRPr lang="en-US" altLang="ko-KR" sz="1800">
              <a:solidFill>
                <a:schemeClr val="bg1"/>
              </a:solidFill>
              <a:ea typeface="굴림" charset="-127"/>
              <a:sym typeface="Symbol" pitchFamily="18" charset="2"/>
            </a:endParaRPr>
          </a:p>
        </p:txBody>
      </p:sp>
      <p:sp>
        <p:nvSpPr>
          <p:cNvPr id="124" name="Text Box 66"/>
          <p:cNvSpPr txBox="1">
            <a:spLocks noChangeArrowheads="1"/>
          </p:cNvSpPr>
          <p:nvPr/>
        </p:nvSpPr>
        <p:spPr bwMode="auto">
          <a:xfrm>
            <a:off x="3992926" y="3216208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  <p:sp>
        <p:nvSpPr>
          <p:cNvPr id="125" name="Text Box 67"/>
          <p:cNvSpPr txBox="1">
            <a:spLocks noChangeArrowheads="1"/>
          </p:cNvSpPr>
          <p:nvPr/>
        </p:nvSpPr>
        <p:spPr bwMode="auto">
          <a:xfrm>
            <a:off x="6534514" y="4976745"/>
            <a:ext cx="1895475" cy="4111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solidFill>
                  <a:schemeClr val="bg1"/>
                </a:solidFill>
                <a:ea typeface="굴림" charset="-127"/>
                <a:sym typeface="Symbol" pitchFamily="18" charset="2"/>
              </a:rPr>
              <a:t></a:t>
            </a:r>
            <a:r>
              <a:rPr lang="en-US" altLang="ko-KR" sz="1800">
                <a:solidFill>
                  <a:schemeClr val="bg1"/>
                </a:solidFill>
                <a:ea typeface="굴림" charset="-127"/>
              </a:rPr>
              <a:t> = min(12, 21)</a:t>
            </a:r>
          </a:p>
        </p:txBody>
      </p:sp>
    </p:spTree>
    <p:extLst>
      <p:ext uri="{BB962C8B-B14F-4D97-AF65-F5344CB8AC3E}">
        <p14:creationId xmlns:p14="http://schemas.microsoft.com/office/powerpoint/2010/main" val="10337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7499176" cy="4616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Closest-Pair(p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…, </a:t>
            </a:r>
            <a:r>
              <a:rPr kumimoji="0" lang="en-US" altLang="ko-KR" sz="1600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</a:t>
            </a:r>
            <a:r>
              <a:rPr kumimoji="0" lang="en-US" altLang="ko-KR" sz="1600" b="1" baseline="-25000" dirty="0" err="1">
                <a:latin typeface="Courier New" pitchFamily="49" charset="0"/>
                <a:ea typeface="굴림" charset="-127"/>
                <a:cs typeface="Courier New" pitchFamily="49" charset="0"/>
              </a:rPr>
              <a:t>n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) {</a:t>
            </a: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Compute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separation line L such that half the points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are on one side and half on the other side.</a:t>
            </a:r>
          </a:p>
          <a:p>
            <a:endParaRPr kumimoji="0" lang="en-US" altLang="ko-KR" sz="1600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= Closest-Pair(left half)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= Closest-Pair(right half)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  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= min(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)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Delete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all </a:t>
            </a:r>
            <a:r>
              <a:rPr kumimoji="0" lang="en-US" altLang="ko-KR" sz="1600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points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further than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from separation line L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Sort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remaining points by y-coordinate.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Scan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points in y-order and compare distance between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each point and next 11 neighbors. If any of these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distances is less than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update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return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.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66720" y="15161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 log 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0284" y="238436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2T(n/2)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6637" y="332041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66719" y="373649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 log 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5355" y="44371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907704" y="5949280"/>
          <a:ext cx="49482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635500" imgH="304800" progId="Equation.3">
                  <p:embed/>
                </p:oleObj>
              </mc:Choice>
              <mc:Fallback>
                <p:oleObj name="Equation" r:id="rId3" imgW="4635500" imgH="304800" progId="Equation.3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50" t="-51428" r="-3450" b="-51428"/>
                      <a:stretch>
                        <a:fillRect/>
                      </a:stretch>
                    </p:blipFill>
                    <p:spPr bwMode="auto">
                      <a:xfrm>
                        <a:off x="1907704" y="5949280"/>
                        <a:ext cx="4948238" cy="6207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Counting Inversions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Closest Pair of Points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	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Closest Pair of Points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Closest Pair of Points </a:t>
            </a:r>
            <a:r>
              <a:rPr lang="ko-KR" altLang="en-US" sz="2400" b="1" dirty="0" smtClean="0">
                <a:latin typeface="+mj-lt"/>
              </a:rPr>
              <a:t>실제 구현</a:t>
            </a:r>
            <a:endParaRPr lang="en-US" altLang="ko-KR" sz="2400" b="1" dirty="0" smtClean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2348880"/>
            <a:ext cx="5004048" cy="3089418"/>
            <a:chOff x="1043608" y="2132856"/>
            <a:chExt cx="6192825" cy="38233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1338"/>
            <a:stretch/>
          </p:blipFill>
          <p:spPr>
            <a:xfrm>
              <a:off x="1043608" y="2132856"/>
              <a:ext cx="6192825" cy="382335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73288" y="4869160"/>
              <a:ext cx="3925416" cy="27729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96" y="5066440"/>
              <a:ext cx="1459510" cy="187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14761" y="5093494"/>
              <a:ext cx="3059981" cy="159986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210729" y="2242132"/>
            <a:ext cx="6768752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차원 평면상의 </a:t>
            </a:r>
            <a:r>
              <a:rPr lang="ko-KR" altLang="en-US" sz="1400" dirty="0" smtClean="0">
                <a:solidFill>
                  <a:srgbClr val="FF0000"/>
                </a:solidFill>
              </a:rPr>
              <a:t>좌표를 </a:t>
            </a:r>
            <a:r>
              <a:rPr lang="en-US" altLang="ko-KR" sz="1400" dirty="0" smtClean="0">
                <a:solidFill>
                  <a:srgbClr val="FF0000"/>
                </a:solidFill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기준으로 </a:t>
            </a:r>
            <a:r>
              <a:rPr lang="en-US" altLang="ko-KR" sz="1400" dirty="0">
                <a:solidFill>
                  <a:srgbClr val="FF0000"/>
                </a:solidFill>
              </a:rPr>
              <a:t>sort</a:t>
            </a:r>
            <a:r>
              <a:rPr lang="ko-KR" altLang="en-US" sz="1400" dirty="0">
                <a:solidFill>
                  <a:srgbClr val="FF0000"/>
                </a:solidFill>
              </a:rPr>
              <a:t>를 수행한다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1711937" y="221580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29" y="3893589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n/2 </a:t>
            </a:r>
            <a:r>
              <a:rPr lang="ko-KR" altLang="en-US" sz="1400" dirty="0" smtClean="0">
                <a:solidFill>
                  <a:srgbClr val="FF0000"/>
                </a:solidFill>
              </a:rPr>
              <a:t>지점에서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</a:rPr>
              <a:t>좌표 값으로 부터 </a:t>
            </a:r>
            <a:r>
              <a:rPr lang="en-US" altLang="ko-KR" sz="1400" b="1" dirty="0" smtClean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lang="ko-KR" altLang="en-US" sz="1400" dirty="0" smtClean="0">
                <a:solidFill>
                  <a:srgbClr val="FF0000"/>
                </a:solidFill>
              </a:rPr>
              <a:t> 이내에 있는 좌표만 분리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1711937" y="386725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0729" y="4546630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Window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내부의 최단거리를 구한다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1711937" y="4520298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0729" y="4207647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분리한 좌표를 </a:t>
            </a:r>
            <a:r>
              <a:rPr lang="en-US" altLang="ko-KR" sz="1400" dirty="0" smtClean="0">
                <a:solidFill>
                  <a:srgbClr val="FF0000"/>
                </a:solidFill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기준으로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 Sort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1711937" y="418131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6017" y="4805830"/>
            <a:ext cx="4434372" cy="213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 Y</a:t>
            </a:r>
            <a:r>
              <a:rPr lang="ko-KR" altLang="en-US" sz="1200" dirty="0">
                <a:solidFill>
                  <a:srgbClr val="FF0000"/>
                </a:solidFill>
              </a:rPr>
              <a:t>값을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기준으로</a:t>
            </a:r>
            <a:r>
              <a:rPr lang="en-US" altLang="ko-KR" sz="1200" dirty="0">
                <a:solidFill>
                  <a:srgbClr val="FF0000"/>
                </a:solidFill>
              </a:rPr>
              <a:t> δ </a:t>
            </a:r>
            <a:r>
              <a:rPr lang="ko-KR" altLang="en-US" sz="1200" dirty="0">
                <a:solidFill>
                  <a:srgbClr val="FF0000"/>
                </a:solidFill>
              </a:rPr>
              <a:t>값보다 작은 거리에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값들만 </a:t>
            </a:r>
            <a:r>
              <a:rPr lang="ko-KR" altLang="en-US" sz="1200" dirty="0">
                <a:solidFill>
                  <a:srgbClr val="FF0000"/>
                </a:solidFill>
              </a:rPr>
              <a:t>비교한다</a:t>
            </a:r>
            <a:r>
              <a:rPr lang="en-US" altLang="ko-KR" sz="1200" dirty="0">
                <a:solidFill>
                  <a:srgbClr val="FF0000"/>
                </a:solidFill>
              </a:rPr>
              <a:t>.)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15" y="5684711"/>
            <a:ext cx="5218686" cy="29095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10729" y="5912479"/>
            <a:ext cx="6768752" cy="61295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Loop invariant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en-US" altLang="ko-KR" sz="1400" dirty="0" smtClean="0">
                <a:solidFill>
                  <a:srgbClr val="FF0000"/>
                </a:solidFill>
              </a:rPr>
              <a:t>termination condition</a:t>
            </a:r>
            <a:r>
              <a:rPr lang="ko-KR" altLang="en-US" sz="1400" dirty="0" smtClean="0">
                <a:solidFill>
                  <a:srgbClr val="FF0000"/>
                </a:solidFill>
              </a:rPr>
              <a:t>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모든 포인트에 대하여 반복하여 거리를 구한다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1711937" y="588614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04048" y="2515727"/>
            <a:ext cx="3975433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좌표 수가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이하면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Brute force</a:t>
            </a:r>
            <a:r>
              <a:rPr lang="ko-KR" altLang="en-US" sz="1400" dirty="0" smtClean="0">
                <a:solidFill>
                  <a:srgbClr val="FF0000"/>
                </a:solidFill>
              </a:rPr>
              <a:t>로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4505256" y="2489396"/>
            <a:ext cx="244679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05256" y="2774928"/>
            <a:ext cx="4474225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좌표 개수의 </a:t>
            </a:r>
            <a:r>
              <a:rPr lang="en-US" altLang="ko-KR" sz="1400" dirty="0" smtClean="0">
                <a:solidFill>
                  <a:srgbClr val="FF0000"/>
                </a:solidFill>
              </a:rPr>
              <a:t>n/2</a:t>
            </a:r>
            <a:r>
              <a:rPr lang="ko-KR" altLang="en-US" sz="1400" dirty="0" smtClean="0">
                <a:solidFill>
                  <a:srgbClr val="FF0000"/>
                </a:solidFill>
              </a:rPr>
              <a:t>에 해당하는 지점을 기준으로 나눔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4006464" y="274859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19872" y="3191492"/>
            <a:ext cx="5559609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각 구역에서 점들의 최단거리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왼쪽 화살표 29"/>
          <p:cNvSpPr/>
          <p:nvPr/>
        </p:nvSpPr>
        <p:spPr>
          <a:xfrm>
            <a:off x="2921080" y="316516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914400" lvl="1" indent="-457200" algn="just">
              <a:spcBef>
                <a:spcPct val="20000"/>
              </a:spcBef>
              <a:buAutoNum type="arabicPeriod"/>
              <a:defRPr/>
            </a:pPr>
            <a:r>
              <a:rPr lang="en-US" altLang="ko-KR" sz="2000" b="1" dirty="0" smtClean="0"/>
              <a:t>data04_inversion.txt</a:t>
            </a:r>
            <a:r>
              <a:rPr lang="ko-KR" altLang="en-US" sz="2000" b="1" dirty="0" smtClean="0"/>
              <a:t>에서 숫자를 읽어 </a:t>
            </a:r>
            <a:r>
              <a:rPr lang="en-US" altLang="ko-KR" sz="2000" b="1" dirty="0" err="1" smtClean="0"/>
              <a:t>Divide&amp;Conquer</a:t>
            </a:r>
            <a:r>
              <a:rPr lang="ko-KR" altLang="en-US" sz="2000" b="1" dirty="0" smtClean="0"/>
              <a:t>를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사용하여 </a:t>
            </a:r>
            <a:r>
              <a:rPr lang="en-US" altLang="ko-KR" sz="2000" b="1" dirty="0" smtClean="0"/>
              <a:t>Inversion</a:t>
            </a:r>
            <a:r>
              <a:rPr lang="ko-KR" altLang="en-US" sz="2000" b="1" dirty="0" smtClean="0"/>
              <a:t>의 수를 센 결과를 화면에 출력하는 </a:t>
            </a:r>
            <a:r>
              <a:rPr lang="ko-KR" altLang="en-US" sz="2000" b="1" dirty="0" err="1" smtClean="0"/>
              <a:t>프로그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램 구현</a:t>
            </a:r>
            <a:r>
              <a:rPr lang="en-US" altLang="ko-KR" sz="2000" b="1" dirty="0"/>
              <a:t>	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1,5,4,8,10,2,6,9,12,11,3,7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22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914400" lvl="1" indent="-457200" algn="just">
              <a:spcBef>
                <a:spcPct val="20000"/>
              </a:spcBef>
              <a:buAutoNum type="arabicPeriod" startAt="2"/>
              <a:defRPr/>
            </a:pPr>
            <a:r>
              <a:rPr lang="en-US" altLang="ko-KR" sz="2000" b="1" dirty="0" smtClean="0"/>
              <a:t>data04_closest.txt</a:t>
            </a:r>
            <a:r>
              <a:rPr lang="ko-KR" altLang="en-US" sz="2000" b="1" dirty="0" smtClean="0"/>
              <a:t>에서 좌표 값을 읽어 </a:t>
            </a:r>
            <a:r>
              <a:rPr lang="en-US" altLang="ko-KR" sz="2000" b="1" dirty="0" err="1" smtClean="0"/>
              <a:t>Divide&amp;Conquer</a:t>
            </a:r>
            <a:r>
              <a:rPr lang="ko-KR" altLang="en-US" sz="2000" b="1" dirty="0" smtClean="0"/>
              <a:t>를 사용하여 </a:t>
            </a:r>
            <a:r>
              <a:rPr lang="en-US" altLang="ko-KR" sz="2000" b="1" dirty="0" smtClean="0"/>
              <a:t>closest pair</a:t>
            </a:r>
            <a:r>
              <a:rPr lang="ko-KR" altLang="en-US" sz="2000" b="1" dirty="0" smtClean="0"/>
              <a:t>를 찾는 프로그램 구현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	</a:t>
            </a: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1.23,12.3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  1.0,2.0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     	       3.1,21.2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 	       5.2,10.0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4.588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Input Data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양식 확인 후 구현할 것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1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lang="en-US" altLang="ko-KR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altLang="ko-KR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altLang="ko-KR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altLang="ko-KR" spc="76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lang="en-US" altLang="ko-KR" spc="38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lang="en-US" altLang="ko-KR" spc="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altLang="ko-KR" spc="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altLang="ko-KR" spc="3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altLang="ko-KR" spc="2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334" y="4077072"/>
          <a:ext cx="8819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평가 감점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지연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수업 시작부터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 사항 누락</a:t>
                      </a:r>
                      <a:r>
                        <a:rPr lang="en-US" altLang="ko-KR" b="1" baseline="0" dirty="0"/>
                        <a:t> /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결과값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불일치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</a:t>
                      </a:r>
                      <a:r>
                        <a:rPr lang="en-US" altLang="ko-KR" b="1" dirty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과제 </a:t>
                      </a:r>
                      <a:r>
                        <a:rPr lang="en-US" altLang="ko-KR" b="1" dirty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37347"/>
              </p:ext>
            </p:extLst>
          </p:nvPr>
        </p:nvGraphicFramePr>
        <p:xfrm>
          <a:off x="162334" y="1844824"/>
          <a:ext cx="8819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제출 안내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사이버캠퍼스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03_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_closest.zip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03_201750885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err="1" smtClean="0"/>
                        <a:t>신재권</a:t>
                      </a:r>
                      <a:r>
                        <a:rPr lang="en-US" altLang="ko-KR" dirty="0" smtClean="0"/>
                        <a:t>_closest.zip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소스코드</a:t>
                      </a:r>
                      <a:r>
                        <a:rPr lang="en-US" altLang="ko-KR"/>
                        <a:t>(.</a:t>
                      </a:r>
                      <a:r>
                        <a:rPr lang="en-US" altLang="ko-KR" smtClean="0"/>
                        <a:t>java</a:t>
                      </a:r>
                      <a:r>
                        <a:rPr lang="en-US" altLang="ko-KR" baseline="0" smtClean="0"/>
                        <a:t>)</a:t>
                      </a:r>
                      <a:r>
                        <a:rPr lang="ko-KR" altLang="en-US" baseline="0" dirty="0"/>
                        <a:t>와 보고서</a:t>
                      </a:r>
                      <a:r>
                        <a:rPr lang="en-US" altLang="ko-KR" baseline="0" dirty="0"/>
                        <a:t>(.pdf)</a:t>
                      </a:r>
                      <a:r>
                        <a:rPr lang="ko-KR" altLang="en-US" baseline="0" dirty="0"/>
                        <a:t>를 </a:t>
                      </a:r>
                      <a:r>
                        <a:rPr lang="en-US" altLang="ko-KR" baseline="0" dirty="0"/>
                        <a:t>.zip</a:t>
                      </a:r>
                      <a:r>
                        <a:rPr lang="ko-KR" altLang="en-US" baseline="0" dirty="0"/>
                        <a:t>으로 압축하여 제출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과제 출제 후 다음 주 실습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65194" y="6040080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 </a:t>
            </a:r>
            <a:r>
              <a:rPr lang="ko-KR" altLang="en-US" sz="1100" dirty="0" smtClean="0">
                <a:solidFill>
                  <a:prstClr val="black"/>
                </a:solidFill>
              </a:rPr>
              <a:t>자신의 실험 환경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사용한 라이브러리 등 코드 </a:t>
            </a:r>
            <a:r>
              <a:rPr lang="en-US" altLang="ko-KR" sz="1100" dirty="0" smtClean="0">
                <a:solidFill>
                  <a:prstClr val="black"/>
                </a:solidFill>
              </a:rPr>
              <a:t>Error</a:t>
            </a:r>
            <a:r>
              <a:rPr lang="ko-KR" altLang="en-US" sz="1100" dirty="0" smtClean="0">
                <a:solidFill>
                  <a:prstClr val="black"/>
                </a:solidFill>
              </a:rPr>
              <a:t>가 발생할 수 있는 부분에 대해서 보고서에 작성할 것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과제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06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Divide &amp; Conquer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분할 정복 알고리즘</a:t>
            </a:r>
            <a:endParaRPr lang="en-US" altLang="ko-KR" sz="20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- </a:t>
            </a:r>
            <a:r>
              <a:rPr lang="ko-KR" altLang="en-US" sz="2000" dirty="0" smtClean="0">
                <a:latin typeface="+mj-lt"/>
              </a:rPr>
              <a:t>문제를 더 이상 나눌 수 없을 때 까지 나누고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이렇게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	</a:t>
            </a:r>
            <a:r>
              <a:rPr lang="ko-KR" altLang="en-US" sz="2000" dirty="0" smtClean="0">
                <a:latin typeface="+mj-lt"/>
              </a:rPr>
              <a:t>나누어진 문제들을 각각 풀고 병합함으로 결국 전체 문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제에 대한 답을 얻는 알고리즘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알고리즘을 설계하는 요령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/>
              <a:t>	</a:t>
            </a:r>
            <a:r>
              <a:rPr lang="en-US" altLang="ko-KR" dirty="0"/>
              <a:t>1.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(</a:t>
            </a:r>
            <a:r>
              <a:rPr lang="en-US" altLang="ko-KR" dirty="0"/>
              <a:t>Divide) : </a:t>
            </a:r>
            <a:r>
              <a:rPr lang="ko-KR" altLang="en-US" dirty="0"/>
              <a:t>문제가 분할이 가능한 경우</a:t>
            </a:r>
            <a:r>
              <a:rPr lang="en-US" altLang="ko-KR" dirty="0"/>
              <a:t>, 2</a:t>
            </a:r>
            <a:r>
              <a:rPr lang="ko-KR" altLang="en-US" dirty="0"/>
              <a:t>개 이상의 </a:t>
            </a:r>
            <a:r>
              <a:rPr lang="ko-KR" altLang="en-US" dirty="0" smtClean="0"/>
              <a:t>하위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문제로 나눈다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정복 </a:t>
            </a:r>
            <a:r>
              <a:rPr lang="en-US" altLang="ko-KR" dirty="0" smtClean="0"/>
              <a:t>(Conquer) : </a:t>
            </a:r>
            <a:r>
              <a:rPr lang="ko-KR" altLang="en-US" dirty="0" smtClean="0"/>
              <a:t>하위 문제가 여전히 분할이 가능한 상태라면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하위 집합에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다시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않다면 하위 문제에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대한 답을 구한다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(combine) : 2 </a:t>
            </a:r>
            <a:r>
              <a:rPr lang="ko-KR" altLang="en-US" dirty="0" smtClean="0"/>
              <a:t>과정에서 정복된 답을 취합한다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9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 smtClean="0"/>
                  <a:t>▶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Inversions?</a:t>
                </a:r>
                <a:endParaRPr lang="en-US" altLang="ko-KR" sz="24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Counting Inversions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7157"/>
              </p:ext>
            </p:extLst>
          </p:nvPr>
        </p:nvGraphicFramePr>
        <p:xfrm>
          <a:off x="1979712" y="2915204"/>
          <a:ext cx="5080002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355960394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83768409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10857587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611658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15436889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15318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2132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939968" y="3656885"/>
            <a:ext cx="784160" cy="305921"/>
            <a:chOff x="4582102" y="3555127"/>
            <a:chExt cx="998010" cy="475456"/>
          </a:xfrm>
        </p:grpSpPr>
        <p:cxnSp>
          <p:nvCxnSpPr>
            <p:cNvPr id="5" name="꺾인 연결선 4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067944" y="3656884"/>
            <a:ext cx="1800200" cy="521946"/>
            <a:chOff x="4582102" y="3555127"/>
            <a:chExt cx="998010" cy="475456"/>
          </a:xfrm>
        </p:grpSpPr>
        <p:cxnSp>
          <p:nvCxnSpPr>
            <p:cNvPr id="16" name="꺾인 연결선 1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050526" y="456835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Inversions:</a:t>
            </a:r>
          </a:p>
          <a:p>
            <a:r>
              <a:rPr lang="en-US" altLang="ko-KR" dirty="0" smtClean="0"/>
              <a:t>3-2, 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8132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38269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53048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41577"/>
              </p:ext>
            </p:extLst>
          </p:nvPr>
        </p:nvGraphicFramePr>
        <p:xfrm>
          <a:off x="4716016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41178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84925"/>
              </p:ext>
            </p:extLst>
          </p:nvPr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1796"/>
              </p:ext>
            </p:extLst>
          </p:nvPr>
        </p:nvGraphicFramePr>
        <p:xfrm>
          <a:off x="4653940" y="415549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4429"/>
              </p:ext>
            </p:extLst>
          </p:nvPr>
        </p:nvGraphicFramePr>
        <p:xfrm>
          <a:off x="6288360" y="415734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51290"/>
              </p:ext>
            </p:extLst>
          </p:nvPr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3974"/>
              </p:ext>
            </p:extLst>
          </p:nvPr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07693"/>
              </p:ext>
            </p:extLst>
          </p:nvPr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110"/>
              </p:ext>
            </p:extLst>
          </p:nvPr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62577"/>
              </p:ext>
            </p:extLst>
          </p:nvPr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4874"/>
              </p:ext>
            </p:extLst>
          </p:nvPr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 rot="1499209">
            <a:off x="2803947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499209">
            <a:off x="2189710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499209">
            <a:off x="1723827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99209">
            <a:off x="1394267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0100791" flipH="1">
            <a:off x="6052021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20100791" flipH="1">
            <a:off x="6772101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20100791" flipH="1">
            <a:off x="3452019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20100791" flipH="1">
            <a:off x="410780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20100791" flipH="1">
            <a:off x="2451621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20100791" flipH="1">
            <a:off x="1952471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499209">
            <a:off x="338772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 rot="1499209">
            <a:off x="5468243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0" name="아래쪽 화살표 29"/>
          <p:cNvSpPr/>
          <p:nvPr/>
        </p:nvSpPr>
        <p:spPr>
          <a:xfrm rot="20100791" flipV="1">
            <a:off x="193494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499209" flipH="1" flipV="1">
            <a:off x="143579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1196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20100791" flipV="1">
            <a:off x="2405554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499209" flipH="1" flipV="1">
            <a:off x="1795835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68144" y="59414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582004" y="5192863"/>
            <a:ext cx="1043136" cy="180354"/>
            <a:chOff x="4582102" y="3555127"/>
            <a:chExt cx="998010" cy="475456"/>
          </a:xfrm>
        </p:grpSpPr>
        <p:cxnSp>
          <p:nvCxnSpPr>
            <p:cNvPr id="27" name="꺾인 연결선 26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77069"/>
              </p:ext>
            </p:extLst>
          </p:nvPr>
        </p:nvGraphicFramePr>
        <p:xfrm>
          <a:off x="1345740" y="414934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2095059" y="5200512"/>
            <a:ext cx="530081" cy="172705"/>
            <a:chOff x="4582102" y="3555127"/>
            <a:chExt cx="998010" cy="475456"/>
          </a:xfrm>
        </p:grpSpPr>
        <p:cxnSp>
          <p:nvCxnSpPr>
            <p:cNvPr id="38" name="꺾인 연결선 37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172"/>
              </p:ext>
            </p:extLst>
          </p:nvPr>
        </p:nvGraphicFramePr>
        <p:xfrm>
          <a:off x="1846747" y="4152715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68144" y="5932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1 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74198"/>
              </p:ext>
            </p:extLst>
          </p:nvPr>
        </p:nvGraphicFramePr>
        <p:xfrm>
          <a:off x="2361716" y="4149080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48414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4-2, 4-5</a:t>
            </a:r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 rot="20100791" flipV="1">
            <a:off x="3315717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499209" flipH="1" flipV="1">
            <a:off x="2227883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687"/>
              </p:ext>
            </p:extLst>
          </p:nvPr>
        </p:nvGraphicFramePr>
        <p:xfrm>
          <a:off x="3941801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590708" y="4518037"/>
            <a:ext cx="1631784" cy="207108"/>
            <a:chOff x="4582102" y="3555127"/>
            <a:chExt cx="998010" cy="475456"/>
          </a:xfrm>
        </p:grpSpPr>
        <p:cxnSp>
          <p:nvCxnSpPr>
            <p:cNvPr id="33" name="꺾인 연결선 32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3219"/>
              </p:ext>
            </p:extLst>
          </p:nvPr>
        </p:nvGraphicFramePr>
        <p:xfrm>
          <a:off x="1403648" y="347130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106740" y="4520384"/>
            <a:ext cx="1115752" cy="204762"/>
            <a:chOff x="4582102" y="3555127"/>
            <a:chExt cx="998010" cy="475456"/>
          </a:xfrm>
        </p:grpSpPr>
        <p:cxnSp>
          <p:nvCxnSpPr>
            <p:cNvPr id="40" name="꺾인 연결선 3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871807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5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95805"/>
              </p:ext>
            </p:extLst>
          </p:nvPr>
        </p:nvGraphicFramePr>
        <p:xfrm>
          <a:off x="1904408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2106188" y="4522484"/>
            <a:ext cx="1643755" cy="202662"/>
            <a:chOff x="4582102" y="3555127"/>
            <a:chExt cx="998010" cy="475456"/>
          </a:xfrm>
        </p:grpSpPr>
        <p:cxnSp>
          <p:nvCxnSpPr>
            <p:cNvPr id="46" name="꺾인 연결선 4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1334"/>
              </p:ext>
            </p:extLst>
          </p:nvPr>
        </p:nvGraphicFramePr>
        <p:xfrm>
          <a:off x="2411746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622632" y="4530422"/>
            <a:ext cx="1121385" cy="194723"/>
            <a:chOff x="4582102" y="3555127"/>
            <a:chExt cx="998010" cy="475456"/>
          </a:xfrm>
        </p:grpSpPr>
        <p:cxnSp>
          <p:nvCxnSpPr>
            <p:cNvPr id="50" name="꺾인 연결선 4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88644"/>
              </p:ext>
            </p:extLst>
          </p:nvPr>
        </p:nvGraphicFramePr>
        <p:xfrm>
          <a:off x="2922779" y="3469163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2212"/>
              </p:ext>
            </p:extLst>
          </p:nvPr>
        </p:nvGraphicFramePr>
        <p:xfrm>
          <a:off x="3427084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610</Words>
  <Application>Microsoft Office PowerPoint</Application>
  <PresentationFormat>화면 슬라이드 쇼(4:3)</PresentationFormat>
  <Paragraphs>391</Paragraphs>
  <Slides>22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맑은 고딕</vt:lpstr>
      <vt:lpstr>휴먼둥근헤드라인</vt:lpstr>
      <vt:lpstr>Arial</vt:lpstr>
      <vt:lpstr>Cambria Math</vt:lpstr>
      <vt:lpstr>Courier New</vt:lpstr>
      <vt:lpstr>Symbol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Shin Jae-Kwon</cp:lastModifiedBy>
  <cp:revision>371</cp:revision>
  <dcterms:created xsi:type="dcterms:W3CDTF">2006-10-05T04:04:58Z</dcterms:created>
  <dcterms:modified xsi:type="dcterms:W3CDTF">2019-09-26T05:51:02Z</dcterms:modified>
</cp:coreProperties>
</file>