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3" r:id="rId1"/>
    <p:sldMasterId id="2147483684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014" autoAdjust="0"/>
    <p:restoredTop sz="79680" autoAdjust="0"/>
  </p:normalViewPr>
  <p:slideViewPr>
    <p:cSldViewPr>
      <p:cViewPr varScale="1">
        <p:scale>
          <a:sx n="100" d="100"/>
          <a:sy n="100" d="100"/>
        </p:scale>
        <p:origin x="67" y="182"/>
      </p:cViewPr>
      <p:guideLst>
        <p:guide orient="horz" pos="2880"/>
        <p:guide pos="21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presProps" Target="presProps.xml"  /><Relationship Id="rId27" Type="http://schemas.openxmlformats.org/officeDocument/2006/relationships/viewProps" Target="viewProps.xml"  /><Relationship Id="rId28" Type="http://schemas.openxmlformats.org/officeDocument/2006/relationships/theme" Target="theme/theme1.xml"  /><Relationship Id="rId29" Type="http://schemas.openxmlformats.org/officeDocument/2006/relationships/tableStyles" Target="tableStyles.xml"  /><Relationship Id="rId3" Type="http://schemas.openxmlformats.org/officeDocument/2006/relationships/notesMaster" Target="notesMasters/notes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5EFEB73-A9D4-4F81-923A-E764759EEDB8}" type="datetime1">
              <a:rPr lang="ko-KR" altLang="en-US"/>
              <a:pPr lvl="0">
                <a:defRPr/>
              </a:pPr>
              <a:t>2019-09-19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051D528-D384-4B84-9E86-624BBF0D567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410B863-C359-46DB-B05C-801735343C7C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410B863-C359-46DB-B05C-801735343C7C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410B863-C359-46DB-B05C-801735343C7C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410B863-C359-46DB-B05C-801735343C7C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410B863-C359-46DB-B05C-801735343C7C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행렬로 가능한 모든 경우의수 </a:t>
            </a:r>
            <a:r>
              <a:rPr lang="en-US" altLang="ko-KR"/>
              <a:t>.</a:t>
            </a:r>
            <a:r>
              <a:rPr lang="ko-KR" altLang="en-US"/>
              <a:t> 곱셈을 줄인 뒤 덧셈을 늘림</a:t>
            </a:r>
            <a:r>
              <a:rPr lang="en-US" altLang="ko-KR"/>
              <a:t>.</a:t>
            </a:r>
            <a:r>
              <a:rPr lang="ko-KR" altLang="en-US"/>
              <a:t> 덧셈의 시간이 더 늘어나지만 결국 시간은 줄어듬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410B863-C359-46DB-B05C-801735343C7C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뭔 변화를 통해 곱셈을 줄임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410B863-C359-46DB-B05C-801735343C7C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410B863-C359-46DB-B05C-801735343C7C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051D528-D384-4B84-9E86-624BBF0D5671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410B863-C359-46DB-B05C-801735343C7C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410B863-C359-46DB-B05C-801735343C7C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410B863-C359-46DB-B05C-801735343C7C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410B863-C359-46DB-B05C-801735343C7C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410B863-C359-46DB-B05C-801735343C7C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410B863-C359-46DB-B05C-801735343C7C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410B863-C359-46DB-B05C-801735343C7C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410B863-C359-46DB-B05C-801735343C7C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9/19/2019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0922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Arial"/>
                <a:cs typeface="Arial"/>
              </a:rPr>
              <a:t>‹#›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>
                <a:solidFill>
                  <a:prstClr val="black"/>
                </a:solidFill>
              </a:rPr>
              <a:pPr/>
              <a:t>2019-09-19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90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>
                <a:solidFill>
                  <a:prstClr val="black"/>
                </a:solidFill>
              </a:rPr>
              <a:pPr/>
              <a:t>2019-09-19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399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>
                <a:solidFill>
                  <a:prstClr val="black"/>
                </a:solidFill>
              </a:rPr>
              <a:pPr/>
              <a:t>2019-09-19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098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>
                <a:solidFill>
                  <a:prstClr val="black"/>
                </a:solidFill>
              </a:rPr>
              <a:pPr/>
              <a:t>2019-09-19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94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>
                <a:solidFill>
                  <a:prstClr val="black"/>
                </a:solidFill>
              </a:rPr>
              <a:pPr/>
              <a:t>2019-09-19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554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>
                <a:solidFill>
                  <a:prstClr val="black"/>
                </a:solidFill>
              </a:rPr>
              <a:pPr/>
              <a:t>2019-09-19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491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>
                <a:solidFill>
                  <a:prstClr val="black"/>
                </a:solidFill>
              </a:rPr>
              <a:pPr/>
              <a:t>2019-09-19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997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>
                <a:solidFill>
                  <a:prstClr val="black"/>
                </a:solidFill>
              </a:rPr>
              <a:pPr/>
              <a:t>2019-09-19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77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9/19/2019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0922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Arial"/>
                <a:cs typeface="Arial"/>
              </a:rPr>
              <a:t>‹#›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9/19/2019</a:t>
            </a:fld>
            <a:endParaRPr lang="en-US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0922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Arial"/>
                <a:cs typeface="Arial"/>
              </a:rPr>
              <a:t>‹#›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9/19/2019</a:t>
            </a:fld>
            <a:endParaRPr lang="en-US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0922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Arial"/>
                <a:cs typeface="Arial"/>
              </a:rPr>
              <a:t>‹#›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9/19/2019</a:t>
            </a:fld>
            <a:endParaRPr lang="en-US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0922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Arial"/>
                <a:cs typeface="Arial"/>
              </a:rPr>
              <a:t>‹#›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49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>
                <a:solidFill>
                  <a:prstClr val="black"/>
                </a:solidFill>
              </a:rPr>
              <a:pPr/>
              <a:t>2019-09-19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03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>
            <a:lvl1pPr marL="514350" indent="-514350">
              <a:spcAft>
                <a:spcPts val="500"/>
              </a:spcAft>
              <a:buFont typeface="Wingdings" panose="05000000000000000000" pitchFamily="2" charset="2"/>
              <a:buChar char="v"/>
              <a:defRPr sz="2400" b="1"/>
            </a:lvl1pPr>
            <a:lvl2pPr marL="742950" indent="-285750">
              <a:spcAft>
                <a:spcPts val="500"/>
              </a:spcAft>
              <a:buFont typeface="Arial" panose="020B0604020202020204" pitchFamily="34" charset="0"/>
              <a:buChar char="•"/>
              <a:defRPr sz="2000"/>
            </a:lvl2pPr>
            <a:lvl3pPr marL="1252538" indent="-338138">
              <a:spcAft>
                <a:spcPts val="500"/>
              </a:spcAft>
              <a:buFont typeface="Wingdings" panose="05000000000000000000" pitchFamily="2" charset="2"/>
              <a:buChar char="ü"/>
              <a:defRPr sz="1600"/>
            </a:lvl3pPr>
            <a:lvl4pPr marL="1657350" indent="-285750">
              <a:spcAft>
                <a:spcPts val="500"/>
              </a:spcAft>
              <a:buFont typeface="Wingdings" panose="05000000000000000000" pitchFamily="2" charset="2"/>
              <a:buChar char="Ø"/>
              <a:defRPr sz="1200"/>
            </a:lvl4pPr>
            <a:lvl5pPr>
              <a:spcAft>
                <a:spcPts val="500"/>
              </a:spcAft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37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>
                <a:solidFill>
                  <a:prstClr val="black"/>
                </a:solidFill>
              </a:rPr>
              <a:pPr/>
              <a:t>2019-09-19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05693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slideLayout" Target="../slideLayouts/slideLayout16.xml"  /><Relationship Id="rId11" Type="http://schemas.openxmlformats.org/officeDocument/2006/relationships/slideLayout" Target="../slideLayouts/slideLayout17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8.xml"  /><Relationship Id="rId3" Type="http://schemas.openxmlformats.org/officeDocument/2006/relationships/slideLayout" Target="../slideLayouts/slideLayout9.xml"  /><Relationship Id="rId4" Type="http://schemas.openxmlformats.org/officeDocument/2006/relationships/slideLayout" Target="../slideLayouts/slideLayout10.xml"  /><Relationship Id="rId5" Type="http://schemas.openxmlformats.org/officeDocument/2006/relationships/slideLayout" Target="../slideLayouts/slideLayout11.xml"  /><Relationship Id="rId6" Type="http://schemas.openxmlformats.org/officeDocument/2006/relationships/slideLayout" Target="../slideLayouts/slideLayout12.xml"  /><Relationship Id="rId7" Type="http://schemas.openxmlformats.org/officeDocument/2006/relationships/slideLayout" Target="../slideLayouts/slideLayout13.xml"  /><Relationship Id="rId8" Type="http://schemas.openxmlformats.org/officeDocument/2006/relationships/slideLayout" Target="../slideLayouts/slideLayout14.xml"  /><Relationship Id="rId9" Type="http://schemas.openxmlformats.org/officeDocument/2006/relationships/slideLayout" Target="../slideLayouts/slideLayout15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1124712"/>
          </a:xfrm>
          <a:custGeom>
            <a:avLst/>
            <a:gdLst/>
            <a:ahLst/>
            <a:cxnLst/>
            <a:rect l="l" t="t" r="r" b="b"/>
            <a:pathLst>
              <a:path w="9144000" h="1124712">
                <a:moveTo>
                  <a:pt x="0" y="1124712"/>
                </a:moveTo>
                <a:lnTo>
                  <a:pt x="9144000" y="1124712"/>
                </a:lnTo>
                <a:lnTo>
                  <a:pt x="9144000" y="0"/>
                </a:lnTo>
                <a:lnTo>
                  <a:pt x="0" y="0"/>
                </a:lnTo>
                <a:lnTo>
                  <a:pt x="0" y="1124712"/>
                </a:lnTo>
                <a:close/>
              </a:path>
            </a:pathLst>
          </a:custGeom>
          <a:solidFill>
            <a:srgbClr val="9B1F1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9895" y="171069"/>
            <a:ext cx="8484209" cy="74058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78346" y="1601596"/>
            <a:ext cx="7187307" cy="163158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9/19/2019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2573" y="6442862"/>
            <a:ext cx="215397" cy="19284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0922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Arial"/>
                <a:cs typeface="Arial"/>
              </a:rPr>
              <a:t>‹#›</a:t>
            </a:fld>
            <a:endParaRPr sz="120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rgbClr val="9B1F13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/20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01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850" b="1" kern="1200" spc="3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8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3.jpeg"  /><Relationship Id="rId4" Type="http://schemas.openxmlformats.org/officeDocument/2006/relationships/image" Target="../media/image4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0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2.xml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3.xml"  /><Relationship Id="rId3" Type="http://schemas.openxmlformats.org/officeDocument/2006/relationships/image" Target="../media/image9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4.xml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5.xml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Relationship Id="rId5" Type="http://schemas.openxmlformats.org/officeDocument/2006/relationships/image" Target="../media/image11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6.xml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Relationship Id="rId6" Type="http://schemas.openxmlformats.org/officeDocument/2006/relationships/image" Target="../media/image17.png"  /><Relationship Id="rId7" Type="http://schemas.openxmlformats.org/officeDocument/2006/relationships/image" Target="../media/image1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9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notesSlide" Target="../notesSlides/notesSlide1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5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6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2113" y="4245046"/>
            <a:ext cx="7606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100" dirty="0">
                <a:solidFill>
                  <a:srgbClr val="C8C8C8"/>
                </a:solidFill>
                <a:latin typeface="맑은 고딕" pitchFamily="50" charset="-127"/>
                <a:ea typeface="맑은 고딕" pitchFamily="50" charset="-127"/>
              </a:rPr>
              <a:t>2019. 09. </a:t>
            </a:r>
            <a:r>
              <a:rPr lang="en-US" altLang="ko-KR" sz="2000" b="1" spc="100" dirty="0" smtClean="0">
                <a:solidFill>
                  <a:srgbClr val="C8C8C8"/>
                </a:solidFill>
                <a:latin typeface="맑은 고딕" pitchFamily="50" charset="-127"/>
                <a:ea typeface="맑은 고딕" pitchFamily="50" charset="-127"/>
              </a:rPr>
              <a:t>19.</a:t>
            </a:r>
            <a:endParaRPr lang="en-US" altLang="ko-KR" sz="2000" b="1" spc="100" dirty="0">
              <a:solidFill>
                <a:srgbClr val="C8C8C8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2000" b="1" spc="100" dirty="0">
              <a:solidFill>
                <a:srgbClr val="C8C8C8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2000" b="1" spc="100" dirty="0">
                <a:solidFill>
                  <a:srgbClr val="C8C8C8"/>
                </a:solidFill>
              </a:rPr>
              <a:t>충남대학교 컴퓨터공학과 </a:t>
            </a:r>
            <a:r>
              <a:rPr lang="ko-KR" altLang="en-US" sz="2000" b="1" spc="100" dirty="0" smtClean="0">
                <a:solidFill>
                  <a:srgbClr val="C8C8C8"/>
                </a:solidFill>
              </a:rPr>
              <a:t>시스템소프트웨어 연구실</a:t>
            </a:r>
            <a:endParaRPr lang="en-US" altLang="ko-KR" sz="2000" b="1" spc="100" dirty="0">
              <a:solidFill>
                <a:srgbClr val="C8C8C8"/>
              </a:solidFill>
            </a:endParaRPr>
          </a:p>
          <a:p>
            <a:pPr algn="ctr"/>
            <a:r>
              <a:rPr lang="en-US" altLang="ko-KR" sz="2000" b="1" spc="100" dirty="0">
                <a:solidFill>
                  <a:srgbClr val="C8C8C8"/>
                </a:solidFill>
              </a:rPr>
              <a:t>TA </a:t>
            </a:r>
            <a:r>
              <a:rPr lang="ko-KR" altLang="en-US" sz="2000" b="1" spc="100" dirty="0" err="1" smtClean="0">
                <a:solidFill>
                  <a:srgbClr val="C8C8C8"/>
                </a:solidFill>
              </a:rPr>
              <a:t>신재권</a:t>
            </a:r>
            <a:endParaRPr lang="ko-KR" altLang="en-US" sz="2000" b="1" spc="100" dirty="0">
              <a:solidFill>
                <a:srgbClr val="C8C8C8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196752"/>
            <a:ext cx="8229600" cy="27858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0" b="1" spc="200" dirty="0">
                <a:solidFill>
                  <a:schemeClr val="tx1"/>
                </a:solidFill>
                <a:latin typeface="+mn-ea"/>
              </a:rPr>
              <a:t>알 고 리 즘</a:t>
            </a:r>
          </a:p>
        </p:txBody>
      </p:sp>
    </p:spTree>
    <p:extLst>
      <p:ext uri="{BB962C8B-B14F-4D97-AF65-F5344CB8AC3E}">
        <p14:creationId xmlns:p14="http://schemas.microsoft.com/office/powerpoint/2010/main" val="2179022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 smtClean="0">
                <a:solidFill>
                  <a:prstClr val="black"/>
                </a:solidFill>
              </a:rPr>
              <a:t>▶ 피보나치 수열의 구</a:t>
            </a:r>
            <a:r>
              <a:rPr lang="ko-KR" altLang="en-US" sz="2400" b="1" dirty="0">
                <a:solidFill>
                  <a:prstClr val="black"/>
                </a:solidFill>
              </a:rPr>
              <a:t>현</a:t>
            </a:r>
            <a:r>
              <a:rPr lang="ko-KR" altLang="en-US" sz="2400" b="1" dirty="0" smtClean="0">
                <a:solidFill>
                  <a:prstClr val="black"/>
                </a:solidFill>
              </a:rPr>
              <a:t> 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(1)</a:t>
            </a:r>
            <a:r>
              <a:rPr lang="en-US" altLang="ko-KR" sz="2400" b="1" dirty="0">
                <a:solidFill>
                  <a:prstClr val="black"/>
                </a:solidFill>
              </a:rPr>
              <a:t> 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– Recursion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FIBONACCI 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      if 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&lt; 2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    then  return 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return  FIBONACCI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- 1)</a:t>
            </a:r>
            <a:r>
              <a:rPr lang="en-US" altLang="ko-KR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+ FIBONACCI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- 2)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 smtClean="0">
              <a:solidFill>
                <a:prstClr val="black"/>
              </a:solidFill>
              <a:latin typeface="+mn-ea"/>
              <a:cs typeface="Times New Roman" pitchFamily="18" charset="0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>
                <a:solidFill>
                  <a:schemeClr val="accent3"/>
                </a:solidFill>
                <a:latin typeface="+mn-ea"/>
                <a:cs typeface="Times New Roman" pitchFamily="18" charset="0"/>
              </a:rPr>
              <a:t>	</a:t>
            </a:r>
            <a:endParaRPr lang="en-US" altLang="ko-KR" sz="2000" b="1" dirty="0">
              <a:solidFill>
                <a:prstClr val="black"/>
              </a:solidFill>
              <a:ea typeface="Cambria Math"/>
              <a:cs typeface="Times New Roman" pitchFamily="18" charset="0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Fibonacci sequence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3923928" y="3933056"/>
            <a:ext cx="720080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F(4)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165004" y="4584873"/>
            <a:ext cx="720080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F(3)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737373" y="4584873"/>
            <a:ext cx="720080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F(2)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660948" y="5236690"/>
            <a:ext cx="720080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F(2)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525044" y="5236690"/>
            <a:ext cx="720080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F(1)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365526" y="5236690"/>
            <a:ext cx="720080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F(1)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229622" y="5236690"/>
            <a:ext cx="720080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F(0)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145457" y="5929782"/>
            <a:ext cx="720080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F(1)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020988" y="5952007"/>
            <a:ext cx="720080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F(0)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>
            <a:stCxn id="3" idx="3"/>
            <a:endCxn id="8" idx="0"/>
          </p:cNvCxnSpPr>
          <p:nvPr/>
        </p:nvCxnSpPr>
        <p:spPr>
          <a:xfrm flipH="1">
            <a:off x="3525044" y="4301832"/>
            <a:ext cx="504337" cy="283041"/>
          </a:xfrm>
          <a:prstGeom prst="line">
            <a:avLst/>
          </a:prstGeom>
          <a:ln w="19050">
            <a:solidFill>
              <a:srgbClr val="002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8" idx="3"/>
            <a:endCxn id="11" idx="0"/>
          </p:cNvCxnSpPr>
          <p:nvPr/>
        </p:nvCxnSpPr>
        <p:spPr>
          <a:xfrm flipH="1">
            <a:off x="3020988" y="4953649"/>
            <a:ext cx="249469" cy="283041"/>
          </a:xfrm>
          <a:prstGeom prst="line">
            <a:avLst/>
          </a:prstGeom>
          <a:ln w="19050">
            <a:solidFill>
              <a:srgbClr val="002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1" idx="3"/>
            <a:endCxn id="16" idx="0"/>
          </p:cNvCxnSpPr>
          <p:nvPr/>
        </p:nvCxnSpPr>
        <p:spPr>
          <a:xfrm flipH="1">
            <a:off x="2505497" y="5605466"/>
            <a:ext cx="260904" cy="324316"/>
          </a:xfrm>
          <a:prstGeom prst="line">
            <a:avLst/>
          </a:prstGeom>
          <a:ln w="19050">
            <a:solidFill>
              <a:srgbClr val="002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1" idx="5"/>
            <a:endCxn id="17" idx="0"/>
          </p:cNvCxnSpPr>
          <p:nvPr/>
        </p:nvCxnSpPr>
        <p:spPr>
          <a:xfrm>
            <a:off x="3275575" y="5605466"/>
            <a:ext cx="105453" cy="346541"/>
          </a:xfrm>
          <a:prstGeom prst="line">
            <a:avLst/>
          </a:prstGeom>
          <a:ln w="19050">
            <a:solidFill>
              <a:srgbClr val="002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8" idx="5"/>
            <a:endCxn id="12" idx="0"/>
          </p:cNvCxnSpPr>
          <p:nvPr/>
        </p:nvCxnSpPr>
        <p:spPr>
          <a:xfrm>
            <a:off x="3779631" y="4953649"/>
            <a:ext cx="105453" cy="283041"/>
          </a:xfrm>
          <a:prstGeom prst="line">
            <a:avLst/>
          </a:prstGeom>
          <a:ln w="19050">
            <a:solidFill>
              <a:srgbClr val="002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3" idx="5"/>
            <a:endCxn id="9" idx="0"/>
          </p:cNvCxnSpPr>
          <p:nvPr/>
        </p:nvCxnSpPr>
        <p:spPr>
          <a:xfrm>
            <a:off x="4538555" y="4301832"/>
            <a:ext cx="558858" cy="283041"/>
          </a:xfrm>
          <a:prstGeom prst="line">
            <a:avLst/>
          </a:prstGeom>
          <a:ln w="19050">
            <a:solidFill>
              <a:srgbClr val="002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9" idx="3"/>
            <a:endCxn id="14" idx="0"/>
          </p:cNvCxnSpPr>
          <p:nvPr/>
        </p:nvCxnSpPr>
        <p:spPr>
          <a:xfrm flipH="1">
            <a:off x="4725566" y="4953649"/>
            <a:ext cx="117260" cy="283041"/>
          </a:xfrm>
          <a:prstGeom prst="line">
            <a:avLst/>
          </a:prstGeom>
          <a:ln w="19050">
            <a:solidFill>
              <a:srgbClr val="002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9" idx="5"/>
            <a:endCxn id="15" idx="0"/>
          </p:cNvCxnSpPr>
          <p:nvPr/>
        </p:nvCxnSpPr>
        <p:spPr>
          <a:xfrm>
            <a:off x="5352000" y="4953649"/>
            <a:ext cx="237662" cy="283041"/>
          </a:xfrm>
          <a:prstGeom prst="line">
            <a:avLst/>
          </a:prstGeom>
          <a:ln w="19050">
            <a:solidFill>
              <a:srgbClr val="002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43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 smtClean="0">
                <a:solidFill>
                  <a:prstClr val="black"/>
                </a:solidFill>
              </a:rPr>
              <a:t>▶ 피보나치 수열의 구</a:t>
            </a:r>
            <a:r>
              <a:rPr lang="ko-KR" altLang="en-US" sz="2400" b="1" dirty="0">
                <a:solidFill>
                  <a:prstClr val="black"/>
                </a:solidFill>
              </a:rPr>
              <a:t>현</a:t>
            </a:r>
            <a:r>
              <a:rPr lang="ko-KR" altLang="en-US" sz="2400" b="1" dirty="0" smtClean="0">
                <a:solidFill>
                  <a:prstClr val="black"/>
                </a:solidFill>
              </a:rPr>
              <a:t> 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(2) – Array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4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400" b="1" dirty="0" smtClean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4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400" b="1" dirty="0" smtClean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4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400" b="1" dirty="0" smtClean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4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400" dirty="0" smtClean="0">
                <a:solidFill>
                  <a:prstClr val="black"/>
                </a:solidFill>
              </a:rPr>
              <a:t>– </a:t>
            </a:r>
            <a:r>
              <a:rPr lang="ko-KR" altLang="en-US" sz="2400" dirty="0" smtClean="0">
                <a:solidFill>
                  <a:prstClr val="black"/>
                </a:solidFill>
              </a:rPr>
              <a:t>이전 </a:t>
            </a:r>
            <a:r>
              <a:rPr lang="en-US" altLang="ko-KR" sz="2400" dirty="0" smtClean="0">
                <a:solidFill>
                  <a:prstClr val="black"/>
                </a:solidFill>
              </a:rPr>
              <a:t>2</a:t>
            </a:r>
            <a:r>
              <a:rPr lang="ko-KR" altLang="en-US" sz="2400" dirty="0" smtClean="0">
                <a:solidFill>
                  <a:prstClr val="black"/>
                </a:solidFill>
              </a:rPr>
              <a:t>개의 배열 값을 이용하여 계산</a:t>
            </a:r>
            <a:endParaRPr lang="en-US" altLang="ko-KR" sz="2400" dirty="0" smtClean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4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altLang="ko-KR" sz="2000" b="1" dirty="0" smtClean="0">
              <a:solidFill>
                <a:srgbClr val="FF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Fibonacci sequence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859014"/>
              </p:ext>
            </p:extLst>
          </p:nvPr>
        </p:nvGraphicFramePr>
        <p:xfrm>
          <a:off x="1905000" y="3124200"/>
          <a:ext cx="533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36044519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044924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4426315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1856597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7193558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9974999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22056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ko-KR" sz="1200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ko-KR" sz="1200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ko-KR" sz="1200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ko-KR" sz="1200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ko-KR" sz="1200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ko-KR" sz="1200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ko-KR" sz="1200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569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000373"/>
                  </a:ext>
                </a:extLst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>
            <a:off x="2292379" y="3865879"/>
            <a:ext cx="1268278" cy="627346"/>
            <a:chOff x="1907704" y="3377718"/>
            <a:chExt cx="1268278" cy="627346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1907704" y="3377719"/>
              <a:ext cx="0" cy="33931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699792" y="3377719"/>
              <a:ext cx="0" cy="33931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1907704" y="3717032"/>
              <a:ext cx="79208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303748" y="3717032"/>
              <a:ext cx="0" cy="28803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꺾인 연결선 22"/>
            <p:cNvCxnSpPr/>
            <p:nvPr/>
          </p:nvCxnSpPr>
          <p:spPr>
            <a:xfrm flipV="1">
              <a:off x="2303748" y="3377718"/>
              <a:ext cx="872234" cy="627346"/>
            </a:xfrm>
            <a:prstGeom prst="bentConnector3">
              <a:avLst>
                <a:gd name="adj1" fmla="val 991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직사각형 26"/>
          <p:cNvSpPr/>
          <p:nvPr/>
        </p:nvSpPr>
        <p:spPr>
          <a:xfrm>
            <a:off x="3471414" y="3530557"/>
            <a:ext cx="658535" cy="3087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255280" y="3535826"/>
            <a:ext cx="658535" cy="3087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014004" y="3535210"/>
            <a:ext cx="658535" cy="3087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5537328" y="3827008"/>
            <a:ext cx="1528332" cy="627345"/>
            <a:chOff x="1907704" y="3377719"/>
            <a:chExt cx="1528332" cy="627345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1907704" y="3377719"/>
              <a:ext cx="0" cy="33931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2699792" y="3377719"/>
              <a:ext cx="0" cy="33931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1907704" y="3717032"/>
              <a:ext cx="79208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2303748" y="3717032"/>
              <a:ext cx="0" cy="28803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꺾인 연결선 46"/>
            <p:cNvCxnSpPr/>
            <p:nvPr/>
          </p:nvCxnSpPr>
          <p:spPr>
            <a:xfrm flipV="1">
              <a:off x="2303748" y="3377720"/>
              <a:ext cx="1132288" cy="627344"/>
            </a:xfrm>
            <a:prstGeom prst="bentConnector3">
              <a:avLst>
                <a:gd name="adj1" fmla="val 99697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직사각형 47"/>
          <p:cNvSpPr/>
          <p:nvPr/>
        </p:nvSpPr>
        <p:spPr>
          <a:xfrm>
            <a:off x="5736207" y="3534552"/>
            <a:ext cx="658535" cy="3087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3800681" y="3839316"/>
            <a:ext cx="1528332" cy="627345"/>
            <a:chOff x="1907704" y="3377719"/>
            <a:chExt cx="1528332" cy="627345"/>
          </a:xfrm>
        </p:grpSpPr>
        <p:cxnSp>
          <p:nvCxnSpPr>
            <p:cNvPr id="50" name="직선 연결선 49"/>
            <p:cNvCxnSpPr/>
            <p:nvPr/>
          </p:nvCxnSpPr>
          <p:spPr>
            <a:xfrm>
              <a:off x="1907704" y="3377719"/>
              <a:ext cx="0" cy="33931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2699792" y="3377719"/>
              <a:ext cx="0" cy="33931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1907704" y="3717032"/>
              <a:ext cx="79208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2303748" y="3717032"/>
              <a:ext cx="0" cy="28803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꺾인 연결선 53"/>
            <p:cNvCxnSpPr/>
            <p:nvPr/>
          </p:nvCxnSpPr>
          <p:spPr>
            <a:xfrm flipV="1">
              <a:off x="2303748" y="3377720"/>
              <a:ext cx="1132288" cy="627344"/>
            </a:xfrm>
            <a:prstGeom prst="bentConnector3">
              <a:avLst>
                <a:gd name="adj1" fmla="val 99697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직사각형 54"/>
          <p:cNvSpPr/>
          <p:nvPr/>
        </p:nvSpPr>
        <p:spPr>
          <a:xfrm>
            <a:off x="6520073" y="3533399"/>
            <a:ext cx="658535" cy="3087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 flipV="1">
            <a:off x="2947226" y="2496854"/>
            <a:ext cx="1528332" cy="627345"/>
            <a:chOff x="1907704" y="3377719"/>
            <a:chExt cx="1528332" cy="627345"/>
          </a:xfrm>
        </p:grpSpPr>
        <p:cxnSp>
          <p:nvCxnSpPr>
            <p:cNvPr id="57" name="직선 연결선 56"/>
            <p:cNvCxnSpPr/>
            <p:nvPr/>
          </p:nvCxnSpPr>
          <p:spPr>
            <a:xfrm>
              <a:off x="1907704" y="3377719"/>
              <a:ext cx="0" cy="33931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699792" y="3377719"/>
              <a:ext cx="0" cy="33931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1907704" y="3717032"/>
              <a:ext cx="79208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2303748" y="3717032"/>
              <a:ext cx="0" cy="28803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꺾인 연결선 60"/>
            <p:cNvCxnSpPr/>
            <p:nvPr/>
          </p:nvCxnSpPr>
          <p:spPr>
            <a:xfrm flipV="1">
              <a:off x="2303748" y="3377720"/>
              <a:ext cx="1132288" cy="627344"/>
            </a:xfrm>
            <a:prstGeom prst="bentConnector3">
              <a:avLst>
                <a:gd name="adj1" fmla="val 99697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/>
          <p:cNvGrpSpPr/>
          <p:nvPr/>
        </p:nvGrpSpPr>
        <p:grpSpPr>
          <a:xfrm flipV="1">
            <a:off x="4579105" y="2496854"/>
            <a:ext cx="1528332" cy="627345"/>
            <a:chOff x="1907704" y="3377719"/>
            <a:chExt cx="1528332" cy="627345"/>
          </a:xfrm>
        </p:grpSpPr>
        <p:cxnSp>
          <p:nvCxnSpPr>
            <p:cNvPr id="63" name="직선 연결선 62"/>
            <p:cNvCxnSpPr/>
            <p:nvPr/>
          </p:nvCxnSpPr>
          <p:spPr>
            <a:xfrm>
              <a:off x="1907704" y="3377719"/>
              <a:ext cx="0" cy="33931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2699792" y="3377719"/>
              <a:ext cx="0" cy="33931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1907704" y="3717032"/>
              <a:ext cx="79208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2303748" y="3717032"/>
              <a:ext cx="0" cy="28803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꺾인 연결선 66"/>
            <p:cNvCxnSpPr/>
            <p:nvPr/>
          </p:nvCxnSpPr>
          <p:spPr>
            <a:xfrm flipV="1">
              <a:off x="2303748" y="3377720"/>
              <a:ext cx="1132288" cy="627344"/>
            </a:xfrm>
            <a:prstGeom prst="bentConnector3">
              <a:avLst>
                <a:gd name="adj1" fmla="val 99697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42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4" grpId="0" animBg="1"/>
      <p:bldP spid="41" grpId="0" animBg="1"/>
      <p:bldP spid="48" grpId="0" animBg="1"/>
      <p:bldP spid="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 smtClean="0">
                <a:solidFill>
                  <a:prstClr val="black"/>
                </a:solidFill>
              </a:rPr>
              <a:t>▶ 피보나치 수열의 구</a:t>
            </a:r>
            <a:r>
              <a:rPr lang="ko-KR" altLang="en-US" sz="2400" b="1" dirty="0">
                <a:solidFill>
                  <a:prstClr val="black"/>
                </a:solidFill>
              </a:rPr>
              <a:t>현</a:t>
            </a:r>
            <a:r>
              <a:rPr lang="ko-KR" altLang="en-US" sz="2400" b="1" dirty="0" smtClean="0">
                <a:solidFill>
                  <a:prstClr val="black"/>
                </a:solidFill>
              </a:rPr>
              <a:t> 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(3) – Recursive squaring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 smtClean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>
                <a:solidFill>
                  <a:schemeClr val="accent3"/>
                </a:solidFill>
                <a:latin typeface="+mn-ea"/>
                <a:cs typeface="Times New Roman" pitchFamily="18" charset="0"/>
              </a:rPr>
              <a:t>	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500" dirty="0" smtClean="0">
              <a:solidFill>
                <a:prstClr val="black"/>
              </a:solidFill>
              <a:latin typeface="+mn-ea"/>
              <a:cs typeface="Times New Roman" pitchFamily="18" charset="0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>
              <a:solidFill>
                <a:srgbClr val="FF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Fibonacci sequence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420" y="2285112"/>
            <a:ext cx="5217160" cy="107188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653136"/>
            <a:ext cx="5826760" cy="176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 smtClean="0">
                <a:solidFill>
                  <a:prstClr val="black"/>
                </a:solidFill>
              </a:rPr>
              <a:t>▶ 피보나치 수열의 구</a:t>
            </a:r>
            <a:r>
              <a:rPr lang="ko-KR" altLang="en-US" sz="2400" b="1" dirty="0">
                <a:solidFill>
                  <a:prstClr val="black"/>
                </a:solidFill>
              </a:rPr>
              <a:t>현</a:t>
            </a:r>
            <a:r>
              <a:rPr lang="ko-KR" altLang="en-US" sz="2400" b="1" dirty="0" smtClean="0">
                <a:solidFill>
                  <a:prstClr val="black"/>
                </a:solidFill>
              </a:rPr>
              <a:t> 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(</a:t>
            </a:r>
            <a:r>
              <a:rPr lang="en-US" altLang="ko-KR" sz="2400" b="1" dirty="0">
                <a:solidFill>
                  <a:prstClr val="black"/>
                </a:solidFill>
              </a:rPr>
              <a:t>3) – Recursive squaring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FIBONACCI 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      if 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&lt; 2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    then  return 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return  </a:t>
            </a:r>
            <a:r>
              <a:rPr lang="en-US" altLang="ko-KR" sz="20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/* POW </a:t>
            </a:r>
            <a:r>
              <a:rPr lang="ko-KR" altLang="en-US" sz="20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호출 코드 </a:t>
            </a:r>
            <a:r>
              <a:rPr lang="en-US" altLang="ko-KR" sz="20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10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POW 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if 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== 1</a:t>
            </a:r>
            <a:r>
              <a:rPr lang="en-US" altLang="ko-KR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then  return 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      </a:t>
            </a:r>
            <a:r>
              <a:rPr lang="en-US" altLang="ko-KR" sz="20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/* </a:t>
            </a:r>
            <a:r>
              <a:rPr lang="ko-KR" altLang="en-US" sz="20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지수의 </a:t>
            </a:r>
            <a:r>
              <a:rPr lang="ko-KR" altLang="en-US" sz="2000" b="1" dirty="0" err="1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홀짝에</a:t>
            </a:r>
            <a:r>
              <a:rPr lang="ko-KR" altLang="en-US" sz="20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따라 각각 다른 값을 </a:t>
            </a:r>
            <a:r>
              <a:rPr lang="en-US" altLang="ko-KR" sz="20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ko-KR" altLang="en-US" sz="20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하는 코드</a:t>
            </a:r>
            <a:r>
              <a:rPr lang="en-US" altLang="ko-KR" sz="20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*/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10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MUL 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ko-KR" sz="20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/* </a:t>
            </a:r>
            <a:r>
              <a:rPr lang="ko-KR" altLang="en-US" sz="20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두 행렬 </a:t>
            </a:r>
            <a:r>
              <a:rPr lang="en-US" altLang="ko-KR" sz="20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A, B</a:t>
            </a:r>
            <a:r>
              <a:rPr lang="ko-KR" altLang="en-US" sz="2000" b="1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를</a:t>
            </a:r>
            <a:r>
              <a:rPr lang="ko-KR" altLang="en-US" sz="20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곱하고 결과를 반환하는 코드  </a:t>
            </a:r>
            <a:r>
              <a:rPr lang="en-US" altLang="ko-KR" sz="20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Fibonacci sequence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361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ko-KR" dirty="0" smtClean="0"/>
              <a:t>Square matrix </a:t>
            </a:r>
            <a:r>
              <a:rPr lang="fr-FR" altLang="ko-KR" dirty="0"/>
              <a:t>multiplication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24000"/>
            <a:ext cx="5381625" cy="37242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5917671"/>
            <a:ext cx="1600200" cy="776796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5835751" y="6018755"/>
            <a:ext cx="533400" cy="51911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19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ko-KR" dirty="0"/>
              <a:t>Square matrix multiplication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752600"/>
            <a:ext cx="6913366" cy="43100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955" y="5967262"/>
            <a:ext cx="1575811" cy="780256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5535171" y="6053645"/>
            <a:ext cx="533400" cy="51911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52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ko-KR" dirty="0"/>
              <a:t>Strassen’s </a:t>
            </a:r>
            <a:r>
              <a:rPr lang="fr-FR" altLang="ko-KR" dirty="0" smtClean="0"/>
              <a:t>matrix </a:t>
            </a:r>
            <a:r>
              <a:rPr lang="fr-FR" altLang="ko-KR" dirty="0"/>
              <a:t>multiplication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개체 틀 2"/>
              <p:cNvSpPr txBox="1">
                <a:spLocks/>
              </p:cNvSpPr>
              <p:nvPr/>
            </p:nvSpPr>
            <p:spPr>
              <a:xfrm>
                <a:off x="457200" y="1281111"/>
                <a:ext cx="8229600" cy="54403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/>
              <a:p>
                <a:r>
                  <a:rPr lang="ko-KR" altLang="en-US" sz="3200" b="1" dirty="0" smtClean="0">
                    <a:solidFill>
                      <a:prstClr val="black"/>
                    </a:solidFill>
                  </a:rPr>
                  <a:t>▶ </a:t>
                </a:r>
                <a:r>
                  <a:rPr lang="ko-KR" altLang="en-US" sz="3200" dirty="0" smtClean="0"/>
                  <a:t>일반행렬곱의 </a:t>
                </a:r>
                <a:r>
                  <a:rPr lang="ko-KR" altLang="en-US" sz="3200" dirty="0" err="1" smtClean="0"/>
                  <a:t>점화식</a:t>
                </a:r>
                <a:endParaRPr lang="en-US" altLang="ko-KR" sz="2400" b="1" dirty="0" smtClean="0">
                  <a:solidFill>
                    <a:prstClr val="black"/>
                  </a:solidFill>
                </a:endParaRPr>
              </a:p>
              <a:p>
                <a:endParaRPr lang="en-US" altLang="ko-KR" sz="2400" b="1" dirty="0">
                  <a:solidFill>
                    <a:prstClr val="black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3200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d>
                                <m:d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                     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</m:d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m:rPr>
                                  <m:sty m:val="p"/>
                                </m:rPr>
                                <a:rPr lang="el-GR" altLang="ko-KR" sz="3200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d>
                                <m:d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3200" b="1" dirty="0" smtClean="0">
                  <a:solidFill>
                    <a:prstClr val="black"/>
                  </a:solidFill>
                </a:endParaRPr>
              </a:p>
              <a:p>
                <a:endParaRPr lang="en-US" altLang="ko-KR" sz="3200" dirty="0" smtClean="0"/>
              </a:p>
              <a:p>
                <a:r>
                  <a:rPr lang="en-US" altLang="ko-KR" sz="3200" dirty="0" smtClean="0"/>
                  <a:t>=&gt;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3200" i="1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(=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3200" b="1" dirty="0" smtClean="0">
                  <a:solidFill>
                    <a:prstClr val="black"/>
                  </a:solidFill>
                </a:endParaRPr>
              </a:p>
              <a:p>
                <a:endParaRPr lang="en-US" altLang="ko-KR" sz="2400" b="1" dirty="0">
                  <a:solidFill>
                    <a:prstClr val="black"/>
                  </a:solidFill>
                </a:endParaRPr>
              </a:p>
              <a:p>
                <a:endParaRPr lang="en-US" altLang="ko-KR" sz="3200" b="1" dirty="0" smtClean="0">
                  <a:solidFill>
                    <a:prstClr val="black"/>
                  </a:solidFill>
                </a:endParaRPr>
              </a:p>
              <a:p>
                <a:r>
                  <a:rPr lang="ko-KR" altLang="en-US" sz="3200" b="1" dirty="0" smtClean="0">
                    <a:solidFill>
                      <a:prstClr val="black"/>
                    </a:solidFill>
                  </a:rPr>
                  <a:t>▶ </a:t>
                </a:r>
                <a:r>
                  <a:rPr lang="en-US" altLang="ko-KR" sz="3200" dirty="0"/>
                  <a:t>Strassen Algorithm</a:t>
                </a:r>
                <a:r>
                  <a:rPr lang="ko-KR" altLang="en-US" sz="3200" dirty="0"/>
                  <a:t>의 </a:t>
                </a:r>
                <a:r>
                  <a:rPr lang="ko-KR" altLang="en-US" sz="3200" dirty="0" err="1" smtClean="0"/>
                  <a:t>점화식</a:t>
                </a:r>
                <a:endParaRPr lang="en-US" altLang="ko-KR" sz="3200" dirty="0" smtClean="0"/>
              </a:p>
              <a:p>
                <a:endParaRPr lang="en-US" altLang="ko-KR" sz="3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3200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d>
                                <m:d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                     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</m:d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m:rPr>
                                  <m:sty m:val="p"/>
                                </m:rPr>
                                <a:rPr lang="el-GR" altLang="ko-KR" sz="3200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d>
                                <m:d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3200" dirty="0"/>
              </a:p>
              <a:p>
                <a:endParaRPr lang="en-US" altLang="ko-KR" sz="3200" dirty="0" smtClean="0"/>
              </a:p>
              <a:p>
                <a:r>
                  <a:rPr lang="en-US" altLang="ko-KR" sz="3200" dirty="0" smtClean="0"/>
                  <a:t>=&gt;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3200" i="1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2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7(=2.81)</m:t>
                            </m:r>
                          </m:sup>
                        </m:sSup>
                      </m:e>
                    </m:d>
                  </m:oMath>
                </a14:m>
                <a:endParaRPr lang="ko-KR" altLang="en-US" sz="3200" dirty="0"/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1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81111"/>
                <a:ext cx="8229600" cy="5440363"/>
              </a:xfrm>
              <a:prstGeom prst="rect">
                <a:avLst/>
              </a:prstGeom>
              <a:blipFill>
                <a:blip r:embed="rId3"/>
                <a:stretch>
                  <a:fillRect l="-1407" t="-2576" b="-28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861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ko-KR" dirty="0"/>
              <a:t>Strassen’s </a:t>
            </a:r>
            <a:r>
              <a:rPr lang="fr-FR" altLang="ko-KR" dirty="0" smtClean="0"/>
              <a:t>matrix </a:t>
            </a:r>
            <a:r>
              <a:rPr lang="fr-FR" altLang="ko-KR" dirty="0"/>
              <a:t>multiplication</a:t>
            </a:r>
            <a:endParaRPr lang="ko-KR" altLang="en-US" dirty="0"/>
          </a:p>
        </p:txBody>
      </p:sp>
      <p:sp>
        <p:nvSpPr>
          <p:cNvPr id="2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509179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18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51520" y="1524000"/>
            <a:ext cx="8640960" cy="3995783"/>
            <a:chOff x="251520" y="1524000"/>
            <a:chExt cx="8640960" cy="399578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rcRect t="32740"/>
            <a:stretch/>
          </p:blipFill>
          <p:spPr>
            <a:xfrm>
              <a:off x="251520" y="1524000"/>
              <a:ext cx="8640960" cy="360045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48200" y="3536042"/>
              <a:ext cx="4244280" cy="198374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26228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33074"/>
          <a:stretch/>
        </p:blipFill>
        <p:spPr>
          <a:xfrm>
            <a:off x="251520" y="1447800"/>
            <a:ext cx="6301680" cy="2676424"/>
          </a:xfrm>
          <a:prstGeom prst="rect">
            <a:avLst/>
          </a:prstGeom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ko-KR" dirty="0"/>
              <a:t>Strassen’s </a:t>
            </a:r>
            <a:r>
              <a:rPr lang="fr-FR" altLang="ko-KR" dirty="0" smtClean="0"/>
              <a:t>matrix </a:t>
            </a:r>
            <a:r>
              <a:rPr lang="fr-FR" altLang="ko-KR" dirty="0"/>
              <a:t>multiplication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-304800" y="4069140"/>
                <a:ext cx="548640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ko-KR" sz="2400" dirty="0" smtClean="0">
                    <a:solidFill>
                      <a:srgbClr val="45939C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srgbClr val="45939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rgbClr val="45939C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45939C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ko-KR" sz="2400" i="1">
                        <a:solidFill>
                          <a:srgbClr val="45939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rgbClr val="45939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rgbClr val="45939C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45939C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2400" i="1">
                        <a:solidFill>
                          <a:srgbClr val="45939C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rgbClr val="45939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rgbClr val="45939C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45939C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sz="2400" i="1">
                        <a:solidFill>
                          <a:srgbClr val="45939C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rgbClr val="45939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rgbClr val="45939C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45939C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ko-KR" sz="2400" i="1">
                        <a:solidFill>
                          <a:srgbClr val="45939C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rgbClr val="45939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rgbClr val="45939C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45939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2400" dirty="0" smtClean="0">
                  <a:solidFill>
                    <a:srgbClr val="45939C"/>
                  </a:solidFill>
                </a:endParaRPr>
              </a:p>
              <a:p>
                <a:pPr algn="just"/>
                <a:r>
                  <a:rPr lang="en-US" altLang="ko-KR" sz="2400" dirty="0" smtClean="0">
                    <a:solidFill>
                      <a:srgbClr val="45939C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45939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rgbClr val="45939C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45939C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ko-KR" sz="2400" i="1">
                        <a:solidFill>
                          <a:srgbClr val="45939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rgbClr val="45939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rgbClr val="45939C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45939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i="1">
                        <a:solidFill>
                          <a:srgbClr val="45939C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rgbClr val="45939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rgbClr val="45939C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45939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sz="2400" dirty="0">
                  <a:solidFill>
                    <a:srgbClr val="45939C"/>
                  </a:solidFill>
                </a:endParaRPr>
              </a:p>
              <a:p>
                <a:pPr algn="just"/>
                <a:r>
                  <a:rPr lang="en-US" altLang="ko-KR" sz="2400" dirty="0">
                    <a:solidFill>
                      <a:srgbClr val="45939C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45939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rgbClr val="45939C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45939C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ko-KR" sz="2400" i="1">
                        <a:solidFill>
                          <a:srgbClr val="45939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rgbClr val="45939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rgbClr val="45939C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45939C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400" i="1">
                        <a:solidFill>
                          <a:srgbClr val="45939C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rgbClr val="45939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rgbClr val="45939C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45939C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ko-KR" altLang="en-US" sz="2400" dirty="0">
                  <a:solidFill>
                    <a:srgbClr val="45939C"/>
                  </a:solidFill>
                </a:endParaRPr>
              </a:p>
              <a:p>
                <a:pPr algn="just"/>
                <a:r>
                  <a:rPr lang="en-US" altLang="ko-KR" sz="2400" dirty="0">
                    <a:solidFill>
                      <a:srgbClr val="45939C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45939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rgbClr val="45939C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45939C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ko-KR" sz="2400" i="1">
                        <a:solidFill>
                          <a:srgbClr val="45939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rgbClr val="45939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rgbClr val="45939C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45939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i="1">
                        <a:solidFill>
                          <a:srgbClr val="45939C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rgbClr val="45939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rgbClr val="45939C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45939C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sz="2400" i="1">
                        <a:solidFill>
                          <a:srgbClr val="45939C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rgbClr val="45939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rgbClr val="45939C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45939C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400" i="1">
                        <a:solidFill>
                          <a:srgbClr val="45939C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rgbClr val="45939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rgbClr val="45939C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45939C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ko-KR" altLang="en-US" sz="2400" dirty="0">
                  <a:solidFill>
                    <a:srgbClr val="45939C"/>
                  </a:solidFill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4800" y="4069140"/>
                <a:ext cx="5486400" cy="1569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2733" y="1524000"/>
            <a:ext cx="2209800" cy="10328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439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484658"/>
              </p:ext>
            </p:extLst>
          </p:nvPr>
        </p:nvGraphicFramePr>
        <p:xfrm>
          <a:off x="3962400" y="1244600"/>
          <a:ext cx="51054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>
                  <a:extLst>
                    <a:ext uri="{9D8B030D-6E8A-4147-A177-3AD203B41FA5}">
                      <a16:colId xmlns:a16="http://schemas.microsoft.com/office/drawing/2014/main" val="4012860951"/>
                    </a:ext>
                  </a:extLst>
                </a:gridCol>
              </a:tblGrid>
              <a:tr h="25654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632301"/>
                  </a:ext>
                </a:extLst>
              </a:tr>
            </a:tbl>
          </a:graphicData>
        </a:graphic>
      </p:graphicFrame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ko-KR" dirty="0"/>
              <a:t>Strassen’s </a:t>
            </a:r>
            <a:r>
              <a:rPr lang="fr-FR" altLang="ko-KR" dirty="0" smtClean="0"/>
              <a:t>matrix </a:t>
            </a:r>
            <a:r>
              <a:rPr lang="fr-FR" altLang="ko-KR" dirty="0"/>
              <a:t>multiplication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1520" y="838200"/>
                <a:ext cx="8640960" cy="6340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400" dirty="0" smtClean="0"/>
              </a:p>
              <a:p>
                <a:r>
                  <a:rPr lang="en-US" altLang="ko-KR" sz="1400" dirty="0" smtClean="0"/>
                  <a:t>SQUARE-MATRIX-MULTIPLY-STRASSEN(A, B)</a:t>
                </a:r>
              </a:p>
              <a:p>
                <a:r>
                  <a:rPr lang="en-US" altLang="ko-KR" sz="1400" dirty="0" smtClean="0"/>
                  <a:t>n = </a:t>
                </a:r>
                <a:r>
                  <a:rPr lang="en-US" altLang="ko-KR" sz="1400" dirty="0" err="1" smtClean="0"/>
                  <a:t>A.rows</a:t>
                </a:r>
                <a:endParaRPr lang="en-US" altLang="ko-KR" sz="1400" dirty="0" smtClean="0"/>
              </a:p>
              <a:p>
                <a:r>
                  <a:rPr lang="en-US" altLang="ko-KR" sz="1400" dirty="0" smtClean="0"/>
                  <a:t>if n == 1 	--&gt;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??</m:t>
                    </m:r>
                  </m:oMath>
                </a14:m>
                <a:endParaRPr lang="en-US" altLang="ko-KR" sz="1400" dirty="0" smtClean="0"/>
              </a:p>
              <a:p>
                <a:r>
                  <a:rPr lang="en-US" altLang="ko-KR" sz="1400" dirty="0" smtClean="0"/>
                  <a:t>else 	--&gt;</a:t>
                </a:r>
                <a:r>
                  <a:rPr lang="en-US" altLang="ko-KR" sz="1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??</m:t>
                    </m:r>
                  </m:oMath>
                </a14:m>
                <a:endParaRPr lang="en-US" altLang="ko-KR" sz="1400" dirty="0"/>
              </a:p>
              <a:p>
                <a:r>
                  <a:rPr lang="en-US" altLang="ko-KR" sz="1400" dirty="0"/>
                  <a:t>	</a:t>
                </a:r>
                <a:r>
                  <a:rPr lang="en-US" altLang="ko-KR" sz="14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??</m:t>
                    </m:r>
                  </m:oMath>
                </a14:m>
                <a:endParaRPr lang="ko-KR" altLang="en-US" sz="1400" dirty="0"/>
              </a:p>
              <a:p>
                <a:r>
                  <a:rPr lang="en-US" altLang="ko-KR" sz="1400" dirty="0"/>
                  <a:t>	</a:t>
                </a:r>
                <a:r>
                  <a:rPr lang="en-US" altLang="ko-KR" sz="14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??</m:t>
                    </m:r>
                  </m:oMath>
                </a14:m>
                <a:endParaRPr lang="ko-KR" altLang="en-US" sz="1400" dirty="0"/>
              </a:p>
              <a:p>
                <a:r>
                  <a:rPr lang="en-US" altLang="ko-KR" sz="1400" dirty="0" smtClean="0"/>
                  <a:t>	</a:t>
                </a:r>
                <a:r>
                  <a:rPr lang="en-US" altLang="ko-KR" sz="1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??</m:t>
                    </m:r>
                  </m:oMath>
                </a14:m>
                <a:endParaRPr lang="ko-KR" altLang="en-US" sz="1400" dirty="0"/>
              </a:p>
              <a:p>
                <a:r>
                  <a:rPr lang="en-US" altLang="ko-KR" sz="1400" dirty="0"/>
                  <a:t>	</a:t>
                </a:r>
                <a:r>
                  <a:rPr lang="en-US" altLang="ko-KR" sz="14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??</m:t>
                    </m:r>
                  </m:oMath>
                </a14:m>
                <a:endParaRPr lang="ko-KR" altLang="en-US" sz="1400" dirty="0"/>
              </a:p>
              <a:p>
                <a:r>
                  <a:rPr lang="en-US" altLang="ko-KR" sz="1400" dirty="0" smtClean="0"/>
                  <a:t>	</a:t>
                </a:r>
                <a:r>
                  <a:rPr lang="en-US" altLang="ko-KR" sz="1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??</m:t>
                    </m:r>
                  </m:oMath>
                </a14:m>
                <a:endParaRPr lang="ko-KR" altLang="en-US" sz="1400" dirty="0"/>
              </a:p>
              <a:p>
                <a:r>
                  <a:rPr lang="en-US" altLang="ko-KR" sz="1400" dirty="0"/>
                  <a:t>	</a:t>
                </a:r>
                <a:r>
                  <a:rPr lang="en-US" altLang="ko-KR" sz="14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??</m:t>
                    </m:r>
                  </m:oMath>
                </a14:m>
                <a:endParaRPr lang="ko-KR" altLang="en-US" sz="1400" dirty="0"/>
              </a:p>
              <a:p>
                <a:r>
                  <a:rPr lang="en-US" altLang="ko-KR" sz="1400" dirty="0" smtClean="0"/>
                  <a:t>	</a:t>
                </a:r>
                <a:r>
                  <a:rPr lang="en-US" altLang="ko-KR" sz="1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??</m:t>
                    </m:r>
                  </m:oMath>
                </a14:m>
                <a:endParaRPr lang="ko-KR" altLang="en-US" sz="1400" dirty="0"/>
              </a:p>
              <a:p>
                <a:r>
                  <a:rPr lang="en-US" altLang="ko-KR" sz="1400" dirty="0" smtClean="0"/>
                  <a:t>	</a:t>
                </a:r>
                <a:r>
                  <a:rPr lang="en-US" altLang="ko-KR" sz="1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??</m:t>
                    </m:r>
                  </m:oMath>
                </a14:m>
                <a:endParaRPr lang="ko-KR" altLang="en-US" sz="1400" dirty="0"/>
              </a:p>
              <a:p>
                <a:r>
                  <a:rPr lang="en-US" altLang="ko-KR" sz="1400" dirty="0" smtClean="0"/>
                  <a:t>	</a:t>
                </a:r>
                <a:r>
                  <a:rPr lang="en-US" altLang="ko-KR" sz="1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??</m:t>
                    </m:r>
                  </m:oMath>
                </a14:m>
                <a:endParaRPr lang="en-US" altLang="ko-KR" sz="1400" dirty="0" smtClean="0"/>
              </a:p>
              <a:p>
                <a:endParaRPr lang="en-US" altLang="ko-KR" sz="1400" dirty="0"/>
              </a:p>
              <a:p>
                <a:r>
                  <a:rPr lang="en-US" altLang="ko-KR" sz="1400" dirty="0" smtClean="0"/>
                  <a:t>	</a:t>
                </a:r>
                <a:r>
                  <a:rPr lang="en-US" altLang="ko-KR" sz="1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sz="1400" dirty="0"/>
                      <m:t>SQUARE</m:t>
                    </m:r>
                    <m:r>
                      <m:rPr>
                        <m:nor/>
                      </m:rPr>
                      <a:rPr lang="en-US" altLang="ko-KR" sz="1400" dirty="0"/>
                      <m:t>−</m:t>
                    </m:r>
                    <m:r>
                      <m:rPr>
                        <m:nor/>
                      </m:rPr>
                      <a:rPr lang="en-US" altLang="ko-KR" sz="1400" dirty="0"/>
                      <m:t>MATRIX</m:t>
                    </m:r>
                    <m:r>
                      <m:rPr>
                        <m:nor/>
                      </m:rPr>
                      <a:rPr lang="en-US" altLang="ko-KR" sz="1400" dirty="0"/>
                      <m:t>−</m:t>
                    </m:r>
                    <m:r>
                      <m:rPr>
                        <m:nor/>
                      </m:rPr>
                      <a:rPr lang="en-US" altLang="ko-KR" sz="1400" dirty="0"/>
                      <m:t>MULTIPLY</m:t>
                    </m:r>
                    <m:r>
                      <m:rPr>
                        <m:nor/>
                      </m:rPr>
                      <a:rPr lang="en-US" altLang="ko-KR" sz="1400" dirty="0"/>
                      <m:t>−</m:t>
                    </m:r>
                    <m:r>
                      <m:rPr>
                        <m:nor/>
                      </m:rPr>
                      <a:rPr lang="en-US" altLang="ko-KR" sz="1400" dirty="0"/>
                      <m:t>STRASSEN</m:t>
                    </m:r>
                    <m:r>
                      <m:rPr>
                        <m:nor/>
                      </m:rPr>
                      <a:rPr lang="en-US" altLang="ko-KR" sz="1400" dirty="0"/>
                      <m:t>(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??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??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400" dirty="0"/>
              </a:p>
              <a:p>
                <a:r>
                  <a:rPr lang="en-US" altLang="ko-KR" sz="1400" dirty="0" smtClean="0"/>
                  <a:t>	</a:t>
                </a:r>
                <a:r>
                  <a:rPr lang="en-US" altLang="ko-KR" sz="1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sz="1400" dirty="0"/>
                      <m:t>SQUARE</m:t>
                    </m:r>
                    <m:r>
                      <m:rPr>
                        <m:nor/>
                      </m:rPr>
                      <a:rPr lang="en-US" altLang="ko-KR" sz="1400" dirty="0"/>
                      <m:t>−</m:t>
                    </m:r>
                    <m:r>
                      <m:rPr>
                        <m:nor/>
                      </m:rPr>
                      <a:rPr lang="en-US" altLang="ko-KR" sz="1400" dirty="0"/>
                      <m:t>MATRIX</m:t>
                    </m:r>
                    <m:r>
                      <m:rPr>
                        <m:nor/>
                      </m:rPr>
                      <a:rPr lang="en-US" altLang="ko-KR" sz="1400" dirty="0"/>
                      <m:t>−</m:t>
                    </m:r>
                    <m:r>
                      <m:rPr>
                        <m:nor/>
                      </m:rPr>
                      <a:rPr lang="en-US" altLang="ko-KR" sz="1400" dirty="0"/>
                      <m:t>MULTIPLY</m:t>
                    </m:r>
                    <m:r>
                      <m:rPr>
                        <m:nor/>
                      </m:rPr>
                      <a:rPr lang="en-US" altLang="ko-KR" sz="1400" dirty="0"/>
                      <m:t>−</m:t>
                    </m:r>
                    <m:r>
                      <m:rPr>
                        <m:nor/>
                      </m:rPr>
                      <a:rPr lang="en-US" altLang="ko-KR" sz="1400" dirty="0"/>
                      <m:t>STRASSEN</m:t>
                    </m:r>
                    <m:r>
                      <m:rPr>
                        <m:nor/>
                      </m:rPr>
                      <a:rPr lang="en-US" altLang="ko-KR" sz="1400" dirty="0"/>
                      <m:t>(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??,??)</m:t>
                    </m:r>
                  </m:oMath>
                </a14:m>
                <a:endParaRPr lang="en-US" altLang="ko-KR" sz="1400" dirty="0"/>
              </a:p>
              <a:p>
                <a:r>
                  <a:rPr lang="en-US" altLang="ko-KR" sz="1400" dirty="0" smtClean="0"/>
                  <a:t>	</a:t>
                </a:r>
                <a:r>
                  <a:rPr lang="en-US" altLang="ko-KR" sz="1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sz="1400" dirty="0"/>
                      <m:t>SQUARE</m:t>
                    </m:r>
                    <m:r>
                      <m:rPr>
                        <m:nor/>
                      </m:rPr>
                      <a:rPr lang="en-US" altLang="ko-KR" sz="1400" dirty="0"/>
                      <m:t>−</m:t>
                    </m:r>
                    <m:r>
                      <m:rPr>
                        <m:nor/>
                      </m:rPr>
                      <a:rPr lang="en-US" altLang="ko-KR" sz="1400" dirty="0"/>
                      <m:t>MATRIX</m:t>
                    </m:r>
                    <m:r>
                      <m:rPr>
                        <m:nor/>
                      </m:rPr>
                      <a:rPr lang="en-US" altLang="ko-KR" sz="1400" dirty="0"/>
                      <m:t>−</m:t>
                    </m:r>
                    <m:r>
                      <m:rPr>
                        <m:nor/>
                      </m:rPr>
                      <a:rPr lang="en-US" altLang="ko-KR" sz="1400" dirty="0"/>
                      <m:t>MULTIPLY</m:t>
                    </m:r>
                    <m:r>
                      <m:rPr>
                        <m:nor/>
                      </m:rPr>
                      <a:rPr lang="en-US" altLang="ko-KR" sz="1400" dirty="0"/>
                      <m:t>−</m:t>
                    </m:r>
                    <m:r>
                      <m:rPr>
                        <m:nor/>
                      </m:rPr>
                      <a:rPr lang="en-US" altLang="ko-KR" sz="1400" dirty="0"/>
                      <m:t>STRASSEN</m:t>
                    </m:r>
                    <m:r>
                      <m:rPr>
                        <m:nor/>
                      </m:rPr>
                      <a:rPr lang="en-US" altLang="ko-KR" sz="1400" dirty="0"/>
                      <m:t>(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??,??)</m:t>
                    </m:r>
                  </m:oMath>
                </a14:m>
                <a:endParaRPr lang="en-US" altLang="ko-KR" sz="1400" dirty="0"/>
              </a:p>
              <a:p>
                <a:r>
                  <a:rPr lang="en-US" altLang="ko-KR" sz="1400" dirty="0" smtClean="0"/>
                  <a:t>	</a:t>
                </a:r>
                <a:r>
                  <a:rPr lang="en-US" altLang="ko-KR" sz="1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sz="1400" dirty="0"/>
                      <m:t>SQUARE</m:t>
                    </m:r>
                    <m:r>
                      <m:rPr>
                        <m:nor/>
                      </m:rPr>
                      <a:rPr lang="en-US" altLang="ko-KR" sz="1400" dirty="0"/>
                      <m:t>−</m:t>
                    </m:r>
                    <m:r>
                      <m:rPr>
                        <m:nor/>
                      </m:rPr>
                      <a:rPr lang="en-US" altLang="ko-KR" sz="1400" dirty="0"/>
                      <m:t>MATRIX</m:t>
                    </m:r>
                    <m:r>
                      <m:rPr>
                        <m:nor/>
                      </m:rPr>
                      <a:rPr lang="en-US" altLang="ko-KR" sz="1400" dirty="0"/>
                      <m:t>−</m:t>
                    </m:r>
                    <m:r>
                      <m:rPr>
                        <m:nor/>
                      </m:rPr>
                      <a:rPr lang="en-US" altLang="ko-KR" sz="1400" dirty="0"/>
                      <m:t>MULTIPLY</m:t>
                    </m:r>
                    <m:r>
                      <m:rPr>
                        <m:nor/>
                      </m:rPr>
                      <a:rPr lang="en-US" altLang="ko-KR" sz="1400" dirty="0"/>
                      <m:t>−</m:t>
                    </m:r>
                    <m:r>
                      <m:rPr>
                        <m:nor/>
                      </m:rPr>
                      <a:rPr lang="en-US" altLang="ko-KR" sz="1400" dirty="0"/>
                      <m:t>STRASSEN</m:t>
                    </m:r>
                    <m:r>
                      <m:rPr>
                        <m:nor/>
                      </m:rPr>
                      <a:rPr lang="en-US" altLang="ko-KR" sz="1400" dirty="0"/>
                      <m:t>(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??,??)</m:t>
                    </m:r>
                  </m:oMath>
                </a14:m>
                <a:endParaRPr lang="en-US" altLang="ko-KR" sz="1400" dirty="0"/>
              </a:p>
              <a:p>
                <a:r>
                  <a:rPr lang="en-US" altLang="ko-KR" sz="1400" dirty="0"/>
                  <a:t>	</a:t>
                </a:r>
                <a:r>
                  <a:rPr lang="en-US" altLang="ko-KR" sz="14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sz="1400" dirty="0"/>
                      <m:t>SQUARE</m:t>
                    </m:r>
                    <m:r>
                      <m:rPr>
                        <m:nor/>
                      </m:rPr>
                      <a:rPr lang="en-US" altLang="ko-KR" sz="1400" dirty="0"/>
                      <m:t>−</m:t>
                    </m:r>
                    <m:r>
                      <m:rPr>
                        <m:nor/>
                      </m:rPr>
                      <a:rPr lang="en-US" altLang="ko-KR" sz="1400" dirty="0"/>
                      <m:t>MATRIX</m:t>
                    </m:r>
                    <m:r>
                      <m:rPr>
                        <m:nor/>
                      </m:rPr>
                      <a:rPr lang="en-US" altLang="ko-KR" sz="1400" dirty="0"/>
                      <m:t>−</m:t>
                    </m:r>
                    <m:r>
                      <m:rPr>
                        <m:nor/>
                      </m:rPr>
                      <a:rPr lang="en-US" altLang="ko-KR" sz="1400" dirty="0"/>
                      <m:t>MULTIPLY</m:t>
                    </m:r>
                    <m:r>
                      <m:rPr>
                        <m:nor/>
                      </m:rPr>
                      <a:rPr lang="en-US" altLang="ko-KR" sz="1400" dirty="0"/>
                      <m:t>−</m:t>
                    </m:r>
                    <m:r>
                      <m:rPr>
                        <m:nor/>
                      </m:rPr>
                      <a:rPr lang="en-US" altLang="ko-KR" sz="1400" dirty="0"/>
                      <m:t>STRASSEN</m:t>
                    </m:r>
                    <m:r>
                      <m:rPr>
                        <m:nor/>
                      </m:rPr>
                      <a:rPr lang="en-US" altLang="ko-KR" sz="1400" dirty="0"/>
                      <m:t>(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??,??)</m:t>
                    </m:r>
                  </m:oMath>
                </a14:m>
                <a:endParaRPr lang="en-US" altLang="ko-KR" sz="1400" dirty="0"/>
              </a:p>
              <a:p>
                <a:r>
                  <a:rPr lang="en-US" altLang="ko-KR" sz="1400" dirty="0"/>
                  <a:t>	</a:t>
                </a:r>
                <a:r>
                  <a:rPr lang="en-US" altLang="ko-KR" sz="14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sz="1400" dirty="0"/>
                      <m:t>SQUARE</m:t>
                    </m:r>
                    <m:r>
                      <m:rPr>
                        <m:nor/>
                      </m:rPr>
                      <a:rPr lang="en-US" altLang="ko-KR" sz="1400" dirty="0"/>
                      <m:t>−</m:t>
                    </m:r>
                    <m:r>
                      <m:rPr>
                        <m:nor/>
                      </m:rPr>
                      <a:rPr lang="en-US" altLang="ko-KR" sz="1400" dirty="0"/>
                      <m:t>MATRIX</m:t>
                    </m:r>
                    <m:r>
                      <m:rPr>
                        <m:nor/>
                      </m:rPr>
                      <a:rPr lang="en-US" altLang="ko-KR" sz="1400" dirty="0"/>
                      <m:t>−</m:t>
                    </m:r>
                    <m:r>
                      <m:rPr>
                        <m:nor/>
                      </m:rPr>
                      <a:rPr lang="en-US" altLang="ko-KR" sz="1400" dirty="0"/>
                      <m:t>MULTIPLY</m:t>
                    </m:r>
                    <m:r>
                      <m:rPr>
                        <m:nor/>
                      </m:rPr>
                      <a:rPr lang="en-US" altLang="ko-KR" sz="1400" dirty="0"/>
                      <m:t>−</m:t>
                    </m:r>
                    <m:r>
                      <m:rPr>
                        <m:nor/>
                      </m:rPr>
                      <a:rPr lang="en-US" altLang="ko-KR" sz="1400" dirty="0"/>
                      <m:t>STRASSEN</m:t>
                    </m:r>
                    <m:r>
                      <m:rPr>
                        <m:nor/>
                      </m:rPr>
                      <a:rPr lang="en-US" altLang="ko-KR" sz="1400" dirty="0"/>
                      <m:t>(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??,??)</m:t>
                    </m:r>
                  </m:oMath>
                </a14:m>
                <a:endParaRPr lang="en-US" altLang="ko-KR" sz="1400" dirty="0"/>
              </a:p>
              <a:p>
                <a:r>
                  <a:rPr lang="en-US" altLang="ko-KR" sz="1400" i="1" dirty="0">
                    <a:latin typeface="Cambria Math" panose="02040503050406030204" pitchFamily="18" charset="0"/>
                  </a:rPr>
                  <a:t>	</a:t>
                </a:r>
                <a:r>
                  <a:rPr lang="en-US" altLang="ko-KR" sz="1400" i="1" dirty="0" smtClean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sz="1400" dirty="0"/>
                      <m:t>SQUARE</m:t>
                    </m:r>
                    <m:r>
                      <m:rPr>
                        <m:nor/>
                      </m:rPr>
                      <a:rPr lang="en-US" altLang="ko-KR" sz="1400" dirty="0"/>
                      <m:t>−</m:t>
                    </m:r>
                    <m:r>
                      <m:rPr>
                        <m:nor/>
                      </m:rPr>
                      <a:rPr lang="en-US" altLang="ko-KR" sz="1400" dirty="0"/>
                      <m:t>MATRIX</m:t>
                    </m:r>
                    <m:r>
                      <m:rPr>
                        <m:nor/>
                      </m:rPr>
                      <a:rPr lang="en-US" altLang="ko-KR" sz="1400" dirty="0"/>
                      <m:t>−</m:t>
                    </m:r>
                    <m:r>
                      <m:rPr>
                        <m:nor/>
                      </m:rPr>
                      <a:rPr lang="en-US" altLang="ko-KR" sz="1400" dirty="0"/>
                      <m:t>MULTIPLY</m:t>
                    </m:r>
                    <m:r>
                      <m:rPr>
                        <m:nor/>
                      </m:rPr>
                      <a:rPr lang="en-US" altLang="ko-KR" sz="1400" dirty="0"/>
                      <m:t>−</m:t>
                    </m:r>
                    <m:r>
                      <m:rPr>
                        <m:nor/>
                      </m:rPr>
                      <a:rPr lang="en-US" altLang="ko-KR" sz="1400" dirty="0"/>
                      <m:t>STRASSEN</m:t>
                    </m:r>
                    <m:r>
                      <m:rPr>
                        <m:nor/>
                      </m:rPr>
                      <a:rPr lang="en-US" altLang="ko-KR" sz="1400" dirty="0"/>
                      <m:t>(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??,??)</m:t>
                    </m:r>
                  </m:oMath>
                </a14:m>
                <a:endParaRPr lang="en-US" altLang="ko-KR" sz="1400" dirty="0"/>
              </a:p>
              <a:p>
                <a:endParaRPr lang="en-US" altLang="ko-KR" sz="1400" dirty="0"/>
              </a:p>
              <a:p>
                <a:r>
                  <a:rPr lang="en-US" altLang="ko-KR" sz="1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1400" dirty="0"/>
              </a:p>
              <a:p>
                <a:r>
                  <a:rPr lang="en-US" altLang="ko-KR" sz="1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sz="1400" dirty="0"/>
              </a:p>
              <a:p>
                <a:r>
                  <a:rPr lang="en-US" altLang="ko-KR" sz="1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ko-KR" altLang="en-US" sz="1400" dirty="0"/>
              </a:p>
              <a:p>
                <a:r>
                  <a:rPr lang="en-US" altLang="ko-KR" sz="1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altLang="ko-KR" sz="1400" dirty="0"/>
              </a:p>
              <a:p>
                <a:r>
                  <a:rPr lang="en-US" altLang="ko-KR" sz="1400" dirty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/>
                    </m:sSub>
                  </m:oMath>
                </a14:m>
                <a:endParaRPr lang="ko-KR" altLang="en-US" sz="1400" dirty="0"/>
              </a:p>
              <a:p>
                <a:endParaRPr lang="ko-KR" altLang="en-US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838200"/>
                <a:ext cx="8640960" cy="6340197"/>
              </a:xfrm>
              <a:prstGeom prst="rect">
                <a:avLst/>
              </a:prstGeom>
              <a:blipFill>
                <a:blip r:embed="rId3"/>
                <a:stretch>
                  <a:fillRect l="-2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576216"/>
              </p:ext>
            </p:extLst>
          </p:nvPr>
        </p:nvGraphicFramePr>
        <p:xfrm>
          <a:off x="4838700" y="2209800"/>
          <a:ext cx="175260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3378007987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4048661127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349634138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756325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2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3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4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61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5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6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7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8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511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9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10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11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12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9903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13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14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15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16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7362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표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9601952"/>
                  </p:ext>
                </p:extLst>
              </p:nvPr>
            </p:nvGraphicFramePr>
            <p:xfrm>
              <a:off x="7101780" y="2212880"/>
              <a:ext cx="1752600" cy="148336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876300">
                      <a:extLst>
                        <a:ext uri="{9D8B030D-6E8A-4147-A177-3AD203B41FA5}">
                          <a16:colId xmlns:a16="http://schemas.microsoft.com/office/drawing/2014/main" val="3378007987"/>
                        </a:ext>
                      </a:extLst>
                    </a:gridCol>
                    <a:gridCol w="876300">
                      <a:extLst>
                        <a:ext uri="{9D8B030D-6E8A-4147-A177-3AD203B41FA5}">
                          <a16:colId xmlns:a16="http://schemas.microsoft.com/office/drawing/2014/main" val="1349634138"/>
                        </a:ext>
                      </a:extLst>
                    </a:gridCol>
                  </a:tblGrid>
                  <a:tr h="7416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44613946"/>
                      </a:ext>
                    </a:extLst>
                  </a:tr>
                  <a:tr h="7416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399034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표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9601952"/>
                  </p:ext>
                </p:extLst>
              </p:nvPr>
            </p:nvGraphicFramePr>
            <p:xfrm>
              <a:off x="7101780" y="2212880"/>
              <a:ext cx="1752600" cy="148336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876300">
                      <a:extLst>
                        <a:ext uri="{9D8B030D-6E8A-4147-A177-3AD203B41FA5}">
                          <a16:colId xmlns:a16="http://schemas.microsoft.com/office/drawing/2014/main" val="3378007987"/>
                        </a:ext>
                      </a:extLst>
                    </a:gridCol>
                    <a:gridCol w="876300">
                      <a:extLst>
                        <a:ext uri="{9D8B030D-6E8A-4147-A177-3AD203B41FA5}">
                          <a16:colId xmlns:a16="http://schemas.microsoft.com/office/drawing/2014/main" val="1349634138"/>
                        </a:ext>
                      </a:extLst>
                    </a:gridCol>
                  </a:tblGrid>
                  <a:tr h="7416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690" t="-1639" r="-10069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1389" t="-1639" r="-1389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4613946"/>
                      </a:ext>
                    </a:extLst>
                  </a:tr>
                  <a:tr h="7416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690" t="-101639" r="-10069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1389" t="-101639" r="-1389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990343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5" name="직선 화살표 연결선 14"/>
          <p:cNvCxnSpPr/>
          <p:nvPr/>
        </p:nvCxnSpPr>
        <p:spPr>
          <a:xfrm>
            <a:off x="6657474" y="2951480"/>
            <a:ext cx="39102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4036601" y="2766814"/>
                <a:ext cx="7857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/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601" y="2766814"/>
                <a:ext cx="7857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182643"/>
              </p:ext>
            </p:extLst>
          </p:nvPr>
        </p:nvGraphicFramePr>
        <p:xfrm>
          <a:off x="5276850" y="1315720"/>
          <a:ext cx="876300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10690975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996867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2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071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3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4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25603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4031387" y="1501894"/>
                <a:ext cx="7857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/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387" y="1501894"/>
                <a:ext cx="7857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2388270"/>
                  </p:ext>
                </p:extLst>
              </p:nvPr>
            </p:nvGraphicFramePr>
            <p:xfrm>
              <a:off x="7539930" y="1283573"/>
              <a:ext cx="876300" cy="74168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438150">
                      <a:extLst>
                        <a:ext uri="{9D8B030D-6E8A-4147-A177-3AD203B41FA5}">
                          <a16:colId xmlns:a16="http://schemas.microsoft.com/office/drawing/2014/main" val="1069097501"/>
                        </a:ext>
                      </a:extLst>
                    </a:gridCol>
                    <a:gridCol w="438150">
                      <a:extLst>
                        <a:ext uri="{9D8B030D-6E8A-4147-A177-3AD203B41FA5}">
                          <a16:colId xmlns:a16="http://schemas.microsoft.com/office/drawing/2014/main" val="19968678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071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72560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2388270"/>
                  </p:ext>
                </p:extLst>
              </p:nvPr>
            </p:nvGraphicFramePr>
            <p:xfrm>
              <a:off x="7539930" y="1283573"/>
              <a:ext cx="876300" cy="74168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438150">
                      <a:extLst>
                        <a:ext uri="{9D8B030D-6E8A-4147-A177-3AD203B41FA5}">
                          <a16:colId xmlns:a16="http://schemas.microsoft.com/office/drawing/2014/main" val="1069097501"/>
                        </a:ext>
                      </a:extLst>
                    </a:gridCol>
                    <a:gridCol w="438150">
                      <a:extLst>
                        <a:ext uri="{9D8B030D-6E8A-4147-A177-3AD203B41FA5}">
                          <a16:colId xmlns:a16="http://schemas.microsoft.com/office/drawing/2014/main" val="19968678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370" t="-1613" r="-101370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02778" t="-1613" r="-2778" b="-1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071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370" t="-103279" r="-10137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02778" t="-103279" r="-2778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725603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0" name="직선 화살표 연결선 19"/>
          <p:cNvCxnSpPr/>
          <p:nvPr/>
        </p:nvCxnSpPr>
        <p:spPr>
          <a:xfrm>
            <a:off x="6657474" y="1686560"/>
            <a:ext cx="39102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7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 smtClean="0">
                <a:solidFill>
                  <a:prstClr val="black"/>
                </a:solidFill>
              </a:rPr>
              <a:t>▶ </a:t>
            </a:r>
            <a:r>
              <a:rPr lang="en-US" altLang="ko-KR" sz="2000" b="1" dirty="0" smtClean="0"/>
              <a:t>Divide &amp; Conquer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 smtClean="0">
                <a:solidFill>
                  <a:prstClr val="black"/>
                </a:solidFill>
              </a:rPr>
              <a:t>▶</a:t>
            </a:r>
            <a:r>
              <a:rPr lang="en-US" altLang="ko-KR" sz="2000" b="1" dirty="0">
                <a:solidFill>
                  <a:prstClr val="black"/>
                </a:solidFill>
              </a:rPr>
              <a:t> </a:t>
            </a:r>
            <a:r>
              <a:rPr lang="en-US" altLang="ko-KR" sz="2000" b="1" dirty="0" smtClean="0">
                <a:solidFill>
                  <a:prstClr val="black"/>
                </a:solidFill>
              </a:rPr>
              <a:t>Powering Number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 smtClean="0">
              <a:solidFill>
                <a:srgbClr val="FF0000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 smtClean="0">
                <a:solidFill>
                  <a:prstClr val="black"/>
                </a:solidFill>
              </a:rPr>
              <a:t>▶ </a:t>
            </a:r>
            <a:r>
              <a:rPr lang="en-US" altLang="ko-KR" sz="2000" b="1" dirty="0" smtClean="0"/>
              <a:t>Fibonacci Sequence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>
                <a:solidFill>
                  <a:srgbClr val="FF0000"/>
                </a:solidFill>
              </a:rPr>
              <a:t>	</a:t>
            </a:r>
            <a:r>
              <a:rPr lang="en-US" altLang="ko-KR" sz="2000" dirty="0">
                <a:solidFill>
                  <a:prstClr val="black"/>
                </a:solidFill>
              </a:rPr>
              <a:t>– </a:t>
            </a:r>
            <a:r>
              <a:rPr lang="en-US" altLang="ko-KR" sz="2000" dirty="0" smtClean="0">
                <a:solidFill>
                  <a:prstClr val="black"/>
                </a:solidFill>
              </a:rPr>
              <a:t>Recursion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>
                <a:solidFill>
                  <a:prstClr val="black"/>
                </a:solidFill>
              </a:rPr>
              <a:t>	– Array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>
                <a:solidFill>
                  <a:prstClr val="black"/>
                </a:solidFill>
              </a:rPr>
              <a:t>	– Recursive Squaring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 smtClean="0">
                <a:solidFill>
                  <a:prstClr val="black"/>
                </a:solidFill>
              </a:rPr>
              <a:t>▶ </a:t>
            </a:r>
            <a:r>
              <a:rPr lang="en-US" altLang="ko-KR" sz="2000" b="1" dirty="0" smtClean="0">
                <a:solidFill>
                  <a:prstClr val="black"/>
                </a:solidFill>
              </a:rPr>
              <a:t>Matrix multiplication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>
                <a:solidFill>
                  <a:srgbClr val="FF0000"/>
                </a:solidFill>
              </a:rPr>
              <a:t>	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>
                <a:solidFill>
                  <a:prstClr val="black"/>
                </a:solidFill>
              </a:rPr>
              <a:t>▶ </a:t>
            </a:r>
            <a:r>
              <a:rPr lang="ko-KR" altLang="en-US" sz="2400" b="1" dirty="0" smtClean="0">
                <a:solidFill>
                  <a:prstClr val="black"/>
                </a:solidFill>
              </a:rPr>
              <a:t>실습 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/ </a:t>
            </a:r>
            <a:r>
              <a:rPr lang="ko-KR" altLang="en-US" sz="2400" b="1" dirty="0" smtClean="0">
                <a:solidFill>
                  <a:prstClr val="black"/>
                </a:solidFill>
              </a:rPr>
              <a:t>과제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	</a:t>
            </a: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55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/>
              <a:t>1. PPT page. 9~13</a:t>
            </a:r>
            <a:r>
              <a:rPr lang="ko-KR" altLang="en-US" sz="2000" b="1" dirty="0" smtClean="0"/>
              <a:t>에서 언급하고 있는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가지 구현 방법을 사용하여 </a:t>
            </a:r>
            <a:r>
              <a:rPr lang="en-US" altLang="ko-KR" sz="2000" b="1" dirty="0" smtClean="0"/>
              <a:t>Fibonacci</a:t>
            </a:r>
            <a:r>
              <a:rPr lang="ko-KR" altLang="en-US" sz="2000" b="1" dirty="0" smtClean="0"/>
              <a:t>를 연산하고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그 결과 값과 수행 시간을 출력하라</a:t>
            </a:r>
            <a:r>
              <a:rPr lang="en-US" altLang="ko-KR" sz="2000" b="1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 smtClean="0"/>
              <a:t>　ａ．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하나의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main( )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에서 모든 연산을 수행</a:t>
            </a:r>
            <a:r>
              <a:rPr lang="ko-KR" altLang="en-US" sz="2000" dirty="0" smtClean="0"/>
              <a:t>해 볼 수 있어야 한다</a:t>
            </a:r>
            <a:r>
              <a:rPr lang="en-US" altLang="ko-KR" sz="2000" dirty="0" smtClean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/>
              <a:t>　ｂ</a:t>
            </a:r>
            <a:r>
              <a:rPr lang="ko-KR" altLang="en-US" sz="2000" dirty="0" smtClean="0"/>
              <a:t>．어떤 연산을 사용할 것인지</a:t>
            </a:r>
            <a:r>
              <a:rPr lang="en-US" altLang="ko-KR" sz="2000" dirty="0" smtClean="0"/>
              <a:t>, n </a:t>
            </a:r>
            <a:r>
              <a:rPr lang="ko-KR" altLang="en-US" sz="2000" dirty="0" smtClean="0"/>
              <a:t>값을 몇으로 할 것인지는</a:t>
            </a: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 smtClean="0"/>
              <a:t>　　　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사용자 입력</a:t>
            </a:r>
            <a:r>
              <a:rPr lang="ko-KR" altLang="en-US" sz="2000" dirty="0" smtClean="0"/>
              <a:t>을 받아 선택한다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/>
              <a:t>　ｃ</a:t>
            </a:r>
            <a:r>
              <a:rPr lang="ko-KR" altLang="en-US" sz="2000" dirty="0" smtClean="0"/>
              <a:t>．</a:t>
            </a:r>
            <a:r>
              <a:rPr lang="en-US" altLang="ko-KR" sz="2000" dirty="0" smtClean="0"/>
              <a:t>F(0)</a:t>
            </a:r>
            <a:r>
              <a:rPr lang="ko-KR" altLang="en-US" sz="2000" dirty="0" smtClean="0"/>
              <a:t>부터 </a:t>
            </a:r>
            <a:r>
              <a:rPr lang="en-US" altLang="ko-KR" sz="2000" dirty="0" smtClean="0"/>
              <a:t>F(n)</a:t>
            </a:r>
            <a:r>
              <a:rPr lang="ko-KR" altLang="en-US" sz="2000" dirty="0" smtClean="0"/>
              <a:t>까지 연속해서 모두 수행하고</a:t>
            </a: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ko-KR" altLang="en-US" sz="2000" dirty="0" smtClean="0"/>
              <a:t>　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각각의 수행 시간을 측정</a:t>
            </a:r>
            <a:r>
              <a:rPr lang="ko-KR" altLang="en-US" sz="2000" dirty="0" smtClean="0"/>
              <a:t>하여 이를 결과 값과 함께 출력한다</a:t>
            </a:r>
            <a:r>
              <a:rPr lang="en-US" altLang="ko-KR" sz="20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 smtClean="0"/>
              <a:t>　</a:t>
            </a:r>
            <a:r>
              <a:rPr lang="ko-KR" altLang="en-US" sz="2000" dirty="0" err="1" smtClean="0"/>
              <a:t>ｄ．연산에</a:t>
            </a:r>
            <a:r>
              <a:rPr lang="ko-KR" altLang="en-US" sz="2000" dirty="0" smtClean="0"/>
              <a:t> 사용할 변수는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주차 과제와 같은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매우 큰 정수</a:t>
            </a:r>
            <a:r>
              <a:rPr lang="ko-KR" altLang="en-US" sz="2000" dirty="0" smtClean="0"/>
              <a:t>를 처      </a:t>
            </a:r>
            <a:r>
              <a:rPr lang="en-US" altLang="ko-KR" sz="2000" dirty="0" smtClean="0"/>
              <a:t>	   </a:t>
            </a:r>
            <a:r>
              <a:rPr lang="ko-KR" altLang="en-US" sz="2000" dirty="0" smtClean="0"/>
              <a:t>리 가능한 변수를 사용한다</a:t>
            </a:r>
            <a:r>
              <a:rPr lang="en-US" altLang="ko-KR" sz="20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/>
              <a:t>　</a:t>
            </a:r>
            <a:r>
              <a:rPr lang="en-US" altLang="ko-KR" sz="2000" dirty="0" smtClean="0"/>
              <a:t>e</a:t>
            </a:r>
            <a:r>
              <a:rPr lang="ko-KR" altLang="en-US" sz="2000" dirty="0" smtClean="0"/>
              <a:t>．세가지 방법의 성능을 비교하여 보고서를 작성한다</a:t>
            </a:r>
            <a:r>
              <a:rPr lang="en-US" altLang="ko-KR" sz="20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/>
              <a:t>2</a:t>
            </a:r>
            <a:r>
              <a:rPr lang="en-US" altLang="ko-KR" sz="2000" b="1" dirty="0"/>
              <a:t>. PPT page. 19</a:t>
            </a:r>
            <a:r>
              <a:rPr lang="ko-KR" altLang="en-US" sz="2000" b="1" dirty="0"/>
              <a:t>의 의사코드에서 </a:t>
            </a:r>
            <a:r>
              <a:rPr lang="en-US" altLang="ko-KR" sz="2000" b="1" dirty="0"/>
              <a:t>??</a:t>
            </a:r>
            <a:r>
              <a:rPr lang="ko-KR" altLang="en-US" sz="2000" b="1" dirty="0"/>
              <a:t>로 표시된 부분의 코드를 채워서 </a:t>
            </a:r>
            <a:r>
              <a:rPr lang="ko-KR" altLang="en-US" sz="2000" b="1" dirty="0" smtClean="0"/>
              <a:t>완성된 답을 보고서에 작성하라</a:t>
            </a:r>
            <a:r>
              <a:rPr lang="en-US" altLang="ko-KR" sz="2000" b="1" dirty="0" smtClean="0"/>
              <a:t>.</a:t>
            </a:r>
            <a:endParaRPr lang="en-US" altLang="ko-KR" sz="2000" b="1" dirty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Practice / Homework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882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>
                <a:solidFill>
                  <a:prstClr val="black"/>
                </a:solidFill>
              </a:rPr>
              <a:t>▶ 수행 시간 측정 결과 </a:t>
            </a:r>
            <a:r>
              <a:rPr lang="ko-KR" altLang="en-US" sz="2000" b="1" dirty="0" smtClean="0">
                <a:solidFill>
                  <a:prstClr val="black"/>
                </a:solidFill>
              </a:rPr>
              <a:t>예시</a:t>
            </a:r>
            <a:r>
              <a:rPr lang="en-US" altLang="ko-KR" sz="2000" b="1" dirty="0" smtClean="0">
                <a:solidFill>
                  <a:prstClr val="black"/>
                </a:solidFill>
              </a:rPr>
              <a:t>(</a:t>
            </a:r>
            <a:r>
              <a:rPr lang="ko-KR" altLang="en-US" sz="2000" b="1" dirty="0" smtClean="0">
                <a:solidFill>
                  <a:prstClr val="black"/>
                </a:solidFill>
              </a:rPr>
              <a:t>예시에서 </a:t>
            </a:r>
            <a:r>
              <a:rPr lang="en-US" altLang="ko-KR" sz="2000" b="1" dirty="0" smtClean="0">
                <a:solidFill>
                  <a:prstClr val="black"/>
                </a:solidFill>
              </a:rPr>
              <a:t>n</a:t>
            </a:r>
            <a:r>
              <a:rPr lang="ko-KR" altLang="en-US" sz="2000" b="1" dirty="0" smtClean="0">
                <a:solidFill>
                  <a:prstClr val="black"/>
                </a:solidFill>
              </a:rPr>
              <a:t>은 </a:t>
            </a:r>
            <a:r>
              <a:rPr lang="en-US" altLang="ko-KR" sz="2000" b="1" dirty="0" smtClean="0">
                <a:solidFill>
                  <a:prstClr val="black"/>
                </a:solidFill>
              </a:rPr>
              <a:t>90</a:t>
            </a:r>
            <a:r>
              <a:rPr lang="ko-KR" altLang="en-US" sz="2000" b="1" dirty="0" smtClean="0">
                <a:solidFill>
                  <a:prstClr val="black"/>
                </a:solidFill>
              </a:rPr>
              <a:t>으로 고정</a:t>
            </a:r>
            <a:r>
              <a:rPr lang="en-US" altLang="ko-KR" sz="2000" b="1" dirty="0" smtClean="0">
                <a:solidFill>
                  <a:prstClr val="black"/>
                </a:solidFill>
              </a:rPr>
              <a:t>)</a:t>
            </a:r>
            <a:r>
              <a:rPr lang="ko-KR" altLang="en-US" sz="2000" b="1" dirty="0" smtClean="0">
                <a:solidFill>
                  <a:prstClr val="black"/>
                </a:solidFill>
              </a:rPr>
              <a:t> </a:t>
            </a:r>
            <a:endParaRPr lang="en-US" altLang="ko-KR" sz="2000" b="1" dirty="0">
              <a:solidFill>
                <a:prstClr val="black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Practice / Homework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3085"/>
          <a:stretch/>
        </p:blipFill>
        <p:spPr>
          <a:xfrm>
            <a:off x="2814229" y="2050316"/>
            <a:ext cx="3515542" cy="45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38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tabLst>
                <a:tab pos="2856230" algn="l"/>
                <a:tab pos="3414395" algn="l"/>
              </a:tabLst>
            </a:pPr>
            <a:r>
              <a:rPr lang="en-US" altLang="ko-KR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en-US" altLang="ko-KR" spc="29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lang="en-US" altLang="ko-KR" spc="1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lang="en-US" altLang="ko-KR" spc="-5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lang="en-US" altLang="ko-KR" spc="5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lang="en-US" altLang="ko-KR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lang="en-US" altLang="ko-KR" spc="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lang="en-US" altLang="ko-KR" spc="-55" dirty="0">
                <a:solidFill>
                  <a:srgbClr val="FFFFFF"/>
                </a:solidFill>
                <a:latin typeface="Arial"/>
                <a:cs typeface="Arial"/>
              </a:rPr>
              <a:t>e	</a:t>
            </a:r>
            <a:r>
              <a:rPr lang="en-US" altLang="ko-KR" spc="765" dirty="0">
                <a:solidFill>
                  <a:srgbClr val="FFFFFF"/>
                </a:solidFill>
                <a:latin typeface="Arial"/>
                <a:cs typeface="Arial"/>
              </a:rPr>
              <a:t>/	</a:t>
            </a:r>
            <a:r>
              <a:rPr lang="en-US" altLang="ko-KR" spc="385" dirty="0">
                <a:solidFill>
                  <a:srgbClr val="FFFFFF"/>
                </a:solidFill>
                <a:latin typeface="Arial"/>
                <a:cs typeface="Arial"/>
              </a:rPr>
              <a:t>Ho</a:t>
            </a:r>
            <a:r>
              <a:rPr lang="en-US" altLang="ko-KR" spc="37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lang="en-US" altLang="ko-KR" spc="20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lang="en-US" altLang="ko-KR" spc="30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lang="en-US" altLang="ko-KR" spc="28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lang="en-US" altLang="ko-KR" spc="29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lang="en-US" altLang="ko-KR" spc="-3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lang="en-US" altLang="ko-KR" dirty="0">
              <a:latin typeface="Arial"/>
              <a:cs typeface="Arial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 제출</a:t>
            </a:r>
            <a:endParaRPr lang="en-US" altLang="ko-KR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62334" y="4077072"/>
          <a:ext cx="88193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1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7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과제 평가 감점 사항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제출 지연 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수업 시작부터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rgbClr val="FF0000"/>
                          </a:solidFill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50%</a:t>
                      </a:r>
                      <a:r>
                        <a:rPr lang="en-US" altLang="ko-KR" b="0" dirty="0"/>
                        <a:t> / 1</a:t>
                      </a:r>
                      <a:r>
                        <a:rPr lang="ko-KR" altLang="en-US" b="0" dirty="0"/>
                        <a:t>주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요구 사항 누락</a:t>
                      </a:r>
                      <a:r>
                        <a:rPr lang="en-US" altLang="ko-KR" b="1" baseline="0" dirty="0"/>
                        <a:t> /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b="1" dirty="0"/>
                        <a:t>결과값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b="1" dirty="0"/>
                        <a:t>불일치</a:t>
                      </a:r>
                      <a:endParaRPr lang="en-US" altLang="ko-K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rgbClr val="FF0000"/>
                          </a:solidFill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10 ~ 20%</a:t>
                      </a:r>
                      <a:r>
                        <a:rPr lang="en-US" altLang="ko-KR" b="0" dirty="0"/>
                        <a:t> / 1</a:t>
                      </a:r>
                      <a:r>
                        <a:rPr lang="ko-KR" altLang="en-US" b="0" dirty="0"/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코드 </a:t>
                      </a:r>
                      <a:r>
                        <a:rPr lang="en-US" altLang="ko-KR" b="1" dirty="0"/>
                        <a:t>Error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－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80%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과제 </a:t>
                      </a:r>
                      <a:r>
                        <a:rPr lang="en-US" altLang="ko-KR" b="1" dirty="0"/>
                        <a:t>Copy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점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931548"/>
              </p:ext>
            </p:extLst>
          </p:nvPr>
        </p:nvGraphicFramePr>
        <p:xfrm>
          <a:off x="162334" y="1844824"/>
          <a:ext cx="881933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0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과제 제출 안내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제출 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사이버캠퍼스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파일 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</a:t>
                      </a:r>
                      <a:r>
                        <a:rPr lang="ko-KR" altLang="en-US" dirty="0" smtClean="0"/>
                        <a:t>알고리즘</a:t>
                      </a:r>
                      <a:r>
                        <a:rPr lang="en-US" altLang="ko-KR" dirty="0" smtClean="0"/>
                        <a:t>06</a:t>
                      </a:r>
                      <a:r>
                        <a:rPr lang="ko-KR" altLang="en-US" dirty="0" smtClean="0"/>
                        <a:t>반</a:t>
                      </a:r>
                      <a:r>
                        <a:rPr lang="en-US" altLang="ko-KR" dirty="0" smtClean="0"/>
                        <a:t>]_02_</a:t>
                      </a:r>
                      <a:r>
                        <a:rPr lang="ko-KR" altLang="en-US" dirty="0" smtClean="0"/>
                        <a:t>학번</a:t>
                      </a:r>
                      <a:r>
                        <a:rPr lang="en-US" altLang="ko-KR" dirty="0" smtClean="0"/>
                        <a:t>_</a:t>
                      </a:r>
                      <a:r>
                        <a:rPr lang="ko-KR" altLang="en-US" dirty="0" smtClean="0"/>
                        <a:t>이름</a:t>
                      </a:r>
                      <a:r>
                        <a:rPr lang="en-US" altLang="ko-KR" dirty="0" smtClean="0"/>
                        <a:t>_D&amp;C.zip</a:t>
                      </a:r>
                    </a:p>
                    <a:p>
                      <a:pPr latinLnBrk="1"/>
                      <a:r>
                        <a:rPr lang="en-US" altLang="ko-KR" dirty="0" smtClean="0"/>
                        <a:t>Ex) [</a:t>
                      </a:r>
                      <a:r>
                        <a:rPr lang="ko-KR" altLang="en-US" dirty="0" smtClean="0"/>
                        <a:t>알고리즘</a:t>
                      </a:r>
                      <a:r>
                        <a:rPr lang="en-US" altLang="ko-KR" dirty="0" smtClean="0"/>
                        <a:t>06</a:t>
                      </a:r>
                      <a:r>
                        <a:rPr lang="ko-KR" altLang="en-US" dirty="0" smtClean="0"/>
                        <a:t>반</a:t>
                      </a:r>
                      <a:r>
                        <a:rPr lang="en-US" altLang="ko-KR" dirty="0" smtClean="0"/>
                        <a:t>]_02_201750885_</a:t>
                      </a:r>
                      <a:r>
                        <a:rPr lang="ko-KR" altLang="en-US" dirty="0" err="1" smtClean="0"/>
                        <a:t>신재권</a:t>
                      </a:r>
                      <a:r>
                        <a:rPr lang="en-US" altLang="ko-KR" dirty="0" smtClean="0"/>
                        <a:t>_D&amp;C.zip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파일 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소스코드</a:t>
                      </a:r>
                      <a:r>
                        <a:rPr lang="en-US" altLang="ko-KR"/>
                        <a:t>(.</a:t>
                      </a:r>
                      <a:r>
                        <a:rPr lang="en-US" altLang="ko-KR" smtClean="0"/>
                        <a:t>java</a:t>
                      </a:r>
                      <a:r>
                        <a:rPr lang="en-US" altLang="ko-KR" baseline="0" smtClean="0"/>
                        <a:t>)</a:t>
                      </a:r>
                      <a:r>
                        <a:rPr lang="ko-KR" altLang="en-US" baseline="0" dirty="0"/>
                        <a:t>와 보고서</a:t>
                      </a:r>
                      <a:r>
                        <a:rPr lang="en-US" altLang="ko-KR" baseline="0" dirty="0"/>
                        <a:t>(.pdf)</a:t>
                      </a:r>
                      <a:r>
                        <a:rPr lang="ko-KR" altLang="en-US" baseline="0" dirty="0"/>
                        <a:t>를 </a:t>
                      </a:r>
                      <a:r>
                        <a:rPr lang="en-US" altLang="ko-KR" baseline="0" dirty="0"/>
                        <a:t>.zip</a:t>
                      </a:r>
                      <a:r>
                        <a:rPr lang="ko-KR" altLang="en-US" baseline="0" dirty="0"/>
                        <a:t>으로 압축하여 제출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제출 기한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과제 출제 후 다음 주 실습</a:t>
                      </a:r>
                      <a:r>
                        <a:rPr lang="ko-KR" altLang="en-US" b="1" baseline="0" dirty="0">
                          <a:solidFill>
                            <a:srgbClr val="FF0000"/>
                          </a:solidFill>
                        </a:rPr>
                        <a:t> 수업 시간 전까지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65194" y="6040080"/>
            <a:ext cx="6878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prstClr val="black"/>
                </a:solidFill>
              </a:rPr>
              <a:t>* </a:t>
            </a:r>
            <a:r>
              <a:rPr lang="ko-KR" altLang="en-US" sz="1100" dirty="0" smtClean="0">
                <a:solidFill>
                  <a:prstClr val="black"/>
                </a:solidFill>
              </a:rPr>
              <a:t>자신의 실험 환경</a:t>
            </a:r>
            <a:r>
              <a:rPr lang="en-US" altLang="ko-KR" sz="1100" dirty="0" smtClean="0">
                <a:solidFill>
                  <a:prstClr val="black"/>
                </a:solidFill>
              </a:rPr>
              <a:t>, </a:t>
            </a:r>
            <a:r>
              <a:rPr lang="ko-KR" altLang="en-US" sz="1100" dirty="0" smtClean="0">
                <a:solidFill>
                  <a:prstClr val="black"/>
                </a:solidFill>
              </a:rPr>
              <a:t>사용한 라이브러리 등 코드 </a:t>
            </a:r>
            <a:r>
              <a:rPr lang="en-US" altLang="ko-KR" sz="1100" dirty="0" smtClean="0">
                <a:solidFill>
                  <a:prstClr val="black"/>
                </a:solidFill>
              </a:rPr>
              <a:t>Error</a:t>
            </a:r>
            <a:r>
              <a:rPr lang="ko-KR" altLang="en-US" sz="1100" dirty="0" smtClean="0">
                <a:solidFill>
                  <a:prstClr val="black"/>
                </a:solidFill>
              </a:rPr>
              <a:t>가 발생할 수 있는 부분에 대해서 보고서에 작성할 것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610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Divide &amp; Conquer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 분할 정복 알고리즘</a:t>
            </a:r>
            <a:endParaRPr lang="en-US" altLang="ko-KR" sz="2000" b="1" dirty="0" smtClean="0">
              <a:latin typeface="+mj-lt"/>
            </a:endParaRPr>
          </a:p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2000" b="1" dirty="0">
                <a:latin typeface="+mj-lt"/>
              </a:rPr>
              <a:t>	</a:t>
            </a:r>
            <a:r>
              <a:rPr lang="en-US" altLang="ko-KR" sz="2000" dirty="0" smtClean="0">
                <a:latin typeface="+mj-lt"/>
              </a:rPr>
              <a:t>- </a:t>
            </a:r>
            <a:r>
              <a:rPr lang="ko-KR" altLang="en-US" sz="2000" dirty="0" smtClean="0">
                <a:latin typeface="+mj-lt"/>
              </a:rPr>
              <a:t>문제를 더 이상 나눌 수 없을 때 까지 나누고</a:t>
            </a:r>
            <a:r>
              <a:rPr lang="en-US" altLang="ko-KR" sz="2000" dirty="0" smtClean="0">
                <a:latin typeface="+mj-lt"/>
              </a:rPr>
              <a:t>, </a:t>
            </a:r>
            <a:r>
              <a:rPr lang="ko-KR" altLang="en-US" sz="2000" dirty="0" smtClean="0">
                <a:latin typeface="+mj-lt"/>
              </a:rPr>
              <a:t>이렇게</a:t>
            </a:r>
            <a:endParaRPr lang="en-US" altLang="ko-KR" sz="2000" dirty="0" smtClean="0">
              <a:latin typeface="+mj-lt"/>
            </a:endParaRPr>
          </a:p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 smtClean="0">
                <a:latin typeface="+mj-lt"/>
              </a:rPr>
              <a:t>  	</a:t>
            </a:r>
            <a:r>
              <a:rPr lang="ko-KR" altLang="en-US" sz="2000" dirty="0" smtClean="0">
                <a:latin typeface="+mj-lt"/>
              </a:rPr>
              <a:t>나누어진 문제들을 각각 풀고 병합함으로 결국 전체 문</a:t>
            </a:r>
            <a:endParaRPr lang="en-US" altLang="ko-KR" sz="2000" dirty="0" smtClean="0">
              <a:latin typeface="+mj-lt"/>
            </a:endParaRPr>
          </a:p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2000" dirty="0">
                <a:latin typeface="+mj-lt"/>
              </a:rPr>
              <a:t>	</a:t>
            </a:r>
            <a:r>
              <a:rPr lang="ko-KR" altLang="en-US" sz="2000" dirty="0" smtClean="0">
                <a:latin typeface="+mj-lt"/>
              </a:rPr>
              <a:t>제에 대한 답을 얻는 알고리즘</a:t>
            </a: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/>
              <a:t>▶ </a:t>
            </a:r>
            <a:r>
              <a:rPr lang="ko-KR" altLang="en-US" sz="2400" b="1" dirty="0" smtClean="0"/>
              <a:t>알고리즘을 설계하는 요령</a:t>
            </a:r>
            <a:endParaRPr lang="en-US" altLang="ko-KR" sz="2400" b="1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b="1" dirty="0"/>
              <a:t>	</a:t>
            </a:r>
            <a:r>
              <a:rPr lang="en-US" altLang="ko-KR" dirty="0"/>
              <a:t>1. </a:t>
            </a:r>
            <a:r>
              <a:rPr lang="ko-KR" altLang="en-US" dirty="0" smtClean="0"/>
              <a:t>분할 </a:t>
            </a:r>
            <a:r>
              <a:rPr lang="en-US" altLang="ko-KR" dirty="0" smtClean="0"/>
              <a:t>(</a:t>
            </a:r>
            <a:r>
              <a:rPr lang="en-US" altLang="ko-KR" dirty="0"/>
              <a:t>Divide) : </a:t>
            </a:r>
            <a:r>
              <a:rPr lang="ko-KR" altLang="en-US" dirty="0"/>
              <a:t>문제가 분할이 가능한 경우</a:t>
            </a:r>
            <a:r>
              <a:rPr lang="en-US" altLang="ko-KR" dirty="0"/>
              <a:t>, 2</a:t>
            </a:r>
            <a:r>
              <a:rPr lang="ko-KR" altLang="en-US" dirty="0"/>
              <a:t>개 이상의 </a:t>
            </a:r>
            <a:r>
              <a:rPr lang="ko-KR" altLang="en-US" dirty="0" smtClean="0"/>
              <a:t>하위</a:t>
            </a:r>
            <a:endParaRPr lang="en-US" altLang="ko-KR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dirty="0"/>
              <a:t>	</a:t>
            </a:r>
            <a:r>
              <a:rPr lang="ko-KR" altLang="en-US" dirty="0" smtClean="0"/>
              <a:t>문제로 나눈다</a:t>
            </a:r>
            <a:r>
              <a:rPr lang="en-US" altLang="ko-KR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dirty="0"/>
              <a:t>	</a:t>
            </a:r>
            <a:r>
              <a:rPr lang="en-US" altLang="ko-KR" dirty="0" smtClean="0"/>
              <a:t>2. </a:t>
            </a:r>
            <a:r>
              <a:rPr lang="ko-KR" altLang="en-US" dirty="0" smtClean="0"/>
              <a:t>정복 </a:t>
            </a:r>
            <a:r>
              <a:rPr lang="en-US" altLang="ko-KR" dirty="0" smtClean="0"/>
              <a:t>(Conquer) : </a:t>
            </a:r>
            <a:r>
              <a:rPr lang="ko-KR" altLang="en-US" dirty="0" smtClean="0"/>
              <a:t>하위 문제가 여전히 분할이 가능한 상태라면</a:t>
            </a:r>
            <a:endParaRPr lang="en-US" altLang="ko-KR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dirty="0"/>
              <a:t>	</a:t>
            </a:r>
            <a:r>
              <a:rPr lang="ko-KR" altLang="en-US" dirty="0" smtClean="0"/>
              <a:t>하위 집합에 대해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다시 수행하고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그렇지 않다면 하위 문제에</a:t>
            </a:r>
            <a:endParaRPr lang="en-US" altLang="ko-KR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dirty="0"/>
              <a:t>	</a:t>
            </a:r>
            <a:r>
              <a:rPr lang="ko-KR" altLang="en-US" dirty="0" smtClean="0"/>
              <a:t>대한 답을 구한다</a:t>
            </a:r>
            <a:r>
              <a:rPr lang="en-US" altLang="ko-KR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dirty="0"/>
              <a:t>	</a:t>
            </a:r>
            <a:r>
              <a:rPr lang="en-US" altLang="ko-KR" dirty="0" smtClean="0"/>
              <a:t>3. </a:t>
            </a:r>
            <a:r>
              <a:rPr lang="ko-KR" altLang="en-US" dirty="0" smtClean="0"/>
              <a:t>결합 </a:t>
            </a:r>
            <a:r>
              <a:rPr lang="en-US" altLang="ko-KR" dirty="0" smtClean="0"/>
              <a:t>(combine) : 2 </a:t>
            </a:r>
            <a:r>
              <a:rPr lang="ko-KR" altLang="en-US" dirty="0" smtClean="0"/>
              <a:t>과정에서 정복된 답을 취합한다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 algn="just">
              <a:spcBef>
                <a:spcPct val="20000"/>
              </a:spcBef>
              <a:defRPr/>
            </a:pPr>
            <a:endParaRPr lang="en-US" altLang="ko-KR" b="1" dirty="0"/>
          </a:p>
          <a:p>
            <a:pPr lvl="1" algn="just">
              <a:spcBef>
                <a:spcPct val="20000"/>
              </a:spcBef>
              <a:defRPr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7869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 txBox="1">
            <a:spLocks/>
          </p:cNvSpPr>
          <p:nvPr/>
        </p:nvSpPr>
        <p:spPr>
          <a:xfrm>
            <a:off x="445129" y="1371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 smtClean="0"/>
              <a:t>▶ </a:t>
            </a:r>
            <a:r>
              <a:rPr lang="en-US" altLang="ko-KR" sz="2400" b="1" dirty="0" smtClean="0"/>
              <a:t>Powering Number</a:t>
            </a:r>
            <a:endParaRPr lang="en-US" altLang="ko-KR" sz="2400" b="1" dirty="0"/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endParaRPr lang="en-US" altLang="ko-KR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Powering Number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112293"/>
            <a:ext cx="7093954" cy="404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49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 txBox="1">
            <a:spLocks/>
          </p:cNvSpPr>
          <p:nvPr/>
        </p:nvSpPr>
        <p:spPr>
          <a:xfrm>
            <a:off x="445129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 smtClean="0"/>
              <a:t>▶ </a:t>
            </a:r>
            <a:r>
              <a:rPr lang="en-US" altLang="ko-KR" sz="2400" b="1" dirty="0" smtClean="0"/>
              <a:t>Pseudocode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600" b="1" dirty="0">
                <a:latin typeface="Californian FB" panose="0207040306080B030204" pitchFamily="18" charset="0"/>
              </a:rPr>
              <a:t>Powering </a:t>
            </a:r>
            <a:r>
              <a:rPr lang="en-US" altLang="ko-KR" sz="2600" b="1" dirty="0" smtClean="0">
                <a:latin typeface="Californian FB" panose="0207040306080B030204" pitchFamily="18" charset="0"/>
              </a:rPr>
              <a:t>Number(a, n)</a:t>
            </a:r>
            <a:endParaRPr lang="en-US" altLang="ko-KR" sz="2400" b="1" dirty="0">
              <a:latin typeface="Californian FB" panose="0207040306080B030204" pitchFamily="18" charset="0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400" b="1" dirty="0" smtClean="0">
                <a:latin typeface="Californian FB" panose="0207040306080B030204" pitchFamily="18" charset="0"/>
              </a:rPr>
              <a:t>  </a:t>
            </a:r>
            <a:r>
              <a:rPr lang="en-US" altLang="ko-KR" sz="2400" dirty="0" smtClean="0">
                <a:latin typeface="Californian FB" panose="0207040306080B030204" pitchFamily="18" charset="0"/>
              </a:rPr>
              <a:t>1</a:t>
            </a:r>
            <a:r>
              <a:rPr lang="en-US" altLang="ko-KR" sz="2400" b="1" dirty="0">
                <a:latin typeface="Californian FB" panose="0207040306080B030204" pitchFamily="18" charset="0"/>
              </a:rPr>
              <a:t>	</a:t>
            </a:r>
            <a:r>
              <a:rPr lang="en-US" altLang="ko-KR" sz="2400" b="1" dirty="0" smtClean="0">
                <a:latin typeface="Californian FB" panose="0207040306080B030204" pitchFamily="18" charset="0"/>
              </a:rPr>
              <a:t> if n == 0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400" b="1" dirty="0" smtClean="0">
                <a:latin typeface="Californian FB" panose="0207040306080B030204" pitchFamily="18" charset="0"/>
              </a:rPr>
              <a:t>  </a:t>
            </a:r>
            <a:r>
              <a:rPr lang="en-US" altLang="ko-KR" sz="2400" dirty="0">
                <a:latin typeface="Californian FB" panose="0207040306080B030204" pitchFamily="18" charset="0"/>
              </a:rPr>
              <a:t>2</a:t>
            </a:r>
            <a:r>
              <a:rPr lang="en-US" altLang="ko-KR" sz="2400" b="1" dirty="0">
                <a:latin typeface="Californian FB" panose="0207040306080B030204" pitchFamily="18" charset="0"/>
              </a:rPr>
              <a:t>	</a:t>
            </a:r>
            <a:r>
              <a:rPr lang="en-US" altLang="ko-KR" sz="2400" b="1" dirty="0" smtClean="0">
                <a:latin typeface="Californian FB" panose="0207040306080B030204" pitchFamily="18" charset="0"/>
              </a:rPr>
              <a:t> 	return 0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400" dirty="0" smtClean="0">
                <a:latin typeface="Californian FB" panose="0207040306080B030204" pitchFamily="18" charset="0"/>
              </a:rPr>
              <a:t>  3 </a:t>
            </a:r>
            <a:r>
              <a:rPr lang="en-US" altLang="ko-KR" sz="2400" b="1" dirty="0">
                <a:latin typeface="Californian FB" panose="0207040306080B030204" pitchFamily="18" charset="0"/>
              </a:rPr>
              <a:t>	</a:t>
            </a:r>
            <a:r>
              <a:rPr lang="en-US" altLang="ko-KR" sz="2400" b="1" dirty="0" err="1" smtClean="0">
                <a:latin typeface="Californian FB" panose="0207040306080B030204" pitchFamily="18" charset="0"/>
              </a:rPr>
              <a:t>elseif</a:t>
            </a:r>
            <a:r>
              <a:rPr lang="en-US" altLang="ko-KR" sz="2400" b="1" dirty="0" smtClean="0">
                <a:latin typeface="Californian FB" panose="0207040306080B030204" pitchFamily="18" charset="0"/>
              </a:rPr>
              <a:t> n == 1 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400" b="1" dirty="0" smtClean="0">
                <a:latin typeface="Californian FB" panose="0207040306080B030204" pitchFamily="18" charset="0"/>
              </a:rPr>
              <a:t>  </a:t>
            </a:r>
            <a:r>
              <a:rPr lang="en-US" altLang="ko-KR" sz="2400" dirty="0">
                <a:latin typeface="Californian FB" panose="0207040306080B030204" pitchFamily="18" charset="0"/>
              </a:rPr>
              <a:t>4</a:t>
            </a:r>
            <a:r>
              <a:rPr lang="en-US" altLang="ko-KR" sz="2400" b="1" dirty="0">
                <a:latin typeface="Californian FB" panose="0207040306080B030204" pitchFamily="18" charset="0"/>
              </a:rPr>
              <a:t>	</a:t>
            </a:r>
            <a:r>
              <a:rPr lang="en-US" altLang="ko-KR" sz="2400" b="1" dirty="0" smtClean="0">
                <a:latin typeface="Californian FB" panose="0207040306080B030204" pitchFamily="18" charset="0"/>
              </a:rPr>
              <a:t>	return a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400" b="1" dirty="0" smtClean="0">
                <a:latin typeface="Californian FB" panose="0207040306080B030204" pitchFamily="18" charset="0"/>
              </a:rPr>
              <a:t>  </a:t>
            </a:r>
            <a:r>
              <a:rPr lang="en-US" altLang="ko-KR" sz="2400" dirty="0">
                <a:latin typeface="Californian FB" panose="0207040306080B030204" pitchFamily="18" charset="0"/>
              </a:rPr>
              <a:t>5</a:t>
            </a:r>
            <a:r>
              <a:rPr lang="en-US" altLang="ko-KR" sz="2400" b="1" dirty="0">
                <a:latin typeface="Californian FB" panose="0207040306080B030204" pitchFamily="18" charset="0"/>
              </a:rPr>
              <a:t>	 </a:t>
            </a:r>
            <a:r>
              <a:rPr lang="en-US" altLang="ko-KR" sz="2400" b="1" dirty="0" err="1">
                <a:latin typeface="Californian FB" panose="0207040306080B030204" pitchFamily="18" charset="0"/>
              </a:rPr>
              <a:t>elseif</a:t>
            </a:r>
            <a:r>
              <a:rPr lang="en-US" altLang="ko-KR" sz="2400" b="1" dirty="0">
                <a:latin typeface="Californian FB" panose="0207040306080B030204" pitchFamily="18" charset="0"/>
              </a:rPr>
              <a:t> </a:t>
            </a:r>
            <a:r>
              <a:rPr lang="en-US" altLang="ko-KR" sz="2400" b="1" dirty="0" smtClean="0">
                <a:latin typeface="Californian FB" panose="0207040306080B030204" pitchFamily="18" charset="0"/>
              </a:rPr>
              <a:t>n == odd</a:t>
            </a:r>
            <a:endParaRPr lang="en-US" altLang="ko-KR" sz="2400" b="1" dirty="0">
              <a:latin typeface="Californian FB" panose="0207040306080B030204" pitchFamily="18" charset="0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400" dirty="0" smtClean="0">
                <a:latin typeface="Californian FB" panose="0207040306080B030204" pitchFamily="18" charset="0"/>
              </a:rPr>
              <a:t>  6</a:t>
            </a:r>
            <a:r>
              <a:rPr lang="en-US" altLang="ko-KR" sz="2400" b="1" dirty="0">
                <a:latin typeface="Californian FB" panose="0207040306080B030204" pitchFamily="18" charset="0"/>
              </a:rPr>
              <a:t>	</a:t>
            </a:r>
            <a:r>
              <a:rPr lang="en-US" altLang="ko-KR" sz="2400" b="1" dirty="0" smtClean="0">
                <a:latin typeface="Californian FB" panose="0207040306080B030204" pitchFamily="18" charset="0"/>
              </a:rPr>
              <a:t>	return </a:t>
            </a:r>
            <a:r>
              <a:rPr lang="en-US" altLang="ko-KR" sz="2400" b="1" dirty="0">
                <a:latin typeface="Californian FB" panose="0207040306080B030204" pitchFamily="18" charset="0"/>
              </a:rPr>
              <a:t>Powering </a:t>
            </a:r>
            <a:r>
              <a:rPr lang="en-US" altLang="ko-KR" sz="2400" b="1" dirty="0" smtClean="0">
                <a:latin typeface="Californian FB" panose="0207040306080B030204" pitchFamily="18" charset="0"/>
              </a:rPr>
              <a:t>Number(a, (n-1)/2)^2 * a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400" dirty="0" smtClean="0">
                <a:latin typeface="Californian FB" panose="0207040306080B030204" pitchFamily="18" charset="0"/>
              </a:rPr>
              <a:t>  7</a:t>
            </a:r>
            <a:r>
              <a:rPr lang="en-US" altLang="ko-KR" sz="2400" b="1" dirty="0">
                <a:latin typeface="Californian FB" panose="0207040306080B030204" pitchFamily="18" charset="0"/>
              </a:rPr>
              <a:t>	 </a:t>
            </a:r>
            <a:r>
              <a:rPr lang="en-US" altLang="ko-KR" sz="2400" b="1" dirty="0" err="1">
                <a:latin typeface="Californian FB" panose="0207040306080B030204" pitchFamily="18" charset="0"/>
              </a:rPr>
              <a:t>elseif</a:t>
            </a:r>
            <a:r>
              <a:rPr lang="en-US" altLang="ko-KR" sz="2400" b="1" dirty="0">
                <a:latin typeface="Californian FB" panose="0207040306080B030204" pitchFamily="18" charset="0"/>
              </a:rPr>
              <a:t> </a:t>
            </a:r>
            <a:r>
              <a:rPr lang="en-US" altLang="ko-KR" sz="2400" b="1" dirty="0" smtClean="0">
                <a:latin typeface="Californian FB" panose="0207040306080B030204" pitchFamily="18" charset="0"/>
              </a:rPr>
              <a:t>n == even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400" b="1" dirty="0" smtClean="0">
                <a:latin typeface="Californian FB" panose="0207040306080B030204" pitchFamily="18" charset="0"/>
              </a:rPr>
              <a:t>  </a:t>
            </a:r>
            <a:r>
              <a:rPr lang="en-US" altLang="ko-KR" sz="2400" dirty="0">
                <a:latin typeface="Californian FB" panose="0207040306080B030204" pitchFamily="18" charset="0"/>
              </a:rPr>
              <a:t>8</a:t>
            </a:r>
            <a:r>
              <a:rPr lang="en-US" altLang="ko-KR" sz="2400" b="1" dirty="0">
                <a:latin typeface="Californian FB" panose="0207040306080B030204" pitchFamily="18" charset="0"/>
              </a:rPr>
              <a:t>	</a:t>
            </a:r>
            <a:r>
              <a:rPr lang="en-US" altLang="ko-KR" sz="2400" b="1" dirty="0" smtClean="0">
                <a:latin typeface="Californian FB" panose="0207040306080B030204" pitchFamily="18" charset="0"/>
              </a:rPr>
              <a:t>	return </a:t>
            </a:r>
            <a:r>
              <a:rPr lang="en-US" altLang="ko-KR" sz="2400" b="1" dirty="0">
                <a:latin typeface="Californian FB" panose="0207040306080B030204" pitchFamily="18" charset="0"/>
              </a:rPr>
              <a:t>Powering </a:t>
            </a:r>
            <a:r>
              <a:rPr lang="en-US" altLang="ko-KR" sz="2400" b="1" dirty="0" smtClean="0">
                <a:latin typeface="Californian FB" panose="0207040306080B030204" pitchFamily="18" charset="0"/>
              </a:rPr>
              <a:t>Number(a, n/2)^2</a:t>
            </a:r>
            <a:endParaRPr lang="en-US" altLang="ko-KR" sz="1000" dirty="0">
              <a:latin typeface="Californian FB" panose="0207040306080B030204" pitchFamily="18" charset="0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endParaRPr lang="en-US" altLang="ko-KR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Powering Number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118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/>
              <a:t>▶ 피보나치 수열이란</a:t>
            </a:r>
            <a:r>
              <a:rPr lang="en-US" altLang="ko-KR" sz="2400" b="1" dirty="0"/>
              <a:t>?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ko-KR" altLang="en-US" sz="2000" dirty="0"/>
              <a:t>이탈리아의 천재 수학자 레오나르도 피보나치가 고안한 수열</a:t>
            </a:r>
            <a:r>
              <a:rPr lang="en-US" altLang="ko-KR" sz="2000" dirty="0"/>
              <a:t>.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ko-KR" altLang="en-US" sz="2000" b="1" dirty="0">
                <a:solidFill>
                  <a:srgbClr val="FF0000"/>
                </a:solidFill>
              </a:rPr>
              <a:t>어떤 수열의 항이</a:t>
            </a:r>
            <a:r>
              <a:rPr lang="en-US" altLang="ko-KR" sz="2000" b="1" dirty="0">
                <a:solidFill>
                  <a:srgbClr val="FF0000"/>
                </a:solidFill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</a:rPr>
              <a:t>앞의 두 항의 합</a:t>
            </a:r>
            <a:r>
              <a:rPr lang="ko-KR" altLang="en-US" sz="2000" dirty="0"/>
              <a:t>과 같은 특성을 가진다</a:t>
            </a:r>
            <a:r>
              <a:rPr lang="en-US" altLang="ko-KR" sz="2000" dirty="0"/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	F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 =  0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	F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=  1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ko-KR" sz="14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 =  F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 +  F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n-2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 (n </a:t>
            </a:r>
            <a:r>
              <a:rPr lang="ko-KR" altLang="en-US" sz="2000" dirty="0">
                <a:latin typeface="Times New Roman" pitchFamily="18" charset="0"/>
                <a:cs typeface="Times New Roman" pitchFamily="18" charset="0"/>
              </a:rPr>
              <a:t>≥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2)</a:t>
            </a: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F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 : 0, 1, 1, 2, 3, 5, 8, 13, 21, 34, 55, 89, …</a:t>
            </a: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Fibonacci sequence</a:t>
            </a:r>
            <a:endParaRPr lang="ko-KR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501008"/>
            <a:ext cx="304800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821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>
                <a:solidFill>
                  <a:prstClr val="black"/>
                </a:solidFill>
              </a:rPr>
              <a:t>▶ 피보나치 수열이란</a:t>
            </a:r>
            <a:r>
              <a:rPr lang="en-US" altLang="ko-KR" sz="2400" b="1" dirty="0">
                <a:solidFill>
                  <a:prstClr val="black"/>
                </a:solidFill>
              </a:rPr>
              <a:t>?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	</a:t>
            </a:r>
            <a:r>
              <a:rPr lang="ko-KR" altLang="en-US" sz="2000" dirty="0">
                <a:solidFill>
                  <a:prstClr val="black"/>
                </a:solidFill>
              </a:rPr>
              <a:t>이 수열은 </a:t>
            </a:r>
            <a:r>
              <a:rPr lang="ko-KR" altLang="en-US" sz="2000" b="1" dirty="0">
                <a:solidFill>
                  <a:srgbClr val="FF0000"/>
                </a:solidFill>
              </a:rPr>
              <a:t>자연계의 여러 가지 구조</a:t>
            </a:r>
            <a:r>
              <a:rPr lang="ko-KR" altLang="en-US" sz="2000" dirty="0">
                <a:solidFill>
                  <a:prstClr val="black"/>
                </a:solidFill>
              </a:rPr>
              <a:t>를 잘 반영하고 있으며</a:t>
            </a:r>
            <a:r>
              <a:rPr lang="en-US" altLang="ko-KR" sz="2000" dirty="0">
                <a:solidFill>
                  <a:prstClr val="black"/>
                </a:solidFill>
              </a:rPr>
              <a:t>,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	</a:t>
            </a:r>
            <a:r>
              <a:rPr lang="ko-KR" altLang="en-US" sz="2000" b="1" dirty="0">
                <a:solidFill>
                  <a:srgbClr val="0070C0"/>
                </a:solidFill>
              </a:rPr>
              <a:t>인접한 두 항의 배수 관계는 약 </a:t>
            </a:r>
            <a:r>
              <a:rPr lang="en-US" altLang="ko-KR" sz="2000" b="1" dirty="0">
                <a:solidFill>
                  <a:srgbClr val="0070C0"/>
                </a:solidFill>
              </a:rPr>
              <a:t>1.618</a:t>
            </a:r>
            <a:r>
              <a:rPr lang="ko-KR" altLang="en-US" sz="2000" b="1" dirty="0">
                <a:solidFill>
                  <a:srgbClr val="0070C0"/>
                </a:solidFill>
              </a:rPr>
              <a:t>의 황금비</a:t>
            </a:r>
            <a:r>
              <a:rPr lang="ko-KR" altLang="en-US" sz="2000" dirty="0">
                <a:solidFill>
                  <a:prstClr val="black"/>
                </a:solidFill>
              </a:rPr>
              <a:t>를 이룬다</a:t>
            </a:r>
            <a:r>
              <a:rPr lang="en-US" altLang="ko-KR" sz="2000" dirty="0">
                <a:solidFill>
                  <a:prstClr val="black"/>
                </a:solidFill>
              </a:rPr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	F</a:t>
            </a:r>
            <a:r>
              <a:rPr lang="en-US" altLang="ko-KR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=  0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	F</a:t>
            </a:r>
            <a:r>
              <a:rPr lang="en-US" altLang="ko-KR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ko-KR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=  1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=  F</a:t>
            </a:r>
            <a:r>
              <a:rPr lang="en-US" altLang="ko-KR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altLang="ko-KR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+  F</a:t>
            </a:r>
            <a:r>
              <a:rPr lang="en-US" altLang="ko-KR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n-2</a:t>
            </a:r>
            <a:r>
              <a:rPr lang="en-US" altLang="ko-KR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(n </a:t>
            </a:r>
            <a:r>
              <a:rPr lang="ko-KR" alt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≥ </a:t>
            </a:r>
            <a:r>
              <a:rPr lang="en-US" altLang="ko-KR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2)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	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: 0, 1, 1, 2, 3, 5, 8, 13, 21, 34, 55, 89, …</a:t>
            </a: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Fibonacci sequence</a:t>
            </a:r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501008"/>
            <a:ext cx="304800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593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>
                <a:solidFill>
                  <a:prstClr val="black"/>
                </a:solidFill>
              </a:rPr>
              <a:t>▶ 자연계에서 찾을 수 있는 피보나치 수열의 예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	– </a:t>
            </a:r>
            <a:r>
              <a:rPr lang="ko-KR" altLang="en-US" sz="2000" dirty="0">
                <a:solidFill>
                  <a:prstClr val="black"/>
                </a:solidFill>
              </a:rPr>
              <a:t>성장 후</a:t>
            </a:r>
            <a:r>
              <a:rPr lang="en-US" altLang="ko-KR" sz="2000" dirty="0">
                <a:solidFill>
                  <a:prstClr val="black"/>
                </a:solidFill>
              </a:rPr>
              <a:t>, </a:t>
            </a:r>
            <a:r>
              <a:rPr lang="ko-KR" altLang="en-US" sz="2000" dirty="0">
                <a:solidFill>
                  <a:prstClr val="black"/>
                </a:solidFill>
              </a:rPr>
              <a:t>한 쌍의 새끼를 낳는 토끼의 </a:t>
            </a:r>
            <a:r>
              <a:rPr lang="ko-KR" altLang="en-US" sz="2000" dirty="0" err="1">
                <a:solidFill>
                  <a:prstClr val="black"/>
                </a:solidFill>
              </a:rPr>
              <a:t>증식량</a:t>
            </a:r>
            <a:r>
              <a:rPr lang="ko-KR" altLang="en-US" sz="2000" dirty="0">
                <a:solidFill>
                  <a:prstClr val="black"/>
                </a:solidFill>
              </a:rPr>
              <a:t> </a:t>
            </a:r>
            <a:r>
              <a:rPr lang="en-US" altLang="ko-KR" sz="2000" dirty="0">
                <a:solidFill>
                  <a:prstClr val="black"/>
                </a:solidFill>
              </a:rPr>
              <a:t>( 2, 2, 4, 6 … )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	– </a:t>
            </a:r>
            <a:r>
              <a:rPr lang="ko-KR" altLang="en-US" sz="2000" dirty="0">
                <a:solidFill>
                  <a:prstClr val="black"/>
                </a:solidFill>
              </a:rPr>
              <a:t>솔방울의 조각을 이루는 나선의 수 </a:t>
            </a:r>
            <a:r>
              <a:rPr lang="en-US" altLang="ko-KR" sz="2000" dirty="0">
                <a:solidFill>
                  <a:prstClr val="black"/>
                </a:solidFill>
              </a:rPr>
              <a:t>( 5 : 8 )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	– </a:t>
            </a:r>
            <a:r>
              <a:rPr lang="ko-KR" altLang="en-US" sz="2000" dirty="0">
                <a:solidFill>
                  <a:prstClr val="black"/>
                </a:solidFill>
              </a:rPr>
              <a:t>일부 식물의 꽃잎 배열 수 </a:t>
            </a:r>
            <a:r>
              <a:rPr lang="en-US" altLang="ko-KR" sz="2000" dirty="0">
                <a:solidFill>
                  <a:prstClr val="black"/>
                </a:solidFill>
              </a:rPr>
              <a:t>( 13 : 8,  34 : 21 </a:t>
            </a:r>
            <a:r>
              <a:rPr lang="ko-KR" altLang="en-US" sz="2000" dirty="0">
                <a:solidFill>
                  <a:prstClr val="black"/>
                </a:solidFill>
              </a:rPr>
              <a:t>등 </a:t>
            </a:r>
            <a:r>
              <a:rPr lang="en-US" altLang="ko-KR" sz="2000" dirty="0">
                <a:solidFill>
                  <a:prstClr val="black"/>
                </a:solidFill>
              </a:rPr>
              <a:t>)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	– </a:t>
            </a:r>
            <a:r>
              <a:rPr lang="ko-KR" altLang="en-US" sz="2000" dirty="0">
                <a:solidFill>
                  <a:prstClr val="black"/>
                </a:solidFill>
              </a:rPr>
              <a:t>나선 형태 껍데기를 가진 생물의 구조상 비율 </a:t>
            </a:r>
            <a:r>
              <a:rPr lang="en-US" altLang="ko-KR" sz="2000" dirty="0">
                <a:solidFill>
                  <a:prstClr val="black"/>
                </a:solidFill>
              </a:rPr>
              <a:t>( 1 : 1.618 )</a:t>
            </a:r>
            <a:endParaRPr lang="en-US" altLang="ko-KR" sz="20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	– </a:t>
            </a:r>
            <a:r>
              <a:rPr lang="ko-KR" altLang="en-US" sz="2000" dirty="0">
                <a:solidFill>
                  <a:prstClr val="black"/>
                </a:solidFill>
              </a:rPr>
              <a:t>특정 조건에서의 주가 상승 비율</a:t>
            </a:r>
            <a:r>
              <a:rPr lang="en-US" altLang="ko-KR" sz="2000" dirty="0">
                <a:solidFill>
                  <a:prstClr val="black"/>
                </a:solidFill>
                <a:cs typeface="Courier New" pitchFamily="49" charset="0"/>
              </a:rPr>
              <a:t> ( 1, 2, 3, 5, 8, … )</a:t>
            </a: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Fibonacci sequence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177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>
                <a:solidFill>
                  <a:prstClr val="black"/>
                </a:solidFill>
              </a:rPr>
              <a:t>▶ 피보나치 수열의 </a:t>
            </a:r>
            <a:r>
              <a:rPr lang="ko-KR" altLang="en-US" sz="2400" b="1" dirty="0" smtClean="0">
                <a:solidFill>
                  <a:prstClr val="black"/>
                </a:solidFill>
              </a:rPr>
              <a:t>구</a:t>
            </a:r>
            <a:r>
              <a:rPr lang="ko-KR" altLang="en-US" sz="2400" b="1" dirty="0">
                <a:solidFill>
                  <a:prstClr val="black"/>
                </a:solidFill>
              </a:rPr>
              <a:t>현</a:t>
            </a:r>
            <a:r>
              <a:rPr lang="ko-KR" altLang="en-US" sz="2400" b="1" dirty="0" smtClean="0">
                <a:solidFill>
                  <a:prstClr val="black"/>
                </a:solidFill>
              </a:rPr>
              <a:t> 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(1)</a:t>
            </a:r>
            <a:r>
              <a:rPr lang="en-US" altLang="ko-KR" sz="2400" b="1" dirty="0">
                <a:solidFill>
                  <a:prstClr val="black"/>
                </a:solidFill>
              </a:rPr>
              <a:t> 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– Recursion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	</a:t>
            </a:r>
            <a:r>
              <a:rPr lang="ko-KR" altLang="en-US" sz="2000" dirty="0">
                <a:solidFill>
                  <a:prstClr val="black"/>
                </a:solidFill>
              </a:rPr>
              <a:t>피보나치 수열의 연산은 덧셈의 반복으로 이루어진다</a:t>
            </a:r>
            <a:r>
              <a:rPr lang="en-US" altLang="ko-KR" sz="2000" dirty="0">
                <a:solidFill>
                  <a:prstClr val="black"/>
                </a:solidFill>
              </a:rPr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ko-KR" alt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ko-KR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ko-KR" sz="1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=  0  </a:t>
            </a:r>
            <a:r>
              <a:rPr lang="ko-KR" alt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→  </a:t>
            </a:r>
            <a:r>
              <a:rPr lang="en-US" altLang="ko-KR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ko-KR" alt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번</a:t>
            </a:r>
            <a:endParaRPr lang="en-US" altLang="ko-KR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5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ko-KR" alt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ko-KR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ko-KR" sz="1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=  1  </a:t>
            </a:r>
            <a:r>
              <a:rPr lang="ko-KR" alt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→  </a:t>
            </a:r>
            <a:r>
              <a:rPr lang="en-US" altLang="ko-KR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ko-KR" alt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번</a:t>
            </a:r>
            <a:endParaRPr lang="en-US" altLang="ko-KR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5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ko-KR" alt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ko-KR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ko-KR" sz="1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=  F</a:t>
            </a:r>
            <a:r>
              <a:rPr lang="en-US" altLang="ko-KR" sz="1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ko-KR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altLang="ko-KR" sz="1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ko-KR" alt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→  </a:t>
            </a:r>
            <a:r>
              <a:rPr lang="en-US" altLang="ko-KR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ko-KR" alt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번</a:t>
            </a:r>
            <a:endParaRPr lang="en-US" altLang="ko-KR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5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ko-KR" alt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ko-KR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ko-KR" sz="1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ko-KR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=  F</a:t>
            </a:r>
            <a:r>
              <a:rPr lang="en-US" altLang="ko-KR" sz="1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+ F</a:t>
            </a:r>
            <a:r>
              <a:rPr lang="en-US" altLang="ko-KR" sz="1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=  (F</a:t>
            </a:r>
            <a:r>
              <a:rPr lang="en-US" altLang="ko-KR" sz="1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ko-KR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altLang="ko-KR" sz="1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ko-K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ko-KR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altLang="ko-KR" sz="1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ko-KR" alt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→  </a:t>
            </a:r>
            <a:r>
              <a:rPr lang="en-US" altLang="ko-KR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ko-KR" alt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번</a:t>
            </a:r>
            <a:endParaRPr lang="en-US" altLang="ko-KR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5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ko-KR" alt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ko-KR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ko-KR" sz="1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ko-KR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=  F</a:t>
            </a:r>
            <a:r>
              <a:rPr lang="en-US" altLang="ko-KR" sz="1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ko-KR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+ F</a:t>
            </a:r>
            <a:r>
              <a:rPr lang="en-US" altLang="ko-KR" sz="1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= (F</a:t>
            </a:r>
            <a:r>
              <a:rPr lang="en-US" altLang="ko-KR" sz="1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+ F</a:t>
            </a:r>
            <a:r>
              <a:rPr lang="en-US" altLang="ko-KR" sz="1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+ (F</a:t>
            </a:r>
            <a:r>
              <a:rPr lang="en-US" altLang="ko-KR" sz="1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+ F</a:t>
            </a:r>
            <a:r>
              <a:rPr lang="en-US" altLang="ko-KR" sz="1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5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	=  {(F</a:t>
            </a:r>
            <a:r>
              <a:rPr lang="en-US" altLang="ko-KR" sz="1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ko-KR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altLang="ko-KR" sz="1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ko-K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ko-KR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altLang="ko-KR" sz="1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altLang="ko-K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ko-KR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(F</a:t>
            </a:r>
            <a:r>
              <a:rPr lang="en-US" altLang="ko-KR" sz="1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ko-KR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altLang="ko-KR" sz="1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 </a:t>
            </a:r>
            <a:r>
              <a:rPr lang="ko-KR" alt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→  </a:t>
            </a:r>
            <a:r>
              <a:rPr lang="en-US" altLang="ko-KR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ko-KR" alt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번</a:t>
            </a:r>
            <a:endParaRPr lang="en-US" altLang="ko-KR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5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		‥‥‥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5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T(n)  =  T(n-1) + T(n-2) + c  </a:t>
            </a:r>
            <a:r>
              <a:rPr lang="en-US" altLang="ko-KR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(n </a:t>
            </a:r>
            <a:r>
              <a:rPr lang="ko-KR" alt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≥ </a:t>
            </a:r>
            <a:r>
              <a:rPr lang="en-US" altLang="ko-KR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en-US" altLang="ko-KR" sz="2000" b="1" dirty="0" smtClean="0">
                <a:solidFill>
                  <a:srgbClr val="FF0000"/>
                </a:solidFill>
                <a:cs typeface="Times New Roman" pitchFamily="18" charset="0"/>
              </a:rPr>
              <a:t>  </a:t>
            </a:r>
            <a:r>
              <a:rPr lang="en-US" altLang="ko-KR" sz="2000" b="1" dirty="0">
                <a:solidFill>
                  <a:srgbClr val="0070C0"/>
                </a:solidFill>
                <a:cs typeface="Times New Roman" pitchFamily="18" charset="0"/>
              </a:rPr>
              <a:t>(c</a:t>
            </a:r>
            <a:r>
              <a:rPr lang="ko-KR" altLang="en-US" sz="2000" b="1" dirty="0">
                <a:solidFill>
                  <a:srgbClr val="0070C0"/>
                </a:solidFill>
                <a:cs typeface="Times New Roman" pitchFamily="18" charset="0"/>
              </a:rPr>
              <a:t>는 </a:t>
            </a:r>
            <a:r>
              <a:rPr lang="ko-KR" altLang="en-US" sz="2000" b="1" dirty="0" smtClean="0">
                <a:solidFill>
                  <a:srgbClr val="0070C0"/>
                </a:solidFill>
                <a:cs typeface="Times New Roman" pitchFamily="18" charset="0"/>
              </a:rPr>
              <a:t>연산의 </a:t>
            </a:r>
            <a:r>
              <a:rPr lang="en-US" altLang="ko-KR" sz="2000" b="1" dirty="0">
                <a:solidFill>
                  <a:srgbClr val="0070C0"/>
                </a:solidFill>
                <a:cs typeface="Times New Roman" pitchFamily="18" charset="0"/>
              </a:rPr>
              <a:t>cost)</a:t>
            </a: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Fibonacci sequence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771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808</ep:Words>
  <ep:PresentationFormat>화면 슬라이드 쇼(4:3)</ep:PresentationFormat>
  <ep:Paragraphs>154</ep:Paragraphs>
  <ep:Slides>22</ep:Slides>
  <ep:Notes>17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ep:HeadingPairs>
  <ep:TitlesOfParts>
    <vt:vector size="24" baseType="lpstr">
      <vt:lpstr>Office Theme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Practice / Homework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2019-09-17T18:28:55.000</dcterms:created>
  <dc:creator>Microsoft Corporation</dc:creator>
  <cp:lastModifiedBy>anajo</cp:lastModifiedBy>
  <dcterms:modified xsi:type="dcterms:W3CDTF">2019-09-19T07:36:12.781</dcterms:modified>
  <cp:revision>64</cp:revision>
  <dc:title>PowerPoint 프레젠테이션</dc:title>
  <cp:version/>
</cp:coreProperties>
</file>