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28" r:id="rId3"/>
    <p:sldId id="430" r:id="rId4"/>
    <p:sldId id="431" r:id="rId5"/>
    <p:sldId id="432" r:id="rId6"/>
    <p:sldId id="433" r:id="rId7"/>
    <p:sldId id="434" r:id="rId8"/>
    <p:sldId id="436" r:id="rId9"/>
    <p:sldId id="435" r:id="rId10"/>
    <p:sldId id="437" r:id="rId11"/>
    <p:sldId id="459" r:id="rId12"/>
    <p:sldId id="456" r:id="rId13"/>
    <p:sldId id="460" r:id="rId14"/>
    <p:sldId id="461" r:id="rId15"/>
    <p:sldId id="462" r:id="rId16"/>
    <p:sldId id="463" r:id="rId17"/>
    <p:sldId id="464" r:id="rId18"/>
    <p:sldId id="465" r:id="rId19"/>
    <p:sldId id="454" r:id="rId20"/>
    <p:sldId id="466" r:id="rId21"/>
    <p:sldId id="46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B1F13"/>
    <a:srgbClr val="FAFAFA"/>
    <a:srgbClr val="C8F000"/>
    <a:srgbClr val="009B9B"/>
    <a:srgbClr val="D0D8E8"/>
    <a:srgbClr val="E9EDF4"/>
    <a:srgbClr val="FF99FF"/>
    <a:srgbClr val="0B72D9"/>
    <a:srgbClr val="1DC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9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266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0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1D528-D384-4B84-9E86-624BBF0D567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0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113" y="4245046"/>
            <a:ext cx="7606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2019. 10. 3.</a:t>
            </a:r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시스템 소프트웨어 연구실</a:t>
            </a:r>
            <a:endParaRPr lang="en-US" altLang="ko-KR" sz="2000" b="1" spc="100" dirty="0" smtClean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</a:rPr>
              <a:t>TA </a:t>
            </a:r>
            <a:r>
              <a:rPr lang="ko-KR" altLang="en-US" sz="2000" b="1" spc="100" dirty="0" err="1" smtClean="0">
                <a:solidFill>
                  <a:srgbClr val="C8C8C8"/>
                </a:solidFill>
              </a:rPr>
              <a:t>신재권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5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Priority Queue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ko-KR" altLang="en-US" sz="2400" b="1" dirty="0" err="1" smtClean="0">
                <a:latin typeface="+mj-lt"/>
              </a:rPr>
              <a:t>힙의</a:t>
            </a:r>
            <a:r>
              <a:rPr lang="ko-KR" altLang="en-US" sz="2400" b="1" dirty="0" smtClean="0">
                <a:latin typeface="+mj-lt"/>
              </a:rPr>
              <a:t> 구현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b="1" dirty="0" smtClean="0"/>
              <a:t>BUILD-MAX-HEAP(A)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입력 받은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배열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최대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힙으로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만드는 함수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　자식을 갖는 마지막 </a:t>
            </a:r>
            <a:r>
              <a:rPr lang="ko-KR" altLang="en-US" sz="2000" dirty="0" err="1" smtClean="0"/>
              <a:t>노드부터</a:t>
            </a:r>
            <a:r>
              <a:rPr lang="ko-KR" altLang="en-US" sz="2000" dirty="0" smtClean="0"/>
              <a:t> 루트 </a:t>
            </a:r>
            <a:r>
              <a:rPr lang="ko-KR" altLang="en-US" sz="2000" dirty="0" err="1" smtClean="0"/>
              <a:t>노드까지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순서대로 검사하며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MAX-HEAPIFY </a:t>
            </a:r>
            <a:r>
              <a:rPr lang="ko-KR" altLang="en-US" sz="2000" dirty="0" smtClean="0"/>
              <a:t>함수를 실행한다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BUILD-MAX-HEAP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ko-KR" sz="2000" b="1" i="1" dirty="0" err="1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heap_size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[A] </a:t>
            </a:r>
            <a:r>
              <a:rPr lang="ko-KR" altLang="en-US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length[A]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en-US" altLang="ko-KR" sz="2000" b="1" i="1" dirty="0" err="1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← ⌊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length[A]/2 </a:t>
            </a:r>
            <a:r>
              <a:rPr lang="ko-KR" altLang="en-US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⌋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err="1" smtClean="0"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               do MAX-HEAPIFY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A,i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b="1" i="1" dirty="0">
              <a:solidFill>
                <a:srgbClr val="009696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ko-KR" altLang="en-US" sz="2400" b="1" dirty="0" err="1" smtClean="0">
                <a:latin typeface="+mj-lt"/>
              </a:rPr>
              <a:t>힙의</a:t>
            </a:r>
            <a:r>
              <a:rPr lang="ko-KR" altLang="en-US" sz="2400" b="1" dirty="0" smtClean="0">
                <a:latin typeface="+mj-lt"/>
              </a:rPr>
              <a:t> 구현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b="1" dirty="0" smtClean="0"/>
              <a:t>BUILD-MAX-HEAP(A)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81028"/>
              </p:ext>
            </p:extLst>
          </p:nvPr>
        </p:nvGraphicFramePr>
        <p:xfrm>
          <a:off x="1691680" y="2564904"/>
          <a:ext cx="6096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94174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221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0376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604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6913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104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925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1103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0159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910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1308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86" y="3414969"/>
            <a:ext cx="5616624" cy="3226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386" y="3415328"/>
            <a:ext cx="5616000" cy="32256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386" y="3415402"/>
            <a:ext cx="5615871" cy="32256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386" y="3415402"/>
            <a:ext cx="5615871" cy="32256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0386" y="3415402"/>
            <a:ext cx="5615871" cy="32256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86" y="3415402"/>
            <a:ext cx="5613193" cy="32256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86" y="3415402"/>
            <a:ext cx="5613193" cy="32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Complete Heap Sort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b="1" dirty="0">
                <a:latin typeface="+mj-lt"/>
              </a:rPr>
              <a:t>	</a:t>
            </a:r>
            <a:r>
              <a:rPr lang="en-US" altLang="ko-KR" sz="2400" b="1" dirty="0" smtClean="0">
                <a:latin typeface="+mj-lt"/>
              </a:rPr>
              <a:t>loop </a:t>
            </a:r>
            <a:r>
              <a:rPr lang="en-US" altLang="ko-KR" sz="2400" b="1" dirty="0" err="1" smtClean="0">
                <a:latin typeface="+mj-lt"/>
              </a:rPr>
              <a:t>Extract_max</a:t>
            </a:r>
            <a:endParaRPr lang="en-US" altLang="ko-KR" sz="24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400" b="1" dirty="0">
                <a:latin typeface="+mj-lt"/>
              </a:rPr>
              <a:t>	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2708920"/>
            <a:ext cx="4608510" cy="36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Priority Queue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</a:p>
          <a:p>
            <a:pPr marL="457200" lvl="1" indent="0" algn="just">
              <a:buNone/>
              <a:defRPr/>
            </a:pPr>
            <a:endParaRPr lang="en-US" altLang="ko-KR" sz="1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자료구조를 이용한 효율적인 큐</a:t>
            </a:r>
            <a:r>
              <a:rPr lang="en-US" altLang="ko-KR" sz="2000" dirty="0"/>
              <a:t>(Queue) 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노드에 저장되는 키 값을 </a:t>
            </a:r>
            <a:r>
              <a:rPr lang="ko-KR" altLang="en-US" sz="2000" dirty="0" smtClean="0"/>
              <a:t>우선순위로 </a:t>
            </a:r>
            <a:r>
              <a:rPr lang="ko-KR" altLang="en-US" sz="2000" dirty="0"/>
              <a:t>하고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우선순위가 최대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/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최소인 작업을 먼저 꺼내서 처리</a:t>
            </a:r>
            <a:r>
              <a:rPr lang="ko-KR" altLang="en-US" sz="2000" spc="-150" dirty="0" smtClean="0"/>
              <a:t>하는 방법으로</a:t>
            </a:r>
            <a:r>
              <a:rPr lang="en-US" altLang="ko-KR" sz="2000" spc="-150" dirty="0" smtClean="0"/>
              <a:t>,</a:t>
            </a:r>
            <a:endParaRPr lang="en-US" altLang="ko-KR" sz="2000" spc="-150" dirty="0"/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작업 스케줄링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트래픽 제어 등에 활용된다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b="1" dirty="0" err="1">
                <a:solidFill>
                  <a:srgbClr val="0070C0"/>
                </a:solidFill>
              </a:rPr>
              <a:t>힙</a:t>
            </a:r>
            <a:r>
              <a:rPr lang="ko-KR" altLang="en-US" sz="2000" b="1" dirty="0">
                <a:solidFill>
                  <a:srgbClr val="0070C0"/>
                </a:solidFill>
              </a:rPr>
              <a:t> 자료구조에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삽입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추출 프로세스를 추가</a:t>
            </a:r>
            <a:r>
              <a:rPr lang="ko-KR" altLang="en-US" sz="2000" dirty="0"/>
              <a:t>하는 것만으로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간단하게 구현할 수 있으며</a:t>
            </a:r>
            <a:r>
              <a:rPr lang="en-US" altLang="ko-KR" sz="2000" dirty="0"/>
              <a:t>,</a:t>
            </a:r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 err="1"/>
              <a:t>힙과</a:t>
            </a:r>
            <a:r>
              <a:rPr lang="ko-KR" altLang="en-US" sz="2000" dirty="0"/>
              <a:t> 마찬가지로 최대</a:t>
            </a:r>
            <a:r>
              <a:rPr lang="en-US" altLang="ko-KR" sz="2000" dirty="0"/>
              <a:t>/</a:t>
            </a:r>
            <a:r>
              <a:rPr lang="ko-KR" altLang="en-US" sz="2000" dirty="0"/>
              <a:t>최소 우선 순위 큐로 나누어진다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  <a:defRPr/>
            </a:pPr>
            <a:r>
              <a:rPr lang="ko-KR" altLang="en-US" sz="2400" b="1" dirty="0"/>
              <a:t>▶ </a:t>
            </a:r>
            <a:r>
              <a:rPr lang="ko-KR" altLang="en-US" sz="2400" b="1" dirty="0" smtClean="0"/>
              <a:t>최대 </a:t>
            </a:r>
            <a:r>
              <a:rPr lang="ko-KR" altLang="en-US" sz="2400" b="1" dirty="0"/>
              <a:t>우선 순위 큐의 삽입 과정</a:t>
            </a:r>
            <a:endParaRPr lang="en-US" altLang="ko-KR" sz="2400" b="1" dirty="0"/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1) </a:t>
            </a:r>
            <a:r>
              <a:rPr lang="ko-KR" altLang="en-US" sz="2000" dirty="0"/>
              <a:t>트리의 가장 마지막 부분에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새로운 노드를 삽입한다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2) </a:t>
            </a:r>
            <a:r>
              <a:rPr lang="ko-KR" altLang="en-US" sz="2000" dirty="0"/>
              <a:t>삽입한 노드와 부모 노드의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크기를 비교한다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3) </a:t>
            </a:r>
            <a:r>
              <a:rPr lang="ko-KR" altLang="en-US" sz="2000" dirty="0"/>
              <a:t>부모 노드가 더 </a:t>
            </a:r>
            <a:r>
              <a:rPr lang="ko-KR" altLang="en-US" sz="2000" dirty="0" smtClean="0"/>
              <a:t>크면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삽입 프로세스를 종료한다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204864"/>
            <a:ext cx="3421666" cy="38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Priority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  <a:defRPr/>
            </a:pPr>
            <a:r>
              <a:rPr lang="ko-KR" altLang="en-US" sz="2400" b="1" dirty="0"/>
              <a:t>▶ 최소 우선 순위 큐의 삽입 과정</a:t>
            </a:r>
            <a:endParaRPr lang="en-US" altLang="ko-KR" sz="2400" b="1" dirty="0"/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4) </a:t>
            </a:r>
            <a:r>
              <a:rPr lang="ko-KR" altLang="en-US" sz="2000" dirty="0"/>
              <a:t>삽입한 노드가 더 </a:t>
            </a:r>
            <a:r>
              <a:rPr lang="ko-KR" altLang="en-US" sz="2000" dirty="0" smtClean="0"/>
              <a:t>크면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이를 부모 노드와 교체한다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5) </a:t>
            </a:r>
            <a:r>
              <a:rPr lang="ko-KR" altLang="en-US" sz="2000" dirty="0"/>
              <a:t>프로세스가 종료되거나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루트에</a:t>
            </a:r>
            <a:r>
              <a:rPr lang="en-US" altLang="ko-KR" sz="2000" dirty="0"/>
              <a:t> </a:t>
            </a:r>
            <a:r>
              <a:rPr lang="ko-KR" altLang="en-US" sz="2000" dirty="0"/>
              <a:t>도달할 때까지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</a:t>
            </a:r>
            <a:r>
              <a:rPr lang="ko-KR" altLang="en-US" sz="2000" dirty="0" err="1"/>
              <a:t>상방향으로</a:t>
            </a:r>
            <a:r>
              <a:rPr lang="ko-KR" altLang="en-US" sz="2000" dirty="0"/>
              <a:t> 연산을 반복한다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518" y="2204864"/>
            <a:ext cx="3420310" cy="38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Priority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  <a:defRPr/>
            </a:pPr>
            <a:r>
              <a:rPr lang="ko-KR" altLang="en-US" sz="2400" b="1" dirty="0"/>
              <a:t>▶ </a:t>
            </a:r>
            <a:r>
              <a:rPr lang="ko-KR" altLang="en-US" sz="2400" b="1" dirty="0" smtClean="0"/>
              <a:t>최대 </a:t>
            </a:r>
            <a:r>
              <a:rPr lang="ko-KR" altLang="en-US" sz="2400" b="1" dirty="0"/>
              <a:t>우선 순위 큐의 추출 과정</a:t>
            </a:r>
            <a:endParaRPr lang="en-US" altLang="ko-KR" sz="2400" b="1" dirty="0"/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1) </a:t>
            </a:r>
            <a:r>
              <a:rPr lang="ko-KR" altLang="en-US" sz="2000" dirty="0"/>
              <a:t>루트 노드를 추출한다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2) </a:t>
            </a:r>
            <a:r>
              <a:rPr lang="ko-KR" altLang="en-US" sz="2000" dirty="0"/>
              <a:t>가장 마지막에 위치한 노드를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루트 위치로 이동시킨다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3) </a:t>
            </a:r>
            <a:r>
              <a:rPr lang="ko-KR" altLang="en-US" sz="2000" dirty="0"/>
              <a:t>새로운 루트 노드를 기준으로</a:t>
            </a: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</a:t>
            </a:r>
            <a:r>
              <a:rPr lang="en-US" altLang="ko-KR" sz="2000" dirty="0" smtClean="0"/>
              <a:t>MAX-HEAPIFY</a:t>
            </a:r>
            <a:r>
              <a:rPr lang="ko-KR" altLang="en-US" sz="2000" dirty="0"/>
              <a:t>를 수행한다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204864"/>
            <a:ext cx="2500801" cy="41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  <a:defRPr/>
            </a:pPr>
            <a:r>
              <a:rPr lang="en-US" altLang="ko-KR" sz="2000" b="1" dirty="0" smtClean="0"/>
              <a:t>data05.txt </a:t>
            </a:r>
            <a:r>
              <a:rPr lang="ko-KR" altLang="en-US" sz="2000" b="1" dirty="0"/>
              <a:t>파일의 데이터로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Max </a:t>
            </a:r>
            <a:r>
              <a:rPr lang="en-US" altLang="ko-KR" sz="2000" b="1" dirty="0">
                <a:solidFill>
                  <a:srgbClr val="FF0000"/>
                </a:solidFill>
              </a:rPr>
              <a:t>Heap</a:t>
            </a:r>
            <a:r>
              <a:rPr lang="ko-KR" altLang="en-US" sz="2000" b="1" dirty="0"/>
              <a:t>을 만들고</a:t>
            </a:r>
            <a:endParaRPr lang="en-US" altLang="ko-KR" sz="2000" b="1" dirty="0"/>
          </a:p>
          <a:p>
            <a:pPr marL="457200" lvl="1" indent="0" algn="just">
              <a:buNone/>
              <a:defRPr/>
            </a:pPr>
            <a:r>
              <a:rPr lang="ko-KR" altLang="en-US" sz="2000" b="1" dirty="0"/>
              <a:t>삽입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추출 프로세스를 추가하여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Max </a:t>
            </a:r>
            <a:r>
              <a:rPr lang="en-US" altLang="ko-KR" sz="2000" b="1" dirty="0">
                <a:solidFill>
                  <a:srgbClr val="0070C0"/>
                </a:solidFill>
              </a:rPr>
              <a:t>Priority Queue</a:t>
            </a:r>
            <a:r>
              <a:rPr lang="ko-KR" altLang="en-US" sz="2000" b="1" dirty="0"/>
              <a:t>를 구현하라</a:t>
            </a:r>
            <a:r>
              <a:rPr lang="en-US" altLang="ko-KR" sz="2000" b="1" dirty="0"/>
              <a:t>.</a:t>
            </a:r>
          </a:p>
          <a:p>
            <a:pPr marL="457200" lvl="1" indent="0" algn="just">
              <a:buNone/>
              <a:defRPr/>
            </a:pPr>
            <a:r>
              <a:rPr lang="ko-KR" altLang="en-US" sz="2000" b="1" dirty="0"/>
              <a:t>삽입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추출을 수행할 때마다 남은 노드 목록을 출력하여야 한다</a:t>
            </a:r>
            <a:r>
              <a:rPr lang="en-US" altLang="ko-KR" sz="2000" b="1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 smtClean="0"/>
              <a:t>	1</a:t>
            </a:r>
            <a:r>
              <a:rPr lang="en-US" altLang="ko-KR" sz="2000" dirty="0"/>
              <a:t>) </a:t>
            </a:r>
            <a:r>
              <a:rPr lang="ko-KR" altLang="en-US" sz="2000" dirty="0"/>
              <a:t>하나의 노드와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배열로 갖는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구조체를 정의한다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2) </a:t>
            </a:r>
            <a:r>
              <a:rPr lang="ko-KR" altLang="en-US" sz="2000" dirty="0" err="1"/>
              <a:t>힙을</a:t>
            </a:r>
            <a:r>
              <a:rPr lang="ko-KR" altLang="en-US" sz="2000" dirty="0"/>
              <a:t> 생성하고 동적 공간을 할당한 후에</a:t>
            </a:r>
            <a:r>
              <a:rPr lang="en-US" altLang="ko-KR" sz="2000" dirty="0"/>
              <a:t>,</a:t>
            </a:r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파일 읽기가 수행되는 순서대로 각 데이터 정보를 저장한다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3) </a:t>
            </a:r>
            <a:r>
              <a:rPr lang="en-US" altLang="ko-KR" sz="2000" dirty="0" smtClean="0"/>
              <a:t>MAX-HEAPIFY</a:t>
            </a:r>
            <a:r>
              <a:rPr lang="ko-KR" altLang="en-US" sz="2000" dirty="0"/>
              <a:t>와 </a:t>
            </a:r>
            <a:r>
              <a:rPr lang="en-US" altLang="ko-KR" sz="2000" dirty="0" smtClean="0"/>
              <a:t>BUILD-MAX-HEAP</a:t>
            </a:r>
            <a:r>
              <a:rPr lang="ko-KR" altLang="en-US" sz="2000" dirty="0"/>
              <a:t>을 구현</a:t>
            </a:r>
            <a:r>
              <a:rPr lang="en-US" altLang="ko-KR" sz="2000" dirty="0"/>
              <a:t> </a:t>
            </a:r>
            <a:r>
              <a:rPr lang="ko-KR" altLang="en-US" sz="2000" dirty="0"/>
              <a:t>및</a:t>
            </a:r>
            <a:r>
              <a:rPr lang="en-US" altLang="ko-KR" sz="2000" dirty="0"/>
              <a:t> </a:t>
            </a:r>
            <a:r>
              <a:rPr lang="ko-KR" altLang="en-US" sz="2000" dirty="0"/>
              <a:t>사용하여</a:t>
            </a:r>
            <a:r>
              <a:rPr lang="en-US" altLang="ko-KR" sz="2000" dirty="0"/>
              <a:t>,</a:t>
            </a:r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</a:t>
            </a:r>
            <a:r>
              <a:rPr lang="en-US" altLang="ko-KR" sz="2000" dirty="0"/>
              <a:t>2</a:t>
            </a:r>
            <a:r>
              <a:rPr lang="ko-KR" altLang="en-US" sz="2000" dirty="0"/>
              <a:t>번에서 얻은 배열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힙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 smtClean="0"/>
              <a:t>Max </a:t>
            </a:r>
            <a:r>
              <a:rPr lang="en-US" altLang="ko-KR" sz="2000" dirty="0"/>
              <a:t>Heap</a:t>
            </a:r>
            <a:r>
              <a:rPr lang="ko-KR" altLang="en-US" sz="2000" dirty="0"/>
              <a:t>으로 바꾼다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06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  <a:defRPr/>
            </a:pPr>
            <a:r>
              <a:rPr lang="en-US" altLang="ko-KR" sz="2000" b="1" dirty="0" smtClean="0"/>
              <a:t>data05.txt </a:t>
            </a:r>
            <a:r>
              <a:rPr lang="ko-KR" altLang="en-US" sz="2000" b="1" dirty="0"/>
              <a:t>파일의 데이터로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Max </a:t>
            </a:r>
            <a:r>
              <a:rPr lang="en-US" altLang="ko-KR" sz="2000" b="1" dirty="0">
                <a:solidFill>
                  <a:srgbClr val="FF0000"/>
                </a:solidFill>
              </a:rPr>
              <a:t>Heap</a:t>
            </a:r>
            <a:r>
              <a:rPr lang="ko-KR" altLang="en-US" sz="2000" b="1" dirty="0"/>
              <a:t>을 만들고</a:t>
            </a:r>
            <a:endParaRPr lang="en-US" altLang="ko-KR" sz="2000" b="1" dirty="0"/>
          </a:p>
          <a:p>
            <a:pPr marL="457200" lvl="1" indent="0" algn="just">
              <a:buNone/>
              <a:defRPr/>
            </a:pPr>
            <a:r>
              <a:rPr lang="ko-KR" altLang="en-US" sz="2000" b="1" dirty="0"/>
              <a:t>삽입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추출 프로세스를 추가하여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Max </a:t>
            </a:r>
            <a:r>
              <a:rPr lang="en-US" altLang="ko-KR" sz="2000" b="1" dirty="0">
                <a:solidFill>
                  <a:srgbClr val="0070C0"/>
                </a:solidFill>
              </a:rPr>
              <a:t>Priority Queue</a:t>
            </a:r>
            <a:r>
              <a:rPr lang="ko-KR" altLang="en-US" sz="2000" b="1" dirty="0"/>
              <a:t>를 구현하라</a:t>
            </a:r>
            <a:r>
              <a:rPr lang="en-US" altLang="ko-KR" sz="2000" b="1" dirty="0"/>
              <a:t>.</a:t>
            </a:r>
          </a:p>
          <a:p>
            <a:pPr marL="457200" lvl="1" indent="0" algn="just">
              <a:buNone/>
              <a:defRPr/>
            </a:pPr>
            <a:r>
              <a:rPr lang="ko-KR" altLang="en-US" sz="2000" b="1" dirty="0"/>
              <a:t>삽입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추출을 수행할 때마다 남은 노드 목록을 출력하여야 한다</a:t>
            </a:r>
            <a:r>
              <a:rPr lang="en-US" altLang="ko-KR" sz="2000" b="1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4) </a:t>
            </a:r>
            <a:r>
              <a:rPr lang="ko-KR" altLang="en-US" sz="2000" dirty="0"/>
              <a:t>삽입 함수 </a:t>
            </a:r>
            <a:r>
              <a:rPr lang="en-US" altLang="ko-KR" sz="2000" dirty="0"/>
              <a:t>insert()</a:t>
            </a:r>
            <a:r>
              <a:rPr lang="ko-KR" altLang="en-US" sz="2000" dirty="0"/>
              <a:t>와 추출 함수 </a:t>
            </a:r>
            <a:r>
              <a:rPr lang="en-US" altLang="ko-KR" sz="2000" dirty="0" err="1" smtClean="0"/>
              <a:t>extractMax</a:t>
            </a:r>
            <a:r>
              <a:rPr lang="en-US" altLang="ko-KR" sz="2000" dirty="0" smtClean="0"/>
              <a:t>()</a:t>
            </a:r>
            <a:r>
              <a:rPr lang="ko-KR" altLang="en-US" sz="2000" dirty="0"/>
              <a:t>를 구현한다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5) </a:t>
            </a:r>
            <a:r>
              <a:rPr lang="ko-KR" altLang="en-US" sz="2000" dirty="0"/>
              <a:t>완성된 프로그램을 구동하고</a:t>
            </a:r>
            <a:r>
              <a:rPr lang="en-US" altLang="ko-KR" sz="2000" dirty="0"/>
              <a:t>,</a:t>
            </a:r>
            <a:r>
              <a:rPr lang="ko-KR" altLang="en-US" sz="2000" dirty="0"/>
              <a:t> 파일을 큐에 읽어 들인 후에도</a:t>
            </a:r>
            <a:endParaRPr lang="en-US" altLang="ko-KR" sz="2000" dirty="0"/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사용자가 노드를 추가하거나</a:t>
            </a:r>
            <a:r>
              <a:rPr lang="en-US" altLang="ko-KR" sz="2000" dirty="0"/>
              <a:t> </a:t>
            </a:r>
            <a:r>
              <a:rPr lang="ko-KR" altLang="en-US" sz="2000" dirty="0"/>
              <a:t>우선도가 가장 높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노드를</a:t>
            </a:r>
            <a:endParaRPr lang="en-US" altLang="ko-KR" sz="2000" dirty="0"/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추출</a:t>
            </a:r>
            <a:r>
              <a:rPr lang="en-US" altLang="ko-KR" sz="2000" dirty="0"/>
              <a:t>(</a:t>
            </a:r>
            <a:r>
              <a:rPr lang="ko-KR" altLang="en-US" sz="2000" dirty="0"/>
              <a:t>삭제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등 다음 페이지에 나와있는 기능들이 동작 할 </a:t>
            </a:r>
            <a:r>
              <a:rPr lang="ko-KR" altLang="en-US" sz="2000" dirty="0"/>
              <a:t>수 </a:t>
            </a:r>
            <a:r>
              <a:rPr lang="en-US" altLang="ko-KR" sz="500" dirty="0" smtClean="0"/>
              <a:t>	</a:t>
            </a:r>
            <a:endParaRPr lang="en-US" altLang="ko-KR" sz="2000" dirty="0" smtClean="0"/>
          </a:p>
          <a:p>
            <a:pPr marL="457200" lvl="1" indent="0" algn="just">
              <a:buNone/>
              <a:defRPr/>
            </a:pPr>
            <a:r>
              <a:rPr lang="en-US" altLang="ko-KR" sz="2000" dirty="0" smtClean="0"/>
              <a:t>  	   </a:t>
            </a:r>
            <a:r>
              <a:rPr lang="ko-KR" altLang="en-US" sz="2000" dirty="0" smtClean="0"/>
              <a:t>있도록 </a:t>
            </a:r>
            <a:r>
              <a:rPr lang="ko-KR" altLang="en-US" sz="2000" dirty="0"/>
              <a:t>메인 함수 </a:t>
            </a:r>
            <a:r>
              <a:rPr lang="en-US" altLang="ko-KR" sz="2000" dirty="0"/>
              <a:t>main()</a:t>
            </a:r>
            <a:r>
              <a:rPr lang="ko-KR" altLang="en-US" sz="2000" dirty="0"/>
              <a:t>을 완성한다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89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600200"/>
            <a:ext cx="8229600" cy="535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defRPr/>
            </a:pPr>
            <a:r>
              <a:rPr lang="en-US" altLang="ko-KR" sz="2000" b="1" dirty="0" smtClean="0">
                <a:solidFill>
                  <a:schemeClr val="tx1"/>
                </a:solidFill>
              </a:rPr>
              <a:t>data05.txt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파일의 데이터로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Max Heap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만들고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ko-KR" altLang="en-US" sz="2000" b="1" dirty="0" smtClean="0">
                <a:solidFill>
                  <a:schemeClr val="tx1"/>
                </a:solidFill>
              </a:rPr>
              <a:t>삽입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추출 프로세스를 추가하여 </a:t>
            </a:r>
            <a:r>
              <a:rPr lang="en-US" altLang="ko-KR" sz="2000" b="1" dirty="0">
                <a:solidFill>
                  <a:srgbClr val="0070C0"/>
                </a:solidFill>
              </a:rPr>
              <a:t>Max Priority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구현하라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defRPr/>
            </a:pPr>
            <a:r>
              <a:rPr lang="ko-KR" altLang="en-US" sz="2000" b="1" dirty="0" smtClean="0">
                <a:solidFill>
                  <a:schemeClr val="tx1"/>
                </a:solidFill>
              </a:rPr>
              <a:t>삽입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추출을 수행할 때마다 남은 노드 목록을 출력하여야 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defRPr/>
            </a:pPr>
            <a:r>
              <a:rPr lang="ko-KR" altLang="en-US" sz="2000" b="1" dirty="0" smtClean="0">
                <a:solidFill>
                  <a:schemeClr val="tx1"/>
                </a:solidFill>
              </a:rPr>
              <a:t>아래 기능의 함수들은 전부 구현되어야 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defRPr/>
            </a:pP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파라미터는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자유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 smtClean="0">
                <a:solidFill>
                  <a:schemeClr val="tx1"/>
                </a:solidFill>
              </a:rPr>
              <a:t>a</a:t>
            </a:r>
            <a:r>
              <a:rPr lang="en-US" altLang="ko-KR" sz="1700" dirty="0">
                <a:solidFill>
                  <a:schemeClr val="tx1"/>
                </a:solidFill>
              </a:rPr>
              <a:t>. insert(S, x)	</a:t>
            </a:r>
            <a:r>
              <a:rPr lang="en-US" altLang="ko-KR" sz="1700" dirty="0" smtClean="0">
                <a:solidFill>
                  <a:schemeClr val="tx1"/>
                </a:solidFill>
              </a:rPr>
              <a:t>	- </a:t>
            </a:r>
            <a:r>
              <a:rPr lang="en-US" altLang="ko-KR" sz="1700" dirty="0">
                <a:solidFill>
                  <a:schemeClr val="tx1"/>
                </a:solidFill>
              </a:rPr>
              <a:t>S</a:t>
            </a:r>
            <a:r>
              <a:rPr lang="ko-KR" altLang="en-US" sz="1700" dirty="0">
                <a:solidFill>
                  <a:schemeClr val="tx1"/>
                </a:solidFill>
              </a:rPr>
              <a:t>에 원소 </a:t>
            </a:r>
            <a:r>
              <a:rPr lang="en-US" altLang="ko-KR" sz="1700" dirty="0">
                <a:solidFill>
                  <a:schemeClr val="tx1"/>
                </a:solidFill>
              </a:rPr>
              <a:t>x</a:t>
            </a:r>
            <a:r>
              <a:rPr lang="ko-KR" altLang="en-US" sz="1700" dirty="0">
                <a:solidFill>
                  <a:schemeClr val="tx1"/>
                </a:solidFill>
              </a:rPr>
              <a:t>를 새로 넣는다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b. max(S)		</a:t>
            </a:r>
            <a:r>
              <a:rPr lang="en-US" altLang="ko-KR" sz="1700" dirty="0" smtClean="0">
                <a:solidFill>
                  <a:schemeClr val="tx1"/>
                </a:solidFill>
              </a:rPr>
              <a:t>	- </a:t>
            </a:r>
            <a:r>
              <a:rPr lang="en-US" altLang="ko-KR" sz="1700" dirty="0">
                <a:solidFill>
                  <a:schemeClr val="tx1"/>
                </a:solidFill>
              </a:rPr>
              <a:t>S</a:t>
            </a:r>
            <a:r>
              <a:rPr lang="ko-KR" altLang="en-US" sz="1700" dirty="0">
                <a:solidFill>
                  <a:schemeClr val="tx1"/>
                </a:solidFill>
              </a:rPr>
              <a:t>에서 </a:t>
            </a:r>
            <a:r>
              <a:rPr lang="ko-KR" altLang="en-US" sz="1700" dirty="0" err="1">
                <a:solidFill>
                  <a:schemeClr val="tx1"/>
                </a:solidFill>
              </a:rPr>
              <a:t>키값이</a:t>
            </a:r>
            <a:r>
              <a:rPr lang="ko-KR" altLang="en-US" sz="1700" dirty="0">
                <a:solidFill>
                  <a:schemeClr val="tx1"/>
                </a:solidFill>
              </a:rPr>
              <a:t> 최대인 원소를 </a:t>
            </a:r>
            <a:r>
              <a:rPr lang="ko-KR" altLang="en-US" sz="1700" dirty="0" err="1">
                <a:solidFill>
                  <a:schemeClr val="tx1"/>
                </a:solidFill>
              </a:rPr>
              <a:t>리턴한다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c. </a:t>
            </a:r>
            <a:r>
              <a:rPr lang="en-US" altLang="ko-KR" sz="1700" dirty="0" err="1">
                <a:solidFill>
                  <a:schemeClr val="tx1"/>
                </a:solidFill>
              </a:rPr>
              <a:t>extract_max</a:t>
            </a:r>
            <a:r>
              <a:rPr lang="en-US" altLang="ko-KR" sz="1700" dirty="0">
                <a:solidFill>
                  <a:schemeClr val="tx1"/>
                </a:solidFill>
              </a:rPr>
              <a:t>(S)		- S</a:t>
            </a:r>
            <a:r>
              <a:rPr lang="ko-KR" altLang="en-US" sz="1700" dirty="0">
                <a:solidFill>
                  <a:schemeClr val="tx1"/>
                </a:solidFill>
              </a:rPr>
              <a:t>에서 </a:t>
            </a:r>
            <a:r>
              <a:rPr lang="ko-KR" altLang="en-US" sz="1700" dirty="0" err="1">
                <a:solidFill>
                  <a:schemeClr val="tx1"/>
                </a:solidFill>
              </a:rPr>
              <a:t>키값이</a:t>
            </a:r>
            <a:r>
              <a:rPr lang="ko-KR" altLang="en-US" sz="1700" dirty="0">
                <a:solidFill>
                  <a:schemeClr val="tx1"/>
                </a:solidFill>
              </a:rPr>
              <a:t> 최대인 원소를 제거한다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d. </a:t>
            </a:r>
            <a:r>
              <a:rPr lang="en-US" altLang="ko-KR" sz="1700" dirty="0" err="1">
                <a:solidFill>
                  <a:schemeClr val="tx1"/>
                </a:solidFill>
              </a:rPr>
              <a:t>increase_key</a:t>
            </a:r>
            <a:r>
              <a:rPr lang="en-US" altLang="ko-KR" sz="1700" dirty="0">
                <a:solidFill>
                  <a:schemeClr val="tx1"/>
                </a:solidFill>
              </a:rPr>
              <a:t>(S, x, k)	- </a:t>
            </a:r>
            <a:r>
              <a:rPr lang="ko-KR" altLang="en-US" sz="1700" dirty="0">
                <a:solidFill>
                  <a:schemeClr val="tx1"/>
                </a:solidFill>
              </a:rPr>
              <a:t>원소 </a:t>
            </a:r>
            <a:r>
              <a:rPr lang="en-US" altLang="ko-KR" sz="1700" dirty="0">
                <a:solidFill>
                  <a:schemeClr val="tx1"/>
                </a:solidFill>
              </a:rPr>
              <a:t>x</a:t>
            </a:r>
            <a:r>
              <a:rPr lang="ko-KR" altLang="en-US" sz="1700" dirty="0">
                <a:solidFill>
                  <a:schemeClr val="tx1"/>
                </a:solidFill>
              </a:rPr>
              <a:t>의 </a:t>
            </a:r>
            <a:r>
              <a:rPr lang="ko-KR" altLang="en-US" sz="1700" dirty="0" err="1">
                <a:solidFill>
                  <a:schemeClr val="tx1"/>
                </a:solidFill>
              </a:rPr>
              <a:t>키값을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k</a:t>
            </a:r>
            <a:r>
              <a:rPr lang="ko-KR" altLang="en-US" sz="1700" dirty="0">
                <a:solidFill>
                  <a:schemeClr val="tx1"/>
                </a:solidFill>
              </a:rPr>
              <a:t>로 증가시킨다</a:t>
            </a:r>
            <a:r>
              <a:rPr lang="en-US" altLang="ko-KR" sz="1700" dirty="0">
                <a:solidFill>
                  <a:schemeClr val="tx1"/>
                </a:solidFill>
              </a:rPr>
              <a:t>. </a:t>
            </a:r>
            <a:r>
              <a:rPr lang="ko-KR" altLang="en-US" sz="1700" dirty="0">
                <a:solidFill>
                  <a:schemeClr val="tx1"/>
                </a:solidFill>
              </a:rPr>
              <a:t>이때 </a:t>
            </a:r>
            <a:r>
              <a:rPr lang="en-US" altLang="ko-KR" sz="1700" dirty="0">
                <a:solidFill>
                  <a:schemeClr val="tx1"/>
                </a:solidFill>
              </a:rPr>
              <a:t>k</a:t>
            </a:r>
            <a:r>
              <a:rPr lang="ko-KR" altLang="en-US" sz="1700" dirty="0">
                <a:solidFill>
                  <a:schemeClr val="tx1"/>
                </a:solidFill>
              </a:rPr>
              <a:t>는 </a:t>
            </a:r>
            <a:r>
              <a:rPr lang="en-US" altLang="ko-KR" sz="1700" dirty="0">
                <a:solidFill>
                  <a:schemeClr val="tx1"/>
                </a:solidFill>
              </a:rPr>
              <a:t>x</a:t>
            </a:r>
            <a:r>
              <a:rPr lang="ko-KR" altLang="en-US" sz="1700" dirty="0">
                <a:solidFill>
                  <a:schemeClr val="tx1"/>
                </a:solidFill>
              </a:rPr>
              <a:t>의 </a:t>
            </a:r>
            <a:r>
              <a:rPr lang="en-US" altLang="ko-KR" sz="1700" dirty="0">
                <a:solidFill>
                  <a:schemeClr val="tx1"/>
                </a:solidFill>
              </a:rPr>
              <a:t>			  </a:t>
            </a:r>
            <a:r>
              <a:rPr lang="ko-KR" altLang="en-US" sz="1700" dirty="0">
                <a:solidFill>
                  <a:schemeClr val="tx1"/>
                </a:solidFill>
              </a:rPr>
              <a:t>현재 </a:t>
            </a:r>
            <a:r>
              <a:rPr lang="ko-KR" altLang="en-US" sz="1700" dirty="0" err="1">
                <a:solidFill>
                  <a:schemeClr val="tx1"/>
                </a:solidFill>
              </a:rPr>
              <a:t>키값보다</a:t>
            </a:r>
            <a:r>
              <a:rPr lang="ko-KR" altLang="en-US" sz="1700" dirty="0">
                <a:solidFill>
                  <a:schemeClr val="tx1"/>
                </a:solidFill>
              </a:rPr>
              <a:t> 작아지지 않는다고 가정한다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</a:rPr>
              <a:t>e. </a:t>
            </a:r>
            <a:r>
              <a:rPr lang="en-US" altLang="ko-KR" sz="1700" dirty="0" smtClean="0">
                <a:solidFill>
                  <a:schemeClr val="tx1"/>
                </a:solidFill>
              </a:rPr>
              <a:t>delete(S</a:t>
            </a:r>
            <a:r>
              <a:rPr lang="en-US" altLang="ko-KR" sz="1700" dirty="0">
                <a:solidFill>
                  <a:schemeClr val="tx1"/>
                </a:solidFill>
              </a:rPr>
              <a:t>, x)		- S</a:t>
            </a:r>
            <a:r>
              <a:rPr lang="ko-KR" altLang="en-US" sz="1700" dirty="0">
                <a:solidFill>
                  <a:schemeClr val="tx1"/>
                </a:solidFill>
              </a:rPr>
              <a:t>에서 노드 </a:t>
            </a:r>
            <a:r>
              <a:rPr lang="en-US" altLang="ko-KR" sz="1700" dirty="0">
                <a:solidFill>
                  <a:schemeClr val="tx1"/>
                </a:solidFill>
              </a:rPr>
              <a:t>x</a:t>
            </a:r>
            <a:r>
              <a:rPr lang="ko-KR" altLang="en-US" sz="1700" dirty="0">
                <a:solidFill>
                  <a:schemeClr val="tx1"/>
                </a:solidFill>
              </a:rPr>
              <a:t>를 제거한다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  <a:r>
              <a:rPr lang="ko-KR" altLang="en-US" sz="1700" dirty="0" smtClean="0">
                <a:solidFill>
                  <a:schemeClr val="tx1"/>
                </a:solidFill>
              </a:rPr>
              <a:t>제거 후 </a:t>
            </a:r>
            <a:r>
              <a:rPr lang="en-US" altLang="ko-KR" sz="1700" dirty="0" smtClean="0">
                <a:solidFill>
                  <a:schemeClr val="tx1"/>
                </a:solidFill>
              </a:rPr>
              <a:t>Max heap </a:t>
            </a:r>
            <a:r>
              <a:rPr lang="ko-KR" altLang="en-US" sz="1700" dirty="0" smtClean="0">
                <a:solidFill>
                  <a:schemeClr val="tx1"/>
                </a:solidFill>
              </a:rPr>
              <a:t>유지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lvl="1" algn="just">
              <a:defRPr/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prstClr val="black"/>
                </a:solidFill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</a:rPr>
              <a:t>Heap</a:t>
            </a: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(</a:t>
            </a:r>
            <a:r>
              <a:rPr lang="ko-KR" altLang="en-US" sz="2000" b="1" dirty="0" err="1" smtClean="0">
                <a:solidFill>
                  <a:prstClr val="black"/>
                </a:solidFill>
              </a:rPr>
              <a:t>힙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)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Heap</a:t>
            </a:r>
            <a:r>
              <a:rPr lang="ko-KR" altLang="en-US" sz="2000" dirty="0">
                <a:solidFill>
                  <a:prstClr val="black"/>
                </a:solidFill>
              </a:rPr>
              <a:t>이란</a:t>
            </a:r>
            <a:r>
              <a:rPr lang="en-US" altLang="ko-KR" sz="2000" dirty="0" smtClean="0">
                <a:solidFill>
                  <a:prstClr val="black"/>
                </a:solidFill>
              </a:rPr>
              <a:t>? – </a:t>
            </a:r>
            <a:r>
              <a:rPr lang="ko-KR" altLang="en-US" sz="2000" dirty="0" smtClean="0">
                <a:solidFill>
                  <a:prstClr val="black"/>
                </a:solidFill>
              </a:rPr>
              <a:t>사전적 의미 </a:t>
            </a:r>
            <a:r>
              <a:rPr lang="en-US" altLang="ko-KR" sz="2000" dirty="0" smtClean="0">
                <a:solidFill>
                  <a:prstClr val="black"/>
                </a:solidFill>
              </a:rPr>
              <a:t>: </a:t>
            </a:r>
            <a:r>
              <a:rPr lang="ko-KR" altLang="en-US" sz="2000" dirty="0" smtClean="0">
                <a:solidFill>
                  <a:prstClr val="black"/>
                </a:solidFill>
              </a:rPr>
              <a:t>더미 덩어리 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모래산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>
                <a:solidFill>
                  <a:prstClr val="black"/>
                </a:solidFill>
              </a:rPr>
              <a:t>최대 </a:t>
            </a:r>
            <a:r>
              <a:rPr lang="ko-KR" altLang="en-US" sz="2000" dirty="0" err="1">
                <a:solidFill>
                  <a:prstClr val="black"/>
                </a:solidFill>
              </a:rPr>
              <a:t>힙</a:t>
            </a:r>
            <a:r>
              <a:rPr lang="en-US" altLang="ko-KR" sz="2000" dirty="0">
                <a:solidFill>
                  <a:prstClr val="black"/>
                </a:solidFill>
              </a:rPr>
              <a:t>(Max Heap)</a:t>
            </a:r>
            <a:r>
              <a:rPr lang="ko-KR" altLang="en-US" sz="2000" dirty="0">
                <a:solidFill>
                  <a:prstClr val="black"/>
                </a:solidFill>
              </a:rPr>
              <a:t>과 최소 </a:t>
            </a:r>
            <a:r>
              <a:rPr lang="ko-KR" altLang="en-US" sz="2000" dirty="0" err="1">
                <a:solidFill>
                  <a:prstClr val="black"/>
                </a:solidFill>
              </a:rPr>
              <a:t>힙</a:t>
            </a:r>
            <a:r>
              <a:rPr lang="en-US" altLang="ko-KR" sz="2000" dirty="0">
                <a:solidFill>
                  <a:prstClr val="black"/>
                </a:solidFill>
              </a:rPr>
              <a:t>(Min Heap)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 err="1">
                <a:solidFill>
                  <a:prstClr val="black"/>
                </a:solidFill>
              </a:rPr>
              <a:t>힙의</a:t>
            </a:r>
            <a:r>
              <a:rPr lang="ko-KR" altLang="en-US" sz="2000" dirty="0">
                <a:solidFill>
                  <a:prstClr val="black"/>
                </a:solidFill>
              </a:rPr>
              <a:t> 구현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prstClr val="black"/>
                </a:solidFill>
              </a:rPr>
              <a:t>▶ </a:t>
            </a:r>
            <a:r>
              <a:rPr lang="en-US" altLang="ko-KR" sz="2000" b="1" dirty="0">
                <a:solidFill>
                  <a:srgbClr val="FF0000"/>
                </a:solidFill>
              </a:rPr>
              <a:t>Priority Queue</a:t>
            </a:r>
            <a:r>
              <a:rPr lang="en-US" altLang="ko-KR" sz="2000" b="1" dirty="0">
                <a:solidFill>
                  <a:prstClr val="black"/>
                </a:solidFill>
              </a:rPr>
              <a:t> (</a:t>
            </a:r>
            <a:r>
              <a:rPr lang="ko-KR" altLang="en-US" sz="2000" b="1" dirty="0">
                <a:solidFill>
                  <a:prstClr val="black"/>
                </a:solidFill>
              </a:rPr>
              <a:t>우선 순위 큐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>
                <a:solidFill>
                  <a:prstClr val="black"/>
                </a:solidFill>
              </a:rPr>
              <a:t>우선 순위 큐란</a:t>
            </a:r>
            <a:r>
              <a:rPr lang="en-US" altLang="ko-KR" sz="2000" dirty="0">
                <a:solidFill>
                  <a:prstClr val="black"/>
                </a:solidFill>
              </a:rPr>
              <a:t>?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>
                <a:solidFill>
                  <a:prstClr val="black"/>
                </a:solidFill>
              </a:rPr>
              <a:t>우선 순위 큐의 주요 기능 및 구현 원리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prstClr val="black"/>
                </a:solidFill>
              </a:rPr>
              <a:t>▶ 실습 </a:t>
            </a:r>
            <a:r>
              <a:rPr lang="en-US" altLang="ko-KR" sz="2000" b="1" dirty="0">
                <a:solidFill>
                  <a:prstClr val="black"/>
                </a:solidFill>
              </a:rPr>
              <a:t>/ </a:t>
            </a:r>
            <a:r>
              <a:rPr lang="ko-KR" altLang="en-US" sz="2000" b="1" dirty="0">
                <a:solidFill>
                  <a:prstClr val="black"/>
                </a:solidFill>
              </a:rPr>
              <a:t>과제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ko-KR" altLang="en-US" sz="2000" dirty="0">
                <a:solidFill>
                  <a:prstClr val="black"/>
                </a:solidFill>
              </a:rPr>
              <a:t>우선 순위와 </a:t>
            </a:r>
            <a:r>
              <a:rPr lang="ko-KR" altLang="en-US" sz="2000" b="1" dirty="0" err="1">
                <a:solidFill>
                  <a:srgbClr val="B4DC00"/>
                </a:solidFill>
              </a:rPr>
              <a:t>작업명</a:t>
            </a:r>
            <a:r>
              <a:rPr lang="ko-KR" altLang="en-US" sz="2000" dirty="0" err="1">
                <a:solidFill>
                  <a:prstClr val="black"/>
                </a:solidFill>
              </a:rPr>
              <a:t>을</a:t>
            </a:r>
            <a:r>
              <a:rPr lang="ko-KR" altLang="en-US" sz="2000" dirty="0">
                <a:solidFill>
                  <a:prstClr val="black"/>
                </a:solidFill>
              </a:rPr>
              <a:t> 갖는 </a:t>
            </a:r>
            <a:r>
              <a:rPr lang="en-US" altLang="ko-KR" sz="2000" dirty="0">
                <a:solidFill>
                  <a:prstClr val="black"/>
                </a:solidFill>
              </a:rPr>
              <a:t>Priority Queue </a:t>
            </a:r>
            <a:r>
              <a:rPr lang="ko-KR" altLang="en-US" sz="2000" dirty="0">
                <a:solidFill>
                  <a:prstClr val="black"/>
                </a:solidFill>
              </a:rPr>
              <a:t>구현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▶ 결과 화면 </a:t>
            </a:r>
            <a:r>
              <a:rPr lang="ko-KR" altLang="en-US" sz="2400" b="1" dirty="0" smtClean="0"/>
              <a:t>예시</a:t>
            </a:r>
            <a:endParaRPr lang="en-US" altLang="ko-KR" sz="2400" b="1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명령어 입력에 따라 작업을 수행한 결과를 화면에 출력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2" t="2610" r="1905" b="2610"/>
          <a:stretch/>
        </p:blipFill>
        <p:spPr>
          <a:xfrm>
            <a:off x="2339752" y="2132856"/>
            <a:ext cx="468052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tabLst>
                <a:tab pos="2856230" algn="l"/>
                <a:tab pos="3414395" algn="l"/>
              </a:tabLst>
            </a:pPr>
            <a:r>
              <a:rPr lang="en-US" altLang="ko-KR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5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altLang="ko-KR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altLang="ko-KR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lang="en-US" altLang="ko-KR" spc="765" dirty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lang="en-US" altLang="ko-KR" spc="38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lang="en-US" altLang="ko-KR" spc="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altLang="ko-KR" spc="20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altLang="ko-KR" spc="30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altLang="ko-KR" spc="28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-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02859"/>
              </p:ext>
            </p:extLst>
          </p:nvPr>
        </p:nvGraphicFramePr>
        <p:xfrm>
          <a:off x="162334" y="4516750"/>
          <a:ext cx="8819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평가 감점 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지연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수업 시작부터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 사항 누락</a:t>
                      </a:r>
                      <a:r>
                        <a:rPr lang="en-US" altLang="ko-KR" b="1" baseline="0" dirty="0"/>
                        <a:t> /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결과값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불일치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 </a:t>
                      </a:r>
                      <a:r>
                        <a:rPr lang="en-US" altLang="ko-KR" b="1" dirty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과제 </a:t>
                      </a:r>
                      <a:r>
                        <a:rPr lang="en-US" altLang="ko-KR" b="1" dirty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59076"/>
              </p:ext>
            </p:extLst>
          </p:nvPr>
        </p:nvGraphicFramePr>
        <p:xfrm>
          <a:off x="162334" y="1844824"/>
          <a:ext cx="8819332" cy="2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제출 안내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사이버캠퍼스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dirty="0" smtClean="0"/>
                        <a:t>06</a:t>
                      </a:r>
                      <a:r>
                        <a:rPr lang="ko-KR" altLang="en-US" dirty="0" smtClean="0"/>
                        <a:t>반</a:t>
                      </a:r>
                      <a:r>
                        <a:rPr lang="en-US" altLang="ko-KR" dirty="0" smtClean="0"/>
                        <a:t>]_</a:t>
                      </a:r>
                      <a:r>
                        <a:rPr lang="en-US" altLang="ko-KR" dirty="0" smtClean="0"/>
                        <a:t>05_</a:t>
                      </a:r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_heap_sort.zip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dirty="0" smtClean="0"/>
                        <a:t>06</a:t>
                      </a:r>
                      <a:r>
                        <a:rPr lang="ko-KR" altLang="en-US" dirty="0" smtClean="0"/>
                        <a:t>반</a:t>
                      </a:r>
                      <a:r>
                        <a:rPr lang="en-US" altLang="ko-KR" dirty="0" smtClean="0"/>
                        <a:t>]_</a:t>
                      </a:r>
                      <a:r>
                        <a:rPr lang="en-US" altLang="ko-KR" dirty="0" smtClean="0"/>
                        <a:t>05_201750885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err="1" smtClean="0"/>
                        <a:t>신재권</a:t>
                      </a:r>
                      <a:r>
                        <a:rPr lang="en-US" altLang="ko-KR" dirty="0" smtClean="0"/>
                        <a:t>_heap_sort.zip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* </a:t>
                      </a:r>
                      <a:r>
                        <a:rPr lang="ko-KR" altLang="en-US" sz="1600" dirty="0" smtClean="0"/>
                        <a:t>주차</a:t>
                      </a:r>
                      <a:r>
                        <a:rPr lang="en-US" altLang="ko-KR" sz="1600" dirty="0" smtClean="0"/>
                        <a:t>(5</a:t>
                      </a:r>
                      <a:r>
                        <a:rPr lang="ko-KR" altLang="en-US" sz="1600" dirty="0" smtClean="0"/>
                        <a:t>주차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와 과제</a:t>
                      </a:r>
                      <a:r>
                        <a:rPr lang="ko-KR" altLang="en-US" sz="1600" baseline="0" dirty="0" smtClean="0"/>
                        <a:t> 차수</a:t>
                      </a:r>
                      <a:r>
                        <a:rPr lang="en-US" altLang="ko-KR" sz="1600" baseline="0" dirty="0" smtClean="0"/>
                        <a:t>(4</a:t>
                      </a:r>
                      <a:r>
                        <a:rPr lang="ko-KR" altLang="en-US" sz="1600" baseline="0" dirty="0" smtClean="0"/>
                        <a:t>차 과제</a:t>
                      </a:r>
                      <a:r>
                        <a:rPr lang="en-US" altLang="ko-KR" sz="1600" baseline="0" dirty="0" smtClean="0"/>
                        <a:t>)</a:t>
                      </a:r>
                      <a:r>
                        <a:rPr lang="ko-KR" altLang="en-US" sz="1600" baseline="0" dirty="0" smtClean="0"/>
                        <a:t>가 달라 이름 명명 방식을 주차</a:t>
                      </a:r>
                      <a:r>
                        <a:rPr lang="en-US" altLang="ko-KR" sz="1600" baseline="0" dirty="0" smtClean="0"/>
                        <a:t>(_05_)</a:t>
                      </a:r>
                      <a:r>
                        <a:rPr lang="ko-KR" altLang="en-US" sz="1600" baseline="0" dirty="0" smtClean="0"/>
                        <a:t>로 통일하겠습니다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소스코드</a:t>
                      </a:r>
                      <a:r>
                        <a:rPr lang="en-US" altLang="ko-KR"/>
                        <a:t>(.</a:t>
                      </a:r>
                      <a:r>
                        <a:rPr lang="en-US" altLang="ko-KR" smtClean="0"/>
                        <a:t>java</a:t>
                      </a:r>
                      <a:r>
                        <a:rPr lang="en-US" altLang="ko-KR" baseline="0" smtClean="0"/>
                        <a:t>)</a:t>
                      </a:r>
                      <a:r>
                        <a:rPr lang="ko-KR" altLang="en-US" baseline="0" dirty="0"/>
                        <a:t>와 보고서</a:t>
                      </a:r>
                      <a:r>
                        <a:rPr lang="en-US" altLang="ko-KR" baseline="0" dirty="0"/>
                        <a:t>(.pdf)</a:t>
                      </a:r>
                      <a:r>
                        <a:rPr lang="ko-KR" altLang="en-US" baseline="0" dirty="0"/>
                        <a:t>를 </a:t>
                      </a:r>
                      <a:r>
                        <a:rPr lang="en-US" altLang="ko-KR" baseline="0" dirty="0"/>
                        <a:t>.zip</a:t>
                      </a:r>
                      <a:r>
                        <a:rPr lang="ko-KR" altLang="en-US" baseline="0" dirty="0"/>
                        <a:t>으로 압축하여 제출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과제 출제 후 다음 주 실습</a:t>
                      </a: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6335742"/>
            <a:ext cx="6878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* </a:t>
            </a:r>
            <a:r>
              <a:rPr lang="ko-KR" altLang="en-US" sz="1100" dirty="0" smtClean="0">
                <a:solidFill>
                  <a:prstClr val="black"/>
                </a:solidFill>
              </a:rPr>
              <a:t>자신의 실험 환경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사용한 라이브러리 등 코드 </a:t>
            </a:r>
            <a:r>
              <a:rPr lang="en-US" altLang="ko-KR" sz="1100" dirty="0" smtClean="0">
                <a:solidFill>
                  <a:prstClr val="black"/>
                </a:solidFill>
              </a:rPr>
              <a:t>Error</a:t>
            </a:r>
            <a:r>
              <a:rPr lang="ko-KR" altLang="en-US" sz="1100" dirty="0" smtClean="0">
                <a:solidFill>
                  <a:prstClr val="black"/>
                </a:solidFill>
              </a:rPr>
              <a:t>가 발생할 수 있는 부분에 대해서 보고서에 작성할 것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 dirty="0"/>
              <a:t>과제 </a:t>
            </a:r>
            <a:r>
              <a:rPr lang="ko-KR" altLang="en-US" dirty="0" smtClean="0"/>
              <a:t>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49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Heap</a:t>
            </a:r>
            <a:r>
              <a:rPr lang="ko-KR" altLang="en-US" sz="2400" b="1" dirty="0" smtClean="0">
                <a:latin typeface="+mj-lt"/>
              </a:rPr>
              <a:t>이란</a:t>
            </a:r>
            <a:r>
              <a:rPr lang="en-US" altLang="ko-KR" sz="2400" b="1" dirty="0" smtClean="0">
                <a:latin typeface="+mj-lt"/>
              </a:rPr>
              <a:t>?  (1/3)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완전 이진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트리를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기반</a:t>
            </a:r>
            <a:r>
              <a:rPr lang="ko-KR" altLang="en-US" sz="2000" dirty="0" smtClean="0"/>
              <a:t>으로 하는 </a:t>
            </a:r>
            <a:r>
              <a:rPr lang="ko-KR" altLang="en-US" sz="2000" dirty="0" err="1" smtClean="0"/>
              <a:t>배열형</a:t>
            </a:r>
            <a:r>
              <a:rPr lang="ko-KR" altLang="en-US" sz="2000" dirty="0" smtClean="0"/>
              <a:t> 자료구조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최대값</a:t>
            </a:r>
            <a:r>
              <a:rPr lang="ko-KR" altLang="en-US" sz="2000" dirty="0" smtClean="0"/>
              <a:t> 또는 </a:t>
            </a:r>
            <a:r>
              <a:rPr lang="ko-KR" altLang="en-US" sz="2000" b="1" dirty="0" smtClean="0">
                <a:solidFill>
                  <a:srgbClr val="B4DC00"/>
                </a:solidFill>
              </a:rPr>
              <a:t>최소값</a:t>
            </a:r>
            <a:r>
              <a:rPr lang="ko-KR" altLang="en-US" sz="2000" dirty="0" smtClean="0"/>
              <a:t>을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빠르게 찾는데 효율적이다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6380953" cy="331809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15873"/>
              </p:ext>
            </p:extLst>
          </p:nvPr>
        </p:nvGraphicFramePr>
        <p:xfrm>
          <a:off x="1691680" y="5827237"/>
          <a:ext cx="6096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94174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221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0376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604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6913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104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925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1103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0159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910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1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Heap</a:t>
            </a:r>
            <a:r>
              <a:rPr lang="ko-KR" altLang="en-US" sz="2400" b="1" dirty="0" smtClean="0">
                <a:latin typeface="+mj-lt"/>
              </a:rPr>
              <a:t>이란</a:t>
            </a:r>
            <a:r>
              <a:rPr lang="en-US" altLang="ko-KR" sz="2400" b="1" dirty="0" smtClean="0">
                <a:latin typeface="+mj-lt"/>
              </a:rPr>
              <a:t>?  (2/3)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이 </a:t>
            </a:r>
            <a:r>
              <a:rPr lang="ko-KR" altLang="en-US" sz="2000" dirty="0" err="1"/>
              <a:t>트리는</a:t>
            </a:r>
            <a:r>
              <a:rPr lang="ko-KR" altLang="en-US" sz="2000" dirty="0"/>
              <a:t> 가장 낮은 층을 제외하고는 완전히 차 있고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가장 낮은 </a:t>
            </a:r>
            <a:r>
              <a:rPr lang="ko-KR" altLang="en-US" sz="2000" dirty="0" smtClean="0"/>
              <a:t>층은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왼쪽에서부터 채워 넣는다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6380953" cy="331809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52500"/>
              </p:ext>
            </p:extLst>
          </p:nvPr>
        </p:nvGraphicFramePr>
        <p:xfrm>
          <a:off x="1691680" y="5827237"/>
          <a:ext cx="6096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94174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221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0376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604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6913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104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925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1103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0159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910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1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1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Heap</a:t>
            </a:r>
            <a:r>
              <a:rPr lang="ko-KR" altLang="en-US" sz="2400" b="1" dirty="0" smtClean="0">
                <a:latin typeface="+mj-lt"/>
              </a:rPr>
              <a:t>이란</a:t>
            </a:r>
            <a:r>
              <a:rPr lang="en-US" altLang="ko-KR" sz="2400" b="1" dirty="0" smtClean="0">
                <a:latin typeface="+mj-lt"/>
              </a:rPr>
              <a:t>?  (3/3)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cs typeface="Courier New" pitchFamily="49" charset="0"/>
              </a:rPr>
              <a:t>	</a:t>
            </a:r>
            <a:r>
              <a:rPr lang="ko-KR" altLang="en-US" sz="2000" dirty="0" smtClean="0">
                <a:cs typeface="Courier New" pitchFamily="49" charset="0"/>
              </a:rPr>
              <a:t>어떤 </a:t>
            </a:r>
            <a:r>
              <a:rPr lang="ko-KR" altLang="en-US" sz="2000" dirty="0" err="1" smtClean="0">
                <a:cs typeface="Courier New" pitchFamily="49" charset="0"/>
              </a:rPr>
              <a:t>노드가</a:t>
            </a:r>
            <a:r>
              <a:rPr lang="ko-KR" altLang="en-US" sz="2000" dirty="0" smtClean="0">
                <a:cs typeface="Courier New" pitchFamily="49" charset="0"/>
              </a:rPr>
              <a:t> 저장된 인덱스를 </a:t>
            </a:r>
            <a:r>
              <a:rPr lang="en-US" altLang="ko-KR" sz="2000" dirty="0" err="1" smtClean="0">
                <a:cs typeface="Courier New" pitchFamily="49" charset="0"/>
              </a:rPr>
              <a:t>i</a:t>
            </a:r>
            <a:r>
              <a:rPr lang="ko-KR" altLang="en-US" sz="2000" dirty="0" smtClean="0">
                <a:cs typeface="Courier New" pitchFamily="49" charset="0"/>
              </a:rPr>
              <a:t>라 할 때</a:t>
            </a:r>
            <a:r>
              <a:rPr lang="en-US" altLang="ko-KR" sz="2000" dirty="0" smtClean="0">
                <a:cs typeface="Courier New" pitchFamily="49" charset="0"/>
              </a:rPr>
              <a:t>,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cs typeface="Courier New" pitchFamily="49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PARENT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  return </a:t>
            </a:r>
            <a:r>
              <a:rPr lang="ko-KR" altLang="en-US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⌊ </a:t>
            </a:r>
            <a:r>
              <a:rPr lang="en-US" altLang="ko-KR" b="1" i="1" dirty="0" err="1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/2 </a:t>
            </a:r>
            <a:r>
              <a:rPr lang="ko-KR" altLang="en-US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⌋</a:t>
            </a:r>
            <a:endParaRPr lang="en-US" altLang="ko-KR" b="1" i="1" dirty="0">
              <a:solidFill>
                <a:srgbClr val="009696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LEFT-CHILD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2i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0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RIGHT-CHILD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dirty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2i+1</a:t>
            </a:r>
            <a:endParaRPr lang="en-US" altLang="ko-KR" b="1" i="1" dirty="0">
              <a:solidFill>
                <a:srgbClr val="00969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6380953" cy="331809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52500"/>
              </p:ext>
            </p:extLst>
          </p:nvPr>
        </p:nvGraphicFramePr>
        <p:xfrm>
          <a:off x="1691680" y="5827237"/>
          <a:ext cx="6096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94174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221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0376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0604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6913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104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1925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1103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0159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910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1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최대 </a:t>
            </a:r>
            <a:r>
              <a:rPr lang="ko-KR" altLang="en-US" sz="2400" b="1" dirty="0" err="1" smtClean="0">
                <a:latin typeface="+mj-lt"/>
              </a:rPr>
              <a:t>힙과</a:t>
            </a:r>
            <a:r>
              <a:rPr lang="ko-KR" altLang="en-US" sz="2400" b="1" dirty="0" smtClean="0">
                <a:latin typeface="+mj-lt"/>
              </a:rPr>
              <a:t> 최소 </a:t>
            </a:r>
            <a:r>
              <a:rPr lang="ko-KR" altLang="en-US" sz="2400" b="1" dirty="0" err="1" smtClean="0">
                <a:latin typeface="+mj-lt"/>
              </a:rPr>
              <a:t>힙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1) </a:t>
            </a:r>
            <a:r>
              <a:rPr lang="ko-KR" altLang="en-US" sz="2000" dirty="0" smtClean="0"/>
              <a:t>최대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(Max Heap) :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루트에 최대값이 저장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부모의 키 값 ≥ 자식의 키 값</a:t>
            </a:r>
            <a:endParaRPr lang="en-US" altLang="ko-KR" sz="2000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5" y="3573016"/>
            <a:ext cx="806958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2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최대 </a:t>
            </a:r>
            <a:r>
              <a:rPr lang="ko-KR" altLang="en-US" sz="2400" b="1" dirty="0" err="1" smtClean="0">
                <a:latin typeface="+mj-lt"/>
              </a:rPr>
              <a:t>힙과</a:t>
            </a:r>
            <a:r>
              <a:rPr lang="ko-KR" altLang="en-US" sz="2400" b="1" dirty="0" smtClean="0">
                <a:latin typeface="+mj-lt"/>
              </a:rPr>
              <a:t> 최소 </a:t>
            </a:r>
            <a:r>
              <a:rPr lang="ko-KR" altLang="en-US" sz="2400" b="1" dirty="0" err="1" smtClean="0">
                <a:latin typeface="+mj-lt"/>
              </a:rPr>
              <a:t>힙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2) </a:t>
            </a:r>
            <a:r>
              <a:rPr lang="ko-KR" altLang="en-US" sz="2000" dirty="0"/>
              <a:t>최소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</a:t>
            </a:r>
            <a:r>
              <a:rPr lang="en-US" altLang="ko-KR" sz="2000" dirty="0"/>
              <a:t>(Min Heap) : </a:t>
            </a:r>
            <a:r>
              <a:rPr lang="ko-KR" altLang="en-US" sz="2000" b="1" dirty="0">
                <a:solidFill>
                  <a:srgbClr val="0070C0"/>
                </a:solidFill>
              </a:rPr>
              <a:t>루트에 최소값이 저장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	</a:t>
            </a:r>
            <a:r>
              <a:rPr lang="ko-KR" altLang="en-US" sz="2000" dirty="0"/>
              <a:t>부모의 키 값 ≤ 자식의 키 값</a:t>
            </a:r>
            <a:endParaRPr lang="en-US" altLang="ko-KR" sz="2000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705" y="3573016"/>
            <a:ext cx="8069579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4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60" y="3068960"/>
            <a:ext cx="6857434" cy="35658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73" y="3068960"/>
            <a:ext cx="6857434" cy="35658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73" y="3068960"/>
            <a:ext cx="6857434" cy="356586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ko-KR" altLang="en-US" sz="2400" b="1" dirty="0" err="1" smtClean="0">
                <a:latin typeface="+mj-lt"/>
              </a:rPr>
              <a:t>힙의</a:t>
            </a:r>
            <a:r>
              <a:rPr lang="ko-KR" altLang="en-US" sz="2400" b="1" dirty="0" smtClean="0">
                <a:latin typeface="+mj-lt"/>
              </a:rPr>
              <a:t> 구현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MAX-HEAPIFY </a:t>
            </a:r>
            <a:r>
              <a:rPr lang="en-US" altLang="ko-KR" sz="2000" dirty="0" smtClean="0"/>
              <a:t>(S,2)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특정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기점으로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트리를</a:t>
            </a:r>
            <a:r>
              <a:rPr lang="ko-KR" altLang="en-US" sz="2000" dirty="0" smtClean="0"/>
              <a:t> 내려가며 최대 </a:t>
            </a:r>
            <a:r>
              <a:rPr lang="ko-KR" altLang="en-US" sz="2000" dirty="0" err="1" smtClean="0"/>
              <a:t>힙이</a:t>
            </a:r>
            <a:r>
              <a:rPr lang="ko-KR" altLang="en-US" sz="2000" dirty="0" smtClean="0"/>
              <a:t> 되도록 함</a:t>
            </a:r>
            <a:endParaRPr lang="en-US" altLang="ko-KR" sz="20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386318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31865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3180" y="386318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0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ko-KR" altLang="en-US" sz="2400" b="1" dirty="0" err="1" smtClean="0">
                <a:latin typeface="+mj-lt"/>
              </a:rPr>
              <a:t>힙의</a:t>
            </a:r>
            <a:r>
              <a:rPr lang="ko-KR" altLang="en-US" sz="2400" b="1" dirty="0" smtClean="0">
                <a:latin typeface="+mj-lt"/>
              </a:rPr>
              <a:t> 구현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MAX-HEAPIFY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A,i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      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LEFT-CHILD(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R </a:t>
            </a:r>
            <a:r>
              <a:rPr lang="ko-KR" altLang="en-US" b="1" i="1" dirty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RIGHT-CHILD(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if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≤ 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heap_size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[A]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and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A[L] &gt; A[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        then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largest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        else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largest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if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R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≤ 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heap_size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[A]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and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A[R] &gt; A[largest]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        then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largest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←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R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if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largest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≠ 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endParaRPr lang="en-US" altLang="ko-KR" b="1" i="1" dirty="0" smtClean="0">
              <a:solidFill>
                <a:srgbClr val="009696"/>
              </a:solidFill>
              <a:latin typeface="Times New Roman" pitchFamily="18" charset="0"/>
              <a:ea typeface="바탕체" pitchFamily="17" charset="-127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</a:t>
            </a: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               then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A[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i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] </a:t>
            </a:r>
            <a:r>
              <a:rPr lang="ko-KR" altLang="en-US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↔ 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A[largest]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 smtClean="0"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	                        MAX-HEAPIFY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A,largest</a:t>
            </a:r>
            <a:r>
              <a:rPr lang="en-US" altLang="ko-KR" b="1" i="1" dirty="0" smtClean="0">
                <a:solidFill>
                  <a:srgbClr val="009696"/>
                </a:solidFill>
                <a:latin typeface="Times New Roman" pitchFamily="18" charset="0"/>
                <a:ea typeface="바탕체" pitchFamily="17" charset="-127"/>
                <a:cs typeface="Times New Roman" pitchFamily="18" charset="0"/>
              </a:rPr>
              <a:t>)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493</Words>
  <Application>Microsoft Office PowerPoint</Application>
  <PresentationFormat>화면 슬라이드 쇼(4:3)</PresentationFormat>
  <Paragraphs>317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바탕체</vt:lpstr>
      <vt:lpstr>휴먼둥근헤드라인</vt:lpstr>
      <vt:lpstr>Arial</vt:lpstr>
      <vt:lpstr>Courier New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Heap</vt:lpstr>
      <vt:lpstr>PowerPoint 프레젠테이션</vt:lpstr>
      <vt:lpstr>Priority Queue</vt:lpstr>
      <vt:lpstr>Priority Queue</vt:lpstr>
      <vt:lpstr>Priority Queue</vt:lpstr>
      <vt:lpstr>Priority Queue</vt:lpstr>
      <vt:lpstr>Practice / Homework</vt:lpstr>
      <vt:lpstr>Practice / Homework</vt:lpstr>
      <vt:lpstr>PowerPoint 프레젠테이션</vt:lpstr>
      <vt:lpstr>Practice / Homework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Shin Jae-Kwon</cp:lastModifiedBy>
  <cp:revision>311</cp:revision>
  <dcterms:created xsi:type="dcterms:W3CDTF">2006-10-05T04:04:58Z</dcterms:created>
  <dcterms:modified xsi:type="dcterms:W3CDTF">2019-10-04T08:30:51Z</dcterms:modified>
</cp:coreProperties>
</file>