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28" r:id="rId3"/>
    <p:sldId id="430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82" r:id="rId15"/>
    <p:sldId id="464" r:id="rId16"/>
    <p:sldId id="483" r:id="rId17"/>
    <p:sldId id="484" r:id="rId18"/>
    <p:sldId id="487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B9B"/>
    <a:srgbClr val="9B1F13"/>
    <a:srgbClr val="C8F000"/>
    <a:srgbClr val="D0D8E8"/>
    <a:srgbClr val="E9EDF4"/>
    <a:srgbClr val="FF99FF"/>
    <a:srgbClr val="0B72D9"/>
    <a:srgbClr val="1DC7F4"/>
    <a:srgbClr val="002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8" autoAdjust="0"/>
    <p:restoredTop sz="94689" autoAdjust="0"/>
  </p:normalViewPr>
  <p:slideViewPr>
    <p:cSldViewPr>
      <p:cViewPr varScale="1">
        <p:scale>
          <a:sx n="110" d="100"/>
          <a:sy n="110" d="100"/>
        </p:scale>
        <p:origin x="15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409FB-41A1-407B-8C47-FBB40A9E5BEE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0B863-C359-46DB-B05C-801735343C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8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1D528-D384-4B84-9E86-624BBF0D567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5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rgbClr val="9B1F13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4850" b="1" kern="1200" spc="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8137" y="4245046"/>
            <a:ext cx="7174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100" dirty="0" smtClean="0">
                <a:solidFill>
                  <a:srgbClr val="C8C8C8"/>
                </a:solidFill>
                <a:latin typeface="맑은 고딕" pitchFamily="50" charset="-127"/>
                <a:ea typeface="맑은 고딕" pitchFamily="50" charset="-127"/>
              </a:rPr>
              <a:t>2019. 10. 10.</a:t>
            </a:r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endParaRPr lang="en-US" altLang="ko-KR" sz="2000" b="1" spc="100" dirty="0" smtClean="0">
              <a:solidFill>
                <a:srgbClr val="C8C8C8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b="1" spc="100" dirty="0">
                <a:solidFill>
                  <a:srgbClr val="C8C8C8"/>
                </a:solidFill>
              </a:rPr>
              <a:t>충남대학교 컴퓨터공학과 </a:t>
            </a:r>
            <a:r>
              <a:rPr lang="ko-KR" altLang="en-US" sz="2000" b="1" spc="100" dirty="0" smtClean="0">
                <a:solidFill>
                  <a:srgbClr val="C8C8C8"/>
                </a:solidFill>
              </a:rPr>
              <a:t>시스템소프트웨어 연구실</a:t>
            </a:r>
            <a:endParaRPr lang="en-US" altLang="ko-KR" sz="500" b="1" spc="100" dirty="0">
              <a:solidFill>
                <a:srgbClr val="C8C8C8"/>
              </a:solidFill>
            </a:endParaRPr>
          </a:p>
          <a:p>
            <a:pPr algn="ctr"/>
            <a:r>
              <a:rPr lang="en-US" altLang="ko-KR" sz="2000" b="1" spc="100" dirty="0">
                <a:solidFill>
                  <a:srgbClr val="C8C8C8"/>
                </a:solidFill>
              </a:rPr>
              <a:t>TA</a:t>
            </a:r>
            <a:r>
              <a:rPr lang="ko-KR" altLang="en-US" sz="2000" b="1" spc="100" dirty="0">
                <a:solidFill>
                  <a:srgbClr val="C8C8C8"/>
                </a:solidFill>
              </a:rPr>
              <a:t> </a:t>
            </a:r>
            <a:r>
              <a:rPr lang="ko-KR" altLang="en-US" sz="2000" b="1" spc="100" dirty="0" err="1" smtClean="0">
                <a:solidFill>
                  <a:srgbClr val="C8C8C8"/>
                </a:solidFill>
              </a:rPr>
              <a:t>신재권</a:t>
            </a:r>
            <a:endParaRPr lang="ko-KR" altLang="en-US" sz="2000" b="1" spc="100" dirty="0">
              <a:solidFill>
                <a:srgbClr val="C8C8C8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57200" y="1196752"/>
            <a:ext cx="8229600" cy="2785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6000" b="1" spc="200" dirty="0" smtClean="0">
                <a:solidFill>
                  <a:schemeClr val="tx1"/>
                </a:solidFill>
                <a:latin typeface="+mn-ea"/>
              </a:rPr>
              <a:t>알 고 리 즘</a:t>
            </a:r>
            <a:endParaRPr lang="ko-KR" altLang="en-US" sz="6000" b="1" spc="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34076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spc="-100" dirty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6</a:t>
            </a:r>
            <a:r>
              <a:rPr lang="ko-KR" altLang="en-US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주차 </a:t>
            </a:r>
            <a:r>
              <a:rPr lang="en-US" altLang="ko-KR" sz="2400" i="1" spc="-100" dirty="0" smtClean="0">
                <a:solidFill>
                  <a:srgbClr val="C8C8C8"/>
                </a:solidFill>
                <a:latin typeface="휴먼둥근헤드라인" pitchFamily="18" charset="-127"/>
                <a:ea typeface="휴먼둥근헤드라인" pitchFamily="18" charset="-127"/>
              </a:rPr>
              <a:t>: Quick Sort</a:t>
            </a:r>
            <a:endParaRPr lang="ko-KR" altLang="en-US" sz="2400" i="1" spc="-100" dirty="0">
              <a:solidFill>
                <a:srgbClr val="C8C8C8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62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75182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0485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182364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941243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4860032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17523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2836312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11334"/>
              </p:ext>
            </p:extLst>
          </p:nvPr>
        </p:nvGraphicFramePr>
        <p:xfrm>
          <a:off x="1532674" y="4551148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49355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5868144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1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14574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917523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아래쪽 화살표 24"/>
          <p:cNvSpPr/>
          <p:nvPr/>
        </p:nvSpPr>
        <p:spPr>
          <a:xfrm rot="10800000">
            <a:off x="2836312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949355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아래쪽 화살표 26"/>
          <p:cNvSpPr/>
          <p:nvPr/>
        </p:nvSpPr>
        <p:spPr>
          <a:xfrm>
            <a:off x="5868144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925636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 rot="10800000">
            <a:off x="3844425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22535"/>
              </p:ext>
            </p:extLst>
          </p:nvPr>
        </p:nvGraphicFramePr>
        <p:xfrm>
          <a:off x="1532674" y="4551148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6979952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6898741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22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/>
      <p:bldP spid="29" grpId="0" animBg="1"/>
      <p:bldP spid="31" grpId="0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/>
              <a:t>반복문이</a:t>
            </a:r>
            <a:r>
              <a:rPr lang="ko-KR" altLang="en-US" sz="2000" dirty="0"/>
              <a:t> 종료되면 </a:t>
            </a:r>
            <a:r>
              <a:rPr lang="en-US" altLang="ko-KR" sz="2000" b="1" dirty="0" err="1">
                <a:solidFill>
                  <a:srgbClr val="0070C0"/>
                </a:solidFill>
              </a:rPr>
              <a:t>i</a:t>
            </a:r>
            <a:r>
              <a:rPr lang="ko-KR" altLang="en-US" sz="2000" b="1" dirty="0" err="1">
                <a:solidFill>
                  <a:srgbClr val="0070C0"/>
                </a:solidFill>
              </a:rPr>
              <a:t>를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</a:rPr>
              <a:t>+1</a:t>
            </a:r>
            <a:r>
              <a:rPr lang="en-US" altLang="ko-KR" sz="2000" dirty="0"/>
              <a:t> </a:t>
            </a:r>
            <a:r>
              <a:rPr lang="ko-KR" altLang="en-US" sz="2000" dirty="0"/>
              <a:t>시키고</a:t>
            </a:r>
            <a:r>
              <a:rPr lang="en-US" altLang="ko-KR" sz="2000" dirty="0"/>
              <a:t>, </a:t>
            </a:r>
            <a:r>
              <a:rPr lang="en-US" altLang="ko-KR" sz="2000" b="1" dirty="0">
                <a:solidFill>
                  <a:srgbClr val="FF0000"/>
                </a:solidFill>
              </a:rPr>
              <a:t>A[</a:t>
            </a:r>
            <a:r>
              <a:rPr lang="en-US" altLang="ko-KR" sz="2000" b="1" dirty="0" err="1">
                <a:solidFill>
                  <a:srgbClr val="FF0000"/>
                </a:solidFill>
              </a:rPr>
              <a:t>i</a:t>
            </a:r>
            <a:r>
              <a:rPr lang="en-US" altLang="ko-KR" sz="2000" b="1" dirty="0">
                <a:solidFill>
                  <a:srgbClr val="FF0000"/>
                </a:solidFill>
              </a:rPr>
              <a:t>] </a:t>
            </a:r>
            <a:r>
              <a:rPr lang="ko-KR" altLang="en-US" sz="2000" b="1" dirty="0">
                <a:solidFill>
                  <a:srgbClr val="FF0000"/>
                </a:solidFill>
              </a:rPr>
              <a:t>↔ </a:t>
            </a:r>
            <a:r>
              <a:rPr lang="en-US" altLang="ko-KR" sz="2000" b="1" dirty="0">
                <a:solidFill>
                  <a:srgbClr val="FF0000"/>
                </a:solidFill>
              </a:rPr>
              <a:t>A[j]</a:t>
            </a:r>
            <a:r>
              <a:rPr lang="ko-KR" altLang="en-US" sz="2000" dirty="0"/>
              <a:t>를 수행한다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907924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925636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3844425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79952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898741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41243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4860032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73750"/>
              </p:ext>
            </p:extLst>
          </p:nvPr>
        </p:nvGraphicFramePr>
        <p:xfrm>
          <a:off x="1532674" y="4551148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2521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10800000">
            <a:off x="464400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10251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507605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4" grpId="0"/>
      <p:bldP spid="14" grpId="1"/>
      <p:bldP spid="15" grpId="0" animBg="1"/>
      <p:bldP spid="15" grpId="1" animBg="1"/>
      <p:bldP spid="17" grpId="0"/>
      <p:bldP spid="18" grpId="0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smtClean="0">
                <a:latin typeface="+mj-lt"/>
              </a:rPr>
              <a:t>최종적으로 </a:t>
            </a:r>
            <a:r>
              <a:rPr lang="en-US" altLang="ko-KR" sz="2000" dirty="0" smtClean="0">
                <a:latin typeface="+mj-lt"/>
              </a:rPr>
              <a:t>X</a:t>
            </a:r>
            <a:r>
              <a:rPr lang="ko-KR" altLang="en-US" sz="2000" dirty="0" smtClean="0">
                <a:latin typeface="+mj-lt"/>
              </a:rPr>
              <a:t>가 위치한 곳의 인덱스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 반환</a:t>
            </a:r>
            <a:r>
              <a:rPr lang="ko-KR" altLang="en-US" sz="2000" dirty="0" smtClean="0">
                <a:latin typeface="+mj-lt"/>
              </a:rPr>
              <a:t>한다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QUICKSORT </a:t>
            </a:r>
            <a:r>
              <a:rPr lang="ko-KR" altLang="en-US" sz="2000" dirty="0" smtClean="0">
                <a:latin typeface="+mj-lt"/>
              </a:rPr>
              <a:t>프로시저는 이를 반환 받은 후</a:t>
            </a:r>
            <a:endParaRPr lang="en-US" altLang="ko-KR" sz="2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latin typeface="+mj-lt"/>
              </a:rPr>
              <a:t>	</a:t>
            </a:r>
            <a:r>
              <a:rPr lang="en-US" altLang="ko-KR" sz="2000" dirty="0" smtClean="0">
                <a:latin typeface="+mj-lt"/>
              </a:rPr>
              <a:t>A[p .. i-1], A[i+1 .. r]</a:t>
            </a:r>
            <a:r>
              <a:rPr lang="ko-KR" altLang="en-US" sz="2000" dirty="0" smtClean="0">
                <a:latin typeface="+mj-lt"/>
              </a:rPr>
              <a:t>로 각각 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재귀 호출</a:t>
            </a:r>
            <a:r>
              <a:rPr lang="ko-KR" altLang="en-US" sz="2000" dirty="0" smtClean="0">
                <a:latin typeface="+mj-lt"/>
              </a:rPr>
              <a:t>한다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796689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251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507605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2521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464400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79952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6898741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</a:t>
            </a:r>
            <a:r>
              <a:rPr lang="en-US" altLang="ko-KR" sz="2400" b="1" dirty="0" smtClean="0"/>
              <a:t>Sort </a:t>
            </a:r>
            <a:r>
              <a:rPr lang="ko-KR" altLang="en-US" sz="2400" b="1" dirty="0" smtClean="0"/>
              <a:t>과정 </a:t>
            </a:r>
            <a:r>
              <a:rPr lang="en-US" altLang="ko-KR" sz="2400" b="1" dirty="0" smtClean="0"/>
              <a:t>GIF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88829"/>
            <a:ext cx="5040560" cy="385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4114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PARTITION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x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for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  to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do  if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      then 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                     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]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↔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←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  </a:t>
            </a:r>
            <a:r>
              <a:rPr lang="ko-KR" altLang="en-US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return  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20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4107582" y="1600200"/>
            <a:ext cx="4834880" cy="49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RANDOMIZED-PARTITION 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i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 p , r )</a:t>
            </a:r>
            <a:endParaRPr lang="en-US" altLang="ko-KR" sz="20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	A[r] </a:t>
            </a:r>
            <a:r>
              <a:rPr lang="ko-KR" altLang="en-US" sz="2000" b="1" dirty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↔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 A[</a:t>
            </a:r>
            <a:r>
              <a:rPr lang="en-US" altLang="ko-KR" sz="2000" b="1" dirty="0" err="1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return  PARTITION </a:t>
            </a:r>
            <a:r>
              <a:rPr lang="en-US" altLang="ko-KR" sz="2000" b="1" i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(A, p, r)</a:t>
            </a:r>
            <a:endParaRPr lang="en-US" altLang="ko-KR" sz="2000" b="1" dirty="0" smtClean="0">
              <a:solidFill>
                <a:srgbClr val="009B9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Practice / </a:t>
            </a:r>
            <a:r>
              <a:rPr lang="en-US" altLang="ko-KR" dirty="0" smtClean="0"/>
              <a:t>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  <a:defRPr/>
            </a:pPr>
            <a:r>
              <a:rPr lang="ko-KR" altLang="en-US" sz="2000" b="1" dirty="0"/>
              <a:t>수업 </a:t>
            </a:r>
            <a:r>
              <a:rPr lang="en-US" altLang="ko-KR" sz="2000" b="1" dirty="0"/>
              <a:t>PPT</a:t>
            </a:r>
            <a:r>
              <a:rPr lang="ko-KR" altLang="en-US" sz="2000" b="1" dirty="0"/>
              <a:t>에 제시된 </a:t>
            </a:r>
            <a:r>
              <a:rPr lang="ko-KR" altLang="en-US" sz="2000" b="1" dirty="0">
                <a:solidFill>
                  <a:srgbClr val="FF0000"/>
                </a:solidFill>
              </a:rPr>
              <a:t>두 가지 </a:t>
            </a:r>
            <a:r>
              <a:rPr lang="en-US" altLang="ko-KR" sz="2000" b="1" dirty="0">
                <a:solidFill>
                  <a:srgbClr val="FF0000"/>
                </a:solidFill>
              </a:rPr>
              <a:t>Partition </a:t>
            </a:r>
            <a:r>
              <a:rPr lang="ko-KR" altLang="en-US" sz="2000" b="1" dirty="0">
                <a:solidFill>
                  <a:srgbClr val="FF0000"/>
                </a:solidFill>
              </a:rPr>
              <a:t>알고리즘을 각각 사용</a:t>
            </a:r>
            <a:r>
              <a:rPr lang="ko-KR" altLang="en-US" sz="2000" b="1" dirty="0"/>
              <a:t>하여</a:t>
            </a:r>
            <a:endParaRPr lang="en-US" altLang="ko-KR" sz="2000" b="1" dirty="0"/>
          </a:p>
          <a:p>
            <a:pPr marL="457200" lvl="1" indent="0" algn="just">
              <a:buNone/>
              <a:defRPr/>
            </a:pPr>
            <a:r>
              <a:rPr lang="en-US" altLang="ko-KR" sz="2000" b="1" dirty="0" smtClean="0"/>
              <a:t>data06.txt</a:t>
            </a:r>
            <a:r>
              <a:rPr lang="ko-KR" altLang="en-US" sz="2000" b="1" dirty="0"/>
              <a:t>를 </a:t>
            </a:r>
            <a:r>
              <a:rPr lang="ko-KR" altLang="en-US" sz="2000" b="1" dirty="0" err="1"/>
              <a:t>퀵</a:t>
            </a:r>
            <a:r>
              <a:rPr lang="ko-KR" altLang="en-US" sz="2000" b="1" dirty="0"/>
              <a:t> 정렬하고 출력하는 </a:t>
            </a:r>
            <a:r>
              <a:rPr lang="en-US" altLang="ko-KR" sz="2000" b="1" u="sng" dirty="0"/>
              <a:t>1</a:t>
            </a:r>
            <a:r>
              <a:rPr lang="ko-KR" altLang="en-US" sz="2000" b="1" u="sng" dirty="0"/>
              <a:t>개</a:t>
            </a:r>
            <a:r>
              <a:rPr lang="ko-KR" altLang="en-US" sz="2000" b="1" dirty="0"/>
              <a:t>의 프로그램을 구현하라</a:t>
            </a:r>
            <a:r>
              <a:rPr lang="en-US" altLang="ko-KR" sz="2000" b="1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</a:t>
            </a:r>
            <a:r>
              <a:rPr lang="ko-KR" altLang="en-US" sz="2000" dirty="0" err="1"/>
              <a:t>ａ．정렬</a:t>
            </a:r>
            <a:r>
              <a:rPr lang="ko-KR" altLang="en-US" sz="2000" dirty="0"/>
              <a:t> 결과를 파일로 출력할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파일명은 다음과 같이 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en-US" altLang="ko-KR" sz="2000" dirty="0" smtClean="0"/>
              <a:t>	</a:t>
            </a:r>
            <a:r>
              <a:rPr lang="ko-KR" altLang="en-US" sz="2000" dirty="0" smtClean="0"/>
              <a:t>　　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“week06_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분반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_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학번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_quick.txt”</a:t>
            </a:r>
            <a:endParaRPr lang="en-US" altLang="ko-KR" sz="2000" dirty="0" smtClean="0"/>
          </a:p>
          <a:p>
            <a:pPr marL="457200" lvl="1" indent="0" algn="just">
              <a:buNone/>
              <a:defRPr/>
            </a:pPr>
            <a:r>
              <a:rPr lang="en-US" altLang="ko-KR" sz="2000" dirty="0"/>
              <a:t>	</a:t>
            </a:r>
            <a:r>
              <a:rPr lang="ko-KR" altLang="en-US" sz="2000" dirty="0"/>
              <a:t>　　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“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week06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</a:rPr>
              <a:t>분반</a:t>
            </a:r>
            <a:r>
              <a:rPr lang="en-US" altLang="ko-KR" sz="2000" b="1" dirty="0">
                <a:solidFill>
                  <a:srgbClr val="0070C0"/>
                </a:solidFill>
              </a:rPr>
              <a:t>_</a:t>
            </a:r>
            <a:r>
              <a:rPr lang="ko-KR" altLang="en-US" sz="2000" b="1" dirty="0">
                <a:solidFill>
                  <a:srgbClr val="0070C0"/>
                </a:solidFill>
              </a:rPr>
              <a:t>학번</a:t>
            </a:r>
            <a:r>
              <a:rPr lang="en-US" altLang="ko-KR" sz="2000" b="1" dirty="0">
                <a:solidFill>
                  <a:srgbClr val="0070C0"/>
                </a:solidFill>
              </a:rPr>
              <a:t>_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quickRandom.txt</a:t>
            </a:r>
            <a:r>
              <a:rPr lang="en-US" altLang="ko-KR" sz="2000" b="1" dirty="0">
                <a:solidFill>
                  <a:srgbClr val="0070C0"/>
                </a:solidFill>
              </a:rPr>
              <a:t>”</a:t>
            </a:r>
            <a:endParaRPr lang="en-US" altLang="ko-KR" sz="2000" dirty="0"/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</a:t>
            </a:r>
            <a:r>
              <a:rPr lang="ko-KR" altLang="en-US" sz="2000" dirty="0" err="1"/>
              <a:t>ｂ．정렬</a:t>
            </a:r>
            <a:r>
              <a:rPr lang="ko-KR" altLang="en-US" sz="2000" dirty="0"/>
              <a:t> 후 출력된 파일은</a:t>
            </a:r>
            <a:r>
              <a:rPr lang="en-US" altLang="ko-KR" sz="2000" dirty="0"/>
              <a:t>,</a:t>
            </a:r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　　</a:t>
            </a:r>
            <a:r>
              <a:rPr lang="en-US" altLang="ko-KR" sz="2000" b="1" dirty="0" smtClean="0">
                <a:solidFill>
                  <a:srgbClr val="C8F000"/>
                </a:solidFill>
              </a:rPr>
              <a:t>data06_sorted.txt</a:t>
            </a:r>
            <a:r>
              <a:rPr lang="ko-KR" altLang="en-US" sz="2000" b="1" dirty="0">
                <a:solidFill>
                  <a:srgbClr val="C8F000"/>
                </a:solidFill>
              </a:rPr>
              <a:t>와 완전히 같은 파일</a:t>
            </a:r>
            <a:r>
              <a:rPr lang="ko-KR" altLang="en-US" sz="2000" dirty="0"/>
              <a:t>이 되어야 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500" dirty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　　즉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쓰기를 할 때</a:t>
            </a:r>
            <a:r>
              <a:rPr lang="en-US" altLang="ko-KR" sz="2000" dirty="0"/>
              <a:t> </a:t>
            </a:r>
            <a:r>
              <a:rPr lang="ko-KR" altLang="en-US" sz="2000" b="1" u="sng" dirty="0"/>
              <a:t>동일한 양식</a:t>
            </a:r>
            <a:r>
              <a:rPr lang="ko-KR" altLang="en-US" sz="2000" dirty="0"/>
              <a:t>으로 작성하여야 한다</a:t>
            </a:r>
            <a:r>
              <a:rPr lang="en-US" altLang="ko-KR" sz="2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04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/ Homework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just">
              <a:buNone/>
              <a:defRPr/>
            </a:pPr>
            <a:r>
              <a:rPr lang="ko-KR" altLang="en-US" sz="2000" b="1" dirty="0"/>
              <a:t>수업 </a:t>
            </a:r>
            <a:r>
              <a:rPr lang="en-US" altLang="ko-KR" sz="2000" b="1" dirty="0"/>
              <a:t>PPT</a:t>
            </a:r>
            <a:r>
              <a:rPr lang="ko-KR" altLang="en-US" sz="2000" b="1" dirty="0"/>
              <a:t>에 제시된 </a:t>
            </a:r>
            <a:r>
              <a:rPr lang="ko-KR" altLang="en-US" sz="2000" b="1" dirty="0">
                <a:solidFill>
                  <a:srgbClr val="FF0000"/>
                </a:solidFill>
              </a:rPr>
              <a:t>두 가지 </a:t>
            </a:r>
            <a:r>
              <a:rPr lang="en-US" altLang="ko-KR" sz="2000" b="1" dirty="0">
                <a:solidFill>
                  <a:srgbClr val="FF0000"/>
                </a:solidFill>
              </a:rPr>
              <a:t>Partition </a:t>
            </a:r>
            <a:r>
              <a:rPr lang="ko-KR" altLang="en-US" sz="2000" b="1" dirty="0">
                <a:solidFill>
                  <a:srgbClr val="FF0000"/>
                </a:solidFill>
              </a:rPr>
              <a:t>알고리즘을 각각 사용</a:t>
            </a:r>
            <a:r>
              <a:rPr lang="ko-KR" altLang="en-US" sz="2000" b="1" dirty="0"/>
              <a:t>하여</a:t>
            </a:r>
            <a:endParaRPr lang="en-US" altLang="ko-KR" sz="2000" b="1" dirty="0"/>
          </a:p>
          <a:p>
            <a:pPr marL="457200" lvl="1" indent="0" algn="just">
              <a:buNone/>
              <a:defRPr/>
            </a:pPr>
            <a:r>
              <a:rPr lang="en-US" altLang="ko-KR" sz="2000" b="1" dirty="0" smtClean="0"/>
              <a:t>data06.txt</a:t>
            </a:r>
            <a:r>
              <a:rPr lang="ko-KR" altLang="en-US" sz="2000" b="1" dirty="0"/>
              <a:t>를 </a:t>
            </a:r>
            <a:r>
              <a:rPr lang="ko-KR" altLang="en-US" sz="2000" b="1" dirty="0" err="1"/>
              <a:t>퀵</a:t>
            </a:r>
            <a:r>
              <a:rPr lang="ko-KR" altLang="en-US" sz="2000" b="1" dirty="0"/>
              <a:t> 정렬하고 출력하는 </a:t>
            </a:r>
            <a:r>
              <a:rPr lang="en-US" altLang="ko-KR" sz="2000" b="1" u="sng" dirty="0"/>
              <a:t>1</a:t>
            </a:r>
            <a:r>
              <a:rPr lang="ko-KR" altLang="en-US" sz="2000" b="1" u="sng" dirty="0"/>
              <a:t>개</a:t>
            </a:r>
            <a:r>
              <a:rPr lang="ko-KR" altLang="en-US" sz="2000" b="1" dirty="0"/>
              <a:t>의 프로그램을 구현하라</a:t>
            </a:r>
            <a:r>
              <a:rPr lang="en-US" altLang="ko-KR" sz="2000" b="1" dirty="0"/>
              <a:t>.</a:t>
            </a:r>
          </a:p>
          <a:p>
            <a:pPr lvl="1" algn="just">
              <a:defRPr/>
            </a:pPr>
            <a:endParaRPr lang="en-US" altLang="ko-KR" sz="2000" dirty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</a:t>
            </a:r>
            <a:r>
              <a:rPr lang="ko-KR" altLang="en-US" sz="2000" dirty="0" err="1"/>
              <a:t>ｃ．다음</a:t>
            </a:r>
            <a:r>
              <a:rPr lang="ko-KR" altLang="en-US" sz="2000" dirty="0"/>
              <a:t> 네 가지 함수가 </a:t>
            </a:r>
            <a:r>
              <a:rPr lang="ko-KR" altLang="en-US" sz="2000" b="1" dirty="0">
                <a:solidFill>
                  <a:srgbClr val="0070C0"/>
                </a:solidFill>
              </a:rPr>
              <a:t>반드시</a:t>
            </a:r>
            <a:r>
              <a:rPr lang="ko-KR" altLang="en-US" sz="2000" dirty="0"/>
              <a:t> 구현되어 있어야 한다</a:t>
            </a:r>
            <a:r>
              <a:rPr lang="en-US" altLang="ko-KR" sz="2000" dirty="0"/>
              <a:t>.</a:t>
            </a:r>
          </a:p>
          <a:p>
            <a:pPr lvl="1" algn="just">
              <a:defRPr/>
            </a:pPr>
            <a:endParaRPr lang="en-US" altLang="ko-KR" sz="1000" dirty="0"/>
          </a:p>
          <a:p>
            <a:pPr marL="1314450" lvl="3" indent="0" algn="just">
              <a:buNone/>
              <a:defRPr/>
            </a:pP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partition(A, p,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r);</a:t>
            </a:r>
          </a:p>
          <a:p>
            <a:pPr lvl="1" algn="just">
              <a:defRPr/>
            </a:pPr>
            <a:endParaRPr lang="en-US" altLang="ko-KR" sz="500" dirty="0">
              <a:latin typeface="Consolas" pitchFamily="49" charset="0"/>
              <a:cs typeface="Consolas" pitchFamily="49" charset="0"/>
            </a:endParaRPr>
          </a:p>
          <a:p>
            <a:pPr marL="1314450" lvl="3" indent="0" algn="just">
              <a:buNone/>
              <a:defRPr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randomizedPartition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p,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r);</a:t>
            </a:r>
          </a:p>
          <a:p>
            <a:pPr lvl="1" algn="just">
              <a:defRPr/>
            </a:pPr>
            <a:endParaRPr lang="en-US" altLang="ko-KR" sz="500" dirty="0">
              <a:latin typeface="Consolas" pitchFamily="49" charset="0"/>
              <a:cs typeface="Consolas" pitchFamily="49" charset="0"/>
            </a:endParaRPr>
          </a:p>
          <a:p>
            <a:pPr marL="1314450" lvl="3" indent="0" algn="just">
              <a:buNone/>
              <a:defRPr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quickSort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(A, p,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r);</a:t>
            </a:r>
          </a:p>
          <a:p>
            <a:pPr lvl="1" algn="just">
              <a:defRPr/>
            </a:pPr>
            <a:endParaRPr lang="en-US" altLang="ko-KR" sz="500" dirty="0">
              <a:latin typeface="Consolas" pitchFamily="49" charset="0"/>
              <a:cs typeface="Consolas" pitchFamily="49" charset="0"/>
            </a:endParaRPr>
          </a:p>
          <a:p>
            <a:pPr marL="1314450" lvl="3" indent="0" algn="just">
              <a:buNone/>
              <a:defRPr/>
            </a:pPr>
            <a:r>
              <a:rPr lang="en-US" altLang="ko-KR" dirty="0" err="1" smtClean="0">
                <a:latin typeface="Consolas" pitchFamily="49" charset="0"/>
                <a:cs typeface="Consolas" pitchFamily="49" charset="0"/>
              </a:rPr>
              <a:t>quickSort_withRandom</a:t>
            </a:r>
            <a:r>
              <a:rPr lang="en-US" altLang="ko-KR" dirty="0" smtClean="0">
                <a:latin typeface="Consolas" pitchFamily="49" charset="0"/>
                <a:cs typeface="Consolas" pitchFamily="49" charset="0"/>
              </a:rPr>
              <a:t>(A, p,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r);</a:t>
            </a:r>
          </a:p>
          <a:p>
            <a:pPr marL="457200" lvl="1" indent="0" algn="just">
              <a:buNone/>
              <a:defRPr/>
            </a:pPr>
            <a:endParaRPr lang="en-US" altLang="ko-KR" sz="2000" dirty="0" smtClean="0"/>
          </a:p>
          <a:p>
            <a:pPr marL="457200" lvl="1" indent="0" algn="just">
              <a:buNone/>
              <a:defRPr/>
            </a:pPr>
            <a:r>
              <a:rPr lang="ko-KR" altLang="en-US" sz="2000" dirty="0"/>
              <a:t>　</a:t>
            </a:r>
            <a:r>
              <a:rPr lang="en-US" altLang="ko-KR" sz="2000" dirty="0" smtClean="0"/>
              <a:t>d</a:t>
            </a:r>
            <a:r>
              <a:rPr lang="ko-KR" altLang="en-US" sz="2000" dirty="0" smtClean="0"/>
              <a:t>．동적으로 배열을 생성하지 않는 경우 최대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만개의 데이터</a:t>
            </a:r>
            <a:r>
              <a:rPr lang="en-US" altLang="ko-KR" sz="2000" dirty="0" smtClean="0"/>
              <a:t>	  </a:t>
            </a:r>
            <a:r>
              <a:rPr lang="ko-KR" altLang="en-US" sz="2000" dirty="0" smtClean="0"/>
              <a:t>를 정렬할 수 있도록 배열 생성</a:t>
            </a:r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03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tabLst>
                <a:tab pos="2856230" algn="l"/>
                <a:tab pos="3414395" algn="l"/>
              </a:tabLst>
            </a:pPr>
            <a:r>
              <a:rPr lang="en-US" altLang="ko-KR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17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5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lang="en-US" altLang="ko-KR" spc="17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altLang="ko-KR" spc="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altLang="ko-KR" spc="-55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lang="en-US" altLang="ko-KR" spc="765" dirty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lang="en-US" altLang="ko-KR" spc="385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lang="en-US" altLang="ko-KR" spc="3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lang="en-US" altLang="ko-KR" spc="20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altLang="ko-KR" spc="30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altLang="ko-KR" spc="28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n-US" altLang="ko-KR" spc="29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altLang="ko-KR" spc="-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lang="en-US" altLang="ko-KR" dirty="0">
              <a:latin typeface="Arial"/>
              <a:cs typeface="Arial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2334" y="4516750"/>
          <a:ext cx="8819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평가 감점 사항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지연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수업 시작부터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50%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주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요구 사항 누락</a:t>
                      </a:r>
                      <a:r>
                        <a:rPr lang="en-US" altLang="ko-KR" b="1" baseline="0" dirty="0"/>
                        <a:t> /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결과값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b="1" dirty="0"/>
                        <a:t>불일치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10 ~ 20%</a:t>
                      </a:r>
                      <a:r>
                        <a:rPr lang="en-US" altLang="ko-KR" b="0" dirty="0"/>
                        <a:t> / 1</a:t>
                      </a:r>
                      <a:r>
                        <a:rPr lang="ko-KR" altLang="en-US" b="0" dirty="0"/>
                        <a:t>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코드 </a:t>
                      </a:r>
                      <a:r>
                        <a:rPr lang="en-US" altLang="ko-KR" b="1" dirty="0"/>
                        <a:t>Error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－</a:t>
                      </a:r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80%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과제 </a:t>
                      </a:r>
                      <a:r>
                        <a:rPr lang="en-US" altLang="ko-KR" b="1" dirty="0"/>
                        <a:t>Copy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b="0" dirty="0" smtClean="0">
                          <a:solidFill>
                            <a:srgbClr val="FF0000"/>
                          </a:solidFill>
                        </a:rPr>
                        <a:t>점</a:t>
                      </a:r>
                      <a:endParaRPr lang="ko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96660"/>
              </p:ext>
            </p:extLst>
          </p:nvPr>
        </p:nvGraphicFramePr>
        <p:xfrm>
          <a:off x="162334" y="1844824"/>
          <a:ext cx="88193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 제출 안내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사이버캠퍼스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</a:t>
                      </a:r>
                      <a:r>
                        <a:rPr lang="en-US" altLang="ko-KR" dirty="0" smtClean="0"/>
                        <a:t>06_</a:t>
                      </a:r>
                      <a:r>
                        <a:rPr lang="ko-KR" altLang="en-US" dirty="0" smtClean="0"/>
                        <a:t>학번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_quick_sort.zip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Ex) [</a:t>
                      </a:r>
                      <a:r>
                        <a:rPr lang="ko-KR" altLang="en-US" dirty="0" smtClean="0"/>
                        <a:t>알고리즘</a:t>
                      </a:r>
                      <a:r>
                        <a:rPr lang="en-US" altLang="ko-KR" dirty="0" smtClean="0"/>
                        <a:t>06</a:t>
                      </a:r>
                      <a:r>
                        <a:rPr lang="ko-KR" altLang="en-US" dirty="0" smtClean="0"/>
                        <a:t>반</a:t>
                      </a:r>
                      <a:r>
                        <a:rPr lang="en-US" altLang="ko-KR" dirty="0" smtClean="0"/>
                        <a:t>]_</a:t>
                      </a:r>
                      <a:r>
                        <a:rPr lang="en-US" altLang="ko-KR" dirty="0" smtClean="0"/>
                        <a:t>06_201750885</a:t>
                      </a:r>
                      <a:r>
                        <a:rPr lang="en-US" altLang="ko-KR" dirty="0" smtClean="0"/>
                        <a:t>_</a:t>
                      </a:r>
                      <a:r>
                        <a:rPr lang="ko-KR" altLang="en-US" dirty="0" err="1" smtClean="0"/>
                        <a:t>신재권</a:t>
                      </a:r>
                      <a:r>
                        <a:rPr lang="en-US" altLang="ko-KR" dirty="0" smtClean="0"/>
                        <a:t>_quick_sort.zip</a:t>
                      </a:r>
                      <a:endParaRPr lang="en-US" altLang="ko-KR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파일 형식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소스코드</a:t>
                      </a:r>
                      <a:r>
                        <a:rPr lang="en-US" altLang="ko-KR"/>
                        <a:t>(.</a:t>
                      </a:r>
                      <a:r>
                        <a:rPr lang="en-US" altLang="ko-KR" smtClean="0"/>
                        <a:t>java</a:t>
                      </a:r>
                      <a:r>
                        <a:rPr lang="en-US" altLang="ko-KR" baseline="0" smtClean="0"/>
                        <a:t>)</a:t>
                      </a:r>
                      <a:r>
                        <a:rPr lang="ko-KR" altLang="en-US" baseline="0" dirty="0"/>
                        <a:t>와 보고서</a:t>
                      </a:r>
                      <a:r>
                        <a:rPr lang="en-US" altLang="ko-KR" baseline="0" dirty="0"/>
                        <a:t>(.pdf)</a:t>
                      </a:r>
                      <a:r>
                        <a:rPr lang="ko-KR" altLang="en-US" baseline="0" dirty="0"/>
                        <a:t>를 </a:t>
                      </a:r>
                      <a:r>
                        <a:rPr lang="en-US" altLang="ko-KR" baseline="0" dirty="0"/>
                        <a:t>.zip</a:t>
                      </a:r>
                      <a:r>
                        <a:rPr lang="ko-KR" altLang="en-US" baseline="0" dirty="0"/>
                        <a:t>으로 압축하여 제출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제출 기한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과제 출제 후 다음 주 실습</a:t>
                      </a:r>
                      <a:r>
                        <a:rPr lang="ko-KR" altLang="en-US" b="1" baseline="0" dirty="0">
                          <a:solidFill>
                            <a:srgbClr val="FF0000"/>
                          </a:solidFill>
                        </a:rPr>
                        <a:t> 수업 시간 전까지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6335742"/>
            <a:ext cx="6878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* </a:t>
            </a:r>
            <a:r>
              <a:rPr lang="ko-KR" altLang="en-US" sz="1100" dirty="0" smtClean="0">
                <a:solidFill>
                  <a:prstClr val="black"/>
                </a:solidFill>
              </a:rPr>
              <a:t>자신의 실험 환경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사용한 라이브러리 등 코드 </a:t>
            </a:r>
            <a:r>
              <a:rPr lang="en-US" altLang="ko-KR" sz="1100" dirty="0" smtClean="0">
                <a:solidFill>
                  <a:prstClr val="black"/>
                </a:solidFill>
              </a:rPr>
              <a:t>Error</a:t>
            </a:r>
            <a:r>
              <a:rPr lang="ko-KR" altLang="en-US" sz="1100" dirty="0" smtClean="0">
                <a:solidFill>
                  <a:prstClr val="black"/>
                </a:solidFill>
              </a:rPr>
              <a:t>가 발생할 수 있는 부분에 대해서 보고서에 작성할 것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ko-KR" altLang="en-US" dirty="0"/>
              <a:t>과제 </a:t>
            </a:r>
            <a:r>
              <a:rPr lang="ko-KR" altLang="en-US" dirty="0" smtClean="0"/>
              <a:t>제출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238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prstClr val="black"/>
                </a:solidFill>
              </a:rPr>
              <a:t>▶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Quick Sort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en-US" altLang="ko-KR" sz="2000" dirty="0" smtClean="0">
                <a:solidFill>
                  <a:prstClr val="black"/>
                </a:solidFill>
              </a:rPr>
              <a:t>Quick Sort</a:t>
            </a:r>
            <a:r>
              <a:rPr lang="ko-KR" altLang="en-US" sz="2000" dirty="0" smtClean="0">
                <a:solidFill>
                  <a:prstClr val="black"/>
                </a:solidFill>
              </a:rPr>
              <a:t>란</a:t>
            </a:r>
            <a:r>
              <a:rPr lang="en-US" altLang="ko-KR" sz="2000" dirty="0">
                <a:solidFill>
                  <a:prstClr val="black"/>
                </a:solidFill>
              </a:rPr>
              <a:t>?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en-US" altLang="ko-KR" sz="2000" dirty="0" smtClean="0">
                <a:solidFill>
                  <a:prstClr val="black"/>
                </a:solidFill>
              </a:rPr>
              <a:t>Quick Sort</a:t>
            </a:r>
            <a:r>
              <a:rPr lang="ko-KR" altLang="en-US" sz="2000" dirty="0" smtClean="0">
                <a:solidFill>
                  <a:prstClr val="black"/>
                </a:solidFill>
              </a:rPr>
              <a:t>의 내부 정렬 과정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– </a:t>
            </a:r>
            <a:r>
              <a:rPr lang="ko-KR" altLang="en-US" sz="2000" dirty="0" smtClean="0">
                <a:solidFill>
                  <a:prstClr val="black"/>
                </a:solidFill>
              </a:rPr>
              <a:t>그 밖의 </a:t>
            </a:r>
            <a:r>
              <a:rPr lang="en-US" altLang="ko-KR" sz="2000" dirty="0" smtClean="0">
                <a:solidFill>
                  <a:prstClr val="black"/>
                </a:solidFill>
              </a:rPr>
              <a:t>Partition </a:t>
            </a:r>
            <a:r>
              <a:rPr lang="ko-KR" altLang="en-US" sz="2000" dirty="0" smtClean="0">
                <a:solidFill>
                  <a:prstClr val="black"/>
                </a:solidFill>
              </a:rPr>
              <a:t>알고리즘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>
                <a:solidFill>
                  <a:prstClr val="black"/>
                </a:solidFill>
              </a:rPr>
              <a:t>▶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실습 </a:t>
            </a:r>
            <a:r>
              <a:rPr lang="en-US" altLang="ko-KR" sz="2400" b="1" dirty="0" smtClean="0">
                <a:solidFill>
                  <a:prstClr val="black"/>
                </a:solidFill>
              </a:rPr>
              <a:t>/ </a:t>
            </a:r>
            <a:r>
              <a:rPr lang="ko-KR" altLang="en-US" sz="2400" b="1" dirty="0" smtClean="0">
                <a:solidFill>
                  <a:prstClr val="black"/>
                </a:solidFill>
              </a:rPr>
              <a:t>과제</a:t>
            </a:r>
            <a:endParaRPr lang="en-US" altLang="ko-KR" sz="2400" b="1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1)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기본적인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Partition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알고리즘을</a:t>
            </a:r>
            <a:r>
              <a:rPr lang="ko-KR" altLang="en-US" sz="2000" dirty="0" smtClean="0">
                <a:solidFill>
                  <a:srgbClr val="FF0000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이용한 </a:t>
            </a:r>
            <a:r>
              <a:rPr lang="en-US" altLang="ko-KR" sz="2000" dirty="0" smtClean="0">
                <a:solidFill>
                  <a:prstClr val="black"/>
                </a:solidFill>
              </a:rPr>
              <a:t>Quick Sort </a:t>
            </a:r>
            <a:r>
              <a:rPr lang="ko-KR" altLang="en-US" sz="2000" dirty="0" smtClean="0">
                <a:solidFill>
                  <a:prstClr val="black"/>
                </a:solidFill>
              </a:rPr>
              <a:t>구현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500" dirty="0">
              <a:solidFill>
                <a:prstClr val="black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prstClr val="black"/>
                </a:solidFill>
              </a:rPr>
              <a:t>	</a:t>
            </a:r>
            <a:r>
              <a:rPr lang="en-US" altLang="ko-KR" sz="2000" dirty="0" smtClean="0">
                <a:solidFill>
                  <a:prstClr val="black"/>
                </a:solidFill>
              </a:rPr>
              <a:t>2)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임의의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개 원소의 </a:t>
            </a:r>
            <a:r>
              <a:rPr lang="ko-KR" altLang="en-US" sz="2000" b="1" dirty="0" err="1" smtClean="0">
                <a:solidFill>
                  <a:srgbClr val="FF0000"/>
                </a:solidFill>
              </a:rPr>
              <a:t>중간값을</a:t>
            </a:r>
            <a:r>
              <a:rPr lang="ko-KR" altLang="en-US" sz="2000" b="1" dirty="0" smtClean="0">
                <a:solidFill>
                  <a:prstClr val="black"/>
                </a:solidFill>
              </a:rPr>
              <a:t> </a:t>
            </a:r>
            <a:r>
              <a:rPr lang="ko-KR" altLang="en-US" sz="2000" dirty="0" smtClean="0">
                <a:solidFill>
                  <a:prstClr val="black"/>
                </a:solidFill>
              </a:rPr>
              <a:t>이용한 </a:t>
            </a:r>
            <a:r>
              <a:rPr lang="en-US" altLang="ko-KR" sz="2000" dirty="0" smtClean="0">
                <a:solidFill>
                  <a:prstClr val="black"/>
                </a:solidFill>
              </a:rPr>
              <a:t>Quick Sort </a:t>
            </a:r>
            <a:r>
              <a:rPr lang="ko-KR" altLang="en-US" sz="2000" dirty="0" smtClean="0">
                <a:solidFill>
                  <a:prstClr val="black"/>
                </a:solidFill>
              </a:rPr>
              <a:t>구현</a:t>
            </a:r>
            <a:endParaRPr lang="en-US" altLang="ko-KR" sz="2000" dirty="0">
              <a:solidFill>
                <a:prstClr val="black"/>
              </a:solidFill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Overview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4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Quick Sort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Quick Sort</a:t>
            </a:r>
            <a:r>
              <a:rPr lang="ko-KR" altLang="en-US" sz="2400" b="1" dirty="0" smtClean="0">
                <a:latin typeface="+mj-lt"/>
              </a:rPr>
              <a:t>란</a:t>
            </a:r>
            <a:r>
              <a:rPr lang="en-US" altLang="ko-KR" sz="2400" b="1" dirty="0" smtClean="0">
                <a:latin typeface="+mj-lt"/>
              </a:rPr>
              <a:t>?</a:t>
            </a: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Divide-and-conquer</a:t>
            </a:r>
            <a:r>
              <a:rPr lang="ko-KR" altLang="en-US" sz="2000" dirty="0" smtClean="0"/>
              <a:t>를 기반으로 하는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내부 정렬</a:t>
            </a:r>
            <a:r>
              <a:rPr lang="ko-KR" altLang="en-US" sz="2000" dirty="0" smtClean="0"/>
              <a:t> 알고리즘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분할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정복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결합을 수행하는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개의 프로시</a:t>
            </a:r>
            <a:r>
              <a:rPr lang="ko-KR" altLang="en-US" sz="2000" dirty="0"/>
              <a:t>저</a:t>
            </a:r>
            <a:r>
              <a:rPr lang="ko-KR" altLang="en-US" sz="2000" dirty="0" smtClean="0"/>
              <a:t>가 필요하다</a:t>
            </a:r>
            <a:r>
              <a:rPr lang="en-US" altLang="ko-KR" sz="2000" dirty="0" smtClean="0"/>
              <a:t>.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solidFill>
                  <a:schemeClr val="accent3"/>
                </a:solidFill>
              </a:rPr>
              <a:t>	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▷</a:t>
            </a:r>
            <a:r>
              <a:rPr lang="en-US" altLang="ko-KR" sz="2000" b="1" dirty="0" smtClean="0">
                <a:solidFill>
                  <a:schemeClr val="accent3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accent3"/>
                </a:solidFill>
              </a:rPr>
              <a:t>퀵</a:t>
            </a:r>
            <a:r>
              <a:rPr lang="ko-KR" altLang="en-US" sz="2000" b="1" dirty="0" smtClean="0">
                <a:solidFill>
                  <a:schemeClr val="accent3"/>
                </a:solidFill>
              </a:rPr>
              <a:t> 정렬이 구현된 재귀 프로시저</a:t>
            </a:r>
            <a:endParaRPr lang="en-US" altLang="ko-KR" sz="2000" b="1" dirty="0">
              <a:solidFill>
                <a:schemeClr val="accent3"/>
              </a:solidFill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QUICKSORT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if 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  then 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←</a:t>
            </a:r>
            <a:r>
              <a:rPr lang="ko-KR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      QUICKSORT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2000" b="1" dirty="0" smtClean="0">
                <a:solidFill>
                  <a:srgbClr val="009B9B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            QUICKSORT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+1, </a:t>
            </a:r>
            <a:r>
              <a:rPr lang="en-US" altLang="ko-KR" sz="2000" b="1" i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ko-KR" sz="2000" b="1" dirty="0" smtClean="0">
                <a:solidFill>
                  <a:srgbClr val="009696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9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Quick Sort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2400" b="1" dirty="0" smtClean="0">
                <a:latin typeface="+mj-lt"/>
              </a:rPr>
              <a:t>▶ </a:t>
            </a:r>
            <a:r>
              <a:rPr lang="en-US" altLang="ko-KR" sz="2400" b="1" dirty="0" smtClean="0">
                <a:latin typeface="+mj-lt"/>
              </a:rPr>
              <a:t>Quick Sort</a:t>
            </a:r>
            <a:r>
              <a:rPr lang="ko-KR" altLang="en-US" sz="2400" b="1" dirty="0" smtClean="0">
                <a:latin typeface="+mj-lt"/>
              </a:rPr>
              <a:t>의 내부 정렬</a:t>
            </a:r>
            <a:r>
              <a:rPr lang="en-US" altLang="ko-KR" sz="2400" b="1" dirty="0" smtClean="0">
                <a:latin typeface="+mj-lt"/>
              </a:rPr>
              <a:t> </a:t>
            </a:r>
            <a:r>
              <a:rPr lang="ko-KR" altLang="en-US" sz="2400" b="1" dirty="0" smtClean="0">
                <a:latin typeface="+mj-lt"/>
              </a:rPr>
              <a:t>과정</a:t>
            </a:r>
            <a:endParaRPr lang="en-US" altLang="ko-KR" sz="2400" b="1" dirty="0" smtClean="0">
              <a:latin typeface="+mj-lt"/>
            </a:endParaRPr>
          </a:p>
          <a:p>
            <a:pPr marL="457200" marR="0" lvl="1" indent="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내부 정렬을 담당하는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PARTITION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프로시저</a:t>
            </a:r>
            <a:r>
              <a:rPr lang="ko-KR" altLang="en-US" sz="2000" dirty="0" smtClean="0"/>
              <a:t>는</a:t>
            </a:r>
            <a:endParaRPr lang="en-US" altLang="ko-KR" sz="2000" dirty="0" smtClean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/>
              <a:t>	</a:t>
            </a:r>
            <a:r>
              <a:rPr lang="ko-KR" altLang="en-US" sz="2000" dirty="0" smtClean="0"/>
              <a:t>다음과 같은 순서로 동작한다</a:t>
            </a:r>
            <a:r>
              <a:rPr lang="en-US" altLang="ko-KR" sz="2000" dirty="0" smtClean="0"/>
              <a:t>. (</a:t>
            </a:r>
            <a:r>
              <a:rPr lang="ko-KR" altLang="en-US" sz="2000" dirty="0" smtClean="0"/>
              <a:t>교재에 기술된 알고리즘</a:t>
            </a:r>
            <a:r>
              <a:rPr lang="en-US" altLang="ko-KR" sz="2000" dirty="0" smtClean="0"/>
              <a:t>)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1) input parameter = A[p .. r], p, r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2) X = A[r]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3) </a:t>
            </a:r>
            <a:r>
              <a:rPr lang="ko-KR" altLang="en-US" sz="2000" dirty="0" smtClean="0"/>
              <a:t>정렬 </a:t>
            </a:r>
            <a:r>
              <a:rPr lang="en-US" altLang="ko-KR" sz="2000" dirty="0" smtClean="0"/>
              <a:t>: 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{Value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≤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X}  {X}  {Value </a:t>
            </a:r>
            <a:r>
              <a:rPr lang="ko-KR" altLang="en-US" sz="2000" b="1" dirty="0" smtClean="0">
                <a:solidFill>
                  <a:srgbClr val="0070C0"/>
                </a:solidFill>
              </a:rPr>
              <a:t>＞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X}</a:t>
            </a:r>
          </a:p>
          <a:p>
            <a:pPr lvl="1" algn="just">
              <a:spcBef>
                <a:spcPct val="20000"/>
              </a:spcBef>
              <a:defRPr/>
            </a:pPr>
            <a:endParaRPr lang="en-US" altLang="ko-KR" sz="2000" dirty="0"/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/>
              <a:t>	4) </a:t>
            </a:r>
            <a:r>
              <a:rPr lang="ko-KR" altLang="en-US" sz="2000" dirty="0" smtClean="0"/>
              <a:t>반환</a:t>
            </a:r>
            <a:r>
              <a:rPr lang="en-US" altLang="ko-KR" sz="2000" dirty="0" smtClean="0"/>
              <a:t> :  </a:t>
            </a:r>
            <a:r>
              <a:rPr lang="en-US" altLang="ko-KR" sz="2000" b="1" dirty="0" smtClean="0">
                <a:solidFill>
                  <a:srgbClr val="B4DC00"/>
                </a:solidFill>
              </a:rPr>
              <a:t>{X}</a:t>
            </a:r>
            <a:r>
              <a:rPr lang="ko-KR" altLang="en-US" sz="2000" b="1" dirty="0" smtClean="0">
                <a:solidFill>
                  <a:srgbClr val="B4DC00"/>
                </a:solidFill>
              </a:rPr>
              <a:t>의 인덱스</a:t>
            </a:r>
            <a:endParaRPr lang="en-US" altLang="ko-KR" sz="2000" b="1" dirty="0" smtClean="0">
              <a:solidFill>
                <a:srgbClr val="B4D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6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46630" y="3112243"/>
            <a:ext cx="239758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for   = p to r-1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과정 </a:t>
            </a:r>
            <a:r>
              <a:rPr lang="en-US" altLang="ko-KR" sz="2400" b="1" dirty="0" smtClean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PARTITION </a:t>
            </a:r>
            <a:r>
              <a:rPr lang="ko-KR" altLang="en-US" sz="2000" dirty="0" smtClean="0">
                <a:latin typeface="+mj-lt"/>
              </a:rPr>
              <a:t>프로시저의 초기 설정은 다음과 같다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72065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7307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26096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10538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829327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3903" y="6351710"/>
            <a:ext cx="12298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= p-1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9598" y="6351711"/>
            <a:ext cx="10743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= A[r]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2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반복문</a:t>
            </a:r>
            <a:r>
              <a:rPr lang="ko-KR" altLang="en-US" sz="2000" dirty="0" smtClean="0">
                <a:latin typeface="+mj-lt"/>
              </a:rPr>
              <a:t> 안에는 하나의 </a:t>
            </a:r>
            <a:r>
              <a:rPr lang="ko-KR" altLang="en-US" sz="2000" dirty="0" err="1" smtClean="0">
                <a:latin typeface="+mj-lt"/>
              </a:rPr>
              <a:t>조건문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if A[j] </a:t>
            </a:r>
            <a:r>
              <a:rPr lang="ko-KR" altLang="en-US" sz="2000" b="1" dirty="0">
                <a:solidFill>
                  <a:srgbClr val="FF0000"/>
                </a:solidFill>
              </a:rPr>
              <a:t>≤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X</a:t>
            </a:r>
            <a:r>
              <a:rPr lang="ko-KR" altLang="en-US" sz="2000" dirty="0" smtClean="0">
                <a:latin typeface="+mj-lt"/>
              </a:rPr>
              <a:t>만 존재한다</a:t>
            </a:r>
            <a:r>
              <a:rPr lang="en-US" altLang="ko-KR" sz="2000" dirty="0" smtClean="0">
                <a:latin typeface="+mj-lt"/>
              </a:rPr>
              <a:t>.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40660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7307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26096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10538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829327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93903" y="6351710"/>
            <a:ext cx="12298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= p-1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6630" y="3112243"/>
            <a:ext cx="239758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for   = p to r-1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19598" y="6351711"/>
            <a:ext cx="10743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= A[r]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01243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7307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26096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10538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1829327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925019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2843808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7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59773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07307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826096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25019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2843808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0485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 rot="10800000">
            <a:off x="182364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33131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3851920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83934"/>
              </p:ext>
            </p:extLst>
          </p:nvPr>
        </p:nvGraphicFramePr>
        <p:xfrm>
          <a:off x="1532674" y="455579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7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51520" y="0"/>
            <a:ext cx="8640960" cy="11247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850" b="1" kern="1200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Partition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algn="just">
              <a:spcBef>
                <a:spcPct val="20000"/>
              </a:spcBef>
              <a:defRPr/>
            </a:pPr>
            <a:r>
              <a:rPr lang="ko-KR" altLang="en-US" sz="2400" b="1" dirty="0"/>
              <a:t>▶ </a:t>
            </a:r>
            <a:r>
              <a:rPr lang="en-US" altLang="ko-KR" sz="2400" b="1" dirty="0"/>
              <a:t>Quick Sort</a:t>
            </a:r>
            <a:r>
              <a:rPr lang="ko-KR" altLang="en-US" sz="2400" b="1" dirty="0"/>
              <a:t>의 내부 정렬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과정 </a:t>
            </a:r>
            <a:r>
              <a:rPr lang="en-US" altLang="ko-KR" sz="2400" b="1" dirty="0"/>
              <a:t>(Partition)</a:t>
            </a:r>
            <a:endParaRPr lang="en-US" altLang="ko-KR" sz="2400" b="1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endParaRPr lang="en-US" altLang="ko-KR" sz="1000" dirty="0" smtClean="0">
              <a:latin typeface="+mj-lt"/>
            </a:endParaRPr>
          </a:p>
          <a:p>
            <a:pPr lvl="1" algn="just">
              <a:spcBef>
                <a:spcPct val="20000"/>
              </a:spcBef>
              <a:defRPr/>
            </a:pPr>
            <a:r>
              <a:rPr lang="en-US" altLang="ko-KR" sz="2000" dirty="0" smtClean="0">
                <a:latin typeface="+mj-lt"/>
              </a:rPr>
              <a:t>	</a:t>
            </a:r>
            <a:r>
              <a:rPr lang="ko-KR" altLang="en-US" sz="2000" dirty="0" err="1" smtClean="0">
                <a:latin typeface="+mj-lt"/>
              </a:rPr>
              <a:t>조건문이</a:t>
            </a:r>
            <a:r>
              <a:rPr lang="ko-KR" altLang="en-US" sz="2000" dirty="0" smtClean="0">
                <a:latin typeface="+mj-lt"/>
              </a:rPr>
              <a:t> 참일 때만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+mj-lt"/>
              </a:rPr>
              <a:t>i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+mj-lt"/>
              </a:rPr>
              <a:t>를</a:t>
            </a:r>
            <a:r>
              <a:rPr lang="ko-KR" altLang="en-US" sz="2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+mj-lt"/>
              </a:rPr>
              <a:t>+1</a:t>
            </a:r>
            <a:r>
              <a:rPr lang="en-US" altLang="ko-KR" sz="2000" dirty="0" smtClean="0">
                <a:latin typeface="+mj-lt"/>
              </a:rPr>
              <a:t> </a:t>
            </a:r>
            <a:r>
              <a:rPr lang="ko-KR" altLang="en-US" sz="2000" dirty="0" smtClean="0">
                <a:latin typeface="+mj-lt"/>
              </a:rPr>
              <a:t>시키고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] </a:t>
            </a:r>
            <a:r>
              <a:rPr lang="ko-KR" altLang="en-US" sz="2000" b="1" dirty="0" smtClean="0">
                <a:solidFill>
                  <a:srgbClr val="FF0000"/>
                </a:solidFill>
                <a:latin typeface="+mj-lt"/>
              </a:rPr>
              <a:t>↔ </a:t>
            </a:r>
            <a:r>
              <a:rPr lang="en-US" altLang="ko-KR" sz="2000" b="1" dirty="0" smtClean="0">
                <a:solidFill>
                  <a:srgbClr val="FF0000"/>
                </a:solidFill>
                <a:latin typeface="+mj-lt"/>
              </a:rPr>
              <a:t>A[j]</a:t>
            </a:r>
            <a:r>
              <a:rPr lang="ko-KR" altLang="en-US" sz="2000" dirty="0" smtClean="0">
                <a:latin typeface="+mj-lt"/>
              </a:rPr>
              <a:t>를 수행한다</a:t>
            </a:r>
            <a:r>
              <a:rPr lang="en-US" altLang="ko-KR" sz="2000" dirty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38714"/>
              </p:ext>
            </p:extLst>
          </p:nvPr>
        </p:nvGraphicFramePr>
        <p:xfrm>
          <a:off x="1531495" y="4551607"/>
          <a:ext cx="6096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17703" y="6351711"/>
            <a:ext cx="38504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X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6891246" y="5559623"/>
            <a:ext cx="432048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04859" y="6351711"/>
            <a:ext cx="2696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rgbClr val="FF0000"/>
                </a:solidFill>
              </a:rPr>
              <a:t>i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아래쪽 화살표 10"/>
          <p:cNvSpPr/>
          <p:nvPr/>
        </p:nvSpPr>
        <p:spPr>
          <a:xfrm rot="10800000">
            <a:off x="1823648" y="5517232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33131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3851920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41243" y="3113135"/>
            <a:ext cx="27122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</a:rPr>
              <a:t>j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4860032" y="3687415"/>
            <a:ext cx="432048" cy="720080"/>
          </a:xfrm>
          <a:prstGeom prst="down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6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484</Words>
  <Application>Microsoft Office PowerPoint</Application>
  <PresentationFormat>화면 슬라이드 쇼(4:3)</PresentationFormat>
  <Paragraphs>293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휴먼둥근헤드라인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Practice / Homework</vt:lpstr>
      <vt:lpstr>Practice / Homework</vt:lpstr>
      <vt:lpstr>Practice / Homework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Shin Jae-Kwon</cp:lastModifiedBy>
  <cp:revision>292</cp:revision>
  <dcterms:created xsi:type="dcterms:W3CDTF">2006-10-05T04:04:58Z</dcterms:created>
  <dcterms:modified xsi:type="dcterms:W3CDTF">2019-10-10T03:37:46Z</dcterms:modified>
</cp:coreProperties>
</file>