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50" y="6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24712"/>
          </a:xfrm>
          <a:custGeom>
            <a:avLst/>
            <a:gdLst/>
            <a:ahLst/>
            <a:cxnLst/>
            <a:rect l="l" t="t" r="r" b="b"/>
            <a:pathLst>
              <a:path w="9144000" h="1124712">
                <a:moveTo>
                  <a:pt x="0" y="1124712"/>
                </a:moveTo>
                <a:lnTo>
                  <a:pt x="9144000" y="1124712"/>
                </a:lnTo>
                <a:lnTo>
                  <a:pt x="9144000" y="0"/>
                </a:lnTo>
                <a:lnTo>
                  <a:pt x="0" y="0"/>
                </a:lnTo>
                <a:lnTo>
                  <a:pt x="0" y="1124712"/>
                </a:lnTo>
                <a:close/>
              </a:path>
            </a:pathLst>
          </a:custGeom>
          <a:solidFill>
            <a:srgbClr val="9B1F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895" y="171069"/>
            <a:ext cx="8484209" cy="7405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8346" y="1601596"/>
            <a:ext cx="7187307" cy="163158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2573" y="6442862"/>
            <a:ext cx="215397" cy="1928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Relationship Id="rId8" Type="http://schemas.openxmlformats.org/officeDocument/2006/relationships/image" Target="../media/image3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6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967" y="2995929"/>
            <a:ext cx="4031615" cy="913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7190"/>
              </a:lnSpc>
            </a:pPr>
            <a:r>
              <a:rPr sz="6000" b="1" dirty="0" smtClean="0">
                <a:latin typeface="맑은 고딕"/>
                <a:cs typeface="맑은 고딕"/>
              </a:rPr>
              <a:t>알</a:t>
            </a:r>
            <a:r>
              <a:rPr sz="6000" b="1" spc="395" dirty="0" smtClean="0">
                <a:latin typeface="맑은 고딕"/>
                <a:cs typeface="맑은 고딕"/>
              </a:rPr>
              <a:t> </a:t>
            </a:r>
            <a:r>
              <a:rPr sz="6000" b="1" spc="0" dirty="0" smtClean="0">
                <a:latin typeface="맑은 고딕"/>
                <a:cs typeface="맑은 고딕"/>
              </a:rPr>
              <a:t>고</a:t>
            </a:r>
            <a:r>
              <a:rPr sz="6000" b="1" spc="405" dirty="0" smtClean="0">
                <a:latin typeface="맑은 고딕"/>
                <a:cs typeface="맑은 고딕"/>
              </a:rPr>
              <a:t> </a:t>
            </a:r>
            <a:r>
              <a:rPr sz="6000" b="1" spc="0" dirty="0" smtClean="0">
                <a:latin typeface="맑은 고딕"/>
                <a:cs typeface="맑은 고딕"/>
              </a:rPr>
              <a:t>리</a:t>
            </a:r>
            <a:r>
              <a:rPr sz="6000" b="1" spc="395" dirty="0" smtClean="0">
                <a:latin typeface="맑은 고딕"/>
                <a:cs typeface="맑은 고딕"/>
              </a:rPr>
              <a:t> </a:t>
            </a:r>
            <a:r>
              <a:rPr sz="6000" b="1" spc="0" dirty="0" smtClean="0">
                <a:latin typeface="맑은 고딕"/>
                <a:cs typeface="맑은 고딕"/>
              </a:rPr>
              <a:t>즘</a:t>
            </a:r>
            <a:endParaRPr sz="6000" dirty="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947" y="4668520"/>
            <a:ext cx="6940995" cy="164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13970" algn="ctr">
              <a:lnSpc>
                <a:spcPct val="100000"/>
              </a:lnSpc>
            </a:pPr>
            <a:r>
              <a:rPr sz="2000" b="1" spc="135" dirty="0" smtClean="0">
                <a:solidFill>
                  <a:srgbClr val="C8C8C8"/>
                </a:solidFill>
                <a:latin typeface="Arial"/>
                <a:cs typeface="Arial"/>
              </a:rPr>
              <a:t>20</a:t>
            </a:r>
            <a:r>
              <a:rPr sz="2000" b="1" spc="140" dirty="0" smtClean="0">
                <a:solidFill>
                  <a:srgbClr val="C8C8C8"/>
                </a:solidFill>
                <a:latin typeface="Arial"/>
                <a:cs typeface="Arial"/>
              </a:rPr>
              <a:t>1</a:t>
            </a:r>
            <a:r>
              <a:rPr sz="2000" b="1" spc="135" dirty="0" smtClean="0">
                <a:solidFill>
                  <a:srgbClr val="C8C8C8"/>
                </a:solidFill>
                <a:latin typeface="Arial"/>
                <a:cs typeface="Arial"/>
              </a:rPr>
              <a:t>8</a:t>
            </a:r>
            <a:r>
              <a:rPr sz="2000" b="1" spc="-35" dirty="0" smtClean="0">
                <a:solidFill>
                  <a:srgbClr val="C8C8C8"/>
                </a:solidFill>
                <a:latin typeface="Arial"/>
                <a:cs typeface="Arial"/>
              </a:rPr>
              <a:t>. </a:t>
            </a:r>
            <a:r>
              <a:rPr sz="2000" b="1" spc="-210" dirty="0" smtClean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2000" b="1" spc="140" dirty="0" smtClean="0">
                <a:solidFill>
                  <a:srgbClr val="C8C8C8"/>
                </a:solidFill>
                <a:latin typeface="Arial"/>
                <a:cs typeface="Arial"/>
              </a:rPr>
              <a:t>9</a:t>
            </a:r>
            <a:r>
              <a:rPr sz="2000" b="1" spc="-35" dirty="0" smtClean="0">
                <a:solidFill>
                  <a:srgbClr val="C8C8C8"/>
                </a:solidFill>
                <a:latin typeface="Arial"/>
                <a:cs typeface="Arial"/>
              </a:rPr>
              <a:t>. </a:t>
            </a:r>
            <a:r>
              <a:rPr sz="2000" b="1" spc="-225" dirty="0" smtClean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2000" b="1" spc="135" dirty="0" smtClean="0">
                <a:solidFill>
                  <a:srgbClr val="C8C8C8"/>
                </a:solidFill>
                <a:latin typeface="Arial"/>
                <a:cs typeface="Arial"/>
              </a:rPr>
              <a:t>1</a:t>
            </a:r>
            <a:r>
              <a:rPr lang="en-US" sz="2000" b="1" spc="135" dirty="0" smtClean="0">
                <a:solidFill>
                  <a:srgbClr val="C8C8C8"/>
                </a:solidFill>
                <a:latin typeface="Arial"/>
                <a:cs typeface="Arial"/>
              </a:rPr>
              <a:t>9</a:t>
            </a:r>
            <a:r>
              <a:rPr sz="2000" b="1" spc="-35" dirty="0" smtClean="0">
                <a:solidFill>
                  <a:srgbClr val="C8C8C8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98"/>
              </a:spcBef>
            </a:pPr>
            <a:endParaRPr sz="1400" dirty="0"/>
          </a:p>
          <a:p>
            <a:pPr marL="12700" marR="12700" indent="0" algn="ctr">
              <a:lnSpc>
                <a:spcPct val="166500"/>
              </a:lnSpc>
            </a:pPr>
            <a:r>
              <a:rPr sz="2000" b="1" spc="95" dirty="0" smtClean="0">
                <a:solidFill>
                  <a:srgbClr val="C8C8C8"/>
                </a:solidFill>
                <a:latin typeface="맑은 고딕"/>
                <a:cs typeface="맑은 고딕"/>
              </a:rPr>
              <a:t>충남대학</a:t>
            </a:r>
            <a:r>
              <a:rPr sz="2000" b="1" spc="0" dirty="0" smtClean="0">
                <a:solidFill>
                  <a:srgbClr val="C8C8C8"/>
                </a:solidFill>
                <a:latin typeface="맑은 고딕"/>
                <a:cs typeface="맑은 고딕"/>
              </a:rPr>
              <a:t>교</a:t>
            </a:r>
            <a:r>
              <a:rPr sz="2000" b="1" spc="254" dirty="0" smtClean="0">
                <a:solidFill>
                  <a:srgbClr val="C8C8C8"/>
                </a:solidFill>
                <a:latin typeface="맑은 고딕"/>
                <a:cs typeface="맑은 고딕"/>
              </a:rPr>
              <a:t> </a:t>
            </a:r>
            <a:r>
              <a:rPr sz="2000" b="1" spc="95" dirty="0" err="1" smtClean="0">
                <a:solidFill>
                  <a:srgbClr val="C8C8C8"/>
                </a:solidFill>
                <a:latin typeface="맑은 고딕"/>
                <a:cs typeface="맑은 고딕"/>
              </a:rPr>
              <a:t>컴퓨터공</a:t>
            </a:r>
            <a:r>
              <a:rPr sz="2000" b="1" spc="85" dirty="0" err="1" smtClean="0">
                <a:solidFill>
                  <a:srgbClr val="C8C8C8"/>
                </a:solidFill>
                <a:latin typeface="맑은 고딕"/>
                <a:cs typeface="맑은 고딕"/>
              </a:rPr>
              <a:t>학</a:t>
            </a:r>
            <a:r>
              <a:rPr sz="2000" b="1" spc="0" dirty="0" err="1" smtClean="0">
                <a:solidFill>
                  <a:srgbClr val="C8C8C8"/>
                </a:solidFill>
                <a:latin typeface="맑은 고딕"/>
                <a:cs typeface="맑은 고딕"/>
              </a:rPr>
              <a:t>과</a:t>
            </a:r>
            <a:r>
              <a:rPr sz="2000" b="1" spc="240" dirty="0" smtClean="0">
                <a:solidFill>
                  <a:srgbClr val="C8C8C8"/>
                </a:solidFill>
                <a:latin typeface="맑은 고딕"/>
                <a:cs typeface="맑은 고딕"/>
              </a:rPr>
              <a:t> </a:t>
            </a:r>
            <a:r>
              <a:rPr lang="ko-KR" altLang="en-US" sz="2000" b="1" spc="95" dirty="0" smtClean="0">
                <a:solidFill>
                  <a:srgbClr val="C8C8C8"/>
                </a:solidFill>
                <a:latin typeface="맑은 고딕"/>
                <a:cs typeface="맑은 고딕"/>
              </a:rPr>
              <a:t>시스템소프트웨어 </a:t>
            </a:r>
            <a:r>
              <a:rPr lang="ko-KR" altLang="en-US" sz="2000" b="1" spc="95" dirty="0" smtClean="0">
                <a:solidFill>
                  <a:srgbClr val="C8C8C8"/>
                </a:solidFill>
                <a:latin typeface="맑은 고딕"/>
                <a:cs typeface="맑은 고딕"/>
              </a:rPr>
              <a:t>연구실</a:t>
            </a:r>
            <a:endParaRPr lang="en-US" sz="2000" b="1" spc="95" dirty="0" smtClean="0">
              <a:solidFill>
                <a:srgbClr val="C8C8C8"/>
              </a:solidFill>
              <a:latin typeface="맑은 고딕"/>
              <a:cs typeface="맑은 고딕"/>
            </a:endParaRPr>
          </a:p>
          <a:p>
            <a:pPr marL="12700" marR="12700" indent="0" algn="ctr">
              <a:lnSpc>
                <a:spcPct val="166500"/>
              </a:lnSpc>
            </a:pPr>
            <a:r>
              <a:rPr sz="2000" b="1" spc="95" dirty="0" err="1" smtClean="0">
                <a:solidFill>
                  <a:srgbClr val="C8C8C8"/>
                </a:solidFill>
                <a:latin typeface="맑은 고딕"/>
                <a:cs typeface="맑은 고딕"/>
              </a:rPr>
              <a:t>조</a:t>
            </a:r>
            <a:r>
              <a:rPr sz="2000" b="1" spc="0" dirty="0" err="1" smtClean="0">
                <a:solidFill>
                  <a:srgbClr val="C8C8C8"/>
                </a:solidFill>
                <a:latin typeface="맑은 고딕"/>
                <a:cs typeface="맑은 고딕"/>
              </a:rPr>
              <a:t>교</a:t>
            </a:r>
            <a:r>
              <a:rPr sz="2000" b="1" spc="280" dirty="0" smtClean="0">
                <a:solidFill>
                  <a:srgbClr val="C8C8C8"/>
                </a:solidFill>
                <a:latin typeface="맑은 고딕"/>
                <a:cs typeface="맑은 고딕"/>
              </a:rPr>
              <a:t> </a:t>
            </a:r>
            <a:r>
              <a:rPr lang="ko-KR" altLang="en-US" sz="2000" b="1" spc="95" dirty="0" err="1" smtClean="0">
                <a:solidFill>
                  <a:srgbClr val="C8C8C8"/>
                </a:solidFill>
                <a:latin typeface="맑은 고딕"/>
                <a:cs typeface="맑은 고딕"/>
              </a:rPr>
              <a:t>신재권</a:t>
            </a:r>
            <a:endParaRPr sz="20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435351"/>
            <a:ext cx="73152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5388864"/>
            <a:ext cx="1752600" cy="1014984"/>
          </a:xfrm>
          <a:custGeom>
            <a:avLst/>
            <a:gdLst/>
            <a:ahLst/>
            <a:cxnLst/>
            <a:rect l="l" t="t" r="r" b="b"/>
            <a:pathLst>
              <a:path w="1752600" h="1014984">
                <a:moveTo>
                  <a:pt x="233299" y="0"/>
                </a:moveTo>
                <a:lnTo>
                  <a:pt x="0" y="0"/>
                </a:lnTo>
                <a:lnTo>
                  <a:pt x="0" y="422910"/>
                </a:lnTo>
                <a:lnTo>
                  <a:pt x="1955" y="471474"/>
                </a:lnTo>
                <a:lnTo>
                  <a:pt x="7746" y="518947"/>
                </a:lnTo>
                <a:lnTo>
                  <a:pt x="17208" y="565188"/>
                </a:lnTo>
                <a:lnTo>
                  <a:pt x="30187" y="610057"/>
                </a:lnTo>
                <a:lnTo>
                  <a:pt x="46532" y="653376"/>
                </a:lnTo>
                <a:lnTo>
                  <a:pt x="66090" y="695007"/>
                </a:lnTo>
                <a:lnTo>
                  <a:pt x="88709" y="734796"/>
                </a:lnTo>
                <a:lnTo>
                  <a:pt x="114236" y="772579"/>
                </a:lnTo>
                <a:lnTo>
                  <a:pt x="142494" y="808228"/>
                </a:lnTo>
                <a:lnTo>
                  <a:pt x="173355" y="841565"/>
                </a:lnTo>
                <a:lnTo>
                  <a:pt x="206756" y="872464"/>
                </a:lnTo>
                <a:lnTo>
                  <a:pt x="242443" y="900747"/>
                </a:lnTo>
                <a:lnTo>
                  <a:pt x="280162" y="926274"/>
                </a:lnTo>
                <a:lnTo>
                  <a:pt x="320040" y="948893"/>
                </a:lnTo>
                <a:lnTo>
                  <a:pt x="361569" y="968451"/>
                </a:lnTo>
                <a:lnTo>
                  <a:pt x="404875" y="984796"/>
                </a:lnTo>
                <a:lnTo>
                  <a:pt x="449834" y="997775"/>
                </a:lnTo>
                <a:lnTo>
                  <a:pt x="496062" y="1007237"/>
                </a:lnTo>
                <a:lnTo>
                  <a:pt x="543560" y="1013015"/>
                </a:lnTo>
                <a:lnTo>
                  <a:pt x="592074" y="1014984"/>
                </a:lnTo>
                <a:lnTo>
                  <a:pt x="1752600" y="1014984"/>
                </a:lnTo>
                <a:lnTo>
                  <a:pt x="1752600" y="781621"/>
                </a:lnTo>
                <a:lnTo>
                  <a:pt x="592074" y="781621"/>
                </a:lnTo>
                <a:lnTo>
                  <a:pt x="562610" y="780427"/>
                </a:lnTo>
                <a:lnTo>
                  <a:pt x="505841" y="771194"/>
                </a:lnTo>
                <a:lnTo>
                  <a:pt x="452500" y="753427"/>
                </a:lnTo>
                <a:lnTo>
                  <a:pt x="403097" y="727875"/>
                </a:lnTo>
                <a:lnTo>
                  <a:pt x="358647" y="695274"/>
                </a:lnTo>
                <a:lnTo>
                  <a:pt x="319659" y="656348"/>
                </a:lnTo>
                <a:lnTo>
                  <a:pt x="287147" y="611860"/>
                </a:lnTo>
                <a:lnTo>
                  <a:pt x="261493" y="562533"/>
                </a:lnTo>
                <a:lnTo>
                  <a:pt x="243840" y="509104"/>
                </a:lnTo>
                <a:lnTo>
                  <a:pt x="234569" y="452323"/>
                </a:lnTo>
                <a:lnTo>
                  <a:pt x="233299" y="422910"/>
                </a:lnTo>
                <a:lnTo>
                  <a:pt x="23329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3836" y="5050535"/>
            <a:ext cx="571626" cy="338327"/>
          </a:xfrm>
          <a:custGeom>
            <a:avLst/>
            <a:gdLst/>
            <a:ahLst/>
            <a:cxnLst/>
            <a:rect l="l" t="t" r="r" b="b"/>
            <a:pathLst>
              <a:path w="571626" h="338327">
                <a:moveTo>
                  <a:pt x="285851" y="0"/>
                </a:moveTo>
                <a:lnTo>
                  <a:pt x="0" y="338327"/>
                </a:lnTo>
                <a:lnTo>
                  <a:pt x="571626" y="338327"/>
                </a:lnTo>
                <a:lnTo>
                  <a:pt x="2858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4597" y="5051297"/>
            <a:ext cx="1921764" cy="1353311"/>
          </a:xfrm>
          <a:custGeom>
            <a:avLst/>
            <a:gdLst/>
            <a:ahLst/>
            <a:cxnLst/>
            <a:rect l="l" t="t" r="r" b="b"/>
            <a:pathLst>
              <a:path w="1921764" h="1353312">
                <a:moveTo>
                  <a:pt x="1921764" y="1353311"/>
                </a:moveTo>
                <a:lnTo>
                  <a:pt x="761238" y="1353311"/>
                </a:lnTo>
                <a:lnTo>
                  <a:pt x="712724" y="1351343"/>
                </a:lnTo>
                <a:lnTo>
                  <a:pt x="665226" y="1345564"/>
                </a:lnTo>
                <a:lnTo>
                  <a:pt x="618998" y="1336103"/>
                </a:lnTo>
                <a:lnTo>
                  <a:pt x="574040" y="1323124"/>
                </a:lnTo>
                <a:lnTo>
                  <a:pt x="530733" y="1306779"/>
                </a:lnTo>
                <a:lnTo>
                  <a:pt x="489204" y="1287221"/>
                </a:lnTo>
                <a:lnTo>
                  <a:pt x="449326" y="1264602"/>
                </a:lnTo>
                <a:lnTo>
                  <a:pt x="411607" y="1239075"/>
                </a:lnTo>
                <a:lnTo>
                  <a:pt x="375920" y="1210792"/>
                </a:lnTo>
                <a:lnTo>
                  <a:pt x="342519" y="1179893"/>
                </a:lnTo>
                <a:lnTo>
                  <a:pt x="311658" y="1146556"/>
                </a:lnTo>
                <a:lnTo>
                  <a:pt x="283400" y="1110907"/>
                </a:lnTo>
                <a:lnTo>
                  <a:pt x="257873" y="1073124"/>
                </a:lnTo>
                <a:lnTo>
                  <a:pt x="235254" y="1033335"/>
                </a:lnTo>
                <a:lnTo>
                  <a:pt x="215696" y="991704"/>
                </a:lnTo>
                <a:lnTo>
                  <a:pt x="199351" y="948385"/>
                </a:lnTo>
                <a:lnTo>
                  <a:pt x="186372" y="903516"/>
                </a:lnTo>
                <a:lnTo>
                  <a:pt x="176911" y="857275"/>
                </a:lnTo>
                <a:lnTo>
                  <a:pt x="171119" y="809802"/>
                </a:lnTo>
                <a:lnTo>
                  <a:pt x="169164" y="761238"/>
                </a:lnTo>
                <a:lnTo>
                  <a:pt x="169164" y="338327"/>
                </a:lnTo>
                <a:lnTo>
                  <a:pt x="0" y="338327"/>
                </a:lnTo>
                <a:lnTo>
                  <a:pt x="285851" y="0"/>
                </a:lnTo>
                <a:lnTo>
                  <a:pt x="571627" y="338327"/>
                </a:lnTo>
                <a:lnTo>
                  <a:pt x="402463" y="338327"/>
                </a:lnTo>
                <a:lnTo>
                  <a:pt x="402463" y="761238"/>
                </a:lnTo>
                <a:lnTo>
                  <a:pt x="407162" y="819416"/>
                </a:lnTo>
                <a:lnTo>
                  <a:pt x="420751" y="874610"/>
                </a:lnTo>
                <a:lnTo>
                  <a:pt x="442595" y="926083"/>
                </a:lnTo>
                <a:lnTo>
                  <a:pt x="471678" y="973086"/>
                </a:lnTo>
                <a:lnTo>
                  <a:pt x="507619" y="1014882"/>
                </a:lnTo>
                <a:lnTo>
                  <a:pt x="549402" y="1050734"/>
                </a:lnTo>
                <a:lnTo>
                  <a:pt x="596392" y="1079906"/>
                </a:lnTo>
                <a:lnTo>
                  <a:pt x="647827" y="1101661"/>
                </a:lnTo>
                <a:lnTo>
                  <a:pt x="703072" y="1115250"/>
                </a:lnTo>
                <a:lnTo>
                  <a:pt x="761238" y="1119949"/>
                </a:lnTo>
                <a:lnTo>
                  <a:pt x="1921764" y="1119949"/>
                </a:lnTo>
                <a:lnTo>
                  <a:pt x="1921764" y="135331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2835" y="1634363"/>
            <a:ext cx="7274559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4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7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만약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비교한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값이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-204" dirty="0" smtClean="0">
                <a:latin typeface="Arial"/>
                <a:cs typeface="Arial"/>
              </a:rPr>
              <a:t>K</a:t>
            </a:r>
            <a:r>
              <a:rPr sz="2000" spc="-40" dirty="0" smtClean="0">
                <a:latin typeface="Arial"/>
                <a:cs typeface="Arial"/>
              </a:rPr>
              <a:t>ey</a:t>
            </a:r>
            <a:r>
              <a:rPr sz="2000" spc="0" dirty="0" smtClean="0">
                <a:latin typeface="맑은 고딕"/>
                <a:cs typeface="맑은 고딕"/>
              </a:rPr>
              <a:t>보다</a:t>
            </a:r>
            <a:r>
              <a:rPr sz="2000" spc="-6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크면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469900">
              <a:lnSpc>
                <a:spcPct val="100000"/>
              </a:lnSpc>
            </a:pP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해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당</a:t>
            </a:r>
            <a:r>
              <a:rPr sz="2000" b="1" spc="-2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값을</a:t>
            </a:r>
            <a:r>
              <a:rPr sz="2000" b="1" spc="-50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오른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쪽</a:t>
            </a:r>
            <a:r>
              <a:rPr sz="2000" b="1" spc="-2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인덱스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에</a:t>
            </a:r>
            <a:r>
              <a:rPr sz="2000" b="1" spc="-4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복사</a:t>
            </a:r>
            <a:r>
              <a:rPr sz="2000" spc="-5" dirty="0" smtClean="0">
                <a:latin typeface="맑은 고딕"/>
                <a:cs typeface="맑은 고딕"/>
              </a:rPr>
              <a:t>하</a:t>
            </a:r>
            <a:r>
              <a:rPr sz="2000" spc="0" dirty="0" smtClean="0">
                <a:latin typeface="맑은 고딕"/>
                <a:cs typeface="맑은 고딕"/>
              </a:rPr>
              <a:t>고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그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왼</a:t>
            </a:r>
            <a:r>
              <a:rPr sz="2000" spc="0" dirty="0" smtClean="0">
                <a:latin typeface="맑은 고딕"/>
                <a:cs typeface="맑은 고딕"/>
              </a:rPr>
              <a:t>쪽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값</a:t>
            </a:r>
            <a:r>
              <a:rPr sz="2000" spc="0" dirty="0" smtClean="0">
                <a:latin typeface="맑은 고딕"/>
                <a:cs typeface="맑은 고딕"/>
              </a:rPr>
              <a:t>을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비교한다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3910" y="5284851"/>
            <a:ext cx="820165" cy="1118997"/>
          </a:xfrm>
          <a:custGeom>
            <a:avLst/>
            <a:gdLst/>
            <a:ahLst/>
            <a:cxnLst/>
            <a:rect l="l" t="t" r="r" b="b"/>
            <a:pathLst>
              <a:path w="820165" h="1118997">
                <a:moveTo>
                  <a:pt x="234314" y="0"/>
                </a:moveTo>
                <a:lnTo>
                  <a:pt x="0" y="0"/>
                </a:lnTo>
                <a:lnTo>
                  <a:pt x="0" y="708952"/>
                </a:lnTo>
                <a:lnTo>
                  <a:pt x="5460" y="775462"/>
                </a:lnTo>
                <a:lnTo>
                  <a:pt x="20954" y="838555"/>
                </a:lnTo>
                <a:lnTo>
                  <a:pt x="45846" y="897382"/>
                </a:lnTo>
                <a:lnTo>
                  <a:pt x="79120" y="951115"/>
                </a:lnTo>
                <a:lnTo>
                  <a:pt x="120141" y="998893"/>
                </a:lnTo>
                <a:lnTo>
                  <a:pt x="167894" y="1039876"/>
                </a:lnTo>
                <a:lnTo>
                  <a:pt x="221614" y="1073226"/>
                </a:lnTo>
                <a:lnTo>
                  <a:pt x="280542" y="1098092"/>
                </a:lnTo>
                <a:lnTo>
                  <a:pt x="343662" y="1113624"/>
                </a:lnTo>
                <a:lnTo>
                  <a:pt x="410082" y="1118997"/>
                </a:lnTo>
                <a:lnTo>
                  <a:pt x="820165" y="1118997"/>
                </a:lnTo>
                <a:lnTo>
                  <a:pt x="820165" y="884682"/>
                </a:lnTo>
                <a:lnTo>
                  <a:pt x="401700" y="884478"/>
                </a:lnTo>
                <a:lnTo>
                  <a:pt x="387095" y="883196"/>
                </a:lnTo>
                <a:lnTo>
                  <a:pt x="345947" y="872578"/>
                </a:lnTo>
                <a:lnTo>
                  <a:pt x="309244" y="852855"/>
                </a:lnTo>
                <a:lnTo>
                  <a:pt x="278383" y="825334"/>
                </a:lnTo>
                <a:lnTo>
                  <a:pt x="254888" y="791298"/>
                </a:lnTo>
                <a:lnTo>
                  <a:pt x="239648" y="752068"/>
                </a:lnTo>
                <a:lnTo>
                  <a:pt x="234314" y="708952"/>
                </a:lnTo>
                <a:lnTo>
                  <a:pt x="2343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6816" y="5050535"/>
            <a:ext cx="468629" cy="234314"/>
          </a:xfrm>
          <a:custGeom>
            <a:avLst/>
            <a:gdLst/>
            <a:ahLst/>
            <a:cxnLst/>
            <a:rect l="l" t="t" r="r" b="b"/>
            <a:pathLst>
              <a:path w="468629" h="234314">
                <a:moveTo>
                  <a:pt x="234314" y="0"/>
                </a:moveTo>
                <a:lnTo>
                  <a:pt x="0" y="234314"/>
                </a:lnTo>
                <a:lnTo>
                  <a:pt x="468629" y="234314"/>
                </a:lnTo>
                <a:lnTo>
                  <a:pt x="2343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7577" y="5051297"/>
            <a:ext cx="937260" cy="1353311"/>
          </a:xfrm>
          <a:custGeom>
            <a:avLst/>
            <a:gdLst/>
            <a:ahLst/>
            <a:cxnLst/>
            <a:rect l="l" t="t" r="r" b="b"/>
            <a:pathLst>
              <a:path w="937260" h="1353312">
                <a:moveTo>
                  <a:pt x="937260" y="1353311"/>
                </a:moveTo>
                <a:lnTo>
                  <a:pt x="527177" y="1353311"/>
                </a:lnTo>
                <a:lnTo>
                  <a:pt x="493522" y="1351953"/>
                </a:lnTo>
                <a:lnTo>
                  <a:pt x="428625" y="1341399"/>
                </a:lnTo>
                <a:lnTo>
                  <a:pt x="367665" y="1321092"/>
                </a:lnTo>
                <a:lnTo>
                  <a:pt x="311277" y="1291869"/>
                </a:lnTo>
                <a:lnTo>
                  <a:pt x="260350" y="1254607"/>
                </a:lnTo>
                <a:lnTo>
                  <a:pt x="215900" y="1210119"/>
                </a:lnTo>
                <a:lnTo>
                  <a:pt x="178562" y="1159256"/>
                </a:lnTo>
                <a:lnTo>
                  <a:pt x="149352" y="1102867"/>
                </a:lnTo>
                <a:lnTo>
                  <a:pt x="129032" y="1041806"/>
                </a:lnTo>
                <a:lnTo>
                  <a:pt x="118491" y="976896"/>
                </a:lnTo>
                <a:lnTo>
                  <a:pt x="117094" y="943267"/>
                </a:lnTo>
                <a:lnTo>
                  <a:pt x="117094" y="234314"/>
                </a:lnTo>
                <a:lnTo>
                  <a:pt x="0" y="234314"/>
                </a:lnTo>
                <a:lnTo>
                  <a:pt x="234315" y="0"/>
                </a:lnTo>
                <a:lnTo>
                  <a:pt x="468630" y="234314"/>
                </a:lnTo>
                <a:lnTo>
                  <a:pt x="351409" y="234314"/>
                </a:lnTo>
                <a:lnTo>
                  <a:pt x="351409" y="943267"/>
                </a:lnTo>
                <a:lnTo>
                  <a:pt x="356743" y="986383"/>
                </a:lnTo>
                <a:lnTo>
                  <a:pt x="371983" y="1025613"/>
                </a:lnTo>
                <a:lnTo>
                  <a:pt x="395478" y="1059649"/>
                </a:lnTo>
                <a:lnTo>
                  <a:pt x="426339" y="1087170"/>
                </a:lnTo>
                <a:lnTo>
                  <a:pt x="463042" y="1106893"/>
                </a:lnTo>
                <a:lnTo>
                  <a:pt x="504190" y="1117511"/>
                </a:lnTo>
                <a:lnTo>
                  <a:pt x="937260" y="1118996"/>
                </a:lnTo>
                <a:lnTo>
                  <a:pt x="937260" y="135331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2155" y="4155947"/>
            <a:ext cx="435863" cy="216407"/>
          </a:xfrm>
          <a:custGeom>
            <a:avLst/>
            <a:gdLst/>
            <a:ahLst/>
            <a:cxnLst/>
            <a:rect l="l" t="t" r="r" b="b"/>
            <a:pathLst>
              <a:path w="435863" h="216407">
                <a:moveTo>
                  <a:pt x="327660" y="0"/>
                </a:moveTo>
                <a:lnTo>
                  <a:pt x="327660" y="54101"/>
                </a:lnTo>
                <a:lnTo>
                  <a:pt x="0" y="54101"/>
                </a:lnTo>
                <a:lnTo>
                  <a:pt x="0" y="162306"/>
                </a:lnTo>
                <a:lnTo>
                  <a:pt x="327660" y="162306"/>
                </a:lnTo>
                <a:lnTo>
                  <a:pt x="327660" y="216407"/>
                </a:lnTo>
                <a:lnTo>
                  <a:pt x="435863" y="108203"/>
                </a:lnTo>
                <a:lnTo>
                  <a:pt x="3276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2917" y="4156709"/>
            <a:ext cx="435863" cy="216407"/>
          </a:xfrm>
          <a:custGeom>
            <a:avLst/>
            <a:gdLst/>
            <a:ahLst/>
            <a:cxnLst/>
            <a:rect l="l" t="t" r="r" b="b"/>
            <a:pathLst>
              <a:path w="435863" h="216407">
                <a:moveTo>
                  <a:pt x="0" y="54101"/>
                </a:moveTo>
                <a:lnTo>
                  <a:pt x="327659" y="54101"/>
                </a:lnTo>
                <a:lnTo>
                  <a:pt x="327659" y="0"/>
                </a:lnTo>
                <a:lnTo>
                  <a:pt x="435863" y="108203"/>
                </a:lnTo>
                <a:lnTo>
                  <a:pt x="327659" y="216407"/>
                </a:lnTo>
                <a:lnTo>
                  <a:pt x="327659" y="162306"/>
                </a:lnTo>
                <a:lnTo>
                  <a:pt x="0" y="162306"/>
                </a:lnTo>
                <a:lnTo>
                  <a:pt x="0" y="5410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0780" y="6058509"/>
            <a:ext cx="1155700" cy="37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7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="1" spc="-5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4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1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32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1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7226934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5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7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더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비교할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값이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없거나</a:t>
            </a:r>
            <a:r>
              <a:rPr sz="2000" spc="-125" dirty="0" smtClean="0">
                <a:latin typeface="Arial"/>
                <a:cs typeface="Arial"/>
              </a:rPr>
              <a:t>,</a:t>
            </a:r>
            <a:r>
              <a:rPr sz="2000" spc="12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비교한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값이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-204" dirty="0" smtClean="0">
                <a:latin typeface="Arial"/>
                <a:cs typeface="Arial"/>
              </a:rPr>
              <a:t>K</a:t>
            </a:r>
            <a:r>
              <a:rPr sz="2000" spc="-40" dirty="0" smtClean="0">
                <a:latin typeface="Arial"/>
                <a:cs typeface="Arial"/>
              </a:rPr>
              <a:t>ey</a:t>
            </a:r>
            <a:r>
              <a:rPr sz="2000" spc="0" dirty="0" smtClean="0">
                <a:latin typeface="맑은 고딕"/>
                <a:cs typeface="맑은 고딕"/>
              </a:rPr>
              <a:t>보다</a:t>
            </a:r>
            <a:r>
              <a:rPr sz="2000" spc="-6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작거나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같다면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469900">
              <a:lnSpc>
                <a:spcPct val="100000"/>
              </a:lnSpc>
            </a:pP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비교했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던</a:t>
            </a:r>
            <a:r>
              <a:rPr sz="2000" b="1" spc="-4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위치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의</a:t>
            </a:r>
            <a:r>
              <a:rPr sz="2000" b="1" spc="-50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바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로</a:t>
            </a:r>
            <a:r>
              <a:rPr sz="2000" b="1" spc="-2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오른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쪽</a:t>
            </a:r>
            <a:r>
              <a:rPr sz="2000" b="1" spc="-50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인덱스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에</a:t>
            </a:r>
            <a:r>
              <a:rPr sz="2000" b="1" spc="-4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21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000" b="1" spc="-35" dirty="0" smtClean="0">
                <a:solidFill>
                  <a:srgbClr val="FF0000"/>
                </a:solidFill>
                <a:latin typeface="Arial"/>
                <a:cs typeface="Arial"/>
              </a:rPr>
              <a:t>ey</a:t>
            </a:r>
            <a:r>
              <a:rPr sz="2000" b="1" spc="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값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을</a:t>
            </a:r>
            <a:r>
              <a:rPr sz="2000" b="1" spc="-2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복사</a:t>
            </a:r>
            <a:r>
              <a:rPr sz="2000" spc="0" dirty="0" smtClean="0">
                <a:latin typeface="맑은 고딕"/>
                <a:cs typeface="맑은 고딕"/>
              </a:rPr>
              <a:t>한다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435351"/>
            <a:ext cx="73152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5388864"/>
            <a:ext cx="1752600" cy="1014984"/>
          </a:xfrm>
          <a:custGeom>
            <a:avLst/>
            <a:gdLst/>
            <a:ahLst/>
            <a:cxnLst/>
            <a:rect l="l" t="t" r="r" b="b"/>
            <a:pathLst>
              <a:path w="1752600" h="1014984">
                <a:moveTo>
                  <a:pt x="233299" y="0"/>
                </a:moveTo>
                <a:lnTo>
                  <a:pt x="0" y="0"/>
                </a:lnTo>
                <a:lnTo>
                  <a:pt x="0" y="422910"/>
                </a:lnTo>
                <a:lnTo>
                  <a:pt x="1955" y="471474"/>
                </a:lnTo>
                <a:lnTo>
                  <a:pt x="7746" y="518947"/>
                </a:lnTo>
                <a:lnTo>
                  <a:pt x="17208" y="565188"/>
                </a:lnTo>
                <a:lnTo>
                  <a:pt x="30187" y="610057"/>
                </a:lnTo>
                <a:lnTo>
                  <a:pt x="46532" y="653376"/>
                </a:lnTo>
                <a:lnTo>
                  <a:pt x="66090" y="695007"/>
                </a:lnTo>
                <a:lnTo>
                  <a:pt x="88709" y="734796"/>
                </a:lnTo>
                <a:lnTo>
                  <a:pt x="114236" y="772579"/>
                </a:lnTo>
                <a:lnTo>
                  <a:pt x="142494" y="808228"/>
                </a:lnTo>
                <a:lnTo>
                  <a:pt x="173355" y="841565"/>
                </a:lnTo>
                <a:lnTo>
                  <a:pt x="206756" y="872464"/>
                </a:lnTo>
                <a:lnTo>
                  <a:pt x="242443" y="900747"/>
                </a:lnTo>
                <a:lnTo>
                  <a:pt x="280162" y="926274"/>
                </a:lnTo>
                <a:lnTo>
                  <a:pt x="320040" y="948893"/>
                </a:lnTo>
                <a:lnTo>
                  <a:pt x="361569" y="968451"/>
                </a:lnTo>
                <a:lnTo>
                  <a:pt x="404875" y="984796"/>
                </a:lnTo>
                <a:lnTo>
                  <a:pt x="449834" y="997775"/>
                </a:lnTo>
                <a:lnTo>
                  <a:pt x="496062" y="1007237"/>
                </a:lnTo>
                <a:lnTo>
                  <a:pt x="543560" y="1013015"/>
                </a:lnTo>
                <a:lnTo>
                  <a:pt x="592074" y="1014984"/>
                </a:lnTo>
                <a:lnTo>
                  <a:pt x="1752600" y="1014984"/>
                </a:lnTo>
                <a:lnTo>
                  <a:pt x="1752600" y="781621"/>
                </a:lnTo>
                <a:lnTo>
                  <a:pt x="592074" y="781621"/>
                </a:lnTo>
                <a:lnTo>
                  <a:pt x="562610" y="780427"/>
                </a:lnTo>
                <a:lnTo>
                  <a:pt x="505841" y="771194"/>
                </a:lnTo>
                <a:lnTo>
                  <a:pt x="452500" y="753427"/>
                </a:lnTo>
                <a:lnTo>
                  <a:pt x="403097" y="727875"/>
                </a:lnTo>
                <a:lnTo>
                  <a:pt x="358647" y="695274"/>
                </a:lnTo>
                <a:lnTo>
                  <a:pt x="319659" y="656348"/>
                </a:lnTo>
                <a:lnTo>
                  <a:pt x="287147" y="611860"/>
                </a:lnTo>
                <a:lnTo>
                  <a:pt x="261493" y="562533"/>
                </a:lnTo>
                <a:lnTo>
                  <a:pt x="243840" y="509104"/>
                </a:lnTo>
                <a:lnTo>
                  <a:pt x="234569" y="452323"/>
                </a:lnTo>
                <a:lnTo>
                  <a:pt x="233299" y="422910"/>
                </a:lnTo>
                <a:lnTo>
                  <a:pt x="23329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836" y="5050535"/>
            <a:ext cx="571626" cy="338327"/>
          </a:xfrm>
          <a:custGeom>
            <a:avLst/>
            <a:gdLst/>
            <a:ahLst/>
            <a:cxnLst/>
            <a:rect l="l" t="t" r="r" b="b"/>
            <a:pathLst>
              <a:path w="571626" h="338327">
                <a:moveTo>
                  <a:pt x="285851" y="0"/>
                </a:moveTo>
                <a:lnTo>
                  <a:pt x="0" y="338327"/>
                </a:lnTo>
                <a:lnTo>
                  <a:pt x="571626" y="338327"/>
                </a:lnTo>
                <a:lnTo>
                  <a:pt x="2858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597" y="5051297"/>
            <a:ext cx="1921764" cy="1353311"/>
          </a:xfrm>
          <a:custGeom>
            <a:avLst/>
            <a:gdLst/>
            <a:ahLst/>
            <a:cxnLst/>
            <a:rect l="l" t="t" r="r" b="b"/>
            <a:pathLst>
              <a:path w="1921764" h="1353312">
                <a:moveTo>
                  <a:pt x="1921764" y="1353311"/>
                </a:moveTo>
                <a:lnTo>
                  <a:pt x="761238" y="1353311"/>
                </a:lnTo>
                <a:lnTo>
                  <a:pt x="712724" y="1351343"/>
                </a:lnTo>
                <a:lnTo>
                  <a:pt x="665226" y="1345564"/>
                </a:lnTo>
                <a:lnTo>
                  <a:pt x="618998" y="1336103"/>
                </a:lnTo>
                <a:lnTo>
                  <a:pt x="574040" y="1323124"/>
                </a:lnTo>
                <a:lnTo>
                  <a:pt x="530733" y="1306779"/>
                </a:lnTo>
                <a:lnTo>
                  <a:pt x="489204" y="1287221"/>
                </a:lnTo>
                <a:lnTo>
                  <a:pt x="449326" y="1264602"/>
                </a:lnTo>
                <a:lnTo>
                  <a:pt x="411607" y="1239075"/>
                </a:lnTo>
                <a:lnTo>
                  <a:pt x="375920" y="1210792"/>
                </a:lnTo>
                <a:lnTo>
                  <a:pt x="342519" y="1179893"/>
                </a:lnTo>
                <a:lnTo>
                  <a:pt x="311658" y="1146556"/>
                </a:lnTo>
                <a:lnTo>
                  <a:pt x="283400" y="1110907"/>
                </a:lnTo>
                <a:lnTo>
                  <a:pt x="257873" y="1073124"/>
                </a:lnTo>
                <a:lnTo>
                  <a:pt x="235254" y="1033335"/>
                </a:lnTo>
                <a:lnTo>
                  <a:pt x="215696" y="991704"/>
                </a:lnTo>
                <a:lnTo>
                  <a:pt x="199351" y="948385"/>
                </a:lnTo>
                <a:lnTo>
                  <a:pt x="186372" y="903516"/>
                </a:lnTo>
                <a:lnTo>
                  <a:pt x="176911" y="857275"/>
                </a:lnTo>
                <a:lnTo>
                  <a:pt x="171119" y="809802"/>
                </a:lnTo>
                <a:lnTo>
                  <a:pt x="169164" y="761238"/>
                </a:lnTo>
                <a:lnTo>
                  <a:pt x="169164" y="338327"/>
                </a:lnTo>
                <a:lnTo>
                  <a:pt x="0" y="338327"/>
                </a:lnTo>
                <a:lnTo>
                  <a:pt x="285851" y="0"/>
                </a:lnTo>
                <a:lnTo>
                  <a:pt x="571627" y="338327"/>
                </a:lnTo>
                <a:lnTo>
                  <a:pt x="402463" y="338327"/>
                </a:lnTo>
                <a:lnTo>
                  <a:pt x="402463" y="761238"/>
                </a:lnTo>
                <a:lnTo>
                  <a:pt x="407162" y="819416"/>
                </a:lnTo>
                <a:lnTo>
                  <a:pt x="420751" y="874610"/>
                </a:lnTo>
                <a:lnTo>
                  <a:pt x="442595" y="926083"/>
                </a:lnTo>
                <a:lnTo>
                  <a:pt x="471678" y="973086"/>
                </a:lnTo>
                <a:lnTo>
                  <a:pt x="507619" y="1014882"/>
                </a:lnTo>
                <a:lnTo>
                  <a:pt x="549402" y="1050734"/>
                </a:lnTo>
                <a:lnTo>
                  <a:pt x="596392" y="1079906"/>
                </a:lnTo>
                <a:lnTo>
                  <a:pt x="647827" y="1101661"/>
                </a:lnTo>
                <a:lnTo>
                  <a:pt x="703072" y="1115250"/>
                </a:lnTo>
                <a:lnTo>
                  <a:pt x="761238" y="1119949"/>
                </a:lnTo>
                <a:lnTo>
                  <a:pt x="1921764" y="1119949"/>
                </a:lnTo>
                <a:lnTo>
                  <a:pt x="1921764" y="135331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3910" y="5284851"/>
            <a:ext cx="820165" cy="1118997"/>
          </a:xfrm>
          <a:custGeom>
            <a:avLst/>
            <a:gdLst/>
            <a:ahLst/>
            <a:cxnLst/>
            <a:rect l="l" t="t" r="r" b="b"/>
            <a:pathLst>
              <a:path w="820165" h="1118997">
                <a:moveTo>
                  <a:pt x="234314" y="0"/>
                </a:moveTo>
                <a:lnTo>
                  <a:pt x="0" y="0"/>
                </a:lnTo>
                <a:lnTo>
                  <a:pt x="0" y="708952"/>
                </a:lnTo>
                <a:lnTo>
                  <a:pt x="5460" y="775462"/>
                </a:lnTo>
                <a:lnTo>
                  <a:pt x="20954" y="838555"/>
                </a:lnTo>
                <a:lnTo>
                  <a:pt x="45846" y="897382"/>
                </a:lnTo>
                <a:lnTo>
                  <a:pt x="79120" y="951115"/>
                </a:lnTo>
                <a:lnTo>
                  <a:pt x="120141" y="998893"/>
                </a:lnTo>
                <a:lnTo>
                  <a:pt x="167894" y="1039876"/>
                </a:lnTo>
                <a:lnTo>
                  <a:pt x="221614" y="1073226"/>
                </a:lnTo>
                <a:lnTo>
                  <a:pt x="280542" y="1098092"/>
                </a:lnTo>
                <a:lnTo>
                  <a:pt x="343662" y="1113624"/>
                </a:lnTo>
                <a:lnTo>
                  <a:pt x="410082" y="1118997"/>
                </a:lnTo>
                <a:lnTo>
                  <a:pt x="820165" y="1118997"/>
                </a:lnTo>
                <a:lnTo>
                  <a:pt x="820165" y="884682"/>
                </a:lnTo>
                <a:lnTo>
                  <a:pt x="401700" y="884478"/>
                </a:lnTo>
                <a:lnTo>
                  <a:pt x="387095" y="883196"/>
                </a:lnTo>
                <a:lnTo>
                  <a:pt x="345947" y="872578"/>
                </a:lnTo>
                <a:lnTo>
                  <a:pt x="309244" y="852855"/>
                </a:lnTo>
                <a:lnTo>
                  <a:pt x="278383" y="825334"/>
                </a:lnTo>
                <a:lnTo>
                  <a:pt x="254888" y="791298"/>
                </a:lnTo>
                <a:lnTo>
                  <a:pt x="239648" y="752068"/>
                </a:lnTo>
                <a:lnTo>
                  <a:pt x="234314" y="708952"/>
                </a:lnTo>
                <a:lnTo>
                  <a:pt x="2343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6816" y="5050535"/>
            <a:ext cx="468629" cy="234314"/>
          </a:xfrm>
          <a:custGeom>
            <a:avLst/>
            <a:gdLst/>
            <a:ahLst/>
            <a:cxnLst/>
            <a:rect l="l" t="t" r="r" b="b"/>
            <a:pathLst>
              <a:path w="468629" h="234314">
                <a:moveTo>
                  <a:pt x="234314" y="0"/>
                </a:moveTo>
                <a:lnTo>
                  <a:pt x="0" y="234314"/>
                </a:lnTo>
                <a:lnTo>
                  <a:pt x="468629" y="234314"/>
                </a:lnTo>
                <a:lnTo>
                  <a:pt x="2343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7577" y="5051297"/>
            <a:ext cx="937260" cy="1353311"/>
          </a:xfrm>
          <a:custGeom>
            <a:avLst/>
            <a:gdLst/>
            <a:ahLst/>
            <a:cxnLst/>
            <a:rect l="l" t="t" r="r" b="b"/>
            <a:pathLst>
              <a:path w="937260" h="1353312">
                <a:moveTo>
                  <a:pt x="937260" y="1353311"/>
                </a:moveTo>
                <a:lnTo>
                  <a:pt x="527177" y="1353311"/>
                </a:lnTo>
                <a:lnTo>
                  <a:pt x="493522" y="1351953"/>
                </a:lnTo>
                <a:lnTo>
                  <a:pt x="428625" y="1341399"/>
                </a:lnTo>
                <a:lnTo>
                  <a:pt x="367665" y="1321092"/>
                </a:lnTo>
                <a:lnTo>
                  <a:pt x="311277" y="1291869"/>
                </a:lnTo>
                <a:lnTo>
                  <a:pt x="260350" y="1254607"/>
                </a:lnTo>
                <a:lnTo>
                  <a:pt x="215900" y="1210119"/>
                </a:lnTo>
                <a:lnTo>
                  <a:pt x="178562" y="1159256"/>
                </a:lnTo>
                <a:lnTo>
                  <a:pt x="149352" y="1102867"/>
                </a:lnTo>
                <a:lnTo>
                  <a:pt x="129032" y="1041806"/>
                </a:lnTo>
                <a:lnTo>
                  <a:pt x="118491" y="976896"/>
                </a:lnTo>
                <a:lnTo>
                  <a:pt x="117094" y="943267"/>
                </a:lnTo>
                <a:lnTo>
                  <a:pt x="117094" y="234314"/>
                </a:lnTo>
                <a:lnTo>
                  <a:pt x="0" y="234314"/>
                </a:lnTo>
                <a:lnTo>
                  <a:pt x="234315" y="0"/>
                </a:lnTo>
                <a:lnTo>
                  <a:pt x="468630" y="234314"/>
                </a:lnTo>
                <a:lnTo>
                  <a:pt x="351409" y="234314"/>
                </a:lnTo>
                <a:lnTo>
                  <a:pt x="351409" y="943267"/>
                </a:lnTo>
                <a:lnTo>
                  <a:pt x="356743" y="986383"/>
                </a:lnTo>
                <a:lnTo>
                  <a:pt x="371983" y="1025613"/>
                </a:lnTo>
                <a:lnTo>
                  <a:pt x="395478" y="1059649"/>
                </a:lnTo>
                <a:lnTo>
                  <a:pt x="426339" y="1087170"/>
                </a:lnTo>
                <a:lnTo>
                  <a:pt x="463042" y="1106893"/>
                </a:lnTo>
                <a:lnTo>
                  <a:pt x="504190" y="1117511"/>
                </a:lnTo>
                <a:lnTo>
                  <a:pt x="937260" y="1118996"/>
                </a:lnTo>
                <a:lnTo>
                  <a:pt x="937260" y="135331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2435351"/>
            <a:ext cx="73152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0780" y="6058509"/>
            <a:ext cx="1155700" cy="37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7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="1" spc="-5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4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1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32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1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6512559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6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7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2000" spc="-15" dirty="0" smtClean="0">
                <a:latin typeface="Arial"/>
                <a:cs typeface="Arial"/>
              </a:rPr>
              <a:t>1</a:t>
            </a:r>
            <a:r>
              <a:rPr sz="2000" spc="-15" dirty="0" smtClean="0">
                <a:latin typeface="맑은 고딕"/>
                <a:cs typeface="맑은 고딕"/>
              </a:rPr>
              <a:t>개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데이터에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대한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삽입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정렬이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완료되었다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469900">
              <a:lnSpc>
                <a:spcPct val="100000"/>
              </a:lnSpc>
            </a:pPr>
            <a:r>
              <a:rPr sz="2000" spc="-5" dirty="0" smtClean="0">
                <a:latin typeface="맑은 고딕"/>
                <a:cs typeface="맑은 고딕"/>
              </a:rPr>
              <a:t>남</a:t>
            </a:r>
            <a:r>
              <a:rPr sz="2000" spc="0" dirty="0" smtClean="0">
                <a:latin typeface="맑은 고딕"/>
                <a:cs typeface="맑은 고딕"/>
              </a:rPr>
              <a:t>은</a:t>
            </a:r>
            <a:r>
              <a:rPr sz="2000" spc="-25" dirty="0" smtClean="0">
                <a:latin typeface="맑은 고딕"/>
                <a:cs typeface="맑은 고딕"/>
              </a:rPr>
              <a:t> </a:t>
            </a:r>
            <a:r>
              <a:rPr sz="2000" spc="15" dirty="0" smtClean="0">
                <a:latin typeface="Arial"/>
                <a:cs typeface="Arial"/>
              </a:rPr>
              <a:t>A[2]</a:t>
            </a:r>
            <a:r>
              <a:rPr sz="2000" spc="114" dirty="0" smtClean="0">
                <a:latin typeface="Arial"/>
                <a:cs typeface="Arial"/>
              </a:rPr>
              <a:t> </a:t>
            </a:r>
            <a:r>
              <a:rPr sz="2000" spc="229" dirty="0" smtClean="0">
                <a:latin typeface="Arial"/>
                <a:cs typeface="Arial"/>
              </a:rPr>
              <a:t>~</a:t>
            </a:r>
            <a:r>
              <a:rPr sz="2000" spc="125" dirty="0" smtClean="0">
                <a:latin typeface="Arial"/>
                <a:cs typeface="Arial"/>
              </a:rPr>
              <a:t> </a:t>
            </a:r>
            <a:r>
              <a:rPr sz="2000" spc="20" dirty="0" smtClean="0">
                <a:latin typeface="Arial"/>
                <a:cs typeface="Arial"/>
              </a:rPr>
              <a:t>A[5</a:t>
            </a:r>
            <a:r>
              <a:rPr sz="2000" spc="5" dirty="0" smtClean="0">
                <a:latin typeface="Arial"/>
                <a:cs typeface="Arial"/>
              </a:rPr>
              <a:t>]</a:t>
            </a:r>
            <a:r>
              <a:rPr sz="2000" spc="0" dirty="0" smtClean="0">
                <a:latin typeface="맑은 고딕"/>
                <a:cs typeface="맑은 고딕"/>
              </a:rPr>
              <a:t>의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데이터에</a:t>
            </a:r>
            <a:r>
              <a:rPr sz="2000" spc="0" dirty="0" smtClean="0">
                <a:latin typeface="맑은 고딕"/>
                <a:cs typeface="맑은 고딕"/>
              </a:rPr>
              <a:t>도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같</a:t>
            </a:r>
            <a:r>
              <a:rPr sz="2000" spc="0" dirty="0" smtClean="0">
                <a:latin typeface="맑은 고딕"/>
                <a:cs typeface="맑은 고딕"/>
              </a:rPr>
              <a:t>은</a:t>
            </a:r>
            <a:r>
              <a:rPr sz="2000" spc="-2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작업을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반복한다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435351"/>
            <a:ext cx="73152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0294" y="5284851"/>
            <a:ext cx="820166" cy="1118997"/>
          </a:xfrm>
          <a:custGeom>
            <a:avLst/>
            <a:gdLst/>
            <a:ahLst/>
            <a:cxnLst/>
            <a:rect l="l" t="t" r="r" b="b"/>
            <a:pathLst>
              <a:path w="820166" h="1118997">
                <a:moveTo>
                  <a:pt x="234314" y="0"/>
                </a:moveTo>
                <a:lnTo>
                  <a:pt x="0" y="0"/>
                </a:lnTo>
                <a:lnTo>
                  <a:pt x="0" y="708952"/>
                </a:lnTo>
                <a:lnTo>
                  <a:pt x="5461" y="775462"/>
                </a:lnTo>
                <a:lnTo>
                  <a:pt x="20955" y="838555"/>
                </a:lnTo>
                <a:lnTo>
                  <a:pt x="45847" y="897382"/>
                </a:lnTo>
                <a:lnTo>
                  <a:pt x="79120" y="951115"/>
                </a:lnTo>
                <a:lnTo>
                  <a:pt x="120142" y="998893"/>
                </a:lnTo>
                <a:lnTo>
                  <a:pt x="167894" y="1039876"/>
                </a:lnTo>
                <a:lnTo>
                  <a:pt x="221614" y="1073226"/>
                </a:lnTo>
                <a:lnTo>
                  <a:pt x="280543" y="1098092"/>
                </a:lnTo>
                <a:lnTo>
                  <a:pt x="343662" y="1113624"/>
                </a:lnTo>
                <a:lnTo>
                  <a:pt x="410082" y="1118997"/>
                </a:lnTo>
                <a:lnTo>
                  <a:pt x="820166" y="1118997"/>
                </a:lnTo>
                <a:lnTo>
                  <a:pt x="820166" y="884682"/>
                </a:lnTo>
                <a:lnTo>
                  <a:pt x="401701" y="884478"/>
                </a:lnTo>
                <a:lnTo>
                  <a:pt x="387095" y="883196"/>
                </a:lnTo>
                <a:lnTo>
                  <a:pt x="345948" y="872578"/>
                </a:lnTo>
                <a:lnTo>
                  <a:pt x="309244" y="852855"/>
                </a:lnTo>
                <a:lnTo>
                  <a:pt x="278383" y="825334"/>
                </a:lnTo>
                <a:lnTo>
                  <a:pt x="254888" y="791298"/>
                </a:lnTo>
                <a:lnTo>
                  <a:pt x="239649" y="752068"/>
                </a:lnTo>
                <a:lnTo>
                  <a:pt x="234314" y="708952"/>
                </a:lnTo>
                <a:lnTo>
                  <a:pt x="2343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00" y="5050535"/>
            <a:ext cx="468630" cy="234314"/>
          </a:xfrm>
          <a:custGeom>
            <a:avLst/>
            <a:gdLst/>
            <a:ahLst/>
            <a:cxnLst/>
            <a:rect l="l" t="t" r="r" b="b"/>
            <a:pathLst>
              <a:path w="468630" h="234314">
                <a:moveTo>
                  <a:pt x="234314" y="0"/>
                </a:moveTo>
                <a:lnTo>
                  <a:pt x="0" y="234314"/>
                </a:lnTo>
                <a:lnTo>
                  <a:pt x="468630" y="234314"/>
                </a:lnTo>
                <a:lnTo>
                  <a:pt x="2343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5051297"/>
            <a:ext cx="937260" cy="1353311"/>
          </a:xfrm>
          <a:custGeom>
            <a:avLst/>
            <a:gdLst/>
            <a:ahLst/>
            <a:cxnLst/>
            <a:rect l="l" t="t" r="r" b="b"/>
            <a:pathLst>
              <a:path w="937260" h="1353312">
                <a:moveTo>
                  <a:pt x="937260" y="1353311"/>
                </a:moveTo>
                <a:lnTo>
                  <a:pt x="527176" y="1353311"/>
                </a:lnTo>
                <a:lnTo>
                  <a:pt x="493521" y="1351953"/>
                </a:lnTo>
                <a:lnTo>
                  <a:pt x="428625" y="1341399"/>
                </a:lnTo>
                <a:lnTo>
                  <a:pt x="367664" y="1321092"/>
                </a:lnTo>
                <a:lnTo>
                  <a:pt x="311276" y="1291869"/>
                </a:lnTo>
                <a:lnTo>
                  <a:pt x="260350" y="1254607"/>
                </a:lnTo>
                <a:lnTo>
                  <a:pt x="215900" y="1210119"/>
                </a:lnTo>
                <a:lnTo>
                  <a:pt x="178562" y="1159256"/>
                </a:lnTo>
                <a:lnTo>
                  <a:pt x="149351" y="1102867"/>
                </a:lnTo>
                <a:lnTo>
                  <a:pt x="129031" y="1041806"/>
                </a:lnTo>
                <a:lnTo>
                  <a:pt x="118490" y="976896"/>
                </a:lnTo>
                <a:lnTo>
                  <a:pt x="117093" y="943267"/>
                </a:lnTo>
                <a:lnTo>
                  <a:pt x="117093" y="234314"/>
                </a:lnTo>
                <a:lnTo>
                  <a:pt x="0" y="234314"/>
                </a:lnTo>
                <a:lnTo>
                  <a:pt x="234314" y="0"/>
                </a:lnTo>
                <a:lnTo>
                  <a:pt x="468630" y="234314"/>
                </a:lnTo>
                <a:lnTo>
                  <a:pt x="351408" y="234314"/>
                </a:lnTo>
                <a:lnTo>
                  <a:pt x="351408" y="943267"/>
                </a:lnTo>
                <a:lnTo>
                  <a:pt x="356743" y="986383"/>
                </a:lnTo>
                <a:lnTo>
                  <a:pt x="371982" y="1025613"/>
                </a:lnTo>
                <a:lnTo>
                  <a:pt x="395477" y="1059649"/>
                </a:lnTo>
                <a:lnTo>
                  <a:pt x="426338" y="1087170"/>
                </a:lnTo>
                <a:lnTo>
                  <a:pt x="463042" y="1106893"/>
                </a:lnTo>
                <a:lnTo>
                  <a:pt x="504189" y="1117511"/>
                </a:lnTo>
                <a:lnTo>
                  <a:pt x="937260" y="1118996"/>
                </a:lnTo>
                <a:lnTo>
                  <a:pt x="937260" y="135331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2435351"/>
            <a:ext cx="73152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6529" y="6058509"/>
            <a:ext cx="1155700" cy="37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7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="1" spc="-5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4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1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32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1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0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12997" y="3505961"/>
            <a:ext cx="778763" cy="1484376"/>
          </a:xfrm>
          <a:custGeom>
            <a:avLst/>
            <a:gdLst/>
            <a:ahLst/>
            <a:cxnLst/>
            <a:rect l="l" t="t" r="r" b="b"/>
            <a:pathLst>
              <a:path w="778763" h="1484376">
                <a:moveTo>
                  <a:pt x="0" y="1484376"/>
                </a:moveTo>
                <a:lnTo>
                  <a:pt x="778763" y="1484376"/>
                </a:lnTo>
                <a:lnTo>
                  <a:pt x="778763" y="0"/>
                </a:lnTo>
                <a:lnTo>
                  <a:pt x="0" y="0"/>
                </a:lnTo>
                <a:lnTo>
                  <a:pt x="0" y="1484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2997" y="3505961"/>
            <a:ext cx="778763" cy="1484376"/>
          </a:xfrm>
          <a:custGeom>
            <a:avLst/>
            <a:gdLst/>
            <a:ahLst/>
            <a:cxnLst/>
            <a:rect l="l" t="t" r="r" b="b"/>
            <a:pathLst>
              <a:path w="778763" h="1484376">
                <a:moveTo>
                  <a:pt x="0" y="1484376"/>
                </a:moveTo>
                <a:lnTo>
                  <a:pt x="778763" y="1484376"/>
                </a:lnTo>
                <a:lnTo>
                  <a:pt x="778763" y="0"/>
                </a:lnTo>
                <a:lnTo>
                  <a:pt x="0" y="0"/>
                </a:lnTo>
                <a:lnTo>
                  <a:pt x="0" y="148437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12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2578100" cy="9220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7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7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완료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435351"/>
            <a:ext cx="73152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7561" y="4725161"/>
            <a:ext cx="6553200" cy="304800"/>
          </a:xfrm>
          <a:custGeom>
            <a:avLst/>
            <a:gdLst/>
            <a:ahLst/>
            <a:cxnLst/>
            <a:rect l="l" t="t" r="r" b="b"/>
            <a:pathLst>
              <a:path w="6553200" h="304800">
                <a:moveTo>
                  <a:pt x="0" y="304800"/>
                </a:moveTo>
                <a:lnTo>
                  <a:pt x="6553200" y="304800"/>
                </a:lnTo>
                <a:lnTo>
                  <a:pt x="6553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7561" y="4725161"/>
            <a:ext cx="6553200" cy="304800"/>
          </a:xfrm>
          <a:custGeom>
            <a:avLst/>
            <a:gdLst/>
            <a:ahLst/>
            <a:cxnLst/>
            <a:rect l="l" t="t" r="r" b="b"/>
            <a:pathLst>
              <a:path w="6553200" h="304800">
                <a:moveTo>
                  <a:pt x="0" y="304800"/>
                </a:moveTo>
                <a:lnTo>
                  <a:pt x="6553200" y="304800"/>
                </a:lnTo>
                <a:lnTo>
                  <a:pt x="6553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0538" y="3696461"/>
            <a:ext cx="801624" cy="1257300"/>
          </a:xfrm>
          <a:custGeom>
            <a:avLst/>
            <a:gdLst/>
            <a:ahLst/>
            <a:cxnLst/>
            <a:rect l="l" t="t" r="r" b="b"/>
            <a:pathLst>
              <a:path w="801624" h="1257300">
                <a:moveTo>
                  <a:pt x="0" y="1257300"/>
                </a:moveTo>
                <a:lnTo>
                  <a:pt x="801624" y="1257300"/>
                </a:lnTo>
                <a:lnTo>
                  <a:pt x="801624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0538" y="3696461"/>
            <a:ext cx="801624" cy="1257300"/>
          </a:xfrm>
          <a:custGeom>
            <a:avLst/>
            <a:gdLst/>
            <a:ahLst/>
            <a:cxnLst/>
            <a:rect l="l" t="t" r="r" b="b"/>
            <a:pathLst>
              <a:path w="801624" h="1257300">
                <a:moveTo>
                  <a:pt x="0" y="1257300"/>
                </a:moveTo>
                <a:lnTo>
                  <a:pt x="801624" y="1257300"/>
                </a:lnTo>
                <a:lnTo>
                  <a:pt x="801624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4739640"/>
            <a:ext cx="609600" cy="362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8044" y="4742688"/>
            <a:ext cx="3910583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34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13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3962400" cy="37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20" dirty="0" smtClean="0">
                <a:latin typeface="Arial"/>
                <a:cs typeface="Arial"/>
              </a:rPr>
              <a:t>p</a:t>
            </a:r>
            <a:r>
              <a:rPr sz="2400" b="1" spc="-250" dirty="0" smtClean="0">
                <a:latin typeface="Arial"/>
                <a:cs typeface="Arial"/>
              </a:rPr>
              <a:t>s</a:t>
            </a:r>
            <a:r>
              <a:rPr sz="2400" b="1" spc="-30" dirty="0" smtClean="0">
                <a:latin typeface="Arial"/>
                <a:cs typeface="Arial"/>
              </a:rPr>
              <a:t>e</a:t>
            </a:r>
            <a:r>
              <a:rPr sz="2400" b="1" spc="-25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d</a:t>
            </a:r>
            <a:r>
              <a:rPr sz="2400" b="1" spc="-5" dirty="0" smtClean="0">
                <a:latin typeface="Arial"/>
                <a:cs typeface="Arial"/>
              </a:rPr>
              <a:t>o</a:t>
            </a:r>
            <a:r>
              <a:rPr sz="2400" b="1" spc="180" dirty="0" smtClean="0">
                <a:latin typeface="Arial"/>
                <a:cs typeface="Arial"/>
              </a:rPr>
              <a:t>-</a:t>
            </a:r>
            <a:r>
              <a:rPr sz="2400" b="1" spc="-204" dirty="0" smtClean="0">
                <a:latin typeface="Arial"/>
                <a:cs typeface="Arial"/>
              </a:rPr>
              <a:t>c</a:t>
            </a:r>
            <a:r>
              <a:rPr sz="2400" b="1" spc="-5" dirty="0" smtClean="0">
                <a:latin typeface="Arial"/>
                <a:cs typeface="Arial"/>
              </a:rPr>
              <a:t>od</a:t>
            </a:r>
            <a:r>
              <a:rPr sz="2400" b="1" spc="-30" dirty="0" smtClean="0">
                <a:latin typeface="Arial"/>
                <a:cs typeface="Arial"/>
              </a:rPr>
              <a:t>e</a:t>
            </a:r>
            <a:r>
              <a:rPr sz="2400" b="1" spc="195" dirty="0" smtClean="0">
                <a:latin typeface="Arial"/>
                <a:cs typeface="Arial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0" dirty="0" smtClean="0">
                <a:latin typeface="맑은 고딕"/>
                <a:cs typeface="맑은 고딕"/>
              </a:rPr>
              <a:t>의사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코드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7539" y="6442862"/>
            <a:ext cx="5966460" cy="343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48640" algn="r">
              <a:lnSpc>
                <a:spcPct val="100000"/>
              </a:lnSpc>
            </a:pPr>
            <a:r>
              <a:rPr sz="1200" spc="-25" dirty="0" smtClean="0">
                <a:solidFill>
                  <a:srgbClr val="898989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051" y="2537460"/>
            <a:ext cx="8311896" cy="3267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7539" y="6164579"/>
            <a:ext cx="5966460" cy="621792"/>
          </a:xfrm>
          <a:custGeom>
            <a:avLst/>
            <a:gdLst/>
            <a:ahLst/>
            <a:cxnLst/>
            <a:rect l="l" t="t" r="r" b="b"/>
            <a:pathLst>
              <a:path w="5966459" h="621792">
                <a:moveTo>
                  <a:pt x="0" y="621792"/>
                </a:moveTo>
                <a:lnTo>
                  <a:pt x="5966460" y="621792"/>
                </a:lnTo>
                <a:lnTo>
                  <a:pt x="5966460" y="0"/>
                </a:lnTo>
                <a:lnTo>
                  <a:pt x="0" y="0"/>
                </a:lnTo>
                <a:lnTo>
                  <a:pt x="0" y="621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1265" y="5960201"/>
            <a:ext cx="5771515" cy="600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4805" marR="12700" indent="-332740">
              <a:lnSpc>
                <a:spcPct val="133600"/>
              </a:lnSpc>
            </a:pPr>
            <a:r>
              <a:rPr sz="1400" dirty="0" smtClean="0">
                <a:solidFill>
                  <a:srgbClr val="C00000"/>
                </a:solidFill>
                <a:latin typeface="맑은 고딕"/>
                <a:cs typeface="맑은 고딕"/>
              </a:rPr>
              <a:t>※</a:t>
            </a:r>
            <a:r>
              <a:rPr sz="1400" spc="-10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반복문의</a:t>
            </a:r>
            <a:r>
              <a:rPr sz="1400" spc="-3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루프가 </a:t>
            </a:r>
            <a:r>
              <a:rPr sz="1400" spc="-6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종료될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때</a:t>
            </a:r>
            <a:r>
              <a:rPr sz="1400" spc="-90" dirty="0" smtClean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400" spc="8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한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번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더</a:t>
            </a:r>
            <a:r>
              <a:rPr sz="1400" spc="-1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검사를</a:t>
            </a:r>
            <a:r>
              <a:rPr sz="1400" spc="-50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수행하는</a:t>
            </a:r>
            <a:r>
              <a:rPr sz="1400" spc="-3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점에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유의한다</a:t>
            </a:r>
            <a:r>
              <a:rPr sz="1400" spc="-90" dirty="0" smtClean="0">
                <a:solidFill>
                  <a:srgbClr val="C00000"/>
                </a:solidFill>
                <a:latin typeface="Arial"/>
                <a:cs typeface="Arial"/>
              </a:rPr>
              <a:t>. </a:t>
            </a:r>
            <a:r>
              <a:rPr sz="1400" spc="-90" dirty="0" smtClean="0">
                <a:solidFill>
                  <a:srgbClr val="C00000"/>
                </a:solidFill>
                <a:latin typeface="맑은 고딕"/>
                <a:cs typeface="맑은 고딕"/>
              </a:rPr>
              <a:t>또한</a:t>
            </a:r>
            <a:r>
              <a:rPr sz="1400" spc="-1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30" dirty="0" smtClean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1400" spc="1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160" dirty="0" smtClean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400" spc="9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-1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400" spc="9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70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400" spc="6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400" spc="1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3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400" spc="30" dirty="0" smtClean="0">
                <a:solidFill>
                  <a:srgbClr val="C00000"/>
                </a:solidFill>
                <a:latin typeface="맑은 고딕"/>
                <a:cs typeface="맑은 고딕"/>
              </a:rPr>
              <a:t>일</a:t>
            </a:r>
            <a:r>
              <a:rPr sz="1400" spc="-1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때의</a:t>
            </a:r>
            <a:r>
              <a:rPr sz="1400" spc="-1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𝒕</a:t>
            </a:r>
            <a:r>
              <a:rPr sz="1350" spc="37" baseline="-12345" dirty="0" smtClean="0">
                <a:solidFill>
                  <a:srgbClr val="CF3D3D"/>
                </a:solidFill>
                <a:latin typeface="Cambria Math"/>
                <a:cs typeface="Cambria Math"/>
              </a:rPr>
              <a:t>𝒋</a:t>
            </a:r>
            <a:r>
              <a:rPr sz="1400" spc="10" dirty="0" smtClean="0">
                <a:solidFill>
                  <a:srgbClr val="CF3D3D"/>
                </a:solidFill>
                <a:latin typeface="맑은 고딕"/>
                <a:cs typeface="맑은 고딕"/>
              </a:rPr>
              <a:t>값</a:t>
            </a:r>
            <a:r>
              <a:rPr sz="1400" spc="0" dirty="0" smtClean="0">
                <a:solidFill>
                  <a:srgbClr val="CF3D3D"/>
                </a:solidFill>
                <a:latin typeface="맑은 고딕"/>
                <a:cs typeface="맑은 고딕"/>
              </a:rPr>
              <a:t>은</a:t>
            </a:r>
            <a:r>
              <a:rPr sz="1400" spc="-160" dirty="0" smtClean="0">
                <a:solidFill>
                  <a:srgbClr val="CF3D3D"/>
                </a:solidFill>
                <a:latin typeface="맑은 고딕"/>
                <a:cs typeface="맑은 고딕"/>
              </a:rPr>
              <a:t> </a:t>
            </a:r>
            <a:r>
              <a:rPr sz="1400" spc="10" dirty="0" smtClean="0">
                <a:solidFill>
                  <a:srgbClr val="CF3D3D"/>
                </a:solidFill>
                <a:latin typeface="Cambria Math"/>
                <a:cs typeface="Cambria Math"/>
              </a:rPr>
              <a:t>be</a:t>
            </a:r>
            <a:r>
              <a:rPr sz="1400" spc="5" dirty="0" smtClean="0">
                <a:solidFill>
                  <a:srgbClr val="CF3D3D"/>
                </a:solidFill>
                <a:latin typeface="Cambria Math"/>
                <a:cs typeface="Cambria Math"/>
              </a:rPr>
              <a:t>s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t</a:t>
            </a:r>
            <a:r>
              <a:rPr sz="1400" spc="40" dirty="0" smtClean="0">
                <a:solidFill>
                  <a:srgbClr val="CF3D3D"/>
                </a:solidFill>
                <a:latin typeface="Cambria Math"/>
                <a:cs typeface="Cambria Math"/>
              </a:rPr>
              <a:t> </a:t>
            </a:r>
            <a:r>
              <a:rPr sz="1400" spc="15" dirty="0" smtClean="0">
                <a:solidFill>
                  <a:srgbClr val="CF3D3D"/>
                </a:solidFill>
                <a:latin typeface="Cambria Math"/>
                <a:cs typeface="Cambria Math"/>
              </a:rPr>
              <a:t>c</a:t>
            </a:r>
            <a:r>
              <a:rPr sz="1400" spc="5" dirty="0" smtClean="0">
                <a:solidFill>
                  <a:srgbClr val="CF3D3D"/>
                </a:solidFill>
                <a:latin typeface="Cambria Math"/>
                <a:cs typeface="Cambria Math"/>
              </a:rPr>
              <a:t>as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e</a:t>
            </a:r>
            <a:r>
              <a:rPr sz="1400" spc="35" dirty="0" smtClean="0">
                <a:solidFill>
                  <a:srgbClr val="CF3D3D"/>
                </a:solidFill>
                <a:latin typeface="Cambria Math"/>
                <a:cs typeface="Cambria Math"/>
              </a:rPr>
              <a:t> 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=</a:t>
            </a:r>
            <a:r>
              <a:rPr sz="1400" spc="30" dirty="0" smtClean="0">
                <a:solidFill>
                  <a:srgbClr val="CF3D3D"/>
                </a:solidFill>
                <a:latin typeface="Cambria Math"/>
                <a:cs typeface="Cambria Math"/>
              </a:rPr>
              <a:t> </a:t>
            </a:r>
            <a:r>
              <a:rPr sz="1400" spc="10" dirty="0" smtClean="0">
                <a:solidFill>
                  <a:srgbClr val="CF3D3D"/>
                </a:solidFill>
                <a:latin typeface="Cambria Math"/>
                <a:cs typeface="Cambria Math"/>
              </a:rPr>
              <a:t>1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,</a:t>
            </a:r>
            <a:r>
              <a:rPr sz="1400" spc="25" dirty="0" smtClean="0">
                <a:solidFill>
                  <a:srgbClr val="CF3D3D"/>
                </a:solidFill>
                <a:latin typeface="Cambria Math"/>
                <a:cs typeface="Cambria Math"/>
              </a:rPr>
              <a:t> 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w</a:t>
            </a:r>
            <a:r>
              <a:rPr sz="1400" spc="5" dirty="0" smtClean="0">
                <a:solidFill>
                  <a:srgbClr val="CF3D3D"/>
                </a:solidFill>
                <a:latin typeface="Cambria Math"/>
                <a:cs typeface="Cambria Math"/>
              </a:rPr>
              <a:t>ors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t</a:t>
            </a:r>
            <a:r>
              <a:rPr sz="1400" spc="25" dirty="0" smtClean="0">
                <a:solidFill>
                  <a:srgbClr val="CF3D3D"/>
                </a:solidFill>
                <a:latin typeface="Cambria Math"/>
                <a:cs typeface="Cambria Math"/>
              </a:rPr>
              <a:t> </a:t>
            </a:r>
            <a:r>
              <a:rPr sz="1400" spc="15" dirty="0" smtClean="0">
                <a:solidFill>
                  <a:srgbClr val="CF3D3D"/>
                </a:solidFill>
                <a:latin typeface="Cambria Math"/>
                <a:cs typeface="Cambria Math"/>
              </a:rPr>
              <a:t>c</a:t>
            </a:r>
            <a:r>
              <a:rPr sz="1400" spc="5" dirty="0" smtClean="0">
                <a:solidFill>
                  <a:srgbClr val="CF3D3D"/>
                </a:solidFill>
                <a:latin typeface="Cambria Math"/>
                <a:cs typeface="Cambria Math"/>
              </a:rPr>
              <a:t>as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e</a:t>
            </a:r>
            <a:r>
              <a:rPr sz="1400" spc="35" dirty="0" smtClean="0">
                <a:solidFill>
                  <a:srgbClr val="CF3D3D"/>
                </a:solidFill>
                <a:latin typeface="Cambria Math"/>
                <a:cs typeface="Cambria Math"/>
              </a:rPr>
              <a:t> 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=</a:t>
            </a:r>
            <a:r>
              <a:rPr sz="1400" spc="30" dirty="0" smtClean="0">
                <a:solidFill>
                  <a:srgbClr val="CF3D3D"/>
                </a:solidFill>
                <a:latin typeface="Cambria Math"/>
                <a:cs typeface="Cambria Math"/>
              </a:rPr>
              <a:t> </a:t>
            </a:r>
            <a:r>
              <a:rPr sz="1400" spc="50" dirty="0" smtClean="0">
                <a:solidFill>
                  <a:srgbClr val="CF3D3D"/>
                </a:solidFill>
                <a:latin typeface="Cambria Math"/>
                <a:cs typeface="Cambria Math"/>
              </a:rPr>
              <a:t>j</a:t>
            </a:r>
            <a:r>
              <a:rPr sz="1400" spc="10" dirty="0" smtClean="0">
                <a:solidFill>
                  <a:srgbClr val="CF3D3D"/>
                </a:solidFill>
                <a:latin typeface="맑은 고딕"/>
                <a:cs typeface="맑은 고딕"/>
              </a:rPr>
              <a:t>이다</a:t>
            </a:r>
            <a:r>
              <a:rPr sz="1400" spc="0" dirty="0" smtClean="0">
                <a:solidFill>
                  <a:srgbClr val="CF3D3D"/>
                </a:solidFill>
                <a:latin typeface="Cambria Math"/>
                <a:cs typeface="Cambria Math"/>
              </a:rPr>
              <a:t>.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701" y="1638172"/>
            <a:ext cx="7583170" cy="4352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">
              <a:lnSpc>
                <a:spcPct val="100000"/>
              </a:lnSpc>
            </a:pPr>
            <a:r>
              <a:rPr sz="2000" b="1" dirty="0" smtClean="0">
                <a:latin typeface="Yu Gothic"/>
                <a:cs typeface="Yu Gothic"/>
              </a:rPr>
              <a:t>▶</a:t>
            </a:r>
            <a:r>
              <a:rPr sz="2000" b="1" spc="110" dirty="0" smtClean="0">
                <a:latin typeface="Yu Gothic"/>
                <a:cs typeface="Yu Gothic"/>
              </a:rPr>
              <a:t> </a:t>
            </a:r>
            <a:r>
              <a:rPr sz="2000" b="1" spc="265" dirty="0" smtClean="0">
                <a:latin typeface="Arial"/>
                <a:cs typeface="Arial"/>
              </a:rPr>
              <a:t>M</a:t>
            </a:r>
            <a:r>
              <a:rPr sz="2000" b="1" spc="-15" dirty="0" smtClean="0">
                <a:latin typeface="Arial"/>
                <a:cs typeface="Arial"/>
              </a:rPr>
              <a:t>e</a:t>
            </a:r>
            <a:r>
              <a:rPr sz="2000" b="1" spc="-20" dirty="0" smtClean="0">
                <a:latin typeface="Arial"/>
                <a:cs typeface="Arial"/>
              </a:rPr>
              <a:t>r</a:t>
            </a:r>
            <a:r>
              <a:rPr sz="2000" b="1" spc="25" dirty="0" smtClean="0">
                <a:latin typeface="Arial"/>
                <a:cs typeface="Arial"/>
              </a:rPr>
              <a:t>g</a:t>
            </a:r>
            <a:r>
              <a:rPr sz="2000" b="1" spc="-15" dirty="0" smtClean="0">
                <a:latin typeface="Arial"/>
                <a:cs typeface="Arial"/>
              </a:rPr>
              <a:t>e</a:t>
            </a:r>
            <a:r>
              <a:rPr sz="2000" b="1" spc="90" dirty="0" smtClean="0">
                <a:latin typeface="Arial"/>
                <a:cs typeface="Arial"/>
              </a:rPr>
              <a:t> </a:t>
            </a:r>
            <a:r>
              <a:rPr sz="2000" b="1" spc="-200" dirty="0" smtClean="0">
                <a:latin typeface="Arial"/>
                <a:cs typeface="Arial"/>
              </a:rPr>
              <a:t>S</a:t>
            </a:r>
            <a:r>
              <a:rPr sz="2000" b="1" spc="-10" dirty="0" smtClean="0">
                <a:latin typeface="Arial"/>
                <a:cs typeface="Arial"/>
              </a:rPr>
              <a:t>o</a:t>
            </a:r>
            <a:r>
              <a:rPr sz="2000" b="1" spc="125" dirty="0" smtClean="0">
                <a:latin typeface="Arial"/>
                <a:cs typeface="Arial"/>
              </a:rPr>
              <a:t>r</a:t>
            </a:r>
            <a:r>
              <a:rPr sz="2000" b="1" spc="95" dirty="0" smtClean="0">
                <a:latin typeface="Arial"/>
                <a:cs typeface="Arial"/>
              </a:rPr>
              <a:t>t</a:t>
            </a:r>
            <a:r>
              <a:rPr sz="2000" b="1" spc="125" dirty="0" smtClean="0">
                <a:latin typeface="Arial"/>
                <a:cs typeface="Arial"/>
              </a:rPr>
              <a:t> </a:t>
            </a:r>
            <a:r>
              <a:rPr sz="2000" b="1" spc="45" dirty="0" smtClean="0">
                <a:latin typeface="Arial"/>
                <a:cs typeface="Arial"/>
              </a:rPr>
              <a:t>(</a:t>
            </a:r>
            <a:r>
              <a:rPr sz="2000" b="1" spc="45" dirty="0" smtClean="0">
                <a:latin typeface="맑은 고딕"/>
                <a:cs typeface="맑은 고딕"/>
              </a:rPr>
              <a:t>합병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정렬</a:t>
            </a:r>
            <a:r>
              <a:rPr sz="2000" b="1" spc="45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2"/>
              </a:spcBef>
            </a:pPr>
            <a:endParaRPr sz="1200"/>
          </a:p>
          <a:p>
            <a:pPr marL="471170">
              <a:lnSpc>
                <a:spcPct val="100000"/>
              </a:lnSpc>
            </a:pPr>
            <a:r>
              <a:rPr sz="2000" spc="50" dirty="0" smtClean="0">
                <a:latin typeface="Arial"/>
                <a:cs typeface="Arial"/>
              </a:rPr>
              <a:t>[</a:t>
            </a:r>
            <a:r>
              <a:rPr sz="2000" spc="50" dirty="0" smtClean="0">
                <a:latin typeface="맑은 고딕"/>
                <a:cs typeface="맑은 고딕"/>
              </a:rPr>
              <a:t>분할</a:t>
            </a:r>
            <a:r>
              <a:rPr sz="2000" spc="50" dirty="0" smtClean="0">
                <a:latin typeface="Arial"/>
                <a:cs typeface="Arial"/>
              </a:rPr>
              <a:t>]</a:t>
            </a:r>
            <a:r>
              <a:rPr sz="2000" spc="1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–</a:t>
            </a:r>
            <a:r>
              <a:rPr sz="2000" spc="-30" dirty="0" smtClean="0">
                <a:latin typeface="맑은 고딕"/>
                <a:cs typeface="맑은 고딕"/>
              </a:rPr>
              <a:t> </a:t>
            </a:r>
            <a:r>
              <a:rPr sz="2000" spc="50" dirty="0" smtClean="0">
                <a:latin typeface="Arial"/>
                <a:cs typeface="Arial"/>
              </a:rPr>
              <a:t>[</a:t>
            </a:r>
            <a:r>
              <a:rPr sz="2000" spc="50" dirty="0" smtClean="0">
                <a:latin typeface="맑은 고딕"/>
                <a:cs typeface="맑은 고딕"/>
              </a:rPr>
              <a:t>정복</a:t>
            </a:r>
            <a:r>
              <a:rPr sz="2000" spc="50" dirty="0" smtClean="0">
                <a:latin typeface="Arial"/>
                <a:cs typeface="Arial"/>
              </a:rPr>
              <a:t>]</a:t>
            </a:r>
            <a:r>
              <a:rPr sz="2000" spc="1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–</a:t>
            </a:r>
            <a:r>
              <a:rPr sz="2000" spc="-15" dirty="0" smtClean="0">
                <a:latin typeface="맑은 고딕"/>
                <a:cs typeface="맑은 고딕"/>
              </a:rPr>
              <a:t> </a:t>
            </a:r>
            <a:r>
              <a:rPr sz="2000" spc="50" dirty="0" smtClean="0">
                <a:latin typeface="Arial"/>
                <a:cs typeface="Arial"/>
              </a:rPr>
              <a:t>[</a:t>
            </a:r>
            <a:r>
              <a:rPr sz="2000" spc="50" dirty="0" smtClean="0">
                <a:latin typeface="맑은 고딕"/>
                <a:cs typeface="맑은 고딕"/>
              </a:rPr>
              <a:t>결합</a:t>
            </a:r>
            <a:r>
              <a:rPr sz="2000" spc="50" dirty="0" smtClean="0">
                <a:latin typeface="Arial"/>
                <a:cs typeface="Arial"/>
              </a:rPr>
              <a:t>]</a:t>
            </a:r>
            <a:r>
              <a:rPr sz="2000" spc="1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과정을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재귀적으로</a:t>
            </a:r>
            <a:r>
              <a:rPr sz="2000" b="1" spc="-5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반복</a:t>
            </a:r>
            <a:r>
              <a:rPr sz="2000" spc="0" dirty="0" smtClean="0">
                <a:latin typeface="맑은 고딕"/>
                <a:cs typeface="맑은 고딕"/>
              </a:rPr>
              <a:t>하는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정렬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방법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6"/>
              </a:spcBef>
            </a:pPr>
            <a:endParaRPr sz="1300"/>
          </a:p>
          <a:p>
            <a:pPr marL="431800" indent="-417830">
              <a:lnSpc>
                <a:spcPct val="100000"/>
              </a:lnSpc>
              <a:buFont typeface="Arial"/>
              <a:buAutoNum type="arabicParenBoth"/>
              <a:tabLst>
                <a:tab pos="431800" algn="l"/>
                <a:tab pos="2299970" algn="l"/>
                <a:tab pos="2807970" algn="l"/>
              </a:tabLst>
            </a:pPr>
            <a:r>
              <a:rPr sz="2000" b="1" spc="0" dirty="0" smtClean="0">
                <a:latin typeface="맑은 고딕"/>
                <a:cs typeface="맑은 고딕"/>
              </a:rPr>
              <a:t>분할</a:t>
            </a:r>
            <a:r>
              <a:rPr sz="2000" b="1" spc="-25" dirty="0" smtClean="0">
                <a:latin typeface="맑은 고딕"/>
                <a:cs typeface="맑은 고딕"/>
              </a:rPr>
              <a:t> </a:t>
            </a:r>
            <a:r>
              <a:rPr sz="2000" b="1" spc="45" dirty="0" smtClean="0">
                <a:latin typeface="Arial"/>
                <a:cs typeface="Arial"/>
              </a:rPr>
              <a:t>(D</a:t>
            </a:r>
            <a:r>
              <a:rPr sz="2000" b="1" spc="-25" dirty="0" smtClean="0">
                <a:latin typeface="Arial"/>
                <a:cs typeface="Arial"/>
              </a:rPr>
              <a:t>ivi</a:t>
            </a:r>
            <a:r>
              <a:rPr sz="2000" b="1" spc="10" dirty="0" smtClean="0">
                <a:latin typeface="Arial"/>
                <a:cs typeface="Arial"/>
              </a:rPr>
              <a:t>d</a:t>
            </a:r>
            <a:r>
              <a:rPr sz="2000" b="1" spc="15" dirty="0" smtClean="0">
                <a:latin typeface="Arial"/>
                <a:cs typeface="Arial"/>
              </a:rPr>
              <a:t>e)	</a:t>
            </a:r>
            <a:r>
              <a:rPr sz="2000" b="1" spc="15" dirty="0" smtClean="0">
                <a:latin typeface="맑은 고딕"/>
                <a:cs typeface="맑은 고딕"/>
              </a:rPr>
              <a:t>→	</a:t>
            </a:r>
            <a:r>
              <a:rPr sz="2000" b="1" spc="65" dirty="0" smtClean="0">
                <a:latin typeface="Arial"/>
                <a:cs typeface="Arial"/>
              </a:rPr>
              <a:t>m</a:t>
            </a:r>
            <a:r>
              <a:rPr sz="2000" b="1" spc="-15" dirty="0" smtClean="0">
                <a:latin typeface="Arial"/>
                <a:cs typeface="Arial"/>
              </a:rPr>
              <a:t>e</a:t>
            </a:r>
            <a:r>
              <a:rPr sz="2000" b="1" spc="-20" dirty="0" smtClean="0">
                <a:latin typeface="Arial"/>
                <a:cs typeface="Arial"/>
              </a:rPr>
              <a:t>r</a:t>
            </a:r>
            <a:r>
              <a:rPr sz="2000" b="1" spc="25" dirty="0" smtClean="0">
                <a:latin typeface="Arial"/>
                <a:cs typeface="Arial"/>
              </a:rPr>
              <a:t>g</a:t>
            </a:r>
            <a:r>
              <a:rPr sz="2000" b="1" spc="-15" dirty="0" smtClean="0">
                <a:latin typeface="Arial"/>
                <a:cs typeface="Arial"/>
              </a:rPr>
              <a:t>e</a:t>
            </a:r>
            <a:r>
              <a:rPr sz="2000" b="1" spc="-200" dirty="0" smtClean="0">
                <a:latin typeface="Arial"/>
                <a:cs typeface="Arial"/>
              </a:rPr>
              <a:t>S</a:t>
            </a:r>
            <a:r>
              <a:rPr sz="2000" b="1" spc="-10" dirty="0" smtClean="0">
                <a:latin typeface="Arial"/>
                <a:cs typeface="Arial"/>
              </a:rPr>
              <a:t>o</a:t>
            </a:r>
            <a:r>
              <a:rPr sz="2000" b="1" spc="125" dirty="0" smtClean="0">
                <a:latin typeface="Arial"/>
                <a:cs typeface="Arial"/>
              </a:rPr>
              <a:t>r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45" dirty="0" smtClean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1"/>
              </a:spcBef>
              <a:buFont typeface="Arial"/>
              <a:buAutoNum type="arabicParenBoth"/>
            </a:pPr>
            <a:endParaRPr sz="1200"/>
          </a:p>
          <a:p>
            <a:pPr marL="47117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배열의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크기가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1</a:t>
            </a:r>
            <a:r>
              <a:rPr sz="2000" spc="-15" dirty="0" smtClean="0">
                <a:latin typeface="맑은 고딕"/>
                <a:cs typeface="맑은 고딕"/>
              </a:rPr>
              <a:t>이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될</a:t>
            </a:r>
            <a:r>
              <a:rPr sz="2000" spc="-1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때까지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계속하여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배열을</a:t>
            </a:r>
            <a:r>
              <a:rPr sz="2000" b="1" spc="-45" dirty="0" smtClean="0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둘로</a:t>
            </a:r>
            <a:r>
              <a:rPr sz="2000" b="1" spc="-20" dirty="0" smtClean="0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나눈다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6"/>
              </a:spcBef>
            </a:pPr>
            <a:endParaRPr sz="1300"/>
          </a:p>
          <a:p>
            <a:pPr marL="431800" indent="-419734">
              <a:lnSpc>
                <a:spcPct val="100000"/>
              </a:lnSpc>
              <a:buFont typeface="Arial"/>
              <a:buAutoNum type="arabicParenBoth" startAt="2"/>
              <a:tabLst>
                <a:tab pos="431800" algn="l"/>
                <a:tab pos="2806700" algn="l"/>
              </a:tabLst>
            </a:pPr>
            <a:r>
              <a:rPr sz="2000" b="1" spc="0" dirty="0" smtClean="0">
                <a:latin typeface="맑은 고딕"/>
                <a:cs typeface="맑은 고딕"/>
              </a:rPr>
              <a:t>정복</a:t>
            </a:r>
            <a:r>
              <a:rPr sz="2000" b="1" spc="-25" dirty="0" smtClean="0">
                <a:latin typeface="맑은 고딕"/>
                <a:cs typeface="맑은 고딕"/>
              </a:rPr>
              <a:t> </a:t>
            </a:r>
            <a:r>
              <a:rPr sz="2000" b="1" spc="-65" dirty="0" smtClean="0">
                <a:latin typeface="Arial"/>
                <a:cs typeface="Arial"/>
              </a:rPr>
              <a:t>(C</a:t>
            </a:r>
            <a:r>
              <a:rPr sz="2000" b="1" spc="0" dirty="0" smtClean="0">
                <a:latin typeface="Arial"/>
                <a:cs typeface="Arial"/>
              </a:rPr>
              <a:t>o</a:t>
            </a:r>
            <a:r>
              <a:rPr sz="2000" b="1" spc="-15" dirty="0" smtClean="0">
                <a:latin typeface="Arial"/>
                <a:cs typeface="Arial"/>
              </a:rPr>
              <a:t>n</a:t>
            </a:r>
            <a:r>
              <a:rPr sz="2000" b="1" spc="25" dirty="0" smtClean="0">
                <a:latin typeface="Arial"/>
                <a:cs typeface="Arial"/>
              </a:rPr>
              <a:t>q</a:t>
            </a:r>
            <a:r>
              <a:rPr sz="2000" b="1" spc="-35" dirty="0" smtClean="0">
                <a:latin typeface="Arial"/>
                <a:cs typeface="Arial"/>
              </a:rPr>
              <a:t>u</a:t>
            </a:r>
            <a:r>
              <a:rPr sz="2000" b="1" spc="-30" dirty="0" smtClean="0">
                <a:latin typeface="Arial"/>
                <a:cs typeface="Arial"/>
              </a:rPr>
              <a:t>e</a:t>
            </a:r>
            <a:r>
              <a:rPr sz="2000" b="1" spc="20" dirty="0" smtClean="0">
                <a:latin typeface="Arial"/>
                <a:cs typeface="Arial"/>
              </a:rPr>
              <a:t>r</a:t>
            </a:r>
            <a:r>
              <a:rPr sz="2000" b="1" spc="25" dirty="0" smtClean="0">
                <a:latin typeface="Arial"/>
                <a:cs typeface="Arial"/>
              </a:rPr>
              <a:t>)</a:t>
            </a:r>
            <a:r>
              <a:rPr sz="2000" b="1" spc="-125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→	</a:t>
            </a:r>
            <a:r>
              <a:rPr sz="2000" b="1" spc="65" dirty="0" smtClean="0">
                <a:latin typeface="Arial"/>
                <a:cs typeface="Arial"/>
              </a:rPr>
              <a:t>m</a:t>
            </a:r>
            <a:r>
              <a:rPr sz="2000" b="1" spc="-15" dirty="0" smtClean="0">
                <a:latin typeface="Arial"/>
                <a:cs typeface="Arial"/>
              </a:rPr>
              <a:t>e</a:t>
            </a:r>
            <a:r>
              <a:rPr sz="2000" b="1" spc="-20" dirty="0" smtClean="0">
                <a:latin typeface="Arial"/>
                <a:cs typeface="Arial"/>
              </a:rPr>
              <a:t>r</a:t>
            </a:r>
            <a:r>
              <a:rPr sz="2000" b="1" spc="25" dirty="0" smtClean="0">
                <a:latin typeface="Arial"/>
                <a:cs typeface="Arial"/>
              </a:rPr>
              <a:t>g</a:t>
            </a:r>
            <a:r>
              <a:rPr sz="2000" b="1" spc="20" dirty="0" smtClean="0">
                <a:latin typeface="Arial"/>
                <a:cs typeface="Arial"/>
              </a:rPr>
              <a:t>e()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1"/>
              </a:spcBef>
              <a:buFont typeface="Arial"/>
              <a:buAutoNum type="arabicParenBoth" startAt="2"/>
            </a:pPr>
            <a:endParaRPr sz="12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나눠진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데이터를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b="1" spc="40" dirty="0" smtClean="0">
                <a:solidFill>
                  <a:srgbClr val="B4DC00"/>
                </a:solidFill>
                <a:latin typeface="Arial"/>
                <a:cs typeface="Arial"/>
              </a:rPr>
              <a:t>2</a:t>
            </a:r>
            <a:r>
              <a:rPr sz="2000" b="1" spc="40" dirty="0" smtClean="0">
                <a:solidFill>
                  <a:srgbClr val="B4DC00"/>
                </a:solidFill>
                <a:latin typeface="맑은 고딕"/>
                <a:cs typeface="맑은 고딕"/>
              </a:rPr>
              <a:t>개</a:t>
            </a:r>
            <a:r>
              <a:rPr sz="2000" b="1" spc="-20" dirty="0" smtClean="0">
                <a:solidFill>
                  <a:srgbClr val="B4DC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B4DC00"/>
                </a:solidFill>
                <a:latin typeface="맑은 고딕"/>
                <a:cs typeface="맑은 고딕"/>
              </a:rPr>
              <a:t>배열씩</a:t>
            </a:r>
            <a:r>
              <a:rPr sz="2000" b="1" spc="-20" dirty="0" smtClean="0">
                <a:solidFill>
                  <a:srgbClr val="B4DC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B4DC00"/>
                </a:solidFill>
                <a:latin typeface="맑은 고딕"/>
                <a:cs typeface="맑은 고딕"/>
              </a:rPr>
              <a:t>비교하여</a:t>
            </a:r>
            <a:r>
              <a:rPr sz="2000" b="1" spc="-45" dirty="0" smtClean="0">
                <a:solidFill>
                  <a:srgbClr val="B4DC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B4DC00"/>
                </a:solidFill>
                <a:latin typeface="맑은 고딕"/>
                <a:cs typeface="맑은 고딕"/>
              </a:rPr>
              <a:t>재귀적으로</a:t>
            </a:r>
            <a:r>
              <a:rPr sz="2000" b="1" spc="-70" dirty="0" smtClean="0">
                <a:solidFill>
                  <a:srgbClr val="B4DC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B4DC00"/>
                </a:solidFill>
                <a:latin typeface="맑은 고딕"/>
                <a:cs typeface="맑은 고딕"/>
              </a:rPr>
              <a:t>정렬</a:t>
            </a:r>
            <a:r>
              <a:rPr sz="2000" spc="0" dirty="0" smtClean="0">
                <a:latin typeface="맑은 고딕"/>
                <a:cs typeface="맑은 고딕"/>
              </a:rPr>
              <a:t>한다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"/>
              </a:spcBef>
            </a:pPr>
            <a:endParaRPr sz="1400"/>
          </a:p>
          <a:p>
            <a:pPr marL="429895" indent="-417830">
              <a:lnSpc>
                <a:spcPct val="100000"/>
              </a:lnSpc>
              <a:buFont typeface="Arial"/>
              <a:buAutoNum type="arabicParenBoth" startAt="3"/>
              <a:tabLst>
                <a:tab pos="429895" algn="l"/>
                <a:tab pos="2806700" algn="l"/>
              </a:tabLst>
            </a:pPr>
            <a:r>
              <a:rPr sz="2000" b="1" spc="0" dirty="0" smtClean="0">
                <a:latin typeface="맑은 고딕"/>
                <a:cs typeface="맑은 고딕"/>
              </a:rPr>
              <a:t>결합</a:t>
            </a:r>
            <a:r>
              <a:rPr sz="2000" b="1" spc="-25" dirty="0" smtClean="0">
                <a:latin typeface="맑은 고딕"/>
                <a:cs typeface="맑은 고딕"/>
              </a:rPr>
              <a:t> </a:t>
            </a:r>
            <a:r>
              <a:rPr sz="2000" b="1" spc="-65" dirty="0" smtClean="0">
                <a:latin typeface="Arial"/>
                <a:cs typeface="Arial"/>
              </a:rPr>
              <a:t>(C</a:t>
            </a:r>
            <a:r>
              <a:rPr sz="2000" b="1" spc="25" dirty="0" smtClean="0">
                <a:latin typeface="Arial"/>
                <a:cs typeface="Arial"/>
              </a:rPr>
              <a:t>o</a:t>
            </a:r>
            <a:r>
              <a:rPr sz="2000" b="1" spc="45" dirty="0" smtClean="0">
                <a:latin typeface="Arial"/>
                <a:cs typeface="Arial"/>
              </a:rPr>
              <a:t>m</a:t>
            </a:r>
            <a:r>
              <a:rPr sz="2000" b="1" spc="5" dirty="0" smtClean="0">
                <a:latin typeface="Arial"/>
                <a:cs typeface="Arial"/>
              </a:rPr>
              <a:t>bi</a:t>
            </a:r>
            <a:r>
              <a:rPr sz="2000" b="1" spc="-20" dirty="0" smtClean="0">
                <a:latin typeface="Arial"/>
                <a:cs typeface="Arial"/>
              </a:rPr>
              <a:t>n</a:t>
            </a:r>
            <a:r>
              <a:rPr sz="2000" b="1" spc="-25" dirty="0" smtClean="0">
                <a:latin typeface="Arial"/>
                <a:cs typeface="Arial"/>
              </a:rPr>
              <a:t>e</a:t>
            </a:r>
            <a:r>
              <a:rPr sz="2000" b="1" spc="105" dirty="0" smtClean="0">
                <a:latin typeface="Arial"/>
                <a:cs typeface="Arial"/>
              </a:rPr>
              <a:t>)</a:t>
            </a:r>
            <a:r>
              <a:rPr sz="2000" b="1" spc="0" dirty="0" smtClean="0">
                <a:latin typeface="맑은 고딕"/>
                <a:cs typeface="맑은 고딕"/>
              </a:rPr>
              <a:t>→	</a:t>
            </a:r>
            <a:r>
              <a:rPr sz="2000" b="1" spc="65" dirty="0" smtClean="0">
                <a:latin typeface="Arial"/>
                <a:cs typeface="Arial"/>
              </a:rPr>
              <a:t>m</a:t>
            </a:r>
            <a:r>
              <a:rPr sz="2000" b="1" spc="-15" dirty="0" smtClean="0">
                <a:latin typeface="Arial"/>
                <a:cs typeface="Arial"/>
              </a:rPr>
              <a:t>e</a:t>
            </a:r>
            <a:r>
              <a:rPr sz="2000" b="1" spc="-20" dirty="0" smtClean="0">
                <a:latin typeface="Arial"/>
                <a:cs typeface="Arial"/>
              </a:rPr>
              <a:t>r</a:t>
            </a:r>
            <a:r>
              <a:rPr sz="2000" b="1" spc="25" dirty="0" smtClean="0">
                <a:latin typeface="Arial"/>
                <a:cs typeface="Arial"/>
              </a:rPr>
              <a:t>g</a:t>
            </a:r>
            <a:r>
              <a:rPr sz="2000" b="1" spc="20" dirty="0" smtClean="0">
                <a:latin typeface="Arial"/>
                <a:cs typeface="Arial"/>
              </a:rPr>
              <a:t>e()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sz="1200"/>
          </a:p>
          <a:p>
            <a:pPr marL="469900">
              <a:lnSpc>
                <a:spcPct val="100000"/>
              </a:lnSpc>
            </a:pPr>
            <a:r>
              <a:rPr sz="2000" b="1" dirty="0" smtClean="0">
                <a:solidFill>
                  <a:srgbClr val="FFC000"/>
                </a:solidFill>
                <a:latin typeface="맑은 고딕"/>
                <a:cs typeface="맑은 고딕"/>
              </a:rPr>
              <a:t>정렬된</a:t>
            </a:r>
            <a:r>
              <a:rPr sz="2000" b="1" spc="-50" dirty="0" smtClean="0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C000"/>
                </a:solidFill>
                <a:latin typeface="맑은 고딕"/>
                <a:cs typeface="맑은 고딕"/>
              </a:rPr>
              <a:t>두</a:t>
            </a:r>
            <a:r>
              <a:rPr sz="2000" b="1" spc="-25" dirty="0" smtClean="0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C000"/>
                </a:solidFill>
                <a:latin typeface="맑은 고딕"/>
                <a:cs typeface="맑은 고딕"/>
              </a:rPr>
              <a:t>개</a:t>
            </a:r>
            <a:r>
              <a:rPr sz="2000" b="1" spc="0" dirty="0" smtClean="0">
                <a:solidFill>
                  <a:srgbClr val="FFC000"/>
                </a:solidFill>
                <a:latin typeface="맑은 고딕"/>
                <a:cs typeface="맑은 고딕"/>
              </a:rPr>
              <a:t>의</a:t>
            </a:r>
            <a:r>
              <a:rPr sz="2000" b="1" spc="-25" dirty="0" smtClean="0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C000"/>
                </a:solidFill>
                <a:latin typeface="맑은 고딕"/>
                <a:cs typeface="맑은 고딕"/>
              </a:rPr>
              <a:t>배열을</a:t>
            </a:r>
            <a:r>
              <a:rPr sz="2000" b="1" spc="-40" dirty="0" smtClean="0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C000"/>
                </a:solidFill>
                <a:latin typeface="맑은 고딕"/>
                <a:cs typeface="맑은 고딕"/>
              </a:rPr>
              <a:t>병합</a:t>
            </a:r>
            <a:r>
              <a:rPr sz="2000" spc="0" dirty="0" smtClean="0">
                <a:latin typeface="맑은 고딕"/>
                <a:cs typeface="맑은 고딕"/>
              </a:rPr>
              <a:t>해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하나</a:t>
            </a:r>
            <a:r>
              <a:rPr sz="2000" spc="0" dirty="0" smtClean="0">
                <a:latin typeface="맑은 고딕"/>
                <a:cs typeface="맑은 고딕"/>
              </a:rPr>
              <a:t>의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정렬</a:t>
            </a:r>
            <a:r>
              <a:rPr sz="2000" spc="0" dirty="0" smtClean="0">
                <a:latin typeface="맑은 고딕"/>
                <a:cs typeface="맑은 고딕"/>
              </a:rPr>
              <a:t>된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배열</a:t>
            </a:r>
            <a:r>
              <a:rPr sz="2000" spc="0" dirty="0" smtClean="0">
                <a:latin typeface="맑은 고딕"/>
                <a:cs typeface="맑은 고딕"/>
              </a:rPr>
              <a:t>로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만든다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15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895" y="171069"/>
            <a:ext cx="367093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327910" algn="l"/>
              </a:tabLst>
            </a:pPr>
            <a:r>
              <a:rPr sz="4850" b="1" spc="85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32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43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7480934" cy="1200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1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4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r>
              <a:rPr sz="2400" b="1" spc="11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–</a:t>
            </a:r>
            <a:r>
              <a:rPr sz="2400" b="1" spc="20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분할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1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2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15"/>
              </a:spcBef>
            </a:pPr>
            <a:endParaRPr sz="12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배열의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처음과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마지막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인덱스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넘버를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80" dirty="0" smtClean="0">
                <a:latin typeface="Arial"/>
                <a:cs typeface="Arial"/>
              </a:rPr>
              <a:t>p</a:t>
            </a:r>
            <a:r>
              <a:rPr sz="2000" spc="-125" dirty="0" smtClean="0">
                <a:latin typeface="Arial"/>
                <a:cs typeface="Arial"/>
              </a:rPr>
              <a:t>,</a:t>
            </a:r>
            <a:r>
              <a:rPr sz="2000" spc="120" dirty="0" smtClean="0">
                <a:latin typeface="Arial"/>
                <a:cs typeface="Arial"/>
              </a:rPr>
              <a:t> </a:t>
            </a:r>
            <a:r>
              <a:rPr sz="2000" spc="35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맑은 고딕"/>
                <a:cs typeface="맑은 고딕"/>
              </a:rPr>
              <a:t>이라</a:t>
            </a:r>
            <a:r>
              <a:rPr sz="2000" spc="-1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하고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</a:pPr>
            <a:r>
              <a:rPr sz="2000" dirty="0" smtClean="0">
                <a:latin typeface="맑은 고딕"/>
                <a:cs typeface="맑은 고딕"/>
              </a:rPr>
              <a:t>가운데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인덱스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넘버를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90" dirty="0" smtClean="0">
                <a:latin typeface="Arial"/>
                <a:cs typeface="Arial"/>
              </a:rPr>
              <a:t>q</a:t>
            </a:r>
            <a:r>
              <a:rPr sz="2000" spc="0" dirty="0" smtClean="0">
                <a:latin typeface="맑은 고딕"/>
                <a:cs typeface="맑은 고딕"/>
              </a:rPr>
              <a:t>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하여</a:t>
            </a:r>
            <a:r>
              <a:rPr sz="2000" spc="-125" dirty="0" smtClean="0">
                <a:latin typeface="Arial"/>
                <a:cs typeface="Arial"/>
              </a:rPr>
              <a:t>,</a:t>
            </a:r>
            <a:r>
              <a:rPr sz="2000" spc="12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이를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기준으로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배열을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나눈다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1359" y="2997707"/>
            <a:ext cx="2633472" cy="973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5748" y="4372355"/>
            <a:ext cx="1365503" cy="97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2747" y="4372355"/>
            <a:ext cx="1365503" cy="97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9603" y="4147946"/>
            <a:ext cx="201422" cy="158876"/>
          </a:xfrm>
          <a:custGeom>
            <a:avLst/>
            <a:gdLst/>
            <a:ahLst/>
            <a:cxnLst/>
            <a:rect l="l" t="t" r="r" b="b"/>
            <a:pathLst>
              <a:path w="201422" h="158876">
                <a:moveTo>
                  <a:pt x="0" y="0"/>
                </a:moveTo>
                <a:lnTo>
                  <a:pt x="42545" y="158876"/>
                </a:lnTo>
                <a:lnTo>
                  <a:pt x="201422" y="116331"/>
                </a:lnTo>
                <a:lnTo>
                  <a:pt x="151003" y="87248"/>
                </a:lnTo>
                <a:lnTo>
                  <a:pt x="184658" y="29082"/>
                </a:lnTo>
                <a:lnTo>
                  <a:pt x="50292" y="29082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9896" y="3870959"/>
            <a:ext cx="277367" cy="306069"/>
          </a:xfrm>
          <a:custGeom>
            <a:avLst/>
            <a:gdLst/>
            <a:ahLst/>
            <a:cxnLst/>
            <a:rect l="l" t="t" r="r" b="b"/>
            <a:pathLst>
              <a:path w="277367" h="306070">
                <a:moveTo>
                  <a:pt x="176656" y="0"/>
                </a:moveTo>
                <a:lnTo>
                  <a:pt x="0" y="306069"/>
                </a:lnTo>
                <a:lnTo>
                  <a:pt x="134365" y="306069"/>
                </a:lnTo>
                <a:lnTo>
                  <a:pt x="277367" y="58165"/>
                </a:lnTo>
                <a:lnTo>
                  <a:pt x="17665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0365" y="3871721"/>
            <a:ext cx="327660" cy="435863"/>
          </a:xfrm>
          <a:custGeom>
            <a:avLst/>
            <a:gdLst/>
            <a:ahLst/>
            <a:cxnLst/>
            <a:rect l="l" t="t" r="r" b="b"/>
            <a:pathLst>
              <a:path w="327660" h="435863">
                <a:moveTo>
                  <a:pt x="327660" y="58165"/>
                </a:moveTo>
                <a:lnTo>
                  <a:pt x="151003" y="364235"/>
                </a:lnTo>
                <a:lnTo>
                  <a:pt x="201422" y="393319"/>
                </a:lnTo>
                <a:lnTo>
                  <a:pt x="42545" y="435863"/>
                </a:lnTo>
                <a:lnTo>
                  <a:pt x="0" y="276986"/>
                </a:lnTo>
                <a:lnTo>
                  <a:pt x="50292" y="306069"/>
                </a:lnTo>
                <a:lnTo>
                  <a:pt x="226949" y="0"/>
                </a:lnTo>
                <a:lnTo>
                  <a:pt x="327660" y="5816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6735" y="3870959"/>
            <a:ext cx="319913" cy="435863"/>
          </a:xfrm>
          <a:custGeom>
            <a:avLst/>
            <a:gdLst/>
            <a:ahLst/>
            <a:cxnLst/>
            <a:rect l="l" t="t" r="r" b="b"/>
            <a:pathLst>
              <a:path w="319913" h="435863">
                <a:moveTo>
                  <a:pt x="100711" y="0"/>
                </a:moveTo>
                <a:lnTo>
                  <a:pt x="0" y="58165"/>
                </a:lnTo>
                <a:lnTo>
                  <a:pt x="176656" y="364235"/>
                </a:lnTo>
                <a:lnTo>
                  <a:pt x="126237" y="393319"/>
                </a:lnTo>
                <a:lnTo>
                  <a:pt x="285114" y="435863"/>
                </a:lnTo>
                <a:lnTo>
                  <a:pt x="319913" y="306069"/>
                </a:lnTo>
                <a:lnTo>
                  <a:pt x="277367" y="306069"/>
                </a:lnTo>
                <a:lnTo>
                  <a:pt x="10071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4103" y="4147946"/>
            <a:ext cx="50292" cy="29082"/>
          </a:xfrm>
          <a:custGeom>
            <a:avLst/>
            <a:gdLst/>
            <a:ahLst/>
            <a:cxnLst/>
            <a:rect l="l" t="t" r="r" b="b"/>
            <a:pathLst>
              <a:path w="50292" h="29082">
                <a:moveTo>
                  <a:pt x="50292" y="0"/>
                </a:moveTo>
                <a:lnTo>
                  <a:pt x="0" y="29082"/>
                </a:lnTo>
                <a:lnTo>
                  <a:pt x="42545" y="29082"/>
                </a:lnTo>
                <a:lnTo>
                  <a:pt x="5029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7497" y="3871721"/>
            <a:ext cx="327660" cy="435863"/>
          </a:xfrm>
          <a:custGeom>
            <a:avLst/>
            <a:gdLst/>
            <a:ahLst/>
            <a:cxnLst/>
            <a:rect l="l" t="t" r="r" b="b"/>
            <a:pathLst>
              <a:path w="327660" h="435863">
                <a:moveTo>
                  <a:pt x="100711" y="0"/>
                </a:moveTo>
                <a:lnTo>
                  <a:pt x="277367" y="306069"/>
                </a:lnTo>
                <a:lnTo>
                  <a:pt x="327660" y="276986"/>
                </a:lnTo>
                <a:lnTo>
                  <a:pt x="285114" y="435863"/>
                </a:lnTo>
                <a:lnTo>
                  <a:pt x="126237" y="393319"/>
                </a:lnTo>
                <a:lnTo>
                  <a:pt x="176656" y="364235"/>
                </a:lnTo>
                <a:lnTo>
                  <a:pt x="0" y="58165"/>
                </a:lnTo>
                <a:lnTo>
                  <a:pt x="100711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9895" y="171069"/>
            <a:ext cx="367093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327910" algn="l"/>
              </a:tabLst>
            </a:pPr>
            <a:r>
              <a:rPr sz="4850" b="1" spc="85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32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43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7160259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2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4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r>
              <a:rPr sz="2400" b="1" spc="11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–</a:t>
            </a:r>
            <a:r>
              <a:rPr sz="2400" b="1" spc="20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분할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2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2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15"/>
              </a:spcBef>
            </a:pPr>
            <a:endParaRPr sz="12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배열의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크기가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1</a:t>
            </a:r>
            <a:r>
              <a:rPr sz="2000" spc="-15" dirty="0" smtClean="0">
                <a:latin typeface="맑은 고딕"/>
                <a:cs typeface="맑은 고딕"/>
              </a:rPr>
              <a:t>이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될</a:t>
            </a:r>
            <a:r>
              <a:rPr sz="2000" spc="-1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때까지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계속하여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배열을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둘로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나눈다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1359" y="2997707"/>
            <a:ext cx="2633472" cy="973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5748" y="4372355"/>
            <a:ext cx="1365503" cy="97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2747" y="4372355"/>
            <a:ext cx="1365503" cy="97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9603" y="4147946"/>
            <a:ext cx="201422" cy="158876"/>
          </a:xfrm>
          <a:custGeom>
            <a:avLst/>
            <a:gdLst/>
            <a:ahLst/>
            <a:cxnLst/>
            <a:rect l="l" t="t" r="r" b="b"/>
            <a:pathLst>
              <a:path w="201422" h="158876">
                <a:moveTo>
                  <a:pt x="0" y="0"/>
                </a:moveTo>
                <a:lnTo>
                  <a:pt x="42545" y="158876"/>
                </a:lnTo>
                <a:lnTo>
                  <a:pt x="201422" y="116331"/>
                </a:lnTo>
                <a:lnTo>
                  <a:pt x="151003" y="87248"/>
                </a:lnTo>
                <a:lnTo>
                  <a:pt x="184658" y="29082"/>
                </a:lnTo>
                <a:lnTo>
                  <a:pt x="50292" y="29082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9896" y="3870959"/>
            <a:ext cx="277367" cy="306069"/>
          </a:xfrm>
          <a:custGeom>
            <a:avLst/>
            <a:gdLst/>
            <a:ahLst/>
            <a:cxnLst/>
            <a:rect l="l" t="t" r="r" b="b"/>
            <a:pathLst>
              <a:path w="277367" h="306070">
                <a:moveTo>
                  <a:pt x="176656" y="0"/>
                </a:moveTo>
                <a:lnTo>
                  <a:pt x="0" y="306069"/>
                </a:lnTo>
                <a:lnTo>
                  <a:pt x="134365" y="306069"/>
                </a:lnTo>
                <a:lnTo>
                  <a:pt x="277367" y="58165"/>
                </a:lnTo>
                <a:lnTo>
                  <a:pt x="17665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0365" y="3871721"/>
            <a:ext cx="327660" cy="435863"/>
          </a:xfrm>
          <a:custGeom>
            <a:avLst/>
            <a:gdLst/>
            <a:ahLst/>
            <a:cxnLst/>
            <a:rect l="l" t="t" r="r" b="b"/>
            <a:pathLst>
              <a:path w="327660" h="435863">
                <a:moveTo>
                  <a:pt x="327660" y="58165"/>
                </a:moveTo>
                <a:lnTo>
                  <a:pt x="151003" y="364235"/>
                </a:lnTo>
                <a:lnTo>
                  <a:pt x="201422" y="393319"/>
                </a:lnTo>
                <a:lnTo>
                  <a:pt x="42545" y="435863"/>
                </a:lnTo>
                <a:lnTo>
                  <a:pt x="0" y="276986"/>
                </a:lnTo>
                <a:lnTo>
                  <a:pt x="50292" y="306069"/>
                </a:lnTo>
                <a:lnTo>
                  <a:pt x="226949" y="0"/>
                </a:lnTo>
                <a:lnTo>
                  <a:pt x="327660" y="5816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6735" y="3870959"/>
            <a:ext cx="319913" cy="435863"/>
          </a:xfrm>
          <a:custGeom>
            <a:avLst/>
            <a:gdLst/>
            <a:ahLst/>
            <a:cxnLst/>
            <a:rect l="l" t="t" r="r" b="b"/>
            <a:pathLst>
              <a:path w="319913" h="435863">
                <a:moveTo>
                  <a:pt x="100711" y="0"/>
                </a:moveTo>
                <a:lnTo>
                  <a:pt x="0" y="58165"/>
                </a:lnTo>
                <a:lnTo>
                  <a:pt x="176656" y="364235"/>
                </a:lnTo>
                <a:lnTo>
                  <a:pt x="126237" y="393319"/>
                </a:lnTo>
                <a:lnTo>
                  <a:pt x="285114" y="435863"/>
                </a:lnTo>
                <a:lnTo>
                  <a:pt x="319913" y="306069"/>
                </a:lnTo>
                <a:lnTo>
                  <a:pt x="277367" y="306069"/>
                </a:lnTo>
                <a:lnTo>
                  <a:pt x="10071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4103" y="4147946"/>
            <a:ext cx="50292" cy="29082"/>
          </a:xfrm>
          <a:custGeom>
            <a:avLst/>
            <a:gdLst/>
            <a:ahLst/>
            <a:cxnLst/>
            <a:rect l="l" t="t" r="r" b="b"/>
            <a:pathLst>
              <a:path w="50292" h="29082">
                <a:moveTo>
                  <a:pt x="50292" y="0"/>
                </a:moveTo>
                <a:lnTo>
                  <a:pt x="0" y="29082"/>
                </a:lnTo>
                <a:lnTo>
                  <a:pt x="42545" y="29082"/>
                </a:lnTo>
                <a:lnTo>
                  <a:pt x="5029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7497" y="3871721"/>
            <a:ext cx="327660" cy="435863"/>
          </a:xfrm>
          <a:custGeom>
            <a:avLst/>
            <a:gdLst/>
            <a:ahLst/>
            <a:cxnLst/>
            <a:rect l="l" t="t" r="r" b="b"/>
            <a:pathLst>
              <a:path w="327660" h="435863">
                <a:moveTo>
                  <a:pt x="100711" y="0"/>
                </a:moveTo>
                <a:lnTo>
                  <a:pt x="277367" y="306069"/>
                </a:lnTo>
                <a:lnTo>
                  <a:pt x="327660" y="276986"/>
                </a:lnTo>
                <a:lnTo>
                  <a:pt x="285114" y="435863"/>
                </a:lnTo>
                <a:lnTo>
                  <a:pt x="126237" y="393319"/>
                </a:lnTo>
                <a:lnTo>
                  <a:pt x="176656" y="364235"/>
                </a:lnTo>
                <a:lnTo>
                  <a:pt x="0" y="58165"/>
                </a:lnTo>
                <a:lnTo>
                  <a:pt x="100711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3660" y="5516626"/>
            <a:ext cx="201802" cy="158750"/>
          </a:xfrm>
          <a:custGeom>
            <a:avLst/>
            <a:gdLst/>
            <a:ahLst/>
            <a:cxnLst/>
            <a:rect l="l" t="t" r="r" b="b"/>
            <a:pathLst>
              <a:path w="201802" h="158750">
                <a:moveTo>
                  <a:pt x="0" y="0"/>
                </a:moveTo>
                <a:lnTo>
                  <a:pt x="42671" y="158750"/>
                </a:lnTo>
                <a:lnTo>
                  <a:pt x="201802" y="116230"/>
                </a:lnTo>
                <a:lnTo>
                  <a:pt x="151383" y="87185"/>
                </a:lnTo>
                <a:lnTo>
                  <a:pt x="185038" y="29083"/>
                </a:lnTo>
                <a:lnTo>
                  <a:pt x="50418" y="29083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4079" y="5378196"/>
            <a:ext cx="197993" cy="167512"/>
          </a:xfrm>
          <a:custGeom>
            <a:avLst/>
            <a:gdLst/>
            <a:ahLst/>
            <a:cxnLst/>
            <a:rect l="l" t="t" r="r" b="b"/>
            <a:pathLst>
              <a:path w="197993" h="167512">
                <a:moveTo>
                  <a:pt x="97027" y="0"/>
                </a:moveTo>
                <a:lnTo>
                  <a:pt x="0" y="167512"/>
                </a:lnTo>
                <a:lnTo>
                  <a:pt x="134619" y="167512"/>
                </a:lnTo>
                <a:lnTo>
                  <a:pt x="197993" y="58038"/>
                </a:lnTo>
                <a:lnTo>
                  <a:pt x="9702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4422" y="5378958"/>
            <a:ext cx="248411" cy="297179"/>
          </a:xfrm>
          <a:custGeom>
            <a:avLst/>
            <a:gdLst/>
            <a:ahLst/>
            <a:cxnLst/>
            <a:rect l="l" t="t" r="r" b="b"/>
            <a:pathLst>
              <a:path w="248411" h="297179">
                <a:moveTo>
                  <a:pt x="248411" y="58038"/>
                </a:moveTo>
                <a:lnTo>
                  <a:pt x="151383" y="225615"/>
                </a:lnTo>
                <a:lnTo>
                  <a:pt x="201802" y="254660"/>
                </a:lnTo>
                <a:lnTo>
                  <a:pt x="42671" y="297179"/>
                </a:lnTo>
                <a:lnTo>
                  <a:pt x="0" y="138429"/>
                </a:lnTo>
                <a:lnTo>
                  <a:pt x="50418" y="167512"/>
                </a:lnTo>
                <a:lnTo>
                  <a:pt x="147446" y="0"/>
                </a:lnTo>
                <a:lnTo>
                  <a:pt x="248411" y="580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8364" y="5530341"/>
            <a:ext cx="201422" cy="158750"/>
          </a:xfrm>
          <a:custGeom>
            <a:avLst/>
            <a:gdLst/>
            <a:ahLst/>
            <a:cxnLst/>
            <a:rect l="l" t="t" r="r" b="b"/>
            <a:pathLst>
              <a:path w="201422" h="158750">
                <a:moveTo>
                  <a:pt x="0" y="0"/>
                </a:moveTo>
                <a:lnTo>
                  <a:pt x="42545" y="158750"/>
                </a:lnTo>
                <a:lnTo>
                  <a:pt x="201422" y="116205"/>
                </a:lnTo>
                <a:lnTo>
                  <a:pt x="151002" y="87147"/>
                </a:lnTo>
                <a:lnTo>
                  <a:pt x="184658" y="29083"/>
                </a:lnTo>
                <a:lnTo>
                  <a:pt x="50419" y="29083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8783" y="5364479"/>
            <a:ext cx="213232" cy="194944"/>
          </a:xfrm>
          <a:custGeom>
            <a:avLst/>
            <a:gdLst/>
            <a:ahLst/>
            <a:cxnLst/>
            <a:rect l="l" t="t" r="r" b="b"/>
            <a:pathLst>
              <a:path w="213232" h="194945">
                <a:moveTo>
                  <a:pt x="112521" y="0"/>
                </a:moveTo>
                <a:lnTo>
                  <a:pt x="0" y="194945"/>
                </a:lnTo>
                <a:lnTo>
                  <a:pt x="134238" y="194945"/>
                </a:lnTo>
                <a:lnTo>
                  <a:pt x="213232" y="58166"/>
                </a:lnTo>
                <a:lnTo>
                  <a:pt x="11252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9126" y="5365241"/>
            <a:ext cx="263651" cy="324612"/>
          </a:xfrm>
          <a:custGeom>
            <a:avLst/>
            <a:gdLst/>
            <a:ahLst/>
            <a:cxnLst/>
            <a:rect l="l" t="t" r="r" b="b"/>
            <a:pathLst>
              <a:path w="263651" h="324612">
                <a:moveTo>
                  <a:pt x="263651" y="58166"/>
                </a:moveTo>
                <a:lnTo>
                  <a:pt x="151002" y="253009"/>
                </a:lnTo>
                <a:lnTo>
                  <a:pt x="201422" y="282067"/>
                </a:lnTo>
                <a:lnTo>
                  <a:pt x="42545" y="324612"/>
                </a:lnTo>
                <a:lnTo>
                  <a:pt x="0" y="165862"/>
                </a:lnTo>
                <a:lnTo>
                  <a:pt x="50419" y="194945"/>
                </a:lnTo>
                <a:lnTo>
                  <a:pt x="162940" y="0"/>
                </a:lnTo>
                <a:lnTo>
                  <a:pt x="263651" y="5816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81984" y="5388864"/>
            <a:ext cx="252856" cy="318516"/>
          </a:xfrm>
          <a:custGeom>
            <a:avLst/>
            <a:gdLst/>
            <a:ahLst/>
            <a:cxnLst/>
            <a:rect l="l" t="t" r="r" b="b"/>
            <a:pathLst>
              <a:path w="252856" h="318516">
                <a:moveTo>
                  <a:pt x="100711" y="0"/>
                </a:moveTo>
                <a:lnTo>
                  <a:pt x="0" y="58039"/>
                </a:lnTo>
                <a:lnTo>
                  <a:pt x="109474" y="247078"/>
                </a:lnTo>
                <a:lnTo>
                  <a:pt x="59181" y="276072"/>
                </a:lnTo>
                <a:lnTo>
                  <a:pt x="218058" y="318516"/>
                </a:lnTo>
                <a:lnTo>
                  <a:pt x="252856" y="189103"/>
                </a:lnTo>
                <a:lnTo>
                  <a:pt x="210185" y="189103"/>
                </a:lnTo>
                <a:lnTo>
                  <a:pt x="10071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2169" y="5549010"/>
            <a:ext cx="50418" cy="28955"/>
          </a:xfrm>
          <a:custGeom>
            <a:avLst/>
            <a:gdLst/>
            <a:ahLst/>
            <a:cxnLst/>
            <a:rect l="l" t="t" r="r" b="b"/>
            <a:pathLst>
              <a:path w="50418" h="28955">
                <a:moveTo>
                  <a:pt x="50418" y="0"/>
                </a:moveTo>
                <a:lnTo>
                  <a:pt x="0" y="28955"/>
                </a:lnTo>
                <a:lnTo>
                  <a:pt x="42671" y="28955"/>
                </a:lnTo>
                <a:lnTo>
                  <a:pt x="5041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2746" y="5389626"/>
            <a:ext cx="260603" cy="318516"/>
          </a:xfrm>
          <a:custGeom>
            <a:avLst/>
            <a:gdLst/>
            <a:ahLst/>
            <a:cxnLst/>
            <a:rect l="l" t="t" r="r" b="b"/>
            <a:pathLst>
              <a:path w="260603" h="318515">
                <a:moveTo>
                  <a:pt x="100711" y="0"/>
                </a:moveTo>
                <a:lnTo>
                  <a:pt x="210184" y="189103"/>
                </a:lnTo>
                <a:lnTo>
                  <a:pt x="260603" y="160147"/>
                </a:lnTo>
                <a:lnTo>
                  <a:pt x="218058" y="318516"/>
                </a:lnTo>
                <a:lnTo>
                  <a:pt x="59181" y="276072"/>
                </a:lnTo>
                <a:lnTo>
                  <a:pt x="109474" y="247078"/>
                </a:lnTo>
                <a:lnTo>
                  <a:pt x="0" y="58039"/>
                </a:lnTo>
                <a:lnTo>
                  <a:pt x="100711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6688" y="5350764"/>
            <a:ext cx="255905" cy="324612"/>
          </a:xfrm>
          <a:custGeom>
            <a:avLst/>
            <a:gdLst/>
            <a:ahLst/>
            <a:cxnLst/>
            <a:rect l="l" t="t" r="r" b="b"/>
            <a:pathLst>
              <a:path w="255905" h="324612">
                <a:moveTo>
                  <a:pt x="100711" y="0"/>
                </a:moveTo>
                <a:lnTo>
                  <a:pt x="0" y="58166"/>
                </a:lnTo>
                <a:lnTo>
                  <a:pt x="112649" y="253022"/>
                </a:lnTo>
                <a:lnTo>
                  <a:pt x="62229" y="282079"/>
                </a:lnTo>
                <a:lnTo>
                  <a:pt x="221107" y="324612"/>
                </a:lnTo>
                <a:lnTo>
                  <a:pt x="255905" y="194945"/>
                </a:lnTo>
                <a:lnTo>
                  <a:pt x="213360" y="194945"/>
                </a:lnTo>
                <a:lnTo>
                  <a:pt x="10071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0047" y="5516626"/>
            <a:ext cx="50292" cy="29083"/>
          </a:xfrm>
          <a:custGeom>
            <a:avLst/>
            <a:gdLst/>
            <a:ahLst/>
            <a:cxnLst/>
            <a:rect l="l" t="t" r="r" b="b"/>
            <a:pathLst>
              <a:path w="50292" h="29083">
                <a:moveTo>
                  <a:pt x="50292" y="0"/>
                </a:moveTo>
                <a:lnTo>
                  <a:pt x="0" y="29083"/>
                </a:lnTo>
                <a:lnTo>
                  <a:pt x="42545" y="29083"/>
                </a:lnTo>
                <a:lnTo>
                  <a:pt x="5029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7450" y="5351526"/>
            <a:ext cx="263651" cy="324612"/>
          </a:xfrm>
          <a:custGeom>
            <a:avLst/>
            <a:gdLst/>
            <a:ahLst/>
            <a:cxnLst/>
            <a:rect l="l" t="t" r="r" b="b"/>
            <a:pathLst>
              <a:path w="263651" h="324612">
                <a:moveTo>
                  <a:pt x="100711" y="0"/>
                </a:moveTo>
                <a:lnTo>
                  <a:pt x="213360" y="194945"/>
                </a:lnTo>
                <a:lnTo>
                  <a:pt x="263651" y="165862"/>
                </a:lnTo>
                <a:lnTo>
                  <a:pt x="221107" y="324612"/>
                </a:lnTo>
                <a:lnTo>
                  <a:pt x="62229" y="282079"/>
                </a:lnTo>
                <a:lnTo>
                  <a:pt x="112649" y="253022"/>
                </a:lnTo>
                <a:lnTo>
                  <a:pt x="0" y="58165"/>
                </a:lnTo>
                <a:lnTo>
                  <a:pt x="100711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96083" y="5766814"/>
            <a:ext cx="731519" cy="973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2444" y="5766814"/>
            <a:ext cx="731520" cy="973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60035" y="5766814"/>
            <a:ext cx="731520" cy="973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16396" y="5766814"/>
            <a:ext cx="731520" cy="973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9895" y="171069"/>
            <a:ext cx="367093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327910" algn="l"/>
              </a:tabLst>
            </a:pPr>
            <a:r>
              <a:rPr sz="4850" b="1" spc="85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32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43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17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6427470" cy="1200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3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4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r>
              <a:rPr sz="2400" b="1" spc="11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–</a:t>
            </a:r>
            <a:r>
              <a:rPr sz="2400" b="1" spc="20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310" dirty="0" smtClean="0">
                <a:latin typeface="Arial"/>
                <a:cs typeface="Arial"/>
              </a:rPr>
              <a:t>&amp;</a:t>
            </a:r>
            <a:r>
              <a:rPr sz="2400" b="1" spc="140" dirty="0" smtClean="0">
                <a:latin typeface="Arial"/>
                <a:cs typeface="Arial"/>
              </a:rPr>
              <a:t> </a:t>
            </a:r>
            <a:r>
              <a:rPr sz="2400" b="1" spc="-25" dirty="0" smtClean="0">
                <a:latin typeface="맑은 고딕"/>
                <a:cs typeface="맑은 고딕"/>
              </a:rPr>
              <a:t>결</a:t>
            </a:r>
            <a:r>
              <a:rPr sz="2400" b="1" spc="0" dirty="0" smtClean="0">
                <a:latin typeface="맑은 고딕"/>
                <a:cs typeface="맑은 고딕"/>
              </a:rPr>
              <a:t>합</a:t>
            </a:r>
            <a:r>
              <a:rPr sz="2400" b="1" spc="-20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1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2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15"/>
              </a:spcBef>
            </a:pPr>
            <a:endParaRPr sz="12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두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배열의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가장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앞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데이터를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비교하여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</a:pPr>
            <a:r>
              <a:rPr sz="2000" dirty="0" smtClean="0">
                <a:latin typeface="맑은 고딕"/>
                <a:cs typeface="맑은 고딕"/>
              </a:rPr>
              <a:t>더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작은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값부터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차례대로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뽑아내어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정렬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및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결합한다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5748" y="4372355"/>
            <a:ext cx="1365503" cy="97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2747" y="4372355"/>
            <a:ext cx="1365503" cy="97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6083" y="5766814"/>
            <a:ext cx="731519" cy="973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2444" y="5766814"/>
            <a:ext cx="731520" cy="973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0035" y="5766814"/>
            <a:ext cx="731520" cy="973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16396" y="5766814"/>
            <a:ext cx="731520" cy="973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6039" y="5286755"/>
            <a:ext cx="240665" cy="297180"/>
          </a:xfrm>
          <a:custGeom>
            <a:avLst/>
            <a:gdLst/>
            <a:ahLst/>
            <a:cxnLst/>
            <a:rect l="l" t="t" r="r" b="b"/>
            <a:pathLst>
              <a:path w="240665" h="297179">
                <a:moveTo>
                  <a:pt x="205740" y="0"/>
                </a:moveTo>
                <a:lnTo>
                  <a:pt x="46609" y="42545"/>
                </a:lnTo>
                <a:lnTo>
                  <a:pt x="97028" y="71501"/>
                </a:lnTo>
                <a:lnTo>
                  <a:pt x="0" y="239141"/>
                </a:lnTo>
                <a:lnTo>
                  <a:pt x="100965" y="297180"/>
                </a:lnTo>
                <a:lnTo>
                  <a:pt x="197993" y="129667"/>
                </a:lnTo>
                <a:lnTo>
                  <a:pt x="240665" y="129667"/>
                </a:lnTo>
                <a:lnTo>
                  <a:pt x="2057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4032" y="5416422"/>
            <a:ext cx="50418" cy="29083"/>
          </a:xfrm>
          <a:custGeom>
            <a:avLst/>
            <a:gdLst/>
            <a:ahLst/>
            <a:cxnLst/>
            <a:rect l="l" t="t" r="r" b="b"/>
            <a:pathLst>
              <a:path w="50418" h="29083">
                <a:moveTo>
                  <a:pt x="42672" y="0"/>
                </a:moveTo>
                <a:lnTo>
                  <a:pt x="0" y="0"/>
                </a:lnTo>
                <a:lnTo>
                  <a:pt x="50418" y="29082"/>
                </a:lnTo>
                <a:lnTo>
                  <a:pt x="4267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6801" y="5287517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0" y="239140"/>
                </a:moveTo>
                <a:lnTo>
                  <a:pt x="97028" y="71500"/>
                </a:lnTo>
                <a:lnTo>
                  <a:pt x="46609" y="42544"/>
                </a:lnTo>
                <a:lnTo>
                  <a:pt x="205740" y="0"/>
                </a:lnTo>
                <a:lnTo>
                  <a:pt x="248412" y="158749"/>
                </a:lnTo>
                <a:lnTo>
                  <a:pt x="197993" y="129666"/>
                </a:lnTo>
                <a:lnTo>
                  <a:pt x="100965" y="297179"/>
                </a:lnTo>
                <a:lnTo>
                  <a:pt x="0" y="23914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9991" y="5273040"/>
            <a:ext cx="255905" cy="324612"/>
          </a:xfrm>
          <a:custGeom>
            <a:avLst/>
            <a:gdLst/>
            <a:ahLst/>
            <a:cxnLst/>
            <a:rect l="l" t="t" r="r" b="b"/>
            <a:pathLst>
              <a:path w="255905" h="324612">
                <a:moveTo>
                  <a:pt x="221107" y="0"/>
                </a:moveTo>
                <a:lnTo>
                  <a:pt x="62230" y="42545"/>
                </a:lnTo>
                <a:lnTo>
                  <a:pt x="112649" y="71628"/>
                </a:lnTo>
                <a:lnTo>
                  <a:pt x="0" y="266446"/>
                </a:lnTo>
                <a:lnTo>
                  <a:pt x="100711" y="324612"/>
                </a:lnTo>
                <a:lnTo>
                  <a:pt x="213233" y="129667"/>
                </a:lnTo>
                <a:lnTo>
                  <a:pt x="255905" y="129667"/>
                </a:lnTo>
                <a:lnTo>
                  <a:pt x="22110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3225" y="5402707"/>
            <a:ext cx="50419" cy="29083"/>
          </a:xfrm>
          <a:custGeom>
            <a:avLst/>
            <a:gdLst/>
            <a:ahLst/>
            <a:cxnLst/>
            <a:rect l="l" t="t" r="r" b="b"/>
            <a:pathLst>
              <a:path w="50419" h="29083">
                <a:moveTo>
                  <a:pt x="42672" y="0"/>
                </a:moveTo>
                <a:lnTo>
                  <a:pt x="0" y="0"/>
                </a:lnTo>
                <a:lnTo>
                  <a:pt x="50419" y="29083"/>
                </a:lnTo>
                <a:lnTo>
                  <a:pt x="4267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0753" y="5273802"/>
            <a:ext cx="263651" cy="324611"/>
          </a:xfrm>
          <a:custGeom>
            <a:avLst/>
            <a:gdLst/>
            <a:ahLst/>
            <a:cxnLst/>
            <a:rect l="l" t="t" r="r" b="b"/>
            <a:pathLst>
              <a:path w="263651" h="324612">
                <a:moveTo>
                  <a:pt x="0" y="266446"/>
                </a:moveTo>
                <a:lnTo>
                  <a:pt x="112649" y="71628"/>
                </a:lnTo>
                <a:lnTo>
                  <a:pt x="62230" y="42545"/>
                </a:lnTo>
                <a:lnTo>
                  <a:pt x="221107" y="0"/>
                </a:lnTo>
                <a:lnTo>
                  <a:pt x="263651" y="158750"/>
                </a:lnTo>
                <a:lnTo>
                  <a:pt x="213233" y="129667"/>
                </a:lnTo>
                <a:lnTo>
                  <a:pt x="100711" y="324612"/>
                </a:lnTo>
                <a:lnTo>
                  <a:pt x="0" y="26644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0022" y="5416803"/>
            <a:ext cx="210185" cy="189992"/>
          </a:xfrm>
          <a:custGeom>
            <a:avLst/>
            <a:gdLst/>
            <a:ahLst/>
            <a:cxnLst/>
            <a:rect l="l" t="t" r="r" b="b"/>
            <a:pathLst>
              <a:path w="210185" h="189992">
                <a:moveTo>
                  <a:pt x="134238" y="0"/>
                </a:moveTo>
                <a:lnTo>
                  <a:pt x="0" y="0"/>
                </a:lnTo>
                <a:lnTo>
                  <a:pt x="109474" y="189992"/>
                </a:lnTo>
                <a:lnTo>
                  <a:pt x="210185" y="131699"/>
                </a:lnTo>
                <a:lnTo>
                  <a:pt x="13423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9603" y="5286755"/>
            <a:ext cx="201422" cy="159131"/>
          </a:xfrm>
          <a:custGeom>
            <a:avLst/>
            <a:gdLst/>
            <a:ahLst/>
            <a:cxnLst/>
            <a:rect l="l" t="t" r="r" b="b"/>
            <a:pathLst>
              <a:path w="201422" h="159130">
                <a:moveTo>
                  <a:pt x="42545" y="0"/>
                </a:moveTo>
                <a:lnTo>
                  <a:pt x="0" y="159131"/>
                </a:lnTo>
                <a:lnTo>
                  <a:pt x="50419" y="130048"/>
                </a:lnTo>
                <a:lnTo>
                  <a:pt x="184658" y="130048"/>
                </a:lnTo>
                <a:lnTo>
                  <a:pt x="151130" y="71755"/>
                </a:lnTo>
                <a:lnTo>
                  <a:pt x="201422" y="42672"/>
                </a:lnTo>
                <a:lnTo>
                  <a:pt x="4254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0365" y="5287517"/>
            <a:ext cx="260604" cy="320040"/>
          </a:xfrm>
          <a:custGeom>
            <a:avLst/>
            <a:gdLst/>
            <a:ahLst/>
            <a:cxnLst/>
            <a:rect l="l" t="t" r="r" b="b"/>
            <a:pathLst>
              <a:path w="260604" h="320039">
                <a:moveTo>
                  <a:pt x="159893" y="320039"/>
                </a:moveTo>
                <a:lnTo>
                  <a:pt x="50419" y="130047"/>
                </a:lnTo>
                <a:lnTo>
                  <a:pt x="0" y="159130"/>
                </a:lnTo>
                <a:lnTo>
                  <a:pt x="42545" y="0"/>
                </a:lnTo>
                <a:lnTo>
                  <a:pt x="201422" y="42671"/>
                </a:lnTo>
                <a:lnTo>
                  <a:pt x="151130" y="71754"/>
                </a:lnTo>
                <a:lnTo>
                  <a:pt x="260604" y="261746"/>
                </a:lnTo>
                <a:lnTo>
                  <a:pt x="159893" y="32003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24600" y="5388990"/>
            <a:ext cx="213359" cy="194945"/>
          </a:xfrm>
          <a:custGeom>
            <a:avLst/>
            <a:gdLst/>
            <a:ahLst/>
            <a:cxnLst/>
            <a:rect l="l" t="t" r="r" b="b"/>
            <a:pathLst>
              <a:path w="213359" h="194945">
                <a:moveTo>
                  <a:pt x="134365" y="0"/>
                </a:moveTo>
                <a:lnTo>
                  <a:pt x="0" y="0"/>
                </a:lnTo>
                <a:lnTo>
                  <a:pt x="112649" y="194945"/>
                </a:lnTo>
                <a:lnTo>
                  <a:pt x="213359" y="136779"/>
                </a:lnTo>
                <a:lnTo>
                  <a:pt x="13436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4308" y="5259323"/>
            <a:ext cx="201421" cy="158750"/>
          </a:xfrm>
          <a:custGeom>
            <a:avLst/>
            <a:gdLst/>
            <a:ahLst/>
            <a:cxnLst/>
            <a:rect l="l" t="t" r="r" b="b"/>
            <a:pathLst>
              <a:path w="201421" h="158750">
                <a:moveTo>
                  <a:pt x="42544" y="0"/>
                </a:moveTo>
                <a:lnTo>
                  <a:pt x="0" y="158750"/>
                </a:lnTo>
                <a:lnTo>
                  <a:pt x="50291" y="129666"/>
                </a:lnTo>
                <a:lnTo>
                  <a:pt x="184657" y="129666"/>
                </a:lnTo>
                <a:lnTo>
                  <a:pt x="151002" y="71628"/>
                </a:lnTo>
                <a:lnTo>
                  <a:pt x="201421" y="42544"/>
                </a:lnTo>
                <a:lnTo>
                  <a:pt x="425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5070" y="5260085"/>
            <a:ext cx="263651" cy="324611"/>
          </a:xfrm>
          <a:custGeom>
            <a:avLst/>
            <a:gdLst/>
            <a:ahLst/>
            <a:cxnLst/>
            <a:rect l="l" t="t" r="r" b="b"/>
            <a:pathLst>
              <a:path w="263651" h="324612">
                <a:moveTo>
                  <a:pt x="162940" y="324611"/>
                </a:moveTo>
                <a:lnTo>
                  <a:pt x="50291" y="129666"/>
                </a:lnTo>
                <a:lnTo>
                  <a:pt x="0" y="158750"/>
                </a:lnTo>
                <a:lnTo>
                  <a:pt x="42544" y="0"/>
                </a:lnTo>
                <a:lnTo>
                  <a:pt x="201421" y="42544"/>
                </a:lnTo>
                <a:lnTo>
                  <a:pt x="151002" y="71627"/>
                </a:lnTo>
                <a:lnTo>
                  <a:pt x="263651" y="266445"/>
                </a:lnTo>
                <a:lnTo>
                  <a:pt x="162940" y="32461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9895" y="171069"/>
            <a:ext cx="367093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327910" algn="l"/>
              </a:tabLst>
            </a:pPr>
            <a:r>
              <a:rPr sz="4850" b="1" spc="85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32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43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18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7021195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4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4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r>
              <a:rPr sz="2400" b="1" spc="11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–</a:t>
            </a:r>
            <a:r>
              <a:rPr sz="2400" b="1" spc="20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310" dirty="0" smtClean="0">
                <a:latin typeface="Arial"/>
                <a:cs typeface="Arial"/>
              </a:rPr>
              <a:t>&amp;</a:t>
            </a:r>
            <a:r>
              <a:rPr sz="2400" b="1" spc="140" dirty="0" smtClean="0">
                <a:latin typeface="Arial"/>
                <a:cs typeface="Arial"/>
              </a:rPr>
              <a:t> </a:t>
            </a:r>
            <a:r>
              <a:rPr sz="2400" b="1" spc="-25" dirty="0" smtClean="0">
                <a:latin typeface="맑은 고딕"/>
                <a:cs typeface="맑은 고딕"/>
              </a:rPr>
              <a:t>결</a:t>
            </a:r>
            <a:r>
              <a:rPr sz="2400" b="1" spc="0" dirty="0" smtClean="0">
                <a:latin typeface="맑은 고딕"/>
                <a:cs typeface="맑은 고딕"/>
              </a:rPr>
              <a:t>합</a:t>
            </a:r>
            <a:r>
              <a:rPr sz="2400" b="1" spc="-20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2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2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15"/>
              </a:spcBef>
            </a:pPr>
            <a:endParaRPr sz="12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원래의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크기가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될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때까지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계속하여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정렬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및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결합하면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완료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1359" y="2997707"/>
            <a:ext cx="2633472" cy="973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5748" y="4372355"/>
            <a:ext cx="1365503" cy="97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2747" y="4372355"/>
            <a:ext cx="1365503" cy="97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6083" y="5766814"/>
            <a:ext cx="731519" cy="973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2444" y="5766814"/>
            <a:ext cx="731520" cy="973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0035" y="5766814"/>
            <a:ext cx="731520" cy="973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6396" y="5766814"/>
            <a:ext cx="731520" cy="973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1984" y="3899915"/>
            <a:ext cx="319913" cy="435863"/>
          </a:xfrm>
          <a:custGeom>
            <a:avLst/>
            <a:gdLst/>
            <a:ahLst/>
            <a:cxnLst/>
            <a:rect l="l" t="t" r="r" b="b"/>
            <a:pathLst>
              <a:path w="319913" h="435863">
                <a:moveTo>
                  <a:pt x="285114" y="0"/>
                </a:moveTo>
                <a:lnTo>
                  <a:pt x="126237" y="42544"/>
                </a:lnTo>
                <a:lnTo>
                  <a:pt x="176656" y="71627"/>
                </a:lnTo>
                <a:lnTo>
                  <a:pt x="0" y="377697"/>
                </a:lnTo>
                <a:lnTo>
                  <a:pt x="100711" y="435863"/>
                </a:lnTo>
                <a:lnTo>
                  <a:pt x="277367" y="129793"/>
                </a:lnTo>
                <a:lnTo>
                  <a:pt x="319913" y="129793"/>
                </a:lnTo>
                <a:lnTo>
                  <a:pt x="28511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9352" y="4029709"/>
            <a:ext cx="50292" cy="29082"/>
          </a:xfrm>
          <a:custGeom>
            <a:avLst/>
            <a:gdLst/>
            <a:ahLst/>
            <a:cxnLst/>
            <a:rect l="l" t="t" r="r" b="b"/>
            <a:pathLst>
              <a:path w="50292" h="29082">
                <a:moveTo>
                  <a:pt x="42545" y="0"/>
                </a:moveTo>
                <a:lnTo>
                  <a:pt x="0" y="0"/>
                </a:lnTo>
                <a:lnTo>
                  <a:pt x="50292" y="29082"/>
                </a:lnTo>
                <a:lnTo>
                  <a:pt x="4254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82746" y="3900678"/>
            <a:ext cx="327659" cy="435864"/>
          </a:xfrm>
          <a:custGeom>
            <a:avLst/>
            <a:gdLst/>
            <a:ahLst/>
            <a:cxnLst/>
            <a:rect l="l" t="t" r="r" b="b"/>
            <a:pathLst>
              <a:path w="327659" h="435864">
                <a:moveTo>
                  <a:pt x="0" y="377698"/>
                </a:moveTo>
                <a:lnTo>
                  <a:pt x="176656" y="71628"/>
                </a:lnTo>
                <a:lnTo>
                  <a:pt x="126237" y="42545"/>
                </a:lnTo>
                <a:lnTo>
                  <a:pt x="285114" y="0"/>
                </a:lnTo>
                <a:lnTo>
                  <a:pt x="327659" y="158877"/>
                </a:lnTo>
                <a:lnTo>
                  <a:pt x="277367" y="129794"/>
                </a:lnTo>
                <a:lnTo>
                  <a:pt x="100711" y="435864"/>
                </a:lnTo>
                <a:lnTo>
                  <a:pt x="0" y="37769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4647" y="4029709"/>
            <a:ext cx="277367" cy="306069"/>
          </a:xfrm>
          <a:custGeom>
            <a:avLst/>
            <a:gdLst/>
            <a:ahLst/>
            <a:cxnLst/>
            <a:rect l="l" t="t" r="r" b="b"/>
            <a:pathLst>
              <a:path w="277367" h="306070">
                <a:moveTo>
                  <a:pt x="134365" y="0"/>
                </a:moveTo>
                <a:lnTo>
                  <a:pt x="0" y="0"/>
                </a:lnTo>
                <a:lnTo>
                  <a:pt x="176656" y="306069"/>
                </a:lnTo>
                <a:lnTo>
                  <a:pt x="277367" y="247903"/>
                </a:lnTo>
                <a:lnTo>
                  <a:pt x="13436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4355" y="3899915"/>
            <a:ext cx="201422" cy="158876"/>
          </a:xfrm>
          <a:custGeom>
            <a:avLst/>
            <a:gdLst/>
            <a:ahLst/>
            <a:cxnLst/>
            <a:rect l="l" t="t" r="r" b="b"/>
            <a:pathLst>
              <a:path w="201422" h="158876">
                <a:moveTo>
                  <a:pt x="42545" y="0"/>
                </a:moveTo>
                <a:lnTo>
                  <a:pt x="0" y="158876"/>
                </a:lnTo>
                <a:lnTo>
                  <a:pt x="50292" y="129793"/>
                </a:lnTo>
                <a:lnTo>
                  <a:pt x="184658" y="129793"/>
                </a:lnTo>
                <a:lnTo>
                  <a:pt x="151003" y="71627"/>
                </a:lnTo>
                <a:lnTo>
                  <a:pt x="201422" y="42544"/>
                </a:lnTo>
                <a:lnTo>
                  <a:pt x="4254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117" y="3900678"/>
            <a:ext cx="327660" cy="435864"/>
          </a:xfrm>
          <a:custGeom>
            <a:avLst/>
            <a:gdLst/>
            <a:ahLst/>
            <a:cxnLst/>
            <a:rect l="l" t="t" r="r" b="b"/>
            <a:pathLst>
              <a:path w="327660" h="435864">
                <a:moveTo>
                  <a:pt x="226949" y="435864"/>
                </a:moveTo>
                <a:lnTo>
                  <a:pt x="50292" y="129794"/>
                </a:lnTo>
                <a:lnTo>
                  <a:pt x="0" y="158877"/>
                </a:lnTo>
                <a:lnTo>
                  <a:pt x="42545" y="0"/>
                </a:lnTo>
                <a:lnTo>
                  <a:pt x="201422" y="42545"/>
                </a:lnTo>
                <a:lnTo>
                  <a:pt x="151003" y="71628"/>
                </a:lnTo>
                <a:lnTo>
                  <a:pt x="327660" y="377698"/>
                </a:lnTo>
                <a:lnTo>
                  <a:pt x="226949" y="43586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6039" y="5286755"/>
            <a:ext cx="240665" cy="297180"/>
          </a:xfrm>
          <a:custGeom>
            <a:avLst/>
            <a:gdLst/>
            <a:ahLst/>
            <a:cxnLst/>
            <a:rect l="l" t="t" r="r" b="b"/>
            <a:pathLst>
              <a:path w="240665" h="297179">
                <a:moveTo>
                  <a:pt x="205740" y="0"/>
                </a:moveTo>
                <a:lnTo>
                  <a:pt x="46609" y="42545"/>
                </a:lnTo>
                <a:lnTo>
                  <a:pt x="97028" y="71501"/>
                </a:lnTo>
                <a:lnTo>
                  <a:pt x="0" y="239141"/>
                </a:lnTo>
                <a:lnTo>
                  <a:pt x="100965" y="297180"/>
                </a:lnTo>
                <a:lnTo>
                  <a:pt x="197993" y="129667"/>
                </a:lnTo>
                <a:lnTo>
                  <a:pt x="240665" y="129667"/>
                </a:lnTo>
                <a:lnTo>
                  <a:pt x="2057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04032" y="5416422"/>
            <a:ext cx="50418" cy="29083"/>
          </a:xfrm>
          <a:custGeom>
            <a:avLst/>
            <a:gdLst/>
            <a:ahLst/>
            <a:cxnLst/>
            <a:rect l="l" t="t" r="r" b="b"/>
            <a:pathLst>
              <a:path w="50418" h="29083">
                <a:moveTo>
                  <a:pt x="42672" y="0"/>
                </a:moveTo>
                <a:lnTo>
                  <a:pt x="0" y="0"/>
                </a:lnTo>
                <a:lnTo>
                  <a:pt x="50418" y="29082"/>
                </a:lnTo>
                <a:lnTo>
                  <a:pt x="4267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6801" y="5287517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0" y="239140"/>
                </a:moveTo>
                <a:lnTo>
                  <a:pt x="97028" y="71500"/>
                </a:lnTo>
                <a:lnTo>
                  <a:pt x="46609" y="42544"/>
                </a:lnTo>
                <a:lnTo>
                  <a:pt x="205740" y="0"/>
                </a:lnTo>
                <a:lnTo>
                  <a:pt x="248412" y="158749"/>
                </a:lnTo>
                <a:lnTo>
                  <a:pt x="197993" y="129666"/>
                </a:lnTo>
                <a:lnTo>
                  <a:pt x="100965" y="297179"/>
                </a:lnTo>
                <a:lnTo>
                  <a:pt x="0" y="23914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69991" y="5273040"/>
            <a:ext cx="255905" cy="324612"/>
          </a:xfrm>
          <a:custGeom>
            <a:avLst/>
            <a:gdLst/>
            <a:ahLst/>
            <a:cxnLst/>
            <a:rect l="l" t="t" r="r" b="b"/>
            <a:pathLst>
              <a:path w="255905" h="324612">
                <a:moveTo>
                  <a:pt x="221107" y="0"/>
                </a:moveTo>
                <a:lnTo>
                  <a:pt x="62230" y="42545"/>
                </a:lnTo>
                <a:lnTo>
                  <a:pt x="112649" y="71628"/>
                </a:lnTo>
                <a:lnTo>
                  <a:pt x="0" y="266446"/>
                </a:lnTo>
                <a:lnTo>
                  <a:pt x="100711" y="324612"/>
                </a:lnTo>
                <a:lnTo>
                  <a:pt x="213233" y="129667"/>
                </a:lnTo>
                <a:lnTo>
                  <a:pt x="255905" y="129667"/>
                </a:lnTo>
                <a:lnTo>
                  <a:pt x="22110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3225" y="5402707"/>
            <a:ext cx="50419" cy="29083"/>
          </a:xfrm>
          <a:custGeom>
            <a:avLst/>
            <a:gdLst/>
            <a:ahLst/>
            <a:cxnLst/>
            <a:rect l="l" t="t" r="r" b="b"/>
            <a:pathLst>
              <a:path w="50419" h="29083">
                <a:moveTo>
                  <a:pt x="42672" y="0"/>
                </a:moveTo>
                <a:lnTo>
                  <a:pt x="0" y="0"/>
                </a:lnTo>
                <a:lnTo>
                  <a:pt x="50419" y="29083"/>
                </a:lnTo>
                <a:lnTo>
                  <a:pt x="4267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0753" y="5273802"/>
            <a:ext cx="263651" cy="324611"/>
          </a:xfrm>
          <a:custGeom>
            <a:avLst/>
            <a:gdLst/>
            <a:ahLst/>
            <a:cxnLst/>
            <a:rect l="l" t="t" r="r" b="b"/>
            <a:pathLst>
              <a:path w="263651" h="324612">
                <a:moveTo>
                  <a:pt x="0" y="266446"/>
                </a:moveTo>
                <a:lnTo>
                  <a:pt x="112649" y="71628"/>
                </a:lnTo>
                <a:lnTo>
                  <a:pt x="62230" y="42545"/>
                </a:lnTo>
                <a:lnTo>
                  <a:pt x="221107" y="0"/>
                </a:lnTo>
                <a:lnTo>
                  <a:pt x="263651" y="158750"/>
                </a:lnTo>
                <a:lnTo>
                  <a:pt x="213233" y="129667"/>
                </a:lnTo>
                <a:lnTo>
                  <a:pt x="100711" y="324612"/>
                </a:lnTo>
                <a:lnTo>
                  <a:pt x="0" y="26644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0022" y="5416803"/>
            <a:ext cx="210185" cy="189992"/>
          </a:xfrm>
          <a:custGeom>
            <a:avLst/>
            <a:gdLst/>
            <a:ahLst/>
            <a:cxnLst/>
            <a:rect l="l" t="t" r="r" b="b"/>
            <a:pathLst>
              <a:path w="210185" h="189992">
                <a:moveTo>
                  <a:pt x="134238" y="0"/>
                </a:moveTo>
                <a:lnTo>
                  <a:pt x="0" y="0"/>
                </a:lnTo>
                <a:lnTo>
                  <a:pt x="109474" y="189992"/>
                </a:lnTo>
                <a:lnTo>
                  <a:pt x="210185" y="131699"/>
                </a:lnTo>
                <a:lnTo>
                  <a:pt x="13423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9603" y="5286755"/>
            <a:ext cx="201422" cy="159131"/>
          </a:xfrm>
          <a:custGeom>
            <a:avLst/>
            <a:gdLst/>
            <a:ahLst/>
            <a:cxnLst/>
            <a:rect l="l" t="t" r="r" b="b"/>
            <a:pathLst>
              <a:path w="201422" h="159130">
                <a:moveTo>
                  <a:pt x="42545" y="0"/>
                </a:moveTo>
                <a:lnTo>
                  <a:pt x="0" y="159131"/>
                </a:lnTo>
                <a:lnTo>
                  <a:pt x="50419" y="130048"/>
                </a:lnTo>
                <a:lnTo>
                  <a:pt x="184658" y="130048"/>
                </a:lnTo>
                <a:lnTo>
                  <a:pt x="151130" y="71755"/>
                </a:lnTo>
                <a:lnTo>
                  <a:pt x="201422" y="42672"/>
                </a:lnTo>
                <a:lnTo>
                  <a:pt x="4254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90365" y="5287517"/>
            <a:ext cx="260604" cy="320040"/>
          </a:xfrm>
          <a:custGeom>
            <a:avLst/>
            <a:gdLst/>
            <a:ahLst/>
            <a:cxnLst/>
            <a:rect l="l" t="t" r="r" b="b"/>
            <a:pathLst>
              <a:path w="260604" h="320039">
                <a:moveTo>
                  <a:pt x="159893" y="320039"/>
                </a:moveTo>
                <a:lnTo>
                  <a:pt x="50419" y="130047"/>
                </a:lnTo>
                <a:lnTo>
                  <a:pt x="0" y="159130"/>
                </a:lnTo>
                <a:lnTo>
                  <a:pt x="42545" y="0"/>
                </a:lnTo>
                <a:lnTo>
                  <a:pt x="201422" y="42671"/>
                </a:lnTo>
                <a:lnTo>
                  <a:pt x="151130" y="71754"/>
                </a:lnTo>
                <a:lnTo>
                  <a:pt x="260604" y="261746"/>
                </a:lnTo>
                <a:lnTo>
                  <a:pt x="159893" y="32003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24600" y="5388990"/>
            <a:ext cx="213359" cy="194945"/>
          </a:xfrm>
          <a:custGeom>
            <a:avLst/>
            <a:gdLst/>
            <a:ahLst/>
            <a:cxnLst/>
            <a:rect l="l" t="t" r="r" b="b"/>
            <a:pathLst>
              <a:path w="213359" h="194945">
                <a:moveTo>
                  <a:pt x="134365" y="0"/>
                </a:moveTo>
                <a:lnTo>
                  <a:pt x="0" y="0"/>
                </a:lnTo>
                <a:lnTo>
                  <a:pt x="112649" y="194945"/>
                </a:lnTo>
                <a:lnTo>
                  <a:pt x="213359" y="136779"/>
                </a:lnTo>
                <a:lnTo>
                  <a:pt x="13436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4308" y="5259323"/>
            <a:ext cx="201421" cy="158750"/>
          </a:xfrm>
          <a:custGeom>
            <a:avLst/>
            <a:gdLst/>
            <a:ahLst/>
            <a:cxnLst/>
            <a:rect l="l" t="t" r="r" b="b"/>
            <a:pathLst>
              <a:path w="201421" h="158750">
                <a:moveTo>
                  <a:pt x="42544" y="0"/>
                </a:moveTo>
                <a:lnTo>
                  <a:pt x="0" y="158750"/>
                </a:lnTo>
                <a:lnTo>
                  <a:pt x="50291" y="129666"/>
                </a:lnTo>
                <a:lnTo>
                  <a:pt x="184657" y="129666"/>
                </a:lnTo>
                <a:lnTo>
                  <a:pt x="151002" y="71628"/>
                </a:lnTo>
                <a:lnTo>
                  <a:pt x="201421" y="42544"/>
                </a:lnTo>
                <a:lnTo>
                  <a:pt x="425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5070" y="5260085"/>
            <a:ext cx="263651" cy="324611"/>
          </a:xfrm>
          <a:custGeom>
            <a:avLst/>
            <a:gdLst/>
            <a:ahLst/>
            <a:cxnLst/>
            <a:rect l="l" t="t" r="r" b="b"/>
            <a:pathLst>
              <a:path w="263651" h="324612">
                <a:moveTo>
                  <a:pt x="162940" y="324611"/>
                </a:moveTo>
                <a:lnTo>
                  <a:pt x="50291" y="129666"/>
                </a:lnTo>
                <a:lnTo>
                  <a:pt x="0" y="158750"/>
                </a:lnTo>
                <a:lnTo>
                  <a:pt x="42544" y="0"/>
                </a:lnTo>
                <a:lnTo>
                  <a:pt x="201421" y="42544"/>
                </a:lnTo>
                <a:lnTo>
                  <a:pt x="151002" y="71627"/>
                </a:lnTo>
                <a:lnTo>
                  <a:pt x="263651" y="266445"/>
                </a:lnTo>
                <a:lnTo>
                  <a:pt x="162940" y="32461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9895" y="171069"/>
            <a:ext cx="367093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327910" algn="l"/>
              </a:tabLst>
            </a:pPr>
            <a:r>
              <a:rPr sz="4850" b="1" spc="85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32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43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19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920" y="1638172"/>
            <a:ext cx="6307455" cy="40722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70">
              <a:lnSpc>
                <a:spcPct val="100000"/>
              </a:lnSpc>
            </a:pPr>
            <a:r>
              <a:rPr sz="2000" b="1" dirty="0" smtClean="0">
                <a:latin typeface="Yu Gothic"/>
                <a:cs typeface="Yu Gothic"/>
              </a:rPr>
              <a:t>▶</a:t>
            </a:r>
            <a:r>
              <a:rPr sz="2000" b="1" spc="114" dirty="0" smtClean="0">
                <a:latin typeface="Yu Gothic"/>
                <a:cs typeface="Yu Gothic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알고리즘의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수행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시간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1200"/>
              </a:lnSpc>
              <a:spcBef>
                <a:spcPts val="2"/>
              </a:spcBef>
            </a:pPr>
            <a:endParaRPr sz="1200"/>
          </a:p>
          <a:p>
            <a:pPr marL="469900">
              <a:lnSpc>
                <a:spcPct val="100000"/>
              </a:lnSpc>
            </a:pPr>
            <a:r>
              <a:rPr sz="2000" spc="-50" dirty="0" smtClean="0">
                <a:latin typeface="Arial"/>
                <a:cs typeface="Arial"/>
              </a:rPr>
              <a:t>1</a:t>
            </a:r>
            <a:r>
              <a:rPr sz="2000" spc="-30" dirty="0" smtClean="0">
                <a:latin typeface="Arial"/>
                <a:cs typeface="Arial"/>
              </a:rPr>
              <a:t>)</a:t>
            </a:r>
            <a:r>
              <a:rPr sz="2000" spc="125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시간</a:t>
            </a:r>
            <a:r>
              <a:rPr sz="2000" b="1" spc="-20" dirty="0" smtClean="0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복잡도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1200"/>
              </a:lnSpc>
            </a:pPr>
            <a:endParaRPr sz="1200"/>
          </a:p>
          <a:p>
            <a:pPr marL="469900">
              <a:lnSpc>
                <a:spcPct val="100000"/>
              </a:lnSpc>
            </a:pPr>
            <a:r>
              <a:rPr sz="2000" spc="-50" dirty="0" smtClean="0">
                <a:latin typeface="Arial"/>
                <a:cs typeface="Arial"/>
              </a:rPr>
              <a:t>2</a:t>
            </a:r>
            <a:r>
              <a:rPr sz="2000" spc="-30" dirty="0" smtClean="0">
                <a:latin typeface="Arial"/>
                <a:cs typeface="Arial"/>
              </a:rPr>
              <a:t>)</a:t>
            </a:r>
            <a:r>
              <a:rPr sz="2000" spc="125" dirty="0" smtClean="0">
                <a:latin typeface="Arial"/>
                <a:cs typeface="Arial"/>
              </a:rPr>
              <a:t> </a:t>
            </a:r>
            <a:r>
              <a:rPr sz="2000" spc="-25" dirty="0" smtClean="0">
                <a:latin typeface="Arial"/>
                <a:cs typeface="Arial"/>
              </a:rPr>
              <a:t>O</a:t>
            </a:r>
            <a:r>
              <a:rPr sz="2000" spc="130" dirty="0" smtClean="0">
                <a:latin typeface="Arial"/>
                <a:cs typeface="Arial"/>
              </a:rPr>
              <a:t>-</a:t>
            </a:r>
            <a:r>
              <a:rPr sz="2000" spc="-125" dirty="0" smtClean="0">
                <a:latin typeface="Arial"/>
                <a:cs typeface="Arial"/>
              </a:rPr>
              <a:t>,</a:t>
            </a:r>
            <a:r>
              <a:rPr sz="2000" spc="155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Ω</a:t>
            </a:r>
            <a:r>
              <a:rPr sz="2000" spc="130" dirty="0" smtClean="0">
                <a:latin typeface="Arial"/>
                <a:cs typeface="Arial"/>
              </a:rPr>
              <a:t>-</a:t>
            </a:r>
            <a:r>
              <a:rPr sz="2000" spc="-125" dirty="0" smtClean="0">
                <a:latin typeface="Arial"/>
                <a:cs typeface="Arial"/>
              </a:rPr>
              <a:t>,</a:t>
            </a:r>
            <a:r>
              <a:rPr sz="2000" spc="155" dirty="0" smtClean="0">
                <a:latin typeface="Arial"/>
                <a:cs typeface="Arial"/>
              </a:rPr>
              <a:t> </a:t>
            </a:r>
            <a:r>
              <a:rPr sz="2000" spc="-80" dirty="0" smtClean="0">
                <a:latin typeface="Arial"/>
                <a:cs typeface="Arial"/>
              </a:rPr>
              <a:t>a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2000" spc="85" dirty="0" smtClean="0">
                <a:latin typeface="Arial"/>
                <a:cs typeface="Arial"/>
              </a:rPr>
              <a:t>d</a:t>
            </a:r>
            <a:r>
              <a:rPr sz="2000" spc="110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Θ</a:t>
            </a:r>
            <a:r>
              <a:rPr sz="2000" spc="130" dirty="0" smtClean="0">
                <a:latin typeface="Arial"/>
                <a:cs typeface="Arial"/>
              </a:rPr>
              <a:t>-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2000" spc="70" dirty="0" smtClean="0">
                <a:latin typeface="Arial"/>
                <a:cs typeface="Arial"/>
              </a:rPr>
              <a:t>o</a:t>
            </a:r>
            <a:r>
              <a:rPr sz="2000" spc="135" dirty="0" smtClean="0">
                <a:latin typeface="Arial"/>
                <a:cs typeface="Arial"/>
              </a:rPr>
              <a:t>t</a:t>
            </a:r>
            <a:r>
              <a:rPr sz="2000" spc="-80" dirty="0" smtClean="0">
                <a:latin typeface="Arial"/>
                <a:cs typeface="Arial"/>
              </a:rPr>
              <a:t>a</a:t>
            </a:r>
            <a:r>
              <a:rPr sz="2000" spc="135" dirty="0" smtClean="0">
                <a:latin typeface="Arial"/>
                <a:cs typeface="Arial"/>
              </a:rPr>
              <a:t>t</a:t>
            </a:r>
            <a:r>
              <a:rPr sz="2000" spc="55" dirty="0" smtClean="0">
                <a:latin typeface="Arial"/>
                <a:cs typeface="Arial"/>
              </a:rPr>
              <a:t>io</a:t>
            </a:r>
            <a:r>
              <a:rPr sz="2000" spc="40" dirty="0" smtClean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00" b="1" dirty="0" smtClean="0">
                <a:latin typeface="Yu Gothic"/>
                <a:cs typeface="Yu Gothic"/>
              </a:rPr>
              <a:t>▶</a:t>
            </a:r>
            <a:r>
              <a:rPr sz="2000" b="1" spc="114" dirty="0" smtClean="0">
                <a:latin typeface="Yu Gothic"/>
                <a:cs typeface="Yu Gothic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두</a:t>
            </a:r>
            <a:r>
              <a:rPr sz="2000" b="1" spc="-20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가지</a:t>
            </a:r>
            <a:r>
              <a:rPr sz="2000" b="1" spc="-20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정렬</a:t>
            </a:r>
            <a:r>
              <a:rPr sz="2000" b="1" spc="-3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방법</a:t>
            </a:r>
            <a:r>
              <a:rPr sz="2000" b="1" spc="-2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소개</a:t>
            </a:r>
            <a:r>
              <a:rPr sz="2000" b="1" spc="-3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및</a:t>
            </a:r>
            <a:r>
              <a:rPr sz="2000" b="1" spc="-10" dirty="0" smtClean="0">
                <a:latin typeface="맑은 고딕"/>
                <a:cs typeface="맑은 고딕"/>
              </a:rPr>
              <a:t> </a:t>
            </a:r>
            <a:r>
              <a:rPr sz="2000" b="1" spc="-70" dirty="0" smtClean="0">
                <a:latin typeface="Arial"/>
                <a:cs typeface="Arial"/>
              </a:rPr>
              <a:t>T</a:t>
            </a:r>
            <a:r>
              <a:rPr sz="2000" b="1" spc="-15" dirty="0" smtClean="0">
                <a:latin typeface="Arial"/>
                <a:cs typeface="Arial"/>
              </a:rPr>
              <a:t>i</a:t>
            </a:r>
            <a:r>
              <a:rPr sz="2000" b="1" spc="65" dirty="0" smtClean="0">
                <a:latin typeface="Arial"/>
                <a:cs typeface="Arial"/>
              </a:rPr>
              <a:t>m</a:t>
            </a:r>
            <a:r>
              <a:rPr sz="2000" b="1" spc="-15" dirty="0" smtClean="0">
                <a:latin typeface="Arial"/>
                <a:cs typeface="Arial"/>
              </a:rPr>
              <a:t>e</a:t>
            </a:r>
            <a:r>
              <a:rPr sz="2000" b="1" spc="120" dirty="0" smtClean="0">
                <a:latin typeface="Arial"/>
                <a:cs typeface="Arial"/>
              </a:rPr>
              <a:t> </a:t>
            </a:r>
            <a:r>
              <a:rPr sz="2000" b="1" spc="-175" dirty="0" smtClean="0">
                <a:latin typeface="Arial"/>
                <a:cs typeface="Arial"/>
              </a:rPr>
              <a:t>C</a:t>
            </a:r>
            <a:r>
              <a:rPr sz="2000" b="1" spc="-10" dirty="0" smtClean="0">
                <a:latin typeface="Arial"/>
                <a:cs typeface="Arial"/>
              </a:rPr>
              <a:t>o</a:t>
            </a:r>
            <a:r>
              <a:rPr sz="2000" b="1" spc="65" dirty="0" smtClean="0">
                <a:latin typeface="Arial"/>
                <a:cs typeface="Arial"/>
              </a:rPr>
              <a:t>m</a:t>
            </a:r>
            <a:r>
              <a:rPr sz="2000" b="1" spc="5" dirty="0" smtClean="0">
                <a:latin typeface="Arial"/>
                <a:cs typeface="Arial"/>
              </a:rPr>
              <a:t>pl</a:t>
            </a:r>
            <a:r>
              <a:rPr sz="2000" b="1" spc="-25" dirty="0" smtClean="0">
                <a:latin typeface="Arial"/>
                <a:cs typeface="Arial"/>
              </a:rPr>
              <a:t>ex</a:t>
            </a:r>
            <a:r>
              <a:rPr sz="2000" b="1" spc="-10" dirty="0" smtClean="0">
                <a:latin typeface="Arial"/>
                <a:cs typeface="Arial"/>
              </a:rPr>
              <a:t>i</a:t>
            </a:r>
            <a:r>
              <a:rPr sz="2000" b="1" spc="80" dirty="0" smtClean="0">
                <a:latin typeface="Arial"/>
                <a:cs typeface="Arial"/>
              </a:rPr>
              <a:t>t</a:t>
            </a:r>
            <a:r>
              <a:rPr sz="2000" b="1" spc="-45" dirty="0" smtClean="0">
                <a:latin typeface="Arial"/>
                <a:cs typeface="Arial"/>
              </a:rPr>
              <a:t>y</a:t>
            </a:r>
            <a:r>
              <a:rPr sz="2000" b="1" spc="70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계산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1200"/>
              </a:lnSpc>
            </a:pPr>
            <a:endParaRPr sz="1200"/>
          </a:p>
          <a:p>
            <a:pPr marL="775970" indent="-306705">
              <a:lnSpc>
                <a:spcPct val="100000"/>
              </a:lnSpc>
              <a:buClr>
                <a:srgbClr val="C7EF00"/>
              </a:buClr>
              <a:buFont typeface="Arial"/>
              <a:buAutoNum type="arabicParenR"/>
              <a:tabLst>
                <a:tab pos="775970" algn="l"/>
              </a:tabLst>
            </a:pPr>
            <a:r>
              <a:rPr sz="2000" b="1" spc="25" dirty="0" smtClean="0">
                <a:solidFill>
                  <a:srgbClr val="C7EF00"/>
                </a:solidFill>
                <a:latin typeface="Arial"/>
                <a:cs typeface="Arial"/>
              </a:rPr>
              <a:t>In</a:t>
            </a:r>
            <a:r>
              <a:rPr sz="2000" b="1" spc="-195" dirty="0" smtClean="0">
                <a:solidFill>
                  <a:srgbClr val="C7EF00"/>
                </a:solidFill>
                <a:latin typeface="Arial"/>
                <a:cs typeface="Arial"/>
              </a:rPr>
              <a:t>s</a:t>
            </a:r>
            <a:r>
              <a:rPr sz="2000" b="1" spc="-15" dirty="0" smtClean="0">
                <a:solidFill>
                  <a:srgbClr val="C7EF00"/>
                </a:solidFill>
                <a:latin typeface="Arial"/>
                <a:cs typeface="Arial"/>
              </a:rPr>
              <a:t>e</a:t>
            </a:r>
            <a:r>
              <a:rPr sz="2000" b="1" spc="125" dirty="0" smtClean="0">
                <a:solidFill>
                  <a:srgbClr val="C7EF00"/>
                </a:solidFill>
                <a:latin typeface="Arial"/>
                <a:cs typeface="Arial"/>
              </a:rPr>
              <a:t>r</a:t>
            </a:r>
            <a:r>
              <a:rPr sz="2000" b="1" spc="90" dirty="0" smtClean="0">
                <a:solidFill>
                  <a:srgbClr val="C7EF00"/>
                </a:solidFill>
                <a:latin typeface="Arial"/>
                <a:cs typeface="Arial"/>
              </a:rPr>
              <a:t>t</a:t>
            </a:r>
            <a:r>
              <a:rPr sz="2000" b="1" spc="-15" dirty="0" smtClean="0">
                <a:solidFill>
                  <a:srgbClr val="C7EF00"/>
                </a:solidFill>
                <a:latin typeface="Arial"/>
                <a:cs typeface="Arial"/>
              </a:rPr>
              <a:t>i</a:t>
            </a:r>
            <a:r>
              <a:rPr sz="2000" b="1" spc="-10" dirty="0" smtClean="0">
                <a:solidFill>
                  <a:srgbClr val="C7EF00"/>
                </a:solidFill>
                <a:latin typeface="Arial"/>
                <a:cs typeface="Arial"/>
              </a:rPr>
              <a:t>o</a:t>
            </a:r>
            <a:r>
              <a:rPr sz="2000" b="1" spc="-15" dirty="0" smtClean="0">
                <a:solidFill>
                  <a:srgbClr val="C7EF00"/>
                </a:solidFill>
                <a:latin typeface="Arial"/>
                <a:cs typeface="Arial"/>
              </a:rPr>
              <a:t>n</a:t>
            </a:r>
            <a:r>
              <a:rPr sz="2000" b="1" spc="70" dirty="0" smtClean="0">
                <a:solidFill>
                  <a:srgbClr val="C7EF00"/>
                </a:solidFill>
                <a:latin typeface="Arial"/>
                <a:cs typeface="Arial"/>
              </a:rPr>
              <a:t> </a:t>
            </a:r>
            <a:r>
              <a:rPr sz="2000" b="1" spc="-190" dirty="0" smtClean="0">
                <a:solidFill>
                  <a:srgbClr val="C7EF00"/>
                </a:solidFill>
                <a:latin typeface="Arial"/>
                <a:cs typeface="Arial"/>
              </a:rPr>
              <a:t>s</a:t>
            </a:r>
            <a:r>
              <a:rPr sz="2000" b="1" spc="-10" dirty="0" smtClean="0">
                <a:solidFill>
                  <a:srgbClr val="C7EF00"/>
                </a:solidFill>
                <a:latin typeface="Arial"/>
                <a:cs typeface="Arial"/>
              </a:rPr>
              <a:t>o</a:t>
            </a:r>
            <a:r>
              <a:rPr sz="2000" b="1" spc="125" dirty="0" smtClean="0">
                <a:solidFill>
                  <a:srgbClr val="C7EF00"/>
                </a:solidFill>
                <a:latin typeface="Arial"/>
                <a:cs typeface="Arial"/>
              </a:rPr>
              <a:t>r</a:t>
            </a:r>
            <a:r>
              <a:rPr sz="2000" b="1" spc="95" dirty="0" smtClean="0">
                <a:solidFill>
                  <a:srgbClr val="C7EF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200"/>
              </a:lnSpc>
              <a:buClr>
                <a:srgbClr val="C7EF00"/>
              </a:buClr>
              <a:buFont typeface="Arial"/>
              <a:buAutoNum type="arabicParenR"/>
            </a:pPr>
            <a:endParaRPr sz="1200"/>
          </a:p>
          <a:p>
            <a:pPr marL="775970" indent="-306705">
              <a:lnSpc>
                <a:spcPct val="100000"/>
              </a:lnSpc>
              <a:buClr>
                <a:srgbClr val="C7EF00"/>
              </a:buClr>
              <a:buFont typeface="Arial"/>
              <a:buAutoNum type="arabicParenR"/>
              <a:tabLst>
                <a:tab pos="775970" algn="l"/>
              </a:tabLst>
            </a:pPr>
            <a:r>
              <a:rPr sz="2000" b="1" spc="26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spc="-1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2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b="1" spc="25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b="1" spc="-1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9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95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spc="-1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spc="12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b="1" spc="9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7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00" b="1" dirty="0" smtClean="0">
                <a:latin typeface="Yu Gothic"/>
                <a:cs typeface="Yu Gothic"/>
              </a:rPr>
              <a:t>▶</a:t>
            </a:r>
            <a:r>
              <a:rPr sz="2000" b="1" spc="114" dirty="0" smtClean="0">
                <a:latin typeface="Yu Gothic"/>
                <a:cs typeface="Yu Gothic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실습</a:t>
            </a:r>
            <a:r>
              <a:rPr sz="2000" b="1" spc="-20" dirty="0" smtClean="0">
                <a:latin typeface="맑은 고딕"/>
                <a:cs typeface="맑은 고딕"/>
              </a:rPr>
              <a:t> </a:t>
            </a:r>
            <a:r>
              <a:rPr sz="2000" b="1" spc="320" dirty="0" smtClean="0">
                <a:latin typeface="Arial"/>
                <a:cs typeface="Arial"/>
              </a:rPr>
              <a:t>/</a:t>
            </a:r>
            <a:r>
              <a:rPr sz="2000" b="1" spc="120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과제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sz="12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파일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입출력을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사용한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25" dirty="0" smtClean="0">
                <a:latin typeface="Arial"/>
                <a:cs typeface="Arial"/>
              </a:rPr>
              <a:t>I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2000" spc="-100" dirty="0" smtClean="0">
                <a:latin typeface="Arial"/>
                <a:cs typeface="Arial"/>
              </a:rPr>
              <a:t>se</a:t>
            </a:r>
            <a:r>
              <a:rPr sz="2000" spc="150" dirty="0" smtClean="0">
                <a:latin typeface="Arial"/>
                <a:cs typeface="Arial"/>
              </a:rPr>
              <a:t>r</a:t>
            </a:r>
            <a:r>
              <a:rPr sz="2000" spc="135" dirty="0" smtClean="0">
                <a:latin typeface="Arial"/>
                <a:cs typeface="Arial"/>
              </a:rPr>
              <a:t>t</a:t>
            </a:r>
            <a:r>
              <a:rPr sz="2000" spc="55" dirty="0" smtClean="0">
                <a:latin typeface="Arial"/>
                <a:cs typeface="Arial"/>
              </a:rPr>
              <a:t>io</a:t>
            </a:r>
            <a:r>
              <a:rPr sz="2000" spc="40" dirty="0" smtClean="0">
                <a:latin typeface="Arial"/>
                <a:cs typeface="Arial"/>
              </a:rPr>
              <a:t>n</a:t>
            </a:r>
            <a:r>
              <a:rPr sz="2000" spc="120" dirty="0" smtClean="0">
                <a:latin typeface="Arial"/>
                <a:cs typeface="Arial"/>
              </a:rPr>
              <a:t> </a:t>
            </a:r>
            <a:r>
              <a:rPr sz="2000" spc="290" dirty="0" smtClean="0">
                <a:latin typeface="Arial"/>
                <a:cs typeface="Arial"/>
              </a:rPr>
              <a:t>&amp;</a:t>
            </a:r>
            <a:r>
              <a:rPr sz="2000" spc="130" dirty="0" smtClean="0">
                <a:latin typeface="Arial"/>
                <a:cs typeface="Arial"/>
              </a:rPr>
              <a:t> </a:t>
            </a:r>
            <a:r>
              <a:rPr sz="2000" spc="50" dirty="0" smtClean="0">
                <a:latin typeface="Arial"/>
                <a:cs typeface="Arial"/>
              </a:rPr>
              <a:t>Me</a:t>
            </a:r>
            <a:r>
              <a:rPr sz="2000" spc="-10" dirty="0" smtClean="0">
                <a:latin typeface="Arial"/>
                <a:cs typeface="Arial"/>
              </a:rPr>
              <a:t>r</a:t>
            </a:r>
            <a:r>
              <a:rPr sz="2000" spc="90" dirty="0" smtClean="0">
                <a:latin typeface="Arial"/>
                <a:cs typeface="Arial"/>
              </a:rPr>
              <a:t>g</a:t>
            </a:r>
            <a:r>
              <a:rPr sz="2000" spc="-45" dirty="0" smtClean="0">
                <a:latin typeface="Arial"/>
                <a:cs typeface="Arial"/>
              </a:rPr>
              <a:t>e</a:t>
            </a:r>
            <a:r>
              <a:rPr sz="2000" spc="120" dirty="0" smtClean="0">
                <a:latin typeface="Arial"/>
                <a:cs typeface="Arial"/>
              </a:rPr>
              <a:t> </a:t>
            </a:r>
            <a:r>
              <a:rPr sz="2000" spc="-40" dirty="0" smtClean="0">
                <a:latin typeface="Arial"/>
                <a:cs typeface="Arial"/>
              </a:rPr>
              <a:t>so</a:t>
            </a:r>
            <a:r>
              <a:rPr sz="2000" spc="150" dirty="0" smtClean="0">
                <a:latin typeface="Arial"/>
                <a:cs typeface="Arial"/>
              </a:rPr>
              <a:t>r</a:t>
            </a:r>
            <a:r>
              <a:rPr sz="2000" spc="130" dirty="0" smtClean="0">
                <a:latin typeface="Arial"/>
                <a:cs typeface="Arial"/>
              </a:rPr>
              <a:t>t</a:t>
            </a:r>
            <a:r>
              <a:rPr sz="2000" spc="12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구현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50" b="1" spc="26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5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8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10" dirty="0" smtClean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7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4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028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9921" y="1755302"/>
            <a:ext cx="4707255" cy="561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425"/>
              </a:lnSpc>
              <a:tabLst>
                <a:tab pos="2954020" algn="l"/>
              </a:tabLst>
            </a:pPr>
            <a:r>
              <a:rPr sz="2950" spc="260" dirty="0" smtClean="0">
                <a:solidFill>
                  <a:srgbClr val="08070C"/>
                </a:solidFill>
                <a:latin typeface="Times New Roman"/>
                <a:cs typeface="Times New Roman"/>
              </a:rPr>
              <a:t>MERGE-SORT	</a:t>
            </a:r>
            <a:r>
              <a:rPr sz="3450" i="1" spc="114" dirty="0" smtClean="0">
                <a:solidFill>
                  <a:srgbClr val="0C9C9E"/>
                </a:solidFill>
                <a:latin typeface="Arial"/>
                <a:cs typeface="Arial"/>
              </a:rPr>
              <a:t>A</a:t>
            </a:r>
            <a:r>
              <a:rPr sz="3450" i="1" spc="-409" dirty="0" smtClean="0">
                <a:solidFill>
                  <a:srgbClr val="0C9C9E"/>
                </a:solidFill>
                <a:latin typeface="Arial"/>
                <a:cs typeface="Arial"/>
              </a:rPr>
              <a:t> </a:t>
            </a:r>
            <a:r>
              <a:rPr sz="3700" spc="75" dirty="0" smtClean="0">
                <a:solidFill>
                  <a:srgbClr val="0C9C9E"/>
                </a:solidFill>
                <a:latin typeface="Times New Roman"/>
                <a:cs typeface="Times New Roman"/>
              </a:rPr>
              <a:t>[1</a:t>
            </a:r>
            <a:r>
              <a:rPr sz="3700" spc="10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700" spc="740" dirty="0" smtClean="0">
                <a:solidFill>
                  <a:srgbClr val="0C9C9E"/>
                </a:solidFill>
                <a:latin typeface="Times New Roman"/>
                <a:cs typeface="Times New Roman"/>
              </a:rPr>
              <a:t>..</a:t>
            </a:r>
            <a:r>
              <a:rPr sz="3700" spc="-515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700" i="1" spc="-155" dirty="0" smtClean="0">
                <a:solidFill>
                  <a:srgbClr val="0C9C9E"/>
                </a:solidFill>
                <a:latin typeface="Arial"/>
                <a:cs typeface="Arial"/>
              </a:rPr>
              <a:t>n]</a:t>
            </a:r>
            <a:endParaRPr sz="3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7915" y="6440149"/>
            <a:ext cx="18415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 smtClean="0">
                <a:solidFill>
                  <a:srgbClr val="8E8E8E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306" y="2289140"/>
            <a:ext cx="3362960" cy="625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925"/>
              </a:lnSpc>
            </a:pPr>
            <a:r>
              <a:rPr sz="3700" spc="95" dirty="0" smtClean="0">
                <a:solidFill>
                  <a:srgbClr val="CC050A"/>
                </a:solidFill>
                <a:latin typeface="Times New Roman"/>
                <a:cs typeface="Times New Roman"/>
              </a:rPr>
              <a:t>1.</a:t>
            </a:r>
            <a:r>
              <a:rPr sz="3700" spc="204" dirty="0" smtClean="0">
                <a:solidFill>
                  <a:srgbClr val="CC050A"/>
                </a:solidFill>
                <a:latin typeface="Times New Roman"/>
                <a:cs typeface="Times New Roman"/>
              </a:rPr>
              <a:t> </a:t>
            </a:r>
            <a:r>
              <a:rPr sz="3700" spc="45" dirty="0" smtClean="0">
                <a:solidFill>
                  <a:srgbClr val="08070C"/>
                </a:solidFill>
                <a:latin typeface="Times New Roman"/>
                <a:cs typeface="Times New Roman"/>
              </a:rPr>
              <a:t>If</a:t>
            </a:r>
            <a:r>
              <a:rPr sz="3700" spc="105" dirty="0" smtClean="0">
                <a:solidFill>
                  <a:srgbClr val="08070C"/>
                </a:solidFill>
                <a:latin typeface="Times New Roman"/>
                <a:cs typeface="Times New Roman"/>
              </a:rPr>
              <a:t> </a:t>
            </a:r>
            <a:r>
              <a:rPr sz="3700" spc="-130" dirty="0" smtClean="0">
                <a:solidFill>
                  <a:srgbClr val="0C9C9E"/>
                </a:solidFill>
                <a:latin typeface="Times New Roman"/>
                <a:cs typeface="Times New Roman"/>
              </a:rPr>
              <a:t>n</a:t>
            </a:r>
            <a:r>
              <a:rPr sz="3700" spc="300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2800" spc="944" dirty="0" smtClean="0">
                <a:solidFill>
                  <a:srgbClr val="0C9C9E"/>
                </a:solidFill>
                <a:latin typeface="Arial"/>
                <a:cs typeface="Arial"/>
              </a:rPr>
              <a:t>=</a:t>
            </a:r>
            <a:r>
              <a:rPr sz="2800" spc="220" dirty="0" smtClean="0">
                <a:solidFill>
                  <a:srgbClr val="0C9C9E"/>
                </a:solidFill>
                <a:latin typeface="Arial"/>
                <a:cs typeface="Arial"/>
              </a:rPr>
              <a:t> </a:t>
            </a:r>
            <a:r>
              <a:rPr sz="3700" spc="-200" dirty="0" smtClean="0">
                <a:solidFill>
                  <a:srgbClr val="0C9C9E"/>
                </a:solidFill>
                <a:latin typeface="Times New Roman"/>
                <a:cs typeface="Times New Roman"/>
              </a:rPr>
              <a:t>1</a:t>
            </a:r>
            <a:r>
              <a:rPr sz="4200" spc="-2265" dirty="0" smtClean="0">
                <a:solidFill>
                  <a:srgbClr val="08070C"/>
                </a:solidFill>
                <a:latin typeface="바탕"/>
                <a:cs typeface="바탕"/>
              </a:rPr>
              <a:t>，</a:t>
            </a:r>
            <a:r>
              <a:rPr sz="3700" spc="45" dirty="0" smtClean="0">
                <a:solidFill>
                  <a:srgbClr val="08070C"/>
                </a:solidFill>
                <a:latin typeface="Times New Roman"/>
                <a:cs typeface="Times New Roman"/>
              </a:rPr>
              <a:t>done.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7632" y="2948359"/>
            <a:ext cx="6600190" cy="291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4040" indent="-561975">
              <a:lnSpc>
                <a:spcPts val="4790"/>
              </a:lnSpc>
              <a:buClr>
                <a:srgbClr val="CC050A"/>
              </a:buClr>
              <a:buFont typeface="Times New Roman"/>
              <a:buAutoNum type="arabicPeriod" startAt="2"/>
              <a:tabLst>
                <a:tab pos="574040" algn="l"/>
                <a:tab pos="3108960" algn="l"/>
                <a:tab pos="4616450" algn="l"/>
              </a:tabLst>
            </a:pPr>
            <a:r>
              <a:rPr sz="3700" spc="60" dirty="0" smtClean="0">
                <a:solidFill>
                  <a:srgbClr val="08070C"/>
                </a:solidFill>
                <a:latin typeface="Times New Roman"/>
                <a:cs typeface="Times New Roman"/>
              </a:rPr>
              <a:t>Recursively	</a:t>
            </a:r>
            <a:r>
              <a:rPr sz="3700" spc="40" dirty="0" smtClean="0">
                <a:solidFill>
                  <a:srgbClr val="08070C"/>
                </a:solidFill>
                <a:latin typeface="Times New Roman"/>
                <a:cs typeface="Times New Roman"/>
              </a:rPr>
              <a:t>sort</a:t>
            </a:r>
            <a:r>
              <a:rPr sz="3700" spc="-185" dirty="0" smtClean="0">
                <a:solidFill>
                  <a:srgbClr val="08070C"/>
                </a:solidFill>
                <a:latin typeface="Times New Roman"/>
                <a:cs typeface="Times New Roman"/>
              </a:rPr>
              <a:t> </a:t>
            </a:r>
            <a:r>
              <a:rPr sz="3700" i="1" spc="-140" dirty="0" smtClean="0">
                <a:solidFill>
                  <a:srgbClr val="0C9C9E"/>
                </a:solidFill>
                <a:latin typeface="Arial"/>
                <a:cs typeface="Arial"/>
              </a:rPr>
              <a:t>A[	</a:t>
            </a:r>
            <a:r>
              <a:rPr sz="3700" spc="110" dirty="0" smtClean="0">
                <a:solidFill>
                  <a:srgbClr val="0C9C9E"/>
                </a:solidFill>
                <a:latin typeface="Times New Roman"/>
                <a:cs typeface="Times New Roman"/>
              </a:rPr>
              <a:t>1</a:t>
            </a:r>
            <a:r>
              <a:rPr sz="3700" spc="-155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700" spc="135" dirty="0" smtClean="0">
                <a:solidFill>
                  <a:srgbClr val="0C9C9E"/>
                </a:solidFill>
                <a:latin typeface="Times New Roman"/>
                <a:cs typeface="Times New Roman"/>
              </a:rPr>
              <a:t>.</a:t>
            </a:r>
            <a:r>
              <a:rPr sz="3700" spc="-15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700" spc="135" dirty="0" smtClean="0">
                <a:solidFill>
                  <a:srgbClr val="0C9C9E"/>
                </a:solidFill>
                <a:latin typeface="Times New Roman"/>
                <a:cs typeface="Times New Roman"/>
              </a:rPr>
              <a:t>.</a:t>
            </a:r>
            <a:r>
              <a:rPr sz="3700" spc="-300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4000" spc="65" dirty="0" smtClean="0">
                <a:solidFill>
                  <a:srgbClr val="0C9C9E"/>
                </a:solidFill>
                <a:latin typeface="Arial"/>
                <a:cs typeface="Arial"/>
              </a:rPr>
              <a:t>í</a:t>
            </a:r>
            <a:r>
              <a:rPr sz="3900" i="1" spc="-50" dirty="0" smtClean="0">
                <a:solidFill>
                  <a:srgbClr val="0C9C9E"/>
                </a:solidFill>
                <a:latin typeface="Times New Roman"/>
                <a:cs typeface="Times New Roman"/>
              </a:rPr>
              <a:t>n/2l</a:t>
            </a:r>
            <a:r>
              <a:rPr sz="3900" i="1" spc="310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900" i="1" spc="-819" dirty="0" smtClean="0">
                <a:solidFill>
                  <a:srgbClr val="0C9C9E"/>
                </a:solidFill>
                <a:latin typeface="Times New Roman"/>
                <a:cs typeface="Times New Roman"/>
              </a:rPr>
              <a:t>]</a:t>
            </a:r>
            <a:endParaRPr sz="3900">
              <a:latin typeface="Times New Roman"/>
              <a:cs typeface="Times New Roman"/>
            </a:endParaRPr>
          </a:p>
          <a:p>
            <a:pPr marL="588010">
              <a:lnSpc>
                <a:spcPts val="4029"/>
              </a:lnSpc>
            </a:pPr>
            <a:r>
              <a:rPr sz="3700" spc="70" dirty="0" smtClean="0">
                <a:solidFill>
                  <a:srgbClr val="08070C"/>
                </a:solidFill>
                <a:latin typeface="Times New Roman"/>
                <a:cs typeface="Times New Roman"/>
              </a:rPr>
              <a:t>and</a:t>
            </a:r>
            <a:r>
              <a:rPr sz="3700" spc="-170" dirty="0" smtClean="0">
                <a:solidFill>
                  <a:srgbClr val="08070C"/>
                </a:solidFill>
                <a:latin typeface="Times New Roman"/>
                <a:cs typeface="Times New Roman"/>
              </a:rPr>
              <a:t> </a:t>
            </a:r>
            <a:r>
              <a:rPr sz="3450" i="1" spc="65" dirty="0" smtClean="0">
                <a:solidFill>
                  <a:srgbClr val="0C9C9E"/>
                </a:solidFill>
                <a:latin typeface="Arial"/>
                <a:cs typeface="Arial"/>
              </a:rPr>
              <a:t>A</a:t>
            </a:r>
            <a:r>
              <a:rPr sz="3450" i="1" spc="-475" dirty="0" smtClean="0">
                <a:solidFill>
                  <a:srgbClr val="0C9C9E"/>
                </a:solidFill>
                <a:latin typeface="Arial"/>
                <a:cs typeface="Arial"/>
              </a:rPr>
              <a:t> </a:t>
            </a:r>
            <a:r>
              <a:rPr sz="3450" spc="295" dirty="0" smtClean="0">
                <a:solidFill>
                  <a:srgbClr val="0C9C9E"/>
                </a:solidFill>
                <a:latin typeface="Arial"/>
                <a:cs typeface="Arial"/>
              </a:rPr>
              <a:t>[</a:t>
            </a:r>
            <a:r>
              <a:rPr sz="3450" spc="-245" dirty="0" smtClean="0">
                <a:solidFill>
                  <a:srgbClr val="0C9C9E"/>
                </a:solidFill>
                <a:latin typeface="Arial"/>
                <a:cs typeface="Arial"/>
              </a:rPr>
              <a:t> </a:t>
            </a:r>
            <a:r>
              <a:rPr sz="4000" spc="65" dirty="0" smtClean="0">
                <a:solidFill>
                  <a:srgbClr val="0C9C9E"/>
                </a:solidFill>
                <a:latin typeface="Arial"/>
                <a:cs typeface="Arial"/>
              </a:rPr>
              <a:t>í</a:t>
            </a:r>
            <a:r>
              <a:rPr sz="3900" i="1" spc="-90" dirty="0" smtClean="0">
                <a:solidFill>
                  <a:srgbClr val="0C9C9E"/>
                </a:solidFill>
                <a:latin typeface="Times New Roman"/>
                <a:cs typeface="Times New Roman"/>
              </a:rPr>
              <a:t>n/2l+</a:t>
            </a:r>
            <a:r>
              <a:rPr sz="3900" i="1" spc="-545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700" spc="165" dirty="0" smtClean="0">
                <a:solidFill>
                  <a:srgbClr val="0C9C9E"/>
                </a:solidFill>
                <a:latin typeface="Times New Roman"/>
                <a:cs typeface="Times New Roman"/>
              </a:rPr>
              <a:t>1</a:t>
            </a:r>
            <a:r>
              <a:rPr sz="3700" spc="-175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700" spc="765" dirty="0" smtClean="0">
                <a:solidFill>
                  <a:srgbClr val="0C9C9E"/>
                </a:solidFill>
                <a:latin typeface="Times New Roman"/>
                <a:cs typeface="Times New Roman"/>
              </a:rPr>
              <a:t>..</a:t>
            </a:r>
            <a:r>
              <a:rPr sz="3700" spc="-575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900" i="1" spc="-60" dirty="0" smtClean="0">
                <a:solidFill>
                  <a:srgbClr val="0C9C9E"/>
                </a:solidFill>
                <a:latin typeface="Times New Roman"/>
                <a:cs typeface="Times New Roman"/>
              </a:rPr>
              <a:t>n</a:t>
            </a:r>
            <a:r>
              <a:rPr sz="3900" i="1" spc="150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900" spc="60" dirty="0" smtClean="0">
                <a:solidFill>
                  <a:srgbClr val="0C9C9E"/>
                </a:solidFill>
                <a:latin typeface="Times New Roman"/>
                <a:cs typeface="Times New Roman"/>
              </a:rPr>
              <a:t>]</a:t>
            </a:r>
            <a:r>
              <a:rPr sz="3900" spc="70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900" spc="-80" dirty="0" smtClean="0">
                <a:solidFill>
                  <a:srgbClr val="08070C"/>
                </a:solidFill>
                <a:latin typeface="Times New Roman"/>
                <a:cs typeface="Times New Roman"/>
              </a:rPr>
              <a:t>.</a:t>
            </a:r>
            <a:endParaRPr sz="3900">
              <a:latin typeface="Times New Roman"/>
              <a:cs typeface="Times New Roman"/>
            </a:endParaRPr>
          </a:p>
          <a:p>
            <a:pPr marL="583565" indent="-561975">
              <a:lnSpc>
                <a:spcPct val="100000"/>
              </a:lnSpc>
              <a:spcBef>
                <a:spcPts val="254"/>
              </a:spcBef>
              <a:buClr>
                <a:srgbClr val="CC050A"/>
              </a:buClr>
              <a:buSzPct val="97368"/>
              <a:buFont typeface="Times New Roman"/>
              <a:buAutoNum type="arabicPeriod" startAt="3"/>
              <a:tabLst>
                <a:tab pos="583565" algn="l"/>
              </a:tabLst>
            </a:pPr>
            <a:r>
              <a:rPr sz="3800" spc="-355" dirty="0" smtClean="0">
                <a:solidFill>
                  <a:srgbClr val="CC050A"/>
                </a:solidFill>
                <a:latin typeface="바탕"/>
                <a:cs typeface="바탕"/>
              </a:rPr>
              <a:t>“</a:t>
            </a:r>
            <a:r>
              <a:rPr sz="3900" i="1" spc="95" dirty="0" smtClean="0">
                <a:solidFill>
                  <a:srgbClr val="CC050A"/>
                </a:solidFill>
                <a:latin typeface="Times New Roman"/>
                <a:cs typeface="Times New Roman"/>
              </a:rPr>
              <a:t>M</a:t>
            </a:r>
            <a:r>
              <a:rPr sz="3900" i="1" spc="-620" dirty="0" smtClean="0">
                <a:solidFill>
                  <a:srgbClr val="CC050A"/>
                </a:solidFill>
                <a:latin typeface="Times New Roman"/>
                <a:cs typeface="Times New Roman"/>
              </a:rPr>
              <a:t> </a:t>
            </a:r>
            <a:r>
              <a:rPr sz="3900" i="1" spc="-55" dirty="0" smtClean="0">
                <a:solidFill>
                  <a:srgbClr val="CC050A"/>
                </a:solidFill>
                <a:latin typeface="Times New Roman"/>
                <a:cs typeface="Times New Roman"/>
              </a:rPr>
              <a:t>erge"</a:t>
            </a:r>
            <a:r>
              <a:rPr sz="3900" i="1" spc="310" dirty="0" smtClean="0">
                <a:solidFill>
                  <a:srgbClr val="CC050A"/>
                </a:solidFill>
                <a:latin typeface="Times New Roman"/>
                <a:cs typeface="Times New Roman"/>
              </a:rPr>
              <a:t> </a:t>
            </a:r>
            <a:r>
              <a:rPr sz="3700" spc="60" dirty="0" smtClean="0">
                <a:solidFill>
                  <a:srgbClr val="08070C"/>
                </a:solidFill>
                <a:latin typeface="Times New Roman"/>
                <a:cs typeface="Times New Roman"/>
              </a:rPr>
              <a:t>the</a:t>
            </a:r>
            <a:r>
              <a:rPr sz="3700" spc="195" dirty="0" smtClean="0">
                <a:solidFill>
                  <a:srgbClr val="08070C"/>
                </a:solidFill>
                <a:latin typeface="Times New Roman"/>
                <a:cs typeface="Times New Roman"/>
              </a:rPr>
              <a:t> </a:t>
            </a:r>
            <a:r>
              <a:rPr sz="3700" spc="125" dirty="0" smtClean="0">
                <a:solidFill>
                  <a:srgbClr val="0C9C9E"/>
                </a:solidFill>
                <a:latin typeface="Times New Roman"/>
                <a:cs typeface="Times New Roman"/>
              </a:rPr>
              <a:t>2</a:t>
            </a:r>
            <a:r>
              <a:rPr sz="3700" spc="114" dirty="0" smtClean="0">
                <a:solidFill>
                  <a:srgbClr val="0C9C9E"/>
                </a:solidFill>
                <a:latin typeface="Times New Roman"/>
                <a:cs typeface="Times New Roman"/>
              </a:rPr>
              <a:t> </a:t>
            </a:r>
            <a:r>
              <a:rPr sz="3700" spc="70" dirty="0" smtClean="0">
                <a:solidFill>
                  <a:srgbClr val="08070C"/>
                </a:solidFill>
                <a:latin typeface="Times New Roman"/>
                <a:cs typeface="Times New Roman"/>
              </a:rPr>
              <a:t>sortεd</a:t>
            </a:r>
            <a:r>
              <a:rPr sz="3700" spc="200" dirty="0" smtClean="0">
                <a:solidFill>
                  <a:srgbClr val="08070C"/>
                </a:solidFill>
                <a:latin typeface="Times New Roman"/>
                <a:cs typeface="Times New Roman"/>
              </a:rPr>
              <a:t> </a:t>
            </a:r>
            <a:r>
              <a:rPr sz="3700" spc="45" dirty="0" smtClean="0">
                <a:solidFill>
                  <a:srgbClr val="08070C"/>
                </a:solidFill>
                <a:latin typeface="Times New Roman"/>
                <a:cs typeface="Times New Roman"/>
              </a:rPr>
              <a:t>lists.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592455">
              <a:lnSpc>
                <a:spcPct val="100000"/>
              </a:lnSpc>
            </a:pPr>
            <a:r>
              <a:rPr sz="3900" i="1" spc="180" dirty="0" smtClean="0">
                <a:solidFill>
                  <a:srgbClr val="CC050A"/>
                </a:solidFill>
                <a:latin typeface="Times New Roman"/>
                <a:cs typeface="Times New Roman"/>
              </a:rPr>
              <a:t>Key</a:t>
            </a:r>
            <a:r>
              <a:rPr sz="3900" i="1" spc="330" dirty="0" smtClean="0">
                <a:solidFill>
                  <a:srgbClr val="CC050A"/>
                </a:solidFill>
                <a:latin typeface="Times New Roman"/>
                <a:cs typeface="Times New Roman"/>
              </a:rPr>
              <a:t>s</a:t>
            </a:r>
            <a:r>
              <a:rPr sz="2300" spc="-250" dirty="0" smtClean="0">
                <a:solidFill>
                  <a:srgbClr val="CF182D"/>
                </a:solidFill>
                <a:latin typeface="바탕"/>
                <a:cs typeface="바탕"/>
              </a:rPr>
              <a:t>’</a:t>
            </a:r>
            <a:r>
              <a:rPr sz="3900" i="1" spc="45" dirty="0" smtClean="0">
                <a:solidFill>
                  <a:srgbClr val="CC050A"/>
                </a:solidFill>
                <a:latin typeface="Times New Roman"/>
                <a:cs typeface="Times New Roman"/>
              </a:rPr>
              <a:t>ubroutine:</a:t>
            </a:r>
            <a:r>
              <a:rPr sz="3900" i="1" spc="110" dirty="0" smtClean="0">
                <a:solidFill>
                  <a:srgbClr val="CC050A"/>
                </a:solidFill>
                <a:latin typeface="Times New Roman"/>
                <a:cs typeface="Times New Roman"/>
              </a:rPr>
              <a:t> </a:t>
            </a:r>
            <a:r>
              <a:rPr sz="2950" spc="285" dirty="0" smtClean="0">
                <a:solidFill>
                  <a:srgbClr val="08070C"/>
                </a:solidFill>
                <a:latin typeface="Times New Roman"/>
                <a:cs typeface="Times New Roman"/>
              </a:rPr>
              <a:t>MERGE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8172"/>
            <a:ext cx="3100070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 smtClean="0">
                <a:latin typeface="Yu Gothic"/>
                <a:cs typeface="Yu Gothic"/>
              </a:rPr>
              <a:t>▶</a:t>
            </a:r>
            <a:r>
              <a:rPr sz="2000" b="1" spc="110" dirty="0" smtClean="0">
                <a:latin typeface="Yu Gothic"/>
                <a:cs typeface="Yu Gothic"/>
              </a:rPr>
              <a:t> </a:t>
            </a:r>
            <a:r>
              <a:rPr sz="2000" b="1" spc="15" dirty="0" smtClean="0">
                <a:latin typeface="Arial"/>
                <a:cs typeface="Arial"/>
              </a:rPr>
              <a:t>I</a:t>
            </a:r>
            <a:r>
              <a:rPr sz="2000" b="1" spc="40" dirty="0" smtClean="0">
                <a:latin typeface="Arial"/>
                <a:cs typeface="Arial"/>
              </a:rPr>
              <a:t>n</a:t>
            </a:r>
            <a:r>
              <a:rPr sz="2000" b="1" spc="10" dirty="0" smtClean="0">
                <a:latin typeface="Arial"/>
                <a:cs typeface="Arial"/>
              </a:rPr>
              <a:t>p</a:t>
            </a:r>
            <a:r>
              <a:rPr sz="2000" b="1" spc="15" dirty="0" smtClean="0">
                <a:latin typeface="Arial"/>
                <a:cs typeface="Arial"/>
              </a:rPr>
              <a:t>u</a:t>
            </a:r>
            <a:r>
              <a:rPr sz="2000" b="1" spc="95" dirty="0" smtClean="0">
                <a:latin typeface="Arial"/>
                <a:cs typeface="Arial"/>
              </a:rPr>
              <a:t>t</a:t>
            </a:r>
            <a:r>
              <a:rPr sz="2000" b="1" spc="55" dirty="0" smtClean="0">
                <a:latin typeface="Arial"/>
                <a:cs typeface="Arial"/>
              </a:rPr>
              <a:t> </a:t>
            </a:r>
            <a:r>
              <a:rPr sz="2000" b="1" spc="25" dirty="0" smtClean="0">
                <a:latin typeface="Arial"/>
                <a:cs typeface="Arial"/>
              </a:rPr>
              <a:t>d</a:t>
            </a:r>
            <a:r>
              <a:rPr sz="2000" b="1" spc="-35" dirty="0" smtClean="0">
                <a:latin typeface="Arial"/>
                <a:cs typeface="Arial"/>
              </a:rPr>
              <a:t>a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-35" dirty="0" smtClean="0">
                <a:latin typeface="Arial"/>
                <a:cs typeface="Arial"/>
              </a:rPr>
              <a:t>a</a:t>
            </a:r>
            <a:r>
              <a:rPr sz="2000" b="1" spc="105" dirty="0" smtClean="0">
                <a:latin typeface="Arial"/>
                <a:cs typeface="Arial"/>
              </a:rPr>
              <a:t> </a:t>
            </a:r>
            <a:r>
              <a:rPr sz="2000" b="1" spc="-150" dirty="0" smtClean="0">
                <a:latin typeface="Arial"/>
                <a:cs typeface="Arial"/>
              </a:rPr>
              <a:t>:</a:t>
            </a:r>
            <a:r>
              <a:rPr sz="2000" b="1" spc="140" dirty="0" smtClean="0">
                <a:latin typeface="Arial"/>
                <a:cs typeface="Arial"/>
              </a:rPr>
              <a:t> </a:t>
            </a:r>
            <a:r>
              <a:rPr sz="2000" b="1" spc="25" dirty="0" smtClean="0">
                <a:latin typeface="Arial"/>
                <a:cs typeface="Arial"/>
              </a:rPr>
              <a:t>d</a:t>
            </a:r>
            <a:r>
              <a:rPr sz="2000" b="1" spc="-35" dirty="0" smtClean="0">
                <a:latin typeface="Arial"/>
                <a:cs typeface="Arial"/>
              </a:rPr>
              <a:t>a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20" dirty="0" smtClean="0">
                <a:latin typeface="Arial"/>
                <a:cs typeface="Arial"/>
              </a:rPr>
              <a:t>a0</a:t>
            </a:r>
            <a:r>
              <a:rPr sz="2000" b="1" spc="25" dirty="0" smtClean="0">
                <a:latin typeface="Arial"/>
                <a:cs typeface="Arial"/>
              </a:rPr>
              <a:t>2</a:t>
            </a:r>
            <a:r>
              <a:rPr sz="2000" b="1" spc="-35" dirty="0" smtClean="0">
                <a:latin typeface="Arial"/>
                <a:cs typeface="Arial"/>
              </a:rPr>
              <a:t>.</a:t>
            </a:r>
            <a:r>
              <a:rPr sz="2000" b="1" spc="140" dirty="0" smtClean="0">
                <a:latin typeface="Arial"/>
                <a:cs typeface="Arial"/>
              </a:rPr>
              <a:t>t</a:t>
            </a:r>
            <a:r>
              <a:rPr sz="2000" b="1" spc="20" dirty="0" smtClean="0">
                <a:latin typeface="Arial"/>
                <a:cs typeface="Arial"/>
              </a:rPr>
              <a:t>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895" y="171069"/>
            <a:ext cx="68764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56230" algn="l"/>
                <a:tab pos="3414395" algn="l"/>
              </a:tabLst>
            </a:pPr>
            <a:r>
              <a:rPr sz="485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50" b="1" spc="29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17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175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5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50" b="1" spc="765" dirty="0" smtClean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sz="4850" b="1" spc="385" dirty="0" smtClean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4850" b="1" spc="37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30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29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48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276855"/>
            <a:ext cx="696468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21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삽입</a:t>
            </a:r>
            <a:r>
              <a:rPr sz="2000" b="1" spc="-20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정렬을</a:t>
            </a:r>
            <a:r>
              <a:rPr sz="2000" b="1" spc="-4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구현</a:t>
            </a:r>
            <a:r>
              <a:rPr sz="2000" b="1" spc="0" dirty="0" smtClean="0">
                <a:latin typeface="맑은 고딕"/>
                <a:cs typeface="맑은 고딕"/>
              </a:rPr>
              <a:t>하고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25" dirty="0" smtClean="0">
                <a:latin typeface="Arial"/>
                <a:cs typeface="Arial"/>
              </a:rPr>
              <a:t>d</a:t>
            </a:r>
            <a:r>
              <a:rPr sz="2000" b="1" spc="-35" dirty="0" smtClean="0">
                <a:latin typeface="Arial"/>
                <a:cs typeface="Arial"/>
              </a:rPr>
              <a:t>a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20" dirty="0" smtClean="0">
                <a:latin typeface="Arial"/>
                <a:cs typeface="Arial"/>
              </a:rPr>
              <a:t>a0</a:t>
            </a:r>
            <a:r>
              <a:rPr sz="2000" b="1" spc="25" dirty="0" smtClean="0">
                <a:latin typeface="Arial"/>
                <a:cs typeface="Arial"/>
              </a:rPr>
              <a:t>2</a:t>
            </a:r>
            <a:r>
              <a:rPr sz="2000" b="1" spc="-35" dirty="0" smtClean="0">
                <a:latin typeface="Arial"/>
                <a:cs typeface="Arial"/>
              </a:rPr>
              <a:t>.</a:t>
            </a:r>
            <a:r>
              <a:rPr sz="2000" b="1" spc="150" dirty="0" smtClean="0">
                <a:latin typeface="Arial"/>
                <a:cs typeface="Arial"/>
              </a:rPr>
              <a:t>t</a:t>
            </a:r>
            <a:r>
              <a:rPr sz="2000" b="1" spc="-60" dirty="0" smtClean="0">
                <a:latin typeface="Arial"/>
                <a:cs typeface="Arial"/>
              </a:rPr>
              <a:t>x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맑은 고딕"/>
                <a:cs typeface="맑은 고딕"/>
              </a:rPr>
              <a:t>를</a:t>
            </a:r>
            <a:r>
              <a:rPr sz="2000" b="1" spc="-90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정렬하여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파일로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출력하라</a:t>
            </a:r>
            <a:r>
              <a:rPr sz="2000" b="1" spc="-35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91"/>
              </a:spcBef>
            </a:pPr>
            <a:endParaRPr sz="1000"/>
          </a:p>
          <a:p>
            <a:pPr marL="26543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ａ．정렬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결과를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파일로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출력할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때</a:t>
            </a:r>
            <a:r>
              <a:rPr sz="2000" spc="-125" dirty="0" smtClean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71120" algn="ctr">
              <a:lnSpc>
                <a:spcPct val="100000"/>
              </a:lnSpc>
              <a:spcBef>
                <a:spcPts val="490"/>
              </a:spcBef>
            </a:pPr>
            <a:r>
              <a:rPr sz="2000" dirty="0" smtClean="0">
                <a:latin typeface="맑은 고딕"/>
                <a:cs typeface="맑은 고딕"/>
              </a:rPr>
              <a:t>파일명은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“</a:t>
            </a:r>
            <a:r>
              <a:rPr sz="2000" b="1" spc="-20" dirty="0" smtClean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000" b="1" spc="40" dirty="0" smtClean="0">
                <a:solidFill>
                  <a:srgbClr val="006FC0"/>
                </a:solidFill>
                <a:latin typeface="Arial"/>
                <a:cs typeface="Arial"/>
              </a:rPr>
              <a:t>w0</a:t>
            </a:r>
            <a:r>
              <a:rPr sz="2000" b="1" spc="35" dirty="0" smtClean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000" b="1" spc="-275" dirty="0" smtClean="0">
                <a:solidFill>
                  <a:srgbClr val="006FC0"/>
                </a:solidFill>
                <a:latin typeface="Arial"/>
                <a:cs typeface="Arial"/>
              </a:rPr>
              <a:t>_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분</a:t>
            </a:r>
            <a:r>
              <a:rPr sz="2000" b="1" spc="-15" dirty="0" smtClean="0">
                <a:solidFill>
                  <a:srgbClr val="006FC0"/>
                </a:solidFill>
                <a:latin typeface="맑은 고딕"/>
                <a:cs typeface="맑은 고딕"/>
              </a:rPr>
              <a:t>반</a:t>
            </a:r>
            <a:r>
              <a:rPr sz="2000" b="1" spc="-275" dirty="0" smtClean="0">
                <a:solidFill>
                  <a:srgbClr val="006FC0"/>
                </a:solidFill>
                <a:latin typeface="Arial"/>
                <a:cs typeface="Arial"/>
              </a:rPr>
              <a:t>_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학</a:t>
            </a:r>
            <a:r>
              <a:rPr sz="2000" b="1" spc="-15" dirty="0" smtClean="0">
                <a:solidFill>
                  <a:srgbClr val="006FC0"/>
                </a:solidFill>
                <a:latin typeface="맑은 고딕"/>
                <a:cs typeface="맑은 고딕"/>
              </a:rPr>
              <a:t>번</a:t>
            </a:r>
            <a:r>
              <a:rPr sz="2000" b="1" spc="-285" dirty="0" smtClean="0">
                <a:solidFill>
                  <a:srgbClr val="006FC0"/>
                </a:solidFill>
                <a:latin typeface="Arial"/>
                <a:cs typeface="Arial"/>
              </a:rPr>
              <a:t>_</a:t>
            </a:r>
            <a:r>
              <a:rPr sz="2000" b="1" spc="-15" dirty="0" smtClean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000" b="1" spc="-35" dirty="0" smtClean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-195" dirty="0" smtClean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-25" dirty="0" smtClean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125" dirty="0" smtClean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65" dirty="0" smtClean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spc="-15" dirty="0" smtClean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000" b="1" spc="-10" dirty="0" smtClean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-25" dirty="0" smtClean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-45" dirty="0" smtClean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000" b="1" spc="140" dirty="0" smtClean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spc="-35" dirty="0" smtClean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000" b="1" spc="-30" dirty="0" smtClean="0">
                <a:solidFill>
                  <a:srgbClr val="006FC0"/>
                </a:solidFill>
                <a:latin typeface="맑은 고딕"/>
                <a:cs typeface="맑은 고딕"/>
              </a:rPr>
              <a:t>t</a:t>
            </a:r>
            <a:r>
              <a:rPr sz="2000" b="1" spc="-25" dirty="0" smtClean="0">
                <a:solidFill>
                  <a:srgbClr val="006FC0"/>
                </a:solidFill>
                <a:latin typeface="맑은 고딕"/>
                <a:cs typeface="맑은 고딕"/>
              </a:rPr>
              <a:t>”</a:t>
            </a:r>
            <a:r>
              <a:rPr sz="2000" spc="0" dirty="0" smtClean="0">
                <a:latin typeface="맑은 고딕"/>
                <a:cs typeface="맑은 고딕"/>
              </a:rPr>
              <a:t>로</a:t>
            </a:r>
            <a:r>
              <a:rPr sz="2000" spc="-9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한다</a:t>
            </a:r>
            <a:r>
              <a:rPr sz="2000" spc="-125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22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4199128"/>
            <a:ext cx="6979920" cy="1137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ｂ．정렬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후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출력된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파일은</a:t>
            </a:r>
            <a:r>
              <a:rPr sz="2000" spc="-125" dirty="0" smtClean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490"/>
              </a:spcBef>
            </a:pPr>
            <a:r>
              <a:rPr sz="2000" b="1" spc="25" dirty="0" smtClean="0">
                <a:solidFill>
                  <a:srgbClr val="C7EF00"/>
                </a:solidFill>
                <a:latin typeface="Arial"/>
                <a:cs typeface="Arial"/>
              </a:rPr>
              <a:t>d</a:t>
            </a:r>
            <a:r>
              <a:rPr sz="2000" b="1" spc="-35" dirty="0" smtClean="0">
                <a:solidFill>
                  <a:srgbClr val="C7EF00"/>
                </a:solidFill>
                <a:latin typeface="Arial"/>
                <a:cs typeface="Arial"/>
              </a:rPr>
              <a:t>a</a:t>
            </a:r>
            <a:r>
              <a:rPr sz="2000" b="1" spc="90" dirty="0" smtClean="0">
                <a:solidFill>
                  <a:srgbClr val="C7EF00"/>
                </a:solidFill>
                <a:latin typeface="Arial"/>
                <a:cs typeface="Arial"/>
              </a:rPr>
              <a:t>t</a:t>
            </a:r>
            <a:r>
              <a:rPr sz="2000" b="1" spc="20" dirty="0" smtClean="0">
                <a:solidFill>
                  <a:srgbClr val="C7EF00"/>
                </a:solidFill>
                <a:latin typeface="Arial"/>
                <a:cs typeface="Arial"/>
              </a:rPr>
              <a:t>a0</a:t>
            </a:r>
            <a:r>
              <a:rPr sz="2000" b="1" spc="25" dirty="0" smtClean="0">
                <a:solidFill>
                  <a:srgbClr val="C7EF00"/>
                </a:solidFill>
                <a:latin typeface="Arial"/>
                <a:cs typeface="Arial"/>
              </a:rPr>
              <a:t>2</a:t>
            </a:r>
            <a:r>
              <a:rPr sz="2000" b="1" spc="-275" dirty="0" smtClean="0">
                <a:solidFill>
                  <a:srgbClr val="C7EF00"/>
                </a:solidFill>
                <a:latin typeface="Arial"/>
                <a:cs typeface="Arial"/>
              </a:rPr>
              <a:t>_</a:t>
            </a:r>
            <a:r>
              <a:rPr sz="2000" b="1" spc="-15" dirty="0" smtClean="0">
                <a:solidFill>
                  <a:srgbClr val="C7EF00"/>
                </a:solidFill>
                <a:latin typeface="Arial"/>
                <a:cs typeface="Arial"/>
              </a:rPr>
              <a:t>i</a:t>
            </a:r>
            <a:r>
              <a:rPr sz="2000" b="1" spc="-35" dirty="0" smtClean="0">
                <a:solidFill>
                  <a:srgbClr val="C7EF00"/>
                </a:solidFill>
                <a:latin typeface="Arial"/>
                <a:cs typeface="Arial"/>
              </a:rPr>
              <a:t>n</a:t>
            </a:r>
            <a:r>
              <a:rPr sz="2000" b="1" spc="-195" dirty="0" smtClean="0">
                <a:solidFill>
                  <a:srgbClr val="C7EF00"/>
                </a:solidFill>
                <a:latin typeface="Arial"/>
                <a:cs typeface="Arial"/>
              </a:rPr>
              <a:t>s</a:t>
            </a:r>
            <a:r>
              <a:rPr sz="2000" b="1" spc="-25" dirty="0" smtClean="0">
                <a:solidFill>
                  <a:srgbClr val="C7EF00"/>
                </a:solidFill>
                <a:latin typeface="Arial"/>
                <a:cs typeface="Arial"/>
              </a:rPr>
              <a:t>e</a:t>
            </a:r>
            <a:r>
              <a:rPr sz="2000" b="1" spc="125" dirty="0" smtClean="0">
                <a:solidFill>
                  <a:srgbClr val="C7EF00"/>
                </a:solidFill>
                <a:latin typeface="Arial"/>
                <a:cs typeface="Arial"/>
              </a:rPr>
              <a:t>r</a:t>
            </a:r>
            <a:r>
              <a:rPr sz="2000" b="1" spc="80" dirty="0" smtClean="0">
                <a:solidFill>
                  <a:srgbClr val="C7EF00"/>
                </a:solidFill>
                <a:latin typeface="Arial"/>
                <a:cs typeface="Arial"/>
              </a:rPr>
              <a:t>t</a:t>
            </a:r>
            <a:r>
              <a:rPr sz="2000" b="1" spc="-25" dirty="0" smtClean="0">
                <a:solidFill>
                  <a:srgbClr val="C7EF00"/>
                </a:solidFill>
                <a:latin typeface="Arial"/>
                <a:cs typeface="Arial"/>
              </a:rPr>
              <a:t>i</a:t>
            </a:r>
            <a:r>
              <a:rPr sz="2000" b="1" spc="-20" dirty="0" smtClean="0">
                <a:solidFill>
                  <a:srgbClr val="C7EF00"/>
                </a:solidFill>
                <a:latin typeface="Arial"/>
                <a:cs typeface="Arial"/>
              </a:rPr>
              <a:t>o</a:t>
            </a:r>
            <a:r>
              <a:rPr sz="2000" b="1" spc="-10" dirty="0" smtClean="0">
                <a:solidFill>
                  <a:srgbClr val="C7EF00"/>
                </a:solidFill>
                <a:latin typeface="Arial"/>
                <a:cs typeface="Arial"/>
              </a:rPr>
              <a:t>n</a:t>
            </a:r>
            <a:r>
              <a:rPr sz="2000" b="1" spc="-45" dirty="0" smtClean="0">
                <a:solidFill>
                  <a:srgbClr val="C7EF00"/>
                </a:solidFill>
                <a:latin typeface="Arial"/>
                <a:cs typeface="Arial"/>
              </a:rPr>
              <a:t>.</a:t>
            </a:r>
            <a:r>
              <a:rPr sz="2000" b="1" spc="140" dirty="0" smtClean="0">
                <a:solidFill>
                  <a:srgbClr val="C7EF00"/>
                </a:solidFill>
                <a:latin typeface="Arial"/>
                <a:cs typeface="Arial"/>
              </a:rPr>
              <a:t>t</a:t>
            </a:r>
            <a:r>
              <a:rPr sz="2000" b="1" spc="-35" dirty="0" smtClean="0">
                <a:solidFill>
                  <a:srgbClr val="C7EF00"/>
                </a:solidFill>
                <a:latin typeface="Arial"/>
                <a:cs typeface="Arial"/>
              </a:rPr>
              <a:t>x</a:t>
            </a:r>
            <a:r>
              <a:rPr sz="2000" b="1" spc="65" dirty="0" smtClean="0">
                <a:solidFill>
                  <a:srgbClr val="C7EF00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C7EF00"/>
                </a:solidFill>
                <a:latin typeface="맑은 고딕"/>
                <a:cs typeface="맑은 고딕"/>
              </a:rPr>
              <a:t>와</a:t>
            </a:r>
            <a:r>
              <a:rPr sz="2000" b="1" spc="-80" dirty="0" smtClean="0">
                <a:solidFill>
                  <a:srgbClr val="C7EF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C7EF00"/>
                </a:solidFill>
                <a:latin typeface="맑은 고딕"/>
                <a:cs typeface="맑은 고딕"/>
              </a:rPr>
              <a:t>완전히</a:t>
            </a:r>
            <a:r>
              <a:rPr sz="2000" b="1" spc="-30" dirty="0" smtClean="0">
                <a:solidFill>
                  <a:srgbClr val="C7EF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C7EF00"/>
                </a:solidFill>
                <a:latin typeface="맑은 고딕"/>
                <a:cs typeface="맑은 고딕"/>
              </a:rPr>
              <a:t>같은</a:t>
            </a:r>
            <a:r>
              <a:rPr sz="2000" b="1" spc="-35" dirty="0" smtClean="0">
                <a:solidFill>
                  <a:srgbClr val="C7EF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C7EF00"/>
                </a:solidFill>
                <a:latin typeface="맑은 고딕"/>
                <a:cs typeface="맑은 고딕"/>
              </a:rPr>
              <a:t>파일</a:t>
            </a:r>
            <a:r>
              <a:rPr sz="2000" spc="0" dirty="0" smtClean="0">
                <a:latin typeface="맑은 고딕"/>
                <a:cs typeface="맑은 고딕"/>
              </a:rPr>
              <a:t>이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되어야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한다</a:t>
            </a:r>
            <a:r>
              <a:rPr sz="2000" spc="-125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200"/>
              </a:lnSpc>
            </a:pPr>
            <a:endParaRPr sz="1200"/>
          </a:p>
          <a:p>
            <a:pPr marL="518795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즉</a:t>
            </a:r>
            <a:r>
              <a:rPr sz="2000" spc="-125" dirty="0" smtClean="0">
                <a:latin typeface="Arial"/>
                <a:cs typeface="Arial"/>
              </a:rPr>
              <a:t>,</a:t>
            </a:r>
            <a:r>
              <a:rPr sz="2000" spc="12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파일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쓰기를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할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때</a:t>
            </a:r>
            <a:r>
              <a:rPr sz="2000" spc="-1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동일한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양식으로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작성하여야</a:t>
            </a:r>
            <a:r>
              <a:rPr sz="2000" spc="-5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한다</a:t>
            </a:r>
            <a:r>
              <a:rPr sz="2000" spc="-125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895" y="171069"/>
            <a:ext cx="68764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56230" algn="l"/>
                <a:tab pos="3414395" algn="l"/>
              </a:tabLst>
            </a:pPr>
            <a:r>
              <a:rPr sz="485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50" b="1" spc="29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17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175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5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50" b="1" spc="765" dirty="0" smtClean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sz="4850" b="1" spc="385" dirty="0" smtClean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4850" b="1" spc="37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30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29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4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920" y="1601596"/>
            <a:ext cx="7527290" cy="4015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70">
              <a:lnSpc>
                <a:spcPct val="100000"/>
              </a:lnSpc>
            </a:pPr>
            <a:r>
              <a:rPr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합병</a:t>
            </a:r>
            <a:r>
              <a:rPr sz="2000" b="1" spc="-20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정렬을</a:t>
            </a:r>
            <a:r>
              <a:rPr sz="2000" b="1" spc="-4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구현</a:t>
            </a:r>
            <a:r>
              <a:rPr sz="2000" b="1" spc="0" dirty="0" smtClean="0">
                <a:latin typeface="맑은 고딕"/>
                <a:cs typeface="맑은 고딕"/>
              </a:rPr>
              <a:t>하고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25" dirty="0" smtClean="0">
                <a:latin typeface="Arial"/>
                <a:cs typeface="Arial"/>
              </a:rPr>
              <a:t>d</a:t>
            </a:r>
            <a:r>
              <a:rPr sz="2000" b="1" spc="-35" dirty="0" smtClean="0">
                <a:latin typeface="Arial"/>
                <a:cs typeface="Arial"/>
              </a:rPr>
              <a:t>a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20" dirty="0" smtClean="0">
                <a:latin typeface="Arial"/>
                <a:cs typeface="Arial"/>
              </a:rPr>
              <a:t>a0</a:t>
            </a:r>
            <a:r>
              <a:rPr sz="2000" b="1" spc="25" dirty="0" smtClean="0">
                <a:latin typeface="Arial"/>
                <a:cs typeface="Arial"/>
              </a:rPr>
              <a:t>2</a:t>
            </a:r>
            <a:r>
              <a:rPr sz="2000" b="1" spc="-35" dirty="0" smtClean="0">
                <a:latin typeface="Arial"/>
                <a:cs typeface="Arial"/>
              </a:rPr>
              <a:t>.</a:t>
            </a:r>
            <a:r>
              <a:rPr sz="2000" b="1" spc="150" dirty="0" smtClean="0">
                <a:latin typeface="Arial"/>
                <a:cs typeface="Arial"/>
              </a:rPr>
              <a:t>t</a:t>
            </a:r>
            <a:r>
              <a:rPr sz="2000" b="1" spc="-60" dirty="0" smtClean="0">
                <a:latin typeface="Arial"/>
                <a:cs typeface="Arial"/>
              </a:rPr>
              <a:t>x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맑은 고딕"/>
                <a:cs typeface="맑은 고딕"/>
              </a:rPr>
              <a:t>를</a:t>
            </a:r>
            <a:r>
              <a:rPr sz="2000" b="1" spc="-90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정렬하여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파일로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출력해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보라</a:t>
            </a:r>
            <a:r>
              <a:rPr sz="2000" b="1" spc="-3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 smtClean="0">
                <a:latin typeface="맑은 고딕"/>
                <a:cs typeface="맑은 고딕"/>
              </a:rPr>
              <a:t>삽입</a:t>
            </a:r>
            <a:r>
              <a:rPr sz="2000" b="1" spc="-25" dirty="0" smtClean="0">
                <a:latin typeface="맑은 고딕"/>
                <a:cs typeface="맑은 고딕"/>
              </a:rPr>
              <a:t> </a:t>
            </a:r>
            <a:r>
              <a:rPr sz="2000" b="1" spc="-5" dirty="0" smtClean="0">
                <a:latin typeface="맑은 고딕"/>
                <a:cs typeface="맑은 고딕"/>
              </a:rPr>
              <a:t>정렬과</a:t>
            </a:r>
            <a:r>
              <a:rPr sz="2000" b="1" spc="0" dirty="0" smtClean="0">
                <a:latin typeface="맑은 고딕"/>
                <a:cs typeface="맑은 고딕"/>
              </a:rPr>
              <a:t>는</a:t>
            </a:r>
            <a:r>
              <a:rPr sz="2000" b="1" spc="-50" dirty="0" smtClean="0">
                <a:latin typeface="맑은 고딕"/>
                <a:cs typeface="맑은 고딕"/>
              </a:rPr>
              <a:t> </a:t>
            </a:r>
            <a:r>
              <a:rPr sz="2000" b="1" spc="-5" dirty="0" smtClean="0">
                <a:latin typeface="맑은 고딕"/>
                <a:cs typeface="맑은 고딕"/>
              </a:rPr>
              <a:t>별도</a:t>
            </a:r>
            <a:r>
              <a:rPr sz="2000" b="1" spc="0" dirty="0" smtClean="0">
                <a:latin typeface="맑은 고딕"/>
                <a:cs typeface="맑은 고딕"/>
              </a:rPr>
              <a:t>의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-5" dirty="0" smtClean="0">
                <a:latin typeface="맑은 고딕"/>
                <a:cs typeface="맑은 고딕"/>
              </a:rPr>
              <a:t>프로젝트</a:t>
            </a:r>
            <a:r>
              <a:rPr sz="2000" b="1" spc="0" dirty="0" smtClean="0">
                <a:latin typeface="맑은 고딕"/>
                <a:cs typeface="맑은 고딕"/>
              </a:rPr>
              <a:t>를</a:t>
            </a:r>
            <a:r>
              <a:rPr sz="2000" b="1" spc="-45" dirty="0" smtClean="0">
                <a:latin typeface="맑은 고딕"/>
                <a:cs typeface="맑은 고딕"/>
              </a:rPr>
              <a:t> </a:t>
            </a:r>
            <a:r>
              <a:rPr sz="2000" b="1" spc="-5" dirty="0" smtClean="0">
                <a:latin typeface="맑은 고딕"/>
                <a:cs typeface="맑은 고딕"/>
              </a:rPr>
              <a:t>만들어</a:t>
            </a:r>
            <a:r>
              <a:rPr sz="2000" b="1" spc="0" dirty="0" smtClean="0">
                <a:latin typeface="맑은 고딕"/>
                <a:cs typeface="맑은 고딕"/>
              </a:rPr>
              <a:t>서</a:t>
            </a:r>
            <a:r>
              <a:rPr sz="2000" b="1" spc="-50" dirty="0" smtClean="0">
                <a:latin typeface="맑은 고딕"/>
                <a:cs typeface="맑은 고딕"/>
              </a:rPr>
              <a:t> </a:t>
            </a:r>
            <a:r>
              <a:rPr sz="2000" b="1" spc="-5" dirty="0" smtClean="0">
                <a:latin typeface="맑은 고딕"/>
                <a:cs typeface="맑은 고딕"/>
              </a:rPr>
              <a:t>구현해</a:t>
            </a:r>
            <a:r>
              <a:rPr sz="2000" b="1" spc="0" dirty="0" smtClean="0">
                <a:latin typeface="맑은 고딕"/>
                <a:cs typeface="맑은 고딕"/>
              </a:rPr>
              <a:t>야</a:t>
            </a:r>
            <a:r>
              <a:rPr sz="2000" b="1" spc="-60" dirty="0" smtClean="0">
                <a:latin typeface="맑은 고딕"/>
                <a:cs typeface="맑은 고딕"/>
              </a:rPr>
              <a:t> </a:t>
            </a:r>
            <a:r>
              <a:rPr sz="2000" b="1" spc="-5" dirty="0" smtClean="0">
                <a:latin typeface="맑은 고딕"/>
                <a:cs typeface="맑은 고딕"/>
              </a:rPr>
              <a:t>한다</a:t>
            </a:r>
            <a:r>
              <a:rPr sz="2000" b="1" spc="-3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86"/>
              </a:spcBef>
            </a:pPr>
            <a:endParaRPr sz="1300" dirty="0"/>
          </a:p>
          <a:p>
            <a:pPr marL="267335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ａ．</a:t>
            </a:r>
            <a:r>
              <a:rPr sz="2000" spc="80" dirty="0" smtClean="0">
                <a:latin typeface="Arial"/>
                <a:cs typeface="Arial"/>
              </a:rPr>
              <a:t>m</a:t>
            </a:r>
            <a:r>
              <a:rPr sz="2000" spc="-50" dirty="0" smtClean="0">
                <a:latin typeface="Arial"/>
                <a:cs typeface="Arial"/>
              </a:rPr>
              <a:t>e</a:t>
            </a:r>
            <a:r>
              <a:rPr sz="2000" spc="-10" dirty="0" smtClean="0">
                <a:latin typeface="Arial"/>
                <a:cs typeface="Arial"/>
              </a:rPr>
              <a:t>r</a:t>
            </a:r>
            <a:r>
              <a:rPr sz="2000" spc="90" dirty="0" smtClean="0">
                <a:latin typeface="Arial"/>
                <a:cs typeface="Arial"/>
              </a:rPr>
              <a:t>g</a:t>
            </a:r>
            <a:r>
              <a:rPr sz="2000" spc="-50" dirty="0" smtClean="0">
                <a:latin typeface="Arial"/>
                <a:cs typeface="Arial"/>
              </a:rPr>
              <a:t>e</a:t>
            </a:r>
            <a:r>
              <a:rPr sz="2000" spc="-254" dirty="0" smtClean="0">
                <a:latin typeface="Arial"/>
                <a:cs typeface="Arial"/>
              </a:rPr>
              <a:t>S</a:t>
            </a:r>
            <a:r>
              <a:rPr sz="2000" spc="70" dirty="0" smtClean="0">
                <a:latin typeface="Arial"/>
                <a:cs typeface="Arial"/>
              </a:rPr>
              <a:t>o</a:t>
            </a:r>
            <a:r>
              <a:rPr sz="2000" spc="150" dirty="0" smtClean="0">
                <a:latin typeface="Arial"/>
                <a:cs typeface="Arial"/>
              </a:rPr>
              <a:t>r</a:t>
            </a:r>
            <a:r>
              <a:rPr sz="2000" spc="35" dirty="0" smtClean="0">
                <a:latin typeface="Arial"/>
                <a:cs typeface="Arial"/>
              </a:rPr>
              <a:t>t(</a:t>
            </a:r>
            <a:r>
              <a:rPr sz="2000" spc="95" dirty="0" smtClean="0">
                <a:latin typeface="Arial"/>
                <a:cs typeface="Arial"/>
              </a:rPr>
              <a:t> </a:t>
            </a:r>
            <a:r>
              <a:rPr sz="2000" spc="-60" dirty="0" smtClean="0">
                <a:latin typeface="Arial"/>
                <a:cs typeface="Arial"/>
              </a:rPr>
              <a:t>)</a:t>
            </a:r>
            <a:r>
              <a:rPr sz="2000" spc="-60" dirty="0" smtClean="0">
                <a:latin typeface="맑은 고딕"/>
                <a:cs typeface="맑은 고딕"/>
              </a:rPr>
              <a:t>와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80" dirty="0" smtClean="0">
                <a:latin typeface="Arial"/>
                <a:cs typeface="Arial"/>
              </a:rPr>
              <a:t>m</a:t>
            </a:r>
            <a:r>
              <a:rPr sz="2000" spc="-50" dirty="0" smtClean="0">
                <a:latin typeface="Arial"/>
                <a:cs typeface="Arial"/>
              </a:rPr>
              <a:t>e</a:t>
            </a:r>
            <a:r>
              <a:rPr sz="2000" spc="-10" dirty="0" smtClean="0">
                <a:latin typeface="Arial"/>
                <a:cs typeface="Arial"/>
              </a:rPr>
              <a:t>r</a:t>
            </a:r>
            <a:r>
              <a:rPr sz="2000" spc="90" dirty="0" smtClean="0">
                <a:latin typeface="Arial"/>
                <a:cs typeface="Arial"/>
              </a:rPr>
              <a:t>g</a:t>
            </a:r>
            <a:r>
              <a:rPr sz="2000" spc="-50" dirty="0" smtClean="0">
                <a:latin typeface="Arial"/>
                <a:cs typeface="Arial"/>
              </a:rPr>
              <a:t>e</a:t>
            </a:r>
            <a:r>
              <a:rPr sz="2000" spc="-60" dirty="0" smtClean="0">
                <a:latin typeface="Arial"/>
                <a:cs typeface="Arial"/>
              </a:rPr>
              <a:t>(</a:t>
            </a:r>
            <a:r>
              <a:rPr sz="2000" spc="140" dirty="0" smtClean="0">
                <a:latin typeface="Arial"/>
                <a:cs typeface="Arial"/>
              </a:rPr>
              <a:t> </a:t>
            </a:r>
            <a:r>
              <a:rPr sz="2000" spc="-60" dirty="0" smtClean="0">
                <a:latin typeface="Arial"/>
                <a:cs typeface="Arial"/>
              </a:rPr>
              <a:t>)</a:t>
            </a:r>
            <a:r>
              <a:rPr sz="2000" spc="14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두</a:t>
            </a:r>
            <a:r>
              <a:rPr sz="2000" spc="-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개의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함수를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구현하고</a:t>
            </a:r>
            <a:r>
              <a:rPr sz="2000" spc="-125" dirty="0" smtClean="0">
                <a:latin typeface="Arial"/>
                <a:cs typeface="Arial"/>
              </a:rPr>
              <a:t>,</a:t>
            </a:r>
            <a:endParaRPr sz="20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480"/>
              </a:spcBef>
            </a:pPr>
            <a:r>
              <a:rPr sz="2000" spc="75" dirty="0" smtClean="0">
                <a:latin typeface="Arial"/>
                <a:cs typeface="Arial"/>
              </a:rPr>
              <a:t>m</a:t>
            </a:r>
            <a:r>
              <a:rPr sz="2000" spc="-55" dirty="0" smtClean="0">
                <a:latin typeface="Arial"/>
                <a:cs typeface="Arial"/>
              </a:rPr>
              <a:t>e</a:t>
            </a:r>
            <a:r>
              <a:rPr sz="2000" spc="-10" dirty="0" smtClean="0">
                <a:latin typeface="Arial"/>
                <a:cs typeface="Arial"/>
              </a:rPr>
              <a:t>r</a:t>
            </a:r>
            <a:r>
              <a:rPr sz="2000" spc="85" dirty="0" smtClean="0">
                <a:latin typeface="Arial"/>
                <a:cs typeface="Arial"/>
              </a:rPr>
              <a:t>g</a:t>
            </a:r>
            <a:r>
              <a:rPr sz="2000" spc="-55" dirty="0" smtClean="0">
                <a:latin typeface="Arial"/>
                <a:cs typeface="Arial"/>
              </a:rPr>
              <a:t>e</a:t>
            </a:r>
            <a:r>
              <a:rPr sz="2000" spc="-60" dirty="0" smtClean="0">
                <a:latin typeface="Arial"/>
                <a:cs typeface="Arial"/>
              </a:rPr>
              <a:t>(</a:t>
            </a:r>
            <a:r>
              <a:rPr sz="2000" spc="125" dirty="0" smtClean="0">
                <a:latin typeface="Arial"/>
                <a:cs typeface="Arial"/>
              </a:rPr>
              <a:t> </a:t>
            </a:r>
            <a:r>
              <a:rPr sz="2000" spc="-60" dirty="0" smtClean="0">
                <a:latin typeface="Arial"/>
                <a:cs typeface="Arial"/>
              </a:rPr>
              <a:t>)</a:t>
            </a:r>
            <a:r>
              <a:rPr sz="2000" spc="15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함수가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사용</a:t>
            </a:r>
            <a:r>
              <a:rPr sz="2000" spc="0" dirty="0" smtClean="0">
                <a:latin typeface="맑은 고딕"/>
                <a:cs typeface="맑은 고딕"/>
              </a:rPr>
              <a:t>된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횟수</a:t>
            </a:r>
            <a:r>
              <a:rPr sz="2000" spc="0" dirty="0" smtClean="0">
                <a:latin typeface="맑은 고딕"/>
                <a:cs typeface="맑은 고딕"/>
              </a:rPr>
              <a:t>를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기록하여</a:t>
            </a:r>
            <a:endParaRPr sz="2000" dirty="0">
              <a:latin typeface="맑은 고딕"/>
              <a:cs typeface="맑은 고딕"/>
            </a:endParaRPr>
          </a:p>
          <a:p>
            <a:pPr>
              <a:lnSpc>
                <a:spcPts val="750"/>
              </a:lnSpc>
              <a:spcBef>
                <a:spcPts val="32"/>
              </a:spcBef>
            </a:pPr>
            <a:endParaRPr sz="750" dirty="0"/>
          </a:p>
          <a:p>
            <a:pPr marL="7747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정렬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결과를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파일로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출력할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때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마지막에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추가로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기재한다</a:t>
            </a:r>
            <a:r>
              <a:rPr sz="2000" spc="-12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52"/>
              </a:spcBef>
            </a:pPr>
            <a:endParaRPr sz="1300" dirty="0"/>
          </a:p>
          <a:p>
            <a:pPr marL="26543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ｂ．</a:t>
            </a:r>
            <a:r>
              <a:rPr sz="2000" spc="80" dirty="0" smtClean="0">
                <a:latin typeface="Arial"/>
                <a:cs typeface="Arial"/>
              </a:rPr>
              <a:t>m</a:t>
            </a:r>
            <a:r>
              <a:rPr sz="2000" spc="-50" dirty="0" smtClean="0">
                <a:latin typeface="Arial"/>
                <a:cs typeface="Arial"/>
              </a:rPr>
              <a:t>e</a:t>
            </a:r>
            <a:r>
              <a:rPr sz="2000" spc="-10" dirty="0" smtClean="0">
                <a:latin typeface="Arial"/>
                <a:cs typeface="Arial"/>
              </a:rPr>
              <a:t>r</a:t>
            </a:r>
            <a:r>
              <a:rPr sz="2000" spc="90" dirty="0" smtClean="0">
                <a:latin typeface="Arial"/>
                <a:cs typeface="Arial"/>
              </a:rPr>
              <a:t>g</a:t>
            </a:r>
            <a:r>
              <a:rPr sz="2000" spc="-50" dirty="0" smtClean="0">
                <a:latin typeface="Arial"/>
                <a:cs typeface="Arial"/>
              </a:rPr>
              <a:t>e</a:t>
            </a:r>
            <a:r>
              <a:rPr sz="2000" spc="-254" dirty="0" smtClean="0">
                <a:latin typeface="Arial"/>
                <a:cs typeface="Arial"/>
              </a:rPr>
              <a:t>S</a:t>
            </a:r>
            <a:r>
              <a:rPr sz="2000" spc="70" dirty="0" smtClean="0">
                <a:latin typeface="Arial"/>
                <a:cs typeface="Arial"/>
              </a:rPr>
              <a:t>o</a:t>
            </a:r>
            <a:r>
              <a:rPr sz="2000" spc="150" dirty="0" smtClean="0">
                <a:latin typeface="Arial"/>
                <a:cs typeface="Arial"/>
              </a:rPr>
              <a:t>r</a:t>
            </a:r>
            <a:r>
              <a:rPr sz="2000" spc="35" dirty="0" smtClean="0">
                <a:latin typeface="Arial"/>
                <a:cs typeface="Arial"/>
              </a:rPr>
              <a:t>t(</a:t>
            </a:r>
            <a:r>
              <a:rPr sz="2000" spc="95" dirty="0" smtClean="0">
                <a:latin typeface="Arial"/>
                <a:cs typeface="Arial"/>
              </a:rPr>
              <a:t> </a:t>
            </a:r>
            <a:r>
              <a:rPr sz="2000" spc="-60" dirty="0" smtClean="0">
                <a:latin typeface="Arial"/>
                <a:cs typeface="Arial"/>
              </a:rPr>
              <a:t>)</a:t>
            </a:r>
            <a:r>
              <a:rPr sz="2000" spc="-60" dirty="0" smtClean="0">
                <a:latin typeface="맑은 고딕"/>
                <a:cs typeface="맑은 고딕"/>
              </a:rPr>
              <a:t>는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b="1" spc="-270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000" b="1" spc="-15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b="1" spc="-150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000" b="1" spc="-15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b="1" spc="30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000" b="1" spc="-195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b="1" spc="-15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000" b="1" spc="-90" dirty="0" smtClean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000" b="1" spc="-15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b="1" spc="10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75" dirty="0" smtClean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000" b="1" spc="-10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b="1" spc="-15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00" b="1" spc="-25" dirty="0" smtClean="0">
                <a:solidFill>
                  <a:srgbClr val="C00000"/>
                </a:solidFill>
                <a:latin typeface="Arial"/>
                <a:cs typeface="Arial"/>
              </a:rPr>
              <a:t>ct</a:t>
            </a:r>
            <a:r>
              <a:rPr sz="2000" b="1" spc="-15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000" b="1" spc="-1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00" b="1" spc="-15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00" spc="-15" dirty="0" smtClean="0">
                <a:latin typeface="맑은 고딕"/>
                <a:cs typeface="맑은 고딕"/>
              </a:rPr>
              <a:t>으</a:t>
            </a:r>
            <a:r>
              <a:rPr sz="2000" spc="0" dirty="0" smtClean="0">
                <a:latin typeface="맑은 고딕"/>
                <a:cs typeface="맑은 고딕"/>
              </a:rPr>
              <a:t>로</a:t>
            </a:r>
            <a:r>
              <a:rPr sz="2000" spc="-9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구현되어야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한다</a:t>
            </a:r>
            <a:r>
              <a:rPr sz="2000" spc="-12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61"/>
              </a:spcBef>
            </a:pPr>
            <a:endParaRPr sz="1300" dirty="0"/>
          </a:p>
          <a:p>
            <a:pPr marL="26543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ｃ．출력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파일명은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“</a:t>
            </a:r>
            <a:r>
              <a:rPr sz="2000" b="1" spc="-20" dirty="0" smtClean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000" b="1" spc="40" dirty="0" smtClean="0">
                <a:solidFill>
                  <a:srgbClr val="006FC0"/>
                </a:solidFill>
                <a:latin typeface="Arial"/>
                <a:cs typeface="Arial"/>
              </a:rPr>
              <a:t>w0</a:t>
            </a:r>
            <a:r>
              <a:rPr sz="2000" b="1" spc="35" dirty="0" smtClean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000" b="1" spc="-275" dirty="0" smtClean="0">
                <a:solidFill>
                  <a:srgbClr val="006FC0"/>
                </a:solidFill>
                <a:latin typeface="Arial"/>
                <a:cs typeface="Arial"/>
              </a:rPr>
              <a:t>_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분</a:t>
            </a:r>
            <a:r>
              <a:rPr sz="2000" b="1" spc="-15" dirty="0" smtClean="0">
                <a:solidFill>
                  <a:srgbClr val="006FC0"/>
                </a:solidFill>
                <a:latin typeface="맑은 고딕"/>
                <a:cs typeface="맑은 고딕"/>
              </a:rPr>
              <a:t>반</a:t>
            </a:r>
            <a:r>
              <a:rPr sz="2000" b="1" spc="-270" dirty="0" smtClean="0">
                <a:solidFill>
                  <a:srgbClr val="006FC0"/>
                </a:solidFill>
                <a:latin typeface="Arial"/>
                <a:cs typeface="Arial"/>
              </a:rPr>
              <a:t>_</a:t>
            </a:r>
            <a:r>
              <a:rPr sz="2000" b="1" spc="-15" dirty="0" smtClean="0">
                <a:solidFill>
                  <a:srgbClr val="006FC0"/>
                </a:solidFill>
                <a:latin typeface="맑은 고딕"/>
                <a:cs typeface="맑은 고딕"/>
              </a:rPr>
              <a:t>학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번</a:t>
            </a:r>
            <a:r>
              <a:rPr sz="2000" b="1" spc="-85" dirty="0" smtClean="0">
                <a:solidFill>
                  <a:srgbClr val="006FC0"/>
                </a:solidFill>
                <a:latin typeface="Arial"/>
                <a:cs typeface="Arial"/>
              </a:rPr>
              <a:t>_</a:t>
            </a:r>
            <a:r>
              <a:rPr sz="2000" b="1" spc="-140" dirty="0" smtClean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000" b="1" spc="-15" dirty="0" smtClean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-10" dirty="0" smtClean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2000" b="1" spc="-15" dirty="0" smtClean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-45" dirty="0" smtClean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000" b="1" spc="140" dirty="0" smtClean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spc="-50" dirty="0" smtClean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000" b="1" spc="65" dirty="0" smtClean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”</a:t>
            </a:r>
            <a:r>
              <a:rPr sz="2000" spc="0" dirty="0" smtClean="0">
                <a:latin typeface="맑은 고딕"/>
                <a:cs typeface="맑은 고딕"/>
              </a:rPr>
              <a:t>로</a:t>
            </a:r>
            <a:r>
              <a:rPr sz="2000" spc="-9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한다</a:t>
            </a:r>
            <a:r>
              <a:rPr sz="2000" spc="-12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2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77343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이는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b="1" spc="25" dirty="0" smtClean="0">
                <a:solidFill>
                  <a:srgbClr val="C7EF00"/>
                </a:solidFill>
                <a:latin typeface="Arial"/>
                <a:cs typeface="Arial"/>
              </a:rPr>
              <a:t>d</a:t>
            </a:r>
            <a:r>
              <a:rPr sz="2000" b="1" spc="-35" dirty="0" smtClean="0">
                <a:solidFill>
                  <a:srgbClr val="C7EF00"/>
                </a:solidFill>
                <a:latin typeface="Arial"/>
                <a:cs typeface="Arial"/>
              </a:rPr>
              <a:t>a</a:t>
            </a:r>
            <a:r>
              <a:rPr sz="2000" b="1" spc="90" dirty="0" smtClean="0">
                <a:solidFill>
                  <a:srgbClr val="C7EF00"/>
                </a:solidFill>
                <a:latin typeface="Arial"/>
                <a:cs typeface="Arial"/>
              </a:rPr>
              <a:t>t</a:t>
            </a:r>
            <a:r>
              <a:rPr sz="2000" b="1" spc="20" dirty="0" smtClean="0">
                <a:solidFill>
                  <a:srgbClr val="C7EF00"/>
                </a:solidFill>
                <a:latin typeface="Arial"/>
                <a:cs typeface="Arial"/>
              </a:rPr>
              <a:t>a0</a:t>
            </a:r>
            <a:r>
              <a:rPr sz="2000" b="1" spc="30" dirty="0" smtClean="0">
                <a:solidFill>
                  <a:srgbClr val="C7EF00"/>
                </a:solidFill>
                <a:latin typeface="Arial"/>
                <a:cs typeface="Arial"/>
              </a:rPr>
              <a:t>2</a:t>
            </a:r>
            <a:r>
              <a:rPr sz="2000" b="1" spc="-110" dirty="0" smtClean="0">
                <a:solidFill>
                  <a:srgbClr val="C7EF00"/>
                </a:solidFill>
                <a:latin typeface="Arial"/>
                <a:cs typeface="Arial"/>
              </a:rPr>
              <a:t>_m</a:t>
            </a:r>
            <a:r>
              <a:rPr sz="2000" b="1" spc="-25" dirty="0" smtClean="0">
                <a:solidFill>
                  <a:srgbClr val="C7EF00"/>
                </a:solidFill>
                <a:latin typeface="Arial"/>
                <a:cs typeface="Arial"/>
              </a:rPr>
              <a:t>e</a:t>
            </a:r>
            <a:r>
              <a:rPr sz="2000" b="1" spc="-10" dirty="0" smtClean="0">
                <a:solidFill>
                  <a:srgbClr val="C7EF00"/>
                </a:solidFill>
                <a:latin typeface="Arial"/>
                <a:cs typeface="Arial"/>
              </a:rPr>
              <a:t>r</a:t>
            </a:r>
            <a:r>
              <a:rPr sz="2000" b="1" spc="10" dirty="0" smtClean="0">
                <a:solidFill>
                  <a:srgbClr val="C7EF00"/>
                </a:solidFill>
                <a:latin typeface="Arial"/>
                <a:cs typeface="Arial"/>
              </a:rPr>
              <a:t>g</a:t>
            </a:r>
            <a:r>
              <a:rPr sz="2000" b="1" spc="-25" dirty="0" smtClean="0">
                <a:solidFill>
                  <a:srgbClr val="C7EF00"/>
                </a:solidFill>
                <a:latin typeface="Arial"/>
                <a:cs typeface="Arial"/>
              </a:rPr>
              <a:t>e</a:t>
            </a:r>
            <a:r>
              <a:rPr sz="2000" b="1" spc="-45" dirty="0" smtClean="0">
                <a:solidFill>
                  <a:srgbClr val="C7EF00"/>
                </a:solidFill>
                <a:latin typeface="Arial"/>
                <a:cs typeface="Arial"/>
              </a:rPr>
              <a:t>.</a:t>
            </a:r>
            <a:r>
              <a:rPr sz="2000" b="1" spc="150" dirty="0" smtClean="0">
                <a:solidFill>
                  <a:srgbClr val="C7EF00"/>
                </a:solidFill>
                <a:latin typeface="Arial"/>
                <a:cs typeface="Arial"/>
              </a:rPr>
              <a:t>t</a:t>
            </a:r>
            <a:r>
              <a:rPr sz="2000" b="1" spc="-60" dirty="0" smtClean="0">
                <a:solidFill>
                  <a:srgbClr val="C7EF00"/>
                </a:solidFill>
                <a:latin typeface="Arial"/>
                <a:cs typeface="Arial"/>
              </a:rPr>
              <a:t>x</a:t>
            </a:r>
            <a:r>
              <a:rPr sz="2000" b="1" spc="80" dirty="0" smtClean="0">
                <a:solidFill>
                  <a:srgbClr val="C7EF00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C7EF00"/>
                </a:solidFill>
                <a:latin typeface="맑은 고딕"/>
                <a:cs typeface="맑은 고딕"/>
              </a:rPr>
              <a:t>와</a:t>
            </a:r>
            <a:r>
              <a:rPr sz="2000" b="1" spc="-80" dirty="0" smtClean="0">
                <a:solidFill>
                  <a:srgbClr val="C7EF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C7EF00"/>
                </a:solidFill>
                <a:latin typeface="맑은 고딕"/>
                <a:cs typeface="맑은 고딕"/>
              </a:rPr>
              <a:t>완전히</a:t>
            </a:r>
            <a:r>
              <a:rPr sz="2000" b="1" spc="-50" dirty="0" smtClean="0">
                <a:solidFill>
                  <a:srgbClr val="C7EF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C7EF00"/>
                </a:solidFill>
                <a:latin typeface="맑은 고딕"/>
                <a:cs typeface="맑은 고딕"/>
              </a:rPr>
              <a:t>같은</a:t>
            </a:r>
            <a:r>
              <a:rPr sz="2000" b="1" spc="-20" dirty="0" smtClean="0">
                <a:solidFill>
                  <a:srgbClr val="C7EF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C7EF00"/>
                </a:solidFill>
                <a:latin typeface="맑은 고딕"/>
                <a:cs typeface="맑은 고딕"/>
              </a:rPr>
              <a:t>파일</a:t>
            </a:r>
            <a:r>
              <a:rPr sz="2000" spc="0" dirty="0" smtClean="0">
                <a:latin typeface="맑은 고딕"/>
                <a:cs typeface="맑은 고딕"/>
              </a:rPr>
              <a:t>이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되어야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한다</a:t>
            </a:r>
            <a:r>
              <a:rPr sz="2000" spc="-12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23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895" y="171069"/>
            <a:ext cx="68764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56230" algn="l"/>
                <a:tab pos="3414395" algn="l"/>
              </a:tabLst>
            </a:pPr>
            <a:r>
              <a:rPr sz="485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50" b="1" spc="29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17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175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5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50" b="1" spc="765" dirty="0" smtClean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sz="4850" b="1" spc="385" dirty="0" smtClean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4850" b="1" spc="37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30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29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4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tabLst>
                <a:tab pos="2856230" algn="l"/>
                <a:tab pos="3414395" algn="l"/>
              </a:tabLst>
            </a:pPr>
            <a:r>
              <a:rPr lang="en-US" altLang="ko-KR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5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altLang="ko-KR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altLang="ko-KR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lang="en-US" altLang="ko-KR" spc="765" dirty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lang="en-US" altLang="ko-KR" spc="38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lang="en-US" altLang="ko-KR" spc="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altLang="ko-KR" spc="20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altLang="ko-KR" spc="30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altLang="ko-KR" spc="28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-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과제 제출</a:t>
            </a:r>
            <a:endParaRPr lang="en-US" altLang="ko-KR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334" y="4077072"/>
          <a:ext cx="8819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평가 감점 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지연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수업 시작부터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 사항 누락</a:t>
                      </a:r>
                      <a:r>
                        <a:rPr lang="en-US" altLang="ko-KR" b="1" baseline="0" dirty="0"/>
                        <a:t> /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결과값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불일치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 </a:t>
                      </a:r>
                      <a:r>
                        <a:rPr lang="en-US" altLang="ko-KR" b="1" dirty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과제 </a:t>
                      </a:r>
                      <a:r>
                        <a:rPr lang="en-US" altLang="ko-KR" b="1" dirty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2456"/>
              </p:ext>
            </p:extLst>
          </p:nvPr>
        </p:nvGraphicFramePr>
        <p:xfrm>
          <a:off x="162334" y="1844824"/>
          <a:ext cx="88193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제출 안내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사이버캠퍼스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dirty="0" smtClean="0"/>
                        <a:t>06</a:t>
                      </a:r>
                      <a:r>
                        <a:rPr lang="ko-KR" altLang="en-US" dirty="0" smtClean="0"/>
                        <a:t>반</a:t>
                      </a:r>
                      <a:r>
                        <a:rPr lang="en-US" altLang="ko-KR" dirty="0" smtClean="0"/>
                        <a:t>]_01_</a:t>
                      </a:r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_Insertion&amp;Merge_Sort.zip</a:t>
                      </a:r>
                    </a:p>
                    <a:p>
                      <a:pPr latinLnBrk="1"/>
                      <a:r>
                        <a:rPr lang="en-US" altLang="ko-KR" dirty="0" smtClean="0"/>
                        <a:t>Ex) 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smtClean="0"/>
                        <a:t>06</a:t>
                      </a:r>
                      <a:r>
                        <a:rPr lang="ko-KR" altLang="en-US" smtClean="0"/>
                        <a:t>반</a:t>
                      </a:r>
                      <a:r>
                        <a:rPr lang="en-US" altLang="ko-KR" dirty="0" smtClean="0"/>
                        <a:t>]_</a:t>
                      </a:r>
                      <a:r>
                        <a:rPr lang="en-US" altLang="ko-KR" dirty="0" smtClean="0"/>
                        <a:t>01_201750885_</a:t>
                      </a:r>
                      <a:r>
                        <a:rPr lang="ko-KR" altLang="en-US" dirty="0" err="1" smtClean="0"/>
                        <a:t>신재권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en-US" altLang="ko-KR" dirty="0" smtClean="0"/>
                        <a:t>Insertion&amp;Merge_Sort.zip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소스코드</a:t>
                      </a:r>
                      <a:r>
                        <a:rPr lang="en-US" altLang="ko-KR" dirty="0"/>
                        <a:t>(.</a:t>
                      </a:r>
                      <a:r>
                        <a:rPr lang="en-US" altLang="ko-KR" dirty="0" smtClean="0"/>
                        <a:t>java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/>
                        <a:t>와 보고서</a:t>
                      </a:r>
                      <a:r>
                        <a:rPr lang="en-US" altLang="ko-KR" baseline="0" dirty="0"/>
                        <a:t>(.pdf)</a:t>
                      </a:r>
                      <a:r>
                        <a:rPr lang="ko-KR" altLang="en-US" baseline="0" dirty="0"/>
                        <a:t>를 </a:t>
                      </a:r>
                      <a:r>
                        <a:rPr lang="en-US" altLang="ko-KR" baseline="0" dirty="0"/>
                        <a:t>.zip</a:t>
                      </a:r>
                      <a:r>
                        <a:rPr lang="ko-KR" altLang="en-US" baseline="0" dirty="0"/>
                        <a:t>으로 압축하여 제출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시 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59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65194" y="6040080"/>
            <a:ext cx="6878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* </a:t>
            </a:r>
            <a:r>
              <a:rPr lang="ko-KR" altLang="en-US" sz="1100" dirty="0" smtClean="0">
                <a:solidFill>
                  <a:prstClr val="black"/>
                </a:solidFill>
              </a:rPr>
              <a:t>자신의 실험 환경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사용한 라이브러리 등 코드 </a:t>
            </a:r>
            <a:r>
              <a:rPr lang="en-US" altLang="ko-KR" sz="1100" dirty="0" smtClean="0">
                <a:solidFill>
                  <a:prstClr val="black"/>
                </a:solidFill>
              </a:rPr>
              <a:t>Error</a:t>
            </a:r>
            <a:r>
              <a:rPr lang="ko-KR" altLang="en-US" sz="1100" dirty="0" smtClean="0">
                <a:solidFill>
                  <a:prstClr val="black"/>
                </a:solidFill>
              </a:rPr>
              <a:t>가 발생할 수 있는 부분에 대해서 보고서에 작성할 것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7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6250940" cy="1261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-85" dirty="0" smtClean="0">
                <a:latin typeface="Arial"/>
                <a:cs typeface="Arial"/>
              </a:rPr>
              <a:t>T</a:t>
            </a:r>
            <a:r>
              <a:rPr sz="2400" b="1" spc="25" dirty="0" smtClean="0">
                <a:latin typeface="Arial"/>
                <a:cs typeface="Arial"/>
              </a:rPr>
              <a:t>im</a:t>
            </a:r>
            <a:r>
              <a:rPr sz="2400" b="1" spc="-30" dirty="0" smtClean="0">
                <a:latin typeface="Arial"/>
                <a:cs typeface="Arial"/>
              </a:rPr>
              <a:t>e</a:t>
            </a:r>
            <a:r>
              <a:rPr sz="2400" b="1" spc="160" dirty="0" smtClean="0">
                <a:latin typeface="Arial"/>
                <a:cs typeface="Arial"/>
              </a:rPr>
              <a:t> </a:t>
            </a:r>
            <a:r>
              <a:rPr sz="2400" b="1" spc="-220" dirty="0" smtClean="0">
                <a:latin typeface="Arial"/>
                <a:cs typeface="Arial"/>
              </a:rPr>
              <a:t>C</a:t>
            </a:r>
            <a:r>
              <a:rPr sz="2400" b="1" spc="-5" dirty="0" smtClean="0">
                <a:latin typeface="Arial"/>
                <a:cs typeface="Arial"/>
              </a:rPr>
              <a:t>o</a:t>
            </a:r>
            <a:r>
              <a:rPr sz="2400" b="1" spc="50" dirty="0" smtClean="0">
                <a:latin typeface="Arial"/>
                <a:cs typeface="Arial"/>
              </a:rPr>
              <a:t>m</a:t>
            </a:r>
            <a:r>
              <a:rPr sz="2400" b="1" spc="20" dirty="0" smtClean="0">
                <a:latin typeface="Arial"/>
                <a:cs typeface="Arial"/>
              </a:rPr>
              <a:t>p</a:t>
            </a:r>
            <a:r>
              <a:rPr sz="2400" b="1" spc="-20" dirty="0" smtClean="0">
                <a:latin typeface="Arial"/>
                <a:cs typeface="Arial"/>
              </a:rPr>
              <a:t>le</a:t>
            </a:r>
            <a:r>
              <a:rPr sz="2400" b="1" spc="-10" dirty="0" smtClean="0">
                <a:latin typeface="Arial"/>
                <a:cs typeface="Arial"/>
              </a:rPr>
              <a:t>xit</a:t>
            </a:r>
            <a:r>
              <a:rPr sz="2400" b="1" spc="0" dirty="0" smtClean="0">
                <a:latin typeface="Arial"/>
                <a:cs typeface="Arial"/>
              </a:rPr>
              <a:t>y</a:t>
            </a:r>
            <a:r>
              <a:rPr sz="2400" b="1" spc="145" dirty="0" smtClean="0">
                <a:latin typeface="Arial"/>
                <a:cs typeface="Arial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0" dirty="0" smtClean="0">
                <a:latin typeface="맑은 고딕"/>
                <a:cs typeface="맑은 고딕"/>
              </a:rPr>
              <a:t>시간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복잡도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8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알고리즘을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구성하는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모든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명령어들에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대해서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각각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 smtClean="0">
                <a:latin typeface="맑은 고딕"/>
                <a:cs typeface="맑은 고딕"/>
              </a:rPr>
              <a:t>의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b="1" spc="45" dirty="0" smtClean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000" b="1" spc="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수행에</a:t>
            </a:r>
            <a:r>
              <a:rPr sz="2000" b="1" spc="-50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필요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한</a:t>
            </a:r>
            <a:r>
              <a:rPr sz="2000" b="1" spc="-2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175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-1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spc="-195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spc="9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35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b="1" spc="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수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행</a:t>
            </a:r>
            <a:r>
              <a:rPr sz="2000" b="1" spc="-2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횟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수</a:t>
            </a:r>
            <a:r>
              <a:rPr sz="2000" b="1" spc="-50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45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sz="2000" b="1" spc="1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의</a:t>
            </a:r>
            <a:r>
              <a:rPr sz="2000" b="1" spc="-2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총합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66688" y="3212592"/>
            <a:ext cx="2877311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895" y="171069"/>
            <a:ext cx="547560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35150" algn="l"/>
              </a:tabLst>
            </a:pPr>
            <a:r>
              <a:rPr sz="4850" b="1" spc="10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37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50" b="1" spc="-55" dirty="0" smtClean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50" b="1" spc="-165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400" dirty="0" smtClean="0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210" dirty="0" smtClean="0">
                <a:solidFill>
                  <a:srgbClr val="FFFFFF"/>
                </a:solidFill>
                <a:latin typeface="Arial"/>
                <a:cs typeface="Arial"/>
              </a:rPr>
              <a:t>xi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-11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48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152" y="6442862"/>
            <a:ext cx="564197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46735" algn="r">
              <a:lnSpc>
                <a:spcPct val="100000"/>
              </a:lnSpc>
            </a:pPr>
            <a:r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2152" y="6164578"/>
            <a:ext cx="5641848" cy="600456"/>
          </a:xfrm>
          <a:custGeom>
            <a:avLst/>
            <a:gdLst/>
            <a:ahLst/>
            <a:cxnLst/>
            <a:rect l="l" t="t" r="r" b="b"/>
            <a:pathLst>
              <a:path w="5641848" h="600455">
                <a:moveTo>
                  <a:pt x="0" y="600456"/>
                </a:moveTo>
                <a:lnTo>
                  <a:pt x="5641848" y="600456"/>
                </a:lnTo>
                <a:lnTo>
                  <a:pt x="5641848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6551" y="1638172"/>
            <a:ext cx="8045450" cy="5099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834005" algn="ctr">
              <a:lnSpc>
                <a:spcPct val="100000"/>
              </a:lnSpc>
            </a:pPr>
            <a:r>
              <a:rPr sz="2000" b="1" dirty="0" smtClean="0">
                <a:latin typeface="Yu Gothic"/>
                <a:cs typeface="Yu Gothic"/>
              </a:rPr>
              <a:t>▶</a:t>
            </a:r>
            <a:r>
              <a:rPr sz="2000" b="1" spc="110" dirty="0" smtClean="0">
                <a:latin typeface="Yu Gothic"/>
                <a:cs typeface="Yu Gothic"/>
              </a:rPr>
              <a:t> </a:t>
            </a:r>
            <a:r>
              <a:rPr sz="2000" b="1" spc="-20" dirty="0" smtClean="0">
                <a:latin typeface="Arial"/>
                <a:cs typeface="Arial"/>
              </a:rPr>
              <a:t>O</a:t>
            </a:r>
            <a:r>
              <a:rPr sz="2000" b="1" spc="150" dirty="0" smtClean="0">
                <a:latin typeface="Arial"/>
                <a:cs typeface="Arial"/>
              </a:rPr>
              <a:t>-</a:t>
            </a:r>
            <a:r>
              <a:rPr sz="2000" b="1" spc="-15" dirty="0" smtClean="0">
                <a:latin typeface="Arial"/>
                <a:cs typeface="Arial"/>
              </a:rPr>
              <a:t>n</a:t>
            </a:r>
            <a:r>
              <a:rPr sz="2000" b="1" spc="-10" dirty="0" smtClean="0">
                <a:latin typeface="Arial"/>
                <a:cs typeface="Arial"/>
              </a:rPr>
              <a:t>o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-30" dirty="0" smtClean="0">
                <a:latin typeface="Arial"/>
                <a:cs typeface="Arial"/>
              </a:rPr>
              <a:t>a</a:t>
            </a:r>
            <a:r>
              <a:rPr sz="2000" b="1" spc="80" dirty="0" smtClean="0">
                <a:latin typeface="Arial"/>
                <a:cs typeface="Arial"/>
              </a:rPr>
              <a:t>t</a:t>
            </a:r>
            <a:r>
              <a:rPr sz="2000" b="1" spc="-15" dirty="0" smtClean="0">
                <a:latin typeface="Arial"/>
                <a:cs typeface="Arial"/>
              </a:rPr>
              <a:t>i</a:t>
            </a:r>
            <a:r>
              <a:rPr sz="2000" b="1" spc="-10" dirty="0" smtClean="0">
                <a:latin typeface="Arial"/>
                <a:cs typeface="Arial"/>
              </a:rPr>
              <a:t>o</a:t>
            </a:r>
            <a:r>
              <a:rPr sz="2000" b="1" spc="-15" dirty="0" smtClean="0">
                <a:latin typeface="Arial"/>
                <a:cs typeface="Arial"/>
              </a:rPr>
              <a:t>n</a:t>
            </a:r>
            <a:r>
              <a:rPr sz="2000" b="1" spc="45" dirty="0" smtClean="0">
                <a:latin typeface="Arial"/>
                <a:cs typeface="Arial"/>
              </a:rPr>
              <a:t> (</a:t>
            </a:r>
            <a:r>
              <a:rPr sz="2000" b="1" spc="45" dirty="0" smtClean="0">
                <a:latin typeface="맑은 고딕"/>
                <a:cs typeface="맑은 고딕"/>
              </a:rPr>
              <a:t>최악의</a:t>
            </a:r>
            <a:r>
              <a:rPr sz="2000" b="1" spc="-60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경우</a:t>
            </a:r>
            <a:r>
              <a:rPr sz="2000" b="1" spc="45" dirty="0" smtClean="0">
                <a:latin typeface="Arial"/>
                <a:cs typeface="Arial"/>
              </a:rPr>
              <a:t>)</a:t>
            </a:r>
            <a:r>
              <a:rPr sz="2000" b="1" spc="114" dirty="0" smtClean="0">
                <a:latin typeface="Arial"/>
                <a:cs typeface="Arial"/>
              </a:rPr>
              <a:t> </a:t>
            </a:r>
            <a:r>
              <a:rPr sz="2000" b="1" spc="-150" dirty="0" smtClean="0">
                <a:latin typeface="Arial"/>
                <a:cs typeface="Arial"/>
              </a:rPr>
              <a:t>:</a:t>
            </a:r>
            <a:r>
              <a:rPr sz="2000" b="1" spc="130" dirty="0" smtClean="0">
                <a:latin typeface="Arial"/>
                <a:cs typeface="Arial"/>
              </a:rPr>
              <a:t> </a:t>
            </a:r>
            <a:r>
              <a:rPr sz="2000" b="1" spc="75" dirty="0" smtClean="0">
                <a:latin typeface="Arial"/>
                <a:cs typeface="Arial"/>
              </a:rPr>
              <a:t>f</a:t>
            </a:r>
            <a:r>
              <a:rPr sz="2000" b="1" spc="10" dirty="0" smtClean="0">
                <a:latin typeface="Arial"/>
                <a:cs typeface="Arial"/>
              </a:rPr>
              <a:t>(</a:t>
            </a:r>
            <a:r>
              <a:rPr sz="2000" b="1" spc="25" dirty="0" smtClean="0">
                <a:latin typeface="Arial"/>
                <a:cs typeface="Arial"/>
              </a:rPr>
              <a:t>n</a:t>
            </a:r>
            <a:r>
              <a:rPr sz="2000" b="1" spc="45" dirty="0" smtClean="0">
                <a:latin typeface="Arial"/>
                <a:cs typeface="Arial"/>
              </a:rPr>
              <a:t>)</a:t>
            </a:r>
            <a:r>
              <a:rPr sz="2000" b="1" spc="105" dirty="0" smtClean="0">
                <a:latin typeface="Arial"/>
                <a:cs typeface="Arial"/>
              </a:rPr>
              <a:t> </a:t>
            </a:r>
            <a:r>
              <a:rPr sz="2000" b="1" spc="265" dirty="0" smtClean="0">
                <a:latin typeface="Arial"/>
                <a:cs typeface="Arial"/>
              </a:rPr>
              <a:t>=</a:t>
            </a:r>
            <a:r>
              <a:rPr sz="2000" b="1" spc="125" dirty="0" smtClean="0">
                <a:latin typeface="Arial"/>
                <a:cs typeface="Arial"/>
              </a:rPr>
              <a:t> </a:t>
            </a:r>
            <a:r>
              <a:rPr sz="2000" b="1" spc="35" dirty="0" smtClean="0">
                <a:latin typeface="Arial"/>
                <a:cs typeface="Arial"/>
              </a:rPr>
              <a:t>O</a:t>
            </a:r>
            <a:r>
              <a:rPr sz="2000" b="1" spc="10" dirty="0" smtClean="0">
                <a:latin typeface="Arial"/>
                <a:cs typeface="Arial"/>
              </a:rPr>
              <a:t>(</a:t>
            </a:r>
            <a:r>
              <a:rPr sz="2000" b="1" spc="25" dirty="0" smtClean="0">
                <a:latin typeface="Arial"/>
                <a:cs typeface="Arial"/>
              </a:rPr>
              <a:t>g</a:t>
            </a:r>
            <a:r>
              <a:rPr sz="2000" b="1" spc="50" dirty="0" smtClean="0">
                <a:latin typeface="Arial"/>
                <a:cs typeface="Arial"/>
              </a:rPr>
              <a:t>(</a:t>
            </a:r>
            <a:r>
              <a:rPr sz="2000" b="1" spc="5" dirty="0" smtClean="0">
                <a:latin typeface="Arial"/>
                <a:cs typeface="Arial"/>
              </a:rPr>
              <a:t>n)</a:t>
            </a:r>
            <a:r>
              <a:rPr sz="2000" b="1" spc="45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/>
          </a:p>
          <a:p>
            <a:pPr marL="814069" marR="560705" indent="-358140">
              <a:lnSpc>
                <a:spcPct val="120500"/>
              </a:lnSpc>
              <a:tabLst>
                <a:tab pos="2992120" algn="l"/>
              </a:tabLst>
            </a:pPr>
            <a:r>
              <a:rPr sz="2000" dirty="0" smtClean="0">
                <a:latin typeface="맑은 고딕"/>
                <a:cs typeface="맑은 고딕"/>
              </a:rPr>
              <a:t>모든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맑은 고딕"/>
                <a:cs typeface="맑은 고딕"/>
              </a:rPr>
              <a:t>≥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1200" spc="-25" dirty="0" smtClean="0">
                <a:latin typeface="Arial"/>
                <a:cs typeface="Arial"/>
              </a:rPr>
              <a:t>0</a:t>
            </a:r>
            <a:r>
              <a:rPr sz="2000" spc="0" dirty="0" smtClean="0">
                <a:latin typeface="맑은 고딕"/>
                <a:cs typeface="맑은 고딕"/>
              </a:rPr>
              <a:t>에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대해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b="1" spc="4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≤f</a:t>
            </a:r>
            <a:r>
              <a:rPr sz="2000" b="1" spc="1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spc="25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45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b="1" spc="-15" dirty="0" smtClean="0">
                <a:solidFill>
                  <a:srgbClr val="FF0000"/>
                </a:solidFill>
                <a:latin typeface="맑은 고딕"/>
                <a:cs typeface="맑은 고딕"/>
              </a:rPr>
              <a:t>≤</a:t>
            </a:r>
            <a:r>
              <a:rPr sz="2000" b="1" spc="-5" dirty="0" smtClean="0">
                <a:solidFill>
                  <a:srgbClr val="FF0000"/>
                </a:solidFill>
                <a:latin typeface="맑은 고딕"/>
                <a:cs typeface="맑은 고딕"/>
              </a:rPr>
              <a:t>c</a:t>
            </a:r>
            <a:r>
              <a:rPr sz="2000" b="1" spc="25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b="1" spc="35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n)</a:t>
            </a:r>
            <a:r>
              <a:rPr sz="2000" spc="0" dirty="0" smtClean="0">
                <a:latin typeface="맑은 고딕"/>
                <a:cs typeface="맑은 고딕"/>
              </a:rPr>
              <a:t>인</a:t>
            </a:r>
            <a:r>
              <a:rPr sz="2000" spc="-9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양의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상수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2000" spc="-125" dirty="0" smtClean="0">
                <a:latin typeface="Arial"/>
                <a:cs typeface="Arial"/>
              </a:rPr>
              <a:t>,</a:t>
            </a:r>
            <a:r>
              <a:rPr sz="2000" spc="130" dirty="0" smtClean="0">
                <a:latin typeface="Arial"/>
                <a:cs typeface="Arial"/>
              </a:rPr>
              <a:t> </a:t>
            </a:r>
            <a:r>
              <a:rPr sz="2000" spc="-60" dirty="0" smtClean="0">
                <a:latin typeface="Arial"/>
                <a:cs typeface="Arial"/>
              </a:rPr>
              <a:t>c</a:t>
            </a:r>
            <a:r>
              <a:rPr sz="2000" spc="-60" dirty="0" smtClean="0">
                <a:latin typeface="맑은 고딕"/>
                <a:cs typeface="맑은 고딕"/>
              </a:rPr>
              <a:t>이</a:t>
            </a:r>
            <a:r>
              <a:rPr sz="2000" spc="-1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존재할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때 </a:t>
            </a:r>
            <a:r>
              <a:rPr sz="2000" spc="-50" dirty="0" smtClean="0">
                <a:latin typeface="Arial"/>
                <a:cs typeface="Arial"/>
              </a:rPr>
              <a:t>e</a:t>
            </a:r>
            <a:r>
              <a:rPr sz="2000" spc="-15" dirty="0" smtClean="0">
                <a:latin typeface="Arial"/>
                <a:cs typeface="Arial"/>
              </a:rPr>
              <a:t>.g</a:t>
            </a:r>
            <a:r>
              <a:rPr sz="2000" spc="-125" dirty="0" smtClean="0">
                <a:latin typeface="Arial"/>
                <a:cs typeface="Arial"/>
              </a:rPr>
              <a:t>.</a:t>
            </a:r>
            <a:r>
              <a:rPr sz="2000" spc="105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Arial"/>
                <a:cs typeface="Arial"/>
              </a:rPr>
              <a:t>2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맑은 고딕"/>
                <a:cs typeface="맑은 고딕"/>
              </a:rPr>
              <a:t>²</a:t>
            </a:r>
            <a:r>
              <a:rPr sz="2000" spc="-15" dirty="0" smtClean="0">
                <a:latin typeface="맑은 고딕"/>
                <a:cs typeface="맑은 고딕"/>
              </a:rPr>
              <a:t> </a:t>
            </a:r>
            <a:r>
              <a:rPr sz="2000" spc="229" dirty="0" smtClean="0">
                <a:latin typeface="Arial"/>
                <a:cs typeface="Arial"/>
              </a:rPr>
              <a:t>=</a:t>
            </a:r>
            <a:r>
              <a:rPr sz="2000" spc="125" dirty="0" smtClean="0">
                <a:latin typeface="Arial"/>
                <a:cs typeface="Arial"/>
              </a:rPr>
              <a:t> </a:t>
            </a:r>
            <a:r>
              <a:rPr sz="2000" spc="-25" dirty="0" smtClean="0">
                <a:latin typeface="Arial"/>
                <a:cs typeface="Arial"/>
              </a:rPr>
              <a:t>O</a:t>
            </a:r>
            <a:r>
              <a:rPr sz="2000" spc="-60" dirty="0" smtClean="0">
                <a:latin typeface="Arial"/>
                <a:cs typeface="Arial"/>
              </a:rPr>
              <a:t>(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맑은 고딕"/>
                <a:cs typeface="맑은 고딕"/>
              </a:rPr>
              <a:t>³</a:t>
            </a:r>
            <a:r>
              <a:rPr sz="2000" spc="-60" dirty="0" smtClean="0">
                <a:latin typeface="Arial"/>
                <a:cs typeface="Arial"/>
              </a:rPr>
              <a:t>)	(c=1,</a:t>
            </a:r>
            <a:r>
              <a:rPr sz="2000" spc="120" dirty="0" smtClean="0">
                <a:latin typeface="Arial"/>
                <a:cs typeface="Arial"/>
              </a:rPr>
              <a:t> 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1200" spc="-25" dirty="0" smtClean="0">
                <a:latin typeface="Arial"/>
                <a:cs typeface="Arial"/>
              </a:rPr>
              <a:t>0</a:t>
            </a:r>
            <a:r>
              <a:rPr sz="2000" spc="40" dirty="0" smtClean="0">
                <a:latin typeface="Arial"/>
                <a:cs typeface="Arial"/>
              </a:rPr>
              <a:t>=2)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"/>
              </a:spcBef>
            </a:pPr>
            <a:endParaRPr sz="1400"/>
          </a:p>
          <a:p>
            <a:pPr marR="2831465" algn="ctr">
              <a:lnSpc>
                <a:spcPct val="100000"/>
              </a:lnSpc>
            </a:pPr>
            <a:r>
              <a:rPr sz="2000" b="1" dirty="0" smtClean="0">
                <a:latin typeface="Yu Gothic"/>
                <a:cs typeface="Yu Gothic"/>
              </a:rPr>
              <a:t>▶</a:t>
            </a:r>
            <a:r>
              <a:rPr sz="2000" b="1" spc="110" dirty="0" smtClean="0">
                <a:latin typeface="Yu Gothic"/>
                <a:cs typeface="Yu Gothic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Ω</a:t>
            </a:r>
            <a:r>
              <a:rPr sz="2000" b="1" spc="150" dirty="0" smtClean="0">
                <a:latin typeface="Arial"/>
                <a:cs typeface="Arial"/>
              </a:rPr>
              <a:t>-</a:t>
            </a:r>
            <a:r>
              <a:rPr sz="2000" b="1" spc="-15" dirty="0" smtClean="0">
                <a:latin typeface="Arial"/>
                <a:cs typeface="Arial"/>
              </a:rPr>
              <a:t>n</a:t>
            </a:r>
            <a:r>
              <a:rPr sz="2000" b="1" spc="-10" dirty="0" smtClean="0">
                <a:latin typeface="Arial"/>
                <a:cs typeface="Arial"/>
              </a:rPr>
              <a:t>o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-35" dirty="0" smtClean="0">
                <a:latin typeface="Arial"/>
                <a:cs typeface="Arial"/>
              </a:rPr>
              <a:t>a</a:t>
            </a:r>
            <a:r>
              <a:rPr sz="2000" b="1" spc="80" dirty="0" smtClean="0">
                <a:latin typeface="Arial"/>
                <a:cs typeface="Arial"/>
              </a:rPr>
              <a:t>t</a:t>
            </a:r>
            <a:r>
              <a:rPr sz="2000" b="1" spc="-10" dirty="0" smtClean="0">
                <a:latin typeface="Arial"/>
                <a:cs typeface="Arial"/>
              </a:rPr>
              <a:t>io</a:t>
            </a:r>
            <a:r>
              <a:rPr sz="2000" b="1" spc="-15" dirty="0" smtClean="0">
                <a:latin typeface="Arial"/>
                <a:cs typeface="Arial"/>
              </a:rPr>
              <a:t>n</a:t>
            </a:r>
            <a:r>
              <a:rPr sz="2000" b="1" spc="45" dirty="0" smtClean="0">
                <a:latin typeface="Arial"/>
                <a:cs typeface="Arial"/>
              </a:rPr>
              <a:t> (</a:t>
            </a:r>
            <a:r>
              <a:rPr sz="2000" b="1" spc="-5" dirty="0" smtClean="0">
                <a:latin typeface="맑은 고딕"/>
                <a:cs typeface="맑은 고딕"/>
              </a:rPr>
              <a:t>최상</a:t>
            </a:r>
            <a:r>
              <a:rPr sz="2000" b="1" spc="0" dirty="0" smtClean="0">
                <a:latin typeface="맑은 고딕"/>
                <a:cs typeface="맑은 고딕"/>
              </a:rPr>
              <a:t>의</a:t>
            </a:r>
            <a:r>
              <a:rPr sz="2000" b="1" spc="-60" dirty="0" smtClean="0">
                <a:latin typeface="맑은 고딕"/>
                <a:cs typeface="맑은 고딕"/>
              </a:rPr>
              <a:t> </a:t>
            </a:r>
            <a:r>
              <a:rPr sz="2000" b="1" spc="-5" dirty="0" smtClean="0">
                <a:latin typeface="맑은 고딕"/>
                <a:cs typeface="맑은 고딕"/>
              </a:rPr>
              <a:t>경우</a:t>
            </a:r>
            <a:r>
              <a:rPr sz="2000" b="1" spc="45" dirty="0" smtClean="0">
                <a:latin typeface="Arial"/>
                <a:cs typeface="Arial"/>
              </a:rPr>
              <a:t>)</a:t>
            </a:r>
            <a:r>
              <a:rPr sz="2000" b="1" spc="114" dirty="0" smtClean="0">
                <a:latin typeface="Arial"/>
                <a:cs typeface="Arial"/>
              </a:rPr>
              <a:t> </a:t>
            </a:r>
            <a:r>
              <a:rPr sz="2000" b="1" spc="-150" dirty="0" smtClean="0">
                <a:latin typeface="Arial"/>
                <a:cs typeface="Arial"/>
              </a:rPr>
              <a:t>:</a:t>
            </a:r>
            <a:r>
              <a:rPr sz="2000" b="1" spc="140" dirty="0" smtClean="0">
                <a:latin typeface="Arial"/>
                <a:cs typeface="Arial"/>
              </a:rPr>
              <a:t> </a:t>
            </a:r>
            <a:r>
              <a:rPr sz="2000" b="1" spc="75" dirty="0" smtClean="0">
                <a:latin typeface="Arial"/>
                <a:cs typeface="Arial"/>
              </a:rPr>
              <a:t>f</a:t>
            </a:r>
            <a:r>
              <a:rPr sz="2000" b="1" spc="30" dirty="0" smtClean="0">
                <a:latin typeface="Arial"/>
                <a:cs typeface="Arial"/>
              </a:rPr>
              <a:t>(n)</a:t>
            </a:r>
            <a:r>
              <a:rPr sz="2000" b="1" spc="95" dirty="0" smtClean="0">
                <a:latin typeface="Arial"/>
                <a:cs typeface="Arial"/>
              </a:rPr>
              <a:t> </a:t>
            </a:r>
            <a:r>
              <a:rPr sz="2000" b="1" spc="265" dirty="0" smtClean="0">
                <a:latin typeface="Arial"/>
                <a:cs typeface="Arial"/>
              </a:rPr>
              <a:t>=</a:t>
            </a:r>
            <a:r>
              <a:rPr sz="2000" b="1" spc="125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Ω(</a:t>
            </a:r>
            <a:r>
              <a:rPr sz="2000" b="1" spc="20" dirty="0" smtClean="0">
                <a:latin typeface="Arial"/>
                <a:cs typeface="Arial"/>
              </a:rPr>
              <a:t>g</a:t>
            </a:r>
            <a:r>
              <a:rPr sz="2000" b="1" spc="45" dirty="0" smtClean="0">
                <a:latin typeface="Arial"/>
                <a:cs typeface="Arial"/>
              </a:rPr>
              <a:t>(</a:t>
            </a:r>
            <a:r>
              <a:rPr sz="2000" b="1" spc="10" dirty="0" smtClean="0">
                <a:latin typeface="Arial"/>
                <a:cs typeface="Arial"/>
              </a:rPr>
              <a:t>n</a:t>
            </a:r>
            <a:r>
              <a:rPr sz="2000" b="1" spc="-5" dirty="0" smtClean="0">
                <a:latin typeface="Arial"/>
                <a:cs typeface="Arial"/>
              </a:rPr>
              <a:t>)</a:t>
            </a:r>
            <a:r>
              <a:rPr sz="2000" b="1" spc="45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2"/>
              </a:spcBef>
            </a:pPr>
            <a:endParaRPr sz="1200"/>
          </a:p>
          <a:p>
            <a:pPr marL="45593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모든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맑은 고딕"/>
                <a:cs typeface="맑은 고딕"/>
              </a:rPr>
              <a:t>≥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1200" spc="-25" dirty="0" smtClean="0">
                <a:latin typeface="Arial"/>
                <a:cs typeface="Arial"/>
              </a:rPr>
              <a:t>0</a:t>
            </a:r>
            <a:r>
              <a:rPr sz="2000" spc="0" dirty="0" smtClean="0">
                <a:latin typeface="맑은 고딕"/>
                <a:cs typeface="맑은 고딕"/>
              </a:rPr>
              <a:t>에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대해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b="1" spc="40" dirty="0" smtClean="0">
                <a:solidFill>
                  <a:srgbClr val="B4DC00"/>
                </a:solidFill>
                <a:latin typeface="Arial"/>
                <a:cs typeface="Arial"/>
              </a:rPr>
              <a:t>0</a:t>
            </a:r>
            <a:r>
              <a:rPr sz="2000" b="1" spc="-5" dirty="0" smtClean="0">
                <a:solidFill>
                  <a:srgbClr val="B4DC00"/>
                </a:solidFill>
                <a:latin typeface="맑은 고딕"/>
                <a:cs typeface="맑은 고딕"/>
              </a:rPr>
              <a:t>≤c</a:t>
            </a:r>
            <a:r>
              <a:rPr sz="2000" b="1" spc="25" dirty="0" smtClean="0">
                <a:solidFill>
                  <a:srgbClr val="B4DC00"/>
                </a:solidFill>
                <a:latin typeface="Arial"/>
                <a:cs typeface="Arial"/>
              </a:rPr>
              <a:t>g</a:t>
            </a:r>
            <a:r>
              <a:rPr sz="2000" b="1" spc="10" dirty="0" smtClean="0">
                <a:solidFill>
                  <a:srgbClr val="B4DC00"/>
                </a:solidFill>
                <a:latin typeface="Arial"/>
                <a:cs typeface="Arial"/>
              </a:rPr>
              <a:t>(</a:t>
            </a:r>
            <a:r>
              <a:rPr sz="2000" b="1" spc="25" dirty="0" smtClean="0">
                <a:solidFill>
                  <a:srgbClr val="B4DC00"/>
                </a:solidFill>
                <a:latin typeface="Arial"/>
                <a:cs typeface="Arial"/>
              </a:rPr>
              <a:t>n</a:t>
            </a:r>
            <a:r>
              <a:rPr sz="2000" b="1" spc="35" dirty="0" smtClean="0">
                <a:solidFill>
                  <a:srgbClr val="B4DC00"/>
                </a:solidFill>
                <a:latin typeface="Arial"/>
                <a:cs typeface="Arial"/>
              </a:rPr>
              <a:t>)</a:t>
            </a:r>
            <a:r>
              <a:rPr sz="2000" b="1" spc="-5" dirty="0" smtClean="0">
                <a:solidFill>
                  <a:srgbClr val="B4DC00"/>
                </a:solidFill>
                <a:latin typeface="맑은 고딕"/>
                <a:cs typeface="맑은 고딕"/>
              </a:rPr>
              <a:t>≤f</a:t>
            </a:r>
            <a:r>
              <a:rPr sz="2000" b="1" spc="35" dirty="0" smtClean="0">
                <a:solidFill>
                  <a:srgbClr val="B4DC00"/>
                </a:solidFill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B4DC00"/>
                </a:solidFill>
                <a:latin typeface="Arial"/>
                <a:cs typeface="Arial"/>
              </a:rPr>
              <a:t>n)</a:t>
            </a:r>
            <a:r>
              <a:rPr sz="2000" spc="0" dirty="0" smtClean="0">
                <a:latin typeface="맑은 고딕"/>
                <a:cs typeface="맑은 고딕"/>
              </a:rPr>
              <a:t>인</a:t>
            </a:r>
            <a:r>
              <a:rPr sz="2000" spc="-9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양의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상수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2000" spc="-125" dirty="0" smtClean="0">
                <a:latin typeface="Arial"/>
                <a:cs typeface="Arial"/>
              </a:rPr>
              <a:t>,</a:t>
            </a:r>
            <a:r>
              <a:rPr sz="2000" spc="130" dirty="0" smtClean="0">
                <a:latin typeface="Arial"/>
                <a:cs typeface="Arial"/>
              </a:rPr>
              <a:t> </a:t>
            </a:r>
            <a:r>
              <a:rPr sz="2000" spc="-60" dirty="0" smtClean="0">
                <a:latin typeface="Arial"/>
                <a:cs typeface="Arial"/>
              </a:rPr>
              <a:t>c</a:t>
            </a:r>
            <a:r>
              <a:rPr sz="2000" spc="-60" dirty="0" smtClean="0">
                <a:latin typeface="맑은 고딕"/>
                <a:cs typeface="맑은 고딕"/>
              </a:rPr>
              <a:t>이</a:t>
            </a:r>
            <a:r>
              <a:rPr sz="2000" spc="-1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존재할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때</a:t>
            </a:r>
            <a:endParaRPr sz="2000">
              <a:latin typeface="맑은 고딕"/>
              <a:cs typeface="맑은 고딕"/>
            </a:endParaRPr>
          </a:p>
          <a:p>
            <a:pPr marR="2760345" algn="ctr">
              <a:lnSpc>
                <a:spcPct val="100000"/>
              </a:lnSpc>
              <a:spcBef>
                <a:spcPts val="490"/>
              </a:spcBef>
              <a:tabLst>
                <a:tab pos="2232660" algn="l"/>
              </a:tabLst>
            </a:pPr>
            <a:r>
              <a:rPr sz="2000" spc="-50" dirty="0" smtClean="0">
                <a:latin typeface="Arial"/>
                <a:cs typeface="Arial"/>
              </a:rPr>
              <a:t>e</a:t>
            </a:r>
            <a:r>
              <a:rPr sz="2000" spc="-15" dirty="0" smtClean="0">
                <a:latin typeface="Arial"/>
                <a:cs typeface="Arial"/>
              </a:rPr>
              <a:t>.g</a:t>
            </a:r>
            <a:r>
              <a:rPr sz="2000" spc="-125" dirty="0" smtClean="0">
                <a:latin typeface="Arial"/>
                <a:cs typeface="Arial"/>
              </a:rPr>
              <a:t>.</a:t>
            </a:r>
            <a:r>
              <a:rPr sz="2000" spc="105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√</a:t>
            </a:r>
            <a:r>
              <a:rPr sz="2000" spc="40" dirty="0" smtClean="0">
                <a:latin typeface="Arial"/>
                <a:cs typeface="Arial"/>
              </a:rPr>
              <a:t>n</a:t>
            </a:r>
            <a:r>
              <a:rPr sz="2000" spc="145" dirty="0" smtClean="0">
                <a:latin typeface="Arial"/>
                <a:cs typeface="Arial"/>
              </a:rPr>
              <a:t> </a:t>
            </a:r>
            <a:r>
              <a:rPr sz="2000" spc="229" dirty="0" smtClean="0">
                <a:latin typeface="Arial"/>
                <a:cs typeface="Arial"/>
              </a:rPr>
              <a:t>=</a:t>
            </a:r>
            <a:r>
              <a:rPr sz="2000" spc="135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Ω</a:t>
            </a:r>
            <a:r>
              <a:rPr sz="2000" spc="-60" dirty="0" smtClean="0">
                <a:latin typeface="Arial"/>
                <a:cs typeface="Arial"/>
              </a:rPr>
              <a:t>(</a:t>
            </a:r>
            <a:r>
              <a:rPr sz="2000" spc="40" dirty="0" smtClean="0">
                <a:latin typeface="Arial"/>
                <a:cs typeface="Arial"/>
              </a:rPr>
              <a:t>l</a:t>
            </a:r>
            <a:r>
              <a:rPr sz="2000" spc="70" dirty="0" smtClean="0">
                <a:latin typeface="Arial"/>
                <a:cs typeface="Arial"/>
              </a:rPr>
              <a:t>gn</a:t>
            </a:r>
            <a:r>
              <a:rPr sz="2000" spc="-60" dirty="0" smtClean="0">
                <a:latin typeface="Arial"/>
                <a:cs typeface="Arial"/>
              </a:rPr>
              <a:t>)	(c=1,</a:t>
            </a:r>
            <a:r>
              <a:rPr sz="2000" spc="110" dirty="0" smtClean="0">
                <a:latin typeface="Arial"/>
                <a:cs typeface="Arial"/>
              </a:rPr>
              <a:t> </a:t>
            </a:r>
            <a:r>
              <a:rPr sz="2000" spc="45" dirty="0" smtClean="0">
                <a:latin typeface="Arial"/>
                <a:cs typeface="Arial"/>
              </a:rPr>
              <a:t>n</a:t>
            </a:r>
            <a:r>
              <a:rPr sz="1200" spc="-25" dirty="0" smtClean="0">
                <a:latin typeface="Arial"/>
                <a:cs typeface="Arial"/>
              </a:rPr>
              <a:t>0</a:t>
            </a:r>
            <a:r>
              <a:rPr sz="2000" spc="35" dirty="0" smtClean="0">
                <a:latin typeface="Arial"/>
                <a:cs typeface="Arial"/>
              </a:rPr>
              <a:t>=16)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"/>
              </a:spcBef>
            </a:pPr>
            <a:endParaRPr sz="1400"/>
          </a:p>
          <a:p>
            <a:pPr marR="2834005" algn="ctr">
              <a:lnSpc>
                <a:spcPct val="100000"/>
              </a:lnSpc>
            </a:pPr>
            <a:r>
              <a:rPr sz="2000" b="1" dirty="0" smtClean="0">
                <a:latin typeface="Yu Gothic"/>
                <a:cs typeface="Yu Gothic"/>
              </a:rPr>
              <a:t>▶</a:t>
            </a:r>
            <a:r>
              <a:rPr sz="2000" b="1" spc="110" dirty="0" smtClean="0">
                <a:latin typeface="Yu Gothic"/>
                <a:cs typeface="Yu Gothic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Θ</a:t>
            </a:r>
            <a:r>
              <a:rPr sz="2000" b="1" spc="150" dirty="0" smtClean="0">
                <a:latin typeface="Arial"/>
                <a:cs typeface="Arial"/>
              </a:rPr>
              <a:t>-</a:t>
            </a:r>
            <a:r>
              <a:rPr sz="2000" b="1" spc="-15" dirty="0" smtClean="0">
                <a:latin typeface="Arial"/>
                <a:cs typeface="Arial"/>
              </a:rPr>
              <a:t>n</a:t>
            </a:r>
            <a:r>
              <a:rPr sz="2000" b="1" spc="-10" dirty="0" smtClean="0">
                <a:latin typeface="Arial"/>
                <a:cs typeface="Arial"/>
              </a:rPr>
              <a:t>o</a:t>
            </a:r>
            <a:r>
              <a:rPr sz="2000" b="1" spc="90" dirty="0" smtClean="0">
                <a:latin typeface="Arial"/>
                <a:cs typeface="Arial"/>
              </a:rPr>
              <a:t>t</a:t>
            </a:r>
            <a:r>
              <a:rPr sz="2000" b="1" spc="-30" dirty="0" smtClean="0">
                <a:latin typeface="Arial"/>
                <a:cs typeface="Arial"/>
              </a:rPr>
              <a:t>a</a:t>
            </a:r>
            <a:r>
              <a:rPr sz="2000" b="1" spc="80" dirty="0" smtClean="0">
                <a:latin typeface="Arial"/>
                <a:cs typeface="Arial"/>
              </a:rPr>
              <a:t>t</a:t>
            </a:r>
            <a:r>
              <a:rPr sz="2000" b="1" spc="-15" dirty="0" smtClean="0">
                <a:latin typeface="Arial"/>
                <a:cs typeface="Arial"/>
              </a:rPr>
              <a:t>i</a:t>
            </a:r>
            <a:r>
              <a:rPr sz="2000" b="1" spc="-10" dirty="0" smtClean="0">
                <a:latin typeface="Arial"/>
                <a:cs typeface="Arial"/>
              </a:rPr>
              <a:t>o</a:t>
            </a:r>
            <a:r>
              <a:rPr sz="2000" b="1" spc="-15" dirty="0" smtClean="0">
                <a:latin typeface="Arial"/>
                <a:cs typeface="Arial"/>
              </a:rPr>
              <a:t>n</a:t>
            </a:r>
            <a:r>
              <a:rPr sz="2000" b="1" spc="45" dirty="0" smtClean="0">
                <a:latin typeface="Arial"/>
                <a:cs typeface="Arial"/>
              </a:rPr>
              <a:t> (</a:t>
            </a:r>
            <a:r>
              <a:rPr sz="2000" b="1" spc="45" dirty="0" smtClean="0">
                <a:latin typeface="맑은 고딕"/>
                <a:cs typeface="맑은 고딕"/>
              </a:rPr>
              <a:t>평균인</a:t>
            </a:r>
            <a:r>
              <a:rPr sz="2000" b="1" spc="-60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latin typeface="맑은 고딕"/>
                <a:cs typeface="맑은 고딕"/>
              </a:rPr>
              <a:t>경우</a:t>
            </a:r>
            <a:r>
              <a:rPr sz="2000" b="1" spc="45" dirty="0" smtClean="0">
                <a:latin typeface="Arial"/>
                <a:cs typeface="Arial"/>
              </a:rPr>
              <a:t>)</a:t>
            </a:r>
            <a:r>
              <a:rPr sz="2000" b="1" spc="114" dirty="0" smtClean="0">
                <a:latin typeface="Arial"/>
                <a:cs typeface="Arial"/>
              </a:rPr>
              <a:t> </a:t>
            </a:r>
            <a:r>
              <a:rPr sz="2000" b="1" spc="-150" dirty="0" smtClean="0">
                <a:latin typeface="Arial"/>
                <a:cs typeface="Arial"/>
              </a:rPr>
              <a:t>:</a:t>
            </a:r>
            <a:r>
              <a:rPr sz="2000" b="1" spc="130" dirty="0" smtClean="0">
                <a:latin typeface="Arial"/>
                <a:cs typeface="Arial"/>
              </a:rPr>
              <a:t> </a:t>
            </a:r>
            <a:r>
              <a:rPr sz="2000" b="1" spc="75" dirty="0" smtClean="0">
                <a:latin typeface="Arial"/>
                <a:cs typeface="Arial"/>
              </a:rPr>
              <a:t>f</a:t>
            </a:r>
            <a:r>
              <a:rPr sz="2000" b="1" spc="10" dirty="0" smtClean="0">
                <a:latin typeface="Arial"/>
                <a:cs typeface="Arial"/>
              </a:rPr>
              <a:t>(</a:t>
            </a:r>
            <a:r>
              <a:rPr sz="2000" b="1" spc="25" dirty="0" smtClean="0">
                <a:latin typeface="Arial"/>
                <a:cs typeface="Arial"/>
              </a:rPr>
              <a:t>n</a:t>
            </a:r>
            <a:r>
              <a:rPr sz="2000" b="1" spc="45" dirty="0" smtClean="0">
                <a:latin typeface="Arial"/>
                <a:cs typeface="Arial"/>
              </a:rPr>
              <a:t>)</a:t>
            </a:r>
            <a:r>
              <a:rPr sz="2000" b="1" spc="105" dirty="0" smtClean="0">
                <a:latin typeface="Arial"/>
                <a:cs typeface="Arial"/>
              </a:rPr>
              <a:t> </a:t>
            </a:r>
            <a:r>
              <a:rPr sz="2000" b="1" spc="265" dirty="0" smtClean="0">
                <a:latin typeface="Arial"/>
                <a:cs typeface="Arial"/>
              </a:rPr>
              <a:t>=</a:t>
            </a:r>
            <a:r>
              <a:rPr sz="2000" b="1" spc="125" dirty="0" smtClean="0">
                <a:latin typeface="Arial"/>
                <a:cs typeface="Arial"/>
              </a:rPr>
              <a:t> </a:t>
            </a:r>
            <a:r>
              <a:rPr sz="2000" b="1" spc="5" dirty="0" smtClean="0">
                <a:latin typeface="맑은 고딕"/>
                <a:cs typeface="맑은 고딕"/>
              </a:rPr>
              <a:t>Θ</a:t>
            </a:r>
            <a:r>
              <a:rPr sz="2000" b="1" spc="0" dirty="0" smtClean="0">
                <a:latin typeface="맑은 고딕"/>
                <a:cs typeface="맑은 고딕"/>
              </a:rPr>
              <a:t>(</a:t>
            </a:r>
            <a:r>
              <a:rPr sz="2000" b="1" spc="25" dirty="0" smtClean="0">
                <a:latin typeface="Arial"/>
                <a:cs typeface="Arial"/>
              </a:rPr>
              <a:t>g</a:t>
            </a:r>
            <a:r>
              <a:rPr sz="2000" b="1" spc="50" dirty="0" smtClean="0">
                <a:latin typeface="Arial"/>
                <a:cs typeface="Arial"/>
              </a:rPr>
              <a:t>(</a:t>
            </a:r>
            <a:r>
              <a:rPr sz="2000" b="1" spc="5" dirty="0" smtClean="0">
                <a:latin typeface="Arial"/>
                <a:cs typeface="Arial"/>
              </a:rPr>
              <a:t>n)</a:t>
            </a:r>
            <a:r>
              <a:rPr sz="2000" b="1" spc="45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200"/>
              </a:lnSpc>
            </a:pPr>
            <a:endParaRPr sz="1200"/>
          </a:p>
          <a:p>
            <a:pPr marL="455930">
              <a:lnSpc>
                <a:spcPct val="100000"/>
              </a:lnSpc>
            </a:pPr>
            <a:r>
              <a:rPr sz="2000" b="1" spc="5" dirty="0" smtClean="0">
                <a:solidFill>
                  <a:srgbClr val="006FC0"/>
                </a:solidFill>
                <a:latin typeface="맑은 고딕"/>
                <a:cs typeface="맑은 고딕"/>
              </a:rPr>
              <a:t>Θ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(</a:t>
            </a:r>
            <a:r>
              <a:rPr sz="2000" b="1" spc="25" dirty="0" smtClean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2000" b="1" spc="45" dirty="0" smtClean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000" b="1" spc="15" dirty="0" smtClean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-15" dirty="0" smtClean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2000" b="1" spc="45" dirty="0" smtClean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2000" b="1" spc="5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265" dirty="0" smtClean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000" b="1" spc="12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35" dirty="0" smtClean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10" dirty="0" smtClean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000" b="1" spc="25" dirty="0" smtClean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2000" b="1" spc="45" dirty="0" smtClean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000" b="1" spc="-25" dirty="0" smtClean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45" dirty="0" smtClean="0">
                <a:solidFill>
                  <a:srgbClr val="006FC0"/>
                </a:solidFill>
                <a:latin typeface="Arial"/>
                <a:cs typeface="Arial"/>
              </a:rPr>
              <a:t>))</a:t>
            </a:r>
            <a:r>
              <a:rPr sz="2000" b="1" spc="5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∩</a:t>
            </a:r>
            <a:r>
              <a:rPr sz="2000" b="1" spc="-20" dirty="0" smtClean="0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Ω(</a:t>
            </a:r>
            <a:r>
              <a:rPr sz="2000" b="1" spc="25" dirty="0" smtClean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2000" b="1" spc="45" dirty="0" smtClean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006FC0"/>
                </a:solidFill>
                <a:latin typeface="Arial"/>
                <a:cs typeface="Arial"/>
              </a:rPr>
              <a:t>n)</a:t>
            </a:r>
            <a:r>
              <a:rPr sz="2000" b="1" spc="45" dirty="0" smtClean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2000" b="1" spc="5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일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때</a:t>
            </a:r>
            <a:endParaRPr sz="2000">
              <a:latin typeface="맑은 고딕"/>
              <a:cs typeface="맑은 고딕"/>
            </a:endParaRPr>
          </a:p>
          <a:p>
            <a:pPr marL="812800">
              <a:lnSpc>
                <a:spcPct val="100000"/>
              </a:lnSpc>
              <a:spcBef>
                <a:spcPts val="490"/>
              </a:spcBef>
            </a:pPr>
            <a:r>
              <a:rPr sz="2000" spc="-55" dirty="0" smtClean="0">
                <a:latin typeface="Arial"/>
                <a:cs typeface="Arial"/>
              </a:rPr>
              <a:t>e</a:t>
            </a:r>
            <a:r>
              <a:rPr sz="2000" spc="-15" dirty="0" smtClean="0">
                <a:latin typeface="Arial"/>
                <a:cs typeface="Arial"/>
              </a:rPr>
              <a:t>.</a:t>
            </a:r>
            <a:r>
              <a:rPr sz="2000" spc="-20" dirty="0" smtClean="0">
                <a:latin typeface="Arial"/>
                <a:cs typeface="Arial"/>
              </a:rPr>
              <a:t>g</a:t>
            </a:r>
            <a:r>
              <a:rPr sz="2000" spc="-125" dirty="0" smtClean="0">
                <a:latin typeface="Arial"/>
                <a:cs typeface="Arial"/>
              </a:rPr>
              <a:t>.</a:t>
            </a:r>
            <a:r>
              <a:rPr sz="2000" spc="105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½</a:t>
            </a:r>
            <a:r>
              <a:rPr sz="2000" spc="40" dirty="0" smtClean="0">
                <a:latin typeface="Arial"/>
                <a:cs typeface="Arial"/>
              </a:rPr>
              <a:t>n</a:t>
            </a:r>
            <a:r>
              <a:rPr sz="2000" spc="40" dirty="0" smtClean="0">
                <a:latin typeface="맑은 고딕"/>
                <a:cs typeface="맑은 고딕"/>
              </a:rPr>
              <a:t>²</a:t>
            </a:r>
            <a:r>
              <a:rPr sz="2000" spc="-25" dirty="0" smtClean="0">
                <a:latin typeface="맑은 고딕"/>
                <a:cs typeface="맑은 고딕"/>
              </a:rPr>
              <a:t> </a:t>
            </a:r>
            <a:r>
              <a:rPr sz="2000" spc="150" dirty="0" smtClean="0">
                <a:latin typeface="Arial"/>
                <a:cs typeface="Arial"/>
              </a:rPr>
              <a:t>-</a:t>
            </a:r>
            <a:r>
              <a:rPr sz="2000" spc="145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2</a:t>
            </a:r>
            <a:r>
              <a:rPr sz="2000" spc="10" dirty="0" smtClean="0">
                <a:latin typeface="Arial"/>
                <a:cs typeface="Arial"/>
              </a:rPr>
              <a:t>n</a:t>
            </a:r>
            <a:r>
              <a:rPr sz="2000" spc="130" dirty="0" smtClean="0">
                <a:latin typeface="Arial"/>
                <a:cs typeface="Arial"/>
              </a:rPr>
              <a:t> </a:t>
            </a:r>
            <a:r>
              <a:rPr sz="2000" spc="229" dirty="0" smtClean="0">
                <a:latin typeface="Arial"/>
                <a:cs typeface="Arial"/>
              </a:rPr>
              <a:t>=</a:t>
            </a:r>
            <a:r>
              <a:rPr sz="2000" spc="125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Θ</a:t>
            </a:r>
            <a:r>
              <a:rPr sz="2000" spc="-60" dirty="0" smtClean="0">
                <a:latin typeface="Arial"/>
                <a:cs typeface="Arial"/>
              </a:rPr>
              <a:t>(</a:t>
            </a:r>
            <a:r>
              <a:rPr sz="2000" spc="40" dirty="0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맑은 고딕"/>
                <a:cs typeface="맑은 고딕"/>
              </a:rPr>
              <a:t>²)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600"/>
              </a:lnSpc>
              <a:spcBef>
                <a:spcPts val="18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600325">
              <a:lnSpc>
                <a:spcPct val="100000"/>
              </a:lnSpc>
            </a:pPr>
            <a:r>
              <a:rPr sz="1400" dirty="0" smtClean="0">
                <a:solidFill>
                  <a:srgbClr val="C00000"/>
                </a:solidFill>
                <a:latin typeface="맑은 고딕"/>
                <a:cs typeface="맑은 고딕"/>
              </a:rPr>
              <a:t>※</a:t>
            </a:r>
            <a:r>
              <a:rPr sz="1400" spc="-10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양의</a:t>
            </a:r>
            <a:r>
              <a:rPr sz="1400" spc="-40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상수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3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400" spc="30" dirty="0" smtClean="0">
                <a:solidFill>
                  <a:srgbClr val="C00000"/>
                </a:solidFill>
                <a:latin typeface="맑은 고딕"/>
                <a:cs typeface="맑은 고딕"/>
              </a:rPr>
              <a:t>과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-50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400" spc="-90" dirty="0" smtClean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400" spc="9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계산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방법에</a:t>
            </a:r>
            <a:r>
              <a:rPr sz="1400" spc="-3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따라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여러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가지</a:t>
            </a:r>
            <a:r>
              <a:rPr sz="1400" spc="-40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40" dirty="0" smtClean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400" spc="-5" dirty="0" smtClean="0">
                <a:solidFill>
                  <a:srgbClr val="C00000"/>
                </a:solidFill>
                <a:latin typeface="Arial"/>
                <a:cs typeface="Arial"/>
              </a:rPr>
              <a:t>(n</a:t>
            </a:r>
            <a:r>
              <a:rPr sz="1400" spc="-45" dirty="0" smtClean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1400" spc="-45" dirty="0" smtClean="0">
                <a:solidFill>
                  <a:srgbClr val="C00000"/>
                </a:solidFill>
                <a:latin typeface="맑은 고딕"/>
                <a:cs typeface="맑은 고딕"/>
              </a:rPr>
              <a:t>을</a:t>
            </a:r>
            <a:r>
              <a:rPr sz="1400" spc="-6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구할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수</a:t>
            </a:r>
            <a:r>
              <a:rPr sz="1400" spc="-1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있다</a:t>
            </a:r>
            <a:r>
              <a:rPr sz="1400" spc="-9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4394200">
              <a:lnSpc>
                <a:spcPct val="100000"/>
              </a:lnSpc>
            </a:pPr>
            <a:r>
              <a:rPr sz="1400" dirty="0" smtClean="0">
                <a:solidFill>
                  <a:srgbClr val="C00000"/>
                </a:solidFill>
                <a:latin typeface="맑은 고딕"/>
                <a:cs typeface="맑은 고딕"/>
              </a:rPr>
              <a:t>단</a:t>
            </a:r>
            <a:r>
              <a:rPr sz="1400" spc="-90" dirty="0" smtClean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400" spc="8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일반적으로</a:t>
            </a:r>
            <a:r>
              <a:rPr sz="1400" spc="-60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가장</a:t>
            </a:r>
            <a:r>
              <a:rPr sz="1400" spc="-25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근접한</a:t>
            </a:r>
            <a:r>
              <a:rPr sz="1400" spc="-40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값을</a:t>
            </a:r>
            <a:r>
              <a:rPr sz="1400" spc="-30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찾도록</a:t>
            </a:r>
            <a:r>
              <a:rPr sz="1400" spc="-50" dirty="0" smtClean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400" spc="0" dirty="0" smtClean="0">
                <a:solidFill>
                  <a:srgbClr val="C00000"/>
                </a:solidFill>
                <a:latin typeface="맑은 고딕"/>
                <a:cs typeface="맑은 고딕"/>
              </a:rPr>
              <a:t>한다</a:t>
            </a:r>
            <a:r>
              <a:rPr sz="1400" spc="-9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50" b="1" spc="60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27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49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165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50" b="1" spc="52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54" dirty="0" smtClean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4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6846570" cy="1261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30" dirty="0" smtClean="0">
                <a:latin typeface="Arial"/>
                <a:cs typeface="Arial"/>
              </a:rPr>
              <a:t>In</a:t>
            </a:r>
            <a:r>
              <a:rPr sz="2400" b="1" spc="-260" dirty="0" smtClean="0">
                <a:latin typeface="Arial"/>
                <a:cs typeface="Arial"/>
              </a:rPr>
              <a:t>s</a:t>
            </a:r>
            <a:r>
              <a:rPr sz="2400" b="1" spc="-45" dirty="0" smtClean="0">
                <a:latin typeface="Arial"/>
                <a:cs typeface="Arial"/>
              </a:rPr>
              <a:t>e</a:t>
            </a:r>
            <a:r>
              <a:rPr sz="2400" b="1" spc="140" dirty="0" smtClean="0">
                <a:latin typeface="Arial"/>
                <a:cs typeface="Arial"/>
              </a:rPr>
              <a:t>r</a:t>
            </a:r>
            <a:r>
              <a:rPr sz="2400" b="1" spc="20" dirty="0" smtClean="0">
                <a:latin typeface="Arial"/>
                <a:cs typeface="Arial"/>
              </a:rPr>
              <a:t>tion</a:t>
            </a:r>
            <a:r>
              <a:rPr sz="2400" b="1" spc="250" dirty="0" smtClean="0">
                <a:latin typeface="Arial"/>
                <a:cs typeface="Arial"/>
              </a:rPr>
              <a:t> </a:t>
            </a:r>
            <a:r>
              <a:rPr sz="2400" b="1" spc="-290" dirty="0" smtClean="0">
                <a:latin typeface="Arial"/>
                <a:cs typeface="Arial"/>
              </a:rPr>
              <a:t>S</a:t>
            </a:r>
            <a:r>
              <a:rPr sz="2400" b="1" spc="-5" dirty="0" smtClean="0">
                <a:latin typeface="Arial"/>
                <a:cs typeface="Arial"/>
              </a:rPr>
              <a:t>o</a:t>
            </a:r>
            <a:r>
              <a:rPr sz="2400" b="1" spc="140" dirty="0" smtClean="0">
                <a:latin typeface="Arial"/>
                <a:cs typeface="Arial"/>
              </a:rPr>
              <a:t>r</a:t>
            </a:r>
            <a:r>
              <a:rPr sz="2400" b="1" spc="114" dirty="0" smtClean="0">
                <a:latin typeface="Arial"/>
                <a:cs typeface="Arial"/>
              </a:rPr>
              <a:t>t</a:t>
            </a:r>
            <a:r>
              <a:rPr sz="2400" b="1" spc="210" dirty="0" smtClean="0">
                <a:latin typeface="Arial"/>
                <a:cs typeface="Arial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0" dirty="0" smtClean="0">
                <a:latin typeface="맑은 고딕"/>
                <a:cs typeface="맑은 고딕"/>
              </a:rPr>
              <a:t>삽입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8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정렬되지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않은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배열로부터</a:t>
            </a:r>
            <a:r>
              <a:rPr sz="2000" spc="-55" dirty="0" smtClean="0"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데이터를</a:t>
            </a:r>
            <a:r>
              <a:rPr sz="2000" b="1" spc="-60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하나씩</a:t>
            </a:r>
            <a:r>
              <a:rPr sz="2000" b="1" spc="-25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맑은 고딕"/>
                <a:cs typeface="맑은 고딕"/>
              </a:rPr>
              <a:t>꺼내</a:t>
            </a:r>
            <a:r>
              <a:rPr sz="2000" spc="0" dirty="0" smtClean="0">
                <a:latin typeface="맑은 고딕"/>
                <a:cs typeface="맑은 고딕"/>
              </a:rPr>
              <a:t>어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정렬</a:t>
            </a:r>
            <a:endParaRPr sz="2000" dirty="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5" dirty="0" smtClean="0">
                <a:latin typeface="맑은 고딕"/>
                <a:cs typeface="맑은 고딕"/>
              </a:rPr>
              <a:t>되</a:t>
            </a:r>
            <a:r>
              <a:rPr sz="2000" spc="0" dirty="0" smtClean="0">
                <a:latin typeface="맑은 고딕"/>
                <a:cs typeface="맑은 고딕"/>
              </a:rPr>
              <a:t>어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있는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배열</a:t>
            </a:r>
            <a:r>
              <a:rPr sz="2000" spc="0" dirty="0" smtClean="0">
                <a:latin typeface="맑은 고딕"/>
                <a:cs typeface="맑은 고딕"/>
              </a:rPr>
              <a:t>의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알맞</a:t>
            </a:r>
            <a:r>
              <a:rPr sz="2000" spc="0" dirty="0" smtClean="0">
                <a:latin typeface="맑은 고딕"/>
                <a:cs typeface="맑은 고딕"/>
              </a:rPr>
              <a:t>은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위치</a:t>
            </a:r>
            <a:r>
              <a:rPr sz="2000" spc="0" dirty="0" smtClean="0">
                <a:latin typeface="맑은 고딕"/>
                <a:cs typeface="맑은 고딕"/>
              </a:rPr>
              <a:t>에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삽입하</a:t>
            </a:r>
            <a:r>
              <a:rPr sz="2000" spc="0" dirty="0" smtClean="0">
                <a:latin typeface="맑은 고딕"/>
                <a:cs typeface="맑은 고딕"/>
              </a:rPr>
              <a:t>는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정</a:t>
            </a:r>
            <a:r>
              <a:rPr sz="2000" spc="0" dirty="0" smtClean="0">
                <a:latin typeface="맑은 고딕"/>
                <a:cs typeface="맑은 고딕"/>
              </a:rPr>
              <a:t>렬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방법</a:t>
            </a:r>
            <a:endParaRPr sz="2000" dirty="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98235" y="4591811"/>
            <a:ext cx="1821180" cy="1821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24144" y="461772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2767" y="3546347"/>
            <a:ext cx="3151632" cy="292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8675" y="3572255"/>
            <a:ext cx="3044952" cy="2816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7803" y="3253740"/>
            <a:ext cx="2043683" cy="1271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7428" y="3553967"/>
            <a:ext cx="1610868" cy="45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3827" y="3553967"/>
            <a:ext cx="1004697" cy="877824"/>
          </a:xfrm>
          <a:custGeom>
            <a:avLst/>
            <a:gdLst/>
            <a:ahLst/>
            <a:cxnLst/>
            <a:rect l="l" t="t" r="r" b="b"/>
            <a:pathLst>
              <a:path w="1004697" h="877824">
                <a:moveTo>
                  <a:pt x="697484" y="0"/>
                </a:moveTo>
                <a:lnTo>
                  <a:pt x="0" y="0"/>
                </a:lnTo>
                <a:lnTo>
                  <a:pt x="53848" y="508"/>
                </a:lnTo>
                <a:lnTo>
                  <a:pt x="107696" y="4826"/>
                </a:lnTo>
                <a:lnTo>
                  <a:pt x="161417" y="13081"/>
                </a:lnTo>
                <a:lnTo>
                  <a:pt x="214630" y="25146"/>
                </a:lnTo>
                <a:lnTo>
                  <a:pt x="267208" y="41275"/>
                </a:lnTo>
                <a:lnTo>
                  <a:pt x="318770" y="61214"/>
                </a:lnTo>
                <a:lnTo>
                  <a:pt x="369188" y="85217"/>
                </a:lnTo>
                <a:lnTo>
                  <a:pt x="418211" y="113284"/>
                </a:lnTo>
                <a:lnTo>
                  <a:pt x="465455" y="145288"/>
                </a:lnTo>
                <a:lnTo>
                  <a:pt x="497459" y="170307"/>
                </a:lnTo>
                <a:lnTo>
                  <a:pt x="527685" y="196596"/>
                </a:lnTo>
                <a:lnTo>
                  <a:pt x="556006" y="224282"/>
                </a:lnTo>
                <a:lnTo>
                  <a:pt x="582549" y="253238"/>
                </a:lnTo>
                <a:lnTo>
                  <a:pt x="607187" y="283464"/>
                </a:lnTo>
                <a:lnTo>
                  <a:pt x="629920" y="314706"/>
                </a:lnTo>
                <a:lnTo>
                  <a:pt x="650748" y="346837"/>
                </a:lnTo>
                <a:lnTo>
                  <a:pt x="669544" y="379984"/>
                </a:lnTo>
                <a:lnTo>
                  <a:pt x="701039" y="448691"/>
                </a:lnTo>
                <a:lnTo>
                  <a:pt x="724153" y="519938"/>
                </a:lnTo>
                <a:lnTo>
                  <a:pt x="738759" y="593217"/>
                </a:lnTo>
                <a:lnTo>
                  <a:pt x="744347" y="667512"/>
                </a:lnTo>
                <a:lnTo>
                  <a:pt x="743712" y="704977"/>
                </a:lnTo>
                <a:lnTo>
                  <a:pt x="740790" y="742442"/>
                </a:lnTo>
                <a:lnTo>
                  <a:pt x="735457" y="779907"/>
                </a:lnTo>
                <a:lnTo>
                  <a:pt x="727837" y="817245"/>
                </a:lnTo>
                <a:lnTo>
                  <a:pt x="980948" y="877824"/>
                </a:lnTo>
                <a:lnTo>
                  <a:pt x="995299" y="804418"/>
                </a:lnTo>
                <a:lnTo>
                  <a:pt x="1003046" y="731139"/>
                </a:lnTo>
                <a:lnTo>
                  <a:pt x="1004697" y="658368"/>
                </a:lnTo>
                <a:lnTo>
                  <a:pt x="1000251" y="586232"/>
                </a:lnTo>
                <a:lnTo>
                  <a:pt x="989838" y="515239"/>
                </a:lnTo>
                <a:lnTo>
                  <a:pt x="973836" y="445516"/>
                </a:lnTo>
                <a:lnTo>
                  <a:pt x="952246" y="377317"/>
                </a:lnTo>
                <a:lnTo>
                  <a:pt x="925449" y="311150"/>
                </a:lnTo>
                <a:lnTo>
                  <a:pt x="893445" y="247015"/>
                </a:lnTo>
                <a:lnTo>
                  <a:pt x="856488" y="185420"/>
                </a:lnTo>
                <a:lnTo>
                  <a:pt x="814832" y="126619"/>
                </a:lnTo>
                <a:lnTo>
                  <a:pt x="768603" y="70739"/>
                </a:lnTo>
                <a:lnTo>
                  <a:pt x="717931" y="18161"/>
                </a:lnTo>
                <a:lnTo>
                  <a:pt x="6974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7428" y="3702684"/>
            <a:ext cx="506349" cy="311022"/>
          </a:xfrm>
          <a:custGeom>
            <a:avLst/>
            <a:gdLst/>
            <a:ahLst/>
            <a:cxnLst/>
            <a:rect l="l" t="t" r="r" b="b"/>
            <a:pathLst>
              <a:path w="506349" h="311023">
                <a:moveTo>
                  <a:pt x="0" y="0"/>
                </a:moveTo>
                <a:lnTo>
                  <a:pt x="140462" y="311022"/>
                </a:lnTo>
                <a:lnTo>
                  <a:pt x="506349" y="121157"/>
                </a:lnTo>
                <a:lnTo>
                  <a:pt x="391287" y="93598"/>
                </a:lnTo>
                <a:lnTo>
                  <a:pt x="427736" y="53339"/>
                </a:lnTo>
                <a:lnTo>
                  <a:pt x="454406" y="28320"/>
                </a:lnTo>
                <a:lnTo>
                  <a:pt x="118745" y="2832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6172" y="3293364"/>
            <a:ext cx="1485138" cy="437642"/>
          </a:xfrm>
          <a:custGeom>
            <a:avLst/>
            <a:gdLst/>
            <a:ahLst/>
            <a:cxnLst/>
            <a:rect l="l" t="t" r="r" b="b"/>
            <a:pathLst>
              <a:path w="1485138" h="437642">
                <a:moveTo>
                  <a:pt x="797813" y="0"/>
                </a:moveTo>
                <a:lnTo>
                  <a:pt x="737107" y="2412"/>
                </a:lnTo>
                <a:lnTo>
                  <a:pt x="677163" y="8509"/>
                </a:lnTo>
                <a:lnTo>
                  <a:pt x="617854" y="18161"/>
                </a:lnTo>
                <a:lnTo>
                  <a:pt x="559688" y="31241"/>
                </a:lnTo>
                <a:lnTo>
                  <a:pt x="502538" y="47878"/>
                </a:lnTo>
                <a:lnTo>
                  <a:pt x="446786" y="67690"/>
                </a:lnTo>
                <a:lnTo>
                  <a:pt x="392556" y="90932"/>
                </a:lnTo>
                <a:lnTo>
                  <a:pt x="339978" y="117475"/>
                </a:lnTo>
                <a:lnTo>
                  <a:pt x="289305" y="147065"/>
                </a:lnTo>
                <a:lnTo>
                  <a:pt x="240537" y="179832"/>
                </a:lnTo>
                <a:lnTo>
                  <a:pt x="194055" y="215646"/>
                </a:lnTo>
                <a:lnTo>
                  <a:pt x="149860" y="254381"/>
                </a:lnTo>
                <a:lnTo>
                  <a:pt x="108203" y="296037"/>
                </a:lnTo>
                <a:lnTo>
                  <a:pt x="69214" y="340487"/>
                </a:lnTo>
                <a:lnTo>
                  <a:pt x="33019" y="387731"/>
                </a:lnTo>
                <a:lnTo>
                  <a:pt x="0" y="437642"/>
                </a:lnTo>
                <a:lnTo>
                  <a:pt x="335661" y="437642"/>
                </a:lnTo>
                <a:lnTo>
                  <a:pt x="348234" y="425831"/>
                </a:lnTo>
                <a:lnTo>
                  <a:pt x="390016" y="392684"/>
                </a:lnTo>
                <a:lnTo>
                  <a:pt x="434213" y="363219"/>
                </a:lnTo>
                <a:lnTo>
                  <a:pt x="480440" y="337438"/>
                </a:lnTo>
                <a:lnTo>
                  <a:pt x="528574" y="315213"/>
                </a:lnTo>
                <a:lnTo>
                  <a:pt x="578230" y="296799"/>
                </a:lnTo>
                <a:lnTo>
                  <a:pt x="629285" y="282066"/>
                </a:lnTo>
                <a:lnTo>
                  <a:pt x="681354" y="271145"/>
                </a:lnTo>
                <a:lnTo>
                  <a:pt x="734187" y="264033"/>
                </a:lnTo>
                <a:lnTo>
                  <a:pt x="787653" y="260603"/>
                </a:lnTo>
                <a:lnTo>
                  <a:pt x="1485138" y="260603"/>
                </a:lnTo>
                <a:lnTo>
                  <a:pt x="1450721" y="229870"/>
                </a:lnTo>
                <a:lnTo>
                  <a:pt x="1391792" y="184785"/>
                </a:lnTo>
                <a:lnTo>
                  <a:pt x="1329181" y="144018"/>
                </a:lnTo>
                <a:lnTo>
                  <a:pt x="1262888" y="107569"/>
                </a:lnTo>
                <a:lnTo>
                  <a:pt x="1193038" y="75946"/>
                </a:lnTo>
                <a:lnTo>
                  <a:pt x="1120013" y="49275"/>
                </a:lnTo>
                <a:lnTo>
                  <a:pt x="1043939" y="27939"/>
                </a:lnTo>
                <a:lnTo>
                  <a:pt x="982217" y="15112"/>
                </a:lnTo>
                <a:lnTo>
                  <a:pt x="920623" y="6350"/>
                </a:lnTo>
                <a:lnTo>
                  <a:pt x="859027" y="1270"/>
                </a:lnTo>
                <a:lnTo>
                  <a:pt x="79781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3294126"/>
            <a:ext cx="1911096" cy="1138428"/>
          </a:xfrm>
          <a:custGeom>
            <a:avLst/>
            <a:gdLst/>
            <a:ahLst/>
            <a:cxnLst/>
            <a:rect l="l" t="t" r="r" b="b"/>
            <a:pathLst>
              <a:path w="1911096" h="1138427">
                <a:moveTo>
                  <a:pt x="1887347" y="1138428"/>
                </a:moveTo>
                <a:lnTo>
                  <a:pt x="1901698" y="1065022"/>
                </a:lnTo>
                <a:lnTo>
                  <a:pt x="1909445" y="991743"/>
                </a:lnTo>
                <a:lnTo>
                  <a:pt x="1911096" y="918972"/>
                </a:lnTo>
                <a:lnTo>
                  <a:pt x="1906651" y="846836"/>
                </a:lnTo>
                <a:lnTo>
                  <a:pt x="1896237" y="775843"/>
                </a:lnTo>
                <a:lnTo>
                  <a:pt x="1880235" y="706119"/>
                </a:lnTo>
                <a:lnTo>
                  <a:pt x="1858645" y="637921"/>
                </a:lnTo>
                <a:lnTo>
                  <a:pt x="1831848" y="571754"/>
                </a:lnTo>
                <a:lnTo>
                  <a:pt x="1799844" y="507619"/>
                </a:lnTo>
                <a:lnTo>
                  <a:pt x="1762887" y="446024"/>
                </a:lnTo>
                <a:lnTo>
                  <a:pt x="1721231" y="387223"/>
                </a:lnTo>
                <a:lnTo>
                  <a:pt x="1675002" y="331343"/>
                </a:lnTo>
                <a:lnTo>
                  <a:pt x="1624330" y="278764"/>
                </a:lnTo>
                <a:lnTo>
                  <a:pt x="1569465" y="229870"/>
                </a:lnTo>
                <a:lnTo>
                  <a:pt x="1510538" y="184785"/>
                </a:lnTo>
                <a:lnTo>
                  <a:pt x="1447927" y="144018"/>
                </a:lnTo>
                <a:lnTo>
                  <a:pt x="1381633" y="107569"/>
                </a:lnTo>
                <a:lnTo>
                  <a:pt x="1311783" y="75946"/>
                </a:lnTo>
                <a:lnTo>
                  <a:pt x="1238758" y="49275"/>
                </a:lnTo>
                <a:lnTo>
                  <a:pt x="1162685" y="27939"/>
                </a:lnTo>
                <a:lnTo>
                  <a:pt x="1100963" y="15112"/>
                </a:lnTo>
                <a:lnTo>
                  <a:pt x="1039368" y="6350"/>
                </a:lnTo>
                <a:lnTo>
                  <a:pt x="977773" y="1270"/>
                </a:lnTo>
                <a:lnTo>
                  <a:pt x="916559" y="0"/>
                </a:lnTo>
                <a:lnTo>
                  <a:pt x="855852" y="2412"/>
                </a:lnTo>
                <a:lnTo>
                  <a:pt x="795909" y="8509"/>
                </a:lnTo>
                <a:lnTo>
                  <a:pt x="736600" y="18161"/>
                </a:lnTo>
                <a:lnTo>
                  <a:pt x="678434" y="31241"/>
                </a:lnTo>
                <a:lnTo>
                  <a:pt x="621284" y="47878"/>
                </a:lnTo>
                <a:lnTo>
                  <a:pt x="565531" y="67690"/>
                </a:lnTo>
                <a:lnTo>
                  <a:pt x="511301" y="90932"/>
                </a:lnTo>
                <a:lnTo>
                  <a:pt x="458724" y="117475"/>
                </a:lnTo>
                <a:lnTo>
                  <a:pt x="408050" y="147065"/>
                </a:lnTo>
                <a:lnTo>
                  <a:pt x="359283" y="179832"/>
                </a:lnTo>
                <a:lnTo>
                  <a:pt x="312800" y="215646"/>
                </a:lnTo>
                <a:lnTo>
                  <a:pt x="268605" y="254381"/>
                </a:lnTo>
                <a:lnTo>
                  <a:pt x="226949" y="296037"/>
                </a:lnTo>
                <a:lnTo>
                  <a:pt x="187960" y="340487"/>
                </a:lnTo>
                <a:lnTo>
                  <a:pt x="151764" y="387731"/>
                </a:lnTo>
                <a:lnTo>
                  <a:pt x="118745" y="437642"/>
                </a:lnTo>
                <a:lnTo>
                  <a:pt x="0" y="409321"/>
                </a:lnTo>
                <a:lnTo>
                  <a:pt x="140462" y="720344"/>
                </a:lnTo>
                <a:lnTo>
                  <a:pt x="506349" y="530479"/>
                </a:lnTo>
                <a:lnTo>
                  <a:pt x="391287" y="502919"/>
                </a:lnTo>
                <a:lnTo>
                  <a:pt x="427736" y="462661"/>
                </a:lnTo>
                <a:lnTo>
                  <a:pt x="466979" y="425831"/>
                </a:lnTo>
                <a:lnTo>
                  <a:pt x="508762" y="392684"/>
                </a:lnTo>
                <a:lnTo>
                  <a:pt x="552958" y="363219"/>
                </a:lnTo>
                <a:lnTo>
                  <a:pt x="599186" y="337438"/>
                </a:lnTo>
                <a:lnTo>
                  <a:pt x="647319" y="315213"/>
                </a:lnTo>
                <a:lnTo>
                  <a:pt x="696976" y="296799"/>
                </a:lnTo>
                <a:lnTo>
                  <a:pt x="748030" y="282066"/>
                </a:lnTo>
                <a:lnTo>
                  <a:pt x="800100" y="271145"/>
                </a:lnTo>
                <a:lnTo>
                  <a:pt x="852932" y="264033"/>
                </a:lnTo>
                <a:lnTo>
                  <a:pt x="906399" y="260603"/>
                </a:lnTo>
                <a:lnTo>
                  <a:pt x="960247" y="261112"/>
                </a:lnTo>
                <a:lnTo>
                  <a:pt x="1014095" y="265429"/>
                </a:lnTo>
                <a:lnTo>
                  <a:pt x="1067815" y="273685"/>
                </a:lnTo>
                <a:lnTo>
                  <a:pt x="1121029" y="285750"/>
                </a:lnTo>
                <a:lnTo>
                  <a:pt x="1173607" y="301878"/>
                </a:lnTo>
                <a:lnTo>
                  <a:pt x="1225169" y="321818"/>
                </a:lnTo>
                <a:lnTo>
                  <a:pt x="1275588" y="345821"/>
                </a:lnTo>
                <a:lnTo>
                  <a:pt x="1324610" y="373888"/>
                </a:lnTo>
                <a:lnTo>
                  <a:pt x="1371854" y="405892"/>
                </a:lnTo>
                <a:lnTo>
                  <a:pt x="1403858" y="430911"/>
                </a:lnTo>
                <a:lnTo>
                  <a:pt x="1434084" y="457200"/>
                </a:lnTo>
                <a:lnTo>
                  <a:pt x="1462405" y="484886"/>
                </a:lnTo>
                <a:lnTo>
                  <a:pt x="1488948" y="513842"/>
                </a:lnTo>
                <a:lnTo>
                  <a:pt x="1513586" y="544068"/>
                </a:lnTo>
                <a:lnTo>
                  <a:pt x="1536319" y="575310"/>
                </a:lnTo>
                <a:lnTo>
                  <a:pt x="1557147" y="607441"/>
                </a:lnTo>
                <a:lnTo>
                  <a:pt x="1575943" y="640588"/>
                </a:lnTo>
                <a:lnTo>
                  <a:pt x="1607439" y="709294"/>
                </a:lnTo>
                <a:lnTo>
                  <a:pt x="1630552" y="780542"/>
                </a:lnTo>
                <a:lnTo>
                  <a:pt x="1645158" y="853821"/>
                </a:lnTo>
                <a:lnTo>
                  <a:pt x="1650746" y="928116"/>
                </a:lnTo>
                <a:lnTo>
                  <a:pt x="1650111" y="965581"/>
                </a:lnTo>
                <a:lnTo>
                  <a:pt x="1647189" y="1003046"/>
                </a:lnTo>
                <a:lnTo>
                  <a:pt x="1641856" y="1040511"/>
                </a:lnTo>
                <a:lnTo>
                  <a:pt x="1634236" y="1077849"/>
                </a:lnTo>
                <a:lnTo>
                  <a:pt x="1887347" y="11384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6930390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프로그램으로</a:t>
            </a:r>
            <a:r>
              <a:rPr sz="2400" b="1" spc="20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구현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시</a:t>
            </a:r>
            <a:r>
              <a:rPr sz="2400" b="1" spc="-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달라지는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점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알맞은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위치에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데이터를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삽입하기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위해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469900">
              <a:lnSpc>
                <a:spcPct val="100000"/>
              </a:lnSpc>
            </a:pPr>
            <a:r>
              <a:rPr sz="2000" spc="-5" dirty="0" smtClean="0">
                <a:latin typeface="맑은 고딕"/>
                <a:cs typeface="맑은 고딕"/>
              </a:rPr>
              <a:t>배열</a:t>
            </a:r>
            <a:r>
              <a:rPr sz="2000" spc="0" dirty="0" smtClean="0">
                <a:latin typeface="맑은 고딕"/>
                <a:cs typeface="맑은 고딕"/>
              </a:rPr>
              <a:t>에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저장</a:t>
            </a:r>
            <a:r>
              <a:rPr sz="2000" spc="0" dirty="0" smtClean="0">
                <a:latin typeface="맑은 고딕"/>
                <a:cs typeface="맑은 고딕"/>
              </a:rPr>
              <a:t>된</a:t>
            </a:r>
            <a:r>
              <a:rPr sz="2000" spc="-2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값들</a:t>
            </a:r>
            <a:r>
              <a:rPr sz="2000" spc="0" dirty="0" smtClean="0">
                <a:latin typeface="맑은 고딕"/>
                <a:cs typeface="맑은 고딕"/>
              </a:rPr>
              <a:t>을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하나</a:t>
            </a:r>
            <a:r>
              <a:rPr sz="2000" spc="0" dirty="0" smtClean="0">
                <a:latin typeface="맑은 고딕"/>
                <a:cs typeface="맑은 고딕"/>
              </a:rPr>
              <a:t>씩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006FC0"/>
                </a:solidFill>
                <a:latin typeface="맑은 고딕"/>
                <a:cs typeface="맑은 고딕"/>
              </a:rPr>
              <a:t>순서대</a:t>
            </a:r>
            <a:r>
              <a:rPr sz="2000" b="1" spc="0" dirty="0" smtClean="0">
                <a:solidFill>
                  <a:srgbClr val="006FC0"/>
                </a:solidFill>
                <a:latin typeface="맑은 고딕"/>
                <a:cs typeface="맑은 고딕"/>
              </a:rPr>
              <a:t>로</a:t>
            </a:r>
            <a:r>
              <a:rPr sz="2000" b="1" spc="-45" dirty="0" smtClean="0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sz="2000" b="1" spc="-5" dirty="0" smtClean="0">
                <a:solidFill>
                  <a:srgbClr val="006FC0"/>
                </a:solidFill>
                <a:latin typeface="맑은 고딕"/>
                <a:cs typeface="맑은 고딕"/>
              </a:rPr>
              <a:t>비교</a:t>
            </a:r>
            <a:r>
              <a:rPr sz="2000" spc="0" dirty="0" smtClean="0">
                <a:latin typeface="맑은 고딕"/>
                <a:cs typeface="맑은 고딕"/>
              </a:rPr>
              <a:t>해</a:t>
            </a:r>
            <a:r>
              <a:rPr sz="2000" spc="-2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보아</a:t>
            </a:r>
            <a:r>
              <a:rPr sz="2000" spc="0" dirty="0" smtClean="0">
                <a:latin typeface="맑은 고딕"/>
                <a:cs typeface="맑은 고딕"/>
              </a:rPr>
              <a:t>야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20996" y="3685032"/>
            <a:ext cx="2093976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8155" y="3724655"/>
            <a:ext cx="1737359" cy="501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8840" y="3724655"/>
            <a:ext cx="1056132" cy="501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0620" y="4100703"/>
            <a:ext cx="251587" cy="125349"/>
          </a:xfrm>
          <a:custGeom>
            <a:avLst/>
            <a:gdLst/>
            <a:ahLst/>
            <a:cxnLst/>
            <a:rect l="l" t="t" r="r" b="b"/>
            <a:pathLst>
              <a:path w="251587" h="125349">
                <a:moveTo>
                  <a:pt x="251587" y="0"/>
                </a:moveTo>
                <a:lnTo>
                  <a:pt x="0" y="0"/>
                </a:lnTo>
                <a:lnTo>
                  <a:pt x="97154" y="125349"/>
                </a:lnTo>
                <a:lnTo>
                  <a:pt x="25158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3484" y="3724655"/>
            <a:ext cx="997838" cy="376046"/>
          </a:xfrm>
          <a:custGeom>
            <a:avLst/>
            <a:gdLst/>
            <a:ahLst/>
            <a:cxnLst/>
            <a:rect l="l" t="t" r="r" b="b"/>
            <a:pathLst>
              <a:path w="997838" h="376047">
                <a:moveTo>
                  <a:pt x="997838" y="0"/>
                </a:moveTo>
                <a:lnTo>
                  <a:pt x="871981" y="0"/>
                </a:lnTo>
                <a:lnTo>
                  <a:pt x="810894" y="1143"/>
                </a:lnTo>
                <a:lnTo>
                  <a:pt x="750569" y="4572"/>
                </a:lnTo>
                <a:lnTo>
                  <a:pt x="691388" y="10160"/>
                </a:lnTo>
                <a:lnTo>
                  <a:pt x="633476" y="17907"/>
                </a:lnTo>
                <a:lnTo>
                  <a:pt x="576961" y="27686"/>
                </a:lnTo>
                <a:lnTo>
                  <a:pt x="521969" y="39370"/>
                </a:lnTo>
                <a:lnTo>
                  <a:pt x="468629" y="53086"/>
                </a:lnTo>
                <a:lnTo>
                  <a:pt x="417194" y="68580"/>
                </a:lnTo>
                <a:lnTo>
                  <a:pt x="367791" y="85979"/>
                </a:lnTo>
                <a:lnTo>
                  <a:pt x="320548" y="105029"/>
                </a:lnTo>
                <a:lnTo>
                  <a:pt x="275589" y="125730"/>
                </a:lnTo>
                <a:lnTo>
                  <a:pt x="233044" y="148082"/>
                </a:lnTo>
                <a:lnTo>
                  <a:pt x="193166" y="171831"/>
                </a:lnTo>
                <a:lnTo>
                  <a:pt x="156082" y="197231"/>
                </a:lnTo>
                <a:lnTo>
                  <a:pt x="121792" y="223901"/>
                </a:lnTo>
                <a:lnTo>
                  <a:pt x="90677" y="251968"/>
                </a:lnTo>
                <a:lnTo>
                  <a:pt x="62864" y="281178"/>
                </a:lnTo>
                <a:lnTo>
                  <a:pt x="38353" y="311785"/>
                </a:lnTo>
                <a:lnTo>
                  <a:pt x="0" y="376047"/>
                </a:lnTo>
                <a:lnTo>
                  <a:pt x="125856" y="376047"/>
                </a:lnTo>
                <a:lnTo>
                  <a:pt x="143128" y="343408"/>
                </a:lnTo>
                <a:lnTo>
                  <a:pt x="164084" y="311785"/>
                </a:lnTo>
                <a:lnTo>
                  <a:pt x="188594" y="281178"/>
                </a:lnTo>
                <a:lnTo>
                  <a:pt x="216535" y="251968"/>
                </a:lnTo>
                <a:lnTo>
                  <a:pt x="247650" y="223901"/>
                </a:lnTo>
                <a:lnTo>
                  <a:pt x="281813" y="197231"/>
                </a:lnTo>
                <a:lnTo>
                  <a:pt x="319024" y="171831"/>
                </a:lnTo>
                <a:lnTo>
                  <a:pt x="358901" y="148082"/>
                </a:lnTo>
                <a:lnTo>
                  <a:pt x="401319" y="125730"/>
                </a:lnTo>
                <a:lnTo>
                  <a:pt x="446277" y="105029"/>
                </a:lnTo>
                <a:lnTo>
                  <a:pt x="493649" y="85979"/>
                </a:lnTo>
                <a:lnTo>
                  <a:pt x="543051" y="68580"/>
                </a:lnTo>
                <a:lnTo>
                  <a:pt x="594487" y="53086"/>
                </a:lnTo>
                <a:lnTo>
                  <a:pt x="647826" y="39370"/>
                </a:lnTo>
                <a:lnTo>
                  <a:pt x="702817" y="27686"/>
                </a:lnTo>
                <a:lnTo>
                  <a:pt x="759332" y="17907"/>
                </a:lnTo>
                <a:lnTo>
                  <a:pt x="817244" y="10160"/>
                </a:lnTo>
                <a:lnTo>
                  <a:pt x="876426" y="4572"/>
                </a:lnTo>
                <a:lnTo>
                  <a:pt x="936625" y="1143"/>
                </a:lnTo>
                <a:lnTo>
                  <a:pt x="99783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8840" y="3723132"/>
            <a:ext cx="961643" cy="502919"/>
          </a:xfrm>
          <a:custGeom>
            <a:avLst/>
            <a:gdLst/>
            <a:ahLst/>
            <a:cxnLst/>
            <a:rect l="l" t="t" r="r" b="b"/>
            <a:pathLst>
              <a:path w="961644" h="502920">
                <a:moveTo>
                  <a:pt x="62737" y="0"/>
                </a:moveTo>
                <a:lnTo>
                  <a:pt x="50037" y="0"/>
                </a:lnTo>
                <a:lnTo>
                  <a:pt x="24764" y="508"/>
                </a:lnTo>
                <a:lnTo>
                  <a:pt x="0" y="1270"/>
                </a:lnTo>
                <a:lnTo>
                  <a:pt x="69850" y="5461"/>
                </a:lnTo>
                <a:lnTo>
                  <a:pt x="137795" y="12573"/>
                </a:lnTo>
                <a:lnTo>
                  <a:pt x="203835" y="22606"/>
                </a:lnTo>
                <a:lnTo>
                  <a:pt x="267843" y="35179"/>
                </a:lnTo>
                <a:lnTo>
                  <a:pt x="329311" y="50292"/>
                </a:lnTo>
                <a:lnTo>
                  <a:pt x="388238" y="67818"/>
                </a:lnTo>
                <a:lnTo>
                  <a:pt x="444500" y="87630"/>
                </a:lnTo>
                <a:lnTo>
                  <a:pt x="497713" y="109728"/>
                </a:lnTo>
                <a:lnTo>
                  <a:pt x="547878" y="133858"/>
                </a:lnTo>
                <a:lnTo>
                  <a:pt x="594613" y="159893"/>
                </a:lnTo>
                <a:lnTo>
                  <a:pt x="637920" y="187833"/>
                </a:lnTo>
                <a:lnTo>
                  <a:pt x="677417" y="217551"/>
                </a:lnTo>
                <a:lnTo>
                  <a:pt x="712978" y="248793"/>
                </a:lnTo>
                <a:lnTo>
                  <a:pt x="744474" y="281559"/>
                </a:lnTo>
                <a:lnTo>
                  <a:pt x="771652" y="315722"/>
                </a:lnTo>
                <a:lnTo>
                  <a:pt x="794385" y="351028"/>
                </a:lnTo>
                <a:lnTo>
                  <a:pt x="812291" y="387604"/>
                </a:lnTo>
                <a:lnTo>
                  <a:pt x="825373" y="425196"/>
                </a:lnTo>
                <a:lnTo>
                  <a:pt x="833374" y="463677"/>
                </a:lnTo>
                <a:lnTo>
                  <a:pt x="836040" y="502920"/>
                </a:lnTo>
                <a:lnTo>
                  <a:pt x="961643" y="502920"/>
                </a:lnTo>
                <a:lnTo>
                  <a:pt x="958723" y="461645"/>
                </a:lnTo>
                <a:lnTo>
                  <a:pt x="949833" y="421386"/>
                </a:lnTo>
                <a:lnTo>
                  <a:pt x="935482" y="382016"/>
                </a:lnTo>
                <a:lnTo>
                  <a:pt x="915796" y="343916"/>
                </a:lnTo>
                <a:lnTo>
                  <a:pt x="891032" y="307213"/>
                </a:lnTo>
                <a:lnTo>
                  <a:pt x="861313" y="271780"/>
                </a:lnTo>
                <a:lnTo>
                  <a:pt x="827024" y="237998"/>
                </a:lnTo>
                <a:lnTo>
                  <a:pt x="788162" y="205867"/>
                </a:lnTo>
                <a:lnTo>
                  <a:pt x="745236" y="175641"/>
                </a:lnTo>
                <a:lnTo>
                  <a:pt x="698373" y="147320"/>
                </a:lnTo>
                <a:lnTo>
                  <a:pt x="647700" y="121031"/>
                </a:lnTo>
                <a:lnTo>
                  <a:pt x="593598" y="97028"/>
                </a:lnTo>
                <a:lnTo>
                  <a:pt x="536321" y="75311"/>
                </a:lnTo>
                <a:lnTo>
                  <a:pt x="475869" y="56134"/>
                </a:lnTo>
                <a:lnTo>
                  <a:pt x="412623" y="39497"/>
                </a:lnTo>
                <a:lnTo>
                  <a:pt x="346837" y="25654"/>
                </a:lnTo>
                <a:lnTo>
                  <a:pt x="278764" y="14605"/>
                </a:lnTo>
                <a:lnTo>
                  <a:pt x="208534" y="6604"/>
                </a:lnTo>
                <a:lnTo>
                  <a:pt x="136525" y="1651"/>
                </a:lnTo>
                <a:lnTo>
                  <a:pt x="62737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1382" y="3723894"/>
            <a:ext cx="1961388" cy="502919"/>
          </a:xfrm>
          <a:custGeom>
            <a:avLst/>
            <a:gdLst/>
            <a:ahLst/>
            <a:cxnLst/>
            <a:rect l="l" t="t" r="r" b="b"/>
            <a:pathLst>
              <a:path w="1961388" h="502920">
                <a:moveTo>
                  <a:pt x="997838" y="1269"/>
                </a:moveTo>
                <a:lnTo>
                  <a:pt x="1067815" y="5460"/>
                </a:lnTo>
                <a:lnTo>
                  <a:pt x="1136014" y="12572"/>
                </a:lnTo>
                <a:lnTo>
                  <a:pt x="1202181" y="22605"/>
                </a:lnTo>
                <a:lnTo>
                  <a:pt x="1266189" y="35178"/>
                </a:lnTo>
                <a:lnTo>
                  <a:pt x="1327784" y="50291"/>
                </a:lnTo>
                <a:lnTo>
                  <a:pt x="1386839" y="67817"/>
                </a:lnTo>
                <a:lnTo>
                  <a:pt x="1443227" y="87629"/>
                </a:lnTo>
                <a:lnTo>
                  <a:pt x="1496567" y="109727"/>
                </a:lnTo>
                <a:lnTo>
                  <a:pt x="1546733" y="133857"/>
                </a:lnTo>
                <a:lnTo>
                  <a:pt x="1593595" y="159892"/>
                </a:lnTo>
                <a:lnTo>
                  <a:pt x="1637029" y="187832"/>
                </a:lnTo>
                <a:lnTo>
                  <a:pt x="1676526" y="217550"/>
                </a:lnTo>
                <a:lnTo>
                  <a:pt x="1712214" y="248792"/>
                </a:lnTo>
                <a:lnTo>
                  <a:pt x="1743837" y="281558"/>
                </a:lnTo>
                <a:lnTo>
                  <a:pt x="1771014" y="315721"/>
                </a:lnTo>
                <a:lnTo>
                  <a:pt x="1793747" y="351027"/>
                </a:lnTo>
                <a:lnTo>
                  <a:pt x="1811782" y="387603"/>
                </a:lnTo>
                <a:lnTo>
                  <a:pt x="1824863" y="425195"/>
                </a:lnTo>
                <a:lnTo>
                  <a:pt x="1832864" y="463676"/>
                </a:lnTo>
                <a:lnTo>
                  <a:pt x="1835531" y="502919"/>
                </a:lnTo>
                <a:lnTo>
                  <a:pt x="1961388" y="502919"/>
                </a:lnTo>
                <a:lnTo>
                  <a:pt x="1958339" y="461644"/>
                </a:lnTo>
                <a:lnTo>
                  <a:pt x="1949576" y="421385"/>
                </a:lnTo>
                <a:lnTo>
                  <a:pt x="1935225" y="382015"/>
                </a:lnTo>
                <a:lnTo>
                  <a:pt x="1915414" y="343915"/>
                </a:lnTo>
                <a:lnTo>
                  <a:pt x="1890648" y="307212"/>
                </a:lnTo>
                <a:lnTo>
                  <a:pt x="1860803" y="271779"/>
                </a:lnTo>
                <a:lnTo>
                  <a:pt x="1826387" y="237997"/>
                </a:lnTo>
                <a:lnTo>
                  <a:pt x="1787651" y="205866"/>
                </a:lnTo>
                <a:lnTo>
                  <a:pt x="1744598" y="175640"/>
                </a:lnTo>
                <a:lnTo>
                  <a:pt x="1697609" y="147319"/>
                </a:lnTo>
                <a:lnTo>
                  <a:pt x="1646936" y="121030"/>
                </a:lnTo>
                <a:lnTo>
                  <a:pt x="1592707" y="97027"/>
                </a:lnTo>
                <a:lnTo>
                  <a:pt x="1535176" y="75310"/>
                </a:lnTo>
                <a:lnTo>
                  <a:pt x="1474596" y="56133"/>
                </a:lnTo>
                <a:lnTo>
                  <a:pt x="1411351" y="39496"/>
                </a:lnTo>
                <a:lnTo>
                  <a:pt x="1345438" y="25653"/>
                </a:lnTo>
                <a:lnTo>
                  <a:pt x="1277239" y="14604"/>
                </a:lnTo>
                <a:lnTo>
                  <a:pt x="1206880" y="6603"/>
                </a:lnTo>
                <a:lnTo>
                  <a:pt x="1134617" y="1650"/>
                </a:lnTo>
                <a:lnTo>
                  <a:pt x="1060703" y="0"/>
                </a:lnTo>
                <a:lnTo>
                  <a:pt x="934973" y="0"/>
                </a:lnTo>
                <a:lnTo>
                  <a:pt x="873759" y="1142"/>
                </a:lnTo>
                <a:lnTo>
                  <a:pt x="813562" y="4571"/>
                </a:lnTo>
                <a:lnTo>
                  <a:pt x="754379" y="10159"/>
                </a:lnTo>
                <a:lnTo>
                  <a:pt x="696467" y="17906"/>
                </a:lnTo>
                <a:lnTo>
                  <a:pt x="639826" y="27685"/>
                </a:lnTo>
                <a:lnTo>
                  <a:pt x="584834" y="39496"/>
                </a:lnTo>
                <a:lnTo>
                  <a:pt x="531621" y="53212"/>
                </a:lnTo>
                <a:lnTo>
                  <a:pt x="480187" y="68833"/>
                </a:lnTo>
                <a:lnTo>
                  <a:pt x="430656" y="86232"/>
                </a:lnTo>
                <a:lnTo>
                  <a:pt x="383413" y="105282"/>
                </a:lnTo>
                <a:lnTo>
                  <a:pt x="338454" y="126110"/>
                </a:lnTo>
                <a:lnTo>
                  <a:pt x="295909" y="148462"/>
                </a:lnTo>
                <a:lnTo>
                  <a:pt x="256031" y="172465"/>
                </a:lnTo>
                <a:lnTo>
                  <a:pt x="218947" y="197738"/>
                </a:lnTo>
                <a:lnTo>
                  <a:pt x="184657" y="224535"/>
                </a:lnTo>
                <a:lnTo>
                  <a:pt x="153542" y="252729"/>
                </a:lnTo>
                <a:lnTo>
                  <a:pt x="125729" y="282066"/>
                </a:lnTo>
                <a:lnTo>
                  <a:pt x="101218" y="312673"/>
                </a:lnTo>
                <a:lnTo>
                  <a:pt x="62864" y="377189"/>
                </a:lnTo>
                <a:lnTo>
                  <a:pt x="0" y="377189"/>
                </a:lnTo>
                <a:lnTo>
                  <a:pt x="97154" y="502919"/>
                </a:lnTo>
                <a:lnTo>
                  <a:pt x="251587" y="377189"/>
                </a:lnTo>
                <a:lnTo>
                  <a:pt x="188721" y="377189"/>
                </a:lnTo>
                <a:lnTo>
                  <a:pt x="205993" y="344423"/>
                </a:lnTo>
                <a:lnTo>
                  <a:pt x="251459" y="282066"/>
                </a:lnTo>
                <a:lnTo>
                  <a:pt x="279400" y="252729"/>
                </a:lnTo>
                <a:lnTo>
                  <a:pt x="310514" y="224535"/>
                </a:lnTo>
                <a:lnTo>
                  <a:pt x="344677" y="197738"/>
                </a:lnTo>
                <a:lnTo>
                  <a:pt x="381888" y="172465"/>
                </a:lnTo>
                <a:lnTo>
                  <a:pt x="421766" y="148462"/>
                </a:lnTo>
                <a:lnTo>
                  <a:pt x="464312" y="126110"/>
                </a:lnTo>
                <a:lnTo>
                  <a:pt x="509269" y="105282"/>
                </a:lnTo>
                <a:lnTo>
                  <a:pt x="556513" y="86232"/>
                </a:lnTo>
                <a:lnTo>
                  <a:pt x="605916" y="68833"/>
                </a:lnTo>
                <a:lnTo>
                  <a:pt x="657351" y="53212"/>
                </a:lnTo>
                <a:lnTo>
                  <a:pt x="710691" y="39496"/>
                </a:lnTo>
                <a:lnTo>
                  <a:pt x="765682" y="27685"/>
                </a:lnTo>
                <a:lnTo>
                  <a:pt x="822197" y="17906"/>
                </a:lnTo>
                <a:lnTo>
                  <a:pt x="880109" y="10159"/>
                </a:lnTo>
                <a:lnTo>
                  <a:pt x="939291" y="4571"/>
                </a:lnTo>
                <a:lnTo>
                  <a:pt x="999616" y="1142"/>
                </a:lnTo>
                <a:lnTo>
                  <a:pt x="1060703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4779" y="5190744"/>
            <a:ext cx="3015996" cy="58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2984" y="5228844"/>
            <a:ext cx="2702052" cy="448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0410" y="5340858"/>
            <a:ext cx="1448180" cy="336041"/>
          </a:xfrm>
          <a:custGeom>
            <a:avLst/>
            <a:gdLst/>
            <a:ahLst/>
            <a:cxnLst/>
            <a:rect l="l" t="t" r="r" b="b"/>
            <a:pathLst>
              <a:path w="1448180" h="336041">
                <a:moveTo>
                  <a:pt x="112140" y="0"/>
                </a:moveTo>
                <a:lnTo>
                  <a:pt x="0" y="0"/>
                </a:lnTo>
                <a:lnTo>
                  <a:pt x="26542" y="29209"/>
                </a:lnTo>
                <a:lnTo>
                  <a:pt x="58674" y="57530"/>
                </a:lnTo>
                <a:lnTo>
                  <a:pt x="96265" y="84708"/>
                </a:lnTo>
                <a:lnTo>
                  <a:pt x="138937" y="110870"/>
                </a:lnTo>
                <a:lnTo>
                  <a:pt x="186689" y="136016"/>
                </a:lnTo>
                <a:lnTo>
                  <a:pt x="239013" y="159765"/>
                </a:lnTo>
                <a:lnTo>
                  <a:pt x="295910" y="182498"/>
                </a:lnTo>
                <a:lnTo>
                  <a:pt x="357124" y="203707"/>
                </a:lnTo>
                <a:lnTo>
                  <a:pt x="422148" y="223646"/>
                </a:lnTo>
                <a:lnTo>
                  <a:pt x="491109" y="242188"/>
                </a:lnTo>
                <a:lnTo>
                  <a:pt x="563499" y="259245"/>
                </a:lnTo>
                <a:lnTo>
                  <a:pt x="639317" y="274726"/>
                </a:lnTo>
                <a:lnTo>
                  <a:pt x="718058" y="288620"/>
                </a:lnTo>
                <a:lnTo>
                  <a:pt x="799718" y="300850"/>
                </a:lnTo>
                <a:lnTo>
                  <a:pt x="884047" y="311353"/>
                </a:lnTo>
                <a:lnTo>
                  <a:pt x="970661" y="320090"/>
                </a:lnTo>
                <a:lnTo>
                  <a:pt x="1059434" y="326974"/>
                </a:lnTo>
                <a:lnTo>
                  <a:pt x="1149985" y="331977"/>
                </a:lnTo>
                <a:lnTo>
                  <a:pt x="1242314" y="335013"/>
                </a:lnTo>
                <a:lnTo>
                  <a:pt x="1336039" y="336041"/>
                </a:lnTo>
                <a:lnTo>
                  <a:pt x="1448180" y="336041"/>
                </a:lnTo>
                <a:lnTo>
                  <a:pt x="1354454" y="335013"/>
                </a:lnTo>
                <a:lnTo>
                  <a:pt x="1262126" y="331977"/>
                </a:lnTo>
                <a:lnTo>
                  <a:pt x="1171448" y="326974"/>
                </a:lnTo>
                <a:lnTo>
                  <a:pt x="1082675" y="320090"/>
                </a:lnTo>
                <a:lnTo>
                  <a:pt x="996061" y="311353"/>
                </a:lnTo>
                <a:lnTo>
                  <a:pt x="911860" y="300850"/>
                </a:lnTo>
                <a:lnTo>
                  <a:pt x="830199" y="288620"/>
                </a:lnTo>
                <a:lnTo>
                  <a:pt x="751331" y="274726"/>
                </a:lnTo>
                <a:lnTo>
                  <a:pt x="675639" y="259245"/>
                </a:lnTo>
                <a:lnTo>
                  <a:pt x="603123" y="242188"/>
                </a:lnTo>
                <a:lnTo>
                  <a:pt x="534288" y="223646"/>
                </a:lnTo>
                <a:lnTo>
                  <a:pt x="469138" y="203707"/>
                </a:lnTo>
                <a:lnTo>
                  <a:pt x="408050" y="182498"/>
                </a:lnTo>
                <a:lnTo>
                  <a:pt x="351154" y="159765"/>
                </a:lnTo>
                <a:lnTo>
                  <a:pt x="298703" y="136016"/>
                </a:lnTo>
                <a:lnTo>
                  <a:pt x="251078" y="110870"/>
                </a:lnTo>
                <a:lnTo>
                  <a:pt x="208279" y="84708"/>
                </a:lnTo>
                <a:lnTo>
                  <a:pt x="170814" y="57530"/>
                </a:lnTo>
                <a:lnTo>
                  <a:pt x="138556" y="29209"/>
                </a:lnTo>
                <a:lnTo>
                  <a:pt x="11214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4403" y="5228844"/>
            <a:ext cx="224155" cy="112014"/>
          </a:xfrm>
          <a:custGeom>
            <a:avLst/>
            <a:gdLst/>
            <a:ahLst/>
            <a:cxnLst/>
            <a:rect l="l" t="t" r="r" b="b"/>
            <a:pathLst>
              <a:path w="224155" h="112013">
                <a:moveTo>
                  <a:pt x="68325" y="0"/>
                </a:moveTo>
                <a:lnTo>
                  <a:pt x="0" y="112013"/>
                </a:lnTo>
                <a:lnTo>
                  <a:pt x="224155" y="112013"/>
                </a:lnTo>
                <a:lnTo>
                  <a:pt x="6832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2203" y="5228844"/>
            <a:ext cx="1434084" cy="448056"/>
          </a:xfrm>
          <a:custGeom>
            <a:avLst/>
            <a:gdLst/>
            <a:ahLst/>
            <a:cxnLst/>
            <a:rect l="l" t="t" r="r" b="b"/>
            <a:pathLst>
              <a:path w="1434084" h="448055">
                <a:moveTo>
                  <a:pt x="1434084" y="0"/>
                </a:moveTo>
                <a:lnTo>
                  <a:pt x="1322197" y="0"/>
                </a:lnTo>
                <a:lnTo>
                  <a:pt x="1317878" y="35686"/>
                </a:lnTo>
                <a:lnTo>
                  <a:pt x="1305052" y="70738"/>
                </a:lnTo>
                <a:lnTo>
                  <a:pt x="1284224" y="104774"/>
                </a:lnTo>
                <a:lnTo>
                  <a:pt x="1255522" y="137921"/>
                </a:lnTo>
                <a:lnTo>
                  <a:pt x="1219453" y="169925"/>
                </a:lnTo>
                <a:lnTo>
                  <a:pt x="1176147" y="200913"/>
                </a:lnTo>
                <a:lnTo>
                  <a:pt x="1126109" y="230377"/>
                </a:lnTo>
                <a:lnTo>
                  <a:pt x="1069467" y="258571"/>
                </a:lnTo>
                <a:lnTo>
                  <a:pt x="1006729" y="285241"/>
                </a:lnTo>
                <a:lnTo>
                  <a:pt x="938149" y="310260"/>
                </a:lnTo>
                <a:lnTo>
                  <a:pt x="863981" y="333628"/>
                </a:lnTo>
                <a:lnTo>
                  <a:pt x="784479" y="355091"/>
                </a:lnTo>
                <a:lnTo>
                  <a:pt x="700278" y="374637"/>
                </a:lnTo>
                <a:lnTo>
                  <a:pt x="611378" y="392112"/>
                </a:lnTo>
                <a:lnTo>
                  <a:pt x="518287" y="407415"/>
                </a:lnTo>
                <a:lnTo>
                  <a:pt x="421132" y="420458"/>
                </a:lnTo>
                <a:lnTo>
                  <a:pt x="320548" y="431101"/>
                </a:lnTo>
                <a:lnTo>
                  <a:pt x="216535" y="439267"/>
                </a:lnTo>
                <a:lnTo>
                  <a:pt x="109600" y="444830"/>
                </a:lnTo>
                <a:lnTo>
                  <a:pt x="0" y="447687"/>
                </a:lnTo>
                <a:lnTo>
                  <a:pt x="56007" y="448055"/>
                </a:lnTo>
                <a:lnTo>
                  <a:pt x="169037" y="446570"/>
                </a:lnTo>
                <a:lnTo>
                  <a:pt x="279526" y="442188"/>
                </a:lnTo>
                <a:lnTo>
                  <a:pt x="387096" y="435038"/>
                </a:lnTo>
                <a:lnTo>
                  <a:pt x="491617" y="425208"/>
                </a:lnTo>
                <a:lnTo>
                  <a:pt x="592455" y="412851"/>
                </a:lnTo>
                <a:lnTo>
                  <a:pt x="689356" y="398043"/>
                </a:lnTo>
                <a:lnTo>
                  <a:pt x="781938" y="380923"/>
                </a:lnTo>
                <a:lnTo>
                  <a:pt x="869823" y="361607"/>
                </a:lnTo>
                <a:lnTo>
                  <a:pt x="952881" y="340232"/>
                </a:lnTo>
                <a:lnTo>
                  <a:pt x="1030478" y="316864"/>
                </a:lnTo>
                <a:lnTo>
                  <a:pt x="1102360" y="291591"/>
                </a:lnTo>
                <a:lnTo>
                  <a:pt x="1168146" y="264667"/>
                </a:lnTo>
                <a:lnTo>
                  <a:pt x="1227581" y="235965"/>
                </a:lnTo>
                <a:lnTo>
                  <a:pt x="1280287" y="205866"/>
                </a:lnTo>
                <a:lnTo>
                  <a:pt x="1325752" y="174370"/>
                </a:lnTo>
                <a:lnTo>
                  <a:pt x="1363852" y="141604"/>
                </a:lnTo>
                <a:lnTo>
                  <a:pt x="1394078" y="107695"/>
                </a:lnTo>
                <a:lnTo>
                  <a:pt x="1416050" y="72643"/>
                </a:lnTo>
                <a:lnTo>
                  <a:pt x="1429512" y="36702"/>
                </a:lnTo>
                <a:lnTo>
                  <a:pt x="1434084" y="0"/>
                </a:lnTo>
                <a:close/>
              </a:path>
            </a:pathLst>
          </a:custGeom>
          <a:solidFill>
            <a:srgbClr val="9A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5165" y="5229605"/>
            <a:ext cx="2881884" cy="448056"/>
          </a:xfrm>
          <a:custGeom>
            <a:avLst/>
            <a:gdLst/>
            <a:ahLst/>
            <a:cxnLst/>
            <a:rect l="l" t="t" r="r" b="b"/>
            <a:pathLst>
              <a:path w="2881884" h="448055">
                <a:moveTo>
                  <a:pt x="1447038" y="447687"/>
                </a:moveTo>
                <a:lnTo>
                  <a:pt x="1556639" y="444830"/>
                </a:lnTo>
                <a:lnTo>
                  <a:pt x="1663700" y="439267"/>
                </a:lnTo>
                <a:lnTo>
                  <a:pt x="1767713" y="431101"/>
                </a:lnTo>
                <a:lnTo>
                  <a:pt x="1868424" y="420458"/>
                </a:lnTo>
                <a:lnTo>
                  <a:pt x="1965579" y="407416"/>
                </a:lnTo>
                <a:lnTo>
                  <a:pt x="2058670" y="392112"/>
                </a:lnTo>
                <a:lnTo>
                  <a:pt x="2147697" y="374637"/>
                </a:lnTo>
                <a:lnTo>
                  <a:pt x="2232025" y="355092"/>
                </a:lnTo>
                <a:lnTo>
                  <a:pt x="2311400" y="333629"/>
                </a:lnTo>
                <a:lnTo>
                  <a:pt x="2385695" y="310261"/>
                </a:lnTo>
                <a:lnTo>
                  <a:pt x="2454275" y="285242"/>
                </a:lnTo>
                <a:lnTo>
                  <a:pt x="2517140" y="258572"/>
                </a:lnTo>
                <a:lnTo>
                  <a:pt x="2573782" y="230378"/>
                </a:lnTo>
                <a:lnTo>
                  <a:pt x="2623819" y="200914"/>
                </a:lnTo>
                <a:lnTo>
                  <a:pt x="2667127" y="169926"/>
                </a:lnTo>
                <a:lnTo>
                  <a:pt x="2703322" y="137922"/>
                </a:lnTo>
                <a:lnTo>
                  <a:pt x="2731897" y="104775"/>
                </a:lnTo>
                <a:lnTo>
                  <a:pt x="2752852" y="70739"/>
                </a:lnTo>
                <a:lnTo>
                  <a:pt x="2769869" y="0"/>
                </a:lnTo>
                <a:lnTo>
                  <a:pt x="2881884" y="0"/>
                </a:lnTo>
                <a:lnTo>
                  <a:pt x="2863850" y="72644"/>
                </a:lnTo>
                <a:lnTo>
                  <a:pt x="2841752" y="107696"/>
                </a:lnTo>
                <a:lnTo>
                  <a:pt x="2811653" y="141605"/>
                </a:lnTo>
                <a:lnTo>
                  <a:pt x="2773553" y="174371"/>
                </a:lnTo>
                <a:lnTo>
                  <a:pt x="2727960" y="205867"/>
                </a:lnTo>
                <a:lnTo>
                  <a:pt x="2675255" y="235966"/>
                </a:lnTo>
                <a:lnTo>
                  <a:pt x="2615818" y="264668"/>
                </a:lnTo>
                <a:lnTo>
                  <a:pt x="2550033" y="291592"/>
                </a:lnTo>
                <a:lnTo>
                  <a:pt x="2478024" y="316865"/>
                </a:lnTo>
                <a:lnTo>
                  <a:pt x="2400427" y="340233"/>
                </a:lnTo>
                <a:lnTo>
                  <a:pt x="2317369" y="361607"/>
                </a:lnTo>
                <a:lnTo>
                  <a:pt x="2229358" y="380923"/>
                </a:lnTo>
                <a:lnTo>
                  <a:pt x="2136648" y="398043"/>
                </a:lnTo>
                <a:lnTo>
                  <a:pt x="2039747" y="412851"/>
                </a:lnTo>
                <a:lnTo>
                  <a:pt x="1938909" y="425208"/>
                </a:lnTo>
                <a:lnTo>
                  <a:pt x="1834388" y="435038"/>
                </a:lnTo>
                <a:lnTo>
                  <a:pt x="1726692" y="442188"/>
                </a:lnTo>
                <a:lnTo>
                  <a:pt x="1616075" y="446570"/>
                </a:lnTo>
                <a:lnTo>
                  <a:pt x="1503045" y="448056"/>
                </a:lnTo>
                <a:lnTo>
                  <a:pt x="1391031" y="448056"/>
                </a:lnTo>
                <a:lnTo>
                  <a:pt x="1297432" y="447027"/>
                </a:lnTo>
                <a:lnTo>
                  <a:pt x="1205103" y="443992"/>
                </a:lnTo>
                <a:lnTo>
                  <a:pt x="1114552" y="438988"/>
                </a:lnTo>
                <a:lnTo>
                  <a:pt x="1025906" y="432104"/>
                </a:lnTo>
                <a:lnTo>
                  <a:pt x="939292" y="423367"/>
                </a:lnTo>
                <a:lnTo>
                  <a:pt x="855091" y="412864"/>
                </a:lnTo>
                <a:lnTo>
                  <a:pt x="773557" y="400634"/>
                </a:lnTo>
                <a:lnTo>
                  <a:pt x="694817" y="386740"/>
                </a:lnTo>
                <a:lnTo>
                  <a:pt x="619125" y="371259"/>
                </a:lnTo>
                <a:lnTo>
                  <a:pt x="546735" y="354203"/>
                </a:lnTo>
                <a:lnTo>
                  <a:pt x="477900" y="335661"/>
                </a:lnTo>
                <a:lnTo>
                  <a:pt x="412750" y="315722"/>
                </a:lnTo>
                <a:lnTo>
                  <a:pt x="351663" y="294513"/>
                </a:lnTo>
                <a:lnTo>
                  <a:pt x="294894" y="271780"/>
                </a:lnTo>
                <a:lnTo>
                  <a:pt x="242443" y="248031"/>
                </a:lnTo>
                <a:lnTo>
                  <a:pt x="194818" y="222885"/>
                </a:lnTo>
                <a:lnTo>
                  <a:pt x="152146" y="196723"/>
                </a:lnTo>
                <a:lnTo>
                  <a:pt x="114554" y="169545"/>
                </a:lnTo>
                <a:lnTo>
                  <a:pt x="82423" y="141224"/>
                </a:lnTo>
                <a:lnTo>
                  <a:pt x="56007" y="112014"/>
                </a:lnTo>
                <a:lnTo>
                  <a:pt x="0" y="112014"/>
                </a:lnTo>
                <a:lnTo>
                  <a:pt x="68199" y="0"/>
                </a:lnTo>
                <a:lnTo>
                  <a:pt x="224028" y="112014"/>
                </a:lnTo>
                <a:lnTo>
                  <a:pt x="168021" y="112014"/>
                </a:lnTo>
                <a:lnTo>
                  <a:pt x="194437" y="141224"/>
                </a:lnTo>
                <a:lnTo>
                  <a:pt x="226568" y="169545"/>
                </a:lnTo>
                <a:lnTo>
                  <a:pt x="264160" y="196723"/>
                </a:lnTo>
                <a:lnTo>
                  <a:pt x="306832" y="222885"/>
                </a:lnTo>
                <a:lnTo>
                  <a:pt x="354457" y="248031"/>
                </a:lnTo>
                <a:lnTo>
                  <a:pt x="406908" y="271780"/>
                </a:lnTo>
                <a:lnTo>
                  <a:pt x="463676" y="294513"/>
                </a:lnTo>
                <a:lnTo>
                  <a:pt x="524763" y="315722"/>
                </a:lnTo>
                <a:lnTo>
                  <a:pt x="589788" y="335661"/>
                </a:lnTo>
                <a:lnTo>
                  <a:pt x="658749" y="354203"/>
                </a:lnTo>
                <a:lnTo>
                  <a:pt x="731138" y="371259"/>
                </a:lnTo>
                <a:lnTo>
                  <a:pt x="806704" y="386740"/>
                </a:lnTo>
                <a:lnTo>
                  <a:pt x="885571" y="400634"/>
                </a:lnTo>
                <a:lnTo>
                  <a:pt x="967105" y="412864"/>
                </a:lnTo>
                <a:lnTo>
                  <a:pt x="1051306" y="423367"/>
                </a:lnTo>
                <a:lnTo>
                  <a:pt x="1137920" y="432104"/>
                </a:lnTo>
                <a:lnTo>
                  <a:pt x="1226566" y="438988"/>
                </a:lnTo>
                <a:lnTo>
                  <a:pt x="1317117" y="443992"/>
                </a:lnTo>
                <a:lnTo>
                  <a:pt x="1409319" y="447027"/>
                </a:lnTo>
                <a:lnTo>
                  <a:pt x="1503045" y="448056"/>
                </a:lnTo>
              </a:path>
            </a:pathLst>
          </a:custGeom>
          <a:ln w="25908">
            <a:solidFill>
              <a:srgbClr val="9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80360" y="3319271"/>
            <a:ext cx="4674108" cy="1001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0555" y="3358896"/>
            <a:ext cx="2343911" cy="8671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19983" y="4010405"/>
            <a:ext cx="434213" cy="217169"/>
          </a:xfrm>
          <a:custGeom>
            <a:avLst/>
            <a:gdLst/>
            <a:ahLst/>
            <a:cxnLst/>
            <a:rect l="l" t="t" r="r" b="b"/>
            <a:pathLst>
              <a:path w="434213" h="217170">
                <a:moveTo>
                  <a:pt x="434213" y="0"/>
                </a:moveTo>
                <a:lnTo>
                  <a:pt x="0" y="0"/>
                </a:lnTo>
                <a:lnTo>
                  <a:pt x="149098" y="217170"/>
                </a:lnTo>
                <a:lnTo>
                  <a:pt x="434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8569" y="3358896"/>
            <a:ext cx="2290191" cy="651509"/>
          </a:xfrm>
          <a:custGeom>
            <a:avLst/>
            <a:gdLst/>
            <a:ahLst/>
            <a:cxnLst/>
            <a:rect l="l" t="t" r="r" b="b"/>
            <a:pathLst>
              <a:path w="2290191" h="651509">
                <a:moveTo>
                  <a:pt x="2290191" y="0"/>
                </a:moveTo>
                <a:lnTo>
                  <a:pt x="2073020" y="0"/>
                </a:lnTo>
                <a:lnTo>
                  <a:pt x="1927606" y="2031"/>
                </a:lnTo>
                <a:lnTo>
                  <a:pt x="1784350" y="7874"/>
                </a:lnTo>
                <a:lnTo>
                  <a:pt x="1643633" y="17525"/>
                </a:lnTo>
                <a:lnTo>
                  <a:pt x="1505966" y="30987"/>
                </a:lnTo>
                <a:lnTo>
                  <a:pt x="1371600" y="47878"/>
                </a:lnTo>
                <a:lnTo>
                  <a:pt x="1240790" y="68199"/>
                </a:lnTo>
                <a:lnTo>
                  <a:pt x="1114170" y="91948"/>
                </a:lnTo>
                <a:lnTo>
                  <a:pt x="991869" y="118871"/>
                </a:lnTo>
                <a:lnTo>
                  <a:pt x="874394" y="148843"/>
                </a:lnTo>
                <a:lnTo>
                  <a:pt x="761872" y="181863"/>
                </a:lnTo>
                <a:lnTo>
                  <a:pt x="655066" y="217804"/>
                </a:lnTo>
                <a:lnTo>
                  <a:pt x="553973" y="256539"/>
                </a:lnTo>
                <a:lnTo>
                  <a:pt x="459105" y="297814"/>
                </a:lnTo>
                <a:lnTo>
                  <a:pt x="370840" y="341629"/>
                </a:lnTo>
                <a:lnTo>
                  <a:pt x="289559" y="387857"/>
                </a:lnTo>
                <a:lnTo>
                  <a:pt x="215645" y="436498"/>
                </a:lnTo>
                <a:lnTo>
                  <a:pt x="149225" y="487171"/>
                </a:lnTo>
                <a:lnTo>
                  <a:pt x="90931" y="540003"/>
                </a:lnTo>
                <a:lnTo>
                  <a:pt x="41148" y="594867"/>
                </a:lnTo>
                <a:lnTo>
                  <a:pt x="0" y="651509"/>
                </a:lnTo>
                <a:lnTo>
                  <a:pt x="217169" y="651509"/>
                </a:lnTo>
                <a:lnTo>
                  <a:pt x="258191" y="594867"/>
                </a:lnTo>
                <a:lnTo>
                  <a:pt x="308102" y="540003"/>
                </a:lnTo>
                <a:lnTo>
                  <a:pt x="366394" y="487171"/>
                </a:lnTo>
                <a:lnTo>
                  <a:pt x="432689" y="436498"/>
                </a:lnTo>
                <a:lnTo>
                  <a:pt x="506730" y="387857"/>
                </a:lnTo>
                <a:lnTo>
                  <a:pt x="588009" y="341629"/>
                </a:lnTo>
                <a:lnTo>
                  <a:pt x="676275" y="297814"/>
                </a:lnTo>
                <a:lnTo>
                  <a:pt x="771144" y="256539"/>
                </a:lnTo>
                <a:lnTo>
                  <a:pt x="872108" y="217804"/>
                </a:lnTo>
                <a:lnTo>
                  <a:pt x="979043" y="181863"/>
                </a:lnTo>
                <a:lnTo>
                  <a:pt x="1091438" y="148843"/>
                </a:lnTo>
                <a:lnTo>
                  <a:pt x="1209040" y="118871"/>
                </a:lnTo>
                <a:lnTo>
                  <a:pt x="1331341" y="91948"/>
                </a:lnTo>
                <a:lnTo>
                  <a:pt x="1457959" y="68199"/>
                </a:lnTo>
                <a:lnTo>
                  <a:pt x="1588770" y="47878"/>
                </a:lnTo>
                <a:lnTo>
                  <a:pt x="1723135" y="30987"/>
                </a:lnTo>
                <a:lnTo>
                  <a:pt x="1860804" y="17525"/>
                </a:lnTo>
                <a:lnTo>
                  <a:pt x="2001520" y="7874"/>
                </a:lnTo>
                <a:lnTo>
                  <a:pt x="2144776" y="2031"/>
                </a:lnTo>
                <a:lnTo>
                  <a:pt x="22901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10555" y="3358896"/>
            <a:ext cx="2249424" cy="868679"/>
          </a:xfrm>
          <a:custGeom>
            <a:avLst/>
            <a:gdLst/>
            <a:ahLst/>
            <a:cxnLst/>
            <a:rect l="l" t="t" r="r" b="b"/>
            <a:pathLst>
              <a:path w="2249424" h="868679">
                <a:moveTo>
                  <a:pt x="108585" y="0"/>
                </a:moveTo>
                <a:lnTo>
                  <a:pt x="70485" y="126"/>
                </a:lnTo>
                <a:lnTo>
                  <a:pt x="0" y="1142"/>
                </a:lnTo>
                <a:lnTo>
                  <a:pt x="168910" y="7238"/>
                </a:lnTo>
                <a:lnTo>
                  <a:pt x="333629" y="18668"/>
                </a:lnTo>
                <a:lnTo>
                  <a:pt x="493649" y="34925"/>
                </a:lnTo>
                <a:lnTo>
                  <a:pt x="648589" y="55879"/>
                </a:lnTo>
                <a:lnTo>
                  <a:pt x="797941" y="81533"/>
                </a:lnTo>
                <a:lnTo>
                  <a:pt x="941197" y="111378"/>
                </a:lnTo>
                <a:lnTo>
                  <a:pt x="1077722" y="145414"/>
                </a:lnTo>
                <a:lnTo>
                  <a:pt x="1207262" y="183387"/>
                </a:lnTo>
                <a:lnTo>
                  <a:pt x="1329309" y="225043"/>
                </a:lnTo>
                <a:lnTo>
                  <a:pt x="1443227" y="270255"/>
                </a:lnTo>
                <a:lnTo>
                  <a:pt x="1548511" y="318642"/>
                </a:lnTo>
                <a:lnTo>
                  <a:pt x="1644903" y="370204"/>
                </a:lnTo>
                <a:lnTo>
                  <a:pt x="1731772" y="424560"/>
                </a:lnTo>
                <a:lnTo>
                  <a:pt x="1808607" y="481710"/>
                </a:lnTo>
                <a:lnTo>
                  <a:pt x="1874901" y="541273"/>
                </a:lnTo>
                <a:lnTo>
                  <a:pt x="1930273" y="602995"/>
                </a:lnTo>
                <a:lnTo>
                  <a:pt x="1974215" y="666876"/>
                </a:lnTo>
                <a:lnTo>
                  <a:pt x="2006092" y="732662"/>
                </a:lnTo>
                <a:lnTo>
                  <a:pt x="2025650" y="799972"/>
                </a:lnTo>
                <a:lnTo>
                  <a:pt x="2032253" y="868679"/>
                </a:lnTo>
                <a:lnTo>
                  <a:pt x="2249424" y="868679"/>
                </a:lnTo>
                <a:lnTo>
                  <a:pt x="2242312" y="797432"/>
                </a:lnTo>
                <a:lnTo>
                  <a:pt x="2221357" y="727836"/>
                </a:lnTo>
                <a:lnTo>
                  <a:pt x="2187194" y="659891"/>
                </a:lnTo>
                <a:lnTo>
                  <a:pt x="2140330" y="594105"/>
                </a:lnTo>
                <a:lnTo>
                  <a:pt x="2081149" y="530605"/>
                </a:lnTo>
                <a:lnTo>
                  <a:pt x="2010410" y="469518"/>
                </a:lnTo>
                <a:lnTo>
                  <a:pt x="1928622" y="411098"/>
                </a:lnTo>
                <a:lnTo>
                  <a:pt x="1836420" y="355599"/>
                </a:lnTo>
                <a:lnTo>
                  <a:pt x="1734058" y="303402"/>
                </a:lnTo>
                <a:lnTo>
                  <a:pt x="1622425" y="254380"/>
                </a:lnTo>
                <a:lnTo>
                  <a:pt x="1501775" y="209168"/>
                </a:lnTo>
                <a:lnTo>
                  <a:pt x="1372870" y="167639"/>
                </a:lnTo>
                <a:lnTo>
                  <a:pt x="1236218" y="130175"/>
                </a:lnTo>
                <a:lnTo>
                  <a:pt x="1092454" y="96900"/>
                </a:lnTo>
                <a:lnTo>
                  <a:pt x="941832" y="68325"/>
                </a:lnTo>
                <a:lnTo>
                  <a:pt x="785241" y="44323"/>
                </a:lnTo>
                <a:lnTo>
                  <a:pt x="623062" y="25273"/>
                </a:lnTo>
                <a:lnTo>
                  <a:pt x="455803" y="11429"/>
                </a:lnTo>
                <a:lnTo>
                  <a:pt x="284099" y="2920"/>
                </a:lnTo>
                <a:lnTo>
                  <a:pt x="108585" y="0"/>
                </a:lnTo>
                <a:close/>
              </a:path>
            </a:pathLst>
          </a:custGeom>
          <a:solidFill>
            <a:srgbClr val="9A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0745" y="3359658"/>
            <a:ext cx="4539996" cy="868679"/>
          </a:xfrm>
          <a:custGeom>
            <a:avLst/>
            <a:gdLst/>
            <a:ahLst/>
            <a:cxnLst/>
            <a:rect l="l" t="t" r="r" b="b"/>
            <a:pathLst>
              <a:path w="4539996" h="868679">
                <a:moveTo>
                  <a:pt x="2290318" y="1142"/>
                </a:moveTo>
                <a:lnTo>
                  <a:pt x="2459228" y="7238"/>
                </a:lnTo>
                <a:lnTo>
                  <a:pt x="2623947" y="18668"/>
                </a:lnTo>
                <a:lnTo>
                  <a:pt x="2784094" y="34925"/>
                </a:lnTo>
                <a:lnTo>
                  <a:pt x="2939034" y="55879"/>
                </a:lnTo>
                <a:lnTo>
                  <a:pt x="3088386" y="81533"/>
                </a:lnTo>
                <a:lnTo>
                  <a:pt x="3231515" y="111378"/>
                </a:lnTo>
                <a:lnTo>
                  <a:pt x="3368167" y="145414"/>
                </a:lnTo>
                <a:lnTo>
                  <a:pt x="3497706" y="183387"/>
                </a:lnTo>
                <a:lnTo>
                  <a:pt x="3619754" y="225043"/>
                </a:lnTo>
                <a:lnTo>
                  <a:pt x="3733673" y="270255"/>
                </a:lnTo>
                <a:lnTo>
                  <a:pt x="3839082" y="318642"/>
                </a:lnTo>
                <a:lnTo>
                  <a:pt x="3935349" y="370204"/>
                </a:lnTo>
                <a:lnTo>
                  <a:pt x="4022217" y="424560"/>
                </a:lnTo>
                <a:lnTo>
                  <a:pt x="4099052" y="481710"/>
                </a:lnTo>
                <a:lnTo>
                  <a:pt x="4165473" y="541273"/>
                </a:lnTo>
                <a:lnTo>
                  <a:pt x="4220845" y="602995"/>
                </a:lnTo>
                <a:lnTo>
                  <a:pt x="4264659" y="666876"/>
                </a:lnTo>
                <a:lnTo>
                  <a:pt x="4296663" y="732662"/>
                </a:lnTo>
                <a:lnTo>
                  <a:pt x="4316222" y="799972"/>
                </a:lnTo>
                <a:lnTo>
                  <a:pt x="4322826" y="868679"/>
                </a:lnTo>
                <a:lnTo>
                  <a:pt x="4539996" y="868679"/>
                </a:lnTo>
                <a:lnTo>
                  <a:pt x="4532883" y="797432"/>
                </a:lnTo>
                <a:lnTo>
                  <a:pt x="4511929" y="727836"/>
                </a:lnTo>
                <a:lnTo>
                  <a:pt x="4477765" y="659891"/>
                </a:lnTo>
                <a:lnTo>
                  <a:pt x="4430776" y="594105"/>
                </a:lnTo>
                <a:lnTo>
                  <a:pt x="4371721" y="530605"/>
                </a:lnTo>
                <a:lnTo>
                  <a:pt x="4300982" y="469518"/>
                </a:lnTo>
                <a:lnTo>
                  <a:pt x="4219194" y="411098"/>
                </a:lnTo>
                <a:lnTo>
                  <a:pt x="4126864" y="355599"/>
                </a:lnTo>
                <a:lnTo>
                  <a:pt x="4024629" y="303402"/>
                </a:lnTo>
                <a:lnTo>
                  <a:pt x="3912870" y="254380"/>
                </a:lnTo>
                <a:lnTo>
                  <a:pt x="3792347" y="209168"/>
                </a:lnTo>
                <a:lnTo>
                  <a:pt x="3663442" y="167639"/>
                </a:lnTo>
                <a:lnTo>
                  <a:pt x="3526663" y="130175"/>
                </a:lnTo>
                <a:lnTo>
                  <a:pt x="3382899" y="96900"/>
                </a:lnTo>
                <a:lnTo>
                  <a:pt x="3232277" y="68325"/>
                </a:lnTo>
                <a:lnTo>
                  <a:pt x="3075686" y="44322"/>
                </a:lnTo>
                <a:lnTo>
                  <a:pt x="2913380" y="25272"/>
                </a:lnTo>
                <a:lnTo>
                  <a:pt x="2746121" y="11429"/>
                </a:lnTo>
                <a:lnTo>
                  <a:pt x="2574417" y="2920"/>
                </a:lnTo>
                <a:lnTo>
                  <a:pt x="2398903" y="0"/>
                </a:lnTo>
                <a:lnTo>
                  <a:pt x="2181733" y="0"/>
                </a:lnTo>
                <a:lnTo>
                  <a:pt x="2036191" y="2031"/>
                </a:lnTo>
                <a:lnTo>
                  <a:pt x="1893062" y="7874"/>
                </a:lnTo>
                <a:lnTo>
                  <a:pt x="1752345" y="17525"/>
                </a:lnTo>
                <a:lnTo>
                  <a:pt x="1614678" y="30987"/>
                </a:lnTo>
                <a:lnTo>
                  <a:pt x="1480184" y="47878"/>
                </a:lnTo>
                <a:lnTo>
                  <a:pt x="1349502" y="68199"/>
                </a:lnTo>
                <a:lnTo>
                  <a:pt x="1222756" y="91947"/>
                </a:lnTo>
                <a:lnTo>
                  <a:pt x="1100455" y="118871"/>
                </a:lnTo>
                <a:lnTo>
                  <a:pt x="982980" y="148843"/>
                </a:lnTo>
                <a:lnTo>
                  <a:pt x="870584" y="181863"/>
                </a:lnTo>
                <a:lnTo>
                  <a:pt x="763651" y="217804"/>
                </a:lnTo>
                <a:lnTo>
                  <a:pt x="662558" y="256539"/>
                </a:lnTo>
                <a:lnTo>
                  <a:pt x="567690" y="297814"/>
                </a:lnTo>
                <a:lnTo>
                  <a:pt x="479425" y="341629"/>
                </a:lnTo>
                <a:lnTo>
                  <a:pt x="398144" y="387857"/>
                </a:lnTo>
                <a:lnTo>
                  <a:pt x="324231" y="436498"/>
                </a:lnTo>
                <a:lnTo>
                  <a:pt x="257810" y="487171"/>
                </a:lnTo>
                <a:lnTo>
                  <a:pt x="199517" y="540003"/>
                </a:lnTo>
                <a:lnTo>
                  <a:pt x="149733" y="594867"/>
                </a:lnTo>
                <a:lnTo>
                  <a:pt x="108585" y="651509"/>
                </a:lnTo>
                <a:lnTo>
                  <a:pt x="0" y="651509"/>
                </a:lnTo>
                <a:lnTo>
                  <a:pt x="149098" y="868679"/>
                </a:lnTo>
                <a:lnTo>
                  <a:pt x="434340" y="651509"/>
                </a:lnTo>
                <a:lnTo>
                  <a:pt x="325755" y="651509"/>
                </a:lnTo>
                <a:lnTo>
                  <a:pt x="366776" y="594867"/>
                </a:lnTo>
                <a:lnTo>
                  <a:pt x="416687" y="540003"/>
                </a:lnTo>
                <a:lnTo>
                  <a:pt x="474980" y="487171"/>
                </a:lnTo>
                <a:lnTo>
                  <a:pt x="541274" y="436498"/>
                </a:lnTo>
                <a:lnTo>
                  <a:pt x="615315" y="387857"/>
                </a:lnTo>
                <a:lnTo>
                  <a:pt x="696594" y="341629"/>
                </a:lnTo>
                <a:lnTo>
                  <a:pt x="784859" y="297814"/>
                </a:lnTo>
                <a:lnTo>
                  <a:pt x="879729" y="256539"/>
                </a:lnTo>
                <a:lnTo>
                  <a:pt x="980820" y="217804"/>
                </a:lnTo>
                <a:lnTo>
                  <a:pt x="1087628" y="181863"/>
                </a:lnTo>
                <a:lnTo>
                  <a:pt x="1200150" y="148843"/>
                </a:lnTo>
                <a:lnTo>
                  <a:pt x="1317625" y="118871"/>
                </a:lnTo>
                <a:lnTo>
                  <a:pt x="1439926" y="91947"/>
                </a:lnTo>
                <a:lnTo>
                  <a:pt x="1566671" y="68199"/>
                </a:lnTo>
                <a:lnTo>
                  <a:pt x="1697355" y="47878"/>
                </a:lnTo>
                <a:lnTo>
                  <a:pt x="1831720" y="30987"/>
                </a:lnTo>
                <a:lnTo>
                  <a:pt x="1969516" y="17525"/>
                </a:lnTo>
                <a:lnTo>
                  <a:pt x="2110105" y="7874"/>
                </a:lnTo>
                <a:lnTo>
                  <a:pt x="2253361" y="2031"/>
                </a:lnTo>
                <a:lnTo>
                  <a:pt x="2398903" y="0"/>
                </a:lnTo>
              </a:path>
            </a:pathLst>
          </a:custGeom>
          <a:ln w="25908">
            <a:solidFill>
              <a:srgbClr val="9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82139" y="5190744"/>
            <a:ext cx="5664708" cy="10683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1116" y="5228844"/>
            <a:ext cx="5382767" cy="9357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37207" y="5462778"/>
            <a:ext cx="2783205" cy="701802"/>
          </a:xfrm>
          <a:custGeom>
            <a:avLst/>
            <a:gdLst/>
            <a:ahLst/>
            <a:cxnLst/>
            <a:rect l="l" t="t" r="r" b="b"/>
            <a:pathLst>
              <a:path w="2783204" h="701801">
                <a:moveTo>
                  <a:pt x="233934" y="0"/>
                </a:moveTo>
                <a:lnTo>
                  <a:pt x="0" y="0"/>
                </a:lnTo>
                <a:lnTo>
                  <a:pt x="50545" y="60960"/>
                </a:lnTo>
                <a:lnTo>
                  <a:pt x="111887" y="120015"/>
                </a:lnTo>
                <a:lnTo>
                  <a:pt x="183642" y="176961"/>
                </a:lnTo>
                <a:lnTo>
                  <a:pt x="265175" y="231635"/>
                </a:lnTo>
                <a:lnTo>
                  <a:pt x="356107" y="283946"/>
                </a:lnTo>
                <a:lnTo>
                  <a:pt x="456056" y="333781"/>
                </a:lnTo>
                <a:lnTo>
                  <a:pt x="564642" y="381012"/>
                </a:lnTo>
                <a:lnTo>
                  <a:pt x="681228" y="425513"/>
                </a:lnTo>
                <a:lnTo>
                  <a:pt x="805561" y="467156"/>
                </a:lnTo>
                <a:lnTo>
                  <a:pt x="937006" y="505828"/>
                </a:lnTo>
                <a:lnTo>
                  <a:pt x="1075182" y="541401"/>
                </a:lnTo>
                <a:lnTo>
                  <a:pt x="1219708" y="573747"/>
                </a:lnTo>
                <a:lnTo>
                  <a:pt x="1370076" y="602754"/>
                </a:lnTo>
                <a:lnTo>
                  <a:pt x="1525905" y="628294"/>
                </a:lnTo>
                <a:lnTo>
                  <a:pt x="1686687" y="650240"/>
                </a:lnTo>
                <a:lnTo>
                  <a:pt x="1851914" y="668477"/>
                </a:lnTo>
                <a:lnTo>
                  <a:pt x="2021332" y="682866"/>
                </a:lnTo>
                <a:lnTo>
                  <a:pt x="2194179" y="693305"/>
                </a:lnTo>
                <a:lnTo>
                  <a:pt x="2370328" y="699655"/>
                </a:lnTo>
                <a:lnTo>
                  <a:pt x="2549271" y="701802"/>
                </a:lnTo>
                <a:lnTo>
                  <a:pt x="2783205" y="701802"/>
                </a:lnTo>
                <a:lnTo>
                  <a:pt x="2604389" y="699655"/>
                </a:lnTo>
                <a:lnTo>
                  <a:pt x="2428240" y="693305"/>
                </a:lnTo>
                <a:lnTo>
                  <a:pt x="2255266" y="682866"/>
                </a:lnTo>
                <a:lnTo>
                  <a:pt x="2085847" y="668477"/>
                </a:lnTo>
                <a:lnTo>
                  <a:pt x="1920620" y="650240"/>
                </a:lnTo>
                <a:lnTo>
                  <a:pt x="1759839" y="628294"/>
                </a:lnTo>
                <a:lnTo>
                  <a:pt x="1604009" y="602754"/>
                </a:lnTo>
                <a:lnTo>
                  <a:pt x="1453642" y="573747"/>
                </a:lnTo>
                <a:lnTo>
                  <a:pt x="1309116" y="541401"/>
                </a:lnTo>
                <a:lnTo>
                  <a:pt x="1170940" y="505828"/>
                </a:lnTo>
                <a:lnTo>
                  <a:pt x="1039494" y="467156"/>
                </a:lnTo>
                <a:lnTo>
                  <a:pt x="915162" y="425513"/>
                </a:lnTo>
                <a:lnTo>
                  <a:pt x="798576" y="381012"/>
                </a:lnTo>
                <a:lnTo>
                  <a:pt x="690118" y="333781"/>
                </a:lnTo>
                <a:lnTo>
                  <a:pt x="590042" y="283946"/>
                </a:lnTo>
                <a:lnTo>
                  <a:pt x="499110" y="231635"/>
                </a:lnTo>
                <a:lnTo>
                  <a:pt x="417575" y="176961"/>
                </a:lnTo>
                <a:lnTo>
                  <a:pt x="345820" y="120015"/>
                </a:lnTo>
                <a:lnTo>
                  <a:pt x="284480" y="60960"/>
                </a:lnTo>
                <a:lnTo>
                  <a:pt x="2339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0239" y="5228844"/>
            <a:ext cx="467868" cy="233934"/>
          </a:xfrm>
          <a:custGeom>
            <a:avLst/>
            <a:gdLst/>
            <a:ahLst/>
            <a:cxnLst/>
            <a:rect l="l" t="t" r="r" b="b"/>
            <a:pathLst>
              <a:path w="467868" h="233934">
                <a:moveTo>
                  <a:pt x="150368" y="0"/>
                </a:moveTo>
                <a:lnTo>
                  <a:pt x="0" y="233933"/>
                </a:lnTo>
                <a:lnTo>
                  <a:pt x="467868" y="233933"/>
                </a:lnTo>
                <a:lnTo>
                  <a:pt x="15036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03064" y="5230367"/>
            <a:ext cx="2749295" cy="935736"/>
          </a:xfrm>
          <a:custGeom>
            <a:avLst/>
            <a:gdLst/>
            <a:ahLst/>
            <a:cxnLst/>
            <a:rect l="l" t="t" r="r" b="b"/>
            <a:pathLst>
              <a:path w="2749296" h="935736">
                <a:moveTo>
                  <a:pt x="2749295" y="0"/>
                </a:moveTo>
                <a:lnTo>
                  <a:pt x="2515362" y="0"/>
                </a:lnTo>
                <a:lnTo>
                  <a:pt x="2507107" y="74421"/>
                </a:lnTo>
                <a:lnTo>
                  <a:pt x="2482977" y="147192"/>
                </a:lnTo>
                <a:lnTo>
                  <a:pt x="2443353" y="218312"/>
                </a:lnTo>
                <a:lnTo>
                  <a:pt x="2388869" y="287273"/>
                </a:lnTo>
                <a:lnTo>
                  <a:pt x="2320163" y="354075"/>
                </a:lnTo>
                <a:lnTo>
                  <a:pt x="2237993" y="418490"/>
                </a:lnTo>
                <a:lnTo>
                  <a:pt x="2142743" y="480161"/>
                </a:lnTo>
                <a:lnTo>
                  <a:pt x="2035175" y="538911"/>
                </a:lnTo>
                <a:lnTo>
                  <a:pt x="1915794" y="594537"/>
                </a:lnTo>
                <a:lnTo>
                  <a:pt x="1785239" y="646798"/>
                </a:lnTo>
                <a:lnTo>
                  <a:pt x="1644269" y="695464"/>
                </a:lnTo>
                <a:lnTo>
                  <a:pt x="1493265" y="740333"/>
                </a:lnTo>
                <a:lnTo>
                  <a:pt x="1332864" y="781151"/>
                </a:lnTo>
                <a:lnTo>
                  <a:pt x="1163827" y="817702"/>
                </a:lnTo>
                <a:lnTo>
                  <a:pt x="986536" y="849756"/>
                </a:lnTo>
                <a:lnTo>
                  <a:pt x="801877" y="877112"/>
                </a:lnTo>
                <a:lnTo>
                  <a:pt x="610235" y="899515"/>
                </a:lnTo>
                <a:lnTo>
                  <a:pt x="412369" y="916749"/>
                </a:lnTo>
                <a:lnTo>
                  <a:pt x="208661" y="928585"/>
                </a:lnTo>
                <a:lnTo>
                  <a:pt x="0" y="934808"/>
                </a:lnTo>
                <a:lnTo>
                  <a:pt x="116966" y="935735"/>
                </a:lnTo>
                <a:lnTo>
                  <a:pt x="332866" y="932637"/>
                </a:lnTo>
                <a:lnTo>
                  <a:pt x="543940" y="923493"/>
                </a:lnTo>
                <a:lnTo>
                  <a:pt x="749553" y="908545"/>
                </a:lnTo>
                <a:lnTo>
                  <a:pt x="948944" y="888034"/>
                </a:lnTo>
                <a:lnTo>
                  <a:pt x="1141602" y="862202"/>
                </a:lnTo>
                <a:lnTo>
                  <a:pt x="1326641" y="831291"/>
                </a:lnTo>
                <a:lnTo>
                  <a:pt x="1503552" y="795540"/>
                </a:lnTo>
                <a:lnTo>
                  <a:pt x="1671574" y="755192"/>
                </a:lnTo>
                <a:lnTo>
                  <a:pt x="1830069" y="710488"/>
                </a:lnTo>
                <a:lnTo>
                  <a:pt x="1978279" y="661657"/>
                </a:lnTo>
                <a:lnTo>
                  <a:pt x="2115692" y="608964"/>
                </a:lnTo>
                <a:lnTo>
                  <a:pt x="2241422" y="552627"/>
                </a:lnTo>
                <a:lnTo>
                  <a:pt x="2354961" y="492899"/>
                </a:lnTo>
                <a:lnTo>
                  <a:pt x="2455417" y="430021"/>
                </a:lnTo>
                <a:lnTo>
                  <a:pt x="2542413" y="364223"/>
                </a:lnTo>
                <a:lnTo>
                  <a:pt x="2615057" y="295782"/>
                </a:lnTo>
                <a:lnTo>
                  <a:pt x="2672841" y="224916"/>
                </a:lnTo>
                <a:lnTo>
                  <a:pt x="2714879" y="151764"/>
                </a:lnTo>
                <a:lnTo>
                  <a:pt x="2740533" y="76707"/>
                </a:lnTo>
                <a:lnTo>
                  <a:pt x="2749295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1001" y="5231129"/>
            <a:ext cx="5532120" cy="935735"/>
          </a:xfrm>
          <a:custGeom>
            <a:avLst/>
            <a:gdLst/>
            <a:ahLst/>
            <a:cxnLst/>
            <a:rect l="l" t="t" r="r" b="b"/>
            <a:pathLst>
              <a:path w="5532120" h="935736">
                <a:moveTo>
                  <a:pt x="2782697" y="934808"/>
                </a:moveTo>
                <a:lnTo>
                  <a:pt x="2991485" y="928585"/>
                </a:lnTo>
                <a:lnTo>
                  <a:pt x="3195066" y="916749"/>
                </a:lnTo>
                <a:lnTo>
                  <a:pt x="3393059" y="899515"/>
                </a:lnTo>
                <a:lnTo>
                  <a:pt x="3584575" y="877112"/>
                </a:lnTo>
                <a:lnTo>
                  <a:pt x="3769360" y="849757"/>
                </a:lnTo>
                <a:lnTo>
                  <a:pt x="3946525" y="817702"/>
                </a:lnTo>
                <a:lnTo>
                  <a:pt x="4115689" y="781151"/>
                </a:lnTo>
                <a:lnTo>
                  <a:pt x="4275963" y="740333"/>
                </a:lnTo>
                <a:lnTo>
                  <a:pt x="4426966" y="695464"/>
                </a:lnTo>
                <a:lnTo>
                  <a:pt x="4568063" y="646798"/>
                </a:lnTo>
                <a:lnTo>
                  <a:pt x="4698619" y="594537"/>
                </a:lnTo>
                <a:lnTo>
                  <a:pt x="4817999" y="538911"/>
                </a:lnTo>
                <a:lnTo>
                  <a:pt x="4925568" y="480161"/>
                </a:lnTo>
                <a:lnTo>
                  <a:pt x="5020818" y="418490"/>
                </a:lnTo>
                <a:lnTo>
                  <a:pt x="5102987" y="354076"/>
                </a:lnTo>
                <a:lnTo>
                  <a:pt x="5171694" y="287274"/>
                </a:lnTo>
                <a:lnTo>
                  <a:pt x="5226050" y="218313"/>
                </a:lnTo>
                <a:lnTo>
                  <a:pt x="5265801" y="147193"/>
                </a:lnTo>
                <a:lnTo>
                  <a:pt x="5289931" y="74422"/>
                </a:lnTo>
                <a:lnTo>
                  <a:pt x="5298186" y="0"/>
                </a:lnTo>
                <a:lnTo>
                  <a:pt x="5532120" y="0"/>
                </a:lnTo>
                <a:lnTo>
                  <a:pt x="5523357" y="76708"/>
                </a:lnTo>
                <a:lnTo>
                  <a:pt x="5497703" y="151765"/>
                </a:lnTo>
                <a:lnTo>
                  <a:pt x="5455666" y="224917"/>
                </a:lnTo>
                <a:lnTo>
                  <a:pt x="5397881" y="295783"/>
                </a:lnTo>
                <a:lnTo>
                  <a:pt x="5325237" y="364223"/>
                </a:lnTo>
                <a:lnTo>
                  <a:pt x="5238242" y="430022"/>
                </a:lnTo>
                <a:lnTo>
                  <a:pt x="5137784" y="492899"/>
                </a:lnTo>
                <a:lnTo>
                  <a:pt x="5024247" y="552627"/>
                </a:lnTo>
                <a:lnTo>
                  <a:pt x="4898517" y="608965"/>
                </a:lnTo>
                <a:lnTo>
                  <a:pt x="4761103" y="661657"/>
                </a:lnTo>
                <a:lnTo>
                  <a:pt x="4612894" y="710488"/>
                </a:lnTo>
                <a:lnTo>
                  <a:pt x="4454398" y="755192"/>
                </a:lnTo>
                <a:lnTo>
                  <a:pt x="4286377" y="795540"/>
                </a:lnTo>
                <a:lnTo>
                  <a:pt x="4109466" y="831291"/>
                </a:lnTo>
                <a:lnTo>
                  <a:pt x="3924427" y="862203"/>
                </a:lnTo>
                <a:lnTo>
                  <a:pt x="3731768" y="888034"/>
                </a:lnTo>
                <a:lnTo>
                  <a:pt x="3532251" y="908545"/>
                </a:lnTo>
                <a:lnTo>
                  <a:pt x="3326765" y="923493"/>
                </a:lnTo>
                <a:lnTo>
                  <a:pt x="3115564" y="932637"/>
                </a:lnTo>
                <a:lnTo>
                  <a:pt x="2899664" y="935736"/>
                </a:lnTo>
                <a:lnTo>
                  <a:pt x="2665730" y="935736"/>
                </a:lnTo>
                <a:lnTo>
                  <a:pt x="2486914" y="933589"/>
                </a:lnTo>
                <a:lnTo>
                  <a:pt x="2310892" y="927239"/>
                </a:lnTo>
                <a:lnTo>
                  <a:pt x="2137918" y="916800"/>
                </a:lnTo>
                <a:lnTo>
                  <a:pt x="1968627" y="902411"/>
                </a:lnTo>
                <a:lnTo>
                  <a:pt x="1803273" y="884174"/>
                </a:lnTo>
                <a:lnTo>
                  <a:pt x="1642618" y="862228"/>
                </a:lnTo>
                <a:lnTo>
                  <a:pt x="1486789" y="836688"/>
                </a:lnTo>
                <a:lnTo>
                  <a:pt x="1336421" y="807681"/>
                </a:lnTo>
                <a:lnTo>
                  <a:pt x="1192022" y="775335"/>
                </a:lnTo>
                <a:lnTo>
                  <a:pt x="1053719" y="739762"/>
                </a:lnTo>
                <a:lnTo>
                  <a:pt x="922274" y="701090"/>
                </a:lnTo>
                <a:lnTo>
                  <a:pt x="798068" y="659447"/>
                </a:lnTo>
                <a:lnTo>
                  <a:pt x="681482" y="614946"/>
                </a:lnTo>
                <a:lnTo>
                  <a:pt x="573024" y="567715"/>
                </a:lnTo>
                <a:lnTo>
                  <a:pt x="473075" y="517880"/>
                </a:lnTo>
                <a:lnTo>
                  <a:pt x="382016" y="465569"/>
                </a:lnTo>
                <a:lnTo>
                  <a:pt x="300481" y="410895"/>
                </a:lnTo>
                <a:lnTo>
                  <a:pt x="228854" y="353949"/>
                </a:lnTo>
                <a:lnTo>
                  <a:pt x="167512" y="294894"/>
                </a:lnTo>
                <a:lnTo>
                  <a:pt x="116967" y="233934"/>
                </a:lnTo>
                <a:lnTo>
                  <a:pt x="0" y="233934"/>
                </a:lnTo>
                <a:lnTo>
                  <a:pt x="150368" y="0"/>
                </a:lnTo>
                <a:lnTo>
                  <a:pt x="467868" y="233934"/>
                </a:lnTo>
                <a:lnTo>
                  <a:pt x="350900" y="233934"/>
                </a:lnTo>
                <a:lnTo>
                  <a:pt x="401447" y="294894"/>
                </a:lnTo>
                <a:lnTo>
                  <a:pt x="462788" y="353949"/>
                </a:lnTo>
                <a:lnTo>
                  <a:pt x="534416" y="410883"/>
                </a:lnTo>
                <a:lnTo>
                  <a:pt x="615950" y="465556"/>
                </a:lnTo>
                <a:lnTo>
                  <a:pt x="706882" y="517867"/>
                </a:lnTo>
                <a:lnTo>
                  <a:pt x="806958" y="567702"/>
                </a:lnTo>
                <a:lnTo>
                  <a:pt x="915416" y="614934"/>
                </a:lnTo>
                <a:lnTo>
                  <a:pt x="1032002" y="659434"/>
                </a:lnTo>
                <a:lnTo>
                  <a:pt x="1156208" y="701078"/>
                </a:lnTo>
                <a:lnTo>
                  <a:pt x="1287653" y="739749"/>
                </a:lnTo>
                <a:lnTo>
                  <a:pt x="1425956" y="775322"/>
                </a:lnTo>
                <a:lnTo>
                  <a:pt x="1570355" y="807669"/>
                </a:lnTo>
                <a:lnTo>
                  <a:pt x="1720723" y="836676"/>
                </a:lnTo>
                <a:lnTo>
                  <a:pt x="1876552" y="862215"/>
                </a:lnTo>
                <a:lnTo>
                  <a:pt x="2037207" y="884161"/>
                </a:lnTo>
                <a:lnTo>
                  <a:pt x="2202561" y="902398"/>
                </a:lnTo>
                <a:lnTo>
                  <a:pt x="2371852" y="916787"/>
                </a:lnTo>
                <a:lnTo>
                  <a:pt x="2544699" y="927227"/>
                </a:lnTo>
                <a:lnTo>
                  <a:pt x="2720848" y="933577"/>
                </a:lnTo>
                <a:lnTo>
                  <a:pt x="2899664" y="93572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511300" y="4280408"/>
          <a:ext cx="6096000" cy="863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81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</a:pPr>
                      <a:r>
                        <a:rPr sz="2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800" b="1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6846570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1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7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배열의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첫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번째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데이터를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정렬된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배열</a:t>
            </a:r>
            <a:r>
              <a:rPr sz="2000" spc="-125" dirty="0" smtClean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469900">
              <a:lnSpc>
                <a:spcPct val="100000"/>
              </a:lnSpc>
            </a:pPr>
            <a:r>
              <a:rPr sz="2000" spc="-5" dirty="0" smtClean="0">
                <a:latin typeface="맑은 고딕"/>
                <a:cs typeface="맑은 고딕"/>
              </a:rPr>
              <a:t>나머</a:t>
            </a:r>
            <a:r>
              <a:rPr sz="2000" spc="0" dirty="0" smtClean="0">
                <a:latin typeface="맑은 고딕"/>
                <a:cs typeface="맑은 고딕"/>
              </a:rPr>
              <a:t>지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데이터</a:t>
            </a:r>
            <a:r>
              <a:rPr sz="2000" spc="0" dirty="0" smtClean="0">
                <a:latin typeface="맑은 고딕"/>
                <a:cs typeface="맑은 고딕"/>
              </a:rPr>
              <a:t>를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정렬되</a:t>
            </a:r>
            <a:r>
              <a:rPr sz="2000" spc="0" dirty="0" smtClean="0">
                <a:latin typeface="맑은 고딕"/>
                <a:cs typeface="맑은 고딕"/>
              </a:rPr>
              <a:t>지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않</a:t>
            </a:r>
            <a:r>
              <a:rPr sz="2000" spc="0" dirty="0" smtClean="0">
                <a:latin typeface="맑은 고딕"/>
                <a:cs typeface="맑은 고딕"/>
              </a:rPr>
              <a:t>은</a:t>
            </a:r>
            <a:r>
              <a:rPr sz="2000" spc="-2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배열</a:t>
            </a:r>
            <a:r>
              <a:rPr sz="2000" spc="0" dirty="0" smtClean="0">
                <a:latin typeface="맑은 고딕"/>
                <a:cs typeface="맑은 고딕"/>
              </a:rPr>
              <a:t>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나누</a:t>
            </a:r>
            <a:r>
              <a:rPr sz="2000" spc="0" dirty="0" smtClean="0">
                <a:latin typeface="맑은 고딕"/>
                <a:cs typeface="맑은 고딕"/>
              </a:rPr>
              <a:t>어</a:t>
            </a:r>
            <a:r>
              <a:rPr sz="2000" spc="-2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생각한다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435351"/>
            <a:ext cx="73152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6694170" cy="9220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2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7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우측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배열의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첫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번째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데이터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값을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변수</a:t>
            </a:r>
            <a:r>
              <a:rPr sz="2000" spc="-30" dirty="0" smtClean="0">
                <a:latin typeface="맑은 고딕"/>
                <a:cs typeface="맑은 고딕"/>
              </a:rPr>
              <a:t> </a:t>
            </a:r>
            <a:r>
              <a:rPr sz="2000" b="1" spc="-204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000" b="1" spc="-1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55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latin typeface="맑은 고딕"/>
                <a:cs typeface="맑은 고딕"/>
              </a:rPr>
              <a:t>에</a:t>
            </a:r>
            <a:r>
              <a:rPr sz="2000" spc="-3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복사한다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435351"/>
            <a:ext cx="73152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635" y="5734050"/>
            <a:ext cx="431291" cy="215646"/>
          </a:xfrm>
          <a:custGeom>
            <a:avLst/>
            <a:gdLst/>
            <a:ahLst/>
            <a:cxnLst/>
            <a:rect l="l" t="t" r="r" b="b"/>
            <a:pathLst>
              <a:path w="431291" h="215646">
                <a:moveTo>
                  <a:pt x="431291" y="0"/>
                </a:moveTo>
                <a:lnTo>
                  <a:pt x="0" y="0"/>
                </a:lnTo>
                <a:lnTo>
                  <a:pt x="215646" y="215646"/>
                </a:lnTo>
                <a:lnTo>
                  <a:pt x="43129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2459" y="5228844"/>
            <a:ext cx="215646" cy="505206"/>
          </a:xfrm>
          <a:custGeom>
            <a:avLst/>
            <a:gdLst/>
            <a:ahLst/>
            <a:cxnLst/>
            <a:rect l="l" t="t" r="r" b="b"/>
            <a:pathLst>
              <a:path w="215646" h="505205">
                <a:moveTo>
                  <a:pt x="0" y="505205"/>
                </a:moveTo>
                <a:lnTo>
                  <a:pt x="215646" y="505205"/>
                </a:lnTo>
                <a:lnTo>
                  <a:pt x="215646" y="0"/>
                </a:lnTo>
                <a:lnTo>
                  <a:pt x="0" y="0"/>
                </a:lnTo>
                <a:lnTo>
                  <a:pt x="0" y="50520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5397" y="5229605"/>
            <a:ext cx="431291" cy="720852"/>
          </a:xfrm>
          <a:custGeom>
            <a:avLst/>
            <a:gdLst/>
            <a:ahLst/>
            <a:cxnLst/>
            <a:rect l="l" t="t" r="r" b="b"/>
            <a:pathLst>
              <a:path w="431291" h="720851">
                <a:moveTo>
                  <a:pt x="0" y="505206"/>
                </a:moveTo>
                <a:lnTo>
                  <a:pt x="107823" y="505206"/>
                </a:lnTo>
                <a:lnTo>
                  <a:pt x="107823" y="0"/>
                </a:lnTo>
                <a:lnTo>
                  <a:pt x="323468" y="0"/>
                </a:lnTo>
                <a:lnTo>
                  <a:pt x="323468" y="505206"/>
                </a:lnTo>
                <a:lnTo>
                  <a:pt x="431291" y="505206"/>
                </a:lnTo>
                <a:lnTo>
                  <a:pt x="215646" y="720852"/>
                </a:lnTo>
                <a:lnTo>
                  <a:pt x="0" y="50520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780" y="6058509"/>
            <a:ext cx="1155700" cy="37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7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="1" spc="-5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4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1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32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1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835" y="1634363"/>
            <a:ext cx="6153150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Yu Gothic"/>
                <a:cs typeface="Yu Gothic"/>
              </a:rPr>
              <a:t>▶</a:t>
            </a:r>
            <a:r>
              <a:rPr sz="2400" b="1" spc="165" dirty="0" smtClean="0">
                <a:latin typeface="Yu Gothic"/>
                <a:cs typeface="Yu Gothic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정렬</a:t>
            </a:r>
            <a:r>
              <a:rPr sz="2400" b="1" spc="5" dirty="0" smtClean="0">
                <a:latin typeface="맑은 고딕"/>
                <a:cs typeface="맑은 고딕"/>
              </a:rPr>
              <a:t> </a:t>
            </a:r>
            <a:r>
              <a:rPr sz="2400" b="1" spc="0" dirty="0" smtClean="0">
                <a:latin typeface="맑은 고딕"/>
                <a:cs typeface="맑은 고딕"/>
              </a:rPr>
              <a:t>방법</a:t>
            </a:r>
            <a:r>
              <a:rPr sz="2400" b="1" spc="15" dirty="0" smtClean="0">
                <a:latin typeface="맑은 고딕"/>
                <a:cs typeface="맑은 고딕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(</a:t>
            </a:r>
            <a:r>
              <a:rPr sz="2400" b="1" spc="35" dirty="0" smtClean="0">
                <a:latin typeface="Arial"/>
                <a:cs typeface="Arial"/>
              </a:rPr>
              <a:t>3</a:t>
            </a:r>
            <a:r>
              <a:rPr sz="2400" b="1" spc="370" dirty="0" smtClean="0">
                <a:latin typeface="Arial"/>
                <a:cs typeface="Arial"/>
              </a:rPr>
              <a:t>/</a:t>
            </a:r>
            <a:r>
              <a:rPr sz="2400" b="1" spc="35" dirty="0" smtClean="0">
                <a:latin typeface="Arial"/>
                <a:cs typeface="Arial"/>
              </a:rPr>
              <a:t>7</a:t>
            </a:r>
            <a:r>
              <a:rPr sz="2400" b="1" spc="55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2000" dirty="0" smtClean="0">
                <a:latin typeface="맑은 고딕"/>
                <a:cs typeface="맑은 고딕"/>
              </a:rPr>
              <a:t>복사한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204" dirty="0" smtClean="0">
                <a:latin typeface="Arial"/>
                <a:cs typeface="Arial"/>
              </a:rPr>
              <a:t>K</a:t>
            </a:r>
            <a:r>
              <a:rPr sz="2000" spc="-50" dirty="0" smtClean="0">
                <a:latin typeface="Arial"/>
                <a:cs typeface="Arial"/>
              </a:rPr>
              <a:t>e</a:t>
            </a:r>
            <a:r>
              <a:rPr sz="2000" spc="-20" dirty="0" smtClean="0">
                <a:latin typeface="Arial"/>
                <a:cs typeface="Arial"/>
              </a:rPr>
              <a:t>y</a:t>
            </a:r>
            <a:r>
              <a:rPr sz="2000" spc="12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값을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좌측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배열에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저장된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수</a:t>
            </a:r>
            <a:r>
              <a:rPr sz="2000" spc="-20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중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469900">
              <a:lnSpc>
                <a:spcPct val="100000"/>
              </a:lnSpc>
            </a:pPr>
            <a:r>
              <a:rPr sz="2000" spc="-5" dirty="0" smtClean="0">
                <a:latin typeface="맑은 고딕"/>
                <a:cs typeface="맑은 고딕"/>
              </a:rPr>
              <a:t>가</a:t>
            </a:r>
            <a:r>
              <a:rPr sz="2000" spc="0" dirty="0" smtClean="0">
                <a:latin typeface="맑은 고딕"/>
                <a:cs typeface="맑은 고딕"/>
              </a:rPr>
              <a:t>장</a:t>
            </a:r>
            <a:r>
              <a:rPr sz="2000" spc="-25" dirty="0" smtClean="0">
                <a:latin typeface="맑은 고딕"/>
                <a:cs typeface="맑은 고딕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마지</a:t>
            </a:r>
            <a:r>
              <a:rPr sz="2000" spc="-10" dirty="0" smtClean="0">
                <a:latin typeface="맑은 고딕"/>
                <a:cs typeface="맑은 고딕"/>
              </a:rPr>
              <a:t>막</a:t>
            </a:r>
            <a:r>
              <a:rPr sz="2000" spc="-60" dirty="0" smtClean="0">
                <a:latin typeface="Arial"/>
                <a:cs typeface="Arial"/>
              </a:rPr>
              <a:t>(</a:t>
            </a:r>
            <a:r>
              <a:rPr sz="2000" spc="-5" dirty="0" smtClean="0">
                <a:latin typeface="맑은 고딕"/>
                <a:cs typeface="맑은 고딕"/>
              </a:rPr>
              <a:t>오른쪽</a:t>
            </a:r>
            <a:r>
              <a:rPr sz="2000" spc="-60" dirty="0" smtClean="0">
                <a:latin typeface="Arial"/>
                <a:cs typeface="Arial"/>
              </a:rPr>
              <a:t>)</a:t>
            </a:r>
            <a:r>
              <a:rPr sz="2000" spc="9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맑은 고딕"/>
                <a:cs typeface="맑은 고딕"/>
              </a:rPr>
              <a:t>배열에</a:t>
            </a:r>
            <a:r>
              <a:rPr sz="2000" spc="-50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저장</a:t>
            </a:r>
            <a:r>
              <a:rPr sz="2000" spc="0" dirty="0" smtClean="0">
                <a:latin typeface="맑은 고딕"/>
                <a:cs typeface="맑은 고딕"/>
              </a:rPr>
              <a:t>된</a:t>
            </a:r>
            <a:r>
              <a:rPr sz="2000" spc="-2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값</a:t>
            </a:r>
            <a:r>
              <a:rPr sz="2000" spc="0" dirty="0" smtClean="0">
                <a:latin typeface="맑은 고딕"/>
                <a:cs typeface="맑은 고딕"/>
              </a:rPr>
              <a:t>과</a:t>
            </a:r>
            <a:r>
              <a:rPr sz="2000" spc="-45" dirty="0" smtClean="0">
                <a:latin typeface="맑은 고딕"/>
                <a:cs typeface="맑은 고딕"/>
              </a:rPr>
              <a:t> </a:t>
            </a:r>
            <a:r>
              <a:rPr sz="2000" spc="-5" dirty="0" smtClean="0">
                <a:latin typeface="맑은 고딕"/>
                <a:cs typeface="맑은 고딕"/>
              </a:rPr>
              <a:t>비교한다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435351"/>
            <a:ext cx="73152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3910" y="5284851"/>
            <a:ext cx="820165" cy="1118997"/>
          </a:xfrm>
          <a:custGeom>
            <a:avLst/>
            <a:gdLst/>
            <a:ahLst/>
            <a:cxnLst/>
            <a:rect l="l" t="t" r="r" b="b"/>
            <a:pathLst>
              <a:path w="820165" h="1118997">
                <a:moveTo>
                  <a:pt x="234314" y="0"/>
                </a:moveTo>
                <a:lnTo>
                  <a:pt x="0" y="0"/>
                </a:lnTo>
                <a:lnTo>
                  <a:pt x="0" y="708952"/>
                </a:lnTo>
                <a:lnTo>
                  <a:pt x="5460" y="775462"/>
                </a:lnTo>
                <a:lnTo>
                  <a:pt x="20954" y="838555"/>
                </a:lnTo>
                <a:lnTo>
                  <a:pt x="45846" y="897382"/>
                </a:lnTo>
                <a:lnTo>
                  <a:pt x="79120" y="951115"/>
                </a:lnTo>
                <a:lnTo>
                  <a:pt x="120141" y="998893"/>
                </a:lnTo>
                <a:lnTo>
                  <a:pt x="167894" y="1039876"/>
                </a:lnTo>
                <a:lnTo>
                  <a:pt x="221614" y="1073226"/>
                </a:lnTo>
                <a:lnTo>
                  <a:pt x="280542" y="1098092"/>
                </a:lnTo>
                <a:lnTo>
                  <a:pt x="343662" y="1113624"/>
                </a:lnTo>
                <a:lnTo>
                  <a:pt x="410082" y="1118997"/>
                </a:lnTo>
                <a:lnTo>
                  <a:pt x="820165" y="1118997"/>
                </a:lnTo>
                <a:lnTo>
                  <a:pt x="820165" y="884682"/>
                </a:lnTo>
                <a:lnTo>
                  <a:pt x="401700" y="884478"/>
                </a:lnTo>
                <a:lnTo>
                  <a:pt x="387095" y="883196"/>
                </a:lnTo>
                <a:lnTo>
                  <a:pt x="345947" y="872578"/>
                </a:lnTo>
                <a:lnTo>
                  <a:pt x="309244" y="852855"/>
                </a:lnTo>
                <a:lnTo>
                  <a:pt x="278383" y="825334"/>
                </a:lnTo>
                <a:lnTo>
                  <a:pt x="254888" y="791298"/>
                </a:lnTo>
                <a:lnTo>
                  <a:pt x="239648" y="752068"/>
                </a:lnTo>
                <a:lnTo>
                  <a:pt x="234314" y="708952"/>
                </a:lnTo>
                <a:lnTo>
                  <a:pt x="2343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6816" y="5050535"/>
            <a:ext cx="468629" cy="234314"/>
          </a:xfrm>
          <a:custGeom>
            <a:avLst/>
            <a:gdLst/>
            <a:ahLst/>
            <a:cxnLst/>
            <a:rect l="l" t="t" r="r" b="b"/>
            <a:pathLst>
              <a:path w="468629" h="234314">
                <a:moveTo>
                  <a:pt x="234314" y="0"/>
                </a:moveTo>
                <a:lnTo>
                  <a:pt x="0" y="234314"/>
                </a:lnTo>
                <a:lnTo>
                  <a:pt x="468629" y="234314"/>
                </a:lnTo>
                <a:lnTo>
                  <a:pt x="2343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7577" y="5051297"/>
            <a:ext cx="937260" cy="1353311"/>
          </a:xfrm>
          <a:custGeom>
            <a:avLst/>
            <a:gdLst/>
            <a:ahLst/>
            <a:cxnLst/>
            <a:rect l="l" t="t" r="r" b="b"/>
            <a:pathLst>
              <a:path w="937260" h="1353312">
                <a:moveTo>
                  <a:pt x="937260" y="1353311"/>
                </a:moveTo>
                <a:lnTo>
                  <a:pt x="527177" y="1353311"/>
                </a:lnTo>
                <a:lnTo>
                  <a:pt x="493522" y="1351953"/>
                </a:lnTo>
                <a:lnTo>
                  <a:pt x="428625" y="1341399"/>
                </a:lnTo>
                <a:lnTo>
                  <a:pt x="367665" y="1321092"/>
                </a:lnTo>
                <a:lnTo>
                  <a:pt x="311277" y="1291869"/>
                </a:lnTo>
                <a:lnTo>
                  <a:pt x="260350" y="1254607"/>
                </a:lnTo>
                <a:lnTo>
                  <a:pt x="215900" y="1210119"/>
                </a:lnTo>
                <a:lnTo>
                  <a:pt x="178562" y="1159256"/>
                </a:lnTo>
                <a:lnTo>
                  <a:pt x="149352" y="1102867"/>
                </a:lnTo>
                <a:lnTo>
                  <a:pt x="129032" y="1041806"/>
                </a:lnTo>
                <a:lnTo>
                  <a:pt x="118491" y="976896"/>
                </a:lnTo>
                <a:lnTo>
                  <a:pt x="117094" y="943267"/>
                </a:lnTo>
                <a:lnTo>
                  <a:pt x="117094" y="234314"/>
                </a:lnTo>
                <a:lnTo>
                  <a:pt x="0" y="234314"/>
                </a:lnTo>
                <a:lnTo>
                  <a:pt x="234315" y="0"/>
                </a:lnTo>
                <a:lnTo>
                  <a:pt x="468630" y="234314"/>
                </a:lnTo>
                <a:lnTo>
                  <a:pt x="351409" y="234314"/>
                </a:lnTo>
                <a:lnTo>
                  <a:pt x="351409" y="943267"/>
                </a:lnTo>
                <a:lnTo>
                  <a:pt x="356743" y="986383"/>
                </a:lnTo>
                <a:lnTo>
                  <a:pt x="371983" y="1025613"/>
                </a:lnTo>
                <a:lnTo>
                  <a:pt x="395478" y="1059649"/>
                </a:lnTo>
                <a:lnTo>
                  <a:pt x="426339" y="1087170"/>
                </a:lnTo>
                <a:lnTo>
                  <a:pt x="463042" y="1106893"/>
                </a:lnTo>
                <a:lnTo>
                  <a:pt x="504190" y="1117511"/>
                </a:lnTo>
                <a:lnTo>
                  <a:pt x="937260" y="1118996"/>
                </a:lnTo>
                <a:lnTo>
                  <a:pt x="937260" y="135331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4635" y="5734050"/>
            <a:ext cx="431291" cy="215646"/>
          </a:xfrm>
          <a:custGeom>
            <a:avLst/>
            <a:gdLst/>
            <a:ahLst/>
            <a:cxnLst/>
            <a:rect l="l" t="t" r="r" b="b"/>
            <a:pathLst>
              <a:path w="431291" h="215646">
                <a:moveTo>
                  <a:pt x="431291" y="0"/>
                </a:moveTo>
                <a:lnTo>
                  <a:pt x="0" y="0"/>
                </a:lnTo>
                <a:lnTo>
                  <a:pt x="215646" y="215646"/>
                </a:lnTo>
                <a:lnTo>
                  <a:pt x="43129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2459" y="5228844"/>
            <a:ext cx="215646" cy="505206"/>
          </a:xfrm>
          <a:custGeom>
            <a:avLst/>
            <a:gdLst/>
            <a:ahLst/>
            <a:cxnLst/>
            <a:rect l="l" t="t" r="r" b="b"/>
            <a:pathLst>
              <a:path w="215646" h="505205">
                <a:moveTo>
                  <a:pt x="0" y="505205"/>
                </a:moveTo>
                <a:lnTo>
                  <a:pt x="215646" y="505205"/>
                </a:lnTo>
                <a:lnTo>
                  <a:pt x="215646" y="0"/>
                </a:lnTo>
                <a:lnTo>
                  <a:pt x="0" y="0"/>
                </a:lnTo>
                <a:lnTo>
                  <a:pt x="0" y="50520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5397" y="5229605"/>
            <a:ext cx="431291" cy="720852"/>
          </a:xfrm>
          <a:custGeom>
            <a:avLst/>
            <a:gdLst/>
            <a:ahLst/>
            <a:cxnLst/>
            <a:rect l="l" t="t" r="r" b="b"/>
            <a:pathLst>
              <a:path w="431291" h="720851">
                <a:moveTo>
                  <a:pt x="0" y="505206"/>
                </a:moveTo>
                <a:lnTo>
                  <a:pt x="107823" y="505206"/>
                </a:lnTo>
                <a:lnTo>
                  <a:pt x="107823" y="0"/>
                </a:lnTo>
                <a:lnTo>
                  <a:pt x="323468" y="0"/>
                </a:lnTo>
                <a:lnTo>
                  <a:pt x="323468" y="505206"/>
                </a:lnTo>
                <a:lnTo>
                  <a:pt x="431291" y="505206"/>
                </a:lnTo>
                <a:lnTo>
                  <a:pt x="215646" y="720852"/>
                </a:lnTo>
                <a:lnTo>
                  <a:pt x="0" y="50520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895" y="171069"/>
            <a:ext cx="453961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94685" algn="l"/>
              </a:tabLst>
            </a:pPr>
            <a:r>
              <a:rPr sz="4850" b="1" spc="44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50" b="1" spc="-18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0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50" b="1" spc="42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5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50" b="1" spc="27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-30" dirty="0" smtClean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850" b="1" spc="-25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50" b="1" spc="28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50" b="1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50" b="1" spc="-9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50" b="1" spc="24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780" y="6058509"/>
            <a:ext cx="1155700" cy="37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7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="1" spc="-5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4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1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32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1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711</ep:Words>
  <ep:PresentationFormat>화면 슬라이드 쇼(4:3)</ep:PresentationFormat>
  <ep:Paragraphs>143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Theme</vt:lpstr>
      <vt:lpstr>슬라이드 1</vt:lpstr>
      <vt:lpstr>Over view</vt:lpstr>
      <vt:lpstr>슬라이드 3</vt:lpstr>
      <vt:lpstr>Notation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Practice / Homework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2019-09-17T18:28:55.000</dcterms:created>
  <dc:creator>Microsoft Corporation</dc:creator>
  <cp:lastModifiedBy>anajo</cp:lastModifiedBy>
  <dcterms:modified xsi:type="dcterms:W3CDTF">2019-09-19T07:36:23.376</dcterms:modified>
  <cp:revision>7</cp:revision>
  <dc:title>PowerPoint 프레젠테이션</dc:title>
  <cp:version/>
</cp:coreProperties>
</file>