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#import tab delimited data from CDC - Wonder -Program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#Centers for Disease Control and Prevention, National Center for Health Statistics.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#Underlying Cause of Death 1999-2017 on CDC WONDER Online Database, released December, 2018.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#Data are from the Multiple Cause of Death Files, 1999-2017, as compiled from data provided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#by the 57 vital statistics jurisdictions through the Vital Statistics Cooperative Program.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#Accessed at http://wonder.cdc.gov/ucd-icd10.html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658ec0ffb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658ec0ffb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658ec0ffb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658ec0ffb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658ec0ffb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658ec0ffb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658ec0ffb_0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658ec0ffb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658ec0ffb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658ec0ffb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658ec0ffb_0_1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658ec0ffb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658ec0ffb_0_1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658ec0ffb_0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658ec0ffb_0_1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658ec0ffb_0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658ec0ffb_0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658ec0ffb_0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658ec0ffb_0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658ec0ffb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658ec0ff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658ec0ff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658ec0ffb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658ec0ffb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658ec0ffb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658ec0ffb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658ec0ffb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658ec0ffb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658ec0ffb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658ec0ffb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658ec0ffb_0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658ec0ffb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658ec0ffb_0_1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658ec0ffb_0_1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658ec0ffb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658ec0ffb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658ec0ffb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658ec0ffb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58ec0ffb_0_1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658ec0ffb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658ec0ffb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658ec0ffb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658ec0ffb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658ec0ffb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658ec0ffb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658ec0ffb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658ec0ffb_0_1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658ec0ffb_0_1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658ec0ffb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658ec0ffb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658ec0ffb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658ec0ffb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04000" y="534800"/>
            <a:ext cx="4524300" cy="10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Exploratory Data Analysis 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of 2017 Suicide Rates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304000" y="1851450"/>
            <a:ext cx="52992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Obtained from CDC - Wonder Platform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Including 1999 - 2017 Suicide Mortality Rates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Accessed at http://wonder.cdc.gov/ucd-icd10.html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Narrowed To 2017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Focus on Method Popularity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783450" y="1381700"/>
            <a:ext cx="7577100" cy="3282900"/>
            <a:chOff x="1068325" y="1422075"/>
            <a:chExt cx="7577100" cy="3282900"/>
          </a:xfrm>
        </p:grpSpPr>
        <p:sp>
          <p:nvSpPr>
            <p:cNvPr id="199" name="Google Shape;199;p22"/>
            <p:cNvSpPr/>
            <p:nvPr/>
          </p:nvSpPr>
          <p:spPr>
            <a:xfrm>
              <a:off x="1068325" y="1422075"/>
              <a:ext cx="7577100" cy="3282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0" name="Google Shape;200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67525" y="1501397"/>
              <a:ext cx="6898838" cy="29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Narrowed To 2017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Focus on Method Popularity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783450" y="1381700"/>
            <a:ext cx="7577100" cy="328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 b="337" l="0" r="0" t="347"/>
          <a:stretch/>
        </p:blipFill>
        <p:spPr>
          <a:xfrm>
            <a:off x="1082650" y="1461022"/>
            <a:ext cx="6898837" cy="29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Narrowed To 2017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Focus on Method Popularity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783450" y="1381700"/>
            <a:ext cx="7577100" cy="328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 rotWithShape="1">
          <a:blip r:embed="rId3">
            <a:alphaModFix/>
          </a:blip>
          <a:srcRect b="641" l="0" r="0" t="631"/>
          <a:stretch/>
        </p:blipFill>
        <p:spPr>
          <a:xfrm>
            <a:off x="1082650" y="1461022"/>
            <a:ext cx="6898839" cy="29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Narrowed To 2017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Focus on Method Popularity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783450" y="1381700"/>
            <a:ext cx="7577100" cy="328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 rotWithShape="1">
          <a:blip r:embed="rId3">
            <a:alphaModFix/>
          </a:blip>
          <a:srcRect b="0" l="386" r="386" t="0"/>
          <a:stretch/>
        </p:blipFill>
        <p:spPr>
          <a:xfrm>
            <a:off x="1082650" y="1461022"/>
            <a:ext cx="6898838" cy="297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Narrowed To 2017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Focus on Method Popularity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783450" y="1381700"/>
            <a:ext cx="7577100" cy="328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 rotWithShape="1">
          <a:blip r:embed="rId3">
            <a:alphaModFix/>
          </a:blip>
          <a:srcRect b="0" l="139" r="139" t="0"/>
          <a:stretch/>
        </p:blipFill>
        <p:spPr>
          <a:xfrm>
            <a:off x="1082650" y="1461022"/>
            <a:ext cx="6898839" cy="297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Narrowed To 2017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Focus on Method Popularity</a:t>
            </a:r>
            <a:endParaRPr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783450" y="1381700"/>
            <a:ext cx="7577100" cy="328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 rotWithShape="1">
          <a:blip r:embed="rId3">
            <a:alphaModFix/>
          </a:blip>
          <a:srcRect b="109" l="0" r="0" t="119"/>
          <a:stretch/>
        </p:blipFill>
        <p:spPr>
          <a:xfrm>
            <a:off x="1082650" y="1461022"/>
            <a:ext cx="6898839" cy="297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Narrowed To 2017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Focus on Method Popularity</a:t>
            </a:r>
            <a:endParaRPr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783450" y="1381700"/>
            <a:ext cx="7577100" cy="328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28"/>
          <p:cNvPicPr preferRelativeResize="0"/>
          <p:nvPr/>
        </p:nvPicPr>
        <p:blipFill rotWithShape="1">
          <a:blip r:embed="rId3">
            <a:alphaModFix/>
          </a:blip>
          <a:srcRect b="109" l="0" r="0" t="119"/>
          <a:stretch/>
        </p:blipFill>
        <p:spPr>
          <a:xfrm>
            <a:off x="1082650" y="1461022"/>
            <a:ext cx="6898839" cy="297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Narrowed To 2017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Focus on Method Popularity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9"/>
          <p:cNvGrpSpPr/>
          <p:nvPr/>
        </p:nvGrpSpPr>
        <p:grpSpPr>
          <a:xfrm>
            <a:off x="783450" y="1381700"/>
            <a:ext cx="7577100" cy="3282900"/>
            <a:chOff x="1068325" y="1422075"/>
            <a:chExt cx="7577100" cy="3282900"/>
          </a:xfrm>
        </p:grpSpPr>
        <p:sp>
          <p:nvSpPr>
            <p:cNvPr id="256" name="Google Shape;256;p29"/>
            <p:cNvSpPr/>
            <p:nvPr/>
          </p:nvSpPr>
          <p:spPr>
            <a:xfrm>
              <a:off x="1068325" y="1422075"/>
              <a:ext cx="7577100" cy="3282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7" name="Google Shape;257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67525" y="1501397"/>
              <a:ext cx="6898838" cy="29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Narrowed To 2017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Focus on Method Popularity</a:t>
            </a:r>
            <a:endParaRPr/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30"/>
          <p:cNvGrpSpPr/>
          <p:nvPr/>
        </p:nvGrpSpPr>
        <p:grpSpPr>
          <a:xfrm>
            <a:off x="783450" y="1381700"/>
            <a:ext cx="7577100" cy="3282900"/>
            <a:chOff x="1068325" y="1422075"/>
            <a:chExt cx="7577100" cy="3282900"/>
          </a:xfrm>
        </p:grpSpPr>
        <p:sp>
          <p:nvSpPr>
            <p:cNvPr id="265" name="Google Shape;265;p30"/>
            <p:cNvSpPr/>
            <p:nvPr/>
          </p:nvSpPr>
          <p:spPr>
            <a:xfrm>
              <a:off x="1068325" y="1422075"/>
              <a:ext cx="7577100" cy="3282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6" name="Google Shape;266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67525" y="1501397"/>
              <a:ext cx="6898838" cy="29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Narrowed To 2017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Focus on Method Popularity</a:t>
            </a:r>
            <a:endParaRPr/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31"/>
          <p:cNvGrpSpPr/>
          <p:nvPr/>
        </p:nvGrpSpPr>
        <p:grpSpPr>
          <a:xfrm>
            <a:off x="783450" y="1381700"/>
            <a:ext cx="7577100" cy="3282900"/>
            <a:chOff x="1068325" y="1422075"/>
            <a:chExt cx="7577100" cy="3282900"/>
          </a:xfrm>
        </p:grpSpPr>
        <p:sp>
          <p:nvSpPr>
            <p:cNvPr id="274" name="Google Shape;274;p31"/>
            <p:cNvSpPr/>
            <p:nvPr/>
          </p:nvSpPr>
          <p:spPr>
            <a:xfrm>
              <a:off x="1068325" y="1422075"/>
              <a:ext cx="7577100" cy="3282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5" name="Google Shape;27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67525" y="1501397"/>
              <a:ext cx="6898838" cy="29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2017 </a:t>
            </a:r>
            <a:r>
              <a:rPr lang="en"/>
              <a:t>Data Interpretation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30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Total deaths :  43, 768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Males make up  approximately 80%   :   34, 836 deaths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White males are 92.6%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Black of African American males  are 4.98%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Asian or Pacific Islander males are 1.74%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Alaskan or Native Americans males are 0.63%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400"/>
              <a:t>Gender Distinction: Males and Females used vs Men  &amp; Women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Narrowed To 2017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Focus on Method Popularity</a:t>
            </a:r>
            <a:endParaRPr/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32"/>
          <p:cNvGrpSpPr/>
          <p:nvPr/>
        </p:nvGrpSpPr>
        <p:grpSpPr>
          <a:xfrm>
            <a:off x="783450" y="1381700"/>
            <a:ext cx="7577100" cy="3282900"/>
            <a:chOff x="1068325" y="1422075"/>
            <a:chExt cx="7577100" cy="3282900"/>
          </a:xfrm>
        </p:grpSpPr>
        <p:sp>
          <p:nvSpPr>
            <p:cNvPr id="283" name="Google Shape;283;p32"/>
            <p:cNvSpPr/>
            <p:nvPr/>
          </p:nvSpPr>
          <p:spPr>
            <a:xfrm>
              <a:off x="1068325" y="1422075"/>
              <a:ext cx="7577100" cy="3282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4" name="Google Shape;284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67525" y="1501397"/>
              <a:ext cx="6898838" cy="29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Narrowed To 2017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Focus on Method Popularity</a:t>
            </a:r>
            <a:endParaRPr/>
          </a:p>
        </p:txBody>
      </p:sp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33"/>
          <p:cNvGrpSpPr/>
          <p:nvPr/>
        </p:nvGrpSpPr>
        <p:grpSpPr>
          <a:xfrm>
            <a:off x="783450" y="1381700"/>
            <a:ext cx="7577100" cy="3282900"/>
            <a:chOff x="1068325" y="1422075"/>
            <a:chExt cx="7577100" cy="3282900"/>
          </a:xfrm>
        </p:grpSpPr>
        <p:sp>
          <p:nvSpPr>
            <p:cNvPr id="292" name="Google Shape;292;p33"/>
            <p:cNvSpPr/>
            <p:nvPr/>
          </p:nvSpPr>
          <p:spPr>
            <a:xfrm>
              <a:off x="1068325" y="1422075"/>
              <a:ext cx="7577100" cy="3282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3" name="Google Shape;293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67525" y="1501397"/>
              <a:ext cx="6898838" cy="29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Review Of Data Clean Up</a:t>
            </a:r>
            <a:endParaRPr/>
          </a:p>
        </p:txBody>
      </p:sp>
      <p:sp>
        <p:nvSpPr>
          <p:cNvPr id="299" name="Google Shape;299;p34"/>
          <p:cNvSpPr txBox="1"/>
          <p:nvPr>
            <p:ph idx="1" type="body"/>
          </p:nvPr>
        </p:nvSpPr>
        <p:spPr>
          <a:xfrm>
            <a:off x="1297500" y="1581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#Drop all </a:t>
            </a:r>
            <a:r>
              <a:rPr lang="en"/>
              <a:t>redundant</a:t>
            </a:r>
            <a:r>
              <a:rPr lang="en"/>
              <a:t> Code Columns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#Shorten Injury Mechanism To Method, to describe method of suicide.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#Cleared the word ‘Unreliable’ in crude rate and replaced with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#Changed appropriate string and float columns to int32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Dropped All Redundant Code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81700"/>
            <a:ext cx="6824103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Changed appropriate string and float columns to int32</a:t>
            </a:r>
            <a:endParaRPr/>
          </a:p>
        </p:txBody>
      </p:sp>
      <p:sp>
        <p:nvSpPr>
          <p:cNvPr id="311" name="Google Shape;311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1567549"/>
            <a:ext cx="6984849" cy="13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150" y="2940925"/>
            <a:ext cx="57816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</a:t>
            </a:r>
            <a:r>
              <a:rPr lang="en"/>
              <a:t>Shortened Column ‘Injury Mechanism’ To ‘Method’</a:t>
            </a:r>
            <a:endParaRPr/>
          </a:p>
        </p:txBody>
      </p:sp>
      <p:pic>
        <p:nvPicPr>
          <p:cNvPr id="319" name="Google Shape;3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718038"/>
            <a:ext cx="6775401" cy="17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Multiple Other Methods into single ‘Other’ Method</a:t>
            </a:r>
            <a:r>
              <a:rPr lang="en"/>
              <a:t> </a:t>
            </a:r>
            <a:endParaRPr/>
          </a:p>
        </p:txBody>
      </p:sp>
      <p:pic>
        <p:nvPicPr>
          <p:cNvPr id="325" name="Google Shape;3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456425"/>
            <a:ext cx="341947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8"/>
          <p:cNvSpPr/>
          <p:nvPr/>
        </p:nvSpPr>
        <p:spPr>
          <a:xfrm>
            <a:off x="2207400" y="3339375"/>
            <a:ext cx="474000" cy="18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1613100" y="3569600"/>
            <a:ext cx="474000" cy="18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1054750" y="3821050"/>
            <a:ext cx="474000" cy="18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000" y="1456425"/>
            <a:ext cx="41222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Recalculated Crude Rate:</a:t>
            </a:r>
            <a:r>
              <a:rPr lang="en"/>
              <a:t> ‘Unreliable’ to float ‘0’ Then Recalculated Rates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588" y="1865288"/>
            <a:ext cx="1259699" cy="2427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2307" y="1842388"/>
            <a:ext cx="1259699" cy="24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4351" y="1872925"/>
            <a:ext cx="1244337" cy="241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2017 </a:t>
            </a:r>
            <a:r>
              <a:rPr lang="en"/>
              <a:t>Data Interpretation Cont.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70389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Total deaths :  43, 768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Females make up  approximately 20%   :   8,932  deaths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White females are 95.10%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Black of African American females  are 2.54%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Asian or Pacific Islander females are 2.01%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Alaskan or Native Americans females are 0.63%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400"/>
              <a:t>Gender Distinction: Males and Females used vs Men  &amp; Women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</a:t>
            </a:r>
            <a:r>
              <a:rPr lang="en"/>
              <a:t> Methods Employed In Suicide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Males and Females Sorted Popular Rank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275625"/>
            <a:ext cx="70389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53.24%</a:t>
            </a:r>
            <a:r>
              <a:rPr lang="en" sz="1400"/>
              <a:t>   </a:t>
            </a:r>
            <a:r>
              <a:rPr lang="en" sz="1400"/>
              <a:t>Firearms  :  23,303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28.48%</a:t>
            </a:r>
            <a:r>
              <a:rPr lang="en" sz="1400"/>
              <a:t>   Suffocation</a:t>
            </a:r>
            <a:r>
              <a:rPr lang="en" sz="1400"/>
              <a:t>: 12,466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14.01%</a:t>
            </a:r>
            <a:r>
              <a:rPr lang="en" sz="1400"/>
              <a:t>   </a:t>
            </a:r>
            <a:r>
              <a:rPr lang="en" sz="1400"/>
              <a:t>Poisoning: 6,136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1.65%      Fall  :  722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1.23</a:t>
            </a:r>
            <a:r>
              <a:rPr lang="en" sz="1400"/>
              <a:t>%      </a:t>
            </a:r>
            <a:r>
              <a:rPr lang="en" sz="1400"/>
              <a:t>Cutting or Piercing  :  537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0.95%      Other  </a:t>
            </a:r>
            <a:r>
              <a:rPr lang="en" sz="1400"/>
              <a:t>Classifiable</a:t>
            </a:r>
            <a:r>
              <a:rPr lang="en" sz="1400"/>
              <a:t>  :  418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0.40%</a:t>
            </a:r>
            <a:r>
              <a:rPr lang="en" sz="1400"/>
              <a:t>      </a:t>
            </a:r>
            <a:r>
              <a:rPr lang="en" sz="1400"/>
              <a:t>Drowning  : 176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0.02%      </a:t>
            </a:r>
            <a:r>
              <a:rPr lang="en" sz="1400"/>
              <a:t>Flame / Fire :  10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Results: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242100"/>
            <a:ext cx="70389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Question: What is the likelihood Males would choose this over Females?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Null: There is an equal likelihood that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Males and Females would choose Method One over Method Two ( Distinction: In a dataset of  Successful Attempts / Completed Suicides 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By Firearm  vs  Suffocation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With  99-100 % confidence that Males choose </a:t>
            </a:r>
            <a:r>
              <a:rPr lang="en" sz="1400"/>
              <a:t>Firearm</a:t>
            </a:r>
            <a:r>
              <a:rPr lang="en" sz="1400"/>
              <a:t> over  </a:t>
            </a:r>
            <a:r>
              <a:rPr lang="en" sz="1400"/>
              <a:t>Suffocation.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There is at least a 41.68% higher difference between Males choosing </a:t>
            </a:r>
            <a:r>
              <a:rPr lang="en" sz="1400"/>
              <a:t>Firearms over  Suffocation</a:t>
            </a:r>
            <a:r>
              <a:rPr lang="en" sz="1400"/>
              <a:t> than Females.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Results: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242100"/>
            <a:ext cx="70389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Question: What is the likelihood Males would choose this over Females?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Null: There is an equal likelihood that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Males and Females would choose Method One over Method Two ( Distinction: In a dataset of  Successful Attempts / Completed Suicides 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By Fall  vs  Cutting/Piercing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With  </a:t>
            </a:r>
            <a:r>
              <a:rPr lang="en" sz="1400"/>
              <a:t>95</a:t>
            </a:r>
            <a:r>
              <a:rPr lang="en" sz="1400"/>
              <a:t> % confidence that Males choose </a:t>
            </a:r>
            <a:r>
              <a:rPr lang="en" sz="1400"/>
              <a:t>Cutting / Piercing </a:t>
            </a:r>
            <a:r>
              <a:rPr lang="en" sz="1400"/>
              <a:t>rather than </a:t>
            </a:r>
            <a:r>
              <a:rPr lang="en" sz="1400"/>
              <a:t>Falling</a:t>
            </a:r>
            <a:r>
              <a:rPr lang="en" sz="1400"/>
              <a:t>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There is at least a </a:t>
            </a:r>
            <a:r>
              <a:rPr lang="en" sz="1400"/>
              <a:t>22</a:t>
            </a:r>
            <a:r>
              <a:rPr lang="en" sz="1400"/>
              <a:t>% </a:t>
            </a:r>
            <a:r>
              <a:rPr lang="en" sz="1400"/>
              <a:t>lower</a:t>
            </a:r>
            <a:r>
              <a:rPr lang="en" sz="1400"/>
              <a:t> difference between Males choosing Cutting/Piercing than Females.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Results: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242100"/>
            <a:ext cx="70389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Question: </a:t>
            </a:r>
            <a:r>
              <a:rPr lang="en" sz="1400"/>
              <a:t>What is the </a:t>
            </a:r>
            <a:r>
              <a:rPr lang="en" sz="1400"/>
              <a:t>likelihood</a:t>
            </a:r>
            <a:r>
              <a:rPr lang="en" sz="1400"/>
              <a:t> Males would choose this over Females?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Null: There is an equal </a:t>
            </a:r>
            <a:r>
              <a:rPr lang="en" sz="1400"/>
              <a:t>likelihood</a:t>
            </a:r>
            <a:r>
              <a:rPr lang="en" sz="1400"/>
              <a:t> that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Males and Females would choose Method One over Method Two ( Distinction: In a dataset of  Successful Attempts / Completed Suicides 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By Suffocation</a:t>
            </a:r>
            <a:r>
              <a:rPr b="1" lang="en" sz="1400"/>
              <a:t>  vs  </a:t>
            </a:r>
            <a:r>
              <a:rPr b="1" lang="en" sz="1400"/>
              <a:t>Poisoning</a:t>
            </a:r>
            <a:r>
              <a:rPr b="1" lang="en" sz="1400"/>
              <a:t>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With  99-100 % confidence that Males choose Suffocation rather than Poisoning.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There is at least a 0-1% higher </a:t>
            </a:r>
            <a:r>
              <a:rPr lang="en" sz="1400"/>
              <a:t>difference</a:t>
            </a:r>
            <a:r>
              <a:rPr lang="en" sz="1400"/>
              <a:t> between Males choosing Suffocation than Females.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Reported on External Resource Website (Outside Our Dataset )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725" y="1567550"/>
            <a:ext cx="234315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8513" y="1567550"/>
            <a:ext cx="233362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1567550"/>
            <a:ext cx="2314575" cy="23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1875" y="3832025"/>
            <a:ext cx="1341450" cy="6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7500" y="3898300"/>
            <a:ext cx="4674375" cy="5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/>
          <p:nvPr/>
        </p:nvSpPr>
        <p:spPr>
          <a:xfrm>
            <a:off x="7280150" y="3932450"/>
            <a:ext cx="1042200" cy="54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Visualization: Data Selection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Initial 1999 - 2017 dataset was selected from CDC Wonder Platform</a:t>
            </a:r>
            <a:endParaRPr/>
          </a:p>
        </p:txBody>
      </p:sp>
      <p:grpSp>
        <p:nvGrpSpPr>
          <p:cNvPr id="189" name="Google Shape;189;p21"/>
          <p:cNvGrpSpPr/>
          <p:nvPr/>
        </p:nvGrpSpPr>
        <p:grpSpPr>
          <a:xfrm>
            <a:off x="1297539" y="1221121"/>
            <a:ext cx="5310644" cy="3667849"/>
            <a:chOff x="2119525" y="1393775"/>
            <a:chExt cx="4905000" cy="3544500"/>
          </a:xfrm>
        </p:grpSpPr>
        <p:sp>
          <p:nvSpPr>
            <p:cNvPr id="190" name="Google Shape;190;p21"/>
            <p:cNvSpPr/>
            <p:nvPr/>
          </p:nvSpPr>
          <p:spPr>
            <a:xfrm>
              <a:off x="2119525" y="1393775"/>
              <a:ext cx="4905000" cy="3544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1" name="Google Shape;19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41002" y="1488035"/>
              <a:ext cx="4261990" cy="33559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