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99" r:id="rId2"/>
    <p:sldId id="300" r:id="rId3"/>
    <p:sldId id="282" r:id="rId4"/>
    <p:sldId id="327" r:id="rId5"/>
    <p:sldId id="325" r:id="rId6"/>
    <p:sldId id="331" r:id="rId7"/>
    <p:sldId id="328" r:id="rId8"/>
    <p:sldId id="311" r:id="rId9"/>
    <p:sldId id="322" r:id="rId10"/>
    <p:sldId id="336" r:id="rId11"/>
    <p:sldId id="308" r:id="rId12"/>
    <p:sldId id="333" r:id="rId13"/>
    <p:sldId id="334" r:id="rId14"/>
    <p:sldId id="318" r:id="rId15"/>
    <p:sldId id="319" r:id="rId16"/>
    <p:sldId id="335" r:id="rId17"/>
    <p:sldId id="321" r:id="rId18"/>
    <p:sldId id="323" r:id="rId19"/>
    <p:sldId id="330" r:id="rId20"/>
  </p:sldIdLst>
  <p:sldSz cx="12192000" cy="6858000"/>
  <p:notesSz cx="6889750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0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낚시성 제목</c:v>
                </c:pt>
                <c:pt idx="1">
                  <c:v>사실확인 부족</c:v>
                </c:pt>
                <c:pt idx="2">
                  <c:v>오탈자</c:v>
                </c:pt>
                <c:pt idx="3">
                  <c:v>후속기사 미흡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0"/>
        <c:txPr>
          <a:bodyPr/>
          <a:lstStyle/>
          <a:p>
            <a:pPr>
              <a:defRPr sz="1600"/>
            </a:pPr>
            <a:endParaRPr lang="ko-KR"/>
          </a:p>
        </c:txPr>
      </c:legendEntry>
      <c:legendEntry>
        <c:idx val="1"/>
        <c:txPr>
          <a:bodyPr/>
          <a:lstStyle/>
          <a:p>
            <a:pPr>
              <a:defRPr sz="1400"/>
            </a:pPr>
            <a:endParaRPr lang="ko-KR"/>
          </a:p>
        </c:txPr>
      </c:legendEntry>
      <c:legendEntry>
        <c:idx val="2"/>
        <c:txPr>
          <a:bodyPr/>
          <a:lstStyle/>
          <a:p>
            <a:pPr>
              <a:defRPr sz="1400"/>
            </a:pPr>
            <a:endParaRPr lang="ko-KR"/>
          </a:p>
        </c:txPr>
      </c:legendEntry>
      <c:legendEntry>
        <c:idx val="3"/>
        <c:txPr>
          <a:bodyPr/>
          <a:lstStyle/>
          <a:p>
            <a:pPr>
              <a:defRPr sz="1400"/>
            </a:pPr>
            <a:endParaRPr lang="ko-KR"/>
          </a:p>
        </c:txPr>
      </c:legendEntry>
      <c:layout>
        <c:manualLayout>
          <c:xMode val="edge"/>
          <c:yMode val="edge"/>
          <c:x val="0.62907818483402622"/>
          <c:y val="2.8305223983137312E-2"/>
          <c:w val="0.37092181516597383"/>
          <c:h val="0.8969791584443527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225483970666741"/>
          <c:y val="5.1375970254538432E-2"/>
          <c:w val="0.82325159940944881"/>
          <c:h val="0.4917115688100069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긍적적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부정적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5077664"/>
        <c:axId val="225078056"/>
      </c:barChart>
      <c:catAx>
        <c:axId val="22507766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25078056"/>
        <c:crosses val="autoZero"/>
        <c:auto val="1"/>
        <c:lblAlgn val="ctr"/>
        <c:lblOffset val="100"/>
        <c:noMultiLvlLbl val="0"/>
      </c:catAx>
      <c:valAx>
        <c:axId val="2250780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507766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4850765642999628"/>
          <c:y val="0.34370201409367485"/>
          <c:w val="0.2229458009047231"/>
          <c:h val="0.2801561687818247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093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093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120B5DD5-3CEB-4DBD-8014-8983A2EC70F6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6038"/>
            <a:ext cx="2985558" cy="500936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2597" y="9516038"/>
            <a:ext cx="2985558" cy="500936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0F3D49D-214E-485A-B76F-B525757A4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4931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093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093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A8CD2647-E6EA-4E1E-BD71-D3383B81DE1C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80200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758889"/>
            <a:ext cx="5511800" cy="4508421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8"/>
            <a:ext cx="2985558" cy="500936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7" y="9516038"/>
            <a:ext cx="2985558" cy="500936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C61024EF-07C0-42DA-9863-1D3C93DFD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743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4775" y="750888"/>
            <a:ext cx="6680200" cy="37576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0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4F55245C-27F2-4906-A910-499A9EE393DB}" type="datetime1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BD024F6A-DCF9-477E-8577-78132556E024}" type="datetime1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04CD6F45-10D4-449F-85B4-1796948BD6E8}" type="datetime1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F80E32CE-D464-4FA4-AB79-F77685E50579}" type="datetime1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45D8D74-54E3-4734-9391-84A202EB550C}" type="datetime1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EEB8D5E-A764-48B8-976B-20DEA6ED8FB6}" type="datetime1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FF6D79A-3F57-489C-BAB9-B6D4CB9995F8}" type="datetime1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1F0B6152-41E0-434E-971B-C8DE2179E187}" type="datetime1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9093C3CB-11EC-479F-80BC-1C85AC80766D}" type="datetime1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9210FB83-2741-4322-9CD2-CF945CE4BA12}" type="datetime1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681838" y="6505575"/>
            <a:ext cx="2440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32454" y="2974310"/>
            <a:ext cx="5327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</a:rPr>
              <a:t>기자 평가 사이트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581203" y="3801945"/>
            <a:ext cx="3054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김웅기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윤도경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이승호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유준혁</a:t>
            </a:r>
            <a:r>
              <a:rPr lang="en-US" altLang="ko-KR" sz="1600" dirty="0" smtClean="0">
                <a:solidFill>
                  <a:schemeClr val="bg1"/>
                </a:solidFill>
              </a:rPr>
              <a:t>,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김도겸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2" y="15812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 err="1" smtClean="0">
                <a:solidFill>
                  <a:schemeClr val="bg1"/>
                </a:solidFill>
              </a:rPr>
              <a:t>AirFly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2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4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2019.07.05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18472" y="6505575"/>
            <a:ext cx="21034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</a:t>
            </a:r>
            <a:r>
              <a:rPr lang="en-US" altLang="ko-KR" sz="800" dirty="0" err="1" smtClean="0">
                <a:solidFill>
                  <a:schemeClr val="bg1"/>
                </a:solidFill>
                <a:latin typeface="+mn-ea"/>
              </a:rPr>
              <a:t>AirFly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275" y="5086461"/>
            <a:ext cx="1196367" cy="118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2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23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4"/>
                </a:solidFill>
              </a:rPr>
              <a:t>기</a:t>
            </a:r>
            <a:r>
              <a:rPr lang="ko-KR" altLang="en-US" sz="1400" spc="-150" dirty="0">
                <a:solidFill>
                  <a:schemeClr val="accent4"/>
                </a:solidFill>
              </a:rPr>
              <a:t>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8" y="652397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4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개발환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5"/>
            <a:ext cx="188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accent4"/>
                </a:solidFill>
              </a:rPr>
              <a:t>Development  Environment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7792226" y="4620580"/>
            <a:ext cx="2038351" cy="629083"/>
            <a:chOff x="2028825" y="5485953"/>
            <a:chExt cx="2038350" cy="629083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596599" y="5581204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버전관</a:t>
              </a:r>
              <a:r>
                <a:rPr lang="ko-KR" altLang="en-US" sz="1400" b="1" dirty="0"/>
                <a:t>리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68553" y="5853426"/>
              <a:ext cx="14478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err="1" smtClean="0"/>
                <a:t>Github</a:t>
              </a:r>
              <a:r>
                <a:rPr lang="en-US" altLang="ko-KR" sz="1100" dirty="0" smtClean="0"/>
                <a:t> + </a:t>
              </a:r>
              <a:r>
                <a:rPr lang="en-US" altLang="ko-KR" sz="1100" dirty="0" err="1" smtClean="0"/>
                <a:t>Sourcetree</a:t>
              </a:r>
              <a:endParaRPr lang="ko-KR" altLang="en-US" sz="11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311862" y="4621535"/>
            <a:ext cx="2038351" cy="629083"/>
            <a:chOff x="2028825" y="5485953"/>
            <a:chExt cx="2038350" cy="629083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686366" y="5581204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err="1" smtClean="0"/>
                <a:t>협업</a:t>
              </a:r>
              <a:r>
                <a:rPr lang="ko-KR" altLang="en-US" sz="1400" b="1" dirty="0" err="1"/>
                <a:t>툴</a:t>
              </a:r>
              <a:endParaRPr lang="ko-KR" altLang="en-US" sz="14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23003" y="5853426"/>
              <a:ext cx="5389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err="1" smtClean="0"/>
                <a:t>Trello</a:t>
              </a:r>
              <a:endParaRPr lang="ko-KR" altLang="en-US" sz="1100" dirty="0"/>
            </a:p>
          </p:txBody>
        </p:sp>
      </p:grpSp>
      <p:sp>
        <p:nvSpPr>
          <p:cNvPr id="5" name="AutoShape 2" descr="tomcat logo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4" descr="tomcat logo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2" descr="trello logo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4" descr="trello logo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50" name="Picture 6" descr="trello logo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41" y="2928078"/>
            <a:ext cx="4199595" cy="128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github logo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173" y="3020108"/>
            <a:ext cx="3327400" cy="110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plus icon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250" y="3445911"/>
            <a:ext cx="444305" cy="44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sourcetree logo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480" y="3480894"/>
            <a:ext cx="2566645" cy="37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/>
          <p:cNvCxnSpPr/>
          <p:nvPr/>
        </p:nvCxnSpPr>
        <p:spPr>
          <a:xfrm>
            <a:off x="4762500" y="2266950"/>
            <a:ext cx="0" cy="3362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243" y="1638300"/>
            <a:ext cx="6883422" cy="3942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25" y="153920"/>
            <a:ext cx="1371350" cy="13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8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2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23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4"/>
                </a:solidFill>
              </a:rPr>
              <a:t>기</a:t>
            </a:r>
            <a:r>
              <a:rPr lang="ko-KR" altLang="en-US" sz="1400" spc="-150" dirty="0">
                <a:solidFill>
                  <a:schemeClr val="accent4"/>
                </a:solidFill>
              </a:rPr>
              <a:t>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8" y="652397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구도 시안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5"/>
            <a:ext cx="929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accent4"/>
                </a:solidFill>
              </a:rPr>
              <a:t>Test Design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pic>
        <p:nvPicPr>
          <p:cNvPr id="2050" name="Picture 2" descr="si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704975"/>
            <a:ext cx="6482758" cy="497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71534" y="1938944"/>
            <a:ext cx="546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●</a:t>
            </a:r>
            <a:r>
              <a:rPr lang="ko-KR" alt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검색박스를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통해서 기자 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직접 접속할 수 있다</a:t>
            </a:r>
            <a:endParaRPr lang="en-US" altLang="ko-K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7946" y="2703763"/>
            <a:ext cx="5642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●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검색박스에 미완성된 </a:t>
            </a:r>
            <a:r>
              <a:rPr lang="ko-KR" alt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검색어를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입력하면 폼 아래로 </a:t>
            </a:r>
            <a:endParaRPr lang="en-US" altLang="ko-K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추천 검색어가 나열됨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386473" y="1704975"/>
            <a:ext cx="4524292" cy="1448133"/>
            <a:chOff x="1645921" y="1773096"/>
            <a:chExt cx="4524292" cy="1448133"/>
          </a:xfrm>
        </p:grpSpPr>
        <p:sp>
          <p:nvSpPr>
            <p:cNvPr id="11" name="사각형 설명선 10"/>
            <p:cNvSpPr/>
            <p:nvPr/>
          </p:nvSpPr>
          <p:spPr>
            <a:xfrm>
              <a:off x="1645921" y="1773096"/>
              <a:ext cx="4524292" cy="1448133"/>
            </a:xfrm>
            <a:prstGeom prst="wedgeRectCallout">
              <a:avLst>
                <a:gd name="adj1" fmla="val 65768"/>
                <a:gd name="adj2" fmla="val 3423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754" y="1793988"/>
              <a:ext cx="4192876" cy="1406347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6571534" y="3469937"/>
            <a:ext cx="5814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●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게시물을 입력하기 전에 기사가 있는 곳의 주소를 </a:t>
            </a:r>
            <a:endParaRPr lang="en-US" altLang="ko-K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입력받습니다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기사를 쓴 기자 이름과 신문사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기자 </a:t>
            </a:r>
            <a:endParaRPr lang="en-US" altLang="ko-K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이메일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등을 가져와 게시물에 담고 최종적으로 </a:t>
            </a:r>
            <a:r>
              <a:rPr lang="ko-KR" alt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별점을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제이쿼리 애니메이션으로 받은 뒤에 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추가함</a:t>
            </a:r>
            <a:endParaRPr lang="en-US" altLang="ko-K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417489" y="4548910"/>
            <a:ext cx="3678509" cy="1197924"/>
            <a:chOff x="2547362" y="3342058"/>
            <a:chExt cx="3678509" cy="1197924"/>
          </a:xfrm>
        </p:grpSpPr>
        <p:sp>
          <p:nvSpPr>
            <p:cNvPr id="17" name="사각형 설명선 16"/>
            <p:cNvSpPr/>
            <p:nvPr/>
          </p:nvSpPr>
          <p:spPr>
            <a:xfrm>
              <a:off x="2547362" y="3342058"/>
              <a:ext cx="3678509" cy="1197924"/>
            </a:xfrm>
            <a:prstGeom prst="wedgeRectCallout">
              <a:avLst>
                <a:gd name="adj1" fmla="val 60658"/>
                <a:gd name="adj2" fmla="val -131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4192" y="3408551"/>
              <a:ext cx="2664847" cy="1059386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6577946" y="4790109"/>
            <a:ext cx="567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●</a:t>
            </a:r>
            <a:r>
              <a:rPr lang="ko-KR" alt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기자별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랭킹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별점순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언론사별 랭킹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기자 총 </a:t>
            </a:r>
            <a:r>
              <a:rPr lang="ko-KR" alt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별점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합 평균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급상승 랭킹을 좌측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제공해서 클릭하면 바로 언론사 또는 기자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접속할 수 있도록 함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25" y="153920"/>
            <a:ext cx="1371350" cy="13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4"/>
                </a:solidFill>
              </a:rPr>
              <a:t>기획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기능 소개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accent4"/>
                </a:solidFill>
              </a:rPr>
              <a:t>Function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13721" y="2402157"/>
            <a:ext cx="3053140" cy="3053141"/>
            <a:chOff x="7513721" y="2402157"/>
            <a:chExt cx="3053140" cy="3053141"/>
          </a:xfrm>
        </p:grpSpPr>
        <p:sp>
          <p:nvSpPr>
            <p:cNvPr id="12" name="타원 11"/>
            <p:cNvSpPr/>
            <p:nvPr/>
          </p:nvSpPr>
          <p:spPr>
            <a:xfrm>
              <a:off x="7513721" y="2402157"/>
              <a:ext cx="3053140" cy="305314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99094" y="4689280"/>
              <a:ext cx="20136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accent4"/>
                  </a:solidFill>
                </a:rPr>
                <a:t>기자 </a:t>
              </a:r>
              <a:r>
                <a:rPr lang="en-US" altLang="ko-KR" sz="2400" dirty="0" smtClean="0">
                  <a:solidFill>
                    <a:schemeClr val="accent4"/>
                  </a:solidFill>
                </a:rPr>
                <a:t>DB </a:t>
              </a:r>
              <a:r>
                <a:rPr lang="ko-KR" altLang="en-US" sz="2400" dirty="0" smtClean="0">
                  <a:solidFill>
                    <a:schemeClr val="accent4"/>
                  </a:solidFill>
                </a:rPr>
                <a:t>검색</a:t>
              </a:r>
              <a:endParaRPr lang="ko-KR" altLang="en-US" sz="2400" dirty="0">
                <a:solidFill>
                  <a:schemeClr val="accent4"/>
                </a:solidFill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58" b="15958"/>
            <a:stretch/>
          </p:blipFill>
          <p:spPr>
            <a:xfrm>
              <a:off x="8292284" y="2606610"/>
              <a:ext cx="1950230" cy="1950230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1586066" y="2402157"/>
            <a:ext cx="3053141" cy="3053141"/>
            <a:chOff x="1586066" y="2402157"/>
            <a:chExt cx="3053141" cy="3053141"/>
          </a:xfrm>
        </p:grpSpPr>
        <p:sp>
          <p:nvSpPr>
            <p:cNvPr id="10" name="타원 9"/>
            <p:cNvSpPr/>
            <p:nvPr/>
          </p:nvSpPr>
          <p:spPr>
            <a:xfrm>
              <a:off x="1586066" y="2402157"/>
              <a:ext cx="3053141" cy="305314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04748" y="4744977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accent4"/>
                  </a:solidFill>
                </a:rPr>
                <a:t>기자랭킹</a:t>
              </a:r>
              <a:endParaRPr lang="ko-KR" altLang="en-US" sz="2400" dirty="0">
                <a:solidFill>
                  <a:schemeClr val="accent4"/>
                </a:solidFill>
              </a:endParaRPr>
            </a:p>
          </p:txBody>
        </p:sp>
        <p:pic>
          <p:nvPicPr>
            <p:cNvPr id="2050" name="Picture 2" descr="rank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3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003" y="2938128"/>
              <a:ext cx="1634129" cy="1634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4209915" y="2102188"/>
            <a:ext cx="3653077" cy="3653077"/>
            <a:chOff x="4209915" y="2102188"/>
            <a:chExt cx="3653077" cy="3653077"/>
          </a:xfrm>
        </p:grpSpPr>
        <p:sp>
          <p:nvSpPr>
            <p:cNvPr id="11" name="타원 10"/>
            <p:cNvSpPr/>
            <p:nvPr/>
          </p:nvSpPr>
          <p:spPr>
            <a:xfrm>
              <a:off x="4209915" y="2102188"/>
              <a:ext cx="3653077" cy="3653077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52" name="Picture 4" descr="star icon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2125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7992" y="2765409"/>
              <a:ext cx="2076924" cy="1979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5533754" y="4920113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chemeClr val="accent4"/>
                  </a:solidFill>
                </a:rPr>
                <a:t>평점</a:t>
              </a:r>
              <a:endParaRPr lang="ko-KR" altLang="en-US" sz="3200" dirty="0">
                <a:solidFill>
                  <a:schemeClr val="accent4"/>
                </a:solidFill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25" y="153920"/>
            <a:ext cx="1371350" cy="13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6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4"/>
                </a:solidFill>
              </a:rPr>
              <a:t>기</a:t>
            </a:r>
            <a:r>
              <a:rPr lang="ko-KR" altLang="en-US" sz="1400" spc="-150" dirty="0">
                <a:solidFill>
                  <a:schemeClr val="accent4"/>
                </a:solidFill>
              </a:rPr>
              <a:t>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기능소개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accent4"/>
                </a:solidFill>
              </a:rPr>
              <a:t>Function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2899111846"/>
              </p:ext>
            </p:extLst>
          </p:nvPr>
        </p:nvGraphicFramePr>
        <p:xfrm>
          <a:off x="1858752" y="4121544"/>
          <a:ext cx="3906640" cy="2736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2340350199"/>
              </p:ext>
            </p:extLst>
          </p:nvPr>
        </p:nvGraphicFramePr>
        <p:xfrm>
          <a:off x="5532893" y="4300780"/>
          <a:ext cx="4448875" cy="2348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57241" y="1651883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기자</a:t>
            </a:r>
            <a:r>
              <a:rPr lang="en-US" altLang="ko-KR" b="1" dirty="0"/>
              <a:t> </a:t>
            </a:r>
            <a:r>
              <a:rPr lang="en-US" altLang="ko-KR" b="1" dirty="0" smtClean="0"/>
              <a:t>DB </a:t>
            </a:r>
            <a:r>
              <a:rPr lang="ko-KR" altLang="en-US" b="1" dirty="0" smtClean="0"/>
              <a:t>페이지 예제</a:t>
            </a:r>
            <a:endParaRPr lang="ko-KR" altLang="en-US" b="1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385423" y="2285596"/>
            <a:ext cx="1525034" cy="1689316"/>
            <a:chOff x="3496417" y="2285596"/>
            <a:chExt cx="1525034" cy="1689316"/>
          </a:xfrm>
        </p:grpSpPr>
        <p:sp>
          <p:nvSpPr>
            <p:cNvPr id="12" name="직사각형 11"/>
            <p:cNvSpPr/>
            <p:nvPr/>
          </p:nvSpPr>
          <p:spPr>
            <a:xfrm>
              <a:off x="3518940" y="2285596"/>
              <a:ext cx="1479987" cy="168931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profile icon square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6417" y="2340244"/>
              <a:ext cx="1525034" cy="1634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34401"/>
              </p:ext>
            </p:extLst>
          </p:nvPr>
        </p:nvGraphicFramePr>
        <p:xfrm>
          <a:off x="4334844" y="2192805"/>
          <a:ext cx="5136396" cy="19295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53025"/>
                <a:gridCol w="4283371"/>
              </a:tblGrid>
              <a:tr h="5062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</a:rPr>
                        <a:t>이름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OOO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4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언론사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 smtClean="0">
                          <a:effectLst/>
                        </a:rPr>
                        <a:t>00</a:t>
                      </a:r>
                      <a:r>
                        <a:rPr lang="ko-KR" altLang="en-US" sz="1400" kern="100" dirty="0" smtClean="0">
                          <a:effectLst/>
                        </a:rPr>
                        <a:t>일보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4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E - mail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 smtClean="0">
                          <a:effectLst/>
                        </a:rPr>
                        <a:t>AB0000@chosun.com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4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부서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연예부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25" y="153920"/>
            <a:ext cx="1371350" cy="13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7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10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8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63"/>
            <a:ext cx="2221377" cy="769441"/>
            <a:chOff x="510077" y="2691080"/>
            <a:chExt cx="2221376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14991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Build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14991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Build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71" y="2211266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2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23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4"/>
                </a:solidFill>
              </a:rPr>
              <a:t>설계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9" y="652397"/>
            <a:ext cx="753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4" y="645071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관계도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5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accent4"/>
                </a:solidFill>
              </a:rPr>
              <a:t>Relationship Diagram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pic>
        <p:nvPicPr>
          <p:cNvPr id="4098" name="Picture 2" descr="전체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620" y="1714500"/>
            <a:ext cx="7970651" cy="505192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25" y="153920"/>
            <a:ext cx="1371350" cy="13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2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23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4"/>
                </a:solidFill>
              </a:rPr>
              <a:t>설계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9" y="652397"/>
            <a:ext cx="753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4" y="645071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관계도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5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accent4"/>
                </a:solidFill>
              </a:rPr>
              <a:t>Relationship Diagram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pic>
        <p:nvPicPr>
          <p:cNvPr id="1026" name="Picture 2" descr="필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812" y="1638300"/>
            <a:ext cx="7158251" cy="522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25" y="153920"/>
            <a:ext cx="1371350" cy="13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8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63"/>
            <a:ext cx="5924314" cy="769441"/>
            <a:chOff x="510077" y="2691080"/>
            <a:chExt cx="5924312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45384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Reference &amp; </a:t>
              </a:r>
              <a:r>
                <a:rPr lang="en-US" altLang="ko-KR" sz="4400" b="1" spc="-150" dirty="0" err="1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QnA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520206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&amp; </a:t>
              </a:r>
              <a:r>
                <a:rPr lang="en-US" altLang="ko-KR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Reference &amp; </a:t>
              </a:r>
              <a:r>
                <a:rPr lang="en-US" altLang="ko-KR" sz="4400" b="1" spc="-150" dirty="0" err="1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QnA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71" y="2211266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2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0600" y="183519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4"/>
                </a:solidFill>
              </a:rPr>
              <a:t>참고자료 및 질의응답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9" y="652397"/>
            <a:ext cx="753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4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smtClean="0">
                <a:solidFill>
                  <a:schemeClr val="accent4"/>
                </a:solidFill>
                <a:latin typeface="+mj-ea"/>
                <a:ea typeface="+mj-ea"/>
              </a:rPr>
              <a:t>벤치마킹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4" y="1180995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Reference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77417" y="5529221"/>
            <a:ext cx="1540806" cy="941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chemeClr val="accent4"/>
                </a:solidFill>
              </a:rPr>
              <a:t>참고사이</a:t>
            </a:r>
            <a:r>
              <a:rPr lang="ko-KR" altLang="en-US" dirty="0">
                <a:solidFill>
                  <a:schemeClr val="accent4"/>
                </a:solidFill>
              </a:rPr>
              <a:t>트</a:t>
            </a:r>
            <a:endParaRPr lang="en-US" altLang="ko-KR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err="1" smtClean="0">
                <a:solidFill>
                  <a:schemeClr val="accent4"/>
                </a:solidFill>
              </a:rPr>
              <a:t>김박사넷</a:t>
            </a:r>
            <a:endParaRPr lang="en-US" altLang="ko-KR" sz="1400" dirty="0" smtClean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accent4"/>
                </a:solidFill>
              </a:rPr>
              <a:t>교수 평가 사이트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289252" y="5567055"/>
            <a:ext cx="0" cy="848715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620" y="1858023"/>
            <a:ext cx="4171951" cy="3419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824" y="1858022"/>
            <a:ext cx="3773515" cy="341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962333" y="5567055"/>
            <a:ext cx="1540806" cy="941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chemeClr val="accent4"/>
                </a:solidFill>
              </a:rPr>
              <a:t>참고사이</a:t>
            </a:r>
            <a:r>
              <a:rPr lang="ko-KR" altLang="en-US" dirty="0">
                <a:solidFill>
                  <a:schemeClr val="accent4"/>
                </a:solidFill>
              </a:rPr>
              <a:t>트</a:t>
            </a:r>
            <a:endParaRPr lang="en-US" altLang="ko-KR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err="1" smtClean="0">
                <a:solidFill>
                  <a:schemeClr val="accent4"/>
                </a:solidFill>
              </a:rPr>
              <a:t>왓챠</a:t>
            </a:r>
            <a:endParaRPr lang="en-US" altLang="ko-KR" sz="1400" dirty="0" smtClean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accent4"/>
                </a:solidFill>
              </a:rPr>
              <a:t>영화 평점 사이트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874168" y="5604889"/>
            <a:ext cx="0" cy="848715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25" y="153920"/>
            <a:ext cx="1371350" cy="13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77746" y="305882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1301" y="3643604"/>
            <a:ext cx="84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AIR FLY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62639" y="3951381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김웅기 윤도경 이승호 </a:t>
            </a:r>
            <a:r>
              <a:rPr lang="ko-KR" altLang="en-US" dirty="0" smtClean="0">
                <a:solidFill>
                  <a:schemeClr val="bg1"/>
                </a:solidFill>
              </a:rPr>
              <a:t>유준혁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r>
              <a:rPr lang="ko-KR" altLang="en-US" dirty="0" err="1" smtClean="0">
                <a:solidFill>
                  <a:schemeClr val="bg1"/>
                </a:solidFill>
              </a:rPr>
              <a:t>김도겸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138186" y="4320713"/>
            <a:ext cx="36795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" y="0"/>
            <a:ext cx="12237083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2" y="2247833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6" y="227322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6" y="354204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6" y="480564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1125" y="584393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9" y="227322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</a:rPr>
              <a:t>개요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9" y="354204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</a:rPr>
              <a:t>기획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9" y="480564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</a:rPr>
              <a:t>설계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46467" y="5843938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</a:rPr>
              <a:t>참고자료  및 질의 응답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5" y="2674194"/>
            <a:ext cx="3541395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1.1 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팀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소개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1.2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의도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1.3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일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16873" y="3938949"/>
            <a:ext cx="3541395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2.1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개발환경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2.2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구도시안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2.3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기능소개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4581" y="5203697"/>
            <a:ext cx="3541395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3.1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관계도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2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2" y="3542052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2" y="4836271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19200" y="5803592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7" y="588592"/>
            <a:ext cx="202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lang="ko-KR" altLang="en-US" sz="24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8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71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4005148" cy="769441"/>
              <a:chOff x="471977" y="2691080"/>
              <a:chExt cx="4005148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24479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</a:t>
                </a:r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ntr</a:t>
                </a:r>
                <a:r>
                  <a:rPr lang="en-US" altLang="ko-KR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oduction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24479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998" y="2134246"/>
            <a:ext cx="3038899" cy="329611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2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23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 smtClean="0">
                <a:solidFill>
                  <a:schemeClr val="accent4"/>
                </a:solidFill>
              </a:rPr>
              <a:t>개요</a:t>
            </a:r>
            <a:endParaRPr lang="ko-KR" altLang="en-US" sz="1400" b="1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9" y="652397"/>
            <a:ext cx="753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3901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팀 소개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4" y="1180995"/>
            <a:ext cx="1565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Team Information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398667" y="3332298"/>
            <a:ext cx="2891673" cy="369332"/>
            <a:chOff x="3398667" y="3332298"/>
            <a:chExt cx="2891673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3398667" y="333229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4"/>
                  </a:solidFill>
                </a:rPr>
                <a:t>에어프라이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4766615" y="3426964"/>
              <a:ext cx="1523725" cy="180000"/>
              <a:chOff x="4700234" y="3826753"/>
              <a:chExt cx="1523725" cy="180000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4700234" y="3906012"/>
                <a:ext cx="1382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타원 28"/>
              <p:cNvSpPr/>
              <p:nvPr/>
            </p:nvSpPr>
            <p:spPr>
              <a:xfrm flipH="1">
                <a:off x="6043959" y="3826753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95" y="1970491"/>
            <a:ext cx="3273290" cy="425361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918382" y="4002633"/>
            <a:ext cx="2362416" cy="369332"/>
            <a:chOff x="2918382" y="4002633"/>
            <a:chExt cx="2362416" cy="369332"/>
          </a:xfrm>
        </p:grpSpPr>
        <p:sp>
          <p:nvSpPr>
            <p:cNvPr id="53" name="TextBox 52"/>
            <p:cNvSpPr txBox="1"/>
            <p:nvPr/>
          </p:nvSpPr>
          <p:spPr>
            <a:xfrm>
              <a:off x="2918382" y="4002633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Air Fly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3757073" y="4176558"/>
              <a:ext cx="1382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 flipH="1">
              <a:off x="5100798" y="4097299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25" y="153920"/>
            <a:ext cx="1371350" cy="13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0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2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23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 smtClean="0">
                <a:solidFill>
                  <a:schemeClr val="accent4"/>
                </a:solidFill>
              </a:rPr>
              <a:t>개요</a:t>
            </a:r>
            <a:endParaRPr lang="ko-KR" altLang="en-US" sz="1400" b="1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9" y="652397"/>
            <a:ext cx="753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조원 소개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4" y="1180995"/>
            <a:ext cx="1565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Team </a:t>
            </a:r>
            <a:r>
              <a:rPr lang="en-US" altLang="ko-KR" sz="1400" dirty="0">
                <a:solidFill>
                  <a:schemeClr val="accent4"/>
                </a:solidFill>
              </a:rPr>
              <a:t>Information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831425"/>
              </p:ext>
            </p:extLst>
          </p:nvPr>
        </p:nvGraphicFramePr>
        <p:xfrm>
          <a:off x="1284663" y="1912332"/>
          <a:ext cx="8928720" cy="395377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73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554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17039">
                <a:tc gridSpan="2"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33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600" b="1" kern="10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맑은 고딕" panose="020B0503020000020004" pitchFamily="50" charset="-127"/>
                        </a:rPr>
                        <a:t>팀원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600" b="1" kern="10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맑은 고딕" panose="020B0503020000020004" pitchFamily="50" charset="-127"/>
                        </a:rPr>
                        <a:t>담당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0848"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김웅기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0848"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윤도경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0848"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이승호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kern="10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김도겸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50848"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유준혁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60142" y="4083804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아이디어 제공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갈구기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남탓하기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60142" y="3425125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코딩노예</a:t>
            </a:r>
            <a:r>
              <a:rPr lang="en-US" altLang="ko-KR" dirty="0" smtClean="0"/>
              <a:t>,</a:t>
            </a:r>
            <a:r>
              <a:rPr lang="ko-KR" altLang="en-US" dirty="0" smtClean="0"/>
              <a:t>방패막이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60141" y="4742481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심부름 담당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빈둥거리</a:t>
            </a:r>
            <a:r>
              <a:rPr lang="ko-KR" altLang="en-US" dirty="0"/>
              <a:t>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60142" y="5362413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교수님에게 폭풍질문러시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25" y="153920"/>
            <a:ext cx="1371350" cy="13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2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23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 smtClean="0">
                <a:solidFill>
                  <a:schemeClr val="accent4"/>
                </a:solidFill>
              </a:rPr>
              <a:t>개요</a:t>
            </a:r>
            <a:endParaRPr lang="ko-KR" altLang="en-US" sz="1400" b="1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8" y="652397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기획의도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4" y="1180995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Planning Intend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14" y="1727377"/>
            <a:ext cx="5301080" cy="490995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342" y="2129080"/>
            <a:ext cx="4572000" cy="38862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45" y="1682838"/>
            <a:ext cx="4218740" cy="49990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91" y="1727377"/>
            <a:ext cx="3911496" cy="48354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989" y="4291065"/>
            <a:ext cx="2676899" cy="136226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25" y="153920"/>
            <a:ext cx="1371350" cy="13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7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2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23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4"/>
                </a:solidFill>
              </a:rPr>
              <a:t>개요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8" y="652397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4" y="645071"/>
            <a:ext cx="915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일정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5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Schedule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715981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263854" y="2348538"/>
            <a:ext cx="3233329" cy="615010"/>
            <a:chOff x="2263852" y="2348538"/>
            <a:chExt cx="3233329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89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~</a:t>
              </a:r>
              <a:r>
                <a:rPr lang="en-US" altLang="ko-KR" dirty="0" smtClean="0">
                  <a:solidFill>
                    <a:schemeClr val="accent4"/>
                  </a:solidFill>
                </a:rPr>
                <a:t>07.19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32079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4"/>
                  </a:solidFill>
                </a:rPr>
                <a:t>회원가입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로그인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 Controller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연결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263854" y="3397059"/>
            <a:ext cx="2154509" cy="615010"/>
            <a:chOff x="2263852" y="2348538"/>
            <a:chExt cx="2154509" cy="615010"/>
          </a:xfrm>
        </p:grpSpPr>
        <p:sp>
          <p:nvSpPr>
            <p:cNvPr id="70" name="TextBox 69"/>
            <p:cNvSpPr txBox="1"/>
            <p:nvPr/>
          </p:nvSpPr>
          <p:spPr>
            <a:xfrm>
              <a:off x="2263852" y="2348538"/>
              <a:ext cx="879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~08.11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89252" y="2624994"/>
              <a:ext cx="21291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4"/>
                  </a:solidFill>
                </a:rPr>
                <a:t>게시판 및 기자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DB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구현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263854" y="4445580"/>
            <a:ext cx="2300382" cy="615010"/>
            <a:chOff x="2263852" y="2348538"/>
            <a:chExt cx="2300382" cy="615010"/>
          </a:xfrm>
        </p:grpSpPr>
        <p:sp>
          <p:nvSpPr>
            <p:cNvPr id="73" name="TextBox 72"/>
            <p:cNvSpPr txBox="1"/>
            <p:nvPr/>
          </p:nvSpPr>
          <p:spPr>
            <a:xfrm>
              <a:off x="2263852" y="2348538"/>
              <a:ext cx="89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~08.24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22749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4"/>
                  </a:solidFill>
                </a:rPr>
                <a:t>기타 잔업 및 디버깅 작업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263854" y="5494101"/>
            <a:ext cx="2229850" cy="615010"/>
            <a:chOff x="2263852" y="2348538"/>
            <a:chExt cx="2229850" cy="615010"/>
          </a:xfrm>
        </p:grpSpPr>
        <p:sp>
          <p:nvSpPr>
            <p:cNvPr id="76" name="TextBox 75"/>
            <p:cNvSpPr txBox="1"/>
            <p:nvPr/>
          </p:nvSpPr>
          <p:spPr>
            <a:xfrm>
              <a:off x="2263852" y="2348538"/>
              <a:ext cx="89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~08.31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89252" y="2624994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4"/>
                  </a:solidFill>
                </a:rPr>
                <a:t>서버작업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정식 </a:t>
              </a:r>
              <a:r>
                <a:rPr lang="ko-KR" altLang="en-US" sz="1600" dirty="0" err="1" smtClean="0">
                  <a:solidFill>
                    <a:schemeClr val="accent4"/>
                  </a:solidFill>
                </a:rPr>
                <a:t>릴리즈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25" y="153920"/>
            <a:ext cx="1371350" cy="13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8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6" y="3541763"/>
            <a:ext cx="3136694" cy="769441"/>
            <a:chOff x="510077" y="2691080"/>
            <a:chExt cx="3136692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4144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Planning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24144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Planning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71" y="2211266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2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23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4"/>
                </a:solidFill>
              </a:rPr>
              <a:t>기</a:t>
            </a:r>
            <a:r>
              <a:rPr lang="ko-KR" altLang="en-US" sz="1400" spc="-150" dirty="0">
                <a:solidFill>
                  <a:schemeClr val="accent4"/>
                </a:solidFill>
              </a:rPr>
              <a:t>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8" y="652397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4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개발환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5"/>
            <a:ext cx="188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accent4"/>
                </a:solidFill>
              </a:rPr>
              <a:t>Development  Environment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631560" y="4217552"/>
            <a:ext cx="2038351" cy="629083"/>
            <a:chOff x="2028825" y="5485953"/>
            <a:chExt cx="2038350" cy="629083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24702" y="5581204"/>
              <a:ext cx="16466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Spring Framework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43842" y="5853426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4.3.3</a:t>
              </a:r>
              <a:endParaRPr lang="ko-KR" altLang="en-US" sz="11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991104" y="4217552"/>
            <a:ext cx="2038351" cy="629083"/>
            <a:chOff x="2028825" y="5485953"/>
            <a:chExt cx="2038350" cy="629083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76747" y="5581204"/>
              <a:ext cx="7425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Python</a:t>
              </a:r>
              <a:endParaRPr lang="ko-KR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43842" y="5853426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3.7.3</a:t>
              </a:r>
              <a:endParaRPr lang="ko-KR" altLang="en-US" sz="11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400930" y="4217552"/>
            <a:ext cx="2038351" cy="629083"/>
            <a:chOff x="2028825" y="5485953"/>
            <a:chExt cx="2038350" cy="629083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656711" y="5581204"/>
              <a:ext cx="7825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MySQL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47849" y="5853426"/>
              <a:ext cx="4892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8.0.x</a:t>
              </a:r>
              <a:endParaRPr lang="ko-KR" altLang="en-US" sz="11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9768403" y="4217552"/>
            <a:ext cx="2038351" cy="629083"/>
            <a:chOff x="2028825" y="5485953"/>
            <a:chExt cx="2038350" cy="629083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85751" y="5581204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JDK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02351" y="5853426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1.8</a:t>
              </a:r>
              <a:endParaRPr lang="ko-KR" altLang="en-US" sz="11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31241" y="4217552"/>
            <a:ext cx="2038351" cy="629083"/>
            <a:chOff x="2028825" y="5485953"/>
            <a:chExt cx="2038350" cy="629083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340470" y="5581204"/>
              <a:ext cx="1415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Apache Tomcat</a:t>
              </a:r>
              <a:endParaRPr lang="ko-KR" alt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04568" y="5853426"/>
              <a:ext cx="5758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8.5.42</a:t>
              </a:r>
              <a:endParaRPr lang="ko-KR" altLang="en-US" sz="1100" dirty="0"/>
            </a:p>
          </p:txBody>
        </p:sp>
      </p:grpSp>
      <p:sp>
        <p:nvSpPr>
          <p:cNvPr id="5" name="AutoShape 2" descr="tomcat logo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4" descr="tomcat logo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tomcat logo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41" y="2973643"/>
            <a:ext cx="2032613" cy="110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ring logo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677" y="3421719"/>
            <a:ext cx="2552427" cy="65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thon logo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989" y="2973643"/>
            <a:ext cx="1004580" cy="100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ysql logo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892" y="3139737"/>
            <a:ext cx="1711473" cy="88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dk logo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170" y="3110798"/>
            <a:ext cx="2145750" cy="10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25" y="153920"/>
            <a:ext cx="1371350" cy="13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2045</TotalTime>
  <Words>335</Words>
  <Application>Microsoft Office PowerPoint</Application>
  <PresentationFormat>와이드스크린</PresentationFormat>
  <Paragraphs>146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HY견고딕</vt:lpstr>
      <vt:lpstr>Noto Sans CJK KR Thin</vt:lpstr>
      <vt:lpstr>THE명품고딕L</vt:lpstr>
      <vt:lpstr>나눔고딕</vt:lpstr>
      <vt:lpstr>나눔스퀘어라운드 Regular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vip</cp:lastModifiedBy>
  <cp:revision>115</cp:revision>
  <cp:lastPrinted>2019-10-28T12:48:03Z</cp:lastPrinted>
  <dcterms:created xsi:type="dcterms:W3CDTF">2015-07-07T04:48:58Z</dcterms:created>
  <dcterms:modified xsi:type="dcterms:W3CDTF">2019-10-28T12:48:09Z</dcterms:modified>
</cp:coreProperties>
</file>