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6"/>
  </p:notesMasterIdLst>
  <p:sldIdLst>
    <p:sldId id="294" r:id="rId2"/>
    <p:sldId id="302" r:id="rId3"/>
    <p:sldId id="328" r:id="rId4"/>
    <p:sldId id="327" r:id="rId5"/>
    <p:sldId id="313" r:id="rId6"/>
    <p:sldId id="329" r:id="rId7"/>
    <p:sldId id="318" r:id="rId8"/>
    <p:sldId id="331" r:id="rId9"/>
    <p:sldId id="321" r:id="rId10"/>
    <p:sldId id="334" r:id="rId11"/>
    <p:sldId id="332" r:id="rId12"/>
    <p:sldId id="317" r:id="rId13"/>
    <p:sldId id="303" r:id="rId14"/>
    <p:sldId id="296" r:id="rId15"/>
  </p:sldIdLst>
  <p:sldSz cx="12190413" cy="6859588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3D9"/>
    <a:srgbClr val="F3C301"/>
    <a:srgbClr val="E94E60"/>
    <a:srgbClr val="028985"/>
    <a:srgbClr val="DE6E00"/>
    <a:srgbClr val="31B8B4"/>
    <a:srgbClr val="01D48F"/>
    <a:srgbClr val="0374AF"/>
    <a:srgbClr val="455765"/>
    <a:srgbClr val="2A7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926" autoAdjust="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41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770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042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35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22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032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2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4226580" y="1189171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37697" y="1493629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43260" y="1402351"/>
            <a:ext cx="1920268" cy="1920268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08300" y="637882"/>
            <a:ext cx="1920268" cy="1920268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696111" y="1981155"/>
            <a:ext cx="1920268" cy="1920268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82671" y="1106662"/>
            <a:ext cx="1920268" cy="1920268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302079" y="535473"/>
            <a:ext cx="330428" cy="330428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59400" y="3767805"/>
            <a:ext cx="546214" cy="54621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76548" y="565986"/>
            <a:ext cx="394156" cy="394156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47400" y="3692042"/>
            <a:ext cx="432256" cy="432256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2598770" y="1567248"/>
            <a:ext cx="228245" cy="228245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2279270" y="700165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1751750" y="1452922"/>
            <a:ext cx="93232" cy="93232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10"/>
          <p:cNvSpPr>
            <a:spLocks noEditPoints="1"/>
          </p:cNvSpPr>
          <p:nvPr/>
        </p:nvSpPr>
        <p:spPr bwMode="auto">
          <a:xfrm>
            <a:off x="5380429" y="5596988"/>
            <a:ext cx="310876" cy="312303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rgbClr val="00C3D9"/>
          </a:solidFill>
          <a:ln>
            <a:noFill/>
          </a:ln>
          <a:extLst/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5741524" y="5633420"/>
            <a:ext cx="3669602" cy="25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1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扬帆团队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1616294" y="4640983"/>
            <a:ext cx="89964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800" b="1" dirty="0">
                <a:solidFill>
                  <a:srgbClr val="00C3D9"/>
                </a:solidFill>
                <a:latin typeface="微软雅黑" pitchFamily="34" charset="-122"/>
                <a:ea typeface="微软雅黑" pitchFamily="34" charset="-122"/>
              </a:rPr>
              <a:t>社团管理系统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475009" y="6187435"/>
            <a:ext cx="7309443" cy="76200"/>
            <a:chOff x="2475009" y="6173367"/>
            <a:chExt cx="7309443" cy="76200"/>
          </a:xfrm>
        </p:grpSpPr>
        <p:sp>
          <p:nvSpPr>
            <p:cNvPr id="37" name="Rectangle 13"/>
            <p:cNvSpPr/>
            <p:nvPr/>
          </p:nvSpPr>
          <p:spPr>
            <a:xfrm>
              <a:off x="2475009" y="617336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4"/>
            <p:cNvSpPr/>
            <p:nvPr/>
          </p:nvSpPr>
          <p:spPr>
            <a:xfrm>
              <a:off x="8321412" y="617336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5"/>
            <p:cNvSpPr/>
            <p:nvPr/>
          </p:nvSpPr>
          <p:spPr>
            <a:xfrm>
              <a:off x="5401089" y="617336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40" name="Rectangle 16"/>
            <p:cNvSpPr/>
            <p:nvPr/>
          </p:nvSpPr>
          <p:spPr>
            <a:xfrm>
              <a:off x="6864129" y="617336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41" name="Rectangle 17"/>
            <p:cNvSpPr/>
            <p:nvPr/>
          </p:nvSpPr>
          <p:spPr>
            <a:xfrm>
              <a:off x="3938049" y="617336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>
            <a:off x="3470884" y="3625099"/>
            <a:ext cx="394156" cy="394156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2450874" y="2966502"/>
            <a:ext cx="228245" cy="22824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1646086" y="2421858"/>
            <a:ext cx="93232" cy="93232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1892926" y="3568038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H="1">
            <a:off x="9482336" y="1933284"/>
            <a:ext cx="228245" cy="22824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9599880" y="776698"/>
            <a:ext cx="93232" cy="93232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10265008" y="1693562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63692" y="3550504"/>
            <a:ext cx="394156" cy="394156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9404790" y="2916636"/>
            <a:ext cx="228245" cy="22824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10432228" y="2633623"/>
            <a:ext cx="93232" cy="93232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10053327" y="3486475"/>
            <a:ext cx="128180" cy="12818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91995A-02C1-49E5-A3AA-9CAA54A00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576" y="1402351"/>
            <a:ext cx="3810330" cy="60965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4E55F8-1D15-40F7-BE57-B570449F1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247" y="1676750"/>
            <a:ext cx="4098805" cy="655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00"/>
                            </p:stCondLst>
                            <p:childTnLst>
                              <p:par>
                                <p:cTn id="1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800"/>
                            </p:stCondLst>
                            <p:childTnLst>
                              <p:par>
                                <p:cTn id="13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3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/>
      <p:bldP spid="36" grpId="0" autoUpdateAnimBg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3A83980B-3FAA-4147-BCC9-69ACF5AEF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27" y="-1"/>
            <a:ext cx="10529924" cy="683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9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DA54E937-FE35-4088-9F25-CB8D4DB8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6" y="424130"/>
            <a:ext cx="12168607" cy="601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887993" y="535102"/>
            <a:ext cx="4731709" cy="710452"/>
            <a:chOff x="3808860" y="562223"/>
            <a:chExt cx="4731709" cy="710452"/>
          </a:xfrm>
        </p:grpSpPr>
        <p:sp>
          <p:nvSpPr>
            <p:cNvPr id="2" name="椭圆 1"/>
            <p:cNvSpPr/>
            <p:nvPr/>
          </p:nvSpPr>
          <p:spPr>
            <a:xfrm>
              <a:off x="3808860" y="56222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589772" y="562223"/>
              <a:ext cx="3950797" cy="619431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6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发布活动存在问题</a:t>
              </a:r>
              <a:endParaRPr lang="en-US" sz="36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115768" y="2674778"/>
            <a:ext cx="4597610" cy="174940"/>
            <a:chOff x="4906190" y="1416527"/>
            <a:chExt cx="3933010" cy="166280"/>
          </a:xfrm>
          <a:solidFill>
            <a:srgbClr val="DE6E00"/>
          </a:solidFill>
        </p:grpSpPr>
        <p:sp>
          <p:nvSpPr>
            <p:cNvPr id="34" name="矩形 33"/>
            <p:cNvSpPr/>
            <p:nvPr/>
          </p:nvSpPr>
          <p:spPr>
            <a:xfrm>
              <a:off x="4906190" y="1416527"/>
              <a:ext cx="166280" cy="166280"/>
            </a:xfrm>
            <a:prstGeom prst="rect">
              <a:avLst/>
            </a:prstGeom>
            <a:grpFill/>
            <a:ln>
              <a:solidFill>
                <a:srgbClr val="DE6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0"/>
            </a:p>
          </p:txBody>
        </p:sp>
        <p:cxnSp>
          <p:nvCxnSpPr>
            <p:cNvPr id="35" name="直接连接符 34"/>
            <p:cNvCxnSpPr>
              <a:stCxn id="34" idx="3"/>
            </p:cNvCxnSpPr>
            <p:nvPr/>
          </p:nvCxnSpPr>
          <p:spPr>
            <a:xfrm>
              <a:off x="5072470" y="1499667"/>
              <a:ext cx="3766730" cy="0"/>
            </a:xfrm>
            <a:prstGeom prst="line">
              <a:avLst/>
            </a:prstGeom>
            <a:grpFill/>
            <a:ln>
              <a:solidFill>
                <a:srgbClr val="DE6E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6115768" y="3820573"/>
            <a:ext cx="4597610" cy="174940"/>
            <a:chOff x="4906190" y="2727732"/>
            <a:chExt cx="3933010" cy="166280"/>
          </a:xfrm>
          <a:solidFill>
            <a:srgbClr val="028985"/>
          </a:solidFill>
        </p:grpSpPr>
        <p:sp>
          <p:nvSpPr>
            <p:cNvPr id="37" name="矩形 36"/>
            <p:cNvSpPr/>
            <p:nvPr/>
          </p:nvSpPr>
          <p:spPr>
            <a:xfrm>
              <a:off x="4906190" y="2727732"/>
              <a:ext cx="166280" cy="166280"/>
            </a:xfrm>
            <a:prstGeom prst="rect">
              <a:avLst/>
            </a:prstGeom>
            <a:grpFill/>
            <a:ln>
              <a:solidFill>
                <a:srgbClr val="0289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0"/>
            </a:p>
          </p:txBody>
        </p:sp>
        <p:cxnSp>
          <p:nvCxnSpPr>
            <p:cNvPr id="38" name="直接连接符 37"/>
            <p:cNvCxnSpPr>
              <a:stCxn id="37" idx="3"/>
            </p:cNvCxnSpPr>
            <p:nvPr/>
          </p:nvCxnSpPr>
          <p:spPr>
            <a:xfrm>
              <a:off x="5072470" y="2810872"/>
              <a:ext cx="3766730" cy="0"/>
            </a:xfrm>
            <a:prstGeom prst="line">
              <a:avLst/>
            </a:prstGeom>
            <a:grpFill/>
            <a:ln>
              <a:solidFill>
                <a:srgbClr val="02898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6115768" y="4849273"/>
            <a:ext cx="4597610" cy="174940"/>
            <a:chOff x="4906190" y="3870732"/>
            <a:chExt cx="3933010" cy="166280"/>
          </a:xfrm>
          <a:solidFill>
            <a:srgbClr val="F3C301"/>
          </a:solidFill>
        </p:grpSpPr>
        <p:sp>
          <p:nvSpPr>
            <p:cNvPr id="40" name="矩形 39"/>
            <p:cNvSpPr/>
            <p:nvPr/>
          </p:nvSpPr>
          <p:spPr>
            <a:xfrm>
              <a:off x="4906190" y="3870732"/>
              <a:ext cx="166280" cy="166280"/>
            </a:xfrm>
            <a:prstGeom prst="rect">
              <a:avLst/>
            </a:prstGeom>
            <a:grpFill/>
            <a:ln>
              <a:solidFill>
                <a:srgbClr val="F3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0"/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5072470" y="3941172"/>
              <a:ext cx="3766730" cy="0"/>
            </a:xfrm>
            <a:prstGeom prst="line">
              <a:avLst/>
            </a:prstGeom>
            <a:grpFill/>
            <a:ln>
              <a:solidFill>
                <a:srgbClr val="F3C30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6115769" y="2863609"/>
            <a:ext cx="4597610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社员之间联系不紧密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15769" y="4003770"/>
            <a:ext cx="502498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社员不能看到别的社团举办的活动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15769" y="5066152"/>
            <a:ext cx="4597610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社长发布活动流程复杂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2B21A40-6599-416A-9245-DDFC35523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536" y="1665922"/>
            <a:ext cx="3149322" cy="475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481232" y="455566"/>
            <a:ext cx="3491462" cy="710452"/>
            <a:chOff x="3879320" y="484463"/>
            <a:chExt cx="3491462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741882" y="529973"/>
              <a:ext cx="2628900" cy="619431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6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小组成员</a:t>
              </a:r>
              <a:endParaRPr lang="en-US" sz="36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86" name="Oval 6"/>
          <p:cNvSpPr/>
          <p:nvPr/>
        </p:nvSpPr>
        <p:spPr>
          <a:xfrm>
            <a:off x="1309407" y="2923333"/>
            <a:ext cx="571500" cy="57150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 dirty="0">
                <a:solidFill>
                  <a:srgbClr val="F2F2F2"/>
                </a:solidFill>
              </a:rPr>
              <a:t>1</a:t>
            </a:r>
          </a:p>
        </p:txBody>
      </p:sp>
      <p:sp>
        <p:nvSpPr>
          <p:cNvPr id="87" name="Rectangle 8"/>
          <p:cNvSpPr/>
          <p:nvPr/>
        </p:nvSpPr>
        <p:spPr>
          <a:xfrm>
            <a:off x="2085695" y="2801282"/>
            <a:ext cx="25511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Open Sans" pitchFamily="34" charset="0"/>
                <a:cs typeface="Calibri" pitchFamily="34" charset="0"/>
              </a:rPr>
              <a:t>高松琪</a:t>
            </a:r>
            <a:endParaRPr lang="en-US" altLang="zh-CN" sz="2800" b="1" dirty="0">
              <a:latin typeface="Open Sans" pitchFamily="34" charset="0"/>
              <a:cs typeface="Calibri" pitchFamily="34" charset="0"/>
            </a:endParaRPr>
          </a:p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cs typeface="Calibri" pitchFamily="34" charset="0"/>
              </a:rPr>
              <a:t>项目经理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Oval 9"/>
          <p:cNvSpPr/>
          <p:nvPr/>
        </p:nvSpPr>
        <p:spPr>
          <a:xfrm>
            <a:off x="1295120" y="4304458"/>
            <a:ext cx="571500" cy="57150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 dirty="0">
                <a:solidFill>
                  <a:srgbClr val="F2F2F2"/>
                </a:solidFill>
                <a:latin typeface="FontAwesome" pitchFamily="2" charset="0"/>
              </a:rPr>
              <a:t>4</a:t>
            </a:r>
            <a:endParaRPr lang="en-US" altLang="zh-CN" dirty="0">
              <a:solidFill>
                <a:srgbClr val="F2F2F2"/>
              </a:solidFill>
            </a:endParaRPr>
          </a:p>
        </p:txBody>
      </p:sp>
      <p:sp>
        <p:nvSpPr>
          <p:cNvPr id="89" name="Rectangle 10"/>
          <p:cNvSpPr/>
          <p:nvPr/>
        </p:nvSpPr>
        <p:spPr>
          <a:xfrm>
            <a:off x="2071407" y="4155513"/>
            <a:ext cx="2409825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en-US" sz="2800" b="1" dirty="0"/>
              <a:t>田发泉</a:t>
            </a:r>
            <a:endParaRPr lang="en-US" altLang="zh-CN" sz="2800" b="1" dirty="0"/>
          </a:p>
          <a:p>
            <a:pPr lvl="0"/>
            <a:r>
              <a:rPr lang="zh-CN" altLang="en-US" sz="2800" dirty="0">
                <a:solidFill>
                  <a:srgbClr val="FFFFFF">
                    <a:lumMod val="50000"/>
                  </a:srgbClr>
                </a:solidFill>
              </a:rPr>
              <a:t>前端框架</a:t>
            </a:r>
            <a:endParaRPr lang="en-US" altLang="zh-CN" sz="28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0" name="Oval 12"/>
          <p:cNvSpPr/>
          <p:nvPr/>
        </p:nvSpPr>
        <p:spPr>
          <a:xfrm>
            <a:off x="4651095" y="2923333"/>
            <a:ext cx="571500" cy="57150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 dirty="0">
                <a:solidFill>
                  <a:srgbClr val="F2F2F2"/>
                </a:solidFill>
              </a:rPr>
              <a:t>2</a:t>
            </a:r>
          </a:p>
        </p:txBody>
      </p:sp>
      <p:sp>
        <p:nvSpPr>
          <p:cNvPr id="91" name="Rectangle 13"/>
          <p:cNvSpPr/>
          <p:nvPr/>
        </p:nvSpPr>
        <p:spPr>
          <a:xfrm>
            <a:off x="5427382" y="2801282"/>
            <a:ext cx="2409825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en-US" sz="2800" b="1" dirty="0">
                <a:latin typeface="Open Sans" pitchFamily="34" charset="0"/>
                <a:cs typeface="Calibri" pitchFamily="34" charset="0"/>
              </a:rPr>
              <a:t>樊亦星</a:t>
            </a:r>
            <a:endParaRPr lang="en-US" altLang="zh-CN" sz="2800" b="1" dirty="0">
              <a:latin typeface="Open Sans" pitchFamily="34" charset="0"/>
              <a:cs typeface="Calibri" pitchFamily="34" charset="0"/>
            </a:endParaRPr>
          </a:p>
          <a:p>
            <a:pPr lvl="0"/>
            <a:r>
              <a:rPr lang="zh-CN" altLang="en-US" sz="2800" dirty="0">
                <a:solidFill>
                  <a:srgbClr val="FFFFFF">
                    <a:lumMod val="50000"/>
                  </a:srgbClr>
                </a:solidFill>
                <a:latin typeface="Open Sans" pitchFamily="34" charset="0"/>
                <a:cs typeface="Calibri" pitchFamily="34" charset="0"/>
              </a:rPr>
              <a:t>产品经理</a:t>
            </a:r>
            <a:endParaRPr lang="en-US" altLang="zh-CN" sz="28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2" name="Oval 14"/>
          <p:cNvSpPr/>
          <p:nvPr/>
        </p:nvSpPr>
        <p:spPr>
          <a:xfrm>
            <a:off x="4636807" y="4304458"/>
            <a:ext cx="571500" cy="57150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 dirty="0">
                <a:solidFill>
                  <a:srgbClr val="F2F2F2"/>
                </a:solidFill>
                <a:latin typeface="FontAwesome" pitchFamily="2" charset="0"/>
              </a:rPr>
              <a:t>5</a:t>
            </a:r>
            <a:endParaRPr lang="en-US" altLang="zh-CN" dirty="0">
              <a:solidFill>
                <a:srgbClr val="F2F2F2"/>
              </a:solidFill>
            </a:endParaRPr>
          </a:p>
        </p:txBody>
      </p:sp>
      <p:sp>
        <p:nvSpPr>
          <p:cNvPr id="93" name="Rectangle 15"/>
          <p:cNvSpPr/>
          <p:nvPr/>
        </p:nvSpPr>
        <p:spPr>
          <a:xfrm>
            <a:off x="5413095" y="4155513"/>
            <a:ext cx="2409825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en-US" sz="2800" b="1" dirty="0"/>
              <a:t>刘晶</a:t>
            </a:r>
            <a:endParaRPr lang="en-US" altLang="zh-CN" sz="2800" b="1" dirty="0"/>
          </a:p>
          <a:p>
            <a:pPr lvl="0"/>
            <a:r>
              <a:rPr lang="zh-CN" altLang="en-US" sz="2800" dirty="0">
                <a:solidFill>
                  <a:srgbClr val="FFFFFF">
                    <a:lumMod val="50000"/>
                  </a:srgbClr>
                </a:solidFill>
              </a:rPr>
              <a:t>数据库编写</a:t>
            </a:r>
            <a:endParaRPr lang="en-US" altLang="zh-CN" sz="28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4" name="Oval 16"/>
          <p:cNvSpPr/>
          <p:nvPr/>
        </p:nvSpPr>
        <p:spPr>
          <a:xfrm>
            <a:off x="8005482" y="2923333"/>
            <a:ext cx="571500" cy="571500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 dirty="0">
                <a:solidFill>
                  <a:srgbClr val="F2F2F2"/>
                </a:solidFill>
                <a:latin typeface="FontAwesome" pitchFamily="2" charset="0"/>
              </a:rPr>
              <a:t>3</a:t>
            </a:r>
            <a:endParaRPr lang="en-US" altLang="zh-CN" dirty="0">
              <a:solidFill>
                <a:srgbClr val="F2F2F2"/>
              </a:solidFill>
            </a:endParaRPr>
          </a:p>
        </p:txBody>
      </p:sp>
      <p:sp>
        <p:nvSpPr>
          <p:cNvPr id="95" name="Rectangle 17"/>
          <p:cNvSpPr/>
          <p:nvPr/>
        </p:nvSpPr>
        <p:spPr>
          <a:xfrm>
            <a:off x="8781770" y="2801282"/>
            <a:ext cx="2409825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en-US" sz="2800" b="1" dirty="0">
                <a:latin typeface="Open Sans" pitchFamily="34" charset="0"/>
                <a:cs typeface="Calibri" pitchFamily="34" charset="0"/>
              </a:rPr>
              <a:t>苏云逸</a:t>
            </a:r>
            <a:endParaRPr lang="en-US" altLang="zh-CN" sz="2800" b="1" dirty="0">
              <a:latin typeface="Open Sans" pitchFamily="34" charset="0"/>
              <a:cs typeface="Calibri" pitchFamily="34" charset="0"/>
            </a:endParaRPr>
          </a:p>
          <a:p>
            <a:pPr lvl="0"/>
            <a:r>
              <a:rPr lang="zh-CN" altLang="en-US" sz="2800" dirty="0">
                <a:solidFill>
                  <a:srgbClr val="FFFFFF">
                    <a:lumMod val="50000"/>
                  </a:srgbClr>
                </a:solidFill>
                <a:latin typeface="Open Sans" pitchFamily="34" charset="0"/>
                <a:cs typeface="Calibri" pitchFamily="34" charset="0"/>
              </a:rPr>
              <a:t>技术总监</a:t>
            </a:r>
            <a:endParaRPr lang="en-US" altLang="zh-CN" sz="28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6" name="Oval 18"/>
          <p:cNvSpPr/>
          <p:nvPr/>
        </p:nvSpPr>
        <p:spPr>
          <a:xfrm>
            <a:off x="7991195" y="4304458"/>
            <a:ext cx="571500" cy="57150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 dirty="0">
                <a:solidFill>
                  <a:srgbClr val="F2F2F2"/>
                </a:solidFill>
                <a:latin typeface="FontAwesome" pitchFamily="2" charset="0"/>
              </a:rPr>
              <a:t>6</a:t>
            </a:r>
            <a:endParaRPr lang="en-US" altLang="zh-CN" dirty="0">
              <a:solidFill>
                <a:srgbClr val="F2F2F2"/>
              </a:solidFill>
            </a:endParaRPr>
          </a:p>
        </p:txBody>
      </p:sp>
      <p:sp>
        <p:nvSpPr>
          <p:cNvPr id="97" name="Rectangle 19"/>
          <p:cNvSpPr/>
          <p:nvPr/>
        </p:nvSpPr>
        <p:spPr>
          <a:xfrm>
            <a:off x="8767482" y="4155513"/>
            <a:ext cx="2409825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en-US" sz="2800" b="1" dirty="0"/>
              <a:t>范爽爽</a:t>
            </a:r>
            <a:endParaRPr lang="en-US" altLang="zh-CN" sz="2800" b="1" dirty="0"/>
          </a:p>
          <a:p>
            <a:pPr lvl="0"/>
            <a:r>
              <a:rPr lang="zh-CN" altLang="en-US" sz="2800" dirty="0">
                <a:solidFill>
                  <a:srgbClr val="FFFFFF">
                    <a:lumMod val="50000"/>
                  </a:srgbClr>
                </a:solidFill>
              </a:rPr>
              <a:t>页面美化</a:t>
            </a:r>
            <a:endParaRPr lang="en-US" altLang="zh-CN" sz="2800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4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89" grpId="0"/>
      <p:bldP spid="90" grpId="0" animBg="1"/>
      <p:bldP spid="91" grpId="0"/>
      <p:bldP spid="92" grpId="0" animBg="1"/>
      <p:bldP spid="93" grpId="0"/>
      <p:bldP spid="94" grpId="0" animBg="1"/>
      <p:bldP spid="95" grpId="0"/>
      <p:bldP spid="96" grpId="0" animBg="1"/>
      <p:bldP spid="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4226580" y="2022264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37697" y="2326722"/>
            <a:ext cx="1875836" cy="1875836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43260" y="2235444"/>
            <a:ext cx="1920268" cy="1920268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</a:p>
        </p:txBody>
      </p:sp>
      <p:sp>
        <p:nvSpPr>
          <p:cNvPr id="19" name="椭圆 18"/>
          <p:cNvSpPr/>
          <p:nvPr/>
        </p:nvSpPr>
        <p:spPr>
          <a:xfrm>
            <a:off x="4608300" y="1470975"/>
            <a:ext cx="1920268" cy="1920268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</a:p>
        </p:txBody>
      </p:sp>
      <p:sp>
        <p:nvSpPr>
          <p:cNvPr id="20" name="椭圆 19"/>
          <p:cNvSpPr/>
          <p:nvPr/>
        </p:nvSpPr>
        <p:spPr>
          <a:xfrm>
            <a:off x="5696111" y="2814248"/>
            <a:ext cx="1920268" cy="1920268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</a:t>
            </a:r>
          </a:p>
        </p:txBody>
      </p:sp>
      <p:sp>
        <p:nvSpPr>
          <p:cNvPr id="21" name="椭圆 20"/>
          <p:cNvSpPr/>
          <p:nvPr/>
        </p:nvSpPr>
        <p:spPr>
          <a:xfrm>
            <a:off x="7082671" y="1939755"/>
            <a:ext cx="1920268" cy="1920268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2" name="椭圆 21"/>
          <p:cNvSpPr/>
          <p:nvPr/>
        </p:nvSpPr>
        <p:spPr>
          <a:xfrm>
            <a:off x="7302079" y="1368566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59400" y="4600898"/>
            <a:ext cx="546214" cy="546214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76548" y="1399079"/>
            <a:ext cx="394156" cy="394156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47400" y="4525135"/>
            <a:ext cx="432256" cy="432256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2598770" y="2400341"/>
            <a:ext cx="228245" cy="228245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2279270" y="1533258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1751750" y="2286015"/>
            <a:ext cx="93232" cy="93232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470884" y="4458192"/>
            <a:ext cx="394156" cy="394156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2450874" y="3799595"/>
            <a:ext cx="228245" cy="22824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1646086" y="3254951"/>
            <a:ext cx="93232" cy="93232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1892926" y="4401131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H="1">
            <a:off x="9482336" y="2766377"/>
            <a:ext cx="228245" cy="22824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9599880" y="1609791"/>
            <a:ext cx="93232" cy="93232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10265008" y="2526655"/>
            <a:ext cx="93232" cy="93232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63692" y="4383597"/>
            <a:ext cx="394156" cy="394156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9404790" y="3749729"/>
            <a:ext cx="228245" cy="22824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10432228" y="3466716"/>
            <a:ext cx="93232" cy="93232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10053327" y="4319568"/>
            <a:ext cx="128180" cy="12818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73314" y="521602"/>
            <a:ext cx="7779824" cy="710452"/>
            <a:chOff x="2098503" y="561943"/>
            <a:chExt cx="7779824" cy="710452"/>
          </a:xfrm>
        </p:grpSpPr>
        <p:sp>
          <p:nvSpPr>
            <p:cNvPr id="2" name="椭圆 1"/>
            <p:cNvSpPr/>
            <p:nvPr/>
          </p:nvSpPr>
          <p:spPr>
            <a:xfrm>
              <a:off x="2098503" y="56194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2981662" y="650041"/>
              <a:ext cx="6896665" cy="557875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为什么我们想要做这么一个系统呢</a:t>
              </a:r>
              <a:endParaRPr lang="en-US" sz="32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58507" y="1361557"/>
            <a:ext cx="9074047" cy="167341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grpSp>
        <p:nvGrpSpPr>
          <p:cNvPr id="26" name="Group 10"/>
          <p:cNvGrpSpPr/>
          <p:nvPr/>
        </p:nvGrpSpPr>
        <p:grpSpPr>
          <a:xfrm>
            <a:off x="6505727" y="3539556"/>
            <a:ext cx="775903" cy="776184"/>
            <a:chOff x="6253939" y="2516220"/>
            <a:chExt cx="831273" cy="831273"/>
          </a:xfrm>
        </p:grpSpPr>
        <p:sp>
          <p:nvSpPr>
            <p:cNvPr id="27" name="Oval 11"/>
            <p:cNvSpPr/>
            <p:nvPr/>
          </p:nvSpPr>
          <p:spPr>
            <a:xfrm>
              <a:off x="6253939" y="2516220"/>
              <a:ext cx="831273" cy="831273"/>
            </a:xfrm>
            <a:prstGeom prst="ellipse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AutoShape 117"/>
            <p:cNvSpPr>
              <a:spLocks/>
            </p:cNvSpPr>
            <p:nvPr/>
          </p:nvSpPr>
          <p:spPr bwMode="auto">
            <a:xfrm>
              <a:off x="6437403" y="2772142"/>
              <a:ext cx="464344" cy="348456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9" name="Group 13"/>
          <p:cNvGrpSpPr/>
          <p:nvPr/>
        </p:nvGrpSpPr>
        <p:grpSpPr>
          <a:xfrm>
            <a:off x="6505727" y="4445983"/>
            <a:ext cx="775903" cy="776184"/>
            <a:chOff x="5716910" y="3464598"/>
            <a:chExt cx="831273" cy="831273"/>
          </a:xfrm>
        </p:grpSpPr>
        <p:sp>
          <p:nvSpPr>
            <p:cNvPr id="30" name="Oval 14"/>
            <p:cNvSpPr/>
            <p:nvPr/>
          </p:nvSpPr>
          <p:spPr>
            <a:xfrm>
              <a:off x="5716910" y="3464598"/>
              <a:ext cx="831273" cy="831273"/>
            </a:xfrm>
            <a:prstGeom prst="ellipse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1" name="Group 15"/>
            <p:cNvGrpSpPr/>
            <p:nvPr/>
          </p:nvGrpSpPr>
          <p:grpSpPr>
            <a:xfrm>
              <a:off x="5900374" y="3655628"/>
              <a:ext cx="464344" cy="464344"/>
              <a:chOff x="4439444" y="2582069"/>
              <a:chExt cx="464344" cy="464344"/>
            </a:xfrm>
            <a:solidFill>
              <a:schemeClr val="bg1"/>
            </a:solidFill>
          </p:grpSpPr>
          <p:sp>
            <p:nvSpPr>
              <p:cNvPr id="32" name="AutoShape 123"/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3" name="AutoShape 124"/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4" name="AutoShape 125"/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35" name="Group 19"/>
          <p:cNvGrpSpPr/>
          <p:nvPr/>
        </p:nvGrpSpPr>
        <p:grpSpPr>
          <a:xfrm>
            <a:off x="6505727" y="2634559"/>
            <a:ext cx="775903" cy="776184"/>
            <a:chOff x="6678551" y="1578185"/>
            <a:chExt cx="831273" cy="831273"/>
          </a:xfrm>
        </p:grpSpPr>
        <p:sp>
          <p:nvSpPr>
            <p:cNvPr id="36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AutoShape 139"/>
            <p:cNvSpPr>
              <a:spLocks/>
            </p:cNvSpPr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281630" y="2791818"/>
            <a:ext cx="3783291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招新会受疫情影响</a:t>
            </a:r>
            <a:endParaRPr lang="en-GB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81630" y="3707587"/>
            <a:ext cx="3913920" cy="69249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解决社团管理中存在痛点</a:t>
            </a:r>
          </a:p>
          <a:p>
            <a:endParaRPr lang="en-GB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1630" y="4595311"/>
            <a:ext cx="4735013" cy="69249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方便学生，方便社长，方便老师</a:t>
            </a:r>
          </a:p>
          <a:p>
            <a:endParaRPr lang="en-GB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5" name="Picture 2" descr="https://gimg2.baidu.com/image_search/src=http%3A%2F%2Fwww.gdzsxx.com%2Fuploads%2Fallimg%2F20161125%2F1480041310121164.jpg&amp;refer=http%3A%2F%2Fwww.gdzsxx.com&amp;app=2002&amp;size=f9999,10000&amp;q=a80&amp;n=0&amp;g=0n&amp;fmt=jpeg?sec=1612697544&amp;t=489f68a555f4faeb1ba9c81eab072e7f">
            <a:extLst>
              <a:ext uri="{FF2B5EF4-FFF2-40B4-BE49-F238E27FC236}">
                <a16:creationId xmlns:a16="http://schemas.microsoft.com/office/drawing/2014/main" id="{7BAECAC8-F202-4303-A9FB-0DA4EF4CA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04" y="2484467"/>
            <a:ext cx="5179496" cy="291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4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1E76B0-0EDF-4629-AEF0-705CE9B7E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398" y="1327638"/>
            <a:ext cx="2178526" cy="31920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64A7BE-1784-4AA4-8FA9-7B7F6C93C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368" y="1251652"/>
            <a:ext cx="3121652" cy="31920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6338FC-778C-4382-95EB-AB06152C8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07" y="4443717"/>
            <a:ext cx="2270589" cy="137356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E5C7237-7E08-48F4-92D3-743C894458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848" y="4575115"/>
            <a:ext cx="2034716" cy="124216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854681E-1682-4380-9B4B-863D775106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368" y="4528468"/>
            <a:ext cx="1935648" cy="12040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55BCC61-822D-4DF2-AB73-BBE0911215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57" y="1403626"/>
            <a:ext cx="2397425" cy="30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2F312D-2900-4417-BF08-3A72CB4B6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80880"/>
            <a:ext cx="12190413" cy="530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8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742188" y="674730"/>
            <a:ext cx="4679321" cy="710452"/>
            <a:chOff x="3879320" y="484463"/>
            <a:chExt cx="4679321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78300" y="495853"/>
              <a:ext cx="3880341" cy="619431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6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社团招新存在问题</a:t>
              </a:r>
              <a:endParaRPr lang="en-US" sz="36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249" y="1552787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386987" y="3039978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/>
              <a:t>招新时间短</a:t>
            </a:r>
            <a:endParaRPr lang="en-GB" sz="3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386987" y="4564366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/>
              <a:t>时间不统一</a:t>
            </a:r>
            <a:endParaRPr lang="en-GB" sz="3600" b="1" dirty="0"/>
          </a:p>
        </p:txBody>
      </p:sp>
      <p:sp>
        <p:nvSpPr>
          <p:cNvPr id="42" name="TextBox 41"/>
          <p:cNvSpPr txBox="1"/>
          <p:nvPr/>
        </p:nvSpPr>
        <p:spPr>
          <a:xfrm flipH="1">
            <a:off x="7784801" y="3106628"/>
            <a:ext cx="296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地点不确定</a:t>
            </a:r>
            <a:endParaRPr lang="en-GB" sz="3600" b="1" dirty="0"/>
          </a:p>
        </p:txBody>
      </p:sp>
      <p:sp>
        <p:nvSpPr>
          <p:cNvPr id="45" name="TextBox 44"/>
          <p:cNvSpPr txBox="1"/>
          <p:nvPr/>
        </p:nvSpPr>
        <p:spPr>
          <a:xfrm flipH="1">
            <a:off x="7784799" y="4564366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错失加入社团</a:t>
            </a:r>
            <a:endParaRPr lang="en-GB" sz="36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1C3D77A-D728-41F5-B83C-B54152F1E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22" y="4090668"/>
            <a:ext cx="3195261" cy="309508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706778D-C1D2-418B-90F0-AA56675F1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4" y="-70760"/>
            <a:ext cx="3339182" cy="26942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F6FE278-E9CA-4F64-9B5F-90CF3DA4EF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284" y="2658154"/>
            <a:ext cx="1415281" cy="140998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7BF78D9-3DB8-4739-B934-9E5A4633ED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694" y="4161883"/>
            <a:ext cx="1379654" cy="143251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402A327-71B0-4396-887A-8D35501B4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59" y="4209008"/>
            <a:ext cx="1379654" cy="142310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9A8848B-C1A8-4450-ADF7-3EB7CB88B6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856" y="2658154"/>
            <a:ext cx="1379654" cy="135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EEB3B5F-4D6B-4F02-B830-EC6D76238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" y="80310"/>
            <a:ext cx="12185635" cy="67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0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361041" y="645442"/>
            <a:ext cx="5536613" cy="710452"/>
            <a:chOff x="3303175" y="531690"/>
            <a:chExt cx="5536613" cy="710452"/>
          </a:xfrm>
        </p:grpSpPr>
        <p:sp>
          <p:nvSpPr>
            <p:cNvPr id="2" name="椭圆 1"/>
            <p:cNvSpPr/>
            <p:nvPr/>
          </p:nvSpPr>
          <p:spPr>
            <a:xfrm>
              <a:off x="3303175" y="531690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077223" y="582919"/>
              <a:ext cx="4762565" cy="619431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6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学生加入社团存在问题</a:t>
              </a:r>
              <a:endParaRPr lang="en-US" sz="36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33761" y="139812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12" name="矩形 5"/>
          <p:cNvSpPr/>
          <p:nvPr/>
        </p:nvSpPr>
        <p:spPr>
          <a:xfrm>
            <a:off x="3158856" y="2206409"/>
            <a:ext cx="1584245" cy="1008578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00C3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2"/>
          <p:cNvSpPr/>
          <p:nvPr/>
        </p:nvSpPr>
        <p:spPr>
          <a:xfrm flipH="1">
            <a:off x="3131273" y="2385317"/>
            <a:ext cx="1611827" cy="25334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Rectangle 42"/>
          <p:cNvSpPr/>
          <p:nvPr/>
        </p:nvSpPr>
        <p:spPr>
          <a:xfrm flipH="1">
            <a:off x="3756435" y="3214988"/>
            <a:ext cx="2597712" cy="5042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lstStyle/>
          <a:p>
            <a:pPr lvl="0"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学生每次加入社团需要重新填写个人信息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矩形 5"/>
          <p:cNvSpPr/>
          <p:nvPr/>
        </p:nvSpPr>
        <p:spPr>
          <a:xfrm>
            <a:off x="3259368" y="4241820"/>
            <a:ext cx="1584245" cy="1008578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E94E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42"/>
          <p:cNvSpPr/>
          <p:nvPr/>
        </p:nvSpPr>
        <p:spPr>
          <a:xfrm flipH="1">
            <a:off x="3231787" y="4420728"/>
            <a:ext cx="1611827" cy="25334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Rectangle 42"/>
          <p:cNvSpPr/>
          <p:nvPr/>
        </p:nvSpPr>
        <p:spPr>
          <a:xfrm flipH="1">
            <a:off x="3856946" y="5250399"/>
            <a:ext cx="2497200" cy="5042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lstStyle/>
          <a:p>
            <a:pPr lvl="0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学生信息的数据容易丢失，而且每届社员退社很麻烦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8" name="矩形 5"/>
          <p:cNvSpPr/>
          <p:nvPr/>
        </p:nvSpPr>
        <p:spPr>
          <a:xfrm>
            <a:off x="6831423" y="2206409"/>
            <a:ext cx="1584245" cy="1008578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DE6E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42"/>
          <p:cNvSpPr/>
          <p:nvPr/>
        </p:nvSpPr>
        <p:spPr>
          <a:xfrm flipH="1">
            <a:off x="6803842" y="2385317"/>
            <a:ext cx="1611827" cy="25334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Rectangle 42"/>
          <p:cNvSpPr/>
          <p:nvPr/>
        </p:nvSpPr>
        <p:spPr>
          <a:xfrm flipH="1">
            <a:off x="7419670" y="3214988"/>
            <a:ext cx="2955969" cy="5042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社长导入学生信息到电脑要对着纳新表一个个输入到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</p:txBody>
      </p:sp>
      <p:sp>
        <p:nvSpPr>
          <p:cNvPr id="21" name="矩形 5"/>
          <p:cNvSpPr/>
          <p:nvPr/>
        </p:nvSpPr>
        <p:spPr>
          <a:xfrm>
            <a:off x="6931936" y="4241820"/>
            <a:ext cx="1584245" cy="1008578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solidFill>
            <a:srgbClr val="0289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6" rIns="91433" bIns="45716"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42"/>
          <p:cNvSpPr/>
          <p:nvPr/>
        </p:nvSpPr>
        <p:spPr>
          <a:xfrm flipH="1">
            <a:off x="6904354" y="4420728"/>
            <a:ext cx="1611827" cy="25334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Rectangle 42"/>
          <p:cNvSpPr/>
          <p:nvPr/>
        </p:nvSpPr>
        <p:spPr>
          <a:xfrm flipH="1">
            <a:off x="7529515" y="5250399"/>
            <a:ext cx="2846125" cy="5042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33" tIns="0" rIns="91433" bIns="0" rtlCol="0" anchor="t"/>
          <a:lstStyle/>
          <a:p>
            <a:pPr lvl="0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世纪了，还用纸笔这样的工具来填写信息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9F6FEA0-CFAE-4C0F-BC20-0A1737B17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929" y="2710698"/>
            <a:ext cx="3581890" cy="360074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D369A13-6E69-4845-A7A9-70565FE955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250" y="444122"/>
            <a:ext cx="1925441" cy="18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 flipH="1">
            <a:off x="2870494" y="1857410"/>
            <a:ext cx="77394" cy="77394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08084" y="1844151"/>
            <a:ext cx="1318794" cy="1318794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9697" y="2550304"/>
            <a:ext cx="1350032" cy="135003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76722" y="1031507"/>
            <a:ext cx="1350032" cy="135003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48624" y="1837300"/>
            <a:ext cx="1350032" cy="135003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07488" y="1086063"/>
            <a:ext cx="232304" cy="23230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212494" y="1261665"/>
            <a:ext cx="277108" cy="277108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H="1">
            <a:off x="3387193" y="2395322"/>
            <a:ext cx="189470" cy="189470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3176036" y="1281314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>
            <a:off x="3642221" y="3607857"/>
            <a:ext cx="189470" cy="189470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>
            <a:off x="2894610" y="3188976"/>
            <a:ext cx="77394" cy="77394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H="1">
            <a:off x="8474876" y="2549186"/>
            <a:ext cx="189470" cy="189470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8404287" y="1401862"/>
            <a:ext cx="77394" cy="77394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9069415" y="2318726"/>
            <a:ext cx="77394" cy="77394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8031195" y="3588147"/>
            <a:ext cx="189470" cy="189470"/>
          </a:xfrm>
          <a:prstGeom prst="ellipse">
            <a:avLst/>
          </a:prstGeom>
          <a:solidFill>
            <a:srgbClr val="00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9048377" y="3285681"/>
            <a:ext cx="77394" cy="77394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889491" y="2775329"/>
            <a:ext cx="1350032" cy="135003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01123" y="1529599"/>
            <a:ext cx="2247442" cy="224744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0516" y="5501013"/>
            <a:ext cx="7322890" cy="76200"/>
            <a:chOff x="2424953" y="1238297"/>
            <a:chExt cx="7322890" cy="76200"/>
          </a:xfrm>
        </p:grpSpPr>
        <p:sp>
          <p:nvSpPr>
            <p:cNvPr id="3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3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26E30318-1771-4E7D-9D1C-2F3D7D226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7894"/>
            <a:ext cx="12172985" cy="577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5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887993" y="436464"/>
            <a:ext cx="4776798" cy="710452"/>
            <a:chOff x="3879320" y="484463"/>
            <a:chExt cx="4776798" cy="710452"/>
          </a:xfrm>
        </p:grpSpPr>
        <p:sp>
          <p:nvSpPr>
            <p:cNvPr id="2" name="椭圆 1"/>
            <p:cNvSpPr/>
            <p:nvPr/>
          </p:nvSpPr>
          <p:spPr>
            <a:xfrm>
              <a:off x="3879320" y="484463"/>
              <a:ext cx="710452" cy="710452"/>
            </a:xfrm>
            <a:prstGeom prst="ellipse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Copyright Notice"/>
            <p:cNvSpPr>
              <a:spLocks/>
            </p:cNvSpPr>
            <p:nvPr/>
          </p:nvSpPr>
          <p:spPr bwMode="auto">
            <a:xfrm>
              <a:off x="4622405" y="529973"/>
              <a:ext cx="4033713" cy="619431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600" b="1" cap="small" dirty="0">
                  <a:solidFill>
                    <a:srgbClr val="00C3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创建社团存在问题</a:t>
              </a:r>
              <a:endParaRPr lang="en-US" sz="3600" b="1" cap="small" dirty="0">
                <a:solidFill>
                  <a:srgbClr val="00C3D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24953" y="1265191"/>
            <a:ext cx="7322890" cy="76200"/>
            <a:chOff x="2424953" y="1238297"/>
            <a:chExt cx="7322890" cy="76200"/>
          </a:xfrm>
        </p:grpSpPr>
        <p:sp>
          <p:nvSpPr>
            <p:cNvPr id="5" name="Rectangle 13"/>
            <p:cNvSpPr/>
            <p:nvPr/>
          </p:nvSpPr>
          <p:spPr>
            <a:xfrm>
              <a:off x="2424953" y="1238297"/>
              <a:ext cx="1463040" cy="76200"/>
            </a:xfrm>
            <a:prstGeom prst="rect">
              <a:avLst/>
            </a:prstGeom>
            <a:solidFill>
              <a:srgbClr val="00C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8284803" y="1238297"/>
              <a:ext cx="1463040" cy="76200"/>
            </a:xfrm>
            <a:prstGeom prst="rect">
              <a:avLst/>
            </a:prstGeom>
            <a:solidFill>
              <a:srgbClr val="E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7" name="Rectangle 15"/>
            <p:cNvSpPr/>
            <p:nvPr/>
          </p:nvSpPr>
          <p:spPr>
            <a:xfrm>
              <a:off x="5351033" y="1238297"/>
              <a:ext cx="1463040" cy="76200"/>
            </a:xfrm>
            <a:prstGeom prst="rect">
              <a:avLst/>
            </a:prstGeom>
            <a:solidFill>
              <a:srgbClr val="028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6814073" y="1238297"/>
              <a:ext cx="1463040" cy="76200"/>
            </a:xfrm>
            <a:prstGeom prst="rect">
              <a:avLst/>
            </a:prstGeom>
            <a:solidFill>
              <a:srgbClr val="F3C3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  <p:sp>
          <p:nvSpPr>
            <p:cNvPr id="9" name="Rectangle 17"/>
            <p:cNvSpPr/>
            <p:nvPr/>
          </p:nvSpPr>
          <p:spPr>
            <a:xfrm>
              <a:off x="3887993" y="1238297"/>
              <a:ext cx="1463040" cy="76200"/>
            </a:xfrm>
            <a:prstGeom prst="rect">
              <a:avLst/>
            </a:prstGeom>
            <a:solidFill>
              <a:srgbClr val="DE6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/>
                <a:ea typeface="+mn-ea"/>
                <a:cs typeface="+mn-cs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32211" y="2125595"/>
            <a:ext cx="102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DESKTOP</a:t>
            </a:r>
            <a:endParaRPr lang="en-GB" b="1" dirty="0">
              <a:solidFill>
                <a:schemeClr val="bg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86072" y="2125595"/>
            <a:ext cx="83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2"/>
                </a:solidFill>
              </a:rPr>
              <a:t>TABLET</a:t>
            </a:r>
            <a:endParaRPr lang="en-GB" b="1">
              <a:solidFill>
                <a:schemeClr val="bg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016294" y="212559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2"/>
                </a:solidFill>
              </a:rPr>
              <a:t>MOBILE</a:t>
            </a:r>
            <a:endParaRPr lang="en-GB" b="1">
              <a:solidFill>
                <a:schemeClr val="bg2"/>
              </a:solidFill>
            </a:endParaRPr>
          </a:p>
        </p:txBody>
      </p:sp>
      <p:sp>
        <p:nvSpPr>
          <p:cNvPr id="40" name="Rectangle 9"/>
          <p:cNvSpPr/>
          <p:nvPr/>
        </p:nvSpPr>
        <p:spPr>
          <a:xfrm>
            <a:off x="1635575" y="4220140"/>
            <a:ext cx="2402690" cy="337625"/>
          </a:xfrm>
          <a:prstGeom prst="rect">
            <a:avLst/>
          </a:prstGeom>
          <a:solidFill>
            <a:srgbClr val="00C3D9"/>
          </a:solidFill>
          <a:ln>
            <a:solidFill>
              <a:srgbClr val="00C3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en-GB" sz="2400" dirty="0"/>
          </a:p>
        </p:txBody>
      </p:sp>
      <p:sp>
        <p:nvSpPr>
          <p:cNvPr id="41" name="Rectangle 10"/>
          <p:cNvSpPr/>
          <p:nvPr/>
        </p:nvSpPr>
        <p:spPr>
          <a:xfrm>
            <a:off x="5104682" y="4239319"/>
            <a:ext cx="2402690" cy="337625"/>
          </a:xfrm>
          <a:prstGeom prst="rect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en-GB" altLang="zh-CN" sz="2400" dirty="0"/>
          </a:p>
        </p:txBody>
      </p:sp>
      <p:sp>
        <p:nvSpPr>
          <p:cNvPr id="42" name="Rectangle 11"/>
          <p:cNvSpPr/>
          <p:nvPr/>
        </p:nvSpPr>
        <p:spPr>
          <a:xfrm>
            <a:off x="8267957" y="4220139"/>
            <a:ext cx="2402690" cy="337625"/>
          </a:xfrm>
          <a:prstGeom prst="rect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en-GB" altLang="zh-CN" sz="2400" dirty="0"/>
          </a:p>
        </p:txBody>
      </p:sp>
      <p:sp>
        <p:nvSpPr>
          <p:cNvPr id="43" name="Rectangle 13"/>
          <p:cNvSpPr/>
          <p:nvPr/>
        </p:nvSpPr>
        <p:spPr>
          <a:xfrm>
            <a:off x="1619221" y="4659648"/>
            <a:ext cx="24544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学生好的想法很难转变为现实</a:t>
            </a:r>
            <a:endParaRPr lang="en-GB" altLang="zh-CN" sz="2400" dirty="0"/>
          </a:p>
        </p:txBody>
      </p:sp>
      <p:sp>
        <p:nvSpPr>
          <p:cNvPr id="44" name="Rectangle 14"/>
          <p:cNvSpPr/>
          <p:nvPr/>
        </p:nvSpPr>
        <p:spPr>
          <a:xfrm>
            <a:off x="5078792" y="4659648"/>
            <a:ext cx="2665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创建社团流程繁琐</a:t>
            </a:r>
            <a:endParaRPr lang="en-GB" altLang="zh-CN" sz="2400" dirty="0"/>
          </a:p>
        </p:txBody>
      </p:sp>
      <p:sp>
        <p:nvSpPr>
          <p:cNvPr id="45" name="Rectangle 15"/>
          <p:cNvSpPr/>
          <p:nvPr/>
        </p:nvSpPr>
        <p:spPr>
          <a:xfrm>
            <a:off x="8466453" y="4659647"/>
            <a:ext cx="25627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管理员费劲，</a:t>
            </a:r>
            <a:endParaRPr lang="en-US" altLang="zh-CN" sz="2400" dirty="0"/>
          </a:p>
          <a:p>
            <a:r>
              <a:rPr lang="zh-CN" altLang="en-US" sz="2400" dirty="0"/>
              <a:t>学生也费劲</a:t>
            </a:r>
            <a:endParaRPr lang="en-GB" altLang="zh-CN" sz="24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C7623E3-0141-469D-8E36-A56C7A28ED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32" y="34819"/>
            <a:ext cx="1484580" cy="15596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3C96721-4075-4E2F-9F40-22126E678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8820" y="5521912"/>
            <a:ext cx="5700254" cy="257578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E12AD94-A474-4963-B133-F53D33B2A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27" y="5521912"/>
            <a:ext cx="5700254" cy="257578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51E889E-A76D-4DA5-A262-611091FFE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074" y="5488113"/>
            <a:ext cx="5700254" cy="257578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A74A8CF-680B-4BCC-9C2E-15C9BAE5C6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22" y="1780900"/>
            <a:ext cx="1903996" cy="24392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66F92F9-C24C-4F49-B485-9D127402A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540" y="1741990"/>
            <a:ext cx="2229435" cy="259119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B64B468-3A17-49B9-B9E9-B3826A1129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603" y="1704025"/>
            <a:ext cx="1530053" cy="249326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D14182ED-0ADE-4C94-8E6B-9C9D16DDE14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308" y="419720"/>
            <a:ext cx="1049925" cy="110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 animBg="1"/>
      <p:bldP spid="41" grpId="0" animBg="1"/>
      <p:bldP spid="42" grpId="0" animBg="1"/>
      <p:bldP spid="43" grpId="0"/>
      <p:bldP spid="44" grpId="0"/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</p:tagLst>
</file>

<file path=ppt/theme/theme1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230</Words>
  <Application>Microsoft Office PowerPoint</Application>
  <PresentationFormat>自定义</PresentationFormat>
  <Paragraphs>86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FontAwesome</vt:lpstr>
      <vt:lpstr>Gill Sans</vt:lpstr>
      <vt:lpstr>ITC Avant Garde Std Bk</vt:lpstr>
      <vt:lpstr>Open Sans</vt:lpstr>
      <vt:lpstr>等线</vt:lpstr>
      <vt:lpstr>微软雅黑</vt:lpstr>
      <vt:lpstr>Arial</vt:lpstr>
      <vt:lpstr>Calibri</vt:lpstr>
      <vt:lpstr>Rockwell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樊 亦星</cp:lastModifiedBy>
  <cp:revision>1139</cp:revision>
  <dcterms:created xsi:type="dcterms:W3CDTF">2015-12-01T09:06:39Z</dcterms:created>
  <dcterms:modified xsi:type="dcterms:W3CDTF">2021-01-14T16:31:16Z</dcterms:modified>
</cp:coreProperties>
</file>