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6" r:id="rId12"/>
    <p:sldId id="265" r:id="rId13"/>
    <p:sldId id="269" r:id="rId14"/>
    <p:sldId id="267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8"/>
  </p:normalViewPr>
  <p:slideViewPr>
    <p:cSldViewPr showGuides="1">
      <p:cViewPr varScale="1">
        <p:scale>
          <a:sx n="81" d="100"/>
          <a:sy n="81" d="100"/>
        </p:scale>
        <p:origin x="1263" y="48"/>
      </p:cViewPr>
      <p:guideLst>
        <p:guide orient="horz" pos="21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2BF17-0FC1-4875-B33A-DDB3696B975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B703B-E579-45B9-A0EE-B24B76A025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zh-CN" altLang="en-US" dirty="0"/>
              <a:t>建议大家也画个词法分析的状态转移图，我们的语法总共只需要</a:t>
            </a:r>
            <a:r>
              <a:rPr lang="en-US" altLang="zh-CN" dirty="0"/>
              <a:t>5</a:t>
            </a:r>
            <a:r>
              <a:rPr lang="zh-CN" altLang="en-US" dirty="0"/>
              <a:t>个状态就可以完成。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zh-CN" altLang="en-US" dirty="0"/>
              <a:t>用 </a:t>
            </a:r>
            <a:r>
              <a:rPr lang="en-US" altLang="zh-CN" dirty="0"/>
              <a:t>swich-case</a:t>
            </a:r>
            <a:r>
              <a:rPr lang="zh-CN" altLang="en-US" dirty="0"/>
              <a:t>语句比较方便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en-US" altLang="zh-CN" dirty="0"/>
              <a:t>LL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）第一个</a:t>
            </a:r>
            <a:r>
              <a:rPr lang="en-US" altLang="zh-CN" dirty="0"/>
              <a:t>L</a:t>
            </a:r>
            <a:r>
              <a:rPr lang="zh-CN" altLang="en-US" dirty="0"/>
              <a:t>表示从左到右解析，第二个</a:t>
            </a:r>
            <a:r>
              <a:rPr lang="en-US" altLang="zh-CN" dirty="0"/>
              <a:t>L</a:t>
            </a:r>
            <a:r>
              <a:rPr lang="zh-CN" altLang="en-US" dirty="0"/>
              <a:t>就是利用最左推导。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k</a:t>
            </a:r>
            <a:r>
              <a:rPr lang="zh-CN" altLang="en-US" dirty="0"/>
              <a:t>就是可以先预见几个非终结符，然后判断下一步应该取解析哪一种推导式。</a:t>
            </a:r>
            <a:r>
              <a:rPr lang="en-US" altLang="zh-CN" dirty="0" err="1"/>
              <a:t>Compunit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构建预测分析表比较直观，跟函数递归调用的方式很像。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鼓励使用别的方法。</a:t>
            </a:r>
            <a:endParaRPr lang="en-US" altLang="zh-CN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20200416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实验课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FBBBCE-7E0B-4851-8C61-0533CFDC52F5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8A4905-4B2E-4F6E-B168-C2F4A11B952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4400" kern="1200" dirty="0">
                <a:latin typeface="+mj-lt"/>
                <a:ea typeface="+mj-ea"/>
                <a:cs typeface="+mj-cs"/>
              </a:rPr>
              <a:t>编译原理</a:t>
            </a:r>
            <a:r>
              <a:rPr lang="en-US" altLang="zh-CN" sz="4400" kern="1200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4400" kern="1200" dirty="0">
                <a:latin typeface="+mj-lt"/>
                <a:ea typeface="+mj-ea"/>
                <a:cs typeface="+mj-cs"/>
              </a:rPr>
              <a:t>实验课</a:t>
            </a:r>
            <a:r>
              <a:rPr lang="en-US" altLang="zh-CN" sz="4400" kern="1200" dirty="0">
                <a:latin typeface="+mj-lt"/>
                <a:ea typeface="+mj-ea"/>
                <a:cs typeface="+mj-cs"/>
              </a:rPr>
              <a:t>1</a:t>
            </a:r>
            <a:endParaRPr lang="zh-CN" altLang="zh-CN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5003800" y="3886200"/>
            <a:ext cx="2768600" cy="1752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助教：章俊文</a:t>
            </a:r>
            <a:endParaRPr lang="zh-CN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语法分析</a:t>
            </a:r>
            <a:r>
              <a:rPr lang="en-US" altLang="zh-CN" dirty="0"/>
              <a:t>-LL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17638"/>
            <a:ext cx="8229600" cy="470852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消除文法的左递归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将文法推导式翻译成函数的递归调用，为每个非终结符创建解析函数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781300"/>
            <a:ext cx="6192837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88" y="3454400"/>
            <a:ext cx="4694237" cy="1020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 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7210" y="1701165"/>
            <a:ext cx="5529580" cy="4386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结合文档</a:t>
            </a:r>
            <a:r>
              <a:rPr lang="en-US" altLang="zh-CN" dirty="0"/>
              <a:t>/</a:t>
            </a:r>
            <a:r>
              <a:rPr lang="zh-CN" altLang="en-US" dirty="0"/>
              <a:t>代码框架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提前想好，状态转换图和预测分析表，实现更轻松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自己定义一些好用的函数</a:t>
            </a:r>
            <a:r>
              <a:rPr lang="en-US" altLang="zh-CN" dirty="0"/>
              <a:t>/</a:t>
            </a:r>
            <a:r>
              <a:rPr lang="zh-CN" altLang="en-US" dirty="0"/>
              <a:t>结构</a:t>
            </a:r>
            <a:r>
              <a:rPr lang="en-US" altLang="zh-CN" dirty="0"/>
              <a:t>/</a:t>
            </a:r>
            <a:r>
              <a:rPr lang="zh-CN" altLang="en-US" dirty="0"/>
              <a:t>宏定义，使代码更简洁，调试更方便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课程任务介绍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作业（程序填空）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：简单四则运算的词法分析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：简单四则运算的语法分析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：词法分析和语法分析，输出语法树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语义分析、中间代码生成，输出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IR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 eaLnBrk="1" hangingPunct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：目标代码生成，输出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RISC-V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汇编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 eaLnBrk="1" hangingPunct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（可选）：</a:t>
            </a:r>
            <a:r>
              <a:rPr lang="zh-CN" altLang="en-US" dirty="0"/>
              <a:t> </a:t>
            </a:r>
            <a:r>
              <a:rPr lang="en-US" altLang="zh-CN" dirty="0"/>
              <a:t>IR </a:t>
            </a:r>
            <a:r>
              <a:rPr lang="zh-CN" altLang="en-US" dirty="0"/>
              <a:t>和汇编优化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建议的流程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阅读实验一的文档和代码框架</a:t>
            </a:r>
            <a:endParaRPr lang="en-US" altLang="zh-CN" dirty="0"/>
          </a:p>
          <a:p>
            <a:pPr eaLnBrk="1" hangingPunct="1"/>
            <a:r>
              <a:rPr lang="zh-CN" altLang="en-US" dirty="0"/>
              <a:t>完成作业一</a:t>
            </a:r>
            <a:endParaRPr lang="en-US" altLang="zh-CN" dirty="0"/>
          </a:p>
          <a:p>
            <a:pPr eaLnBrk="1" hangingPunct="1"/>
            <a:r>
              <a:rPr lang="zh-CN" altLang="en-US" dirty="0"/>
              <a:t>完成作业二</a:t>
            </a:r>
            <a:endParaRPr lang="en-US" altLang="zh-CN" dirty="0"/>
          </a:p>
          <a:p>
            <a:pPr eaLnBrk="1" hangingPunct="1"/>
            <a:r>
              <a:rPr lang="zh-CN" altLang="en-US" dirty="0"/>
              <a:t>等实验一正式发布再做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9975" y="4077335"/>
            <a:ext cx="6072505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词法分析</a:t>
            </a:r>
            <a:r>
              <a:rPr lang="en-US" altLang="zh-CN" dirty="0"/>
              <a:t>-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输入：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字符串</a:t>
            </a:r>
            <a:endParaRPr lang="en-US" altLang="zh-CN" dirty="0"/>
          </a:p>
          <a:p>
            <a:pPr eaLnBrk="1" hangingPunct="1"/>
            <a:r>
              <a:rPr lang="zh-CN" altLang="en-US" dirty="0"/>
              <a:t>依据：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状态转移图</a:t>
            </a:r>
            <a:endParaRPr lang="en-US" altLang="zh-CN" dirty="0"/>
          </a:p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标识符（</a:t>
            </a:r>
            <a:r>
              <a:rPr lang="en-US" altLang="zh-CN" dirty="0"/>
              <a:t>Token</a:t>
            </a:r>
            <a:r>
              <a:rPr lang="zh-CN" altLang="en-US" dirty="0"/>
              <a:t>）串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词法分析</a:t>
            </a:r>
            <a:r>
              <a:rPr lang="en-US" altLang="zh-CN" dirty="0"/>
              <a:t>-</a:t>
            </a:r>
            <a:r>
              <a:rPr lang="zh-CN" altLang="en-US" dirty="0"/>
              <a:t>代码框架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Token</a:t>
            </a:r>
            <a:endParaRPr lang="zh-CN" altLang="en-US" dirty="0"/>
          </a:p>
        </p:txBody>
      </p:sp>
      <p:pic>
        <p:nvPicPr>
          <p:cNvPr id="1024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8" y="2708275"/>
            <a:ext cx="2233612" cy="1376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6"/>
          <p:cNvPicPr>
            <a:picLocks noChangeAspect="1"/>
          </p:cNvPicPr>
          <p:nvPr/>
        </p:nvPicPr>
        <p:blipFill>
          <a:blip r:embed="rId2"/>
          <a:srcRect r="20000"/>
          <a:stretch>
            <a:fillRect/>
          </a:stretch>
        </p:blipFill>
        <p:spPr>
          <a:xfrm>
            <a:off x="3562350" y="1989138"/>
            <a:ext cx="3743325" cy="399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文本框 7"/>
          <p:cNvSpPr txBox="1"/>
          <p:nvPr/>
        </p:nvSpPr>
        <p:spPr>
          <a:xfrm>
            <a:off x="7091363" y="2413000"/>
            <a:ext cx="1439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INTLTR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“12345”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7" name="文本框 8"/>
          <p:cNvSpPr txBox="1"/>
          <p:nvPr/>
        </p:nvSpPr>
        <p:spPr>
          <a:xfrm>
            <a:off x="5510213" y="2422525"/>
            <a:ext cx="1439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CONSTTK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“const”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2997200"/>
            <a:ext cx="5565775" cy="371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1341438"/>
            <a:ext cx="5565775" cy="1751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词法分析</a:t>
            </a:r>
            <a:r>
              <a:rPr lang="en-US" altLang="zh-CN" dirty="0"/>
              <a:t>-</a:t>
            </a:r>
            <a:r>
              <a:rPr lang="zh-CN" altLang="en-US" dirty="0"/>
              <a:t>代码框架</a:t>
            </a:r>
            <a:endParaRPr lang="zh-CN" altLang="en-US" dirty="0"/>
          </a:p>
        </p:txBody>
      </p:sp>
      <p:sp>
        <p:nvSpPr>
          <p:cNvPr id="12293" name="内容占位符 4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85298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DFA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状态：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状态转移：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C00000"/>
                </a:solidFill>
              </a:rPr>
              <a:t>Next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状态初始化：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Reset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12294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5257800"/>
            <a:ext cx="1820863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460500"/>
            <a:ext cx="5256212" cy="499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773238"/>
            <a:ext cx="5489575" cy="384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词法分析</a:t>
            </a:r>
            <a:r>
              <a:rPr lang="en-US" altLang="zh-CN" dirty="0"/>
              <a:t>-</a:t>
            </a:r>
            <a:r>
              <a:rPr lang="zh-CN" altLang="en-US" dirty="0"/>
              <a:t>代码框架</a:t>
            </a:r>
            <a:endParaRPr lang="zh-CN" altLang="en-US" dirty="0"/>
          </a:p>
        </p:txBody>
      </p:sp>
      <p:sp>
        <p:nvSpPr>
          <p:cNvPr id="14340" name="内容占位符 2"/>
          <p:cNvSpPr>
            <a:spLocks noGrp="1"/>
          </p:cNvSpPr>
          <p:nvPr>
            <p:ph idx="1" hasCustomPrompt="1"/>
          </p:nvPr>
        </p:nvSpPr>
        <p:spPr>
          <a:xfrm>
            <a:off x="444500" y="1557338"/>
            <a:ext cx="6359525" cy="43195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Scanner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词法分析器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处理输入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输出</a:t>
            </a:r>
            <a:r>
              <a:rPr lang="en-US" altLang="zh-CN" dirty="0"/>
              <a:t>token</a:t>
            </a:r>
            <a:r>
              <a:rPr lang="zh-CN" altLang="en-US" dirty="0"/>
              <a:t>串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Run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调用</a:t>
            </a:r>
            <a:r>
              <a:rPr lang="en-US" altLang="zh-CN" dirty="0"/>
              <a:t>DFA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语法分析</a:t>
            </a:r>
            <a:r>
              <a:rPr lang="en-US" altLang="zh-CN" dirty="0"/>
              <a:t>-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依据：文法定义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输出：语法树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>
              <a:buFontTx/>
              <a:buChar char="•"/>
              <a:defRPr/>
            </a:pPr>
            <a:r>
              <a:rPr lang="zh-CN" altLang="en-US" sz="2400" dirty="0"/>
              <a:t>非终结符（非叶节点）</a:t>
            </a:r>
            <a:endParaRPr lang="en-US" altLang="zh-CN" sz="2400" dirty="0"/>
          </a:p>
          <a:p>
            <a:pPr lvl="1" indent="-342900">
              <a:buFontTx/>
              <a:buChar char="•"/>
              <a:defRPr/>
            </a:pPr>
            <a:r>
              <a:rPr lang="zh-CN" altLang="en-US" sz="2400" dirty="0"/>
              <a:t>终结符（叶节点）</a:t>
            </a:r>
            <a:endParaRPr lang="en-US" altLang="zh-CN" sz="2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推荐方法：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递归下降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 rotWithShape="1">
          <a:blip r:embed="rId1"/>
          <a:srcRect b="20088"/>
          <a:stretch>
            <a:fillRect/>
          </a:stretch>
        </p:blipFill>
        <p:spPr>
          <a:xfrm>
            <a:off x="5292725" y="2492896"/>
            <a:ext cx="3394075" cy="4034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42" y="1199307"/>
            <a:ext cx="4324958" cy="1346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1772816"/>
            <a:ext cx="3600400" cy="50111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语法分析</a:t>
            </a:r>
            <a:r>
              <a:rPr lang="en-US" altLang="zh-CN" dirty="0"/>
              <a:t>-</a:t>
            </a:r>
            <a:r>
              <a:rPr lang="zh-CN" altLang="en-US" dirty="0"/>
              <a:t>代码框架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抽象语法树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AST</a:t>
            </a:r>
            <a:endParaRPr lang="en-US" altLang="zh-CN" dirty="0"/>
          </a:p>
          <a:p>
            <a:pPr eaLnBrk="1" hangingPunct="1"/>
            <a:r>
              <a:rPr lang="zh-CN" altLang="en-US" dirty="0"/>
              <a:t>解析器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终结符，添加叶节点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非终结符，递归解析</a:t>
            </a:r>
            <a:endParaRPr lang="en-US" altLang="zh-CN" dirty="0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4533900"/>
            <a:ext cx="2346325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25987"/>
            <a:ext cx="4019001" cy="28685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c7812c82-a637-4481-93f1-d7bf947699ac"/>
  <p:tag name="COMMONDATA" val="eyJoZGlkIjoiNDZiNTNiNmM2NTU3M2M4MjYzNzk1NjlmYWJjOTY5Y2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全屏显示(4:3)</PresentationFormat>
  <Paragraphs>98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微软雅黑</vt:lpstr>
      <vt:lpstr>Arial Unicode MS</vt:lpstr>
      <vt:lpstr>等线</vt:lpstr>
      <vt:lpstr>默认设计模板</vt:lpstr>
      <vt:lpstr>编译原理-实验课1</vt:lpstr>
      <vt:lpstr>课程任务介绍</vt:lpstr>
      <vt:lpstr>建议的流程</vt:lpstr>
      <vt:lpstr>词法分析-概述</vt:lpstr>
      <vt:lpstr>词法分析-代码框架</vt:lpstr>
      <vt:lpstr>词法分析-代码框架</vt:lpstr>
      <vt:lpstr>词法分析-代码框架</vt:lpstr>
      <vt:lpstr>语法分析-概述</vt:lpstr>
      <vt:lpstr>语法分析-代码框架</vt:lpstr>
      <vt:lpstr>语法分析-LL（k）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编译原理-实验课1</dc:title>
  <dc:creator>June</dc:creator>
  <cp:lastModifiedBy>June文</cp:lastModifiedBy>
  <cp:revision>29</cp:revision>
  <dcterms:created xsi:type="dcterms:W3CDTF">2016-12-02T08:56:00Z</dcterms:created>
  <dcterms:modified xsi:type="dcterms:W3CDTF">2023-05-20T06:39:26Z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CD9289F1C02D45B4A53E19EA9C0F97C1</vt:lpwstr>
  </property>
</Properties>
</file>