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9" r:id="rId12"/>
    <p:sldId id="264" r:id="rId13"/>
    <p:sldId id="267" r:id="rId14"/>
    <p:sldId id="265" r:id="rId15"/>
    <p:sldId id="266" r:id="rId16"/>
    <p:sldId id="26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8D36CB-B8FF-4270-A0CB-A61D7974DF2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9"/>
            <p14:sldId id="264"/>
            <p14:sldId id="267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2683" autoAdjust="0"/>
  </p:normalViewPr>
  <p:slideViewPr>
    <p:cSldViewPr snapToGrid="0">
      <p:cViewPr varScale="1">
        <p:scale>
          <a:sx n="85" d="100"/>
          <a:sy n="85" d="100"/>
        </p:scale>
        <p:origin x="267" y="48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ADB4B-5ECA-495A-A66D-1A58825AFE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这边右图汇编是</a:t>
            </a:r>
            <a:r>
              <a:rPr lang="en-US" altLang="zh-CN" dirty="0" err="1"/>
              <a:t>gcc</a:t>
            </a:r>
            <a:r>
              <a:rPr lang="zh-CN" altLang="en-US" dirty="0"/>
              <a:t>生成的，可能会与我们自己生成的汇编有出入，实际</a:t>
            </a:r>
            <a:r>
              <a:rPr lang="en-US" altLang="zh-CN" dirty="0"/>
              <a:t>global</a:t>
            </a:r>
            <a:r>
              <a:rPr lang="zh-CN" altLang="en-US" dirty="0"/>
              <a:t>被看作函数会更加方便。</a:t>
            </a:r>
            <a:endParaRPr lang="en-US" altLang="zh-CN" dirty="0"/>
          </a:p>
          <a:p>
            <a:r>
              <a:rPr lang="zh-CN" altLang="en-US" dirty="0"/>
              <a:t>但是大概意思就是</a:t>
            </a:r>
            <a:r>
              <a:rPr lang="en-US" altLang="zh-CN" dirty="0"/>
              <a:t>gen()</a:t>
            </a:r>
            <a:r>
              <a:rPr lang="zh-CN" altLang="en-US" dirty="0"/>
              <a:t>负责汇编的开头部分和全局变量的静态内存声明。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函数体部分根据</a:t>
            </a:r>
            <a:r>
              <a:rPr lang="en-US" altLang="zh-CN" dirty="0" err="1"/>
              <a:t>gen_inst</a:t>
            </a:r>
            <a:r>
              <a:rPr lang="en-US" altLang="zh-CN" dirty="0"/>
              <a:t>()</a:t>
            </a:r>
            <a:r>
              <a:rPr lang="zh-CN" altLang="en-US" dirty="0"/>
              <a:t>一句句翻译。</a:t>
            </a:r>
            <a:endParaRPr lang="en-US" altLang="zh-CN" dirty="0"/>
          </a:p>
          <a:p>
            <a:r>
              <a:rPr lang="zh-CN" altLang="en-US" dirty="0"/>
              <a:t>这里的汇编显然是经过优化的，实际自己写没有那么简洁。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这是一个同学的代码截图，与代框架不完全一致。其他的语句要复杂一些，单句</a:t>
            </a:r>
            <a:r>
              <a:rPr lang="en-US" altLang="zh-CN" dirty="0"/>
              <a:t>IR</a:t>
            </a:r>
            <a:r>
              <a:rPr lang="zh-CN" altLang="en-US" dirty="0"/>
              <a:t>对应多句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书上第九章的有点复杂。涉及是否活跃、分配和回收啥的。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比如说要放到栈上还是静态区，寄存器叫啥名这些。</a:t>
            </a:r>
            <a:endParaRPr lang="en-US" altLang="zh-CN" dirty="0"/>
          </a:p>
          <a:p>
            <a:r>
              <a:rPr lang="zh-CN" altLang="en-US" dirty="0"/>
              <a:t>直接输出样例汇编的问题，提醒一下大家。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98733-89B7-4ADE-A76A-6148EBAB0A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EE5F-1ED6-42CE-A6F0-83D3C4E70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8D2-BE44-471E-B732-8308CC9BE9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8425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实验课</a:t>
            </a:r>
            <a:r>
              <a:rPr lang="en-US" altLang="zh-CN" sz="6600" b="1" dirty="0"/>
              <a:t>3</a:t>
            </a:r>
            <a:br>
              <a:rPr lang="en-US" altLang="zh-CN" sz="6600" b="1" dirty="0"/>
            </a:br>
            <a:r>
              <a:rPr lang="zh-CN" altLang="en-US" sz="6600" b="1" dirty="0"/>
              <a:t>目标代码的生成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9158" y="4614528"/>
            <a:ext cx="5091223" cy="962247"/>
          </a:xfrm>
        </p:spPr>
        <p:txBody>
          <a:bodyPr/>
          <a:lstStyle/>
          <a:p>
            <a:r>
              <a:rPr lang="zh-CN" altLang="en-US" dirty="0"/>
              <a:t>助教：章俊文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 err="1"/>
              <a:t>gen_func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t="33936" b="34685"/>
          <a:stretch>
            <a:fillRect/>
          </a:stretch>
        </p:blipFill>
        <p:spPr>
          <a:xfrm>
            <a:off x="989132" y="4392956"/>
            <a:ext cx="4495833" cy="972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70" y="1802137"/>
            <a:ext cx="2352692" cy="18192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56" y="887661"/>
            <a:ext cx="2638444" cy="190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5345" y="2757805"/>
            <a:ext cx="6000750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 err="1"/>
              <a:t>gen_instr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135" y="1853328"/>
            <a:ext cx="4955687" cy="4743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024"/>
            <a:ext cx="6600873" cy="495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方式多种多样（</a:t>
            </a:r>
            <a:r>
              <a:rPr lang="en-US" altLang="zh-CN" dirty="0" err="1"/>
              <a:t>lab4</a:t>
            </a:r>
            <a:r>
              <a:rPr lang="zh-CN" altLang="en-US" dirty="0"/>
              <a:t>代码优化）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建议，可以简化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t0</a:t>
            </a:r>
            <a:r>
              <a:rPr lang="zh-CN" altLang="en-US" dirty="0"/>
              <a:t>和</a:t>
            </a:r>
            <a:r>
              <a:rPr lang="en-US" altLang="zh-CN" dirty="0" err="1"/>
              <a:t>t1</a:t>
            </a:r>
            <a:r>
              <a:rPr lang="zh-CN" altLang="en-US" dirty="0"/>
              <a:t>做源操作数</a:t>
            </a:r>
            <a:endParaRPr lang="en-US" altLang="zh-CN" dirty="0"/>
          </a:p>
          <a:p>
            <a:pPr lvl="1"/>
            <a:r>
              <a:rPr lang="en-US" altLang="zh-CN" dirty="0" err="1"/>
              <a:t>t2</a:t>
            </a:r>
            <a:r>
              <a:rPr lang="zh-CN" altLang="en-US" dirty="0"/>
              <a:t>算完</a:t>
            </a:r>
            <a:r>
              <a:rPr lang="en-US" altLang="zh-CN" dirty="0"/>
              <a:t>store</a:t>
            </a:r>
            <a:r>
              <a:rPr lang="zh-CN" altLang="en-US" dirty="0"/>
              <a:t>回去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863" y="1825625"/>
            <a:ext cx="2447943" cy="13096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可以不遵从代码框架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前面的讲的都可以不管，只要跑通就行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30911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结 束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目标代码生成</a:t>
            </a:r>
            <a:r>
              <a:rPr lang="en-US" altLang="zh-CN" b="1" dirty="0"/>
              <a:t>——</a:t>
            </a:r>
            <a:r>
              <a:rPr lang="zh-CN" altLang="en-US" b="1" dirty="0"/>
              <a:t>主要任务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758" y="2888451"/>
            <a:ext cx="2938484" cy="3805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490" y="621484"/>
            <a:ext cx="4191031" cy="6072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01" y="5568577"/>
            <a:ext cx="2600344" cy="104775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将中间代码翻译成</a:t>
            </a:r>
            <a:r>
              <a:rPr lang="en-US" altLang="zh-CN" dirty="0"/>
              <a:t>RISC-</a:t>
            </a:r>
            <a:r>
              <a:rPr lang="en-US" altLang="zh-CN" dirty="0" err="1"/>
              <a:t>V32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最重要的是存储管理</a:t>
            </a:r>
            <a:endParaRPr lang="en-US" altLang="zh-CN" dirty="0"/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/</a:t>
            </a:r>
            <a:r>
              <a:rPr lang="zh-CN" altLang="en-US" dirty="0"/>
              <a:t>内存？</a:t>
            </a:r>
            <a:endParaRPr lang="en-US" altLang="zh-CN" dirty="0"/>
          </a:p>
          <a:p>
            <a:pPr lvl="1"/>
            <a:r>
              <a:rPr lang="zh-CN" altLang="en-US" dirty="0"/>
              <a:t>内存的动态区</a:t>
            </a:r>
            <a:r>
              <a:rPr lang="en-US" altLang="zh-CN" dirty="0"/>
              <a:t>/</a:t>
            </a:r>
            <a:r>
              <a:rPr lang="zh-CN" altLang="en-US" dirty="0"/>
              <a:t>静态区？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函数跳转，上下文的维护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619" y="460818"/>
            <a:ext cx="4188315" cy="60721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存储管理（一般情况）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全局变量放在</a:t>
            </a:r>
            <a:r>
              <a:rPr lang="zh-CN" altLang="en-US" dirty="0">
                <a:solidFill>
                  <a:srgbClr val="C00000"/>
                </a:solidFill>
              </a:rPr>
              <a:t>静态区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局部变量放在</a:t>
            </a:r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内部计算用</a:t>
            </a:r>
            <a:r>
              <a:rPr lang="zh-CN" altLang="en-US" dirty="0">
                <a:solidFill>
                  <a:srgbClr val="C00000"/>
                </a:solidFill>
              </a:rPr>
              <a:t>寄存器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算前从内存读</a:t>
            </a:r>
            <a:endParaRPr lang="en-US" altLang="zh-CN" dirty="0"/>
          </a:p>
          <a:p>
            <a:pPr lvl="1"/>
            <a:r>
              <a:rPr lang="zh-CN" altLang="en-US" dirty="0"/>
              <a:t>算完写回内存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还有</a:t>
            </a:r>
            <a:r>
              <a:rPr lang="zh-CN" altLang="en-US" dirty="0">
                <a:solidFill>
                  <a:srgbClr val="C00000"/>
                </a:solidFill>
              </a:rPr>
              <a:t>特殊寄存器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ra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00" y="2555246"/>
            <a:ext cx="2600344" cy="10477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39493" y="2094613"/>
            <a:ext cx="2238154" cy="680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39493" y="4428460"/>
            <a:ext cx="2238154" cy="622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28521" y="236042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静态区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13888" y="4551206"/>
            <a:ext cx="7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74" y="4194351"/>
            <a:ext cx="3414446" cy="2338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045" y="1506704"/>
            <a:ext cx="6362747" cy="50673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43162" y="4547621"/>
            <a:ext cx="42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t0</a:t>
            </a:r>
            <a:r>
              <a:rPr lang="en-US" altLang="zh-CN" dirty="0"/>
              <a:t>/</a:t>
            </a:r>
            <a:r>
              <a:rPr lang="en-US" altLang="zh-CN" dirty="0" err="1"/>
              <a:t>t1</a:t>
            </a:r>
            <a:r>
              <a:rPr lang="en-US" altLang="zh-CN" dirty="0"/>
              <a:t>…,</a:t>
            </a:r>
            <a:r>
              <a:rPr lang="en-US" altLang="zh-CN" dirty="0" err="1"/>
              <a:t>s0</a:t>
            </a:r>
            <a:r>
              <a:rPr lang="en-US" altLang="zh-CN" dirty="0"/>
              <a:t>/</a:t>
            </a:r>
            <a:r>
              <a:rPr lang="en-US" altLang="zh-CN" dirty="0" err="1"/>
              <a:t>s1</a:t>
            </a:r>
            <a:r>
              <a:rPr lang="en-US" altLang="zh-CN" dirty="0"/>
              <a:t>…,</a:t>
            </a:r>
            <a:r>
              <a:rPr lang="en-US" altLang="zh-CN" dirty="0" err="1"/>
              <a:t>a0</a:t>
            </a:r>
            <a:r>
              <a:rPr lang="en-US" altLang="zh-CN" dirty="0"/>
              <a:t>/</a:t>
            </a:r>
            <a:r>
              <a:rPr lang="en-US" altLang="zh-CN" dirty="0" err="1"/>
              <a:t>a1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28" y="2017292"/>
            <a:ext cx="7448604" cy="37909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2857" y="4369408"/>
            <a:ext cx="30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待填，用到的时候自己查表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r>
              <a:rPr lang="en-US" altLang="zh-CN" dirty="0"/>
              <a:t>——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指令相关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63" y="1575748"/>
            <a:ext cx="7448604" cy="3790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01" y="3990828"/>
            <a:ext cx="5872205" cy="19002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0892" y="5825245"/>
            <a:ext cx="41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可以用来描述所有类型的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567" y="1860020"/>
            <a:ext cx="8329673" cy="38290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3130" y="5816009"/>
            <a:ext cx="65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用于函数体内局部变量的存储管理，也是栈上的内存管理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代码框架理解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68811"/>
            <a:ext cx="5962694" cy="40433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25162" y="3551275"/>
            <a:ext cx="47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寄存器管理：为新出现的变量分配寄存器；以及查询已出现变量所在的寄存器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backend::Generator::</a:t>
            </a:r>
            <a:r>
              <a:rPr lang="en-US" altLang="zh-CN" dirty="0"/>
              <a:t>gen()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009" y="527324"/>
            <a:ext cx="4188315" cy="6072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31" y="3139331"/>
            <a:ext cx="2600344" cy="10477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39492" y="527323"/>
            <a:ext cx="2475005" cy="3135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332" y="2636010"/>
            <a:ext cx="2938484" cy="38052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37ceba6f-fac8-47f0-b669-697ff6d42265"/>
  <p:tag name="COMMONDATA" val="eyJoZGlkIjoiNDZiNTNiNmM2NTU3M2M4MjYzNzk1NjlmYWJjOTY5Y2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77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实验课3 目标代码的生成</vt:lpstr>
      <vt:lpstr>目标代码生成——主要任务</vt:lpstr>
      <vt:lpstr>存储管理（一般情况）</vt:lpstr>
      <vt:lpstr>代码框架理解——risc-v指令相关</vt:lpstr>
      <vt:lpstr>代码框架理解——risc-v指令相关</vt:lpstr>
      <vt:lpstr>代码框架理解——risc-v指令相关</vt:lpstr>
      <vt:lpstr>代码框架理解</vt:lpstr>
      <vt:lpstr>代码框架理解</vt:lpstr>
      <vt:lpstr>backend::Generator::gen()</vt:lpstr>
      <vt:lpstr>backend::Generator::gen_func</vt:lpstr>
      <vt:lpstr>backend::Generator::gen_instr</vt:lpstr>
      <vt:lpstr>寄存器分配</vt:lpstr>
      <vt:lpstr>其他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June</dc:creator>
  <cp:lastModifiedBy>June文</cp:lastModifiedBy>
  <cp:revision>31</cp:revision>
  <dcterms:created xsi:type="dcterms:W3CDTF">2023-05-24T15:43:00Z</dcterms:created>
  <dcterms:modified xsi:type="dcterms:W3CDTF">2023-05-25T08:21:00Z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648803D69C434B3C905DB9125CC1E641</vt:lpwstr>
  </property>
  <property fmtid="{D5CDD505-2E9C-101B-9397-08002B2CF9AE}" pid="3" name="KSOProductBuildVer">
    <vt:lpwstr>2052-11.1.0.13703</vt:lpwstr>
  </property>
</Properties>
</file>