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03" r:id="rId2"/>
    <p:sldId id="261" r:id="rId3"/>
    <p:sldId id="306" r:id="rId4"/>
    <p:sldId id="304" r:id="rId5"/>
    <p:sldId id="305" r:id="rId6"/>
    <p:sldId id="301" r:id="rId7"/>
    <p:sldId id="302" r:id="rId8"/>
    <p:sldId id="267" r:id="rId9"/>
    <p:sldId id="289" r:id="rId10"/>
    <p:sldId id="290" r:id="rId11"/>
    <p:sldId id="264" r:id="rId12"/>
    <p:sldId id="288" r:id="rId13"/>
    <p:sldId id="262" r:id="rId14"/>
    <p:sldId id="295" r:id="rId15"/>
    <p:sldId id="296" r:id="rId16"/>
    <p:sldId id="297" r:id="rId17"/>
    <p:sldId id="298" r:id="rId18"/>
    <p:sldId id="299" r:id="rId19"/>
    <p:sldId id="281" r:id="rId20"/>
    <p:sldId id="282" r:id="rId21"/>
    <p:sldId id="294" r:id="rId22"/>
    <p:sldId id="300" r:id="rId23"/>
    <p:sldId id="277" r:id="rId24"/>
    <p:sldId id="283" r:id="rId25"/>
    <p:sldId id="307" r:id="rId26"/>
    <p:sldId id="284" r:id="rId27"/>
    <p:sldId id="308" r:id="rId28"/>
    <p:sldId id="311" r:id="rId29"/>
    <p:sldId id="278" r:id="rId30"/>
    <p:sldId id="309" r:id="rId31"/>
    <p:sldId id="310" r:id="rId32"/>
    <p:sldId id="280"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4" pos="3840" userDrawn="1">
          <p15:clr>
            <a:srgbClr val="A4A3A4"/>
          </p15:clr>
        </p15:guide>
        <p15:guide id="5" pos="7061" userDrawn="1">
          <p15:clr>
            <a:srgbClr val="A4A3A4"/>
          </p15:clr>
        </p15:guide>
        <p15:guide id="6" pos="6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EA4DD"/>
    <a:srgbClr val="20517C"/>
    <a:srgbClr val="E8EAE9"/>
    <a:srgbClr val="A5A5A5"/>
    <a:srgbClr val="16A2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31" autoAdjust="0"/>
    <p:restoredTop sz="85766" autoAdjust="0"/>
  </p:normalViewPr>
  <p:slideViewPr>
    <p:cSldViewPr showGuides="1">
      <p:cViewPr varScale="1">
        <p:scale>
          <a:sx n="86" d="100"/>
          <a:sy n="86" d="100"/>
        </p:scale>
        <p:origin x="350" y="62"/>
      </p:cViewPr>
      <p:guideLst>
        <p:guide orient="horz" pos="2160"/>
        <p:guide pos="3840"/>
        <p:guide pos="7061"/>
        <p:guide pos="619"/>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0BA0B-DAEA-4680-AAC1-9E8B91E60633}" type="datetimeFigureOut">
              <a:rPr lang="zh-CN" altLang="en-US" smtClean="0"/>
              <a:t>2023/5/23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DBA15-3F6E-4149-9019-6609FD57F75E}" type="slidenum">
              <a:rPr lang="zh-CN" altLang="en-US" smtClean="0"/>
              <a:t>‹#›</a:t>
            </a:fld>
            <a:endParaRPr lang="zh-CN" altLang="en-US"/>
          </a:p>
        </p:txBody>
      </p:sp>
    </p:spTree>
    <p:extLst>
      <p:ext uri="{BB962C8B-B14F-4D97-AF65-F5344CB8AC3E}">
        <p14:creationId xmlns:p14="http://schemas.microsoft.com/office/powerpoint/2010/main" val="380283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41958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4" name="矩形 3"/>
          <p:cNvSpPr/>
          <p:nvPr userDrawn="1"/>
        </p:nvSpPr>
        <p:spPr>
          <a:xfrm>
            <a:off x="-24680" y="0"/>
            <a:ext cx="12216680" cy="2132856"/>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userDrawn="1"/>
        </p:nvSpPr>
        <p:spPr>
          <a:xfrm>
            <a:off x="-24680" y="5301208"/>
            <a:ext cx="12216680" cy="1556792"/>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KSO_Shape"/>
          <p:cNvSpPr>
            <a:spLocks/>
          </p:cNvSpPr>
          <p:nvPr userDrawn="1"/>
        </p:nvSpPr>
        <p:spPr bwMode="auto">
          <a:xfrm>
            <a:off x="8040216" y="2564904"/>
            <a:ext cx="3313621" cy="2016224"/>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20517C"/>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46" name="文本占位符 145"/>
          <p:cNvSpPr>
            <a:spLocks noGrp="1"/>
          </p:cNvSpPr>
          <p:nvPr>
            <p:ph type="body" sz="quarter" idx="10" hasCustomPrompt="1"/>
          </p:nvPr>
        </p:nvSpPr>
        <p:spPr>
          <a:xfrm>
            <a:off x="839416" y="2924944"/>
            <a:ext cx="6549312" cy="808633"/>
          </a:xfrm>
          <a:prstGeom prst="rect">
            <a:avLst/>
          </a:prstGeom>
        </p:spPr>
        <p:txBody>
          <a:bodyPr/>
          <a:lstStyle>
            <a:lvl1pPr marL="0" indent="0" algn="l">
              <a:buNone/>
              <a:defRPr sz="4800" b="1">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毕业论文答辩</a:t>
            </a:r>
            <a:r>
              <a:rPr lang="en-US" altLang="zh-CN" dirty="0"/>
              <a:t>PPT</a:t>
            </a:r>
            <a:r>
              <a:rPr lang="zh-CN" altLang="en-US" dirty="0"/>
              <a:t>模板</a:t>
            </a:r>
          </a:p>
        </p:txBody>
      </p:sp>
      <p:sp>
        <p:nvSpPr>
          <p:cNvPr id="149" name="文本占位符 148"/>
          <p:cNvSpPr>
            <a:spLocks noGrp="1"/>
          </p:cNvSpPr>
          <p:nvPr>
            <p:ph type="body" sz="quarter" idx="11" hasCustomPrompt="1"/>
          </p:nvPr>
        </p:nvSpPr>
        <p:spPr>
          <a:xfrm>
            <a:off x="839415" y="3958958"/>
            <a:ext cx="3379105"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学院：金融学院</a:t>
            </a:r>
          </a:p>
        </p:txBody>
      </p:sp>
      <p:sp>
        <p:nvSpPr>
          <p:cNvPr id="150" name="文本占位符 148"/>
          <p:cNvSpPr>
            <a:spLocks noGrp="1"/>
          </p:cNvSpPr>
          <p:nvPr>
            <p:ph type="body" sz="quarter" idx="12" hasCustomPrompt="1"/>
          </p:nvPr>
        </p:nvSpPr>
        <p:spPr>
          <a:xfrm>
            <a:off x="4362537" y="3958958"/>
            <a:ext cx="3389647"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专业：国际金融</a:t>
            </a:r>
          </a:p>
        </p:txBody>
      </p:sp>
      <p:sp>
        <p:nvSpPr>
          <p:cNvPr id="151" name="文本占位符 148"/>
          <p:cNvSpPr>
            <a:spLocks noGrp="1"/>
          </p:cNvSpPr>
          <p:nvPr>
            <p:ph type="body" sz="quarter" idx="13" hasCustomPrompt="1"/>
          </p:nvPr>
        </p:nvSpPr>
        <p:spPr>
          <a:xfrm>
            <a:off x="6717772" y="5950099"/>
            <a:ext cx="2618588" cy="503237"/>
          </a:xfrm>
          <a:prstGeom prst="rect">
            <a:avLst/>
          </a:prstGeom>
        </p:spPr>
        <p:txBody>
          <a:bodyPr/>
          <a:lstStyle>
            <a:lvl1pPr>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答辩人：北纬君</a:t>
            </a:r>
          </a:p>
        </p:txBody>
      </p:sp>
      <p:sp>
        <p:nvSpPr>
          <p:cNvPr id="152" name="文本占位符 148"/>
          <p:cNvSpPr>
            <a:spLocks noGrp="1"/>
          </p:cNvSpPr>
          <p:nvPr>
            <p:ph type="body" sz="quarter" idx="14" hasCustomPrompt="1"/>
          </p:nvPr>
        </p:nvSpPr>
        <p:spPr>
          <a:xfrm>
            <a:off x="9475105" y="5950099"/>
            <a:ext cx="2716895" cy="503237"/>
          </a:xfrm>
          <a:prstGeom prst="rect">
            <a:avLst/>
          </a:prstGeom>
        </p:spPr>
        <p:txBody>
          <a:bodyPr/>
          <a:lstStyle>
            <a:lvl1pPr marL="0" indent="0">
              <a:buNone/>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指导老师：北纬君</a:t>
            </a:r>
          </a:p>
        </p:txBody>
      </p:sp>
    </p:spTree>
    <p:extLst>
      <p:ext uri="{BB962C8B-B14F-4D97-AF65-F5344CB8AC3E}">
        <p14:creationId xmlns:p14="http://schemas.microsoft.com/office/powerpoint/2010/main" val="3784307866"/>
      </p:ext>
    </p:extLst>
  </p:cSld>
  <p:clrMapOvr>
    <a:masterClrMapping/>
  </p:clrMapOvr>
  <p:extLst>
    <p:ext uri="{DCECCB84-F9BA-43D5-87BE-67443E8EF086}">
      <p15:sldGuideLst xmlns:p15="http://schemas.microsoft.com/office/powerpoint/2012/main">
        <p15:guide id="1" pos="3795">
          <p15:clr>
            <a:srgbClr val="FBAE40"/>
          </p15:clr>
        </p15:guide>
        <p15:guide id="2" pos="717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3" name="矩形 2"/>
          <p:cNvSpPr/>
          <p:nvPr userDrawn="1"/>
        </p:nvSpPr>
        <p:spPr>
          <a:xfrm>
            <a:off x="0" y="0"/>
            <a:ext cx="3359696" cy="685800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userDrawn="1"/>
        </p:nvSpPr>
        <p:spPr>
          <a:xfrm>
            <a:off x="623392" y="836712"/>
            <a:ext cx="2003884" cy="1015663"/>
          </a:xfrm>
          <a:prstGeom prst="rect">
            <a:avLst/>
          </a:prstGeom>
          <a:noFill/>
        </p:spPr>
        <p:txBody>
          <a:bodyPr wrap="square" rtlCol="0">
            <a:spAutoFit/>
          </a:bodyPr>
          <a:lstStyle/>
          <a:p>
            <a:pPr algn="dist"/>
            <a:r>
              <a:rPr lang="zh-CN" altLang="en-US" sz="6000" b="0" dirty="0">
                <a:solidFill>
                  <a:schemeClr val="bg1"/>
                </a:solidFill>
                <a:latin typeface="微软雅黑" panose="020B0503020204020204" pitchFamily="34" charset="-122"/>
                <a:ea typeface="微软雅黑" panose="020B0503020204020204" pitchFamily="34" charset="-122"/>
              </a:rPr>
              <a:t>目录</a:t>
            </a:r>
          </a:p>
        </p:txBody>
      </p:sp>
      <p:sp>
        <p:nvSpPr>
          <p:cNvPr id="55" name="文本框 54"/>
          <p:cNvSpPr txBox="1"/>
          <p:nvPr userDrawn="1"/>
        </p:nvSpPr>
        <p:spPr>
          <a:xfrm>
            <a:off x="830161" y="1852375"/>
            <a:ext cx="1590346" cy="461665"/>
          </a:xfrm>
          <a:prstGeom prst="rect">
            <a:avLst/>
          </a:prstGeom>
          <a:noFill/>
        </p:spPr>
        <p:txBody>
          <a:bodyPr wrap="square" rtlCol="0">
            <a:spAutoFit/>
          </a:bodyPr>
          <a:lstStyle/>
          <a:p>
            <a:pPr algn="dist"/>
            <a:r>
              <a:rPr lang="en-US" altLang="zh-CN" sz="2400" b="0" dirty="0">
                <a:solidFill>
                  <a:schemeClr val="bg1"/>
                </a:solidFill>
                <a:latin typeface="华文细黑" panose="02010600040101010101" pitchFamily="2" charset="-122"/>
                <a:ea typeface="华文细黑" panose="02010600040101010101" pitchFamily="2" charset="-122"/>
              </a:rPr>
              <a:t>contents</a:t>
            </a:r>
            <a:endParaRPr lang="zh-CN" altLang="en-US" sz="2400" b="0" dirty="0">
              <a:solidFill>
                <a:schemeClr val="bg1"/>
              </a:solidFill>
              <a:latin typeface="华文细黑" panose="02010600040101010101" pitchFamily="2" charset="-122"/>
              <a:ea typeface="华文细黑" panose="02010600040101010101" pitchFamily="2" charset="-122"/>
            </a:endParaRPr>
          </a:p>
        </p:txBody>
      </p:sp>
      <p:sp>
        <p:nvSpPr>
          <p:cNvPr id="56" name="文本占位符 148"/>
          <p:cNvSpPr>
            <a:spLocks noGrp="1"/>
          </p:cNvSpPr>
          <p:nvPr>
            <p:ph type="body" sz="quarter" idx="11" hasCustomPrompt="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01</a:t>
            </a:r>
            <a:endParaRPr lang="zh-CN" altLang="en-US" dirty="0"/>
          </a:p>
        </p:txBody>
      </p:sp>
      <p:sp>
        <p:nvSpPr>
          <p:cNvPr id="57" name="文本占位符 148"/>
          <p:cNvSpPr>
            <a:spLocks noGrp="1"/>
          </p:cNvSpPr>
          <p:nvPr>
            <p:ph type="body" sz="quarter" idx="12" hasCustomPrompt="1"/>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02</a:t>
            </a:r>
            <a:endParaRPr lang="zh-CN" altLang="en-US" dirty="0"/>
          </a:p>
        </p:txBody>
      </p:sp>
      <p:sp>
        <p:nvSpPr>
          <p:cNvPr id="58" name="文本占位符 148"/>
          <p:cNvSpPr>
            <a:spLocks noGrp="1"/>
          </p:cNvSpPr>
          <p:nvPr>
            <p:ph type="body" sz="quarter" idx="13" hasCustomPrompt="1"/>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03</a:t>
            </a:r>
            <a:endParaRPr lang="zh-CN" altLang="en-US" dirty="0"/>
          </a:p>
        </p:txBody>
      </p:sp>
      <p:sp>
        <p:nvSpPr>
          <p:cNvPr id="59" name="文本占位符 148"/>
          <p:cNvSpPr>
            <a:spLocks noGrp="1"/>
          </p:cNvSpPr>
          <p:nvPr>
            <p:ph type="body" sz="quarter" idx="14" hasCustomPrompt="1"/>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04</a:t>
            </a:r>
            <a:endParaRPr lang="zh-CN" altLang="en-US" dirty="0"/>
          </a:p>
        </p:txBody>
      </p:sp>
      <p:sp>
        <p:nvSpPr>
          <p:cNvPr id="60" name="文本占位符 148"/>
          <p:cNvSpPr>
            <a:spLocks noGrp="1"/>
          </p:cNvSpPr>
          <p:nvPr>
            <p:ph type="body" sz="quarter" idx="15" hasCustomPrompt="1"/>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05</a:t>
            </a:r>
            <a:endParaRPr lang="zh-CN" altLang="en-US" dirty="0"/>
          </a:p>
        </p:txBody>
      </p:sp>
      <p:sp>
        <p:nvSpPr>
          <p:cNvPr id="61" name="文本占位符 148"/>
          <p:cNvSpPr>
            <a:spLocks noGrp="1"/>
          </p:cNvSpPr>
          <p:nvPr>
            <p:ph type="body" sz="quarter" idx="16" hasCustomPrompt="1"/>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06</a:t>
            </a:r>
            <a:endParaRPr lang="zh-CN" altLang="en-US" dirty="0"/>
          </a:p>
        </p:txBody>
      </p:sp>
      <p:cxnSp>
        <p:nvCxnSpPr>
          <p:cNvPr id="16" name="直接连接符 15"/>
          <p:cNvCxnSpPr/>
          <p:nvPr userDrawn="1"/>
        </p:nvCxnSpPr>
        <p:spPr>
          <a:xfrm flipH="1">
            <a:off x="6672064" y="193587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userDrawn="1"/>
        </p:nvCxnSpPr>
        <p:spPr>
          <a:xfrm flipH="1">
            <a:off x="6672064" y="2731007"/>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flipH="1">
            <a:off x="6672064" y="348586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userDrawn="1"/>
        </p:nvCxnSpPr>
        <p:spPr>
          <a:xfrm flipH="1">
            <a:off x="6672064" y="42504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userDrawn="1"/>
        </p:nvCxnSpPr>
        <p:spPr>
          <a:xfrm flipH="1">
            <a:off x="6672064" y="5015066"/>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userDrawn="1"/>
        </p:nvCxnSpPr>
        <p:spPr>
          <a:xfrm flipH="1">
            <a:off x="6672064" y="58052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sp>
        <p:nvSpPr>
          <p:cNvPr id="67" name="文本占位符 148"/>
          <p:cNvSpPr>
            <a:spLocks noGrp="1"/>
          </p:cNvSpPr>
          <p:nvPr>
            <p:ph type="body" sz="quarter" idx="17" hasCustomPrompt="1"/>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sp>
        <p:nvSpPr>
          <p:cNvPr id="68" name="文本占位符 148"/>
          <p:cNvSpPr>
            <a:spLocks noGrp="1"/>
          </p:cNvSpPr>
          <p:nvPr>
            <p:ph type="body" sz="quarter" idx="18" hasCustomPrompt="1"/>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研究思路与方法</a:t>
            </a:r>
          </a:p>
        </p:txBody>
      </p:sp>
      <p:sp>
        <p:nvSpPr>
          <p:cNvPr id="69" name="文本占位符 148"/>
          <p:cNvSpPr>
            <a:spLocks noGrp="1"/>
          </p:cNvSpPr>
          <p:nvPr>
            <p:ph type="body" sz="quarter" idx="19" hasCustomPrompt="1"/>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研究难点</a:t>
            </a:r>
          </a:p>
        </p:txBody>
      </p:sp>
      <p:sp>
        <p:nvSpPr>
          <p:cNvPr id="70" name="文本占位符 148"/>
          <p:cNvSpPr>
            <a:spLocks noGrp="1"/>
          </p:cNvSpPr>
          <p:nvPr>
            <p:ph type="body" sz="quarter" idx="20" hasCustomPrompt="1"/>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研究数据</a:t>
            </a:r>
          </a:p>
        </p:txBody>
      </p:sp>
      <p:sp>
        <p:nvSpPr>
          <p:cNvPr id="71" name="文本占位符 148"/>
          <p:cNvSpPr>
            <a:spLocks noGrp="1"/>
          </p:cNvSpPr>
          <p:nvPr>
            <p:ph type="body" sz="quarter" idx="21" hasCustomPrompt="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研究应用与成果</a:t>
            </a:r>
          </a:p>
        </p:txBody>
      </p:sp>
      <p:sp>
        <p:nvSpPr>
          <p:cNvPr id="72" name="文本占位符 148"/>
          <p:cNvSpPr>
            <a:spLocks noGrp="1"/>
          </p:cNvSpPr>
          <p:nvPr>
            <p:ph type="body" sz="quarter" idx="22" hasCustomPrompt="1"/>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研究结论</a:t>
            </a:r>
          </a:p>
        </p:txBody>
      </p:sp>
    </p:spTree>
    <p:extLst>
      <p:ext uri="{BB962C8B-B14F-4D97-AF65-F5344CB8AC3E}">
        <p14:creationId xmlns:p14="http://schemas.microsoft.com/office/powerpoint/2010/main" val="3494746977"/>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3">
    <p:spTree>
      <p:nvGrpSpPr>
        <p:cNvPr id="1" name=""/>
        <p:cNvGrpSpPr/>
        <p:nvPr/>
      </p:nvGrpSpPr>
      <p:grpSpPr>
        <a:xfrm>
          <a:off x="0" y="0"/>
          <a:ext cx="0" cy="0"/>
          <a:chOff x="0" y="0"/>
          <a:chExt cx="0" cy="0"/>
        </a:xfrm>
      </p:grpSpPr>
      <p:sp>
        <p:nvSpPr>
          <p:cNvPr id="8" name="矩形 7"/>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3" name="椭圆 2"/>
          <p:cNvSpPr/>
          <p:nvPr userDrawn="1"/>
        </p:nvSpPr>
        <p:spPr>
          <a:xfrm>
            <a:off x="5179328" y="1916832"/>
            <a:ext cx="1800200" cy="1800200"/>
          </a:xfrm>
          <a:prstGeom prst="ellipse">
            <a:avLst/>
          </a:prstGeom>
          <a:noFill/>
          <a:ln w="19050">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chemeClr val="tx1">
                    <a:lumMod val="85000"/>
                    <a:lumOff val="15000"/>
                  </a:schemeClr>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5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ONE</a:t>
            </a:r>
            <a:endParaRPr lang="zh-CN" altLang="en-US" dirty="0"/>
          </a:p>
        </p:txBody>
      </p:sp>
      <p:sp>
        <p:nvSpPr>
          <p:cNvPr id="5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20517C"/>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sp>
        <p:nvSpPr>
          <p:cNvPr id="57" name="矩形 56"/>
          <p:cNvSpPr/>
          <p:nvPr userDrawn="1"/>
        </p:nvSpPr>
        <p:spPr>
          <a:xfrm>
            <a:off x="-24680" y="0"/>
            <a:ext cx="12216680" cy="126876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userDrawn="1"/>
        </p:nvSpPr>
        <p:spPr>
          <a:xfrm>
            <a:off x="-24680" y="5661248"/>
            <a:ext cx="12216680" cy="119564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45269805"/>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60" name="矩形 59"/>
          <p:cNvSpPr/>
          <p:nvPr userDrawn="1"/>
        </p:nvSpPr>
        <p:spPr>
          <a:xfrm>
            <a:off x="-24680" y="0"/>
            <a:ext cx="12216680" cy="1124744"/>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占位符 6"/>
          <p:cNvSpPr>
            <a:spLocks noGrp="1"/>
          </p:cNvSpPr>
          <p:nvPr>
            <p:ph type="body" sz="quarter" idx="10" hasCustomPrompt="1"/>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63" name="文本占位符 6"/>
          <p:cNvSpPr>
            <a:spLocks noGrp="1"/>
          </p:cNvSpPr>
          <p:nvPr>
            <p:ph type="body" sz="quarter" idx="12" hasCustomPrompt="1"/>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cxnSp>
        <p:nvCxnSpPr>
          <p:cNvPr id="64" name="直接连接符 63"/>
          <p:cNvCxnSpPr/>
          <p:nvPr userDrawn="1"/>
        </p:nvCxnSpPr>
        <p:spPr>
          <a:xfrm flipH="1">
            <a:off x="1102301" y="407372"/>
            <a:ext cx="307464" cy="484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952172"/>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内容页3">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0527688"/>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内容页3">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763562"/>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9006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9.xml"/><Relationship Id="rId7" Type="http://schemas.openxmlformats.org/officeDocument/2006/relationships/slideLayout" Target="../slideLayouts/slideLayout4.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15.xml"/><Relationship Id="rId7" Type="http://schemas.openxmlformats.org/officeDocument/2006/relationships/tags" Target="../tags/tag19.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9"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png"/><Relationship Id="rId5" Type="http://schemas.openxmlformats.org/officeDocument/2006/relationships/slideLayout" Target="../slideLayouts/slideLayout4.xml"/><Relationship Id="rId4" Type="http://schemas.openxmlformats.org/officeDocument/2006/relationships/tags" Target="../tags/tag25.xml"/></Relationships>
</file>

<file path=ppt/slides/_rels/slide1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png"/><Relationship Id="rId4"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2.png"/><Relationship Id="rId4"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image" Target="../media/image2.png"/><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slideLayout" Target="../slideLayouts/slideLayout4.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tags" Target="../tags/tag51.xml"/><Relationship Id="rId5" Type="http://schemas.openxmlformats.org/officeDocument/2006/relationships/tags" Target="../tags/tag45.xml"/><Relationship Id="rId10" Type="http://schemas.openxmlformats.org/officeDocument/2006/relationships/tags" Target="../tags/tag50.xml"/><Relationship Id="rId4" Type="http://schemas.openxmlformats.org/officeDocument/2006/relationships/tags" Target="../tags/tag44.xml"/><Relationship Id="rId9" Type="http://schemas.openxmlformats.org/officeDocument/2006/relationships/tags" Target="../tags/tag49.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7.jpe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png"/><Relationship Id="rId5" Type="http://schemas.openxmlformats.org/officeDocument/2006/relationships/slideLayout" Target="../slideLayouts/slideLayout4.xml"/><Relationship Id="rId4"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D5DB0165-B4A0-6832-EF74-B61411C55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92" y="510577"/>
            <a:ext cx="3658433" cy="1155963"/>
          </a:xfrm>
          <a:prstGeom prst="rect">
            <a:avLst/>
          </a:prstGeom>
        </p:spPr>
      </p:pic>
      <p:sp>
        <p:nvSpPr>
          <p:cNvPr id="15" name="矩形 14">
            <a:extLst>
              <a:ext uri="{FF2B5EF4-FFF2-40B4-BE49-F238E27FC236}">
                <a16:creationId xmlns:a16="http://schemas.microsoft.com/office/drawing/2014/main" id="{EE4FC6F9-EDA9-20B1-0010-586FB0B6EC6E}"/>
              </a:ext>
            </a:extLst>
          </p:cNvPr>
          <p:cNvSpPr/>
          <p:nvPr/>
        </p:nvSpPr>
        <p:spPr>
          <a:xfrm>
            <a:off x="0" y="2032582"/>
            <a:ext cx="12152376" cy="3384376"/>
          </a:xfrm>
          <a:prstGeom prst="rect">
            <a:avLst/>
          </a:prstGeom>
          <a:blipFill>
            <a:blip r:embed="rId3"/>
            <a:stretch>
              <a:fillRect/>
            </a:stretch>
          </a:blipFill>
          <a:effectLst>
            <a:glow rad="127000">
              <a:schemeClr val="accent1">
                <a:alpha val="63000"/>
              </a:schemeClr>
            </a:glow>
            <a:outerShdw blurRad="12065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占位符 1">
            <a:extLst>
              <a:ext uri="{FF2B5EF4-FFF2-40B4-BE49-F238E27FC236}">
                <a16:creationId xmlns:a16="http://schemas.microsoft.com/office/drawing/2014/main" id="{ADE9D1C1-9244-B428-4AFA-575E00D403E0}"/>
              </a:ext>
            </a:extLst>
          </p:cNvPr>
          <p:cNvSpPr txBox="1">
            <a:spLocks/>
          </p:cNvSpPr>
          <p:nvPr/>
        </p:nvSpPr>
        <p:spPr>
          <a:xfrm>
            <a:off x="839416" y="3320454"/>
            <a:ext cx="8136904" cy="8086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800" dirty="0">
                <a:latin typeface="+mj-ea"/>
                <a:ea typeface="+mj-ea"/>
              </a:rPr>
              <a:t>基于深度卷积网络的肝脏分割</a:t>
            </a:r>
          </a:p>
        </p:txBody>
      </p:sp>
      <p:sp>
        <p:nvSpPr>
          <p:cNvPr id="18" name="文本占位符 4">
            <a:extLst>
              <a:ext uri="{FF2B5EF4-FFF2-40B4-BE49-F238E27FC236}">
                <a16:creationId xmlns:a16="http://schemas.microsoft.com/office/drawing/2014/main" id="{95EB5EAA-DF8E-F26A-D96C-0FE68B23A23B}"/>
              </a:ext>
            </a:extLst>
          </p:cNvPr>
          <p:cNvSpPr txBox="1">
            <a:spLocks/>
          </p:cNvSpPr>
          <p:nvPr/>
        </p:nvSpPr>
        <p:spPr>
          <a:xfrm>
            <a:off x="5663952" y="5970083"/>
            <a:ext cx="2664296" cy="73474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zh-CN" altLang="en-US" sz="2000" b="0" dirty="0">
                <a:solidFill>
                  <a:schemeClr val="accent2"/>
                </a:solidFill>
                <a:latin typeface="微软雅黑" panose="020B0503020204020204" pitchFamily="34" charset="-122"/>
                <a:ea typeface="微软雅黑" panose="020B0503020204020204" pitchFamily="34" charset="-122"/>
              </a:rPr>
              <a:t>汇报人：杨奎</a:t>
            </a:r>
          </a:p>
        </p:txBody>
      </p:sp>
      <p:sp>
        <p:nvSpPr>
          <p:cNvPr id="19" name="文本占位符 5">
            <a:extLst>
              <a:ext uri="{FF2B5EF4-FFF2-40B4-BE49-F238E27FC236}">
                <a16:creationId xmlns:a16="http://schemas.microsoft.com/office/drawing/2014/main" id="{EBCA6AD6-9410-E0D2-6250-9A05A19B6F25}"/>
              </a:ext>
            </a:extLst>
          </p:cNvPr>
          <p:cNvSpPr txBox="1">
            <a:spLocks/>
          </p:cNvSpPr>
          <p:nvPr/>
        </p:nvSpPr>
        <p:spPr>
          <a:xfrm>
            <a:off x="7896200" y="5783002"/>
            <a:ext cx="3795784" cy="80863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zh-CN" altLang="en-US" sz="2000" b="0" dirty="0">
                <a:solidFill>
                  <a:schemeClr val="bg2"/>
                </a:solidFill>
                <a:latin typeface="微软雅黑" panose="020B0503020204020204" pitchFamily="34" charset="-122"/>
                <a:ea typeface="微软雅黑" panose="020B0503020204020204" pitchFamily="34" charset="-122"/>
              </a:rPr>
              <a:t>小组成员：</a:t>
            </a:r>
            <a:endParaRPr lang="en-US" altLang="zh-CN" sz="2000" b="0" dirty="0">
              <a:solidFill>
                <a:schemeClr val="bg2"/>
              </a:solidFill>
              <a:latin typeface="微软雅黑" panose="020B0503020204020204" pitchFamily="34" charset="-122"/>
              <a:ea typeface="微软雅黑" panose="020B0503020204020204" pitchFamily="34" charset="-122"/>
            </a:endParaRPr>
          </a:p>
          <a:p>
            <a:pPr algn="just"/>
            <a:r>
              <a:rPr lang="zh-CN" altLang="en-US" sz="2000" b="0" dirty="0">
                <a:solidFill>
                  <a:schemeClr val="bg2"/>
                </a:solidFill>
                <a:latin typeface="微软雅黑" panose="020B0503020204020204" pitchFamily="34" charset="-122"/>
                <a:ea typeface="微软雅黑" panose="020B0503020204020204" pitchFamily="34" charset="-122"/>
              </a:rPr>
              <a:t>张一锋、付文韬、徐小龙、何锐</a:t>
            </a:r>
          </a:p>
        </p:txBody>
      </p:sp>
    </p:spTree>
    <p:extLst>
      <p:ext uri="{BB962C8B-B14F-4D97-AF65-F5344CB8AC3E}">
        <p14:creationId xmlns:p14="http://schemas.microsoft.com/office/powerpoint/2010/main" val="275341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2"/>
          </p:nvPr>
        </p:nvSpPr>
        <p:spPr/>
        <p:txBody>
          <a:bodyPr/>
          <a:lstStyle/>
          <a:p>
            <a:r>
              <a:rPr lang="zh-CN" altLang="en-US" dirty="0"/>
              <a:t>数据集预处理</a:t>
            </a: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4472" y="309074"/>
            <a:ext cx="1532408" cy="484198"/>
          </a:xfrm>
          <a:prstGeom prst="rect">
            <a:avLst/>
          </a:prstGeom>
        </p:spPr>
      </p:pic>
      <p:cxnSp>
        <p:nvCxnSpPr>
          <p:cNvPr id="14" name="直接连接符 13">
            <a:extLst>
              <a:ext uri="{FF2B5EF4-FFF2-40B4-BE49-F238E27FC236}">
                <a16:creationId xmlns:a16="http://schemas.microsoft.com/office/drawing/2014/main" id="{05692A4F-BAFA-74D6-877B-22E12E697BFC}"/>
              </a:ext>
            </a:extLst>
          </p:cNvPr>
          <p:cNvCxnSpPr>
            <a:cxnSpLocks/>
          </p:cNvCxnSpPr>
          <p:nvPr/>
        </p:nvCxnSpPr>
        <p:spPr>
          <a:xfrm>
            <a:off x="217228" y="6669360"/>
            <a:ext cx="11613528"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BCCD9D3D-CBB6-B0D2-BBF1-392D26E0963C}"/>
              </a:ext>
            </a:extLst>
          </p:cNvPr>
          <p:cNvSpPr txBox="1"/>
          <p:nvPr/>
        </p:nvSpPr>
        <p:spPr>
          <a:xfrm>
            <a:off x="623392" y="1535047"/>
            <a:ext cx="3885201" cy="400110"/>
          </a:xfrm>
          <a:prstGeom prst="rect">
            <a:avLst/>
          </a:prstGeom>
          <a:noFill/>
        </p:spPr>
        <p:txBody>
          <a:bodyPr wrap="square">
            <a:spAutoFit/>
          </a:bodyPr>
          <a:lstStyle/>
          <a:p>
            <a:r>
              <a:rPr lang="zh-CN" altLang="en-US" sz="2000" b="1" dirty="0">
                <a:latin typeface="+mj-ea"/>
                <a:ea typeface="+mj-ea"/>
              </a:rPr>
              <a:t>一阶段方法：</a:t>
            </a:r>
          </a:p>
        </p:txBody>
      </p:sp>
      <p:sp>
        <p:nvSpPr>
          <p:cNvPr id="8" name="文本框 7">
            <a:extLst>
              <a:ext uri="{FF2B5EF4-FFF2-40B4-BE49-F238E27FC236}">
                <a16:creationId xmlns:a16="http://schemas.microsoft.com/office/drawing/2014/main" id="{A8378D47-3C74-EC65-E6D5-39F630A2DF36}"/>
              </a:ext>
            </a:extLst>
          </p:cNvPr>
          <p:cNvSpPr txBox="1"/>
          <p:nvPr/>
        </p:nvSpPr>
        <p:spPr>
          <a:xfrm>
            <a:off x="5740808" y="1535047"/>
            <a:ext cx="3885201" cy="400110"/>
          </a:xfrm>
          <a:prstGeom prst="rect">
            <a:avLst/>
          </a:prstGeom>
          <a:noFill/>
        </p:spPr>
        <p:txBody>
          <a:bodyPr wrap="square">
            <a:spAutoFit/>
          </a:bodyPr>
          <a:lstStyle/>
          <a:p>
            <a:r>
              <a:rPr lang="zh-CN" altLang="en-US" sz="2000" b="1" dirty="0">
                <a:latin typeface="+mj-ea"/>
                <a:ea typeface="+mj-ea"/>
              </a:rPr>
              <a:t>两阶段方法：</a:t>
            </a:r>
          </a:p>
        </p:txBody>
      </p:sp>
      <p:sp>
        <p:nvSpPr>
          <p:cNvPr id="12" name="文本框 11">
            <a:extLst>
              <a:ext uri="{FF2B5EF4-FFF2-40B4-BE49-F238E27FC236}">
                <a16:creationId xmlns:a16="http://schemas.microsoft.com/office/drawing/2014/main" id="{3C9A5652-1ADC-1E99-6CB6-C1E4912540DB}"/>
              </a:ext>
            </a:extLst>
          </p:cNvPr>
          <p:cNvSpPr txBox="1"/>
          <p:nvPr/>
        </p:nvSpPr>
        <p:spPr>
          <a:xfrm>
            <a:off x="625364" y="2435018"/>
            <a:ext cx="4824536" cy="923330"/>
          </a:xfrm>
          <a:prstGeom prst="rect">
            <a:avLst/>
          </a:prstGeom>
          <a:noFill/>
          <a:ln>
            <a:noFill/>
          </a:ln>
        </p:spPr>
        <p:txBody>
          <a:bodyPr wrap="square">
            <a:spAutoFit/>
          </a:bodyPr>
          <a:lstStyle/>
          <a:p>
            <a:r>
              <a:rPr lang="zh-CN" altLang="en-US" dirty="0"/>
              <a:t>训练集：</a:t>
            </a:r>
            <a:r>
              <a:rPr lang="en-US" altLang="zh-CN" dirty="0"/>
              <a:t>ScaleIntensityRanged+		SpatialPadd+	RandCropByPosNegLabeld</a:t>
            </a:r>
            <a:endParaRPr lang="zh-CN" altLang="en-US" dirty="0"/>
          </a:p>
        </p:txBody>
      </p:sp>
      <p:sp>
        <p:nvSpPr>
          <p:cNvPr id="17" name="文本框 16">
            <a:extLst>
              <a:ext uri="{FF2B5EF4-FFF2-40B4-BE49-F238E27FC236}">
                <a16:creationId xmlns:a16="http://schemas.microsoft.com/office/drawing/2014/main" id="{4F4AB0F3-57BD-F197-ECC7-DD15341CB149}"/>
              </a:ext>
            </a:extLst>
          </p:cNvPr>
          <p:cNvSpPr txBox="1"/>
          <p:nvPr/>
        </p:nvSpPr>
        <p:spPr>
          <a:xfrm>
            <a:off x="623392" y="3800835"/>
            <a:ext cx="6107836" cy="369332"/>
          </a:xfrm>
          <a:prstGeom prst="rect">
            <a:avLst/>
          </a:prstGeom>
          <a:noFill/>
        </p:spPr>
        <p:txBody>
          <a:bodyPr wrap="square">
            <a:spAutoFit/>
          </a:bodyPr>
          <a:lstStyle/>
          <a:p>
            <a:r>
              <a:rPr lang="zh-CN" altLang="en-US" dirty="0"/>
              <a:t>验证集：ScaleIntensityRanged</a:t>
            </a:r>
          </a:p>
        </p:txBody>
      </p:sp>
      <p:sp>
        <p:nvSpPr>
          <p:cNvPr id="19" name="文本框 18">
            <a:extLst>
              <a:ext uri="{FF2B5EF4-FFF2-40B4-BE49-F238E27FC236}">
                <a16:creationId xmlns:a16="http://schemas.microsoft.com/office/drawing/2014/main" id="{76D8B19F-949D-D8AA-0607-11E0C8F4F6EC}"/>
              </a:ext>
            </a:extLst>
          </p:cNvPr>
          <p:cNvSpPr txBox="1"/>
          <p:nvPr/>
        </p:nvSpPr>
        <p:spPr>
          <a:xfrm>
            <a:off x="623392" y="4671240"/>
            <a:ext cx="6107836" cy="369332"/>
          </a:xfrm>
          <a:prstGeom prst="rect">
            <a:avLst/>
          </a:prstGeom>
          <a:noFill/>
        </p:spPr>
        <p:txBody>
          <a:bodyPr wrap="square">
            <a:spAutoFit/>
          </a:bodyPr>
          <a:lstStyle/>
          <a:p>
            <a:r>
              <a:rPr lang="zh-CN" altLang="en-US" dirty="0"/>
              <a:t>测试集：ScaleIntensityRanged</a:t>
            </a:r>
          </a:p>
        </p:txBody>
      </p:sp>
      <p:sp>
        <p:nvSpPr>
          <p:cNvPr id="20" name="文本框 19">
            <a:extLst>
              <a:ext uri="{FF2B5EF4-FFF2-40B4-BE49-F238E27FC236}">
                <a16:creationId xmlns:a16="http://schemas.microsoft.com/office/drawing/2014/main" id="{412E1A5B-B6F5-2CD2-F84B-E81D02D6B2A8}"/>
              </a:ext>
            </a:extLst>
          </p:cNvPr>
          <p:cNvSpPr txBox="1"/>
          <p:nvPr/>
        </p:nvSpPr>
        <p:spPr>
          <a:xfrm>
            <a:off x="5759872" y="2485480"/>
            <a:ext cx="5806764" cy="872868"/>
          </a:xfrm>
          <a:prstGeom prst="rect">
            <a:avLst/>
          </a:prstGeom>
          <a:noFill/>
          <a:ln>
            <a:noFill/>
          </a:ln>
        </p:spPr>
        <p:txBody>
          <a:bodyPr wrap="square">
            <a:spAutoFit/>
          </a:bodyPr>
          <a:lstStyle/>
          <a:p>
            <a:pPr>
              <a:lnSpc>
                <a:spcPct val="150000"/>
              </a:lnSpc>
            </a:pPr>
            <a:r>
              <a:rPr lang="zh-CN" altLang="en-US" dirty="0"/>
              <a:t>粗分割：提前将</a:t>
            </a:r>
            <a:r>
              <a:rPr lang="en-US" altLang="zh-CN" dirty="0"/>
              <a:t>origin</a:t>
            </a:r>
            <a:r>
              <a:rPr lang="zh-CN" altLang="en-US" dirty="0"/>
              <a:t>目录的原图像进行</a:t>
            </a:r>
            <a:r>
              <a:rPr lang="en-US" altLang="zh-CN" dirty="0"/>
              <a:t>Resized</a:t>
            </a:r>
            <a:r>
              <a:rPr lang="zh-CN" altLang="en-US" dirty="0"/>
              <a:t>，存入</a:t>
            </a:r>
            <a:r>
              <a:rPr lang="en-US" altLang="zh-CN" dirty="0"/>
              <a:t>resized</a:t>
            </a:r>
            <a:r>
              <a:rPr lang="zh-CN" altLang="en-US" dirty="0"/>
              <a:t>目录，训练预处理只有</a:t>
            </a:r>
            <a:r>
              <a:rPr lang="en-US" altLang="zh-CN" dirty="0"/>
              <a:t>ScaleIntensityRanged</a:t>
            </a:r>
            <a:endParaRPr lang="zh-CN" altLang="en-US" dirty="0"/>
          </a:p>
        </p:txBody>
      </p:sp>
      <p:sp>
        <p:nvSpPr>
          <p:cNvPr id="22" name="文本框 21">
            <a:extLst>
              <a:ext uri="{FF2B5EF4-FFF2-40B4-BE49-F238E27FC236}">
                <a16:creationId xmlns:a16="http://schemas.microsoft.com/office/drawing/2014/main" id="{C609F4C8-5E53-2BD1-D4D9-BC762F3542CB}"/>
              </a:ext>
            </a:extLst>
          </p:cNvPr>
          <p:cNvSpPr txBox="1"/>
          <p:nvPr/>
        </p:nvSpPr>
        <p:spPr>
          <a:xfrm>
            <a:off x="5740808" y="3763580"/>
            <a:ext cx="6259848" cy="1288366"/>
          </a:xfrm>
          <a:prstGeom prst="rect">
            <a:avLst/>
          </a:prstGeom>
          <a:noFill/>
          <a:ln>
            <a:noFill/>
          </a:ln>
        </p:spPr>
        <p:txBody>
          <a:bodyPr wrap="square">
            <a:spAutoFit/>
          </a:bodyPr>
          <a:lstStyle/>
          <a:p>
            <a:pPr>
              <a:lnSpc>
                <a:spcPct val="150000"/>
              </a:lnSpc>
            </a:pPr>
            <a:r>
              <a:rPr lang="zh-CN" altLang="en-US" dirty="0"/>
              <a:t>细分割：提前将</a:t>
            </a:r>
            <a:r>
              <a:rPr lang="en-US" altLang="zh-CN" dirty="0"/>
              <a:t>origin</a:t>
            </a:r>
            <a:r>
              <a:rPr lang="zh-CN" altLang="en-US" dirty="0"/>
              <a:t>目录的原图像进行</a:t>
            </a:r>
            <a:r>
              <a:rPr lang="en-US" altLang="zh-CN" dirty="0"/>
              <a:t>foreground</a:t>
            </a:r>
            <a:r>
              <a:rPr lang="zh-CN" altLang="en-US" dirty="0"/>
              <a:t>，存入</a:t>
            </a:r>
            <a:r>
              <a:rPr lang="en-US" altLang="zh-CN" dirty="0"/>
              <a:t>foreground</a:t>
            </a:r>
            <a:r>
              <a:rPr lang="zh-CN" altLang="en-US" dirty="0"/>
              <a:t>目录，训练预处理有</a:t>
            </a:r>
            <a:r>
              <a:rPr lang="en-US" altLang="zh-CN" dirty="0"/>
              <a:t>ScaleIntensityRanged</a:t>
            </a:r>
          </a:p>
          <a:p>
            <a:pPr>
              <a:lnSpc>
                <a:spcPct val="150000"/>
              </a:lnSpc>
            </a:pPr>
            <a:r>
              <a:rPr lang="en-US" altLang="zh-CN" dirty="0"/>
              <a:t>+ Crop</a:t>
            </a:r>
            <a:endParaRPr lang="zh-CN" altLang="en-US" dirty="0"/>
          </a:p>
        </p:txBody>
      </p:sp>
    </p:spTree>
    <p:extLst>
      <p:ext uri="{BB962C8B-B14F-4D97-AF65-F5344CB8AC3E}">
        <p14:creationId xmlns:p14="http://schemas.microsoft.com/office/powerpoint/2010/main" val="2866146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2"/>
          </p:nvPr>
        </p:nvSpPr>
        <p:spPr/>
        <p:txBody>
          <a:bodyPr/>
          <a:lstStyle/>
          <a:p>
            <a:r>
              <a:rPr lang="zh-CN" altLang="en-US" dirty="0"/>
              <a:t>数据集划分</a:t>
            </a:r>
          </a:p>
        </p:txBody>
      </p:sp>
      <p:grpSp>
        <p:nvGrpSpPr>
          <p:cNvPr id="17" name="组合 16"/>
          <p:cNvGrpSpPr/>
          <p:nvPr/>
        </p:nvGrpSpPr>
        <p:grpSpPr>
          <a:xfrm>
            <a:off x="835913" y="1590490"/>
            <a:ext cx="974725" cy="1009650"/>
            <a:chOff x="1138982" y="2290763"/>
            <a:chExt cx="974725" cy="1009650"/>
          </a:xfrm>
        </p:grpSpPr>
        <p:sp>
          <p:nvSpPr>
            <p:cNvPr id="4" name="MH_Other_1"/>
            <p:cNvSpPr/>
            <p:nvPr>
              <p:custDataLst>
                <p:tags r:id="rId4"/>
              </p:custDataLst>
            </p:nvPr>
          </p:nvSpPr>
          <p:spPr>
            <a:xfrm>
              <a:off x="1273919" y="2430463"/>
              <a:ext cx="704850" cy="73025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 name="MH_Other_2"/>
            <p:cNvSpPr/>
            <p:nvPr>
              <p:custDataLst>
                <p:tags r:id="rId5"/>
              </p:custDataLst>
            </p:nvPr>
          </p:nvSpPr>
          <p:spPr>
            <a:xfrm>
              <a:off x="1138982" y="2290763"/>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5"/>
            <p:cNvSpPr>
              <a:spLocks/>
            </p:cNvSpPr>
            <p:nvPr>
              <p:custDataLst>
                <p:tags r:id="rId6"/>
              </p:custDataLst>
            </p:nvPr>
          </p:nvSpPr>
          <p:spPr bwMode="auto">
            <a:xfrm>
              <a:off x="1421557" y="2600326"/>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accent2"/>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grpSp>
        <p:nvGrpSpPr>
          <p:cNvPr id="16" name="组合 15"/>
          <p:cNvGrpSpPr/>
          <p:nvPr/>
        </p:nvGrpSpPr>
        <p:grpSpPr>
          <a:xfrm>
            <a:off x="830356" y="4030368"/>
            <a:ext cx="974725" cy="1009650"/>
            <a:chOff x="1138982" y="4435574"/>
            <a:chExt cx="974725" cy="1009650"/>
          </a:xfrm>
        </p:grpSpPr>
        <p:sp>
          <p:nvSpPr>
            <p:cNvPr id="8" name="MH_Other_3"/>
            <p:cNvSpPr/>
            <p:nvPr>
              <p:custDataLst>
                <p:tags r:id="rId1"/>
              </p:custDataLst>
            </p:nvPr>
          </p:nvSpPr>
          <p:spPr>
            <a:xfrm>
              <a:off x="1273919" y="4575274"/>
              <a:ext cx="704850" cy="73025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9" name="MH_Other_4"/>
            <p:cNvSpPr/>
            <p:nvPr>
              <p:custDataLst>
                <p:tags r:id="rId2"/>
              </p:custDataLst>
            </p:nvPr>
          </p:nvSpPr>
          <p:spPr>
            <a:xfrm>
              <a:off x="1138982" y="4435574"/>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6"/>
            <p:cNvSpPr>
              <a:spLocks noChangeAspect="1"/>
            </p:cNvSpPr>
            <p:nvPr>
              <p:custDataLst>
                <p:tags r:id="rId3"/>
              </p:custDataLst>
            </p:nvPr>
          </p:nvSpPr>
          <p:spPr bwMode="auto">
            <a:xfrm>
              <a:off x="1439020" y="4743549"/>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sp>
        <p:nvSpPr>
          <p:cNvPr id="19" name="矩形 18"/>
          <p:cNvSpPr/>
          <p:nvPr/>
        </p:nvSpPr>
        <p:spPr>
          <a:xfrm>
            <a:off x="2351584" y="1967846"/>
            <a:ext cx="8064896" cy="1641540"/>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dirty="0">
                <a:latin typeface="华文细黑" panose="02010600040101010101" pitchFamily="2" charset="-122"/>
                <a:ea typeface="华文细黑" panose="02010600040101010101" pitchFamily="2" charset="-122"/>
              </a:rPr>
              <a:t>训练集和验证集共</a:t>
            </a:r>
            <a:r>
              <a:rPr lang="en-US" altLang="zh-CN" dirty="0">
                <a:latin typeface="华文细黑" panose="02010600040101010101" pitchFamily="2" charset="-122"/>
                <a:ea typeface="华文细黑" panose="02010600040101010101" pitchFamily="2" charset="-122"/>
              </a:rPr>
              <a:t>131</a:t>
            </a:r>
            <a:r>
              <a:rPr lang="zh-CN" altLang="en-US" dirty="0">
                <a:latin typeface="华文细黑" panose="02010600040101010101" pitchFamily="2" charset="-122"/>
                <a:ea typeface="华文细黑" panose="02010600040101010101" pitchFamily="2" charset="-122"/>
              </a:rPr>
              <a:t>个样本，训练集：验证集</a:t>
            </a:r>
            <a:r>
              <a:rPr lang="en-US" altLang="zh-CN" dirty="0">
                <a:latin typeface="华文细黑" panose="02010600040101010101" pitchFamily="2" charset="-122"/>
                <a:ea typeface="华文细黑" panose="02010600040101010101" pitchFamily="2" charset="-122"/>
              </a:rPr>
              <a:t>=3</a:t>
            </a:r>
            <a:r>
              <a:rPr lang="zh-CN" altLang="en-US" dirty="0">
                <a:latin typeface="华文细黑" panose="02010600040101010101" pitchFamily="2" charset="-122"/>
                <a:ea typeface="华文细黑" panose="02010600040101010101" pitchFamily="2" charset="-122"/>
              </a:rPr>
              <a:t>：</a:t>
            </a:r>
            <a:r>
              <a:rPr lang="en-US" altLang="zh-CN" dirty="0">
                <a:latin typeface="华文细黑" panose="02010600040101010101" pitchFamily="2" charset="-122"/>
                <a:ea typeface="华文细黑" panose="02010600040101010101" pitchFamily="2" charset="-122"/>
              </a:rPr>
              <a:t>1=78</a:t>
            </a:r>
            <a:r>
              <a:rPr lang="zh-CN" altLang="en-US" dirty="0">
                <a:latin typeface="华文细黑" panose="02010600040101010101" pitchFamily="2" charset="-122"/>
                <a:ea typeface="华文细黑" panose="02010600040101010101" pitchFamily="2" charset="-122"/>
              </a:rPr>
              <a:t>：</a:t>
            </a:r>
            <a:r>
              <a:rPr lang="en-US" altLang="zh-CN" dirty="0">
                <a:latin typeface="华文细黑" panose="02010600040101010101" pitchFamily="2" charset="-122"/>
                <a:ea typeface="华文细黑" panose="02010600040101010101" pitchFamily="2" charset="-122"/>
              </a:rPr>
              <a:t>26</a:t>
            </a:r>
            <a:r>
              <a:rPr lang="zh-CN" altLang="en-US" dirty="0">
                <a:latin typeface="华文细黑" panose="02010600040101010101" pitchFamily="2" charset="-122"/>
                <a:ea typeface="华文细黑" panose="02010600040101010101" pitchFamily="2" charset="-122"/>
              </a:rPr>
              <a:t>，空闲</a:t>
            </a:r>
            <a:r>
              <a:rPr lang="en-US" altLang="zh-CN" dirty="0">
                <a:latin typeface="华文细黑" panose="02010600040101010101" pitchFamily="2" charset="-122"/>
                <a:ea typeface="华文细黑" panose="02010600040101010101" pitchFamily="2" charset="-122"/>
              </a:rPr>
              <a:t>27</a:t>
            </a:r>
            <a:r>
              <a:rPr lang="zh-CN" altLang="en-US" dirty="0">
                <a:latin typeface="华文细黑" panose="02010600040101010101" pitchFamily="2" charset="-122"/>
                <a:ea typeface="华文细黑" panose="02010600040101010101" pitchFamily="2" charset="-122"/>
              </a:rPr>
              <a:t>个样本（内存空间不足）</a:t>
            </a:r>
            <a:endParaRPr lang="en-US" altLang="zh-CN" dirty="0">
              <a:latin typeface="华文细黑" panose="02010600040101010101" pitchFamily="2" charset="-122"/>
              <a:ea typeface="华文细黑" panose="02010600040101010101" pitchFamily="2" charset="-122"/>
            </a:endParaRPr>
          </a:p>
          <a:p>
            <a:pPr marL="285750" indent="-285750">
              <a:lnSpc>
                <a:spcPct val="150000"/>
              </a:lnSpc>
              <a:buFont typeface="Wingdings" panose="05000000000000000000" pitchFamily="2" charset="2"/>
              <a:buChar char="l"/>
            </a:pPr>
            <a:r>
              <a:rPr lang="zh-CN" altLang="en-US" dirty="0">
                <a:latin typeface="华文细黑" panose="02010600040101010101" pitchFamily="2" charset="-122"/>
                <a:ea typeface="华文细黑" panose="02010600040101010101" pitchFamily="2" charset="-122"/>
              </a:rPr>
              <a:t>测试集共</a:t>
            </a:r>
            <a:r>
              <a:rPr lang="en-US" altLang="zh-CN" dirty="0">
                <a:latin typeface="华文细黑" panose="02010600040101010101" pitchFamily="2" charset="-122"/>
                <a:ea typeface="华文细黑" panose="02010600040101010101" pitchFamily="2" charset="-122"/>
              </a:rPr>
              <a:t>70</a:t>
            </a:r>
            <a:r>
              <a:rPr lang="zh-CN" altLang="en-US" dirty="0">
                <a:latin typeface="华文细黑" panose="02010600040101010101" pitchFamily="2" charset="-122"/>
                <a:ea typeface="华文细黑" panose="02010600040101010101" pitchFamily="2" charset="-122"/>
              </a:rPr>
              <a:t>个样本</a:t>
            </a:r>
            <a:endParaRPr lang="en-US" altLang="zh-CN" dirty="0">
              <a:latin typeface="华文细黑" panose="02010600040101010101" pitchFamily="2" charset="-122"/>
              <a:ea typeface="华文细黑" panose="02010600040101010101" pitchFamily="2" charset="-122"/>
            </a:endParaRPr>
          </a:p>
          <a:p>
            <a:pPr marL="285750" indent="-285750">
              <a:lnSpc>
                <a:spcPct val="120000"/>
              </a:lnSpc>
              <a:buFont typeface="Wingdings" panose="05000000000000000000" pitchFamily="2" charset="2"/>
              <a:buChar char="l"/>
            </a:pPr>
            <a:endParaRPr lang="zh-CN" altLang="en-US" dirty="0">
              <a:latin typeface="华文细黑" panose="02010600040101010101" pitchFamily="2" charset="-122"/>
              <a:ea typeface="华文细黑" panose="02010600040101010101" pitchFamily="2" charset="-122"/>
            </a:endParaRPr>
          </a:p>
        </p:txBody>
      </p:sp>
      <p:pic>
        <p:nvPicPr>
          <p:cNvPr id="20" name="图片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44472" y="309074"/>
            <a:ext cx="1532408" cy="484198"/>
          </a:xfrm>
          <a:prstGeom prst="rect">
            <a:avLst/>
          </a:prstGeom>
        </p:spPr>
      </p:pic>
      <p:sp>
        <p:nvSpPr>
          <p:cNvPr id="30" name="文本框 29">
            <a:extLst>
              <a:ext uri="{FF2B5EF4-FFF2-40B4-BE49-F238E27FC236}">
                <a16:creationId xmlns:a16="http://schemas.microsoft.com/office/drawing/2014/main" id="{4A132677-69EA-E62D-646F-DF55E5E26394}"/>
              </a:ext>
            </a:extLst>
          </p:cNvPr>
          <p:cNvSpPr txBox="1"/>
          <p:nvPr/>
        </p:nvSpPr>
        <p:spPr>
          <a:xfrm>
            <a:off x="2351584" y="1499943"/>
            <a:ext cx="3885201" cy="400110"/>
          </a:xfrm>
          <a:prstGeom prst="rect">
            <a:avLst/>
          </a:prstGeom>
          <a:noFill/>
        </p:spPr>
        <p:txBody>
          <a:bodyPr wrap="square">
            <a:spAutoFit/>
          </a:bodyPr>
          <a:lstStyle/>
          <a:p>
            <a:r>
              <a:rPr lang="zh-CN" altLang="en-US" sz="2000" b="1" dirty="0">
                <a:latin typeface="+mj-ea"/>
                <a:ea typeface="+mj-ea"/>
              </a:rPr>
              <a:t>一阶段方法：</a:t>
            </a:r>
          </a:p>
        </p:txBody>
      </p:sp>
      <p:sp>
        <p:nvSpPr>
          <p:cNvPr id="34" name="文本框 33">
            <a:extLst>
              <a:ext uri="{FF2B5EF4-FFF2-40B4-BE49-F238E27FC236}">
                <a16:creationId xmlns:a16="http://schemas.microsoft.com/office/drawing/2014/main" id="{154DD672-066C-973C-E9BB-9D9684EBB8D3}"/>
              </a:ext>
            </a:extLst>
          </p:cNvPr>
          <p:cNvSpPr txBox="1"/>
          <p:nvPr/>
        </p:nvSpPr>
        <p:spPr>
          <a:xfrm>
            <a:off x="2351584" y="3885321"/>
            <a:ext cx="3885201" cy="400110"/>
          </a:xfrm>
          <a:prstGeom prst="rect">
            <a:avLst/>
          </a:prstGeom>
          <a:noFill/>
        </p:spPr>
        <p:txBody>
          <a:bodyPr wrap="square">
            <a:spAutoFit/>
          </a:bodyPr>
          <a:lstStyle/>
          <a:p>
            <a:r>
              <a:rPr lang="zh-CN" altLang="en-US" sz="2000" b="1" dirty="0">
                <a:latin typeface="+mj-ea"/>
                <a:ea typeface="+mj-ea"/>
              </a:rPr>
              <a:t>两阶段方法：</a:t>
            </a:r>
          </a:p>
        </p:txBody>
      </p:sp>
      <p:sp>
        <p:nvSpPr>
          <p:cNvPr id="35" name="矩形 34">
            <a:extLst>
              <a:ext uri="{FF2B5EF4-FFF2-40B4-BE49-F238E27FC236}">
                <a16:creationId xmlns:a16="http://schemas.microsoft.com/office/drawing/2014/main" id="{AEDFB67A-E319-43F7-4D0B-872D6210A485}"/>
              </a:ext>
            </a:extLst>
          </p:cNvPr>
          <p:cNvSpPr/>
          <p:nvPr/>
        </p:nvSpPr>
        <p:spPr>
          <a:xfrm>
            <a:off x="2351584" y="4355206"/>
            <a:ext cx="8064896" cy="1226041"/>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dirty="0">
                <a:latin typeface="华文细黑" panose="02010600040101010101" pitchFamily="2" charset="-122"/>
                <a:ea typeface="华文细黑" panose="02010600040101010101" pitchFamily="2" charset="-122"/>
              </a:rPr>
              <a:t>训练集和验证集共</a:t>
            </a:r>
            <a:r>
              <a:rPr lang="en-US" altLang="zh-CN" dirty="0">
                <a:latin typeface="华文细黑" panose="02010600040101010101" pitchFamily="2" charset="-122"/>
                <a:ea typeface="华文细黑" panose="02010600040101010101" pitchFamily="2" charset="-122"/>
              </a:rPr>
              <a:t>131</a:t>
            </a:r>
            <a:r>
              <a:rPr lang="zh-CN" altLang="en-US" dirty="0">
                <a:latin typeface="华文细黑" panose="02010600040101010101" pitchFamily="2" charset="-122"/>
                <a:ea typeface="华文细黑" panose="02010600040101010101" pitchFamily="2" charset="-122"/>
              </a:rPr>
              <a:t>个样本，训练集：验证集</a:t>
            </a:r>
            <a:r>
              <a:rPr lang="en-US" altLang="zh-CN" dirty="0">
                <a:latin typeface="华文细黑" panose="02010600040101010101" pitchFamily="2" charset="-122"/>
                <a:ea typeface="华文细黑" panose="02010600040101010101" pitchFamily="2" charset="-122"/>
              </a:rPr>
              <a:t>=4</a:t>
            </a:r>
            <a:r>
              <a:rPr lang="zh-CN" altLang="en-US" dirty="0">
                <a:latin typeface="华文细黑" panose="02010600040101010101" pitchFamily="2" charset="-122"/>
                <a:ea typeface="华文细黑" panose="02010600040101010101" pitchFamily="2" charset="-122"/>
              </a:rPr>
              <a:t>：</a:t>
            </a:r>
            <a:r>
              <a:rPr lang="en-US" altLang="zh-CN" dirty="0">
                <a:latin typeface="华文细黑" panose="02010600040101010101" pitchFamily="2" charset="-122"/>
                <a:ea typeface="华文细黑" panose="02010600040101010101" pitchFamily="2" charset="-122"/>
              </a:rPr>
              <a:t>1=104</a:t>
            </a:r>
            <a:r>
              <a:rPr lang="zh-CN" altLang="en-US" dirty="0">
                <a:latin typeface="华文细黑" panose="02010600040101010101" pitchFamily="2" charset="-122"/>
                <a:ea typeface="华文细黑" panose="02010600040101010101" pitchFamily="2" charset="-122"/>
              </a:rPr>
              <a:t>：</a:t>
            </a:r>
            <a:r>
              <a:rPr lang="en-US" altLang="zh-CN" dirty="0">
                <a:latin typeface="华文细黑" panose="02010600040101010101" pitchFamily="2" charset="-122"/>
                <a:ea typeface="华文细黑" panose="02010600040101010101" pitchFamily="2" charset="-122"/>
              </a:rPr>
              <a:t>27</a:t>
            </a:r>
            <a:r>
              <a:rPr lang="zh-CN" altLang="en-US" dirty="0">
                <a:latin typeface="华文细黑" panose="02010600040101010101" pitchFamily="2" charset="-122"/>
                <a:ea typeface="华文细黑" panose="02010600040101010101" pitchFamily="2" charset="-122"/>
              </a:rPr>
              <a:t>，全部使用</a:t>
            </a:r>
            <a:endParaRPr lang="en-US" altLang="zh-CN" dirty="0">
              <a:latin typeface="华文细黑" panose="02010600040101010101" pitchFamily="2" charset="-122"/>
              <a:ea typeface="华文细黑" panose="02010600040101010101" pitchFamily="2" charset="-122"/>
            </a:endParaRPr>
          </a:p>
          <a:p>
            <a:pPr marL="285750" indent="-285750">
              <a:lnSpc>
                <a:spcPct val="150000"/>
              </a:lnSpc>
              <a:buFont typeface="Wingdings" panose="05000000000000000000" pitchFamily="2" charset="2"/>
              <a:buChar char="l"/>
            </a:pPr>
            <a:r>
              <a:rPr lang="zh-CN" altLang="en-US" dirty="0">
                <a:latin typeface="华文细黑" panose="02010600040101010101" pitchFamily="2" charset="-122"/>
                <a:ea typeface="华文细黑" panose="02010600040101010101" pitchFamily="2" charset="-122"/>
              </a:rPr>
              <a:t>测试集共</a:t>
            </a:r>
            <a:r>
              <a:rPr lang="en-US" altLang="zh-CN" dirty="0">
                <a:latin typeface="华文细黑" panose="02010600040101010101" pitchFamily="2" charset="-122"/>
                <a:ea typeface="华文细黑" panose="02010600040101010101" pitchFamily="2" charset="-122"/>
              </a:rPr>
              <a:t>70</a:t>
            </a:r>
            <a:r>
              <a:rPr lang="zh-CN" altLang="en-US" dirty="0">
                <a:latin typeface="华文细黑" panose="02010600040101010101" pitchFamily="2" charset="-122"/>
                <a:ea typeface="华文细黑" panose="02010600040101010101" pitchFamily="2" charset="-122"/>
              </a:rPr>
              <a:t>个样本</a:t>
            </a:r>
            <a:endParaRPr lang="en-US" altLang="zh-CN" dirty="0">
              <a:latin typeface="华文细黑" panose="02010600040101010101" pitchFamily="2" charset="-122"/>
              <a:ea typeface="华文细黑" panose="02010600040101010101" pitchFamily="2" charset="-122"/>
            </a:endParaRPr>
          </a:p>
          <a:p>
            <a:pPr marL="285750" indent="-285750">
              <a:lnSpc>
                <a:spcPct val="120000"/>
              </a:lnSpc>
              <a:buFont typeface="Wingdings" panose="05000000000000000000" pitchFamily="2" charset="2"/>
              <a:buChar char="l"/>
            </a:pPr>
            <a:endParaRPr lang="zh-CN" altLang="en-US"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646511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2"/>
          </p:nvPr>
        </p:nvSpPr>
        <p:spPr/>
        <p:txBody>
          <a:bodyPr/>
          <a:lstStyle/>
          <a:p>
            <a:r>
              <a:rPr lang="zh-CN" altLang="en-US" dirty="0"/>
              <a:t>数据集加载</a:t>
            </a:r>
          </a:p>
        </p:txBody>
      </p:sp>
      <p:grpSp>
        <p:nvGrpSpPr>
          <p:cNvPr id="36" name="组合 35"/>
          <p:cNvGrpSpPr/>
          <p:nvPr/>
        </p:nvGrpSpPr>
        <p:grpSpPr>
          <a:xfrm>
            <a:off x="378892" y="2915324"/>
            <a:ext cx="2044700" cy="2044700"/>
            <a:chOff x="1199456" y="2915324"/>
            <a:chExt cx="2044700" cy="2044700"/>
          </a:xfrm>
        </p:grpSpPr>
        <p:sp>
          <p:nvSpPr>
            <p:cNvPr id="15" name="MH_Other_1"/>
            <p:cNvSpPr/>
            <p:nvPr>
              <p:custDataLst>
                <p:tags r:id="rId6"/>
              </p:custDataLst>
            </p:nvPr>
          </p:nvSpPr>
          <p:spPr>
            <a:xfrm>
              <a:off x="1199456" y="2915324"/>
              <a:ext cx="2044700" cy="20447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HK" altLang="en-US">
                <a:solidFill>
                  <a:srgbClr val="FFFFFF"/>
                </a:solidFill>
                <a:ea typeface="PMingLiU" panose="02020500000000000000" pitchFamily="18" charset="-120"/>
              </a:endParaRPr>
            </a:p>
          </p:txBody>
        </p:sp>
        <p:sp>
          <p:nvSpPr>
            <p:cNvPr id="16" name="MH_Other_2"/>
            <p:cNvSpPr>
              <a:spLocks/>
            </p:cNvSpPr>
            <p:nvPr>
              <p:custDataLst>
                <p:tags r:id="rId7"/>
              </p:custDataLst>
            </p:nvPr>
          </p:nvSpPr>
          <p:spPr bwMode="auto">
            <a:xfrm>
              <a:off x="1591570" y="3296324"/>
              <a:ext cx="1362075" cy="1282700"/>
            </a:xfrm>
            <a:custGeom>
              <a:avLst/>
              <a:gdLst>
                <a:gd name="T0" fmla="*/ 373604 w 1361803"/>
                <a:gd name="T1" fmla="*/ 892336 h 1281345"/>
                <a:gd name="T2" fmla="*/ 476200 w 1361803"/>
                <a:gd name="T3" fmla="*/ 934187 h 1281345"/>
                <a:gd name="T4" fmla="*/ 554139 w 1361803"/>
                <a:gd name="T5" fmla="*/ 951356 h 1281345"/>
                <a:gd name="T6" fmla="*/ 528484 w 1361803"/>
                <a:gd name="T7" fmla="*/ 1028618 h 1281345"/>
                <a:gd name="T8" fmla="*/ 460417 w 1361803"/>
                <a:gd name="T9" fmla="*/ 1051153 h 1281345"/>
                <a:gd name="T10" fmla="*/ 352881 w 1361803"/>
                <a:gd name="T11" fmla="*/ 987840 h 1281345"/>
                <a:gd name="T12" fmla="*/ 286785 w 1361803"/>
                <a:gd name="T13" fmla="*/ 1060811 h 1281345"/>
                <a:gd name="T14" fmla="*/ 312434 w 1361803"/>
                <a:gd name="T15" fmla="*/ 895552 h 1281345"/>
                <a:gd name="T16" fmla="*/ 274750 w 1361803"/>
                <a:gd name="T17" fmla="*/ 693935 h 1281345"/>
                <a:gd name="T18" fmla="*/ 665920 w 1361803"/>
                <a:gd name="T19" fmla="*/ 693935 h 1281345"/>
                <a:gd name="T20" fmla="*/ 633318 w 1361803"/>
                <a:gd name="T21" fmla="*/ 779681 h 1281345"/>
                <a:gd name="T22" fmla="*/ 270797 w 1361803"/>
                <a:gd name="T23" fmla="*/ 785039 h 1281345"/>
                <a:gd name="T24" fmla="*/ 255979 w 1361803"/>
                <a:gd name="T25" fmla="*/ 713227 h 1281345"/>
                <a:gd name="T26" fmla="*/ 278558 w 1361803"/>
                <a:gd name="T27" fmla="*/ 509459 h 1281345"/>
                <a:gd name="T28" fmla="*/ 746925 w 1361803"/>
                <a:gd name="T29" fmla="*/ 509459 h 1281345"/>
                <a:gd name="T30" fmla="*/ 766688 w 1361803"/>
                <a:gd name="T31" fmla="*/ 562075 h 1281345"/>
                <a:gd name="T32" fmla="*/ 279544 w 1361803"/>
                <a:gd name="T33" fmla="*/ 599656 h 1281345"/>
                <a:gd name="T34" fmla="*/ 256813 w 1361803"/>
                <a:gd name="T35" fmla="*/ 533083 h 1281345"/>
                <a:gd name="T36" fmla="*/ 944591 w 1361803"/>
                <a:gd name="T37" fmla="*/ 457790 h 1281345"/>
                <a:gd name="T38" fmla="*/ 1023588 w 1361803"/>
                <a:gd name="T39" fmla="*/ 650972 h 1281345"/>
                <a:gd name="T40" fmla="*/ 636495 w 1361803"/>
                <a:gd name="T41" fmla="*/ 1052366 h 1281345"/>
                <a:gd name="T42" fmla="*/ 601932 w 1361803"/>
                <a:gd name="T43" fmla="*/ 1022315 h 1281345"/>
                <a:gd name="T44" fmla="*/ 940644 w 1361803"/>
                <a:gd name="T45" fmla="*/ 465300 h 1281345"/>
                <a:gd name="T46" fmla="*/ 1339566 w 1361803"/>
                <a:gd name="T47" fmla="*/ 326100 h 1281345"/>
                <a:gd name="T48" fmla="*/ 1356355 w 1361803"/>
                <a:gd name="T49" fmla="*/ 377558 h 1281345"/>
                <a:gd name="T50" fmla="*/ 1136163 w 1361803"/>
                <a:gd name="T51" fmla="*/ 671299 h 1281345"/>
                <a:gd name="T52" fmla="*/ 1082839 w 1361803"/>
                <a:gd name="T53" fmla="*/ 684164 h 1281345"/>
                <a:gd name="T54" fmla="*/ 1123322 w 1361803"/>
                <a:gd name="T55" fmla="*/ 602689 h 1281345"/>
                <a:gd name="T56" fmla="*/ 1312908 w 1361803"/>
                <a:gd name="T57" fmla="*/ 337893 h 1281345"/>
                <a:gd name="T58" fmla="*/ 526769 w 1361803"/>
                <a:gd name="T59" fmla="*/ 231614 h 1281345"/>
                <a:gd name="T60" fmla="*/ 766688 w 1361803"/>
                <a:gd name="T61" fmla="*/ 247720 h 1281345"/>
                <a:gd name="T62" fmla="*/ 749907 w 1361803"/>
                <a:gd name="T63" fmla="*/ 321812 h 1281345"/>
                <a:gd name="T64" fmla="*/ 529735 w 1361803"/>
                <a:gd name="T65" fmla="*/ 321812 h 1281345"/>
                <a:gd name="T66" fmla="*/ 511959 w 1361803"/>
                <a:gd name="T67" fmla="*/ 248795 h 1281345"/>
                <a:gd name="T68" fmla="*/ 1245419 w 1361803"/>
                <a:gd name="T69" fmla="*/ 139267 h 1281345"/>
                <a:gd name="T70" fmla="*/ 1309122 w 1361803"/>
                <a:gd name="T71" fmla="*/ 242312 h 1281345"/>
                <a:gd name="T72" fmla="*/ 1116528 w 1361803"/>
                <a:gd name="T73" fmla="*/ 537108 h 1281345"/>
                <a:gd name="T74" fmla="*/ 998003 w 1361803"/>
                <a:gd name="T75" fmla="*/ 389175 h 1281345"/>
                <a:gd name="T76" fmla="*/ 1207394 w 1361803"/>
                <a:gd name="T77" fmla="*/ 150121 h 1281345"/>
                <a:gd name="T78" fmla="*/ 327005 w 1361803"/>
                <a:gd name="T79" fmla="*/ 0 h 1281345"/>
                <a:gd name="T80" fmla="*/ 1023501 w 1361803"/>
                <a:gd name="T81" fmla="*/ 138369 h 1281345"/>
                <a:gd name="T82" fmla="*/ 1015602 w 1361803"/>
                <a:gd name="T83" fmla="*/ 240270 h 1281345"/>
                <a:gd name="T84" fmla="*/ 909891 w 1361803"/>
                <a:gd name="T85" fmla="*/ 384002 h 1281345"/>
                <a:gd name="T86" fmla="*/ 897047 w 1361803"/>
                <a:gd name="T87" fmla="*/ 317499 h 1281345"/>
                <a:gd name="T88" fmla="*/ 872348 w 1361803"/>
                <a:gd name="T89" fmla="*/ 137297 h 1281345"/>
                <a:gd name="T90" fmla="*/ 382329 w 1361803"/>
                <a:gd name="T91" fmla="*/ 137297 h 1281345"/>
                <a:gd name="T92" fmla="*/ 382329 w 1361803"/>
                <a:gd name="T93" fmla="*/ 317499 h 1281345"/>
                <a:gd name="T94" fmla="*/ 143255 w 1361803"/>
                <a:gd name="T95" fmla="*/ 414036 h 1281345"/>
                <a:gd name="T96" fmla="*/ 126454 w 1361803"/>
                <a:gd name="T97" fmla="*/ 433342 h 1281345"/>
                <a:gd name="T98" fmla="*/ 151153 w 1361803"/>
                <a:gd name="T99" fmla="*/ 1156294 h 1281345"/>
                <a:gd name="T100" fmla="*/ 897047 w 1361803"/>
                <a:gd name="T101" fmla="*/ 1128406 h 1281345"/>
                <a:gd name="T102" fmla="*/ 902973 w 1361803"/>
                <a:gd name="T103" fmla="*/ 912806 h 1281345"/>
                <a:gd name="T104" fmla="*/ 1022515 w 1361803"/>
                <a:gd name="T105" fmla="*/ 776583 h 1281345"/>
                <a:gd name="T106" fmla="*/ 1023501 w 1361803"/>
                <a:gd name="T107" fmla="*/ 1146641 h 1281345"/>
                <a:gd name="T108" fmla="*/ 131394 w 1361803"/>
                <a:gd name="T109" fmla="*/ 1293592 h 1281345"/>
                <a:gd name="T110" fmla="*/ 0 w 1361803"/>
                <a:gd name="T111" fmla="*/ 338951 h 1281345"/>
                <a:gd name="T112" fmla="*/ 261801 w 1361803"/>
                <a:gd name="T113" fmla="*/ 28960 h 128134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61803" h="1281345">
                  <a:moveTo>
                    <a:pt x="340187" y="867542"/>
                  </a:moveTo>
                  <a:cubicBezTo>
                    <a:pt x="351512" y="867144"/>
                    <a:pt x="363575" y="872724"/>
                    <a:pt x="372930" y="883885"/>
                  </a:cubicBezTo>
                  <a:cubicBezTo>
                    <a:pt x="394595" y="907270"/>
                    <a:pt x="415275" y="931718"/>
                    <a:pt x="436940" y="957229"/>
                  </a:cubicBezTo>
                  <a:cubicBezTo>
                    <a:pt x="449742" y="946599"/>
                    <a:pt x="462543" y="935970"/>
                    <a:pt x="475345" y="925340"/>
                  </a:cubicBezTo>
                  <a:cubicBezTo>
                    <a:pt x="492086" y="911522"/>
                    <a:pt x="506857" y="910459"/>
                    <a:pt x="525568" y="923214"/>
                  </a:cubicBezTo>
                  <a:cubicBezTo>
                    <a:pt x="535415" y="929592"/>
                    <a:pt x="544278" y="935970"/>
                    <a:pt x="553141" y="942347"/>
                  </a:cubicBezTo>
                  <a:cubicBezTo>
                    <a:pt x="545263" y="967858"/>
                    <a:pt x="538370" y="993369"/>
                    <a:pt x="530492" y="1018880"/>
                  </a:cubicBezTo>
                  <a:cubicBezTo>
                    <a:pt x="528522" y="1018880"/>
                    <a:pt x="528522" y="1018880"/>
                    <a:pt x="527537" y="1018880"/>
                  </a:cubicBezTo>
                  <a:cubicBezTo>
                    <a:pt x="509812" y="1000810"/>
                    <a:pt x="494056" y="1007187"/>
                    <a:pt x="479284" y="1024195"/>
                  </a:cubicBezTo>
                  <a:cubicBezTo>
                    <a:pt x="473376" y="1030572"/>
                    <a:pt x="466482" y="1035887"/>
                    <a:pt x="459589" y="1041202"/>
                  </a:cubicBezTo>
                  <a:cubicBezTo>
                    <a:pt x="438909" y="1058209"/>
                    <a:pt x="420199" y="1056083"/>
                    <a:pt x="402473" y="1035887"/>
                  </a:cubicBezTo>
                  <a:cubicBezTo>
                    <a:pt x="385732" y="1017817"/>
                    <a:pt x="369976" y="998684"/>
                    <a:pt x="352251" y="978488"/>
                  </a:cubicBezTo>
                  <a:cubicBezTo>
                    <a:pt x="343388" y="995495"/>
                    <a:pt x="335510" y="1012502"/>
                    <a:pt x="327632" y="1028446"/>
                  </a:cubicBezTo>
                  <a:cubicBezTo>
                    <a:pt x="318769" y="1046517"/>
                    <a:pt x="303013" y="1053957"/>
                    <a:pt x="286272" y="1050768"/>
                  </a:cubicBezTo>
                  <a:cubicBezTo>
                    <a:pt x="262638" y="1046517"/>
                    <a:pt x="248851" y="1019943"/>
                    <a:pt x="259683" y="995495"/>
                  </a:cubicBezTo>
                  <a:cubicBezTo>
                    <a:pt x="276424" y="959355"/>
                    <a:pt x="293165" y="922151"/>
                    <a:pt x="311876" y="887074"/>
                  </a:cubicBezTo>
                  <a:cubicBezTo>
                    <a:pt x="318276" y="874318"/>
                    <a:pt x="328863" y="867941"/>
                    <a:pt x="340187" y="867542"/>
                  </a:cubicBezTo>
                  <a:close/>
                  <a:moveTo>
                    <a:pt x="274255" y="687365"/>
                  </a:moveTo>
                  <a:cubicBezTo>
                    <a:pt x="330459" y="687365"/>
                    <a:pt x="386662" y="687365"/>
                    <a:pt x="442866" y="687365"/>
                  </a:cubicBezTo>
                  <a:cubicBezTo>
                    <a:pt x="516819" y="687365"/>
                    <a:pt x="590771" y="687365"/>
                    <a:pt x="664723" y="687365"/>
                  </a:cubicBezTo>
                  <a:cubicBezTo>
                    <a:pt x="670640" y="687365"/>
                    <a:pt x="675570" y="687365"/>
                    <a:pt x="684444" y="687365"/>
                  </a:cubicBezTo>
                  <a:cubicBezTo>
                    <a:pt x="666695" y="718154"/>
                    <a:pt x="649933" y="745757"/>
                    <a:pt x="632184" y="772299"/>
                  </a:cubicBezTo>
                  <a:cubicBezTo>
                    <a:pt x="630212" y="775484"/>
                    <a:pt x="625282" y="776545"/>
                    <a:pt x="621338" y="776545"/>
                  </a:cubicBezTo>
                  <a:cubicBezTo>
                    <a:pt x="504000" y="777607"/>
                    <a:pt x="387648" y="776545"/>
                    <a:pt x="270311" y="777607"/>
                  </a:cubicBezTo>
                  <a:cubicBezTo>
                    <a:pt x="259464" y="777607"/>
                    <a:pt x="255520" y="772299"/>
                    <a:pt x="256506" y="760620"/>
                  </a:cubicBezTo>
                  <a:cubicBezTo>
                    <a:pt x="256506" y="742572"/>
                    <a:pt x="256506" y="724524"/>
                    <a:pt x="255520" y="706475"/>
                  </a:cubicBezTo>
                  <a:cubicBezTo>
                    <a:pt x="255520" y="691612"/>
                    <a:pt x="261436" y="687365"/>
                    <a:pt x="274255" y="687365"/>
                  </a:cubicBezTo>
                  <a:close/>
                  <a:moveTo>
                    <a:pt x="278054" y="504636"/>
                  </a:moveTo>
                  <a:cubicBezTo>
                    <a:pt x="354989" y="504636"/>
                    <a:pt x="432911" y="504636"/>
                    <a:pt x="509846" y="504636"/>
                  </a:cubicBezTo>
                  <a:cubicBezTo>
                    <a:pt x="588754" y="504636"/>
                    <a:pt x="666676" y="504636"/>
                    <a:pt x="745584" y="504636"/>
                  </a:cubicBezTo>
                  <a:cubicBezTo>
                    <a:pt x="764325" y="504636"/>
                    <a:pt x="765311" y="505700"/>
                    <a:pt x="765311" y="524845"/>
                  </a:cubicBezTo>
                  <a:cubicBezTo>
                    <a:pt x="765311" y="535481"/>
                    <a:pt x="765311" y="546117"/>
                    <a:pt x="765311" y="556753"/>
                  </a:cubicBezTo>
                  <a:cubicBezTo>
                    <a:pt x="765311" y="580153"/>
                    <a:pt x="752489" y="593980"/>
                    <a:pt x="730789" y="593980"/>
                  </a:cubicBezTo>
                  <a:cubicBezTo>
                    <a:pt x="580863" y="593980"/>
                    <a:pt x="429952" y="593980"/>
                    <a:pt x="279040" y="593980"/>
                  </a:cubicBezTo>
                  <a:cubicBezTo>
                    <a:pt x="256354" y="593980"/>
                    <a:pt x="256354" y="592917"/>
                    <a:pt x="256354" y="569517"/>
                  </a:cubicBezTo>
                  <a:cubicBezTo>
                    <a:pt x="256354" y="555690"/>
                    <a:pt x="256354" y="541863"/>
                    <a:pt x="256354" y="528036"/>
                  </a:cubicBezTo>
                  <a:cubicBezTo>
                    <a:pt x="256354" y="504636"/>
                    <a:pt x="256354" y="504636"/>
                    <a:pt x="278054" y="504636"/>
                  </a:cubicBezTo>
                  <a:close/>
                  <a:moveTo>
                    <a:pt x="942895" y="453454"/>
                  </a:moveTo>
                  <a:cubicBezTo>
                    <a:pt x="989224" y="494914"/>
                    <a:pt x="1033581" y="534249"/>
                    <a:pt x="1077938" y="574646"/>
                  </a:cubicBezTo>
                  <a:cubicBezTo>
                    <a:pt x="1059210" y="599097"/>
                    <a:pt x="1040481" y="622484"/>
                    <a:pt x="1021752" y="644809"/>
                  </a:cubicBezTo>
                  <a:cubicBezTo>
                    <a:pt x="928109" y="760685"/>
                    <a:pt x="831509" y="874435"/>
                    <a:pt x="722095" y="974365"/>
                  </a:cubicBezTo>
                  <a:cubicBezTo>
                    <a:pt x="695481" y="999879"/>
                    <a:pt x="664923" y="1021141"/>
                    <a:pt x="635352" y="1042403"/>
                  </a:cubicBezTo>
                  <a:cubicBezTo>
                    <a:pt x="626481" y="1048781"/>
                    <a:pt x="613666" y="1046655"/>
                    <a:pt x="601838" y="1048781"/>
                  </a:cubicBezTo>
                  <a:cubicBezTo>
                    <a:pt x="601838" y="1037087"/>
                    <a:pt x="596909" y="1023267"/>
                    <a:pt x="600852" y="1012636"/>
                  </a:cubicBezTo>
                  <a:cubicBezTo>
                    <a:pt x="619581" y="969050"/>
                    <a:pt x="637323" y="924400"/>
                    <a:pt x="659995" y="882940"/>
                  </a:cubicBezTo>
                  <a:cubicBezTo>
                    <a:pt x="741809" y="734108"/>
                    <a:pt x="838409" y="595907"/>
                    <a:pt x="938952" y="460896"/>
                  </a:cubicBezTo>
                  <a:cubicBezTo>
                    <a:pt x="939938" y="458770"/>
                    <a:pt x="940924" y="456643"/>
                    <a:pt x="942895" y="453454"/>
                  </a:cubicBezTo>
                  <a:close/>
                  <a:moveTo>
                    <a:pt x="1337162" y="323013"/>
                  </a:moveTo>
                  <a:cubicBezTo>
                    <a:pt x="1348990" y="326198"/>
                    <a:pt x="1361803" y="343189"/>
                    <a:pt x="1361803" y="358055"/>
                  </a:cubicBezTo>
                  <a:cubicBezTo>
                    <a:pt x="1359832" y="361241"/>
                    <a:pt x="1357861" y="367612"/>
                    <a:pt x="1353918" y="373984"/>
                  </a:cubicBezTo>
                  <a:cubicBezTo>
                    <a:pt x="1300693" y="447255"/>
                    <a:pt x="1247469" y="521588"/>
                    <a:pt x="1194244" y="594859"/>
                  </a:cubicBezTo>
                  <a:cubicBezTo>
                    <a:pt x="1175517" y="619282"/>
                    <a:pt x="1154818" y="642644"/>
                    <a:pt x="1134120" y="664944"/>
                  </a:cubicBezTo>
                  <a:cubicBezTo>
                    <a:pt x="1125249" y="673439"/>
                    <a:pt x="1113421" y="678749"/>
                    <a:pt x="1101594" y="682996"/>
                  </a:cubicBezTo>
                  <a:cubicBezTo>
                    <a:pt x="1095680" y="685120"/>
                    <a:pt x="1083852" y="682996"/>
                    <a:pt x="1080895" y="677687"/>
                  </a:cubicBezTo>
                  <a:cubicBezTo>
                    <a:pt x="1077938" y="671315"/>
                    <a:pt x="1077938" y="658573"/>
                    <a:pt x="1080895" y="652201"/>
                  </a:cubicBezTo>
                  <a:cubicBezTo>
                    <a:pt x="1092723" y="633087"/>
                    <a:pt x="1107507" y="615035"/>
                    <a:pt x="1121306" y="596983"/>
                  </a:cubicBezTo>
                  <a:cubicBezTo>
                    <a:pt x="1175517" y="522650"/>
                    <a:pt x="1229727" y="449379"/>
                    <a:pt x="1284923" y="375046"/>
                  </a:cubicBezTo>
                  <a:cubicBezTo>
                    <a:pt x="1293794" y="362303"/>
                    <a:pt x="1302665" y="348498"/>
                    <a:pt x="1310550" y="334694"/>
                  </a:cubicBezTo>
                  <a:cubicBezTo>
                    <a:pt x="1317449" y="324075"/>
                    <a:pt x="1325334" y="318765"/>
                    <a:pt x="1337162" y="323013"/>
                  </a:cubicBezTo>
                  <a:close/>
                  <a:moveTo>
                    <a:pt x="525824" y="229421"/>
                  </a:moveTo>
                  <a:cubicBezTo>
                    <a:pt x="600725" y="229421"/>
                    <a:pt x="675627" y="229421"/>
                    <a:pt x="750528" y="229421"/>
                  </a:cubicBezTo>
                  <a:cubicBezTo>
                    <a:pt x="761369" y="229421"/>
                    <a:pt x="765311" y="233676"/>
                    <a:pt x="765311" y="245375"/>
                  </a:cubicBezTo>
                  <a:cubicBezTo>
                    <a:pt x="764326" y="264521"/>
                    <a:pt x="764326" y="282602"/>
                    <a:pt x="765311" y="301747"/>
                  </a:cubicBezTo>
                  <a:cubicBezTo>
                    <a:pt x="765311" y="314511"/>
                    <a:pt x="760383" y="318765"/>
                    <a:pt x="748557" y="318765"/>
                  </a:cubicBezTo>
                  <a:cubicBezTo>
                    <a:pt x="711106" y="318765"/>
                    <a:pt x="674641" y="318765"/>
                    <a:pt x="638176" y="318765"/>
                  </a:cubicBezTo>
                  <a:cubicBezTo>
                    <a:pt x="601711" y="318765"/>
                    <a:pt x="565246" y="317702"/>
                    <a:pt x="528781" y="318765"/>
                  </a:cubicBezTo>
                  <a:cubicBezTo>
                    <a:pt x="515969" y="318765"/>
                    <a:pt x="511041" y="313447"/>
                    <a:pt x="511041" y="299620"/>
                  </a:cubicBezTo>
                  <a:cubicBezTo>
                    <a:pt x="512027" y="282602"/>
                    <a:pt x="512027" y="264521"/>
                    <a:pt x="511041" y="246439"/>
                  </a:cubicBezTo>
                  <a:cubicBezTo>
                    <a:pt x="511041" y="234739"/>
                    <a:pt x="514983" y="229421"/>
                    <a:pt x="525824" y="229421"/>
                  </a:cubicBezTo>
                  <a:close/>
                  <a:moveTo>
                    <a:pt x="1243182" y="137949"/>
                  </a:moveTo>
                  <a:cubicBezTo>
                    <a:pt x="1255260" y="139675"/>
                    <a:pt x="1267337" y="146577"/>
                    <a:pt x="1281140" y="158257"/>
                  </a:cubicBezTo>
                  <a:cubicBezTo>
                    <a:pt x="1308745" y="183741"/>
                    <a:pt x="1317618" y="208163"/>
                    <a:pt x="1306773" y="240018"/>
                  </a:cubicBezTo>
                  <a:cubicBezTo>
                    <a:pt x="1300858" y="257008"/>
                    <a:pt x="1294942" y="275059"/>
                    <a:pt x="1285083" y="289925"/>
                  </a:cubicBezTo>
                  <a:cubicBezTo>
                    <a:pt x="1228886" y="370624"/>
                    <a:pt x="1171704" y="450262"/>
                    <a:pt x="1114521" y="532023"/>
                  </a:cubicBezTo>
                  <a:cubicBezTo>
                    <a:pt x="1066212" y="489550"/>
                    <a:pt x="1022832" y="450262"/>
                    <a:pt x="977480" y="410974"/>
                  </a:cubicBezTo>
                  <a:cubicBezTo>
                    <a:pt x="984381" y="401417"/>
                    <a:pt x="990297" y="392923"/>
                    <a:pt x="996212" y="385490"/>
                  </a:cubicBezTo>
                  <a:cubicBezTo>
                    <a:pt x="1050437" y="319656"/>
                    <a:pt x="1103676" y="252760"/>
                    <a:pt x="1157901" y="187988"/>
                  </a:cubicBezTo>
                  <a:cubicBezTo>
                    <a:pt x="1170718" y="172061"/>
                    <a:pt x="1188464" y="159319"/>
                    <a:pt x="1205225" y="148700"/>
                  </a:cubicBezTo>
                  <a:cubicBezTo>
                    <a:pt x="1219027" y="139675"/>
                    <a:pt x="1231105" y="136224"/>
                    <a:pt x="1243182" y="137949"/>
                  </a:cubicBezTo>
                  <a:close/>
                  <a:moveTo>
                    <a:pt x="326420" y="0"/>
                  </a:moveTo>
                  <a:cubicBezTo>
                    <a:pt x="513791" y="0"/>
                    <a:pt x="702148" y="0"/>
                    <a:pt x="889519" y="0"/>
                  </a:cubicBezTo>
                  <a:cubicBezTo>
                    <a:pt x="964468" y="1063"/>
                    <a:pt x="1018707" y="56311"/>
                    <a:pt x="1021665" y="137059"/>
                  </a:cubicBezTo>
                  <a:cubicBezTo>
                    <a:pt x="1021665" y="164684"/>
                    <a:pt x="1021665" y="191246"/>
                    <a:pt x="1020679" y="218870"/>
                  </a:cubicBezTo>
                  <a:cubicBezTo>
                    <a:pt x="1020679" y="225245"/>
                    <a:pt x="1017721" y="232682"/>
                    <a:pt x="1013776" y="237995"/>
                  </a:cubicBezTo>
                  <a:cubicBezTo>
                    <a:pt x="985177" y="275181"/>
                    <a:pt x="956578" y="311305"/>
                    <a:pt x="928966" y="348492"/>
                  </a:cubicBezTo>
                  <a:cubicBezTo>
                    <a:pt x="921077" y="358054"/>
                    <a:pt x="915160" y="369741"/>
                    <a:pt x="908256" y="380366"/>
                  </a:cubicBezTo>
                  <a:cubicBezTo>
                    <a:pt x="905298" y="384616"/>
                    <a:pt x="901353" y="387804"/>
                    <a:pt x="895436" y="395241"/>
                  </a:cubicBezTo>
                  <a:cubicBezTo>
                    <a:pt x="895436" y="365492"/>
                    <a:pt x="895436" y="339992"/>
                    <a:pt x="895436" y="314493"/>
                  </a:cubicBezTo>
                  <a:cubicBezTo>
                    <a:pt x="895436" y="263494"/>
                    <a:pt x="895436" y="212495"/>
                    <a:pt x="895436" y="161496"/>
                  </a:cubicBezTo>
                  <a:cubicBezTo>
                    <a:pt x="895436" y="139184"/>
                    <a:pt x="892478" y="135997"/>
                    <a:pt x="870782" y="135997"/>
                  </a:cubicBezTo>
                  <a:cubicBezTo>
                    <a:pt x="713982" y="135997"/>
                    <a:pt x="557182" y="135997"/>
                    <a:pt x="399396" y="135997"/>
                  </a:cubicBezTo>
                  <a:cubicBezTo>
                    <a:pt x="394465" y="135997"/>
                    <a:pt x="388548" y="135997"/>
                    <a:pt x="381645" y="135997"/>
                  </a:cubicBezTo>
                  <a:cubicBezTo>
                    <a:pt x="381645" y="145559"/>
                    <a:pt x="381645" y="152997"/>
                    <a:pt x="381645" y="159371"/>
                  </a:cubicBezTo>
                  <a:cubicBezTo>
                    <a:pt x="381645" y="211433"/>
                    <a:pt x="381645" y="262431"/>
                    <a:pt x="381645" y="314493"/>
                  </a:cubicBezTo>
                  <a:cubicBezTo>
                    <a:pt x="380659" y="373991"/>
                    <a:pt x="346143" y="410116"/>
                    <a:pt x="290918" y="410116"/>
                  </a:cubicBezTo>
                  <a:cubicBezTo>
                    <a:pt x="241610" y="410116"/>
                    <a:pt x="192302" y="410116"/>
                    <a:pt x="142994" y="410116"/>
                  </a:cubicBezTo>
                  <a:cubicBezTo>
                    <a:pt x="138063" y="410116"/>
                    <a:pt x="133132" y="410116"/>
                    <a:pt x="126229" y="410116"/>
                  </a:cubicBezTo>
                  <a:cubicBezTo>
                    <a:pt x="126229" y="418615"/>
                    <a:pt x="126229" y="423928"/>
                    <a:pt x="126229" y="429240"/>
                  </a:cubicBezTo>
                  <a:cubicBezTo>
                    <a:pt x="126229" y="658735"/>
                    <a:pt x="126229" y="888229"/>
                    <a:pt x="126229" y="1117724"/>
                  </a:cubicBezTo>
                  <a:cubicBezTo>
                    <a:pt x="126229" y="1143223"/>
                    <a:pt x="128201" y="1145348"/>
                    <a:pt x="150883" y="1145348"/>
                  </a:cubicBezTo>
                  <a:cubicBezTo>
                    <a:pt x="390521" y="1145348"/>
                    <a:pt x="630158" y="1145348"/>
                    <a:pt x="869796" y="1145348"/>
                  </a:cubicBezTo>
                  <a:cubicBezTo>
                    <a:pt x="893464" y="1145348"/>
                    <a:pt x="895436" y="1143223"/>
                    <a:pt x="895436" y="1117724"/>
                  </a:cubicBezTo>
                  <a:cubicBezTo>
                    <a:pt x="895436" y="1052913"/>
                    <a:pt x="895436" y="988102"/>
                    <a:pt x="895436" y="923291"/>
                  </a:cubicBezTo>
                  <a:cubicBezTo>
                    <a:pt x="895436" y="916916"/>
                    <a:pt x="897409" y="908416"/>
                    <a:pt x="901353" y="904166"/>
                  </a:cubicBezTo>
                  <a:cubicBezTo>
                    <a:pt x="938827" y="860605"/>
                    <a:pt x="976302" y="818106"/>
                    <a:pt x="1013776" y="774545"/>
                  </a:cubicBezTo>
                  <a:cubicBezTo>
                    <a:pt x="1015748" y="773482"/>
                    <a:pt x="1016734" y="772420"/>
                    <a:pt x="1020679" y="769232"/>
                  </a:cubicBezTo>
                  <a:cubicBezTo>
                    <a:pt x="1020679" y="775607"/>
                    <a:pt x="1021665" y="779857"/>
                    <a:pt x="1021665" y="784107"/>
                  </a:cubicBezTo>
                  <a:cubicBezTo>
                    <a:pt x="1021665" y="902042"/>
                    <a:pt x="1021665" y="1018914"/>
                    <a:pt x="1021665" y="1135786"/>
                  </a:cubicBezTo>
                  <a:cubicBezTo>
                    <a:pt x="1020679" y="1222909"/>
                    <a:pt x="967426" y="1281345"/>
                    <a:pt x="886561" y="1281345"/>
                  </a:cubicBezTo>
                  <a:cubicBezTo>
                    <a:pt x="634103" y="1281345"/>
                    <a:pt x="382631" y="1281345"/>
                    <a:pt x="131160" y="1281345"/>
                  </a:cubicBezTo>
                  <a:cubicBezTo>
                    <a:pt x="55225" y="1281345"/>
                    <a:pt x="0" y="1221847"/>
                    <a:pt x="0" y="1140036"/>
                  </a:cubicBezTo>
                  <a:cubicBezTo>
                    <a:pt x="0" y="872292"/>
                    <a:pt x="0" y="603486"/>
                    <a:pt x="0" y="335742"/>
                  </a:cubicBezTo>
                  <a:cubicBezTo>
                    <a:pt x="0" y="315555"/>
                    <a:pt x="5917" y="298556"/>
                    <a:pt x="18737" y="283681"/>
                  </a:cubicBezTo>
                  <a:cubicBezTo>
                    <a:pt x="99603" y="198683"/>
                    <a:pt x="180468" y="113685"/>
                    <a:pt x="261333" y="28687"/>
                  </a:cubicBezTo>
                  <a:cubicBezTo>
                    <a:pt x="279084" y="9562"/>
                    <a:pt x="300780" y="0"/>
                    <a:pt x="326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7" name="组合 36"/>
          <p:cNvGrpSpPr/>
          <p:nvPr/>
        </p:nvGrpSpPr>
        <p:grpSpPr>
          <a:xfrm>
            <a:off x="2550127" y="1543750"/>
            <a:ext cx="8295517" cy="4623867"/>
            <a:chOff x="3639213" y="1701439"/>
            <a:chExt cx="8295517" cy="3968806"/>
          </a:xfrm>
        </p:grpSpPr>
        <p:cxnSp>
          <p:nvCxnSpPr>
            <p:cNvPr id="17" name="MH_Other_3"/>
            <p:cNvCxnSpPr>
              <a:cxnSpLocks/>
            </p:cNvCxnSpPr>
            <p:nvPr>
              <p:custDataLst>
                <p:tags r:id="rId1"/>
              </p:custDataLst>
            </p:nvPr>
          </p:nvCxnSpPr>
          <p:spPr>
            <a:xfrm>
              <a:off x="3749545" y="1701439"/>
              <a:ext cx="0" cy="3968806"/>
            </a:xfrm>
            <a:prstGeom prst="line">
              <a:avLst/>
            </a:prstGeom>
            <a:solidFill>
              <a:schemeClr val="accent1"/>
            </a:solidFill>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MH_Other_4"/>
            <p:cNvSpPr/>
            <p:nvPr>
              <p:custDataLst>
                <p:tags r:id="rId2"/>
              </p:custDataLst>
            </p:nvPr>
          </p:nvSpPr>
          <p:spPr>
            <a:xfrm>
              <a:off x="3639213" y="4913906"/>
              <a:ext cx="220663" cy="2206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HK" altLang="en-US" dirty="0">
                <a:solidFill>
                  <a:srgbClr val="FFFFFF"/>
                </a:solidFill>
                <a:ea typeface="PMingLiU" panose="02020500000000000000" pitchFamily="18" charset="-120"/>
              </a:endParaRPr>
            </a:p>
          </p:txBody>
        </p:sp>
        <p:sp>
          <p:nvSpPr>
            <p:cNvPr id="19" name="MH_Other_5"/>
            <p:cNvSpPr/>
            <p:nvPr>
              <p:custDataLst>
                <p:tags r:id="rId3"/>
              </p:custDataLst>
            </p:nvPr>
          </p:nvSpPr>
          <p:spPr>
            <a:xfrm>
              <a:off x="3639213" y="2157021"/>
              <a:ext cx="220663" cy="220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HK" altLang="en-US" dirty="0">
                <a:solidFill>
                  <a:srgbClr val="FFFFFF"/>
                </a:solidFill>
                <a:ea typeface="PMingLiU" panose="02020500000000000000" pitchFamily="18" charset="-120"/>
              </a:endParaRPr>
            </a:p>
          </p:txBody>
        </p:sp>
        <p:cxnSp>
          <p:nvCxnSpPr>
            <p:cNvPr id="20" name="MH_Other_6"/>
            <p:cNvCxnSpPr>
              <a:cxnSpLocks/>
            </p:cNvCxnSpPr>
            <p:nvPr>
              <p:custDataLst>
                <p:tags r:id="rId4"/>
              </p:custDataLst>
            </p:nvPr>
          </p:nvCxnSpPr>
          <p:spPr>
            <a:xfrm flipV="1">
              <a:off x="3858811" y="2290228"/>
              <a:ext cx="8075919" cy="1"/>
            </a:xfrm>
            <a:prstGeom prst="line">
              <a:avLst/>
            </a:prstGeom>
            <a:solidFill>
              <a:srgbClr val="D3481D"/>
            </a:solidFill>
            <a:ln w="19050" cap="flat" cmpd="sng" algn="ctr">
              <a:solidFill>
                <a:schemeClr val="accent1">
                  <a:lumMod val="20000"/>
                  <a:lumOff val="80000"/>
                </a:schemeClr>
              </a:solidFill>
              <a:prstDash val="solid"/>
              <a:miter lim="800000"/>
            </a:ln>
            <a:effectLst/>
          </p:spPr>
        </p:cxnSp>
        <p:cxnSp>
          <p:nvCxnSpPr>
            <p:cNvPr id="21" name="MH_Other_7"/>
            <p:cNvCxnSpPr>
              <a:cxnSpLocks/>
            </p:cNvCxnSpPr>
            <p:nvPr>
              <p:custDataLst>
                <p:tags r:id="rId5"/>
              </p:custDataLst>
            </p:nvPr>
          </p:nvCxnSpPr>
          <p:spPr>
            <a:xfrm>
              <a:off x="3858810" y="5050193"/>
              <a:ext cx="8075919" cy="0"/>
            </a:xfrm>
            <a:prstGeom prst="line">
              <a:avLst/>
            </a:prstGeom>
            <a:solidFill>
              <a:srgbClr val="D3481D"/>
            </a:solidFill>
            <a:ln w="19050" cap="flat" cmpd="sng" algn="ctr">
              <a:solidFill>
                <a:schemeClr val="accent1">
                  <a:lumMod val="20000"/>
                  <a:lumOff val="80000"/>
                </a:schemeClr>
              </a:solidFill>
              <a:prstDash val="solid"/>
              <a:miter lim="800000"/>
            </a:ln>
            <a:effectLst/>
          </p:spPr>
        </p:cxnSp>
      </p:grpSp>
      <p:sp>
        <p:nvSpPr>
          <p:cNvPr id="29" name="文本框 28"/>
          <p:cNvSpPr txBox="1"/>
          <p:nvPr/>
        </p:nvSpPr>
        <p:spPr>
          <a:xfrm>
            <a:off x="2849594" y="1543750"/>
            <a:ext cx="815008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使用 </a:t>
            </a:r>
            <a:r>
              <a:rPr lang="en-US" altLang="zh-CN" dirty="0">
                <a:latin typeface="微软雅黑" panose="020B0503020204020204" pitchFamily="34" charset="-122"/>
                <a:ea typeface="微软雅黑" panose="020B0503020204020204" pitchFamily="34" charset="-122"/>
              </a:rPr>
              <a:t>monai </a:t>
            </a:r>
            <a:r>
              <a:rPr lang="zh-CN" altLang="en-US" dirty="0">
                <a:latin typeface="微软雅黑" panose="020B0503020204020204" pitchFamily="34" charset="-122"/>
                <a:ea typeface="微软雅黑" panose="020B0503020204020204" pitchFamily="34" charset="-122"/>
              </a:rPr>
              <a:t>中 </a:t>
            </a:r>
            <a:r>
              <a:rPr lang="en-US" altLang="zh-CN" dirty="0">
                <a:latin typeface="微软雅黑" panose="020B0503020204020204" pitchFamily="34" charset="-122"/>
                <a:ea typeface="微软雅黑" panose="020B0503020204020204" pitchFamily="34" charset="-122"/>
              </a:rPr>
              <a:t>Dataset </a:t>
            </a:r>
            <a:r>
              <a:rPr lang="zh-CN" altLang="en-US" dirty="0">
                <a:latin typeface="微软雅黑" panose="020B0503020204020204" pitchFamily="34" charset="-122"/>
                <a:ea typeface="微软雅黑" panose="020B0503020204020204" pitchFamily="34" charset="-122"/>
              </a:rPr>
              <a:t>和 </a:t>
            </a:r>
            <a:r>
              <a:rPr lang="en-US" altLang="zh-CN" dirty="0">
                <a:latin typeface="微软雅黑" panose="020B0503020204020204" pitchFamily="34" charset="-122"/>
                <a:ea typeface="微软雅黑" panose="020B0503020204020204" pitchFamily="34" charset="-122"/>
              </a:rPr>
              <a:t>DataLoader </a:t>
            </a:r>
            <a:r>
              <a:rPr lang="zh-CN" altLang="en-US" dirty="0">
                <a:latin typeface="微软雅黑" panose="020B0503020204020204" pitchFamily="34" charset="-122"/>
                <a:ea typeface="微软雅黑" panose="020B0503020204020204" pitchFamily="34" charset="-122"/>
              </a:rPr>
              <a:t>两个组件进行数据的预处理和加载</a:t>
            </a:r>
          </a:p>
        </p:txBody>
      </p:sp>
      <p:sp>
        <p:nvSpPr>
          <p:cNvPr id="30" name="矩形 29"/>
          <p:cNvSpPr/>
          <p:nvPr/>
        </p:nvSpPr>
        <p:spPr>
          <a:xfrm>
            <a:off x="2815706" y="2429094"/>
            <a:ext cx="8294103" cy="1894173"/>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1600" dirty="0">
                <a:latin typeface="华文细黑" panose="02010600040101010101" pitchFamily="2" charset="-122"/>
                <a:ea typeface="华文细黑" panose="02010600040101010101" pitchFamily="2" charset="-122"/>
              </a:rPr>
              <a:t>Dataset</a:t>
            </a:r>
            <a:r>
              <a:rPr lang="zh-CN" altLang="en-US" sz="1600" dirty="0">
                <a:latin typeface="华文细黑" panose="02010600040101010101" pitchFamily="2" charset="-122"/>
                <a:ea typeface="华文细黑" panose="02010600040101010101" pitchFamily="2" charset="-122"/>
              </a:rPr>
              <a:t>是基本类，训练集采用 </a:t>
            </a:r>
            <a:r>
              <a:rPr lang="en-US" altLang="zh-CN" sz="1600" dirty="0">
                <a:latin typeface="华文细黑" panose="02010600040101010101" pitchFamily="2" charset="-122"/>
                <a:ea typeface="华文细黑" panose="02010600040101010101" pitchFamily="2" charset="-122"/>
              </a:rPr>
              <a:t>CacheDataset</a:t>
            </a:r>
            <a:r>
              <a:rPr lang="zh-CN" altLang="en-US" sz="1600" dirty="0">
                <a:latin typeface="华文细黑" panose="02010600040101010101" pitchFamily="2" charset="-122"/>
                <a:ea typeface="华文细黑" panose="02010600040101010101" pitchFamily="2" charset="-122"/>
              </a:rPr>
              <a:t>（提供数据缓存机制的扩展类）一次性将数据全部加载到内存中，并且在</a:t>
            </a:r>
            <a:r>
              <a:rPr lang="en-US" altLang="zh-CN" sz="1600" dirty="0">
                <a:latin typeface="华文细黑" panose="02010600040101010101" pitchFamily="2" charset="-122"/>
                <a:ea typeface="华文细黑" panose="02010600040101010101" pitchFamily="2" charset="-122"/>
              </a:rPr>
              <a:t>CPU</a:t>
            </a:r>
            <a:r>
              <a:rPr lang="zh-CN" altLang="en-US" sz="1600" dirty="0">
                <a:latin typeface="华文细黑" panose="02010600040101010101" pitchFamily="2" charset="-122"/>
                <a:ea typeface="华文细黑" panose="02010600040101010101" pitchFamily="2" charset="-122"/>
              </a:rPr>
              <a:t>第一次加载数据时将变换后的数据缓存起来，避免重复的数据加载，提高访问效率；</a:t>
            </a:r>
            <a:endParaRPr lang="en-US" altLang="zh-CN" sz="1600" dirty="0">
              <a:latin typeface="华文细黑" panose="02010600040101010101" pitchFamily="2" charset="-122"/>
              <a:ea typeface="华文细黑" panose="02010600040101010101" pitchFamily="2" charset="-122"/>
            </a:endParaRPr>
          </a:p>
          <a:p>
            <a:pPr marL="285750" indent="-285750">
              <a:lnSpc>
                <a:spcPct val="150000"/>
              </a:lnSpc>
              <a:buFont typeface="Wingdings" panose="05000000000000000000" pitchFamily="2" charset="2"/>
              <a:buChar char="Ø"/>
            </a:pPr>
            <a:r>
              <a:rPr lang="zh-CN" altLang="en-US" sz="1600" dirty="0">
                <a:latin typeface="华文细黑" panose="02010600040101010101" pitchFamily="2" charset="-122"/>
                <a:ea typeface="华文细黑" panose="02010600040101010101" pitchFamily="2" charset="-122"/>
              </a:rPr>
              <a:t>而对于验证集，则使用普通的</a:t>
            </a:r>
            <a:r>
              <a:rPr lang="en-US" altLang="zh-CN" sz="1600" dirty="0">
                <a:latin typeface="华文细黑" panose="02010600040101010101" pitchFamily="2" charset="-122"/>
                <a:ea typeface="华文细黑" panose="02010600040101010101" pitchFamily="2" charset="-122"/>
              </a:rPr>
              <a:t>Dataset</a:t>
            </a:r>
            <a:r>
              <a:rPr lang="zh-CN" altLang="en-US" sz="1600" dirty="0">
                <a:latin typeface="华文细黑" panose="02010600040101010101" pitchFamily="2" charset="-122"/>
                <a:ea typeface="华文细黑" panose="02010600040101010101" pitchFamily="2" charset="-122"/>
              </a:rPr>
              <a:t>，验证一轮加载一次（访问频率低），其次是缓存空间有限而图像大（</a:t>
            </a:r>
            <a:r>
              <a:rPr lang="en-US" altLang="zh-CN" sz="1600" dirty="0">
                <a:latin typeface="华文细黑" panose="02010600040101010101" pitchFamily="2" charset="-122"/>
                <a:ea typeface="华文细黑" panose="02010600040101010101" pitchFamily="2" charset="-122"/>
              </a:rPr>
              <a:t>nii.gz</a:t>
            </a:r>
            <a:r>
              <a:rPr lang="zh-CN" altLang="en-US" sz="1600" dirty="0">
                <a:latin typeface="华文细黑" panose="02010600040101010101" pitchFamily="2" charset="-122"/>
                <a:ea typeface="华文细黑" panose="02010600040101010101" pitchFamily="2" charset="-122"/>
              </a:rPr>
              <a:t>文件占用空间在</a:t>
            </a:r>
            <a:r>
              <a:rPr lang="en-US" altLang="zh-CN" sz="1600" dirty="0">
                <a:latin typeface="华文细黑" panose="02010600040101010101" pitchFamily="2" charset="-122"/>
                <a:ea typeface="华文细黑" panose="02010600040101010101" pitchFamily="2" charset="-122"/>
              </a:rPr>
              <a:t>100M</a:t>
            </a:r>
            <a:r>
              <a:rPr lang="zh-CN" altLang="en-US" sz="1600" dirty="0">
                <a:latin typeface="华文细黑" panose="02010600040101010101" pitchFamily="2" charset="-122"/>
                <a:ea typeface="华文细黑" panose="02010600040101010101" pitchFamily="2" charset="-122"/>
              </a:rPr>
              <a:t>到几个</a:t>
            </a:r>
            <a:r>
              <a:rPr lang="en-US" altLang="zh-CN" sz="1600" dirty="0">
                <a:latin typeface="华文细黑" panose="02010600040101010101" pitchFamily="2" charset="-122"/>
                <a:ea typeface="华文细黑" panose="02010600040101010101" pitchFamily="2" charset="-122"/>
              </a:rPr>
              <a:t>G</a:t>
            </a:r>
            <a:r>
              <a:rPr lang="zh-CN" altLang="en-US" sz="1600" dirty="0">
                <a:latin typeface="华文细黑" panose="02010600040101010101" pitchFamily="2" charset="-122"/>
                <a:ea typeface="华文细黑" panose="02010600040101010101" pitchFamily="2" charset="-122"/>
              </a:rPr>
              <a:t>）</a:t>
            </a:r>
            <a:endParaRPr lang="en-US" altLang="zh-CN" sz="1600" dirty="0">
              <a:latin typeface="华文细黑" panose="02010600040101010101" pitchFamily="2" charset="-122"/>
              <a:ea typeface="华文细黑" panose="02010600040101010101" pitchFamily="2" charset="-122"/>
            </a:endParaRPr>
          </a:p>
        </p:txBody>
      </p:sp>
      <p:sp>
        <p:nvSpPr>
          <p:cNvPr id="32" name="文本框 31"/>
          <p:cNvSpPr txBox="1"/>
          <p:nvPr/>
        </p:nvSpPr>
        <p:spPr>
          <a:xfrm>
            <a:off x="2815706" y="4936720"/>
            <a:ext cx="7119355"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batch_size</a:t>
            </a:r>
            <a:r>
              <a:rPr lang="zh-CN" altLang="en-US" dirty="0">
                <a:latin typeface="微软雅黑" panose="020B0503020204020204" pitchFamily="34" charset="-122"/>
                <a:ea typeface="微软雅黑" panose="020B0503020204020204" pitchFamily="34" charset="-122"/>
              </a:rPr>
              <a:t>设置为</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44472" y="309074"/>
            <a:ext cx="1532408" cy="484198"/>
          </a:xfrm>
          <a:prstGeom prst="rect">
            <a:avLst/>
          </a:prstGeom>
        </p:spPr>
      </p:pic>
      <p:sp>
        <p:nvSpPr>
          <p:cNvPr id="7" name="矩形 6">
            <a:extLst>
              <a:ext uri="{FF2B5EF4-FFF2-40B4-BE49-F238E27FC236}">
                <a16:creationId xmlns:a16="http://schemas.microsoft.com/office/drawing/2014/main" id="{FC8DB1BB-A979-9384-6264-2C10E3F5CFCB}"/>
              </a:ext>
            </a:extLst>
          </p:cNvPr>
          <p:cNvSpPr/>
          <p:nvPr/>
        </p:nvSpPr>
        <p:spPr>
          <a:xfrm>
            <a:off x="2820982" y="5644640"/>
            <a:ext cx="8294103" cy="361446"/>
          </a:xfrm>
          <a:prstGeom prst="rect">
            <a:avLst/>
          </a:prstGeom>
        </p:spPr>
        <p:txBody>
          <a:bodyPr wrap="square">
            <a:spAutoFit/>
          </a:bodyPr>
          <a:lstStyle/>
          <a:p>
            <a:pPr marL="285750" indent="-285750">
              <a:lnSpc>
                <a:spcPct val="120000"/>
              </a:lnSpc>
              <a:buFont typeface="Wingdings" panose="05000000000000000000" pitchFamily="2" charset="2"/>
              <a:buChar char="Ø"/>
            </a:pPr>
            <a:r>
              <a:rPr lang="zh-CN" altLang="en-US" sz="1600" dirty="0">
                <a:latin typeface="华文细黑" panose="02010600040101010101" pitchFamily="2" charset="-122"/>
                <a:ea typeface="华文细黑" panose="02010600040101010101" pitchFamily="2" charset="-122"/>
              </a:rPr>
              <a:t>避免</a:t>
            </a:r>
            <a:r>
              <a:rPr lang="en-US" altLang="zh-CN" sz="1600" dirty="0">
                <a:latin typeface="华文细黑" panose="02010600040101010101" pitchFamily="2" charset="-122"/>
                <a:ea typeface="华文细黑" panose="02010600040101010101" pitchFamily="2" charset="-122"/>
              </a:rPr>
              <a:t>GPU</a:t>
            </a:r>
            <a:r>
              <a:rPr lang="zh-CN" altLang="en-US" sz="1600" dirty="0">
                <a:latin typeface="华文细黑" panose="02010600040101010101" pitchFamily="2" charset="-122"/>
                <a:ea typeface="华文细黑" panose="02010600040101010101" pitchFamily="2" charset="-122"/>
              </a:rPr>
              <a:t>显存占用过高</a:t>
            </a:r>
            <a:endParaRPr lang="en-US" altLang="zh-CN" sz="160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219072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1"/>
          </p:nvPr>
        </p:nvSpPr>
        <p:spPr/>
        <p:txBody>
          <a:bodyPr/>
          <a:lstStyle/>
          <a:p>
            <a:r>
              <a:rPr lang="en-US" altLang="zh-CN" dirty="0"/>
              <a:t>PART  three</a:t>
            </a:r>
            <a:endParaRPr lang="zh-CN" altLang="en-US" dirty="0"/>
          </a:p>
        </p:txBody>
      </p:sp>
      <p:sp>
        <p:nvSpPr>
          <p:cNvPr id="4" name="文本占位符 3"/>
          <p:cNvSpPr>
            <a:spLocks noGrp="1"/>
          </p:cNvSpPr>
          <p:nvPr>
            <p:ph type="body" sz="quarter" idx="12"/>
          </p:nvPr>
        </p:nvSpPr>
        <p:spPr>
          <a:xfrm>
            <a:off x="3503930" y="4372610"/>
            <a:ext cx="5195570" cy="745490"/>
          </a:xfrm>
        </p:spPr>
        <p:txBody>
          <a:bodyPr/>
          <a:lstStyle/>
          <a:p>
            <a:r>
              <a:rPr lang="zh-CN" altLang="en-US" dirty="0"/>
              <a:t>模型结构</a:t>
            </a:r>
          </a:p>
        </p:txBody>
      </p:sp>
    </p:spTree>
    <p:extLst>
      <p:ext uri="{BB962C8B-B14F-4D97-AF65-F5344CB8AC3E}">
        <p14:creationId xmlns:p14="http://schemas.microsoft.com/office/powerpoint/2010/main" val="2570647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a:xfrm>
            <a:off x="1437640" y="347980"/>
            <a:ext cx="4586605" cy="648335"/>
          </a:xfrm>
        </p:spPr>
        <p:txBody>
          <a:bodyPr/>
          <a:lstStyle/>
          <a:p>
            <a:r>
              <a:rPr lang="en-US" altLang="zh-CN" dirty="0"/>
              <a:t>Unet</a:t>
            </a:r>
          </a:p>
        </p:txBody>
      </p:sp>
      <p:sp>
        <p:nvSpPr>
          <p:cNvPr id="15" name="矩形 14"/>
          <p:cNvSpPr/>
          <p:nvPr/>
        </p:nvSpPr>
        <p:spPr>
          <a:xfrm>
            <a:off x="8688288" y="1706084"/>
            <a:ext cx="2755789" cy="1496115"/>
          </a:xfrm>
          <a:prstGeom prst="rect">
            <a:avLst/>
          </a:prstGeom>
        </p:spPr>
        <p:txBody>
          <a:bodyPr wrap="square">
            <a:spAutoFit/>
          </a:bodyPr>
          <a:lstStyle/>
          <a:p>
            <a:pPr algn="just">
              <a:lnSpc>
                <a:spcPct val="130000"/>
              </a:lnSpc>
            </a:pPr>
            <a:r>
              <a:rPr lang="zh-CN" altLang="en-US" dirty="0"/>
              <a:t>左侧是收缩路径，每层两次（卷积+ReLU）和一次max池化操作（下采样），特征通道数量翻一倍。</a:t>
            </a:r>
          </a:p>
        </p:txBody>
      </p:sp>
      <p:sp>
        <p:nvSpPr>
          <p:cNvPr id="16" name="等腰三角形 15"/>
          <p:cNvSpPr/>
          <p:nvPr/>
        </p:nvSpPr>
        <p:spPr>
          <a:xfrm rot="5400000" flipH="1">
            <a:off x="8163500" y="1871208"/>
            <a:ext cx="207780" cy="16556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638123" y="4246679"/>
            <a:ext cx="2755789" cy="1889760"/>
          </a:xfrm>
          <a:prstGeom prst="rect">
            <a:avLst/>
          </a:prstGeom>
        </p:spPr>
        <p:txBody>
          <a:bodyPr wrap="square">
            <a:spAutoFit/>
          </a:bodyPr>
          <a:lstStyle/>
          <a:p>
            <a:pPr algn="just">
              <a:lnSpc>
                <a:spcPct val="130000"/>
              </a:lnSpc>
            </a:pPr>
            <a:r>
              <a:rPr lang="zh-CN" altLang="en-US" dirty="0"/>
              <a:t>右侧是对称扩展路径，每层一次上采样和两次（卷积+ReLU），特征通道数量减半，并且拼接融合收缩路径同层的特征图。</a:t>
            </a:r>
          </a:p>
        </p:txBody>
      </p:sp>
      <p:sp>
        <p:nvSpPr>
          <p:cNvPr id="20" name="等腰三角形 19"/>
          <p:cNvSpPr/>
          <p:nvPr/>
        </p:nvSpPr>
        <p:spPr>
          <a:xfrm rot="5400000" flipH="1">
            <a:off x="8145720" y="4412438"/>
            <a:ext cx="207780" cy="165563"/>
          </a:xfrm>
          <a:prstGeom prst="triangle">
            <a:avLst/>
          </a:prstGeom>
          <a:solidFill>
            <a:srgbClr val="A5A5A5"/>
          </a:solidFill>
          <a:ln>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44472" y="309074"/>
            <a:ext cx="1532408" cy="484198"/>
          </a:xfrm>
          <a:prstGeom prst="rect">
            <a:avLst/>
          </a:prstGeom>
        </p:spPr>
      </p:pic>
      <p:pic>
        <p:nvPicPr>
          <p:cNvPr id="4" name="图片 3" descr="202305191624278"/>
          <p:cNvPicPr>
            <a:picLocks noChangeAspect="1"/>
          </p:cNvPicPr>
          <p:nvPr/>
        </p:nvPicPr>
        <p:blipFill>
          <a:blip r:embed="rId6"/>
          <a:stretch>
            <a:fillRect/>
          </a:stretch>
        </p:blipFill>
        <p:spPr>
          <a:xfrm>
            <a:off x="302975" y="1286999"/>
            <a:ext cx="6917690" cy="4605020"/>
          </a:xfrm>
          <a:prstGeom prst="rect">
            <a:avLst/>
          </a:prstGeom>
        </p:spPr>
      </p:pic>
      <p:sp>
        <p:nvSpPr>
          <p:cNvPr id="5" name="矩形 4"/>
          <p:cNvSpPr/>
          <p:nvPr>
            <p:custDataLst>
              <p:tags r:id="rId1"/>
            </p:custDataLst>
          </p:nvPr>
        </p:nvSpPr>
        <p:spPr>
          <a:xfrm>
            <a:off x="428376" y="6193472"/>
            <a:ext cx="3295650" cy="633095"/>
          </a:xfrm>
          <a:prstGeom prst="rect">
            <a:avLst/>
          </a:prstGeom>
        </p:spPr>
        <p:txBody>
          <a:bodyPr wrap="square">
            <a:noAutofit/>
          </a:bodyPr>
          <a:lstStyle/>
          <a:p>
            <a:pPr marL="285750" indent="-285750" algn="l">
              <a:lnSpc>
                <a:spcPct val="120000"/>
              </a:lnSpc>
              <a:buFont typeface="Wingdings" panose="05000000000000000000" pitchFamily="2" charset="2"/>
              <a:buChar char="Ø"/>
            </a:pPr>
            <a:r>
              <a:rPr lang="zh-CN" altLang="en-US" sz="1400" dirty="0">
                <a:latin typeface="+mj-ea"/>
                <a:ea typeface="+mj-ea"/>
              </a:rPr>
              <a:t>深蓝色箭头：3*3 </a:t>
            </a:r>
            <a:r>
              <a:rPr lang="en-US" altLang="zh-CN" sz="1400" dirty="0">
                <a:latin typeface="+mj-ea"/>
                <a:ea typeface="+mj-ea"/>
              </a:rPr>
              <a:t>conv+</a:t>
            </a:r>
            <a:r>
              <a:rPr lang="zh-CN" altLang="en-US" sz="1400" dirty="0">
                <a:latin typeface="+mj-ea"/>
                <a:ea typeface="+mj-ea"/>
              </a:rPr>
              <a:t>ReLU</a:t>
            </a:r>
            <a:endParaRPr lang="en-US" altLang="zh-CN" sz="1400" dirty="0">
              <a:latin typeface="+mj-ea"/>
              <a:ea typeface="+mj-ea"/>
            </a:endParaRPr>
          </a:p>
          <a:p>
            <a:pPr marL="285750" indent="-285750" algn="l">
              <a:lnSpc>
                <a:spcPct val="120000"/>
              </a:lnSpc>
              <a:buFont typeface="Wingdings" panose="05000000000000000000" pitchFamily="2" charset="2"/>
              <a:buChar char="Ø"/>
            </a:pPr>
            <a:r>
              <a:rPr lang="zh-CN" altLang="en-US" sz="1400" dirty="0">
                <a:latin typeface="+mj-ea"/>
                <a:ea typeface="+mj-ea"/>
              </a:rPr>
              <a:t>红色箭头：2*2最大池化，即下采样</a:t>
            </a:r>
          </a:p>
        </p:txBody>
      </p:sp>
      <p:sp>
        <p:nvSpPr>
          <p:cNvPr id="7" name="矩形 6"/>
          <p:cNvSpPr/>
          <p:nvPr>
            <p:custDataLst>
              <p:tags r:id="rId2"/>
            </p:custDataLst>
          </p:nvPr>
        </p:nvSpPr>
        <p:spPr>
          <a:xfrm>
            <a:off x="4070452" y="6019337"/>
            <a:ext cx="3333750" cy="880745"/>
          </a:xfrm>
          <a:prstGeom prst="rect">
            <a:avLst/>
          </a:prstGeom>
        </p:spPr>
        <p:txBody>
          <a:bodyPr wrap="square">
            <a:noAutofit/>
          </a:bodyPr>
          <a:lstStyle/>
          <a:p>
            <a:pPr marL="285750" indent="-285750" algn="l">
              <a:lnSpc>
                <a:spcPct val="120000"/>
              </a:lnSpc>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sym typeface="+mn-ea"/>
              </a:rPr>
              <a:t>绿色箭头：2*2反卷积，即上采样</a:t>
            </a:r>
            <a:endParaRPr lang="en-US" altLang="zh-CN" sz="1400" dirty="0">
              <a:latin typeface="微软雅黑" panose="020B0503020204020204" pitchFamily="34" charset="-122"/>
              <a:ea typeface="微软雅黑" panose="020B0503020204020204" pitchFamily="34" charset="-122"/>
              <a:sym typeface="+mn-ea"/>
            </a:endParaRPr>
          </a:p>
          <a:p>
            <a:pPr marL="285750" indent="-285750" algn="l">
              <a:lnSpc>
                <a:spcPct val="120000"/>
              </a:lnSpc>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灰色箭头：复制与拼接</a:t>
            </a:r>
            <a:endParaRPr lang="en-US" altLang="zh-CN" sz="1400" dirty="0">
              <a:latin typeface="微软雅黑" panose="020B0503020204020204" pitchFamily="34" charset="-122"/>
              <a:ea typeface="微软雅黑" panose="020B0503020204020204" pitchFamily="34" charset="-122"/>
            </a:endParaRPr>
          </a:p>
          <a:p>
            <a:pPr marL="285750" indent="-285750" algn="l">
              <a:lnSpc>
                <a:spcPct val="120000"/>
              </a:lnSpc>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青色箭头：1*1 </a:t>
            </a:r>
            <a:r>
              <a:rPr lang="en-US" altLang="zh-CN" sz="1400" dirty="0">
                <a:latin typeface="微软雅黑" panose="020B0503020204020204" pitchFamily="34" charset="-122"/>
                <a:ea typeface="微软雅黑" panose="020B0503020204020204" pitchFamily="34" charset="-122"/>
              </a:rPr>
              <a:t>conv</a:t>
            </a:r>
            <a:endParaRPr lang="zh-CN" altLang="en-US" sz="14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D798D29D-B8FD-1472-C9E2-C387C2EA8568}"/>
              </a:ext>
            </a:extLst>
          </p:cNvPr>
          <p:cNvSpPr txBox="1"/>
          <p:nvPr/>
        </p:nvSpPr>
        <p:spPr>
          <a:xfrm>
            <a:off x="428376" y="5968585"/>
            <a:ext cx="1582898" cy="307777"/>
          </a:xfrm>
          <a:prstGeom prst="rect">
            <a:avLst/>
          </a:prstGeom>
          <a:noFill/>
        </p:spPr>
        <p:txBody>
          <a:bodyPr wrap="square">
            <a:spAutoFit/>
          </a:bodyPr>
          <a:lstStyle/>
          <a:p>
            <a:r>
              <a:rPr lang="zh-CN" altLang="en-US" sz="1400" b="1" dirty="0">
                <a:latin typeface="+mj-ea"/>
                <a:ea typeface="+mj-ea"/>
              </a:rPr>
              <a:t>图例：</a:t>
            </a:r>
          </a:p>
        </p:txBody>
      </p:sp>
    </p:spTree>
    <p:extLst>
      <p:ext uri="{BB962C8B-B14F-4D97-AF65-F5344CB8AC3E}">
        <p14:creationId xmlns:p14="http://schemas.microsoft.com/office/powerpoint/2010/main" val="3857309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a:xfrm>
            <a:off x="1437640" y="347980"/>
            <a:ext cx="4586605" cy="629920"/>
          </a:xfrm>
        </p:spPr>
        <p:txBody>
          <a:bodyPr/>
          <a:lstStyle/>
          <a:p>
            <a:r>
              <a:rPr lang="en-US" altLang="zh-CN" dirty="0"/>
              <a:t>Unet</a:t>
            </a:r>
            <a:r>
              <a:rPr lang="zh-CN" altLang="en-US" dirty="0"/>
              <a:t>特点</a:t>
            </a:r>
            <a:endParaRPr lang="en-US" altLang="zh-CN" dirty="0"/>
          </a:p>
        </p:txBody>
      </p:sp>
      <p:grpSp>
        <p:nvGrpSpPr>
          <p:cNvPr id="16" name="组合 15"/>
          <p:cNvGrpSpPr/>
          <p:nvPr/>
        </p:nvGrpSpPr>
        <p:grpSpPr>
          <a:xfrm>
            <a:off x="4043363" y="3016596"/>
            <a:ext cx="4105275" cy="2860676"/>
            <a:chOff x="4043364" y="2703513"/>
            <a:chExt cx="4105275" cy="2860676"/>
          </a:xfrm>
        </p:grpSpPr>
        <p:sp>
          <p:nvSpPr>
            <p:cNvPr id="22" name="MH_Other_1"/>
            <p:cNvSpPr/>
            <p:nvPr>
              <p:custDataLst>
                <p:tags r:id="rId1"/>
              </p:custDataLst>
            </p:nvPr>
          </p:nvSpPr>
          <p:spPr>
            <a:xfrm rot="16200000">
              <a:off x="5317332" y="2674145"/>
              <a:ext cx="1565275" cy="1624012"/>
            </a:xfrm>
            <a:prstGeom prst="notchedRightArrow">
              <a:avLst>
                <a:gd name="adj1" fmla="val 60007"/>
                <a:gd name="adj2" fmla="val 36498"/>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schemeClr val="tx1"/>
                </a:solidFill>
                <a:latin typeface="+mn-ea"/>
              </a:endParaRPr>
            </a:p>
          </p:txBody>
        </p:sp>
        <p:sp>
          <p:nvSpPr>
            <p:cNvPr id="23" name="MH_Other_2"/>
            <p:cNvSpPr/>
            <p:nvPr>
              <p:custDataLst>
                <p:tags r:id="rId2"/>
              </p:custDataLst>
            </p:nvPr>
          </p:nvSpPr>
          <p:spPr>
            <a:xfrm>
              <a:off x="6583364" y="3940176"/>
              <a:ext cx="1565275" cy="1624013"/>
            </a:xfrm>
            <a:prstGeom prst="notchedRightArrow">
              <a:avLst>
                <a:gd name="adj1" fmla="val 60007"/>
                <a:gd name="adj2" fmla="val 3649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schemeClr val="tx1"/>
                </a:solidFill>
                <a:latin typeface="+mn-ea"/>
              </a:endParaRPr>
            </a:p>
          </p:txBody>
        </p:sp>
        <p:sp>
          <p:nvSpPr>
            <p:cNvPr id="24" name="MH_Other_3"/>
            <p:cNvSpPr/>
            <p:nvPr>
              <p:custDataLst>
                <p:tags r:id="rId3"/>
              </p:custDataLst>
            </p:nvPr>
          </p:nvSpPr>
          <p:spPr>
            <a:xfrm flipH="1">
              <a:off x="4043364" y="3940176"/>
              <a:ext cx="1565275" cy="1624013"/>
            </a:xfrm>
            <a:prstGeom prst="notchedRightArrow">
              <a:avLst>
                <a:gd name="adj1" fmla="val 60007"/>
                <a:gd name="adj2" fmla="val 3649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schemeClr val="tx1"/>
                </a:solidFill>
                <a:latin typeface="+mn-ea"/>
              </a:endParaRPr>
            </a:p>
          </p:txBody>
        </p:sp>
        <p:sp>
          <p:nvSpPr>
            <p:cNvPr id="25" name="MH_Title_1"/>
            <p:cNvSpPr txBox="1">
              <a:spLocks noChangeArrowheads="1"/>
            </p:cNvSpPr>
            <p:nvPr>
              <p:custDataLst>
                <p:tags r:id="rId4"/>
              </p:custDataLst>
            </p:nvPr>
          </p:nvSpPr>
          <p:spPr bwMode="auto">
            <a:xfrm>
              <a:off x="5327651" y="4283076"/>
              <a:ext cx="15462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3200" b="1" dirty="0">
                  <a:latin typeface="微软雅黑" panose="020B0503020204020204" pitchFamily="34" charset="-122"/>
                  <a:ea typeface="微软雅黑" panose="020B0503020204020204" pitchFamily="34" charset="-122"/>
                </a:rPr>
                <a:t>unet</a:t>
              </a:r>
            </a:p>
          </p:txBody>
        </p:sp>
      </p:grpSp>
      <p:sp>
        <p:nvSpPr>
          <p:cNvPr id="29" name="矩形 28"/>
          <p:cNvSpPr/>
          <p:nvPr/>
        </p:nvSpPr>
        <p:spPr>
          <a:xfrm>
            <a:off x="8400415" y="4596130"/>
            <a:ext cx="3297555" cy="775918"/>
          </a:xfrm>
          <a:prstGeom prst="rect">
            <a:avLst/>
          </a:prstGeom>
        </p:spPr>
        <p:txBody>
          <a:bodyPr wrap="square">
            <a:spAutoFit/>
          </a:bodyPr>
          <a:lstStyle/>
          <a:p>
            <a:pPr algn="just">
              <a:lnSpc>
                <a:spcPct val="130000"/>
              </a:lnSpc>
            </a:pPr>
            <a:r>
              <a:rPr lang="zh-CN" altLang="en-US" dirty="0"/>
              <a:t>基本网络为</a:t>
            </a:r>
            <a:r>
              <a:rPr lang="en-US" altLang="zh-CN" dirty="0"/>
              <a:t>5</a:t>
            </a:r>
            <a:r>
              <a:rPr lang="zh-CN" altLang="en-US" dirty="0"/>
              <a:t>层或者</a:t>
            </a:r>
            <a:r>
              <a:rPr lang="en-US" altLang="zh-CN" dirty="0"/>
              <a:t>6</a:t>
            </a:r>
            <a:r>
              <a:rPr lang="zh-CN" altLang="en-US" dirty="0"/>
              <a:t>层，模型整体是对称的，适于模块化</a:t>
            </a:r>
          </a:p>
        </p:txBody>
      </p:sp>
      <p:sp>
        <p:nvSpPr>
          <p:cNvPr id="30" name="矩形 29"/>
          <p:cNvSpPr/>
          <p:nvPr/>
        </p:nvSpPr>
        <p:spPr>
          <a:xfrm>
            <a:off x="424180" y="4471670"/>
            <a:ext cx="3493770" cy="1170305"/>
          </a:xfrm>
          <a:prstGeom prst="rect">
            <a:avLst/>
          </a:prstGeom>
        </p:spPr>
        <p:txBody>
          <a:bodyPr wrap="square">
            <a:spAutoFit/>
          </a:bodyPr>
          <a:lstStyle/>
          <a:p>
            <a:pPr algn="just">
              <a:lnSpc>
                <a:spcPct val="130000"/>
              </a:lnSpc>
            </a:pPr>
            <a:r>
              <a:rPr lang="zh-CN" altLang="en-US" dirty="0"/>
              <a:t>U-net通过通道维度拼接保留了更多的维度/位置 信息，结合了浅层特征和深层特征</a:t>
            </a:r>
          </a:p>
        </p:txBody>
      </p:sp>
      <p:sp>
        <p:nvSpPr>
          <p:cNvPr id="31" name="矩形 30"/>
          <p:cNvSpPr/>
          <p:nvPr/>
        </p:nvSpPr>
        <p:spPr>
          <a:xfrm>
            <a:off x="3663315" y="1772285"/>
            <a:ext cx="4874895" cy="810260"/>
          </a:xfrm>
          <a:prstGeom prst="rect">
            <a:avLst/>
          </a:prstGeom>
        </p:spPr>
        <p:txBody>
          <a:bodyPr wrap="square">
            <a:spAutoFit/>
          </a:bodyPr>
          <a:lstStyle/>
          <a:p>
            <a:pPr algn="just">
              <a:lnSpc>
                <a:spcPct val="130000"/>
              </a:lnSpc>
            </a:pPr>
            <a:r>
              <a:rPr lang="zh-CN" altLang="en-US" dirty="0"/>
              <a:t>U-net是Encoder-Decoder的结构，Encoder部分提取特征，Decoder部分恢复原始分辨率</a:t>
            </a:r>
          </a:p>
        </p:txBody>
      </p:sp>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44472" y="309074"/>
            <a:ext cx="1532408" cy="484198"/>
          </a:xfrm>
          <a:prstGeom prst="rect">
            <a:avLst/>
          </a:prstGeom>
        </p:spPr>
      </p:pic>
    </p:spTree>
    <p:extLst>
      <p:ext uri="{BB962C8B-B14F-4D97-AF65-F5344CB8AC3E}">
        <p14:creationId xmlns:p14="http://schemas.microsoft.com/office/powerpoint/2010/main" val="3691855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a:xfrm>
            <a:off x="1437640" y="347980"/>
            <a:ext cx="4586605" cy="621665"/>
          </a:xfrm>
        </p:spPr>
        <p:txBody>
          <a:bodyPr/>
          <a:lstStyle/>
          <a:p>
            <a:r>
              <a:rPr lang="zh-CN" altLang="en-US" dirty="0"/>
              <a:t>模型构建</a:t>
            </a:r>
          </a:p>
        </p:txBody>
      </p:sp>
      <p:sp>
        <p:nvSpPr>
          <p:cNvPr id="25" name="MH_SubTitle_1"/>
          <p:cNvSpPr/>
          <p:nvPr>
            <p:custDataLst>
              <p:tags r:id="rId1"/>
            </p:custDataLst>
          </p:nvPr>
        </p:nvSpPr>
        <p:spPr>
          <a:xfrm>
            <a:off x="602310" y="1389177"/>
            <a:ext cx="917730" cy="1106848"/>
          </a:xfrm>
          <a:custGeom>
            <a:avLst/>
            <a:gdLst>
              <a:gd name="connsiteX0" fmla="*/ 496843 w 993687"/>
              <a:gd name="connsiteY0" fmla="*/ 100503 h 1199267"/>
              <a:gd name="connsiteX1" fmla="*/ 100503 w 993687"/>
              <a:gd name="connsiteY1" fmla="*/ 496844 h 1199267"/>
              <a:gd name="connsiteX2" fmla="*/ 496843 w 993687"/>
              <a:gd name="connsiteY2" fmla="*/ 893185 h 1199267"/>
              <a:gd name="connsiteX3" fmla="*/ 893185 w 993687"/>
              <a:gd name="connsiteY3" fmla="*/ 496845 h 1199267"/>
              <a:gd name="connsiteX4" fmla="*/ 496843 w 993687"/>
              <a:gd name="connsiteY4" fmla="*/ 100503 h 1199267"/>
              <a:gd name="connsiteX5" fmla="*/ 509266 w 993687"/>
              <a:gd name="connsiteY5" fmla="*/ 156 h 1199267"/>
              <a:gd name="connsiteX6" fmla="*/ 856839 w 993687"/>
              <a:gd name="connsiteY6" fmla="*/ 154416 h 1199267"/>
              <a:gd name="connsiteX7" fmla="*/ 856838 w 993687"/>
              <a:gd name="connsiteY7" fmla="*/ 154417 h 1199267"/>
              <a:gd name="connsiteX8" fmla="*/ 839271 w 993687"/>
              <a:gd name="connsiteY8" fmla="*/ 856840 h 1199267"/>
              <a:gd name="connsiteX9" fmla="*/ 479277 w 993687"/>
              <a:gd name="connsiteY9" fmla="*/ 1199267 h 1199267"/>
              <a:gd name="connsiteX10" fmla="*/ 136849 w 993687"/>
              <a:gd name="connsiteY10" fmla="*/ 839272 h 1199267"/>
              <a:gd name="connsiteX11" fmla="*/ 154416 w 993687"/>
              <a:gd name="connsiteY11" fmla="*/ 136849 h 1199267"/>
              <a:gd name="connsiteX12" fmla="*/ 509266 w 993687"/>
              <a:gd name="connsiteY12" fmla="*/ 156 h 1199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3687" h="1199267">
                <a:moveTo>
                  <a:pt x="496843" y="100503"/>
                </a:moveTo>
                <a:cubicBezTo>
                  <a:pt x="277951" y="100504"/>
                  <a:pt x="100502" y="277952"/>
                  <a:pt x="100503" y="496844"/>
                </a:cubicBezTo>
                <a:cubicBezTo>
                  <a:pt x="100502" y="715738"/>
                  <a:pt x="277950" y="893186"/>
                  <a:pt x="496843" y="893185"/>
                </a:cubicBezTo>
                <a:cubicBezTo>
                  <a:pt x="715737" y="893185"/>
                  <a:pt x="893185" y="715737"/>
                  <a:pt x="893185" y="496845"/>
                </a:cubicBezTo>
                <a:cubicBezTo>
                  <a:pt x="893185" y="277951"/>
                  <a:pt x="715737" y="100503"/>
                  <a:pt x="496843" y="100503"/>
                </a:cubicBezTo>
                <a:close/>
                <a:moveTo>
                  <a:pt x="509266" y="156"/>
                </a:moveTo>
                <a:cubicBezTo>
                  <a:pt x="636380" y="3335"/>
                  <a:pt x="762280" y="55006"/>
                  <a:pt x="856839" y="154416"/>
                </a:cubicBezTo>
                <a:lnTo>
                  <a:pt x="856838" y="154417"/>
                </a:lnTo>
                <a:cubicBezTo>
                  <a:pt x="1045956" y="353237"/>
                  <a:pt x="1038091" y="667722"/>
                  <a:pt x="839271" y="856840"/>
                </a:cubicBezTo>
                <a:lnTo>
                  <a:pt x="479277" y="1199267"/>
                </a:lnTo>
                <a:lnTo>
                  <a:pt x="136849" y="839272"/>
                </a:lnTo>
                <a:cubicBezTo>
                  <a:pt x="-52268" y="640452"/>
                  <a:pt x="-44403" y="325967"/>
                  <a:pt x="154416" y="136849"/>
                </a:cubicBezTo>
                <a:cubicBezTo>
                  <a:pt x="253826" y="42291"/>
                  <a:pt x="382152" y="-3023"/>
                  <a:pt x="509266" y="15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180000" anchor="ctr">
            <a:normAutofit/>
          </a:bodyPr>
          <a:lstStyle/>
          <a:p>
            <a:pPr algn="ctr">
              <a:lnSpc>
                <a:spcPct val="110000"/>
              </a:lnSpc>
              <a:defRPr/>
            </a:pPr>
            <a:r>
              <a:rPr lang="en-US" altLang="zh-CN" sz="3200" dirty="0">
                <a:solidFill>
                  <a:schemeClr val="tx1"/>
                </a:solidFill>
              </a:rPr>
              <a:t>01</a:t>
            </a:r>
            <a:endParaRPr lang="zh-CN" altLang="en-US" sz="3200" dirty="0">
              <a:solidFill>
                <a:schemeClr val="tx1"/>
              </a:solidFill>
            </a:endParaRPr>
          </a:p>
        </p:txBody>
      </p:sp>
      <p:sp>
        <p:nvSpPr>
          <p:cNvPr id="28" name="MH_SubTitle_1"/>
          <p:cNvSpPr/>
          <p:nvPr>
            <p:custDataLst>
              <p:tags r:id="rId2"/>
            </p:custDataLst>
          </p:nvPr>
        </p:nvSpPr>
        <p:spPr>
          <a:xfrm>
            <a:off x="580598" y="3140783"/>
            <a:ext cx="917730" cy="1106848"/>
          </a:xfrm>
          <a:custGeom>
            <a:avLst/>
            <a:gdLst>
              <a:gd name="connsiteX0" fmla="*/ 496843 w 993687"/>
              <a:gd name="connsiteY0" fmla="*/ 100503 h 1199267"/>
              <a:gd name="connsiteX1" fmla="*/ 100503 w 993687"/>
              <a:gd name="connsiteY1" fmla="*/ 496844 h 1199267"/>
              <a:gd name="connsiteX2" fmla="*/ 496843 w 993687"/>
              <a:gd name="connsiteY2" fmla="*/ 893185 h 1199267"/>
              <a:gd name="connsiteX3" fmla="*/ 893185 w 993687"/>
              <a:gd name="connsiteY3" fmla="*/ 496845 h 1199267"/>
              <a:gd name="connsiteX4" fmla="*/ 496843 w 993687"/>
              <a:gd name="connsiteY4" fmla="*/ 100503 h 1199267"/>
              <a:gd name="connsiteX5" fmla="*/ 509266 w 993687"/>
              <a:gd name="connsiteY5" fmla="*/ 156 h 1199267"/>
              <a:gd name="connsiteX6" fmla="*/ 856839 w 993687"/>
              <a:gd name="connsiteY6" fmla="*/ 154416 h 1199267"/>
              <a:gd name="connsiteX7" fmla="*/ 856838 w 993687"/>
              <a:gd name="connsiteY7" fmla="*/ 154417 h 1199267"/>
              <a:gd name="connsiteX8" fmla="*/ 839271 w 993687"/>
              <a:gd name="connsiteY8" fmla="*/ 856840 h 1199267"/>
              <a:gd name="connsiteX9" fmla="*/ 479277 w 993687"/>
              <a:gd name="connsiteY9" fmla="*/ 1199267 h 1199267"/>
              <a:gd name="connsiteX10" fmla="*/ 136849 w 993687"/>
              <a:gd name="connsiteY10" fmla="*/ 839272 h 1199267"/>
              <a:gd name="connsiteX11" fmla="*/ 154416 w 993687"/>
              <a:gd name="connsiteY11" fmla="*/ 136849 h 1199267"/>
              <a:gd name="connsiteX12" fmla="*/ 509266 w 993687"/>
              <a:gd name="connsiteY12" fmla="*/ 156 h 1199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3687" h="1199267">
                <a:moveTo>
                  <a:pt x="496843" y="100503"/>
                </a:moveTo>
                <a:cubicBezTo>
                  <a:pt x="277951" y="100504"/>
                  <a:pt x="100502" y="277952"/>
                  <a:pt x="100503" y="496844"/>
                </a:cubicBezTo>
                <a:cubicBezTo>
                  <a:pt x="100502" y="715738"/>
                  <a:pt x="277950" y="893186"/>
                  <a:pt x="496843" y="893185"/>
                </a:cubicBezTo>
                <a:cubicBezTo>
                  <a:pt x="715737" y="893185"/>
                  <a:pt x="893185" y="715737"/>
                  <a:pt x="893185" y="496845"/>
                </a:cubicBezTo>
                <a:cubicBezTo>
                  <a:pt x="893185" y="277951"/>
                  <a:pt x="715737" y="100503"/>
                  <a:pt x="496843" y="100503"/>
                </a:cubicBezTo>
                <a:close/>
                <a:moveTo>
                  <a:pt x="509266" y="156"/>
                </a:moveTo>
                <a:cubicBezTo>
                  <a:pt x="636380" y="3335"/>
                  <a:pt x="762280" y="55006"/>
                  <a:pt x="856839" y="154416"/>
                </a:cubicBezTo>
                <a:lnTo>
                  <a:pt x="856838" y="154417"/>
                </a:lnTo>
                <a:cubicBezTo>
                  <a:pt x="1045956" y="353237"/>
                  <a:pt x="1038091" y="667722"/>
                  <a:pt x="839271" y="856840"/>
                </a:cubicBezTo>
                <a:lnTo>
                  <a:pt x="479277" y="1199267"/>
                </a:lnTo>
                <a:lnTo>
                  <a:pt x="136849" y="839272"/>
                </a:lnTo>
                <a:cubicBezTo>
                  <a:pt x="-52268" y="640452"/>
                  <a:pt x="-44403" y="325967"/>
                  <a:pt x="154416" y="136849"/>
                </a:cubicBezTo>
                <a:cubicBezTo>
                  <a:pt x="253826" y="42291"/>
                  <a:pt x="382152" y="-3023"/>
                  <a:pt x="509266" y="15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180000" anchor="ctr">
            <a:normAutofit/>
          </a:bodyPr>
          <a:lstStyle/>
          <a:p>
            <a:pPr algn="ctr">
              <a:lnSpc>
                <a:spcPct val="110000"/>
              </a:lnSpc>
              <a:defRPr/>
            </a:pPr>
            <a:r>
              <a:rPr lang="en-US" altLang="zh-CN" sz="3200" dirty="0">
                <a:solidFill>
                  <a:schemeClr val="tx1"/>
                </a:solidFill>
              </a:rPr>
              <a:t>02</a:t>
            </a:r>
            <a:endParaRPr lang="zh-CN" altLang="en-US" sz="3200" dirty="0">
              <a:solidFill>
                <a:schemeClr val="tx1"/>
              </a:solidFill>
            </a:endParaRPr>
          </a:p>
        </p:txBody>
      </p:sp>
      <p:sp>
        <p:nvSpPr>
          <p:cNvPr id="34" name="MH_SubTitle_1"/>
          <p:cNvSpPr/>
          <p:nvPr>
            <p:custDataLst>
              <p:tags r:id="rId3"/>
            </p:custDataLst>
          </p:nvPr>
        </p:nvSpPr>
        <p:spPr>
          <a:xfrm>
            <a:off x="602310" y="4772424"/>
            <a:ext cx="917730" cy="1106848"/>
          </a:xfrm>
          <a:custGeom>
            <a:avLst/>
            <a:gdLst>
              <a:gd name="connsiteX0" fmla="*/ 496843 w 993687"/>
              <a:gd name="connsiteY0" fmla="*/ 100503 h 1199267"/>
              <a:gd name="connsiteX1" fmla="*/ 100503 w 993687"/>
              <a:gd name="connsiteY1" fmla="*/ 496844 h 1199267"/>
              <a:gd name="connsiteX2" fmla="*/ 496843 w 993687"/>
              <a:gd name="connsiteY2" fmla="*/ 893185 h 1199267"/>
              <a:gd name="connsiteX3" fmla="*/ 893185 w 993687"/>
              <a:gd name="connsiteY3" fmla="*/ 496845 h 1199267"/>
              <a:gd name="connsiteX4" fmla="*/ 496843 w 993687"/>
              <a:gd name="connsiteY4" fmla="*/ 100503 h 1199267"/>
              <a:gd name="connsiteX5" fmla="*/ 509266 w 993687"/>
              <a:gd name="connsiteY5" fmla="*/ 156 h 1199267"/>
              <a:gd name="connsiteX6" fmla="*/ 856839 w 993687"/>
              <a:gd name="connsiteY6" fmla="*/ 154416 h 1199267"/>
              <a:gd name="connsiteX7" fmla="*/ 856838 w 993687"/>
              <a:gd name="connsiteY7" fmla="*/ 154417 h 1199267"/>
              <a:gd name="connsiteX8" fmla="*/ 839271 w 993687"/>
              <a:gd name="connsiteY8" fmla="*/ 856840 h 1199267"/>
              <a:gd name="connsiteX9" fmla="*/ 479277 w 993687"/>
              <a:gd name="connsiteY9" fmla="*/ 1199267 h 1199267"/>
              <a:gd name="connsiteX10" fmla="*/ 136849 w 993687"/>
              <a:gd name="connsiteY10" fmla="*/ 839272 h 1199267"/>
              <a:gd name="connsiteX11" fmla="*/ 154416 w 993687"/>
              <a:gd name="connsiteY11" fmla="*/ 136849 h 1199267"/>
              <a:gd name="connsiteX12" fmla="*/ 509266 w 993687"/>
              <a:gd name="connsiteY12" fmla="*/ 156 h 1199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3687" h="1199267">
                <a:moveTo>
                  <a:pt x="496843" y="100503"/>
                </a:moveTo>
                <a:cubicBezTo>
                  <a:pt x="277951" y="100504"/>
                  <a:pt x="100502" y="277952"/>
                  <a:pt x="100503" y="496844"/>
                </a:cubicBezTo>
                <a:cubicBezTo>
                  <a:pt x="100502" y="715738"/>
                  <a:pt x="277950" y="893186"/>
                  <a:pt x="496843" y="893185"/>
                </a:cubicBezTo>
                <a:cubicBezTo>
                  <a:pt x="715737" y="893185"/>
                  <a:pt x="893185" y="715737"/>
                  <a:pt x="893185" y="496845"/>
                </a:cubicBezTo>
                <a:cubicBezTo>
                  <a:pt x="893185" y="277951"/>
                  <a:pt x="715737" y="100503"/>
                  <a:pt x="496843" y="100503"/>
                </a:cubicBezTo>
                <a:close/>
                <a:moveTo>
                  <a:pt x="509266" y="156"/>
                </a:moveTo>
                <a:cubicBezTo>
                  <a:pt x="636380" y="3335"/>
                  <a:pt x="762280" y="55006"/>
                  <a:pt x="856839" y="154416"/>
                </a:cubicBezTo>
                <a:lnTo>
                  <a:pt x="856838" y="154417"/>
                </a:lnTo>
                <a:cubicBezTo>
                  <a:pt x="1045956" y="353237"/>
                  <a:pt x="1038091" y="667722"/>
                  <a:pt x="839271" y="856840"/>
                </a:cubicBezTo>
                <a:lnTo>
                  <a:pt x="479277" y="1199267"/>
                </a:lnTo>
                <a:lnTo>
                  <a:pt x="136849" y="839272"/>
                </a:lnTo>
                <a:cubicBezTo>
                  <a:pt x="-52268" y="640452"/>
                  <a:pt x="-44403" y="325967"/>
                  <a:pt x="154416" y="136849"/>
                </a:cubicBezTo>
                <a:cubicBezTo>
                  <a:pt x="253826" y="42291"/>
                  <a:pt x="382152" y="-3023"/>
                  <a:pt x="509266" y="15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180000" anchor="ctr">
            <a:normAutofit/>
          </a:bodyPr>
          <a:lstStyle/>
          <a:p>
            <a:pPr algn="ctr">
              <a:lnSpc>
                <a:spcPct val="110000"/>
              </a:lnSpc>
              <a:defRPr/>
            </a:pPr>
            <a:r>
              <a:rPr lang="en-US" altLang="zh-CN" sz="3200" dirty="0">
                <a:solidFill>
                  <a:schemeClr val="tx1"/>
                </a:solidFill>
              </a:rPr>
              <a:t>03</a:t>
            </a:r>
            <a:endParaRPr lang="zh-CN" altLang="en-US" sz="3200" dirty="0">
              <a:solidFill>
                <a:schemeClr val="tx1"/>
              </a:solidFill>
            </a:endParaRPr>
          </a:p>
        </p:txBody>
      </p:sp>
      <p:sp>
        <p:nvSpPr>
          <p:cNvPr id="38" name="文本框 37"/>
          <p:cNvSpPr txBox="1"/>
          <p:nvPr/>
        </p:nvSpPr>
        <p:spPr>
          <a:xfrm>
            <a:off x="1532255" y="1378585"/>
            <a:ext cx="6073775" cy="46037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卷积层参数初始化使用kaiming初始化方法</a:t>
            </a:r>
          </a:p>
        </p:txBody>
      </p:sp>
      <p:sp>
        <p:nvSpPr>
          <p:cNvPr id="39" name="矩形 38"/>
          <p:cNvSpPr/>
          <p:nvPr/>
        </p:nvSpPr>
        <p:spPr>
          <a:xfrm>
            <a:off x="1498328" y="1876408"/>
            <a:ext cx="10113106" cy="1205266"/>
          </a:xfrm>
          <a:prstGeom prst="rect">
            <a:avLst/>
          </a:prstGeom>
        </p:spPr>
        <p:txBody>
          <a:bodyPr wrap="square">
            <a:spAutoFit/>
          </a:bodyPr>
          <a:lstStyle/>
          <a:p>
            <a:pPr algn="l">
              <a:lnSpc>
                <a:spcPct val="120000"/>
              </a:lnSpc>
            </a:pPr>
            <a:r>
              <a:rPr lang="zh-CN" altLang="en-US" dirty="0">
                <a:solidFill>
                  <a:schemeClr val="tx1">
                    <a:lumMod val="50000"/>
                  </a:schemeClr>
                </a:solidFill>
              </a:rPr>
              <a:t>nn.init.kaiming_normal_(m.weight, nonlinearity='relu')</a:t>
            </a:r>
          </a:p>
          <a:p>
            <a:pPr marL="285750" indent="-285750" algn="l">
              <a:lnSpc>
                <a:spcPct val="150000"/>
              </a:lnSpc>
              <a:buFont typeface="Wingdings" panose="05000000000000000000" pitchFamily="2" charset="2"/>
              <a:buChar char="Ø"/>
            </a:pPr>
            <a:r>
              <a:rPr lang="zh-CN" altLang="en-US" dirty="0"/>
              <a:t>以均值为0、标准差为计算得到的标准差值来初始化输入参数的权重，指定为ReLU激活函数以更准确地计算标准差，使模型在前向传播过程中保持方差不变，以减少梯度消失或梯度爆炸的问题。</a:t>
            </a:r>
          </a:p>
        </p:txBody>
      </p:sp>
      <p:sp>
        <p:nvSpPr>
          <p:cNvPr id="40" name="文本框 39"/>
          <p:cNvSpPr txBox="1"/>
          <p:nvPr/>
        </p:nvSpPr>
        <p:spPr>
          <a:xfrm>
            <a:off x="1530832" y="3243265"/>
            <a:ext cx="1408430" cy="46037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基本模块</a:t>
            </a:r>
          </a:p>
        </p:txBody>
      </p:sp>
      <p:sp>
        <p:nvSpPr>
          <p:cNvPr id="41" name="矩形 40"/>
          <p:cNvSpPr/>
          <p:nvPr/>
        </p:nvSpPr>
        <p:spPr>
          <a:xfrm>
            <a:off x="1530832" y="3673511"/>
            <a:ext cx="10113106" cy="872868"/>
          </a:xfrm>
          <a:prstGeom prst="rect">
            <a:avLst/>
          </a:prstGeom>
        </p:spPr>
        <p:txBody>
          <a:bodyPr wrap="square">
            <a:spAutoFit/>
          </a:bodyPr>
          <a:lstStyle/>
          <a:p>
            <a:pPr marL="285750" indent="-285750" algn="l">
              <a:lnSpc>
                <a:spcPct val="150000"/>
              </a:lnSpc>
              <a:buFont typeface="Wingdings" panose="05000000000000000000" pitchFamily="2" charset="2"/>
              <a:buChar char="Ø"/>
            </a:pPr>
            <a:r>
              <a:rPr lang="zh-CN" altLang="en-US" dirty="0"/>
              <a:t>_ConvINReLU3D</a:t>
            </a:r>
            <a:r>
              <a:rPr lang="en-US" altLang="zh-CN" dirty="0"/>
              <a:t>——</a:t>
            </a:r>
            <a:r>
              <a:rPr lang="zh-CN" altLang="en-US" dirty="0"/>
              <a:t>进行conv+norm+drop+relu的处理</a:t>
            </a:r>
          </a:p>
          <a:p>
            <a:pPr marL="285750" indent="-285750" algn="l">
              <a:lnSpc>
                <a:spcPct val="150000"/>
              </a:lnSpc>
              <a:buFont typeface="Wingdings" panose="05000000000000000000" pitchFamily="2" charset="2"/>
              <a:buChar char="Ø"/>
            </a:pPr>
            <a:r>
              <a:rPr lang="zh-CN" altLang="en-US" dirty="0"/>
              <a:t>_ConvIN3D</a:t>
            </a:r>
            <a:r>
              <a:rPr lang="en-US" altLang="zh-CN" dirty="0"/>
              <a:t>——</a:t>
            </a:r>
            <a:r>
              <a:rPr lang="zh-CN" altLang="en-US" dirty="0"/>
              <a:t>进行conv+norm的处理</a:t>
            </a:r>
          </a:p>
        </p:txBody>
      </p:sp>
      <p:sp>
        <p:nvSpPr>
          <p:cNvPr id="42" name="文本框 41"/>
          <p:cNvSpPr txBox="1"/>
          <p:nvPr/>
        </p:nvSpPr>
        <p:spPr>
          <a:xfrm>
            <a:off x="1532255" y="4740275"/>
            <a:ext cx="3616325" cy="46037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编码器和解码器模块：</a:t>
            </a:r>
          </a:p>
        </p:txBody>
      </p:sp>
      <p:sp>
        <p:nvSpPr>
          <p:cNvPr id="43" name="矩形 42"/>
          <p:cNvSpPr/>
          <p:nvPr/>
        </p:nvSpPr>
        <p:spPr>
          <a:xfrm>
            <a:off x="1498328" y="5238109"/>
            <a:ext cx="10113106" cy="1288366"/>
          </a:xfrm>
          <a:prstGeom prst="rect">
            <a:avLst/>
          </a:prstGeom>
        </p:spPr>
        <p:txBody>
          <a:bodyPr wrap="square">
            <a:spAutoFit/>
          </a:bodyPr>
          <a:lstStyle/>
          <a:p>
            <a:pPr marL="285750" indent="-285750" algn="l">
              <a:lnSpc>
                <a:spcPct val="150000"/>
              </a:lnSpc>
              <a:buFont typeface="Wingdings" panose="05000000000000000000" pitchFamily="2" charset="2"/>
              <a:buChar char="Ø"/>
            </a:pPr>
            <a:r>
              <a:rPr lang="zh-CN" altLang="en-US" dirty="0"/>
              <a:t>UnetTwoLayerBlock：两次_ConvINReLU3D</a:t>
            </a:r>
          </a:p>
          <a:p>
            <a:pPr marL="285750" indent="-285750" algn="l">
              <a:lnSpc>
                <a:spcPct val="150000"/>
              </a:lnSpc>
              <a:buFont typeface="Wingdings" panose="05000000000000000000" pitchFamily="2" charset="2"/>
              <a:buChar char="Ø"/>
            </a:pPr>
            <a:r>
              <a:rPr lang="zh-CN" altLang="en-US" dirty="0"/>
              <a:t>ResTwoLayerConvBlock：residual_unit进行_ConvINReLU3D + _ConvIN3D的处理，shortcut_unit进行_ConvIN3D的处理，然后进行相加，</a:t>
            </a:r>
            <a:r>
              <a:rPr lang="en-US" altLang="zh-CN" dirty="0"/>
              <a:t>ReLU</a:t>
            </a:r>
            <a:r>
              <a:rPr lang="zh-CN" altLang="en-US" dirty="0"/>
              <a:t>激活</a:t>
            </a:r>
          </a:p>
        </p:txBody>
      </p:sp>
      <p:cxnSp>
        <p:nvCxnSpPr>
          <p:cNvPr id="6" name="直接连接符 5"/>
          <p:cNvCxnSpPr>
            <a:cxnSpLocks/>
          </p:cNvCxnSpPr>
          <p:nvPr/>
        </p:nvCxnSpPr>
        <p:spPr>
          <a:xfrm>
            <a:off x="1638932" y="1876408"/>
            <a:ext cx="56812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a:cxnSpLocks/>
          </p:cNvCxnSpPr>
          <p:nvPr/>
        </p:nvCxnSpPr>
        <p:spPr>
          <a:xfrm>
            <a:off x="1638932" y="5238109"/>
            <a:ext cx="2840672" cy="0"/>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44472" y="309074"/>
            <a:ext cx="1532408" cy="484198"/>
          </a:xfrm>
          <a:prstGeom prst="rect">
            <a:avLst/>
          </a:prstGeom>
        </p:spPr>
      </p:pic>
      <p:cxnSp>
        <p:nvCxnSpPr>
          <p:cNvPr id="9" name="直接连接符 8">
            <a:extLst>
              <a:ext uri="{FF2B5EF4-FFF2-40B4-BE49-F238E27FC236}">
                <a16:creationId xmlns:a16="http://schemas.microsoft.com/office/drawing/2014/main" id="{C2F9441F-3594-7FCE-795D-C868AEC2B576}"/>
              </a:ext>
            </a:extLst>
          </p:cNvPr>
          <p:cNvCxnSpPr>
            <a:cxnSpLocks/>
          </p:cNvCxnSpPr>
          <p:nvPr/>
        </p:nvCxnSpPr>
        <p:spPr>
          <a:xfrm>
            <a:off x="1638932" y="3705403"/>
            <a:ext cx="121670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231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a:xfrm>
            <a:off x="1437640" y="347980"/>
            <a:ext cx="4586605" cy="702310"/>
          </a:xfrm>
        </p:spPr>
        <p:txBody>
          <a:bodyPr/>
          <a:lstStyle/>
          <a:p>
            <a:r>
              <a:rPr lang="zh-CN" altLang="en-US" dirty="0"/>
              <a:t>模型构建</a:t>
            </a:r>
          </a:p>
        </p:txBody>
      </p:sp>
      <p:sp>
        <p:nvSpPr>
          <p:cNvPr id="25" name="MH_SubTitle_1"/>
          <p:cNvSpPr/>
          <p:nvPr>
            <p:custDataLst>
              <p:tags r:id="rId1"/>
            </p:custDataLst>
          </p:nvPr>
        </p:nvSpPr>
        <p:spPr>
          <a:xfrm>
            <a:off x="336047" y="1765484"/>
            <a:ext cx="917730" cy="1106848"/>
          </a:xfrm>
          <a:custGeom>
            <a:avLst/>
            <a:gdLst>
              <a:gd name="connsiteX0" fmla="*/ 496843 w 993687"/>
              <a:gd name="connsiteY0" fmla="*/ 100503 h 1199267"/>
              <a:gd name="connsiteX1" fmla="*/ 100503 w 993687"/>
              <a:gd name="connsiteY1" fmla="*/ 496844 h 1199267"/>
              <a:gd name="connsiteX2" fmla="*/ 496843 w 993687"/>
              <a:gd name="connsiteY2" fmla="*/ 893185 h 1199267"/>
              <a:gd name="connsiteX3" fmla="*/ 893185 w 993687"/>
              <a:gd name="connsiteY3" fmla="*/ 496845 h 1199267"/>
              <a:gd name="connsiteX4" fmla="*/ 496843 w 993687"/>
              <a:gd name="connsiteY4" fmla="*/ 100503 h 1199267"/>
              <a:gd name="connsiteX5" fmla="*/ 509266 w 993687"/>
              <a:gd name="connsiteY5" fmla="*/ 156 h 1199267"/>
              <a:gd name="connsiteX6" fmla="*/ 856839 w 993687"/>
              <a:gd name="connsiteY6" fmla="*/ 154416 h 1199267"/>
              <a:gd name="connsiteX7" fmla="*/ 856838 w 993687"/>
              <a:gd name="connsiteY7" fmla="*/ 154417 h 1199267"/>
              <a:gd name="connsiteX8" fmla="*/ 839271 w 993687"/>
              <a:gd name="connsiteY8" fmla="*/ 856840 h 1199267"/>
              <a:gd name="connsiteX9" fmla="*/ 479277 w 993687"/>
              <a:gd name="connsiteY9" fmla="*/ 1199267 h 1199267"/>
              <a:gd name="connsiteX10" fmla="*/ 136849 w 993687"/>
              <a:gd name="connsiteY10" fmla="*/ 839272 h 1199267"/>
              <a:gd name="connsiteX11" fmla="*/ 154416 w 993687"/>
              <a:gd name="connsiteY11" fmla="*/ 136849 h 1199267"/>
              <a:gd name="connsiteX12" fmla="*/ 509266 w 993687"/>
              <a:gd name="connsiteY12" fmla="*/ 156 h 1199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3687" h="1199267">
                <a:moveTo>
                  <a:pt x="496843" y="100503"/>
                </a:moveTo>
                <a:cubicBezTo>
                  <a:pt x="277951" y="100504"/>
                  <a:pt x="100502" y="277952"/>
                  <a:pt x="100503" y="496844"/>
                </a:cubicBezTo>
                <a:cubicBezTo>
                  <a:pt x="100502" y="715738"/>
                  <a:pt x="277950" y="893186"/>
                  <a:pt x="496843" y="893185"/>
                </a:cubicBezTo>
                <a:cubicBezTo>
                  <a:pt x="715737" y="893185"/>
                  <a:pt x="893185" y="715737"/>
                  <a:pt x="893185" y="496845"/>
                </a:cubicBezTo>
                <a:cubicBezTo>
                  <a:pt x="893185" y="277951"/>
                  <a:pt x="715737" y="100503"/>
                  <a:pt x="496843" y="100503"/>
                </a:cubicBezTo>
                <a:close/>
                <a:moveTo>
                  <a:pt x="509266" y="156"/>
                </a:moveTo>
                <a:cubicBezTo>
                  <a:pt x="636380" y="3335"/>
                  <a:pt x="762280" y="55006"/>
                  <a:pt x="856839" y="154416"/>
                </a:cubicBezTo>
                <a:lnTo>
                  <a:pt x="856838" y="154417"/>
                </a:lnTo>
                <a:cubicBezTo>
                  <a:pt x="1045956" y="353237"/>
                  <a:pt x="1038091" y="667722"/>
                  <a:pt x="839271" y="856840"/>
                </a:cubicBezTo>
                <a:lnTo>
                  <a:pt x="479277" y="1199267"/>
                </a:lnTo>
                <a:lnTo>
                  <a:pt x="136849" y="839272"/>
                </a:lnTo>
                <a:cubicBezTo>
                  <a:pt x="-52268" y="640452"/>
                  <a:pt x="-44403" y="325967"/>
                  <a:pt x="154416" y="136849"/>
                </a:cubicBezTo>
                <a:cubicBezTo>
                  <a:pt x="253826" y="42291"/>
                  <a:pt x="382152" y="-3023"/>
                  <a:pt x="509266" y="15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180000" anchor="ctr">
            <a:normAutofit/>
          </a:bodyPr>
          <a:lstStyle/>
          <a:p>
            <a:pPr algn="ctr">
              <a:lnSpc>
                <a:spcPct val="110000"/>
              </a:lnSpc>
              <a:defRPr/>
            </a:pPr>
            <a:r>
              <a:rPr lang="en-US" altLang="zh-CN" sz="3200" dirty="0">
                <a:solidFill>
                  <a:schemeClr val="tx1"/>
                </a:solidFill>
              </a:rPr>
              <a:t>04</a:t>
            </a:r>
            <a:endParaRPr lang="zh-CN" altLang="en-US" sz="3200" dirty="0">
              <a:solidFill>
                <a:schemeClr val="tx1"/>
              </a:solidFill>
            </a:endParaRPr>
          </a:p>
        </p:txBody>
      </p:sp>
      <p:sp>
        <p:nvSpPr>
          <p:cNvPr id="28" name="MH_SubTitle_1"/>
          <p:cNvSpPr/>
          <p:nvPr>
            <p:custDataLst>
              <p:tags r:id="rId2"/>
            </p:custDataLst>
          </p:nvPr>
        </p:nvSpPr>
        <p:spPr>
          <a:xfrm>
            <a:off x="336047" y="3576955"/>
            <a:ext cx="917730" cy="1106848"/>
          </a:xfrm>
          <a:custGeom>
            <a:avLst/>
            <a:gdLst>
              <a:gd name="connsiteX0" fmla="*/ 496843 w 993687"/>
              <a:gd name="connsiteY0" fmla="*/ 100503 h 1199267"/>
              <a:gd name="connsiteX1" fmla="*/ 100503 w 993687"/>
              <a:gd name="connsiteY1" fmla="*/ 496844 h 1199267"/>
              <a:gd name="connsiteX2" fmla="*/ 496843 w 993687"/>
              <a:gd name="connsiteY2" fmla="*/ 893185 h 1199267"/>
              <a:gd name="connsiteX3" fmla="*/ 893185 w 993687"/>
              <a:gd name="connsiteY3" fmla="*/ 496845 h 1199267"/>
              <a:gd name="connsiteX4" fmla="*/ 496843 w 993687"/>
              <a:gd name="connsiteY4" fmla="*/ 100503 h 1199267"/>
              <a:gd name="connsiteX5" fmla="*/ 509266 w 993687"/>
              <a:gd name="connsiteY5" fmla="*/ 156 h 1199267"/>
              <a:gd name="connsiteX6" fmla="*/ 856839 w 993687"/>
              <a:gd name="connsiteY6" fmla="*/ 154416 h 1199267"/>
              <a:gd name="connsiteX7" fmla="*/ 856838 w 993687"/>
              <a:gd name="connsiteY7" fmla="*/ 154417 h 1199267"/>
              <a:gd name="connsiteX8" fmla="*/ 839271 w 993687"/>
              <a:gd name="connsiteY8" fmla="*/ 856840 h 1199267"/>
              <a:gd name="connsiteX9" fmla="*/ 479277 w 993687"/>
              <a:gd name="connsiteY9" fmla="*/ 1199267 h 1199267"/>
              <a:gd name="connsiteX10" fmla="*/ 136849 w 993687"/>
              <a:gd name="connsiteY10" fmla="*/ 839272 h 1199267"/>
              <a:gd name="connsiteX11" fmla="*/ 154416 w 993687"/>
              <a:gd name="connsiteY11" fmla="*/ 136849 h 1199267"/>
              <a:gd name="connsiteX12" fmla="*/ 509266 w 993687"/>
              <a:gd name="connsiteY12" fmla="*/ 156 h 1199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3687" h="1199267">
                <a:moveTo>
                  <a:pt x="496843" y="100503"/>
                </a:moveTo>
                <a:cubicBezTo>
                  <a:pt x="277951" y="100504"/>
                  <a:pt x="100502" y="277952"/>
                  <a:pt x="100503" y="496844"/>
                </a:cubicBezTo>
                <a:cubicBezTo>
                  <a:pt x="100502" y="715738"/>
                  <a:pt x="277950" y="893186"/>
                  <a:pt x="496843" y="893185"/>
                </a:cubicBezTo>
                <a:cubicBezTo>
                  <a:pt x="715737" y="893185"/>
                  <a:pt x="893185" y="715737"/>
                  <a:pt x="893185" y="496845"/>
                </a:cubicBezTo>
                <a:cubicBezTo>
                  <a:pt x="893185" y="277951"/>
                  <a:pt x="715737" y="100503"/>
                  <a:pt x="496843" y="100503"/>
                </a:cubicBezTo>
                <a:close/>
                <a:moveTo>
                  <a:pt x="509266" y="156"/>
                </a:moveTo>
                <a:cubicBezTo>
                  <a:pt x="636380" y="3335"/>
                  <a:pt x="762280" y="55006"/>
                  <a:pt x="856839" y="154416"/>
                </a:cubicBezTo>
                <a:lnTo>
                  <a:pt x="856838" y="154417"/>
                </a:lnTo>
                <a:cubicBezTo>
                  <a:pt x="1045956" y="353237"/>
                  <a:pt x="1038091" y="667722"/>
                  <a:pt x="839271" y="856840"/>
                </a:cubicBezTo>
                <a:lnTo>
                  <a:pt x="479277" y="1199267"/>
                </a:lnTo>
                <a:lnTo>
                  <a:pt x="136849" y="839272"/>
                </a:lnTo>
                <a:cubicBezTo>
                  <a:pt x="-52268" y="640452"/>
                  <a:pt x="-44403" y="325967"/>
                  <a:pt x="154416" y="136849"/>
                </a:cubicBezTo>
                <a:cubicBezTo>
                  <a:pt x="253826" y="42291"/>
                  <a:pt x="382152" y="-3023"/>
                  <a:pt x="509266" y="15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180000" anchor="ctr">
            <a:normAutofit/>
          </a:bodyPr>
          <a:lstStyle/>
          <a:p>
            <a:pPr algn="ctr">
              <a:lnSpc>
                <a:spcPct val="110000"/>
              </a:lnSpc>
              <a:defRPr/>
            </a:pPr>
            <a:r>
              <a:rPr lang="en-US" altLang="zh-CN" sz="3200" dirty="0">
                <a:solidFill>
                  <a:schemeClr val="tx1"/>
                </a:solidFill>
              </a:rPr>
              <a:t>05</a:t>
            </a:r>
            <a:endParaRPr lang="zh-CN" altLang="en-US" sz="3200" dirty="0">
              <a:solidFill>
                <a:schemeClr val="tx1"/>
              </a:solidFill>
            </a:endParaRPr>
          </a:p>
        </p:txBody>
      </p:sp>
      <p:sp>
        <p:nvSpPr>
          <p:cNvPr id="34" name="MH_SubTitle_1"/>
          <p:cNvSpPr/>
          <p:nvPr>
            <p:custDataLst>
              <p:tags r:id="rId3"/>
            </p:custDataLst>
          </p:nvPr>
        </p:nvSpPr>
        <p:spPr>
          <a:xfrm>
            <a:off x="5742119" y="4719390"/>
            <a:ext cx="917730" cy="1106848"/>
          </a:xfrm>
          <a:custGeom>
            <a:avLst/>
            <a:gdLst>
              <a:gd name="connsiteX0" fmla="*/ 496843 w 993687"/>
              <a:gd name="connsiteY0" fmla="*/ 100503 h 1199267"/>
              <a:gd name="connsiteX1" fmla="*/ 100503 w 993687"/>
              <a:gd name="connsiteY1" fmla="*/ 496844 h 1199267"/>
              <a:gd name="connsiteX2" fmla="*/ 496843 w 993687"/>
              <a:gd name="connsiteY2" fmla="*/ 893185 h 1199267"/>
              <a:gd name="connsiteX3" fmla="*/ 893185 w 993687"/>
              <a:gd name="connsiteY3" fmla="*/ 496845 h 1199267"/>
              <a:gd name="connsiteX4" fmla="*/ 496843 w 993687"/>
              <a:gd name="connsiteY4" fmla="*/ 100503 h 1199267"/>
              <a:gd name="connsiteX5" fmla="*/ 509266 w 993687"/>
              <a:gd name="connsiteY5" fmla="*/ 156 h 1199267"/>
              <a:gd name="connsiteX6" fmla="*/ 856839 w 993687"/>
              <a:gd name="connsiteY6" fmla="*/ 154416 h 1199267"/>
              <a:gd name="connsiteX7" fmla="*/ 856838 w 993687"/>
              <a:gd name="connsiteY7" fmla="*/ 154417 h 1199267"/>
              <a:gd name="connsiteX8" fmla="*/ 839271 w 993687"/>
              <a:gd name="connsiteY8" fmla="*/ 856840 h 1199267"/>
              <a:gd name="connsiteX9" fmla="*/ 479277 w 993687"/>
              <a:gd name="connsiteY9" fmla="*/ 1199267 h 1199267"/>
              <a:gd name="connsiteX10" fmla="*/ 136849 w 993687"/>
              <a:gd name="connsiteY10" fmla="*/ 839272 h 1199267"/>
              <a:gd name="connsiteX11" fmla="*/ 154416 w 993687"/>
              <a:gd name="connsiteY11" fmla="*/ 136849 h 1199267"/>
              <a:gd name="connsiteX12" fmla="*/ 509266 w 993687"/>
              <a:gd name="connsiteY12" fmla="*/ 156 h 1199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3687" h="1199267">
                <a:moveTo>
                  <a:pt x="496843" y="100503"/>
                </a:moveTo>
                <a:cubicBezTo>
                  <a:pt x="277951" y="100504"/>
                  <a:pt x="100502" y="277952"/>
                  <a:pt x="100503" y="496844"/>
                </a:cubicBezTo>
                <a:cubicBezTo>
                  <a:pt x="100502" y="715738"/>
                  <a:pt x="277950" y="893186"/>
                  <a:pt x="496843" y="893185"/>
                </a:cubicBezTo>
                <a:cubicBezTo>
                  <a:pt x="715737" y="893185"/>
                  <a:pt x="893185" y="715737"/>
                  <a:pt x="893185" y="496845"/>
                </a:cubicBezTo>
                <a:cubicBezTo>
                  <a:pt x="893185" y="277951"/>
                  <a:pt x="715737" y="100503"/>
                  <a:pt x="496843" y="100503"/>
                </a:cubicBezTo>
                <a:close/>
                <a:moveTo>
                  <a:pt x="509266" y="156"/>
                </a:moveTo>
                <a:cubicBezTo>
                  <a:pt x="636380" y="3335"/>
                  <a:pt x="762280" y="55006"/>
                  <a:pt x="856839" y="154416"/>
                </a:cubicBezTo>
                <a:lnTo>
                  <a:pt x="856838" y="154417"/>
                </a:lnTo>
                <a:cubicBezTo>
                  <a:pt x="1045956" y="353237"/>
                  <a:pt x="1038091" y="667722"/>
                  <a:pt x="839271" y="856840"/>
                </a:cubicBezTo>
                <a:lnTo>
                  <a:pt x="479277" y="1199267"/>
                </a:lnTo>
                <a:lnTo>
                  <a:pt x="136849" y="839272"/>
                </a:lnTo>
                <a:cubicBezTo>
                  <a:pt x="-52268" y="640452"/>
                  <a:pt x="-44403" y="325967"/>
                  <a:pt x="154416" y="136849"/>
                </a:cubicBezTo>
                <a:cubicBezTo>
                  <a:pt x="253826" y="42291"/>
                  <a:pt x="382152" y="-3023"/>
                  <a:pt x="509266" y="15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180000" anchor="ctr">
            <a:normAutofit/>
          </a:bodyPr>
          <a:lstStyle/>
          <a:p>
            <a:pPr algn="ctr">
              <a:lnSpc>
                <a:spcPct val="110000"/>
              </a:lnSpc>
              <a:defRPr/>
            </a:pPr>
            <a:r>
              <a:rPr lang="en-US" altLang="zh-CN" sz="3200" dirty="0">
                <a:solidFill>
                  <a:schemeClr val="tx1"/>
                </a:solidFill>
              </a:rPr>
              <a:t>07</a:t>
            </a:r>
            <a:endParaRPr lang="zh-CN" altLang="en-US" sz="3200" dirty="0">
              <a:solidFill>
                <a:schemeClr val="tx1"/>
              </a:solidFill>
            </a:endParaRPr>
          </a:p>
        </p:txBody>
      </p:sp>
      <p:sp>
        <p:nvSpPr>
          <p:cNvPr id="38" name="文本框 37"/>
          <p:cNvSpPr txBox="1"/>
          <p:nvPr/>
        </p:nvSpPr>
        <p:spPr>
          <a:xfrm>
            <a:off x="1324409" y="1754892"/>
            <a:ext cx="2631440" cy="46037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模型层数及通道数</a:t>
            </a:r>
          </a:p>
        </p:txBody>
      </p:sp>
      <p:sp>
        <p:nvSpPr>
          <p:cNvPr id="39" name="矩形 38"/>
          <p:cNvSpPr/>
          <p:nvPr/>
        </p:nvSpPr>
        <p:spPr>
          <a:xfrm>
            <a:off x="1229383" y="2329467"/>
            <a:ext cx="4882149" cy="872868"/>
          </a:xfrm>
          <a:prstGeom prst="rect">
            <a:avLst/>
          </a:prstGeom>
        </p:spPr>
        <p:txBody>
          <a:bodyPr wrap="square">
            <a:spAutoFit/>
          </a:bodyPr>
          <a:lstStyle/>
          <a:p>
            <a:pPr marL="285750" indent="-285750" algn="l">
              <a:lnSpc>
                <a:spcPct val="150000"/>
              </a:lnSpc>
              <a:buFont typeface="Wingdings" panose="05000000000000000000" pitchFamily="2" charset="2"/>
              <a:buChar char="Ø"/>
            </a:pPr>
            <a:r>
              <a:rPr lang="zh-CN" altLang="en-US" dirty="0"/>
              <a:t>模型有五层</a:t>
            </a:r>
          </a:p>
          <a:p>
            <a:pPr marL="285750" indent="-285750" algn="l">
              <a:lnSpc>
                <a:spcPct val="150000"/>
              </a:lnSpc>
              <a:buFont typeface="Wingdings" panose="05000000000000000000" pitchFamily="2" charset="2"/>
              <a:buChar char="Ø"/>
            </a:pPr>
            <a:r>
              <a:rPr lang="zh-CN" altLang="en-US" dirty="0"/>
              <a:t>每层的通道数设置为[16, 32, 64, 128, 256]</a:t>
            </a:r>
          </a:p>
        </p:txBody>
      </p:sp>
      <p:sp>
        <p:nvSpPr>
          <p:cNvPr id="40" name="文本框 39"/>
          <p:cNvSpPr txBox="1"/>
          <p:nvPr/>
        </p:nvSpPr>
        <p:spPr>
          <a:xfrm>
            <a:off x="1265992" y="3530455"/>
            <a:ext cx="2945130" cy="46037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编码阶段</a:t>
            </a:r>
          </a:p>
        </p:txBody>
      </p:sp>
      <p:sp>
        <p:nvSpPr>
          <p:cNvPr id="41" name="矩形 40"/>
          <p:cNvSpPr/>
          <p:nvPr/>
        </p:nvSpPr>
        <p:spPr>
          <a:xfrm>
            <a:off x="1236655" y="4107437"/>
            <a:ext cx="4412615" cy="1873885"/>
          </a:xfrm>
          <a:prstGeom prst="rect">
            <a:avLst/>
          </a:prstGeom>
        </p:spPr>
        <p:txBody>
          <a:bodyPr wrap="square">
            <a:noAutofit/>
          </a:bodyPr>
          <a:lstStyle/>
          <a:p>
            <a:pPr marL="285750" indent="-285750" algn="l">
              <a:lnSpc>
                <a:spcPct val="150000"/>
              </a:lnSpc>
              <a:buFont typeface="Wingdings" panose="05000000000000000000" pitchFamily="2" charset="2"/>
              <a:buChar char="Ø"/>
            </a:pPr>
            <a:r>
              <a:rPr dirty="0"/>
              <a:t>进行四次编码+池化的操作：</a:t>
            </a:r>
          </a:p>
          <a:p>
            <a:pPr indent="0" algn="l">
              <a:lnSpc>
                <a:spcPct val="150000"/>
              </a:lnSpc>
              <a:buFont typeface="Arial" panose="020B0604020202020204" pitchFamily="34" charset="0"/>
              <a:buNone/>
            </a:pPr>
            <a:r>
              <a:rPr sz="1600" dirty="0">
                <a:solidFill>
                  <a:schemeClr val="tx1">
                    <a:lumMod val="50000"/>
                  </a:schemeClr>
                </a:solidFill>
              </a:rPr>
              <a:t>x = self.conv0_0(x)</a:t>
            </a:r>
          </a:p>
          <a:p>
            <a:pPr indent="0" algn="l">
              <a:lnSpc>
                <a:spcPct val="150000"/>
              </a:lnSpc>
              <a:buFont typeface="Arial" panose="020B0604020202020204" pitchFamily="34" charset="0"/>
              <a:buNone/>
            </a:pPr>
            <a:r>
              <a:rPr sz="1600" dirty="0">
                <a:solidFill>
                  <a:schemeClr val="tx1">
                    <a:lumMod val="50000"/>
                  </a:schemeClr>
                </a:solidFill>
              </a:rPr>
              <a:t>x1_0 = self.conv1_0(self.pool(x))</a:t>
            </a:r>
          </a:p>
          <a:p>
            <a:pPr indent="0" algn="l">
              <a:lnSpc>
                <a:spcPct val="150000"/>
              </a:lnSpc>
              <a:buFont typeface="Arial" panose="020B0604020202020204" pitchFamily="34" charset="0"/>
              <a:buNone/>
            </a:pPr>
            <a:r>
              <a:rPr sz="1600" dirty="0">
                <a:solidFill>
                  <a:schemeClr val="tx1">
                    <a:lumMod val="50000"/>
                  </a:schemeClr>
                </a:solidFill>
              </a:rPr>
              <a:t>x2_0 = self.conv2_0(self.pool(x1_0))</a:t>
            </a:r>
          </a:p>
          <a:p>
            <a:pPr indent="0" algn="l">
              <a:lnSpc>
                <a:spcPct val="150000"/>
              </a:lnSpc>
              <a:buFont typeface="Arial" panose="020B0604020202020204" pitchFamily="34" charset="0"/>
              <a:buNone/>
            </a:pPr>
            <a:r>
              <a:rPr sz="1600" dirty="0">
                <a:solidFill>
                  <a:schemeClr val="tx1">
                    <a:lumMod val="50000"/>
                  </a:schemeClr>
                </a:solidFill>
              </a:rPr>
              <a:t>x3_0 = self.conv3_0(self.pool(x2_0))</a:t>
            </a:r>
          </a:p>
          <a:p>
            <a:pPr indent="0" algn="l">
              <a:lnSpc>
                <a:spcPct val="150000"/>
              </a:lnSpc>
              <a:buFont typeface="Arial" panose="020B0604020202020204" pitchFamily="34" charset="0"/>
              <a:buNone/>
            </a:pPr>
            <a:r>
              <a:rPr sz="1600" dirty="0">
                <a:solidFill>
                  <a:schemeClr val="tx1">
                    <a:lumMod val="50000"/>
                  </a:schemeClr>
                </a:solidFill>
              </a:rPr>
              <a:t>x4_0 = self.conv4_0(self.pool(x3_0))</a:t>
            </a:r>
          </a:p>
          <a:p>
            <a:pPr marL="285750" indent="-285750" algn="l">
              <a:lnSpc>
                <a:spcPct val="120000"/>
              </a:lnSpc>
              <a:buFont typeface="Arial" panose="020B0604020202020204" pitchFamily="34" charset="0"/>
              <a:buChar char="•"/>
            </a:pPr>
            <a:endParaRPr dirty="0"/>
          </a:p>
          <a:p>
            <a:pPr indent="0" algn="l">
              <a:lnSpc>
                <a:spcPct val="120000"/>
              </a:lnSpc>
              <a:buFont typeface="Arial" panose="020B0604020202020204" pitchFamily="34" charset="0"/>
              <a:buNone/>
            </a:pPr>
            <a:endParaRPr dirty="0"/>
          </a:p>
          <a:p>
            <a:pPr indent="0" algn="l">
              <a:lnSpc>
                <a:spcPct val="120000"/>
              </a:lnSpc>
              <a:buFont typeface="Arial" panose="020B0604020202020204" pitchFamily="34" charset="0"/>
              <a:buNone/>
            </a:pPr>
            <a:endParaRPr dirty="0"/>
          </a:p>
        </p:txBody>
      </p:sp>
      <p:sp>
        <p:nvSpPr>
          <p:cNvPr id="42" name="文本框 41"/>
          <p:cNvSpPr txBox="1"/>
          <p:nvPr/>
        </p:nvSpPr>
        <p:spPr>
          <a:xfrm>
            <a:off x="6726222" y="4901467"/>
            <a:ext cx="430746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主点卷积，通道特征图的融合</a:t>
            </a:r>
          </a:p>
        </p:txBody>
      </p:sp>
      <p:sp>
        <p:nvSpPr>
          <p:cNvPr id="43" name="矩形 42"/>
          <p:cNvSpPr/>
          <p:nvPr/>
        </p:nvSpPr>
        <p:spPr>
          <a:xfrm>
            <a:off x="6729998" y="5455456"/>
            <a:ext cx="2390702" cy="395045"/>
          </a:xfrm>
          <a:prstGeom prst="rect">
            <a:avLst/>
          </a:prstGeom>
        </p:spPr>
        <p:txBody>
          <a:bodyPr wrap="square">
            <a:spAutoFit/>
          </a:bodyPr>
          <a:lstStyle/>
          <a:p>
            <a:pPr indent="0" algn="l">
              <a:lnSpc>
                <a:spcPct val="120000"/>
              </a:lnSpc>
              <a:buFont typeface="Arial" panose="020B0604020202020204" pitchFamily="34" charset="0"/>
              <a:buNone/>
            </a:pPr>
            <a:r>
              <a:rPr lang="zh-CN" altLang="en-US" dirty="0">
                <a:solidFill>
                  <a:schemeClr val="tx1">
                    <a:lumMod val="50000"/>
                  </a:schemeClr>
                </a:solidFill>
              </a:rPr>
              <a:t>x = self.final(x)</a:t>
            </a:r>
          </a:p>
        </p:txBody>
      </p:sp>
      <p:cxnSp>
        <p:nvCxnSpPr>
          <p:cNvPr id="6" name="直接连接符 5"/>
          <p:cNvCxnSpPr>
            <a:cxnSpLocks/>
          </p:cNvCxnSpPr>
          <p:nvPr/>
        </p:nvCxnSpPr>
        <p:spPr>
          <a:xfrm flipV="1">
            <a:off x="1431086" y="2252287"/>
            <a:ext cx="2524763" cy="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372669" y="4027850"/>
            <a:ext cx="1267460" cy="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a:cxnSpLocks/>
          </p:cNvCxnSpPr>
          <p:nvPr/>
        </p:nvCxnSpPr>
        <p:spPr>
          <a:xfrm>
            <a:off x="6822599" y="5424467"/>
            <a:ext cx="4050298" cy="0"/>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44472" y="309074"/>
            <a:ext cx="1532408" cy="484198"/>
          </a:xfrm>
          <a:prstGeom prst="rect">
            <a:avLst/>
          </a:prstGeom>
        </p:spPr>
      </p:pic>
      <p:sp>
        <p:nvSpPr>
          <p:cNvPr id="4" name="MH_SubTitle_1"/>
          <p:cNvSpPr/>
          <p:nvPr>
            <p:custDataLst>
              <p:tags r:id="rId4"/>
            </p:custDataLst>
          </p:nvPr>
        </p:nvSpPr>
        <p:spPr>
          <a:xfrm>
            <a:off x="5742119" y="1585186"/>
            <a:ext cx="917730" cy="1106848"/>
          </a:xfrm>
          <a:custGeom>
            <a:avLst/>
            <a:gdLst>
              <a:gd name="connsiteX0" fmla="*/ 496843 w 993687"/>
              <a:gd name="connsiteY0" fmla="*/ 100503 h 1199267"/>
              <a:gd name="connsiteX1" fmla="*/ 100503 w 993687"/>
              <a:gd name="connsiteY1" fmla="*/ 496844 h 1199267"/>
              <a:gd name="connsiteX2" fmla="*/ 496843 w 993687"/>
              <a:gd name="connsiteY2" fmla="*/ 893185 h 1199267"/>
              <a:gd name="connsiteX3" fmla="*/ 893185 w 993687"/>
              <a:gd name="connsiteY3" fmla="*/ 496845 h 1199267"/>
              <a:gd name="connsiteX4" fmla="*/ 496843 w 993687"/>
              <a:gd name="connsiteY4" fmla="*/ 100503 h 1199267"/>
              <a:gd name="connsiteX5" fmla="*/ 509266 w 993687"/>
              <a:gd name="connsiteY5" fmla="*/ 156 h 1199267"/>
              <a:gd name="connsiteX6" fmla="*/ 856839 w 993687"/>
              <a:gd name="connsiteY6" fmla="*/ 154416 h 1199267"/>
              <a:gd name="connsiteX7" fmla="*/ 856838 w 993687"/>
              <a:gd name="connsiteY7" fmla="*/ 154417 h 1199267"/>
              <a:gd name="connsiteX8" fmla="*/ 839271 w 993687"/>
              <a:gd name="connsiteY8" fmla="*/ 856840 h 1199267"/>
              <a:gd name="connsiteX9" fmla="*/ 479277 w 993687"/>
              <a:gd name="connsiteY9" fmla="*/ 1199267 h 1199267"/>
              <a:gd name="connsiteX10" fmla="*/ 136849 w 993687"/>
              <a:gd name="connsiteY10" fmla="*/ 839272 h 1199267"/>
              <a:gd name="connsiteX11" fmla="*/ 154416 w 993687"/>
              <a:gd name="connsiteY11" fmla="*/ 136849 h 1199267"/>
              <a:gd name="connsiteX12" fmla="*/ 509266 w 993687"/>
              <a:gd name="connsiteY12" fmla="*/ 156 h 1199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3687" h="1199267">
                <a:moveTo>
                  <a:pt x="496843" y="100503"/>
                </a:moveTo>
                <a:cubicBezTo>
                  <a:pt x="277951" y="100504"/>
                  <a:pt x="100502" y="277952"/>
                  <a:pt x="100503" y="496844"/>
                </a:cubicBezTo>
                <a:cubicBezTo>
                  <a:pt x="100502" y="715738"/>
                  <a:pt x="277950" y="893186"/>
                  <a:pt x="496843" y="893185"/>
                </a:cubicBezTo>
                <a:cubicBezTo>
                  <a:pt x="715737" y="893185"/>
                  <a:pt x="893185" y="715737"/>
                  <a:pt x="893185" y="496845"/>
                </a:cubicBezTo>
                <a:cubicBezTo>
                  <a:pt x="893185" y="277951"/>
                  <a:pt x="715737" y="100503"/>
                  <a:pt x="496843" y="100503"/>
                </a:cubicBezTo>
                <a:close/>
                <a:moveTo>
                  <a:pt x="509266" y="156"/>
                </a:moveTo>
                <a:cubicBezTo>
                  <a:pt x="636380" y="3335"/>
                  <a:pt x="762280" y="55006"/>
                  <a:pt x="856839" y="154416"/>
                </a:cubicBezTo>
                <a:lnTo>
                  <a:pt x="856838" y="154417"/>
                </a:lnTo>
                <a:cubicBezTo>
                  <a:pt x="1045956" y="353237"/>
                  <a:pt x="1038091" y="667722"/>
                  <a:pt x="839271" y="856840"/>
                </a:cubicBezTo>
                <a:lnTo>
                  <a:pt x="479277" y="1199267"/>
                </a:lnTo>
                <a:lnTo>
                  <a:pt x="136849" y="839272"/>
                </a:lnTo>
                <a:cubicBezTo>
                  <a:pt x="-52268" y="640452"/>
                  <a:pt x="-44403" y="325967"/>
                  <a:pt x="154416" y="136849"/>
                </a:cubicBezTo>
                <a:cubicBezTo>
                  <a:pt x="253826" y="42291"/>
                  <a:pt x="382152" y="-3023"/>
                  <a:pt x="509266" y="15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180000" anchor="ctr">
            <a:normAutofit/>
          </a:bodyPr>
          <a:lstStyle/>
          <a:p>
            <a:pPr algn="ctr">
              <a:lnSpc>
                <a:spcPct val="110000"/>
              </a:lnSpc>
              <a:defRPr/>
            </a:pPr>
            <a:r>
              <a:rPr lang="en-US" altLang="zh-CN" sz="3200" dirty="0">
                <a:solidFill>
                  <a:schemeClr val="tx1"/>
                </a:solidFill>
              </a:rPr>
              <a:t>06</a:t>
            </a:r>
            <a:endParaRPr lang="zh-CN" altLang="en-US" sz="3200" dirty="0">
              <a:solidFill>
                <a:schemeClr val="tx1"/>
              </a:solidFill>
            </a:endParaRPr>
          </a:p>
        </p:txBody>
      </p:sp>
      <p:sp>
        <p:nvSpPr>
          <p:cNvPr id="5" name="文本框 4"/>
          <p:cNvSpPr txBox="1"/>
          <p:nvPr>
            <p:custDataLst>
              <p:tags r:id="rId5"/>
            </p:custDataLst>
          </p:nvPr>
        </p:nvSpPr>
        <p:spPr>
          <a:xfrm>
            <a:off x="6726222" y="1739254"/>
            <a:ext cx="2945130" cy="46037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解码阶段</a:t>
            </a:r>
          </a:p>
        </p:txBody>
      </p:sp>
      <p:sp>
        <p:nvSpPr>
          <p:cNvPr id="7" name="矩形 6"/>
          <p:cNvSpPr/>
          <p:nvPr>
            <p:custDataLst>
              <p:tags r:id="rId6"/>
            </p:custDataLst>
          </p:nvPr>
        </p:nvSpPr>
        <p:spPr>
          <a:xfrm>
            <a:off x="6659849" y="2318908"/>
            <a:ext cx="5692775" cy="1954302"/>
          </a:xfrm>
          <a:prstGeom prst="rect">
            <a:avLst/>
          </a:prstGeom>
        </p:spPr>
        <p:txBody>
          <a:bodyPr wrap="square">
            <a:noAutofit/>
          </a:bodyPr>
          <a:lstStyle/>
          <a:p>
            <a:pPr marL="285750" indent="-285750" algn="l">
              <a:lnSpc>
                <a:spcPct val="150000"/>
              </a:lnSpc>
              <a:buFont typeface="Wingdings" panose="05000000000000000000" pitchFamily="2" charset="2"/>
              <a:buChar char="Ø"/>
            </a:pPr>
            <a:r>
              <a:rPr dirty="0"/>
              <a:t>进行四次解码+（上采样+拼接）的操作：</a:t>
            </a:r>
          </a:p>
          <a:p>
            <a:pPr indent="0" algn="l">
              <a:lnSpc>
                <a:spcPct val="150000"/>
              </a:lnSpc>
              <a:buFont typeface="Arial" panose="020B0604020202020204" pitchFamily="34" charset="0"/>
              <a:buNone/>
            </a:pPr>
            <a:r>
              <a:rPr sz="1600" dirty="0">
                <a:solidFill>
                  <a:schemeClr val="tx1">
                    <a:lumMod val="50000"/>
                  </a:schemeClr>
                </a:solidFill>
              </a:rPr>
              <a:t>x3_0 = self.conv3_1(torch.cat([x3_0, self.up(x4_0)], 1))</a:t>
            </a:r>
          </a:p>
          <a:p>
            <a:pPr indent="0" algn="l">
              <a:lnSpc>
                <a:spcPct val="150000"/>
              </a:lnSpc>
              <a:buFont typeface="Arial" panose="020B0604020202020204" pitchFamily="34" charset="0"/>
              <a:buNone/>
            </a:pPr>
            <a:r>
              <a:rPr sz="1600" dirty="0">
                <a:solidFill>
                  <a:schemeClr val="tx1">
                    <a:lumMod val="50000"/>
                  </a:schemeClr>
                </a:solidFill>
              </a:rPr>
              <a:t>x2_0 = self.conv2_2(torch.cat([x2_0, self.up(x3_0)], 1))</a:t>
            </a:r>
          </a:p>
          <a:p>
            <a:pPr indent="0" algn="l">
              <a:lnSpc>
                <a:spcPct val="150000"/>
              </a:lnSpc>
              <a:buFont typeface="Arial" panose="020B0604020202020204" pitchFamily="34" charset="0"/>
              <a:buNone/>
            </a:pPr>
            <a:r>
              <a:rPr sz="1600" dirty="0">
                <a:solidFill>
                  <a:schemeClr val="tx1">
                    <a:lumMod val="50000"/>
                  </a:schemeClr>
                </a:solidFill>
              </a:rPr>
              <a:t>x1_0 = self.conv1_3(torch.cat([x1_0, self.up(x2_0)], 1))</a:t>
            </a:r>
          </a:p>
          <a:p>
            <a:pPr indent="0" algn="l">
              <a:lnSpc>
                <a:spcPct val="150000"/>
              </a:lnSpc>
              <a:buFont typeface="Arial" panose="020B0604020202020204" pitchFamily="34" charset="0"/>
              <a:buNone/>
            </a:pPr>
            <a:r>
              <a:rPr sz="1600" dirty="0">
                <a:solidFill>
                  <a:schemeClr val="tx1">
                    <a:lumMod val="50000"/>
                  </a:schemeClr>
                </a:solidFill>
              </a:rPr>
              <a:t>x = self.conv0_4(torch.cat([x, self.up(x1_0)], 1))</a:t>
            </a:r>
          </a:p>
          <a:p>
            <a:pPr indent="0" algn="l">
              <a:lnSpc>
                <a:spcPct val="150000"/>
              </a:lnSpc>
              <a:buFont typeface="Arial" panose="020B0604020202020204" pitchFamily="34" charset="0"/>
              <a:buNone/>
            </a:pPr>
            <a:endParaRPr dirty="0"/>
          </a:p>
          <a:p>
            <a:pPr indent="0" algn="l">
              <a:lnSpc>
                <a:spcPct val="150000"/>
              </a:lnSpc>
              <a:buFont typeface="Arial" panose="020B0604020202020204" pitchFamily="34" charset="0"/>
              <a:buNone/>
            </a:pPr>
            <a:endParaRPr dirty="0"/>
          </a:p>
        </p:txBody>
      </p:sp>
      <p:cxnSp>
        <p:nvCxnSpPr>
          <p:cNvPr id="8" name="直接连接符 7"/>
          <p:cNvCxnSpPr>
            <a:cxnSpLocks/>
          </p:cNvCxnSpPr>
          <p:nvPr>
            <p:custDataLst>
              <p:tags r:id="rId7"/>
            </p:custDataLst>
          </p:nvPr>
        </p:nvCxnSpPr>
        <p:spPr>
          <a:xfrm>
            <a:off x="6822599" y="2322460"/>
            <a:ext cx="1267460" cy="63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72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FORE  </a:t>
            </a:r>
            <a:endParaRPr lang="zh-CN" altLang="en-US" dirty="0"/>
          </a:p>
        </p:txBody>
      </p:sp>
      <p:sp>
        <p:nvSpPr>
          <p:cNvPr id="4" name="文本占位符 3"/>
          <p:cNvSpPr>
            <a:spLocks noGrp="1"/>
          </p:cNvSpPr>
          <p:nvPr>
            <p:ph type="body" sz="quarter" idx="12"/>
          </p:nvPr>
        </p:nvSpPr>
        <p:spPr/>
        <p:txBody>
          <a:bodyPr/>
          <a:lstStyle/>
          <a:p>
            <a:r>
              <a:rPr lang="zh-CN" altLang="en-US" dirty="0"/>
              <a:t>训练组件</a:t>
            </a:r>
          </a:p>
        </p:txBody>
      </p:sp>
    </p:spTree>
    <p:extLst>
      <p:ext uri="{BB962C8B-B14F-4D97-AF65-F5344CB8AC3E}">
        <p14:creationId xmlns:p14="http://schemas.microsoft.com/office/powerpoint/2010/main" val="1673960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2"/>
          </p:nvPr>
        </p:nvSpPr>
        <p:spPr/>
        <p:txBody>
          <a:bodyPr/>
          <a:lstStyle/>
          <a:p>
            <a:r>
              <a:rPr lang="zh-CN" altLang="en-US" dirty="0"/>
              <a:t>优化器</a:t>
            </a: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4472" y="309074"/>
            <a:ext cx="1532408" cy="484198"/>
          </a:xfrm>
          <a:prstGeom prst="rect">
            <a:avLst/>
          </a:prstGeom>
        </p:spPr>
      </p:pic>
      <p:sp>
        <p:nvSpPr>
          <p:cNvPr id="13" name="MH_SubTitle_1">
            <a:extLst>
              <a:ext uri="{FF2B5EF4-FFF2-40B4-BE49-F238E27FC236}">
                <a16:creationId xmlns:a16="http://schemas.microsoft.com/office/drawing/2014/main" id="{9155EBD9-968B-0090-1883-4535D2A5A3D5}"/>
              </a:ext>
            </a:extLst>
          </p:cNvPr>
          <p:cNvSpPr/>
          <p:nvPr>
            <p:custDataLst>
              <p:tags r:id="rId1"/>
            </p:custDataLst>
          </p:nvPr>
        </p:nvSpPr>
        <p:spPr>
          <a:xfrm>
            <a:off x="438155" y="2928220"/>
            <a:ext cx="828279" cy="998963"/>
          </a:xfrm>
          <a:custGeom>
            <a:avLst/>
            <a:gdLst>
              <a:gd name="connsiteX0" fmla="*/ 496843 w 993687"/>
              <a:gd name="connsiteY0" fmla="*/ 100503 h 1199267"/>
              <a:gd name="connsiteX1" fmla="*/ 100503 w 993687"/>
              <a:gd name="connsiteY1" fmla="*/ 496844 h 1199267"/>
              <a:gd name="connsiteX2" fmla="*/ 496843 w 993687"/>
              <a:gd name="connsiteY2" fmla="*/ 893185 h 1199267"/>
              <a:gd name="connsiteX3" fmla="*/ 893185 w 993687"/>
              <a:gd name="connsiteY3" fmla="*/ 496845 h 1199267"/>
              <a:gd name="connsiteX4" fmla="*/ 496843 w 993687"/>
              <a:gd name="connsiteY4" fmla="*/ 100503 h 1199267"/>
              <a:gd name="connsiteX5" fmla="*/ 509266 w 993687"/>
              <a:gd name="connsiteY5" fmla="*/ 156 h 1199267"/>
              <a:gd name="connsiteX6" fmla="*/ 856839 w 993687"/>
              <a:gd name="connsiteY6" fmla="*/ 154416 h 1199267"/>
              <a:gd name="connsiteX7" fmla="*/ 856838 w 993687"/>
              <a:gd name="connsiteY7" fmla="*/ 154417 h 1199267"/>
              <a:gd name="connsiteX8" fmla="*/ 839271 w 993687"/>
              <a:gd name="connsiteY8" fmla="*/ 856840 h 1199267"/>
              <a:gd name="connsiteX9" fmla="*/ 479277 w 993687"/>
              <a:gd name="connsiteY9" fmla="*/ 1199267 h 1199267"/>
              <a:gd name="connsiteX10" fmla="*/ 136849 w 993687"/>
              <a:gd name="connsiteY10" fmla="*/ 839272 h 1199267"/>
              <a:gd name="connsiteX11" fmla="*/ 154416 w 993687"/>
              <a:gd name="connsiteY11" fmla="*/ 136849 h 1199267"/>
              <a:gd name="connsiteX12" fmla="*/ 509266 w 993687"/>
              <a:gd name="connsiteY12" fmla="*/ 156 h 1199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3687" h="1199267">
                <a:moveTo>
                  <a:pt x="496843" y="100503"/>
                </a:moveTo>
                <a:cubicBezTo>
                  <a:pt x="277951" y="100504"/>
                  <a:pt x="100502" y="277952"/>
                  <a:pt x="100503" y="496844"/>
                </a:cubicBezTo>
                <a:cubicBezTo>
                  <a:pt x="100502" y="715738"/>
                  <a:pt x="277950" y="893186"/>
                  <a:pt x="496843" y="893185"/>
                </a:cubicBezTo>
                <a:cubicBezTo>
                  <a:pt x="715737" y="893185"/>
                  <a:pt x="893185" y="715737"/>
                  <a:pt x="893185" y="496845"/>
                </a:cubicBezTo>
                <a:cubicBezTo>
                  <a:pt x="893185" y="277951"/>
                  <a:pt x="715737" y="100503"/>
                  <a:pt x="496843" y="100503"/>
                </a:cubicBezTo>
                <a:close/>
                <a:moveTo>
                  <a:pt x="509266" y="156"/>
                </a:moveTo>
                <a:cubicBezTo>
                  <a:pt x="636380" y="3335"/>
                  <a:pt x="762280" y="55006"/>
                  <a:pt x="856839" y="154416"/>
                </a:cubicBezTo>
                <a:lnTo>
                  <a:pt x="856838" y="154417"/>
                </a:lnTo>
                <a:cubicBezTo>
                  <a:pt x="1045956" y="353237"/>
                  <a:pt x="1038091" y="667722"/>
                  <a:pt x="839271" y="856840"/>
                </a:cubicBezTo>
                <a:lnTo>
                  <a:pt x="479277" y="1199267"/>
                </a:lnTo>
                <a:lnTo>
                  <a:pt x="136849" y="839272"/>
                </a:lnTo>
                <a:cubicBezTo>
                  <a:pt x="-52268" y="640452"/>
                  <a:pt x="-44403" y="325967"/>
                  <a:pt x="154416" y="136849"/>
                </a:cubicBezTo>
                <a:cubicBezTo>
                  <a:pt x="253826" y="42291"/>
                  <a:pt x="382152" y="-3023"/>
                  <a:pt x="509266" y="15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180000" anchor="ctr">
            <a:norm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20517C"/>
                </a:solidFill>
                <a:effectLst/>
                <a:uLnTx/>
                <a:uFillTx/>
                <a:latin typeface="华文细黑"/>
                <a:ea typeface="华文细黑"/>
                <a:cs typeface="+mn-cs"/>
              </a:rPr>
              <a:t>01</a:t>
            </a:r>
            <a:endParaRPr kumimoji="0" lang="zh-CN" altLang="en-US" sz="3200" b="0" i="0" u="none" strike="noStrike" kern="1200" cap="none" spc="0" normalizeH="0" baseline="0" noProof="0" dirty="0">
              <a:ln>
                <a:noFill/>
              </a:ln>
              <a:solidFill>
                <a:srgbClr val="20517C"/>
              </a:solidFill>
              <a:effectLst/>
              <a:uLnTx/>
              <a:uFillTx/>
              <a:latin typeface="华文细黑"/>
              <a:ea typeface="华文细黑"/>
              <a:cs typeface="+mn-cs"/>
            </a:endParaRPr>
          </a:p>
        </p:txBody>
      </p:sp>
      <p:sp>
        <p:nvSpPr>
          <p:cNvPr id="15" name="MH_SubTitle_1">
            <a:extLst>
              <a:ext uri="{FF2B5EF4-FFF2-40B4-BE49-F238E27FC236}">
                <a16:creationId xmlns:a16="http://schemas.microsoft.com/office/drawing/2014/main" id="{312E70A5-AF5F-BD4C-05A8-1B07968FA875}"/>
              </a:ext>
            </a:extLst>
          </p:cNvPr>
          <p:cNvSpPr/>
          <p:nvPr>
            <p:custDataLst>
              <p:tags r:id="rId2"/>
            </p:custDataLst>
          </p:nvPr>
        </p:nvSpPr>
        <p:spPr>
          <a:xfrm>
            <a:off x="401308" y="4881970"/>
            <a:ext cx="828279" cy="998963"/>
          </a:xfrm>
          <a:custGeom>
            <a:avLst/>
            <a:gdLst>
              <a:gd name="connsiteX0" fmla="*/ 496843 w 993687"/>
              <a:gd name="connsiteY0" fmla="*/ 100503 h 1199267"/>
              <a:gd name="connsiteX1" fmla="*/ 100503 w 993687"/>
              <a:gd name="connsiteY1" fmla="*/ 496844 h 1199267"/>
              <a:gd name="connsiteX2" fmla="*/ 496843 w 993687"/>
              <a:gd name="connsiteY2" fmla="*/ 893185 h 1199267"/>
              <a:gd name="connsiteX3" fmla="*/ 893185 w 993687"/>
              <a:gd name="connsiteY3" fmla="*/ 496845 h 1199267"/>
              <a:gd name="connsiteX4" fmla="*/ 496843 w 993687"/>
              <a:gd name="connsiteY4" fmla="*/ 100503 h 1199267"/>
              <a:gd name="connsiteX5" fmla="*/ 509266 w 993687"/>
              <a:gd name="connsiteY5" fmla="*/ 156 h 1199267"/>
              <a:gd name="connsiteX6" fmla="*/ 856839 w 993687"/>
              <a:gd name="connsiteY6" fmla="*/ 154416 h 1199267"/>
              <a:gd name="connsiteX7" fmla="*/ 856838 w 993687"/>
              <a:gd name="connsiteY7" fmla="*/ 154417 h 1199267"/>
              <a:gd name="connsiteX8" fmla="*/ 839271 w 993687"/>
              <a:gd name="connsiteY8" fmla="*/ 856840 h 1199267"/>
              <a:gd name="connsiteX9" fmla="*/ 479277 w 993687"/>
              <a:gd name="connsiteY9" fmla="*/ 1199267 h 1199267"/>
              <a:gd name="connsiteX10" fmla="*/ 136849 w 993687"/>
              <a:gd name="connsiteY10" fmla="*/ 839272 h 1199267"/>
              <a:gd name="connsiteX11" fmla="*/ 154416 w 993687"/>
              <a:gd name="connsiteY11" fmla="*/ 136849 h 1199267"/>
              <a:gd name="connsiteX12" fmla="*/ 509266 w 993687"/>
              <a:gd name="connsiteY12" fmla="*/ 156 h 1199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3687" h="1199267">
                <a:moveTo>
                  <a:pt x="496843" y="100503"/>
                </a:moveTo>
                <a:cubicBezTo>
                  <a:pt x="277951" y="100504"/>
                  <a:pt x="100502" y="277952"/>
                  <a:pt x="100503" y="496844"/>
                </a:cubicBezTo>
                <a:cubicBezTo>
                  <a:pt x="100502" y="715738"/>
                  <a:pt x="277950" y="893186"/>
                  <a:pt x="496843" y="893185"/>
                </a:cubicBezTo>
                <a:cubicBezTo>
                  <a:pt x="715737" y="893185"/>
                  <a:pt x="893185" y="715737"/>
                  <a:pt x="893185" y="496845"/>
                </a:cubicBezTo>
                <a:cubicBezTo>
                  <a:pt x="893185" y="277951"/>
                  <a:pt x="715737" y="100503"/>
                  <a:pt x="496843" y="100503"/>
                </a:cubicBezTo>
                <a:close/>
                <a:moveTo>
                  <a:pt x="509266" y="156"/>
                </a:moveTo>
                <a:cubicBezTo>
                  <a:pt x="636380" y="3335"/>
                  <a:pt x="762280" y="55006"/>
                  <a:pt x="856839" y="154416"/>
                </a:cubicBezTo>
                <a:lnTo>
                  <a:pt x="856838" y="154417"/>
                </a:lnTo>
                <a:cubicBezTo>
                  <a:pt x="1045956" y="353237"/>
                  <a:pt x="1038091" y="667722"/>
                  <a:pt x="839271" y="856840"/>
                </a:cubicBezTo>
                <a:lnTo>
                  <a:pt x="479277" y="1199267"/>
                </a:lnTo>
                <a:lnTo>
                  <a:pt x="136849" y="839272"/>
                </a:lnTo>
                <a:cubicBezTo>
                  <a:pt x="-52268" y="640452"/>
                  <a:pt x="-44403" y="325967"/>
                  <a:pt x="154416" y="136849"/>
                </a:cubicBezTo>
                <a:cubicBezTo>
                  <a:pt x="253826" y="42291"/>
                  <a:pt x="382152" y="-3023"/>
                  <a:pt x="509266" y="15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180000" anchor="ctr">
            <a:norm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20517C"/>
                </a:solidFill>
                <a:effectLst/>
                <a:uLnTx/>
                <a:uFillTx/>
                <a:latin typeface="华文细黑"/>
                <a:ea typeface="华文细黑"/>
                <a:cs typeface="+mn-cs"/>
              </a:rPr>
              <a:t>02</a:t>
            </a:r>
            <a:endParaRPr kumimoji="0" lang="zh-CN" altLang="en-US" sz="3200" b="0" i="0" u="none" strike="noStrike" kern="1200" cap="none" spc="0" normalizeH="0" baseline="0" noProof="0" dirty="0">
              <a:ln>
                <a:noFill/>
              </a:ln>
              <a:solidFill>
                <a:srgbClr val="20517C"/>
              </a:solidFill>
              <a:effectLst/>
              <a:uLnTx/>
              <a:uFillTx/>
              <a:latin typeface="华文细黑"/>
              <a:ea typeface="华文细黑"/>
              <a:cs typeface="+mn-cs"/>
            </a:endParaRPr>
          </a:p>
        </p:txBody>
      </p:sp>
      <p:sp>
        <p:nvSpPr>
          <p:cNvPr id="16" name="矩形 15">
            <a:extLst>
              <a:ext uri="{FF2B5EF4-FFF2-40B4-BE49-F238E27FC236}">
                <a16:creationId xmlns:a16="http://schemas.microsoft.com/office/drawing/2014/main" id="{BBB263F9-9B44-0A3A-6D99-AA80B46CE478}"/>
              </a:ext>
            </a:extLst>
          </p:cNvPr>
          <p:cNvSpPr/>
          <p:nvPr/>
        </p:nvSpPr>
        <p:spPr>
          <a:xfrm>
            <a:off x="459944" y="2162679"/>
            <a:ext cx="7868304" cy="399725"/>
          </a:xfrm>
          <a:prstGeom prst="rect">
            <a:avLst/>
          </a:prstGeom>
        </p:spPr>
        <p:txBody>
          <a:bodyPr wrap="square">
            <a:spAutoFit/>
          </a:bodyPr>
          <a:lstStyle/>
          <a:p>
            <a:pPr marL="0" marR="0" lvl="0" indent="0" algn="dist" defTabSz="914400" rtl="0" eaLnBrk="1" fontAlgn="auto" latinLnBrk="0" hangingPunct="1">
              <a:lnSpc>
                <a:spcPct val="1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20517C"/>
                </a:solidFill>
                <a:effectLst/>
                <a:uLnTx/>
                <a:uFillTx/>
                <a:latin typeface="微软雅黑"/>
                <a:ea typeface="微软雅黑"/>
                <a:cs typeface="+mn-cs"/>
              </a:rPr>
              <a:t>optimizer = Novograd(model.parameters(), lr=args.lr)</a:t>
            </a:r>
            <a:endParaRPr kumimoji="0" lang="zh-CN" altLang="en-US" sz="1800" b="0" i="0" u="none" strike="noStrike" kern="1200" cap="none" spc="0" normalizeH="0" baseline="0" noProof="0" dirty="0">
              <a:ln>
                <a:noFill/>
              </a:ln>
              <a:solidFill>
                <a:srgbClr val="20517C"/>
              </a:solidFill>
              <a:effectLst/>
              <a:uLnTx/>
              <a:uFillTx/>
              <a:latin typeface="微软雅黑"/>
              <a:ea typeface="微软雅黑"/>
              <a:cs typeface="+mn-cs"/>
            </a:endParaRPr>
          </a:p>
        </p:txBody>
      </p:sp>
      <p:sp>
        <p:nvSpPr>
          <p:cNvPr id="17" name="矩形 16">
            <a:extLst>
              <a:ext uri="{FF2B5EF4-FFF2-40B4-BE49-F238E27FC236}">
                <a16:creationId xmlns:a16="http://schemas.microsoft.com/office/drawing/2014/main" id="{0039F87C-9D97-C63A-A1EF-0A106085BB78}"/>
              </a:ext>
            </a:extLst>
          </p:cNvPr>
          <p:cNvSpPr/>
          <p:nvPr/>
        </p:nvSpPr>
        <p:spPr>
          <a:xfrm>
            <a:off x="1421125" y="3435947"/>
            <a:ext cx="9412920" cy="1059842"/>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20517C"/>
                </a:solidFill>
                <a:effectLst/>
                <a:uLnTx/>
                <a:uFillTx/>
                <a:latin typeface="华文细黑"/>
                <a:ea typeface="华文细黑"/>
                <a:cs typeface="+mn-cs"/>
              </a:rPr>
              <a:t>Novograd</a:t>
            </a:r>
            <a:r>
              <a:rPr kumimoji="0" lang="zh-CN" altLang="en-US" sz="1800" b="0" i="0" u="none" strike="noStrike" kern="1200" cap="none" spc="0" normalizeH="0" baseline="0" noProof="0" dirty="0">
                <a:ln>
                  <a:noFill/>
                </a:ln>
                <a:solidFill>
                  <a:srgbClr val="20517C"/>
                </a:solidFill>
                <a:effectLst/>
                <a:uLnTx/>
                <a:uFillTx/>
                <a:latin typeface="华文细黑"/>
                <a:ea typeface="华文细黑"/>
                <a:cs typeface="+mn-cs"/>
              </a:rPr>
              <a:t>通过根据梯度的方向和大小来自适应地调整学习率，以更好地适应不同参数的变化情况，这使得</a:t>
            </a:r>
            <a:r>
              <a:rPr kumimoji="0" lang="en-US" altLang="zh-CN" sz="1800" b="0" i="0" u="none" strike="noStrike" kern="1200" cap="none" spc="0" normalizeH="0" baseline="0" noProof="0" dirty="0">
                <a:ln>
                  <a:noFill/>
                </a:ln>
                <a:solidFill>
                  <a:srgbClr val="20517C"/>
                </a:solidFill>
                <a:effectLst/>
                <a:uLnTx/>
                <a:uFillTx/>
                <a:latin typeface="华文细黑"/>
                <a:ea typeface="华文细黑"/>
                <a:cs typeface="+mn-cs"/>
              </a:rPr>
              <a:t>Novograd</a:t>
            </a:r>
            <a:r>
              <a:rPr kumimoji="0" lang="zh-CN" altLang="en-US" sz="1800" b="0" i="0" u="none" strike="noStrike" kern="1200" cap="none" spc="0" normalizeH="0" baseline="0" noProof="0" dirty="0">
                <a:ln>
                  <a:noFill/>
                </a:ln>
                <a:solidFill>
                  <a:srgbClr val="20517C"/>
                </a:solidFill>
                <a:effectLst/>
                <a:uLnTx/>
                <a:uFillTx/>
                <a:latin typeface="华文细黑"/>
                <a:ea typeface="华文细黑"/>
                <a:cs typeface="+mn-cs"/>
              </a:rPr>
              <a:t>在训练深度学习模型时更容易找到全局最优解或更接近最优解的局部最优解</a:t>
            </a:r>
          </a:p>
        </p:txBody>
      </p:sp>
      <p:sp>
        <p:nvSpPr>
          <p:cNvPr id="18" name="矩形 17">
            <a:extLst>
              <a:ext uri="{FF2B5EF4-FFF2-40B4-BE49-F238E27FC236}">
                <a16:creationId xmlns:a16="http://schemas.microsoft.com/office/drawing/2014/main" id="{3C187FF2-2849-DE2A-D0B7-1274219C2C63}"/>
              </a:ext>
            </a:extLst>
          </p:cNvPr>
          <p:cNvSpPr/>
          <p:nvPr/>
        </p:nvSpPr>
        <p:spPr>
          <a:xfrm>
            <a:off x="1460301" y="5297567"/>
            <a:ext cx="9388227" cy="1065163"/>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20517C"/>
                </a:solidFill>
                <a:effectLst/>
                <a:uLnTx/>
                <a:uFillTx/>
                <a:latin typeface="华文细黑"/>
                <a:ea typeface="华文细黑"/>
                <a:cs typeface="+mn-cs"/>
              </a:rPr>
              <a:t>Novograd</a:t>
            </a:r>
            <a:r>
              <a:rPr kumimoji="0" lang="zh-CN" altLang="en-US" sz="1800" b="0" i="0" u="none" strike="noStrike" kern="1200" cap="none" spc="0" normalizeH="0" baseline="0" noProof="0" dirty="0">
                <a:ln>
                  <a:noFill/>
                </a:ln>
                <a:solidFill>
                  <a:srgbClr val="20517C"/>
                </a:solidFill>
                <a:effectLst/>
                <a:uLnTx/>
                <a:uFillTx/>
                <a:latin typeface="华文细黑"/>
                <a:ea typeface="华文细黑"/>
                <a:cs typeface="+mn-cs"/>
              </a:rPr>
              <a:t>引入了一种新的正则化项，称为</a:t>
            </a:r>
            <a:r>
              <a:rPr kumimoji="0" lang="en-US" altLang="zh-CN" sz="1800" b="0" i="0" u="none" strike="noStrike" kern="1200" cap="none" spc="0" normalizeH="0" baseline="0" noProof="0" dirty="0">
                <a:ln>
                  <a:noFill/>
                </a:ln>
                <a:solidFill>
                  <a:srgbClr val="20517C"/>
                </a:solidFill>
                <a:effectLst/>
                <a:uLnTx/>
                <a:uFillTx/>
                <a:latin typeface="华文细黑"/>
                <a:ea typeface="华文细黑"/>
                <a:cs typeface="+mn-cs"/>
              </a:rPr>
              <a:t>"orthogonal regularization"</a:t>
            </a:r>
            <a:r>
              <a:rPr kumimoji="0" lang="zh-CN" altLang="en-US" sz="1800" b="0" i="0" u="none" strike="noStrike" kern="1200" cap="none" spc="0" normalizeH="0" baseline="0" noProof="0" dirty="0">
                <a:ln>
                  <a:noFill/>
                </a:ln>
                <a:solidFill>
                  <a:srgbClr val="20517C"/>
                </a:solidFill>
                <a:effectLst/>
                <a:uLnTx/>
                <a:uFillTx/>
                <a:latin typeface="华文细黑"/>
                <a:ea typeface="华文细黑"/>
                <a:cs typeface="+mn-cs"/>
              </a:rPr>
              <a:t>（正交正则化）。这个正则化项通过鼓励模型参数之间的正交性来提高模型的泛化能力。正交正则化可以使模型的参数更加均衡，减少过拟合的风险</a:t>
            </a:r>
          </a:p>
        </p:txBody>
      </p:sp>
      <p:sp>
        <p:nvSpPr>
          <p:cNvPr id="19" name="文本框 18">
            <a:extLst>
              <a:ext uri="{FF2B5EF4-FFF2-40B4-BE49-F238E27FC236}">
                <a16:creationId xmlns:a16="http://schemas.microsoft.com/office/drawing/2014/main" id="{C02709CE-1A8A-9337-5A51-7E086FA72E6F}"/>
              </a:ext>
            </a:extLst>
          </p:cNvPr>
          <p:cNvSpPr txBox="1"/>
          <p:nvPr/>
        </p:nvSpPr>
        <p:spPr>
          <a:xfrm>
            <a:off x="452638" y="1588748"/>
            <a:ext cx="83796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0517C"/>
                </a:solidFill>
                <a:effectLst/>
                <a:uLnTx/>
                <a:uFillTx/>
                <a:latin typeface="微软雅黑" panose="020B0503020204020204" pitchFamily="34" charset="-122"/>
                <a:ea typeface="微软雅黑" panose="020B0503020204020204" pitchFamily="34" charset="-122"/>
                <a:cs typeface="+mn-cs"/>
              </a:rPr>
              <a:t>使用</a:t>
            </a:r>
            <a:r>
              <a:rPr kumimoji="0" lang="en-US" altLang="zh-CN" sz="2400" b="1" i="0" u="none" strike="noStrike" kern="1200" cap="none" spc="0" normalizeH="0" baseline="0" noProof="0" dirty="0">
                <a:ln>
                  <a:noFill/>
                </a:ln>
                <a:solidFill>
                  <a:srgbClr val="20517C"/>
                </a:solidFill>
                <a:effectLst/>
                <a:uLnTx/>
                <a:uFillTx/>
                <a:latin typeface="微软雅黑" panose="020B0503020204020204" pitchFamily="34" charset="-122"/>
                <a:ea typeface="微软雅黑" panose="020B0503020204020204" pitchFamily="34" charset="-122"/>
                <a:cs typeface="+mn-cs"/>
              </a:rPr>
              <a:t>monai</a:t>
            </a:r>
            <a:r>
              <a:rPr kumimoji="0" lang="zh-CN" altLang="en-US" sz="2400" b="1" i="0" u="none" strike="noStrike" kern="1200" cap="none" spc="0" normalizeH="0" baseline="0" noProof="0" dirty="0">
                <a:ln>
                  <a:noFill/>
                </a:ln>
                <a:solidFill>
                  <a:srgbClr val="20517C"/>
                </a:solidFill>
                <a:effectLst/>
                <a:uLnTx/>
                <a:uFillTx/>
                <a:latin typeface="微软雅黑" panose="020B0503020204020204" pitchFamily="34" charset="-122"/>
                <a:ea typeface="微软雅黑" panose="020B0503020204020204" pitchFamily="34" charset="-122"/>
                <a:cs typeface="+mn-cs"/>
              </a:rPr>
              <a:t>提供的</a:t>
            </a:r>
            <a:r>
              <a:rPr kumimoji="0" lang="en-US" altLang="zh-CN" sz="2400" b="1" i="0" u="none" strike="noStrike" kern="1200" cap="none" spc="0" normalizeH="0" baseline="0" noProof="0" dirty="0">
                <a:ln>
                  <a:noFill/>
                </a:ln>
                <a:solidFill>
                  <a:srgbClr val="20517C"/>
                </a:solidFill>
                <a:effectLst/>
                <a:uLnTx/>
                <a:uFillTx/>
                <a:latin typeface="微软雅黑" panose="020B0503020204020204" pitchFamily="34" charset="-122"/>
                <a:ea typeface="微软雅黑" panose="020B0503020204020204" pitchFamily="34" charset="-122"/>
                <a:cs typeface="+mn-cs"/>
              </a:rPr>
              <a:t>Novograd</a:t>
            </a:r>
            <a:r>
              <a:rPr kumimoji="0" lang="zh-CN" altLang="en-US" sz="2400" b="1" i="0" u="none" strike="noStrike" kern="1200" cap="none" spc="0" normalizeH="0" baseline="0" noProof="0" dirty="0">
                <a:ln>
                  <a:noFill/>
                </a:ln>
                <a:solidFill>
                  <a:srgbClr val="20517C"/>
                </a:solidFill>
                <a:effectLst/>
                <a:uLnTx/>
                <a:uFillTx/>
                <a:latin typeface="微软雅黑" panose="020B0503020204020204" pitchFamily="34" charset="-122"/>
                <a:ea typeface="微软雅黑" panose="020B0503020204020204" pitchFamily="34" charset="-122"/>
                <a:cs typeface="+mn-cs"/>
              </a:rPr>
              <a:t>优化器（自适应随机梯度下降）</a:t>
            </a:r>
          </a:p>
        </p:txBody>
      </p:sp>
      <p:sp>
        <p:nvSpPr>
          <p:cNvPr id="22" name="文本框 21">
            <a:extLst>
              <a:ext uri="{FF2B5EF4-FFF2-40B4-BE49-F238E27FC236}">
                <a16:creationId xmlns:a16="http://schemas.microsoft.com/office/drawing/2014/main" id="{1D6A9F58-9870-CC9A-DACA-7440F7D8D49F}"/>
              </a:ext>
            </a:extLst>
          </p:cNvPr>
          <p:cNvSpPr txBox="1"/>
          <p:nvPr/>
        </p:nvSpPr>
        <p:spPr>
          <a:xfrm>
            <a:off x="1437592" y="2966037"/>
            <a:ext cx="23586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20517C"/>
                </a:solidFill>
                <a:effectLst/>
                <a:uLnTx/>
                <a:uFillTx/>
                <a:latin typeface="微软雅黑" panose="020B0503020204020204" pitchFamily="34" charset="-122"/>
                <a:ea typeface="微软雅黑" panose="020B0503020204020204" pitchFamily="34" charset="-122"/>
                <a:cs typeface="+mn-cs"/>
              </a:rPr>
              <a:t>自适应学习率：</a:t>
            </a:r>
          </a:p>
        </p:txBody>
      </p:sp>
      <p:sp>
        <p:nvSpPr>
          <p:cNvPr id="23" name="文本框 22">
            <a:extLst>
              <a:ext uri="{FF2B5EF4-FFF2-40B4-BE49-F238E27FC236}">
                <a16:creationId xmlns:a16="http://schemas.microsoft.com/office/drawing/2014/main" id="{E27C7498-A8C2-D0D0-D5C9-76DC093E2988}"/>
              </a:ext>
            </a:extLst>
          </p:cNvPr>
          <p:cNvSpPr txBox="1"/>
          <p:nvPr/>
        </p:nvSpPr>
        <p:spPr>
          <a:xfrm>
            <a:off x="1470123" y="4835902"/>
            <a:ext cx="23586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20517C"/>
                </a:solidFill>
                <a:effectLst/>
                <a:uLnTx/>
                <a:uFillTx/>
                <a:latin typeface="微软雅黑" panose="020B0503020204020204" pitchFamily="34" charset="-122"/>
                <a:ea typeface="微软雅黑" panose="020B0503020204020204" pitchFamily="34" charset="-122"/>
                <a:cs typeface="+mn-cs"/>
              </a:rPr>
              <a:t>梯度修剪：</a:t>
            </a:r>
          </a:p>
        </p:txBody>
      </p:sp>
    </p:spTree>
    <p:extLst>
      <p:ext uri="{BB962C8B-B14F-4D97-AF65-F5344CB8AC3E}">
        <p14:creationId xmlns:p14="http://schemas.microsoft.com/office/powerpoint/2010/main" val="199359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727848" y="1618169"/>
            <a:ext cx="2841043" cy="503237"/>
          </a:xfrm>
        </p:spPr>
        <p:txBody>
          <a:bodyPr/>
          <a:lstStyle/>
          <a:p>
            <a:r>
              <a:rPr lang="en-US" altLang="zh-CN" dirty="0"/>
              <a:t>PART  02</a:t>
            </a:r>
            <a:endParaRPr lang="zh-CN" altLang="en-US" dirty="0"/>
          </a:p>
        </p:txBody>
      </p:sp>
      <p:sp>
        <p:nvSpPr>
          <p:cNvPr id="3" name="文本占位符 2"/>
          <p:cNvSpPr>
            <a:spLocks noGrp="1"/>
          </p:cNvSpPr>
          <p:nvPr>
            <p:ph type="body" sz="quarter" idx="12"/>
          </p:nvPr>
        </p:nvSpPr>
        <p:spPr>
          <a:xfrm>
            <a:off x="4727848" y="2363213"/>
            <a:ext cx="2841043" cy="503237"/>
          </a:xfrm>
        </p:spPr>
        <p:txBody>
          <a:bodyPr/>
          <a:lstStyle/>
          <a:p>
            <a:r>
              <a:rPr lang="en-US" altLang="zh-CN" dirty="0"/>
              <a:t>PART  03</a:t>
            </a:r>
            <a:endParaRPr lang="zh-CN" altLang="en-US" dirty="0"/>
          </a:p>
        </p:txBody>
      </p:sp>
      <p:sp>
        <p:nvSpPr>
          <p:cNvPr id="4" name="文本占位符 3"/>
          <p:cNvSpPr>
            <a:spLocks noGrp="1"/>
          </p:cNvSpPr>
          <p:nvPr>
            <p:ph type="body" sz="quarter" idx="13"/>
          </p:nvPr>
        </p:nvSpPr>
        <p:spPr>
          <a:xfrm>
            <a:off x="4727848" y="3108257"/>
            <a:ext cx="2841043" cy="503237"/>
          </a:xfrm>
        </p:spPr>
        <p:txBody>
          <a:bodyPr/>
          <a:lstStyle/>
          <a:p>
            <a:r>
              <a:rPr lang="en-US" altLang="zh-CN" dirty="0"/>
              <a:t>PART  04</a:t>
            </a:r>
            <a:endParaRPr lang="zh-CN" altLang="en-US" dirty="0"/>
          </a:p>
          <a:p>
            <a:endParaRPr lang="zh-CN" altLang="en-US" dirty="0"/>
          </a:p>
        </p:txBody>
      </p:sp>
      <p:sp>
        <p:nvSpPr>
          <p:cNvPr id="5" name="文本占位符 4"/>
          <p:cNvSpPr>
            <a:spLocks noGrp="1"/>
          </p:cNvSpPr>
          <p:nvPr>
            <p:ph type="body" sz="quarter" idx="14"/>
          </p:nvPr>
        </p:nvSpPr>
        <p:spPr>
          <a:xfrm>
            <a:off x="4727848" y="3853301"/>
            <a:ext cx="2841043" cy="503237"/>
          </a:xfrm>
        </p:spPr>
        <p:txBody>
          <a:bodyPr/>
          <a:lstStyle/>
          <a:p>
            <a:r>
              <a:rPr lang="en-US" altLang="zh-CN" dirty="0"/>
              <a:t>PART  05</a:t>
            </a:r>
            <a:endParaRPr lang="zh-CN" altLang="en-US" dirty="0"/>
          </a:p>
          <a:p>
            <a:endParaRPr lang="zh-CN" altLang="en-US" dirty="0"/>
          </a:p>
        </p:txBody>
      </p:sp>
      <p:sp>
        <p:nvSpPr>
          <p:cNvPr id="6" name="文本占位符 5"/>
          <p:cNvSpPr>
            <a:spLocks noGrp="1"/>
          </p:cNvSpPr>
          <p:nvPr>
            <p:ph type="body" sz="quarter" idx="15"/>
          </p:nvPr>
        </p:nvSpPr>
        <p:spPr>
          <a:xfrm>
            <a:off x="4727848" y="4598345"/>
            <a:ext cx="2841043" cy="503237"/>
          </a:xfrm>
        </p:spPr>
        <p:txBody>
          <a:bodyPr/>
          <a:lstStyle/>
          <a:p>
            <a:r>
              <a:rPr lang="en-US" altLang="zh-CN" dirty="0"/>
              <a:t>PART  06</a:t>
            </a:r>
            <a:endParaRPr lang="zh-CN" altLang="en-US" dirty="0"/>
          </a:p>
          <a:p>
            <a:endParaRPr lang="zh-CN" altLang="en-US" dirty="0"/>
          </a:p>
        </p:txBody>
      </p:sp>
      <p:sp>
        <p:nvSpPr>
          <p:cNvPr id="7" name="文本占位符 6"/>
          <p:cNvSpPr>
            <a:spLocks noGrp="1"/>
          </p:cNvSpPr>
          <p:nvPr>
            <p:ph type="body" sz="quarter" idx="16"/>
          </p:nvPr>
        </p:nvSpPr>
        <p:spPr>
          <a:xfrm>
            <a:off x="4727848" y="5343386"/>
            <a:ext cx="2841043" cy="503237"/>
          </a:xfrm>
        </p:spPr>
        <p:txBody>
          <a:bodyPr/>
          <a:lstStyle/>
          <a:p>
            <a:r>
              <a:rPr lang="en-US" altLang="zh-CN" dirty="0"/>
              <a:t>PART  07</a:t>
            </a:r>
            <a:endParaRPr lang="zh-CN" altLang="en-US" dirty="0"/>
          </a:p>
          <a:p>
            <a:endParaRPr lang="zh-CN" altLang="en-US" dirty="0"/>
          </a:p>
        </p:txBody>
      </p:sp>
      <p:sp>
        <p:nvSpPr>
          <p:cNvPr id="8" name="文本占位符 7"/>
          <p:cNvSpPr>
            <a:spLocks noGrp="1"/>
          </p:cNvSpPr>
          <p:nvPr>
            <p:ph type="body" sz="quarter" idx="17"/>
          </p:nvPr>
        </p:nvSpPr>
        <p:spPr>
          <a:xfrm>
            <a:off x="7314236" y="1618280"/>
            <a:ext cx="2841043" cy="503237"/>
          </a:xfrm>
        </p:spPr>
        <p:txBody>
          <a:bodyPr/>
          <a:lstStyle/>
          <a:p>
            <a:r>
              <a:rPr lang="zh-CN" altLang="en-US" dirty="0"/>
              <a:t>项目思路</a:t>
            </a:r>
          </a:p>
        </p:txBody>
      </p:sp>
      <p:sp>
        <p:nvSpPr>
          <p:cNvPr id="9" name="文本占位符 8"/>
          <p:cNvSpPr>
            <a:spLocks noGrp="1"/>
          </p:cNvSpPr>
          <p:nvPr>
            <p:ph type="body" sz="quarter" idx="18"/>
          </p:nvPr>
        </p:nvSpPr>
        <p:spPr>
          <a:xfrm>
            <a:off x="7314237" y="2363435"/>
            <a:ext cx="4032448" cy="503237"/>
          </a:xfrm>
        </p:spPr>
        <p:txBody>
          <a:bodyPr/>
          <a:lstStyle/>
          <a:p>
            <a:r>
              <a:rPr lang="zh-CN" altLang="en-US" dirty="0"/>
              <a:t>数据集处理</a:t>
            </a:r>
          </a:p>
        </p:txBody>
      </p:sp>
      <p:sp>
        <p:nvSpPr>
          <p:cNvPr id="10" name="文本占位符 9"/>
          <p:cNvSpPr>
            <a:spLocks noGrp="1"/>
          </p:cNvSpPr>
          <p:nvPr>
            <p:ph type="body" sz="quarter" idx="19"/>
          </p:nvPr>
        </p:nvSpPr>
        <p:spPr>
          <a:xfrm>
            <a:off x="7314237" y="3108590"/>
            <a:ext cx="4032448" cy="503237"/>
          </a:xfrm>
        </p:spPr>
        <p:txBody>
          <a:bodyPr/>
          <a:lstStyle/>
          <a:p>
            <a:r>
              <a:rPr lang="zh-CN" altLang="en-US" dirty="0"/>
              <a:t>模型结构</a:t>
            </a:r>
          </a:p>
        </p:txBody>
      </p:sp>
      <p:sp>
        <p:nvSpPr>
          <p:cNvPr id="11" name="文本占位符 10"/>
          <p:cNvSpPr>
            <a:spLocks noGrp="1"/>
          </p:cNvSpPr>
          <p:nvPr>
            <p:ph type="body" sz="quarter" idx="20"/>
          </p:nvPr>
        </p:nvSpPr>
        <p:spPr>
          <a:xfrm>
            <a:off x="7314237" y="3853745"/>
            <a:ext cx="4032448" cy="503237"/>
          </a:xfrm>
        </p:spPr>
        <p:txBody>
          <a:bodyPr/>
          <a:lstStyle/>
          <a:p>
            <a:r>
              <a:rPr lang="zh-CN" altLang="en-US" dirty="0"/>
              <a:t>训练组件</a:t>
            </a:r>
            <a:endParaRPr lang="en-US" altLang="zh-CN" dirty="0"/>
          </a:p>
        </p:txBody>
      </p:sp>
      <p:sp>
        <p:nvSpPr>
          <p:cNvPr id="12" name="文本占位符 11"/>
          <p:cNvSpPr>
            <a:spLocks noGrp="1"/>
          </p:cNvSpPr>
          <p:nvPr>
            <p:ph type="body" sz="quarter" idx="21"/>
          </p:nvPr>
        </p:nvSpPr>
        <p:spPr>
          <a:xfrm>
            <a:off x="7314237" y="4598900"/>
            <a:ext cx="4032448" cy="503237"/>
          </a:xfrm>
        </p:spPr>
        <p:txBody>
          <a:bodyPr/>
          <a:lstStyle/>
          <a:p>
            <a:r>
              <a:rPr lang="zh-CN" altLang="en-US" dirty="0"/>
              <a:t>训练、推理与结果</a:t>
            </a:r>
          </a:p>
        </p:txBody>
      </p:sp>
      <p:sp>
        <p:nvSpPr>
          <p:cNvPr id="13" name="文本占位符 12"/>
          <p:cNvSpPr>
            <a:spLocks noGrp="1"/>
          </p:cNvSpPr>
          <p:nvPr>
            <p:ph type="body" sz="quarter" idx="22"/>
          </p:nvPr>
        </p:nvSpPr>
        <p:spPr>
          <a:xfrm>
            <a:off x="7314237" y="5344052"/>
            <a:ext cx="4032448" cy="503237"/>
          </a:xfrm>
        </p:spPr>
        <p:txBody>
          <a:bodyPr/>
          <a:lstStyle/>
          <a:p>
            <a:r>
              <a:rPr lang="zh-CN" altLang="en-US" dirty="0"/>
              <a:t>结果分析及改进思路</a:t>
            </a:r>
          </a:p>
        </p:txBody>
      </p:sp>
      <p:sp>
        <p:nvSpPr>
          <p:cNvPr id="15" name="矩形 14">
            <a:extLst>
              <a:ext uri="{FF2B5EF4-FFF2-40B4-BE49-F238E27FC236}">
                <a16:creationId xmlns:a16="http://schemas.microsoft.com/office/drawing/2014/main" id="{C85F5369-CFDB-5A93-BD87-4E4E5CA15419}"/>
              </a:ext>
            </a:extLst>
          </p:cNvPr>
          <p:cNvSpPr/>
          <p:nvPr/>
        </p:nvSpPr>
        <p:spPr>
          <a:xfrm>
            <a:off x="0" y="0"/>
            <a:ext cx="343170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68" y="5868150"/>
            <a:ext cx="2512899" cy="794006"/>
          </a:xfrm>
          <a:prstGeom prst="rect">
            <a:avLst/>
          </a:prstGeom>
        </p:spPr>
      </p:pic>
      <p:sp>
        <p:nvSpPr>
          <p:cNvPr id="16" name="文本占位符 8">
            <a:extLst>
              <a:ext uri="{FF2B5EF4-FFF2-40B4-BE49-F238E27FC236}">
                <a16:creationId xmlns:a16="http://schemas.microsoft.com/office/drawing/2014/main" id="{6AE16870-35E6-C4EF-393B-D06037FEDD34}"/>
              </a:ext>
            </a:extLst>
          </p:cNvPr>
          <p:cNvSpPr txBox="1">
            <a:spLocks/>
          </p:cNvSpPr>
          <p:nvPr/>
        </p:nvSpPr>
        <p:spPr>
          <a:xfrm>
            <a:off x="839416" y="980728"/>
            <a:ext cx="1944216"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4800" dirty="0">
                <a:solidFill>
                  <a:schemeClr val="bg1"/>
                </a:solidFill>
              </a:rPr>
              <a:t>目  录</a:t>
            </a:r>
          </a:p>
        </p:txBody>
      </p:sp>
      <p:sp>
        <p:nvSpPr>
          <p:cNvPr id="17" name="文本占位符 8">
            <a:extLst>
              <a:ext uri="{FF2B5EF4-FFF2-40B4-BE49-F238E27FC236}">
                <a16:creationId xmlns:a16="http://schemas.microsoft.com/office/drawing/2014/main" id="{6936CFCC-6D91-5BF6-51DE-A4BA1EDC81D4}"/>
              </a:ext>
            </a:extLst>
          </p:cNvPr>
          <p:cNvSpPr txBox="1">
            <a:spLocks/>
          </p:cNvSpPr>
          <p:nvPr/>
        </p:nvSpPr>
        <p:spPr>
          <a:xfrm>
            <a:off x="864064" y="1887747"/>
            <a:ext cx="1944216"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dirty="0">
                <a:solidFill>
                  <a:schemeClr val="bg1"/>
                </a:solidFill>
              </a:rPr>
              <a:t>contents</a:t>
            </a:r>
            <a:endParaRPr lang="zh-CN" altLang="en-US" sz="2800" dirty="0">
              <a:solidFill>
                <a:schemeClr val="bg1"/>
              </a:solidFill>
            </a:endParaRPr>
          </a:p>
        </p:txBody>
      </p:sp>
      <p:sp>
        <p:nvSpPr>
          <p:cNvPr id="18" name="文本占位符 1">
            <a:extLst>
              <a:ext uri="{FF2B5EF4-FFF2-40B4-BE49-F238E27FC236}">
                <a16:creationId xmlns:a16="http://schemas.microsoft.com/office/drawing/2014/main" id="{34219849-0504-1134-9BEF-6ED8629AD54A}"/>
              </a:ext>
            </a:extLst>
          </p:cNvPr>
          <p:cNvSpPr txBox="1">
            <a:spLocks/>
          </p:cNvSpPr>
          <p:nvPr/>
        </p:nvSpPr>
        <p:spPr>
          <a:xfrm>
            <a:off x="4727848" y="873125"/>
            <a:ext cx="2841043"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PART  01</a:t>
            </a:r>
            <a:endParaRPr lang="zh-CN" altLang="en-US" dirty="0"/>
          </a:p>
        </p:txBody>
      </p:sp>
      <p:sp>
        <p:nvSpPr>
          <p:cNvPr id="19" name="文本占位符 7">
            <a:extLst>
              <a:ext uri="{FF2B5EF4-FFF2-40B4-BE49-F238E27FC236}">
                <a16:creationId xmlns:a16="http://schemas.microsoft.com/office/drawing/2014/main" id="{2801DEFC-6511-B35B-C85E-6240BEE688D5}"/>
              </a:ext>
            </a:extLst>
          </p:cNvPr>
          <p:cNvSpPr txBox="1">
            <a:spLocks/>
          </p:cNvSpPr>
          <p:nvPr/>
        </p:nvSpPr>
        <p:spPr>
          <a:xfrm>
            <a:off x="7314236" y="873125"/>
            <a:ext cx="2841043"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基本框架介绍</a:t>
            </a:r>
          </a:p>
        </p:txBody>
      </p:sp>
    </p:spTree>
    <p:extLst>
      <p:ext uri="{BB962C8B-B14F-4D97-AF65-F5344CB8AC3E}">
        <p14:creationId xmlns:p14="http://schemas.microsoft.com/office/powerpoint/2010/main" val="3214876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2"/>
          </p:nvPr>
        </p:nvSpPr>
        <p:spPr/>
        <p:txBody>
          <a:bodyPr/>
          <a:lstStyle/>
          <a:p>
            <a:r>
              <a:rPr lang="zh-CN" altLang="en-US" dirty="0"/>
              <a:t>学习率调度器</a:t>
            </a: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4472" y="309074"/>
            <a:ext cx="1532408" cy="484198"/>
          </a:xfrm>
          <a:prstGeom prst="rect">
            <a:avLst/>
          </a:prstGeom>
        </p:spPr>
      </p:pic>
      <p:sp>
        <p:nvSpPr>
          <p:cNvPr id="4" name="文本框 3">
            <a:extLst>
              <a:ext uri="{FF2B5EF4-FFF2-40B4-BE49-F238E27FC236}">
                <a16:creationId xmlns:a16="http://schemas.microsoft.com/office/drawing/2014/main" id="{EA72B1B8-4619-74E4-1D69-331761A0A953}"/>
              </a:ext>
            </a:extLst>
          </p:cNvPr>
          <p:cNvSpPr txBox="1"/>
          <p:nvPr/>
        </p:nvSpPr>
        <p:spPr>
          <a:xfrm>
            <a:off x="459944" y="1549844"/>
            <a:ext cx="1002854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0517C"/>
                </a:solidFill>
                <a:effectLst/>
                <a:uLnTx/>
                <a:uFillTx/>
                <a:latin typeface="微软雅黑" panose="020B0503020204020204" pitchFamily="34" charset="-122"/>
                <a:ea typeface="微软雅黑" panose="020B0503020204020204" pitchFamily="34" charset="-122"/>
                <a:cs typeface="+mn-cs"/>
              </a:rPr>
              <a:t>使用</a:t>
            </a:r>
            <a:r>
              <a:rPr kumimoji="0" lang="en-US" altLang="zh-CN" sz="2400" b="1" i="0" u="none" strike="noStrike" kern="1200" cap="none" spc="0" normalizeH="0" baseline="0" noProof="0" dirty="0">
                <a:ln>
                  <a:noFill/>
                </a:ln>
                <a:solidFill>
                  <a:srgbClr val="20517C"/>
                </a:solidFill>
                <a:effectLst/>
                <a:uLnTx/>
                <a:uFillTx/>
                <a:latin typeface="微软雅黑" panose="020B0503020204020204" pitchFamily="34" charset="-122"/>
                <a:ea typeface="微软雅黑" panose="020B0503020204020204" pitchFamily="34" charset="-122"/>
                <a:cs typeface="+mn-cs"/>
              </a:rPr>
              <a:t>torch</a:t>
            </a:r>
            <a:r>
              <a:rPr kumimoji="0" lang="zh-CN" altLang="en-US" sz="2400" b="1" i="0" u="none" strike="noStrike" kern="1200" cap="none" spc="0" normalizeH="0" baseline="0" noProof="0" dirty="0">
                <a:ln>
                  <a:noFill/>
                </a:ln>
                <a:solidFill>
                  <a:srgbClr val="20517C"/>
                </a:solidFill>
                <a:effectLst/>
                <a:uLnTx/>
                <a:uFillTx/>
                <a:latin typeface="微软雅黑" panose="020B0503020204020204" pitchFamily="34" charset="-122"/>
                <a:ea typeface="微软雅黑" panose="020B0503020204020204" pitchFamily="34" charset="-122"/>
                <a:cs typeface="+mn-cs"/>
              </a:rPr>
              <a:t>提供的</a:t>
            </a:r>
            <a:r>
              <a:rPr kumimoji="0" lang="en-US" altLang="zh-CN" sz="2400" b="1" i="0" u="none" strike="noStrike" kern="1200" cap="none" spc="0" normalizeH="0" baseline="0" noProof="0" dirty="0">
                <a:ln>
                  <a:noFill/>
                </a:ln>
                <a:solidFill>
                  <a:srgbClr val="20517C"/>
                </a:solidFill>
                <a:effectLst/>
                <a:uLnTx/>
                <a:uFillTx/>
                <a:latin typeface="微软雅黑"/>
                <a:ea typeface="微软雅黑"/>
                <a:cs typeface="+mn-cs"/>
              </a:rPr>
              <a:t>CosineAnnealingWarmRestarts</a:t>
            </a:r>
            <a:r>
              <a:rPr kumimoji="0" lang="zh-CN" altLang="en-US" sz="2400" b="1" i="0" u="none" strike="noStrike" kern="1200" cap="none" spc="0" normalizeH="0" baseline="0" noProof="0" dirty="0">
                <a:ln>
                  <a:noFill/>
                </a:ln>
                <a:solidFill>
                  <a:srgbClr val="20517C"/>
                </a:solidFill>
                <a:effectLst/>
                <a:uLnTx/>
                <a:uFillTx/>
                <a:latin typeface="微软雅黑"/>
                <a:ea typeface="微软雅黑"/>
                <a:cs typeface="+mn-cs"/>
              </a:rPr>
              <a:t>（余弦退火</a:t>
            </a:r>
            <a:r>
              <a:rPr lang="zh-CN" altLang="en-US" sz="2400" b="1" dirty="0">
                <a:solidFill>
                  <a:srgbClr val="20517C"/>
                </a:solidFill>
                <a:latin typeface="微软雅黑"/>
                <a:ea typeface="微软雅黑"/>
              </a:rPr>
              <a:t>重启</a:t>
            </a:r>
            <a:r>
              <a:rPr kumimoji="0" lang="zh-CN" altLang="en-US" sz="2400" b="1" i="0" u="none" strike="noStrike" kern="1200" cap="none" spc="0" normalizeH="0" baseline="0" noProof="0" dirty="0">
                <a:ln>
                  <a:noFill/>
                </a:ln>
                <a:solidFill>
                  <a:srgbClr val="20517C"/>
                </a:solidFill>
                <a:effectLst/>
                <a:uLnTx/>
                <a:uFillTx/>
                <a:latin typeface="微软雅黑"/>
                <a:ea typeface="微软雅黑"/>
                <a:cs typeface="+mn-cs"/>
              </a:rPr>
              <a:t>策略</a:t>
            </a:r>
            <a:r>
              <a:rPr kumimoji="0" lang="zh-CN" altLang="en-US" sz="2400" b="1" i="0" u="none" strike="noStrike" kern="1200" cap="none" spc="0" normalizeH="0" baseline="0" noProof="0" dirty="0">
                <a:ln>
                  <a:noFill/>
                </a:ln>
                <a:solidFill>
                  <a:srgbClr val="3F3F3F"/>
                </a:solidFill>
                <a:effectLst/>
                <a:uLnTx/>
                <a:uFillTx/>
                <a:latin typeface="微软雅黑"/>
                <a:ea typeface="微软雅黑"/>
                <a:cs typeface="+mn-cs"/>
              </a:rPr>
              <a:t>）</a:t>
            </a:r>
            <a:endParaRPr kumimoji="0" lang="zh-CN" altLang="en-US" sz="2400" b="1" i="0" u="none" strike="noStrike" kern="1200" cap="none" spc="0" normalizeH="0" baseline="0" noProof="0" dirty="0">
              <a:ln>
                <a:noFill/>
              </a:ln>
              <a:solidFill>
                <a:srgbClr val="20517C"/>
              </a:solidFill>
              <a:effectLst/>
              <a:uLnTx/>
              <a:uFillTx/>
              <a:latin typeface="微软雅黑" panose="020B0503020204020204" pitchFamily="34" charset="-122"/>
              <a:ea typeface="微软雅黑" panose="020B0503020204020204" pitchFamily="34" charset="-122"/>
              <a:cs typeface="+mn-cs"/>
            </a:endParaRPr>
          </a:p>
        </p:txBody>
      </p:sp>
      <p:sp>
        <p:nvSpPr>
          <p:cNvPr id="5" name="矩形 4">
            <a:extLst>
              <a:ext uri="{FF2B5EF4-FFF2-40B4-BE49-F238E27FC236}">
                <a16:creationId xmlns:a16="http://schemas.microsoft.com/office/drawing/2014/main" id="{02366FA5-5F53-DD5D-26B8-3CB89019BCB5}"/>
              </a:ext>
            </a:extLst>
          </p:cNvPr>
          <p:cNvSpPr/>
          <p:nvPr/>
        </p:nvSpPr>
        <p:spPr>
          <a:xfrm>
            <a:off x="459944" y="2189782"/>
            <a:ext cx="10316576" cy="399725"/>
          </a:xfrm>
          <a:prstGeom prst="rect">
            <a:avLst/>
          </a:prstGeom>
        </p:spPr>
        <p:txBody>
          <a:bodyPr wrap="square">
            <a:spAutoFit/>
          </a:bodyPr>
          <a:lstStyle/>
          <a:p>
            <a:pPr marL="0" marR="0" lvl="0" indent="0" algn="dist" defTabSz="914400" rtl="0" eaLnBrk="1" fontAlgn="auto" latinLnBrk="0" hangingPunct="1">
              <a:lnSpc>
                <a:spcPct val="1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20517C"/>
                </a:solidFill>
                <a:effectLst/>
                <a:uLnTx/>
                <a:uFillTx/>
                <a:latin typeface="微软雅黑"/>
                <a:ea typeface="微软雅黑"/>
                <a:cs typeface="+mn-cs"/>
              </a:rPr>
              <a:t>scheduler = CosineAnnealingWarmRestarts(optimizer=optimizer, T_0=5, </a:t>
            </a:r>
            <a:r>
              <a:rPr kumimoji="0" lang="en-US" altLang="zh-CN" sz="1800" b="0" i="0" u="none" strike="noStrike" kern="1200" cap="none" spc="0" normalizeH="0" baseline="0" noProof="0" dirty="0" err="1">
                <a:ln>
                  <a:noFill/>
                </a:ln>
                <a:solidFill>
                  <a:srgbClr val="20517C"/>
                </a:solidFill>
                <a:effectLst/>
                <a:uLnTx/>
                <a:uFillTx/>
                <a:latin typeface="微软雅黑"/>
                <a:ea typeface="微软雅黑"/>
                <a:cs typeface="+mn-cs"/>
              </a:rPr>
              <a:t>T_mult</a:t>
            </a:r>
            <a:r>
              <a:rPr kumimoji="0" lang="en-US" altLang="zh-CN" sz="1800" b="0" i="0" u="none" strike="noStrike" kern="1200" cap="none" spc="0" normalizeH="0" baseline="0" noProof="0" dirty="0">
                <a:ln>
                  <a:noFill/>
                </a:ln>
                <a:solidFill>
                  <a:srgbClr val="20517C"/>
                </a:solidFill>
                <a:effectLst/>
                <a:uLnTx/>
                <a:uFillTx/>
                <a:latin typeface="微软雅黑"/>
                <a:ea typeface="微软雅黑"/>
                <a:cs typeface="+mn-cs"/>
              </a:rPr>
              <a:t>=3)</a:t>
            </a:r>
            <a:endParaRPr kumimoji="0" lang="zh-CN" altLang="en-US" sz="1800" b="0" i="0" u="none" strike="noStrike" kern="1200" cap="none" spc="0" normalizeH="0" baseline="0" noProof="0" dirty="0">
              <a:ln>
                <a:noFill/>
              </a:ln>
              <a:solidFill>
                <a:srgbClr val="20517C"/>
              </a:solidFill>
              <a:effectLst/>
              <a:uLnTx/>
              <a:uFillTx/>
              <a:latin typeface="微软雅黑"/>
              <a:ea typeface="微软雅黑"/>
              <a:cs typeface="+mn-cs"/>
            </a:endParaRPr>
          </a:p>
        </p:txBody>
      </p:sp>
      <p:sp>
        <p:nvSpPr>
          <p:cNvPr id="7" name="文本框 6">
            <a:extLst>
              <a:ext uri="{FF2B5EF4-FFF2-40B4-BE49-F238E27FC236}">
                <a16:creationId xmlns:a16="http://schemas.microsoft.com/office/drawing/2014/main" id="{8C01C871-5264-B092-B1A9-DB1BD0FB1149}"/>
              </a:ext>
            </a:extLst>
          </p:cNvPr>
          <p:cNvSpPr txBox="1"/>
          <p:nvPr/>
        </p:nvSpPr>
        <p:spPr>
          <a:xfrm>
            <a:off x="452043" y="2968475"/>
            <a:ext cx="4276789" cy="1703864"/>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20517C"/>
                </a:solidFill>
                <a:effectLst/>
                <a:uLnTx/>
                <a:uFillTx/>
                <a:latin typeface="华文细黑"/>
                <a:ea typeface="华文细黑"/>
                <a:cs typeface="+mn-cs"/>
              </a:rPr>
              <a:t>其中，</a:t>
            </a:r>
            <a:r>
              <a:rPr kumimoji="0" lang="en-US" altLang="zh-CN" sz="1800" b="0" i="0" u="none" strike="noStrike" kern="1200" cap="none" spc="0" normalizeH="0" baseline="0" noProof="0" dirty="0">
                <a:ln>
                  <a:noFill/>
                </a:ln>
                <a:solidFill>
                  <a:srgbClr val="20517C"/>
                </a:solidFill>
                <a:effectLst/>
                <a:uLnTx/>
                <a:uFillTx/>
                <a:latin typeface="华文细黑"/>
                <a:ea typeface="华文细黑"/>
                <a:cs typeface="+mn-cs"/>
              </a:rPr>
              <a:t>T_0</a:t>
            </a:r>
            <a:r>
              <a:rPr kumimoji="0" lang="zh-CN" altLang="en-US" sz="1800" b="0" i="0" u="none" strike="noStrike" kern="1200" cap="none" spc="0" normalizeH="0" baseline="0" noProof="0" dirty="0">
                <a:ln>
                  <a:noFill/>
                </a:ln>
                <a:solidFill>
                  <a:srgbClr val="20517C"/>
                </a:solidFill>
                <a:effectLst/>
                <a:uLnTx/>
                <a:uFillTx/>
                <a:latin typeface="华文细黑"/>
                <a:ea typeface="华文细黑"/>
                <a:cs typeface="+mn-cs"/>
              </a:rPr>
              <a:t>是学习率第一次达到最大值的</a:t>
            </a:r>
            <a:r>
              <a:rPr kumimoji="0" lang="en-US" altLang="zh-CN" sz="1800" b="0" i="0" u="none" strike="noStrike" kern="1200" cap="none" spc="0" normalizeH="0" baseline="0" noProof="0" dirty="0">
                <a:ln>
                  <a:noFill/>
                </a:ln>
                <a:solidFill>
                  <a:srgbClr val="20517C"/>
                </a:solidFill>
                <a:effectLst/>
                <a:uLnTx/>
                <a:uFillTx/>
                <a:latin typeface="华文细黑"/>
                <a:ea typeface="华文细黑"/>
                <a:cs typeface="+mn-cs"/>
              </a:rPr>
              <a:t>epoch</a:t>
            </a:r>
            <a:r>
              <a:rPr kumimoji="0" lang="zh-CN" altLang="en-US" sz="1800" b="0" i="0" u="none" strike="noStrike" kern="1200" cap="none" spc="0" normalizeH="0" baseline="0" noProof="0" dirty="0">
                <a:ln>
                  <a:noFill/>
                </a:ln>
                <a:solidFill>
                  <a:srgbClr val="20517C"/>
                </a:solidFill>
                <a:effectLst/>
                <a:uLnTx/>
                <a:uFillTx/>
                <a:latin typeface="华文细黑"/>
                <a:ea typeface="华文细黑"/>
                <a:cs typeface="+mn-cs"/>
              </a:rPr>
              <a:t>，</a:t>
            </a:r>
            <a:r>
              <a:rPr kumimoji="0" lang="en-US" altLang="zh-CN" sz="1800" b="0" i="0" u="none" strike="noStrike" kern="1200" cap="none" spc="0" normalizeH="0" baseline="0" noProof="0" dirty="0" err="1">
                <a:ln>
                  <a:noFill/>
                </a:ln>
                <a:solidFill>
                  <a:srgbClr val="20517C"/>
                </a:solidFill>
                <a:effectLst/>
                <a:uLnTx/>
                <a:uFillTx/>
                <a:latin typeface="华文细黑"/>
                <a:ea typeface="华文细黑"/>
                <a:cs typeface="+mn-cs"/>
              </a:rPr>
              <a:t>T_mult</a:t>
            </a:r>
            <a:r>
              <a:rPr kumimoji="0" lang="zh-CN" altLang="en-US" sz="1800" b="0" i="0" u="none" strike="noStrike" kern="1200" cap="none" spc="0" normalizeH="0" baseline="0" noProof="0" dirty="0">
                <a:ln>
                  <a:noFill/>
                </a:ln>
                <a:solidFill>
                  <a:srgbClr val="20517C"/>
                </a:solidFill>
                <a:effectLst/>
                <a:uLnTx/>
                <a:uFillTx/>
                <a:latin typeface="华文细黑"/>
                <a:ea typeface="华文细黑"/>
                <a:cs typeface="+mn-cs"/>
              </a:rPr>
              <a:t>控制学习率变化周期，设置为</a:t>
            </a:r>
            <a:r>
              <a:rPr kumimoji="0" lang="en-US" altLang="zh-CN" sz="1800" b="0" i="0" u="none" strike="noStrike" kern="1200" cap="none" spc="0" normalizeH="0" baseline="0" noProof="0" dirty="0">
                <a:ln>
                  <a:noFill/>
                </a:ln>
                <a:solidFill>
                  <a:srgbClr val="20517C"/>
                </a:solidFill>
                <a:effectLst/>
                <a:uLnTx/>
                <a:uFillTx/>
                <a:latin typeface="华文细黑"/>
                <a:ea typeface="华文细黑"/>
                <a:cs typeface="+mn-cs"/>
              </a:rPr>
              <a:t>3</a:t>
            </a:r>
            <a:r>
              <a:rPr kumimoji="0" lang="zh-CN" altLang="en-US" sz="1800" b="0" i="0" u="none" strike="noStrike" kern="1200" cap="none" spc="0" normalizeH="0" baseline="0" noProof="0" dirty="0">
                <a:ln>
                  <a:noFill/>
                </a:ln>
                <a:solidFill>
                  <a:srgbClr val="20517C"/>
                </a:solidFill>
                <a:effectLst/>
                <a:uLnTx/>
                <a:uFillTx/>
                <a:latin typeface="华文细黑"/>
                <a:ea typeface="华文细黑"/>
                <a:cs typeface="+mn-cs"/>
              </a:rPr>
              <a:t>，分别在</a:t>
            </a:r>
            <a:r>
              <a:rPr kumimoji="0" lang="en-US" altLang="zh-CN" sz="1800" b="0" i="0" u="none" strike="noStrike" kern="1200" cap="none" spc="0" normalizeH="0" baseline="0" noProof="0" dirty="0">
                <a:ln>
                  <a:noFill/>
                </a:ln>
                <a:solidFill>
                  <a:srgbClr val="20517C"/>
                </a:solidFill>
                <a:effectLst/>
                <a:uLnTx/>
                <a:uFillTx/>
                <a:latin typeface="华文细黑"/>
                <a:ea typeface="华文细黑"/>
                <a:cs typeface="+mn-cs"/>
              </a:rPr>
              <a:t>epoch</a:t>
            </a:r>
            <a:r>
              <a:rPr kumimoji="0" lang="zh-CN" altLang="en-US" sz="1800" b="0" i="0" u="none" strike="noStrike" kern="1200" cap="none" spc="0" normalizeH="0" baseline="0" noProof="0" dirty="0">
                <a:ln>
                  <a:noFill/>
                </a:ln>
                <a:solidFill>
                  <a:srgbClr val="20517C"/>
                </a:solidFill>
                <a:effectLst/>
                <a:uLnTx/>
                <a:uFillTx/>
                <a:latin typeface="华文细黑"/>
                <a:ea typeface="华文细黑"/>
                <a:cs typeface="+mn-cs"/>
              </a:rPr>
              <a:t>为</a:t>
            </a:r>
            <a:r>
              <a:rPr kumimoji="0" lang="en-US" altLang="zh-CN" sz="1800" b="0" i="0" u="none" strike="noStrike" kern="1200" cap="none" spc="0" normalizeH="0" baseline="0" noProof="0" dirty="0">
                <a:ln>
                  <a:noFill/>
                </a:ln>
                <a:solidFill>
                  <a:srgbClr val="20517C"/>
                </a:solidFill>
                <a:effectLst/>
                <a:uLnTx/>
                <a:uFillTx/>
                <a:latin typeface="华文细黑"/>
                <a:ea typeface="华文细黑"/>
                <a:cs typeface="+mn-cs"/>
              </a:rPr>
              <a:t>5,20,50....</a:t>
            </a:r>
            <a:r>
              <a:rPr kumimoji="0" lang="zh-CN" altLang="en-US" sz="1800" b="0" i="0" u="none" strike="noStrike" kern="1200" cap="none" spc="0" normalizeH="0" baseline="0" noProof="0" dirty="0">
                <a:ln>
                  <a:noFill/>
                </a:ln>
                <a:solidFill>
                  <a:srgbClr val="20517C"/>
                </a:solidFill>
                <a:effectLst/>
                <a:uLnTx/>
                <a:uFillTx/>
                <a:latin typeface="华文细黑"/>
                <a:ea typeface="华文细黑"/>
                <a:cs typeface="+mn-cs"/>
              </a:rPr>
              <a:t>时达到最大值</a:t>
            </a:r>
            <a:endParaRPr kumimoji="0" lang="en-US" altLang="zh-CN" sz="1800" b="0" i="0" u="none" strike="noStrike" kern="1200" cap="none" spc="0" normalizeH="0" baseline="0" noProof="0" dirty="0">
              <a:ln>
                <a:noFill/>
              </a:ln>
              <a:solidFill>
                <a:srgbClr val="20517C"/>
              </a:solidFill>
              <a:effectLst/>
              <a:uLnTx/>
              <a:uFillTx/>
              <a:latin typeface="华文细黑"/>
              <a:ea typeface="华文细黑"/>
              <a:cs typeface="+mn-cs"/>
            </a:endParaRPr>
          </a:p>
        </p:txBody>
      </p:sp>
      <p:pic>
        <p:nvPicPr>
          <p:cNvPr id="9" name="图片 8">
            <a:extLst>
              <a:ext uri="{FF2B5EF4-FFF2-40B4-BE49-F238E27FC236}">
                <a16:creationId xmlns:a16="http://schemas.microsoft.com/office/drawing/2014/main" id="{80C67158-3DEC-C1A9-4DBB-2505D33ACBD0}"/>
              </a:ext>
            </a:extLst>
          </p:cNvPr>
          <p:cNvPicPr>
            <a:picLocks noChangeAspect="1"/>
          </p:cNvPicPr>
          <p:nvPr/>
        </p:nvPicPr>
        <p:blipFill>
          <a:blip r:embed="rId3"/>
          <a:stretch>
            <a:fillRect/>
          </a:stretch>
        </p:blipFill>
        <p:spPr>
          <a:xfrm>
            <a:off x="4917019" y="3068960"/>
            <a:ext cx="6959861" cy="3604654"/>
          </a:xfrm>
          <a:prstGeom prst="rect">
            <a:avLst/>
          </a:prstGeom>
        </p:spPr>
      </p:pic>
      <p:sp>
        <p:nvSpPr>
          <p:cNvPr id="12" name="文本框 11">
            <a:extLst>
              <a:ext uri="{FF2B5EF4-FFF2-40B4-BE49-F238E27FC236}">
                <a16:creationId xmlns:a16="http://schemas.microsoft.com/office/drawing/2014/main" id="{FDFFF073-0045-76C1-DEE7-8E07DD5629F5}"/>
              </a:ext>
            </a:extLst>
          </p:cNvPr>
          <p:cNvSpPr txBox="1"/>
          <p:nvPr/>
        </p:nvSpPr>
        <p:spPr>
          <a:xfrm>
            <a:off x="459944" y="5051307"/>
            <a:ext cx="340381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20517C"/>
              </a:solidFill>
              <a:effectLst/>
              <a:uLnTx/>
              <a:uFillTx/>
              <a:latin typeface="华文细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srgbClr val="20517C"/>
                </a:solidFill>
                <a:effectLst/>
                <a:uLnTx/>
                <a:uFillTx/>
                <a:latin typeface="华文细黑"/>
                <a:ea typeface="华文细黑"/>
                <a:cs typeface="+mn-cs"/>
              </a:rPr>
              <a:t>T_mult</a:t>
            </a:r>
            <a:r>
              <a:rPr kumimoji="0" lang="en-US" altLang="zh-CN" sz="1800" b="0" i="0" u="none" strike="noStrike" kern="1200" cap="none" spc="0" normalizeH="0" baseline="0" noProof="0" dirty="0">
                <a:ln>
                  <a:noFill/>
                </a:ln>
                <a:solidFill>
                  <a:srgbClr val="20517C"/>
                </a:solidFill>
                <a:effectLst/>
                <a:uLnTx/>
                <a:uFillTx/>
                <a:latin typeface="华文细黑"/>
                <a:ea typeface="华文细黑"/>
                <a:cs typeface="+mn-cs"/>
              </a:rPr>
              <a:t>=2</a:t>
            </a:r>
            <a:r>
              <a:rPr kumimoji="0" lang="zh-CN" altLang="en-US" sz="1800" b="0" i="0" u="none" strike="noStrike" kern="1200" cap="none" spc="0" normalizeH="0" baseline="0" noProof="0" dirty="0">
                <a:ln>
                  <a:noFill/>
                </a:ln>
                <a:solidFill>
                  <a:srgbClr val="20517C"/>
                </a:solidFill>
                <a:effectLst/>
                <a:uLnTx/>
                <a:uFillTx/>
                <a:latin typeface="华文细黑"/>
                <a:ea typeface="华文细黑"/>
                <a:cs typeface="+mn-cs"/>
              </a:rPr>
              <a:t>时的学习率变化图示：</a:t>
            </a:r>
          </a:p>
        </p:txBody>
      </p:sp>
    </p:spTree>
    <p:extLst>
      <p:ext uri="{BB962C8B-B14F-4D97-AF65-F5344CB8AC3E}">
        <p14:creationId xmlns:p14="http://schemas.microsoft.com/office/powerpoint/2010/main" val="13563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2"/>
          </p:nvPr>
        </p:nvSpPr>
        <p:spPr/>
        <p:txBody>
          <a:bodyPr/>
          <a:lstStyle/>
          <a:p>
            <a:r>
              <a:rPr lang="zh-CN" altLang="en-US" dirty="0"/>
              <a:t>评价指标</a:t>
            </a: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4472" y="309074"/>
            <a:ext cx="1532408" cy="484198"/>
          </a:xfrm>
          <a:prstGeom prst="rect">
            <a:avLst/>
          </a:prstGeom>
        </p:spPr>
      </p:pic>
      <p:sp>
        <p:nvSpPr>
          <p:cNvPr id="4" name="文本框 3">
            <a:extLst>
              <a:ext uri="{FF2B5EF4-FFF2-40B4-BE49-F238E27FC236}">
                <a16:creationId xmlns:a16="http://schemas.microsoft.com/office/drawing/2014/main" id="{758B33AF-4209-E2C0-C5C0-18744BBB22C1}"/>
              </a:ext>
            </a:extLst>
          </p:cNvPr>
          <p:cNvSpPr txBox="1"/>
          <p:nvPr/>
        </p:nvSpPr>
        <p:spPr>
          <a:xfrm>
            <a:off x="459944" y="1467693"/>
            <a:ext cx="6716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0517C"/>
                </a:solidFill>
                <a:effectLst/>
                <a:uLnTx/>
                <a:uFillTx/>
                <a:latin typeface="微软雅黑" panose="020B0503020204020204" pitchFamily="34" charset="-122"/>
                <a:ea typeface="微软雅黑" panose="020B0503020204020204" pitchFamily="34" charset="-122"/>
                <a:cs typeface="+mn-cs"/>
              </a:rPr>
              <a:t>使用</a:t>
            </a:r>
            <a:r>
              <a:rPr kumimoji="0" lang="en-US" altLang="zh-CN" sz="2400" b="1" i="0" u="none" strike="noStrike" kern="1200" cap="none" spc="0" normalizeH="0" baseline="0" noProof="0" dirty="0" err="1">
                <a:ln>
                  <a:noFill/>
                </a:ln>
                <a:solidFill>
                  <a:srgbClr val="20517C"/>
                </a:solidFill>
                <a:effectLst/>
                <a:uLnTx/>
                <a:uFillTx/>
                <a:latin typeface="微软雅黑" panose="020B0503020204020204" pitchFamily="34" charset="-122"/>
                <a:ea typeface="微软雅黑" panose="020B0503020204020204" pitchFamily="34" charset="-122"/>
                <a:cs typeface="+mn-cs"/>
              </a:rPr>
              <a:t>monai</a:t>
            </a:r>
            <a:r>
              <a:rPr kumimoji="0" lang="zh-CN" altLang="en-US" sz="2400" b="1" i="0" u="none" strike="noStrike" kern="1200" cap="none" spc="0" normalizeH="0" baseline="0" noProof="0" dirty="0">
                <a:ln>
                  <a:noFill/>
                </a:ln>
                <a:solidFill>
                  <a:srgbClr val="20517C"/>
                </a:solidFill>
                <a:effectLst/>
                <a:uLnTx/>
                <a:uFillTx/>
                <a:latin typeface="微软雅黑" panose="020B0503020204020204" pitchFamily="34" charset="-122"/>
                <a:ea typeface="微软雅黑" panose="020B0503020204020204" pitchFamily="34" charset="-122"/>
                <a:cs typeface="+mn-cs"/>
              </a:rPr>
              <a:t>提供的</a:t>
            </a:r>
            <a:r>
              <a:rPr kumimoji="0" lang="en-US" altLang="zh-CN" sz="2400" b="1" i="0" u="none" strike="noStrike" kern="1200" cap="none" spc="0" normalizeH="0" baseline="0" noProof="0" dirty="0" err="1">
                <a:ln>
                  <a:noFill/>
                </a:ln>
                <a:solidFill>
                  <a:srgbClr val="20517C"/>
                </a:solidFill>
                <a:effectLst/>
                <a:uLnTx/>
                <a:uFillTx/>
                <a:latin typeface="微软雅黑"/>
                <a:ea typeface="微软雅黑"/>
                <a:cs typeface="+mn-cs"/>
              </a:rPr>
              <a:t>DiceMetric</a:t>
            </a:r>
            <a:endParaRPr kumimoji="0" lang="zh-CN" altLang="en-US" sz="2400" b="1" i="0" u="none" strike="noStrike" kern="1200" cap="none" spc="0" normalizeH="0" baseline="0" noProof="0" dirty="0">
              <a:ln>
                <a:noFill/>
              </a:ln>
              <a:solidFill>
                <a:srgbClr val="20517C"/>
              </a:solidFill>
              <a:effectLst/>
              <a:uLnTx/>
              <a:uFillTx/>
              <a:latin typeface="微软雅黑"/>
              <a:ea typeface="微软雅黑"/>
              <a:cs typeface="+mn-cs"/>
            </a:endParaRPr>
          </a:p>
        </p:txBody>
      </p:sp>
      <p:sp>
        <p:nvSpPr>
          <p:cNvPr id="5" name="矩形 4">
            <a:extLst>
              <a:ext uri="{FF2B5EF4-FFF2-40B4-BE49-F238E27FC236}">
                <a16:creationId xmlns:a16="http://schemas.microsoft.com/office/drawing/2014/main" id="{7A8219E6-3208-8CBC-55DB-EE4082A641B4}"/>
              </a:ext>
            </a:extLst>
          </p:cNvPr>
          <p:cNvSpPr/>
          <p:nvPr/>
        </p:nvSpPr>
        <p:spPr>
          <a:xfrm>
            <a:off x="459944" y="2073048"/>
            <a:ext cx="11180672" cy="400046"/>
          </a:xfrm>
          <a:prstGeom prst="rect">
            <a:avLst/>
          </a:prstGeom>
        </p:spPr>
        <p:txBody>
          <a:bodyPr wrap="square">
            <a:spAutoFit/>
          </a:bodyPr>
          <a:lstStyle/>
          <a:p>
            <a:pPr marL="0" marR="0" lvl="0" indent="0" algn="dist" defTabSz="914400" rtl="0" eaLnBrk="1" fontAlgn="auto" latinLnBrk="0" hangingPunct="1">
              <a:lnSpc>
                <a:spcPct val="12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srgbClr val="20517C"/>
                </a:solidFill>
                <a:effectLst/>
                <a:uLnTx/>
                <a:uFillTx/>
                <a:latin typeface="微软雅黑"/>
                <a:ea typeface="微软雅黑"/>
                <a:cs typeface="+mn-cs"/>
              </a:rPr>
              <a:t>dice_metric</a:t>
            </a:r>
            <a:r>
              <a:rPr kumimoji="0" lang="en-US" altLang="zh-CN" sz="1800" b="0" i="0" u="none" strike="noStrike" kern="1200" cap="none" spc="0" normalizeH="0" baseline="0" noProof="0" dirty="0">
                <a:ln>
                  <a:noFill/>
                </a:ln>
                <a:solidFill>
                  <a:srgbClr val="20517C"/>
                </a:solidFill>
                <a:effectLst/>
                <a:uLnTx/>
                <a:uFillTx/>
                <a:latin typeface="微软雅黑"/>
                <a:ea typeface="微软雅黑"/>
                <a:cs typeface="+mn-cs"/>
              </a:rPr>
              <a:t> = </a:t>
            </a:r>
            <a:r>
              <a:rPr kumimoji="0" lang="en-US" altLang="zh-CN" sz="1800" b="0" i="0" u="none" strike="noStrike" kern="1200" cap="none" spc="0" normalizeH="0" baseline="0" noProof="0" dirty="0" err="1">
                <a:ln>
                  <a:noFill/>
                </a:ln>
                <a:solidFill>
                  <a:srgbClr val="20517C"/>
                </a:solidFill>
                <a:effectLst/>
                <a:uLnTx/>
                <a:uFillTx/>
                <a:latin typeface="微软雅黑"/>
                <a:ea typeface="微软雅黑"/>
                <a:cs typeface="+mn-cs"/>
              </a:rPr>
              <a:t>DiceMetric</a:t>
            </a:r>
            <a:r>
              <a:rPr kumimoji="0" lang="en-US" altLang="zh-CN" sz="1800" b="0" i="0" u="none" strike="noStrike" kern="1200" cap="none" spc="0" normalizeH="0" baseline="0" noProof="0" dirty="0">
                <a:ln>
                  <a:noFill/>
                </a:ln>
                <a:solidFill>
                  <a:srgbClr val="20517C"/>
                </a:solidFill>
                <a:effectLst/>
                <a:uLnTx/>
                <a:uFillTx/>
                <a:latin typeface="微软雅黑"/>
                <a:ea typeface="微软雅黑"/>
                <a:cs typeface="+mn-cs"/>
              </a:rPr>
              <a:t>(</a:t>
            </a:r>
            <a:r>
              <a:rPr kumimoji="0" lang="en-US" altLang="zh-CN" sz="1800" b="0" i="0" u="none" strike="noStrike" kern="1200" cap="none" spc="0" normalizeH="0" baseline="0" noProof="0" dirty="0" err="1">
                <a:ln>
                  <a:noFill/>
                </a:ln>
                <a:solidFill>
                  <a:srgbClr val="20517C"/>
                </a:solidFill>
                <a:effectLst/>
                <a:uLnTx/>
                <a:uFillTx/>
                <a:latin typeface="微软雅黑"/>
                <a:ea typeface="微软雅黑"/>
                <a:cs typeface="+mn-cs"/>
              </a:rPr>
              <a:t>include_background</a:t>
            </a:r>
            <a:r>
              <a:rPr kumimoji="0" lang="en-US" altLang="zh-CN" sz="1800" b="0" i="0" u="none" strike="noStrike" kern="1200" cap="none" spc="0" normalizeH="0" baseline="0" noProof="0" dirty="0">
                <a:ln>
                  <a:noFill/>
                </a:ln>
                <a:solidFill>
                  <a:srgbClr val="20517C"/>
                </a:solidFill>
                <a:effectLst/>
                <a:uLnTx/>
                <a:uFillTx/>
                <a:latin typeface="微软雅黑"/>
                <a:ea typeface="微软雅黑"/>
                <a:cs typeface="+mn-cs"/>
              </a:rPr>
              <a:t>=False, reduction="mean", </a:t>
            </a:r>
            <a:r>
              <a:rPr kumimoji="0" lang="en-US" altLang="zh-CN" sz="1800" b="0" i="0" u="none" strike="noStrike" kern="1200" cap="none" spc="0" normalizeH="0" baseline="0" noProof="0" dirty="0" err="1">
                <a:ln>
                  <a:noFill/>
                </a:ln>
                <a:solidFill>
                  <a:srgbClr val="20517C"/>
                </a:solidFill>
                <a:effectLst/>
                <a:uLnTx/>
                <a:uFillTx/>
                <a:latin typeface="微软雅黑"/>
                <a:ea typeface="微软雅黑"/>
                <a:cs typeface="+mn-cs"/>
              </a:rPr>
              <a:t>get_not_nans</a:t>
            </a:r>
            <a:r>
              <a:rPr kumimoji="0" lang="en-US" altLang="zh-CN" sz="1800" b="0" i="0" u="none" strike="noStrike" kern="1200" cap="none" spc="0" normalizeH="0" baseline="0" noProof="0" dirty="0">
                <a:ln>
                  <a:noFill/>
                </a:ln>
                <a:solidFill>
                  <a:srgbClr val="20517C"/>
                </a:solidFill>
                <a:effectLst/>
                <a:uLnTx/>
                <a:uFillTx/>
                <a:latin typeface="微软雅黑"/>
                <a:ea typeface="微软雅黑"/>
                <a:cs typeface="+mn-cs"/>
              </a:rPr>
              <a:t>=False)</a:t>
            </a:r>
            <a:endParaRPr kumimoji="0" lang="zh-CN" altLang="en-US" sz="1800" b="0" i="0" u="none" strike="noStrike" kern="1200" cap="none" spc="0" normalizeH="0" baseline="0" noProof="0" dirty="0">
              <a:ln>
                <a:noFill/>
              </a:ln>
              <a:solidFill>
                <a:srgbClr val="20517C"/>
              </a:solidFill>
              <a:effectLst/>
              <a:uLnTx/>
              <a:uFillTx/>
              <a:latin typeface="微软雅黑"/>
              <a:ea typeface="微软雅黑"/>
              <a:cs typeface="+mn-cs"/>
            </a:endParaRPr>
          </a:p>
        </p:txBody>
      </p:sp>
      <p:sp>
        <p:nvSpPr>
          <p:cNvPr id="6" name="文本框 5">
            <a:extLst>
              <a:ext uri="{FF2B5EF4-FFF2-40B4-BE49-F238E27FC236}">
                <a16:creationId xmlns:a16="http://schemas.microsoft.com/office/drawing/2014/main" id="{889D6DA4-D61F-43BE-B6AC-5B85FCD78BA0}"/>
              </a:ext>
            </a:extLst>
          </p:cNvPr>
          <p:cNvSpPr txBox="1"/>
          <p:nvPr/>
        </p:nvSpPr>
        <p:spPr>
          <a:xfrm>
            <a:off x="459944" y="2533786"/>
            <a:ext cx="1031657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20517C"/>
                </a:solidFill>
                <a:effectLst/>
                <a:uLnTx/>
                <a:uFillTx/>
                <a:latin typeface="华文细黑"/>
                <a:ea typeface="华文细黑"/>
                <a:cs typeface="+mn-cs"/>
              </a:rPr>
              <a:t>每个批次有多个滑动窗口做验证，取</a:t>
            </a:r>
            <a:r>
              <a:rPr kumimoji="0" lang="en-US" altLang="zh-CN" sz="1800" b="0" i="0" u="none" strike="noStrike" kern="1200" cap="none" spc="0" normalizeH="0" baseline="0" noProof="0" dirty="0">
                <a:ln>
                  <a:noFill/>
                </a:ln>
                <a:solidFill>
                  <a:srgbClr val="20517C"/>
                </a:solidFill>
                <a:effectLst/>
                <a:uLnTx/>
                <a:uFillTx/>
                <a:latin typeface="华文细黑"/>
                <a:ea typeface="华文细黑"/>
                <a:cs typeface="+mn-cs"/>
              </a:rPr>
              <a:t>dice</a:t>
            </a:r>
            <a:r>
              <a:rPr kumimoji="0" lang="zh-CN" altLang="en-US" sz="1800" b="0" i="0" u="none" strike="noStrike" kern="1200" cap="none" spc="0" normalizeH="0" baseline="0" noProof="0" dirty="0">
                <a:ln>
                  <a:noFill/>
                </a:ln>
                <a:solidFill>
                  <a:srgbClr val="20517C"/>
                </a:solidFill>
                <a:effectLst/>
                <a:uLnTx/>
                <a:uFillTx/>
                <a:latin typeface="华文细黑"/>
                <a:ea typeface="华文细黑"/>
                <a:cs typeface="+mn-cs"/>
              </a:rPr>
              <a:t>系数的平均值</a:t>
            </a:r>
          </a:p>
        </p:txBody>
      </p:sp>
      <p:sp>
        <p:nvSpPr>
          <p:cNvPr id="7" name="文本框 6">
            <a:extLst>
              <a:ext uri="{FF2B5EF4-FFF2-40B4-BE49-F238E27FC236}">
                <a16:creationId xmlns:a16="http://schemas.microsoft.com/office/drawing/2014/main" id="{545AEBE2-CD4C-D83B-1290-47E4CF822841}"/>
              </a:ext>
            </a:extLst>
          </p:cNvPr>
          <p:cNvSpPr txBox="1"/>
          <p:nvPr/>
        </p:nvSpPr>
        <p:spPr>
          <a:xfrm>
            <a:off x="729424" y="3587933"/>
            <a:ext cx="64354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20517C"/>
                </a:solidFill>
                <a:effectLst/>
                <a:uLnTx/>
                <a:uFillTx/>
                <a:latin typeface="华文细黑"/>
                <a:ea typeface="华文细黑"/>
                <a:cs typeface="+mn-cs"/>
              </a:rPr>
              <a:t>TP: true positive</a:t>
            </a:r>
            <a:r>
              <a:rPr kumimoji="0" lang="zh-CN" altLang="en-US" sz="1800" b="0" i="0" u="none" strike="noStrike" kern="1200" cap="none" spc="0" normalizeH="0" baseline="0" noProof="0" dirty="0">
                <a:ln>
                  <a:noFill/>
                </a:ln>
                <a:solidFill>
                  <a:srgbClr val="20517C"/>
                </a:solidFill>
                <a:effectLst/>
                <a:uLnTx/>
                <a:uFillTx/>
                <a:latin typeface="华文细黑"/>
                <a:ea typeface="华文细黑"/>
                <a:cs typeface="+mn-cs"/>
              </a:rPr>
              <a:t>，真阳性，预测是阳性，实际也是正例。</a:t>
            </a:r>
          </a:p>
        </p:txBody>
      </p:sp>
      <p:sp>
        <p:nvSpPr>
          <p:cNvPr id="8" name="文本框 7">
            <a:extLst>
              <a:ext uri="{FF2B5EF4-FFF2-40B4-BE49-F238E27FC236}">
                <a16:creationId xmlns:a16="http://schemas.microsoft.com/office/drawing/2014/main" id="{57AD0898-3A97-FA83-EFB0-C3A52968D039}"/>
              </a:ext>
            </a:extLst>
          </p:cNvPr>
          <p:cNvSpPr txBox="1"/>
          <p:nvPr/>
        </p:nvSpPr>
        <p:spPr>
          <a:xfrm>
            <a:off x="729424" y="4049598"/>
            <a:ext cx="62194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20517C"/>
                </a:solidFill>
                <a:effectLst/>
                <a:uLnTx/>
                <a:uFillTx/>
                <a:latin typeface="华文细黑"/>
                <a:ea typeface="华文细黑"/>
                <a:cs typeface="+mn-cs"/>
              </a:rPr>
              <a:t>TN: true negative</a:t>
            </a:r>
            <a:r>
              <a:rPr kumimoji="0" lang="zh-CN" altLang="en-US" sz="1800" b="0" i="0" u="none" strike="noStrike" kern="1200" cap="none" spc="0" normalizeH="0" baseline="0" noProof="0" dirty="0">
                <a:ln>
                  <a:noFill/>
                </a:ln>
                <a:solidFill>
                  <a:srgbClr val="20517C"/>
                </a:solidFill>
                <a:effectLst/>
                <a:uLnTx/>
                <a:uFillTx/>
                <a:latin typeface="华文细黑"/>
                <a:ea typeface="华文细黑"/>
                <a:cs typeface="+mn-cs"/>
              </a:rPr>
              <a:t>，真阴性，预测是阴性，实际也是负例。</a:t>
            </a:r>
          </a:p>
        </p:txBody>
      </p:sp>
      <p:sp>
        <p:nvSpPr>
          <p:cNvPr id="9" name="文本框 8">
            <a:extLst>
              <a:ext uri="{FF2B5EF4-FFF2-40B4-BE49-F238E27FC236}">
                <a16:creationId xmlns:a16="http://schemas.microsoft.com/office/drawing/2014/main" id="{5968D7C7-9F71-742B-1386-79C987441FF7}"/>
              </a:ext>
            </a:extLst>
          </p:cNvPr>
          <p:cNvSpPr txBox="1"/>
          <p:nvPr/>
        </p:nvSpPr>
        <p:spPr>
          <a:xfrm>
            <a:off x="729424" y="4548901"/>
            <a:ext cx="60754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20517C"/>
                </a:solidFill>
                <a:effectLst/>
                <a:uLnTx/>
                <a:uFillTx/>
                <a:latin typeface="华文细黑"/>
                <a:ea typeface="华文细黑"/>
                <a:cs typeface="+mn-cs"/>
              </a:rPr>
              <a:t>FP: false positive</a:t>
            </a:r>
            <a:r>
              <a:rPr kumimoji="0" lang="zh-CN" altLang="en-US" sz="1800" b="0" i="0" u="none" strike="noStrike" kern="1200" cap="none" spc="0" normalizeH="0" baseline="0" noProof="0" dirty="0">
                <a:ln>
                  <a:noFill/>
                </a:ln>
                <a:solidFill>
                  <a:srgbClr val="20517C"/>
                </a:solidFill>
                <a:effectLst/>
                <a:uLnTx/>
                <a:uFillTx/>
                <a:latin typeface="华文细黑"/>
                <a:ea typeface="华文细黑"/>
                <a:cs typeface="+mn-cs"/>
              </a:rPr>
              <a:t>，假阳性，预测是阳性，实际是负例。</a:t>
            </a:r>
          </a:p>
        </p:txBody>
      </p:sp>
      <p:sp>
        <p:nvSpPr>
          <p:cNvPr id="10" name="文本框 9">
            <a:extLst>
              <a:ext uri="{FF2B5EF4-FFF2-40B4-BE49-F238E27FC236}">
                <a16:creationId xmlns:a16="http://schemas.microsoft.com/office/drawing/2014/main" id="{70614FDF-AAA0-6120-D307-AA85B7470BEE}"/>
              </a:ext>
            </a:extLst>
          </p:cNvPr>
          <p:cNvSpPr txBox="1"/>
          <p:nvPr/>
        </p:nvSpPr>
        <p:spPr>
          <a:xfrm>
            <a:off x="729424" y="5048204"/>
            <a:ext cx="60754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20517C"/>
                </a:solidFill>
                <a:effectLst/>
                <a:uLnTx/>
                <a:uFillTx/>
                <a:latin typeface="华文细黑"/>
                <a:ea typeface="华文细黑"/>
                <a:cs typeface="+mn-cs"/>
              </a:rPr>
              <a:t>FN: false negative</a:t>
            </a:r>
            <a:r>
              <a:rPr kumimoji="0" lang="zh-CN" altLang="en-US" sz="1800" b="0" i="0" u="none" strike="noStrike" kern="1200" cap="none" spc="0" normalizeH="0" baseline="0" noProof="0" dirty="0">
                <a:ln>
                  <a:noFill/>
                </a:ln>
                <a:solidFill>
                  <a:srgbClr val="20517C"/>
                </a:solidFill>
                <a:effectLst/>
                <a:uLnTx/>
                <a:uFillTx/>
                <a:latin typeface="华文细黑"/>
                <a:ea typeface="华文细黑"/>
                <a:cs typeface="+mn-cs"/>
              </a:rPr>
              <a:t>，假阴性，预测是阴性，实际是正例。</a:t>
            </a:r>
          </a:p>
        </p:txBody>
      </p:sp>
      <p:sp>
        <p:nvSpPr>
          <p:cNvPr id="12" name="等腰三角形 11">
            <a:extLst>
              <a:ext uri="{FF2B5EF4-FFF2-40B4-BE49-F238E27FC236}">
                <a16:creationId xmlns:a16="http://schemas.microsoft.com/office/drawing/2014/main" id="{2795DCCC-063B-671C-7CDE-7A1EC7231BE8}"/>
              </a:ext>
            </a:extLst>
          </p:cNvPr>
          <p:cNvSpPr/>
          <p:nvPr/>
        </p:nvSpPr>
        <p:spPr>
          <a:xfrm rot="5400000" flipH="1">
            <a:off x="542752" y="3712871"/>
            <a:ext cx="207780" cy="16556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华文细黑"/>
              <a:ea typeface="华文细黑"/>
              <a:cs typeface="+mn-cs"/>
            </a:endParaRPr>
          </a:p>
        </p:txBody>
      </p:sp>
      <p:sp>
        <p:nvSpPr>
          <p:cNvPr id="13" name="等腰三角形 12">
            <a:extLst>
              <a:ext uri="{FF2B5EF4-FFF2-40B4-BE49-F238E27FC236}">
                <a16:creationId xmlns:a16="http://schemas.microsoft.com/office/drawing/2014/main" id="{53D1B53C-6F82-FEE4-E8D5-DB0F7C746387}"/>
              </a:ext>
            </a:extLst>
          </p:cNvPr>
          <p:cNvSpPr/>
          <p:nvPr/>
        </p:nvSpPr>
        <p:spPr>
          <a:xfrm rot="5400000" flipH="1">
            <a:off x="542751" y="4131399"/>
            <a:ext cx="207780" cy="16556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华文细黑"/>
              <a:ea typeface="华文细黑"/>
              <a:cs typeface="+mn-cs"/>
            </a:endParaRPr>
          </a:p>
        </p:txBody>
      </p:sp>
      <p:sp>
        <p:nvSpPr>
          <p:cNvPr id="21" name="等腰三角形 20">
            <a:extLst>
              <a:ext uri="{FF2B5EF4-FFF2-40B4-BE49-F238E27FC236}">
                <a16:creationId xmlns:a16="http://schemas.microsoft.com/office/drawing/2014/main" id="{482C6D14-EC7F-3E31-B128-8A7C590BA845}"/>
              </a:ext>
            </a:extLst>
          </p:cNvPr>
          <p:cNvSpPr/>
          <p:nvPr/>
        </p:nvSpPr>
        <p:spPr>
          <a:xfrm rot="5400000" flipH="1">
            <a:off x="542750" y="4650786"/>
            <a:ext cx="207780" cy="16556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华文细黑"/>
              <a:ea typeface="华文细黑"/>
              <a:cs typeface="+mn-cs"/>
            </a:endParaRPr>
          </a:p>
        </p:txBody>
      </p:sp>
      <p:sp>
        <p:nvSpPr>
          <p:cNvPr id="22" name="等腰三角形 21">
            <a:extLst>
              <a:ext uri="{FF2B5EF4-FFF2-40B4-BE49-F238E27FC236}">
                <a16:creationId xmlns:a16="http://schemas.microsoft.com/office/drawing/2014/main" id="{A943A0B3-896A-8BBB-438A-B944A695E5F8}"/>
              </a:ext>
            </a:extLst>
          </p:cNvPr>
          <p:cNvSpPr/>
          <p:nvPr/>
        </p:nvSpPr>
        <p:spPr>
          <a:xfrm rot="5400000" flipH="1">
            <a:off x="542750" y="5145946"/>
            <a:ext cx="207780" cy="16556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华文细黑"/>
              <a:ea typeface="华文细黑"/>
              <a:cs typeface="+mn-cs"/>
            </a:endParaRPr>
          </a:p>
        </p:txBody>
      </p:sp>
      <p:pic>
        <p:nvPicPr>
          <p:cNvPr id="24" name="图片 23">
            <a:extLst>
              <a:ext uri="{FF2B5EF4-FFF2-40B4-BE49-F238E27FC236}">
                <a16:creationId xmlns:a16="http://schemas.microsoft.com/office/drawing/2014/main" id="{50D3B967-23D6-1ADF-E9C3-E12198296E80}"/>
              </a:ext>
            </a:extLst>
          </p:cNvPr>
          <p:cNvPicPr>
            <a:picLocks noChangeAspect="1"/>
          </p:cNvPicPr>
          <p:nvPr/>
        </p:nvPicPr>
        <p:blipFill>
          <a:blip r:embed="rId3"/>
          <a:stretch>
            <a:fillRect/>
          </a:stretch>
        </p:blipFill>
        <p:spPr>
          <a:xfrm>
            <a:off x="6804832" y="2986583"/>
            <a:ext cx="4629796" cy="3124636"/>
          </a:xfrm>
          <a:prstGeom prst="rect">
            <a:avLst/>
          </a:prstGeom>
        </p:spPr>
      </p:pic>
      <p:sp>
        <p:nvSpPr>
          <p:cNvPr id="25" name="矩形 24">
            <a:extLst>
              <a:ext uri="{FF2B5EF4-FFF2-40B4-BE49-F238E27FC236}">
                <a16:creationId xmlns:a16="http://schemas.microsoft.com/office/drawing/2014/main" id="{7F1B7147-ACF7-82EC-364B-743A1DF32546}"/>
              </a:ext>
            </a:extLst>
          </p:cNvPr>
          <p:cNvSpPr/>
          <p:nvPr/>
        </p:nvSpPr>
        <p:spPr>
          <a:xfrm>
            <a:off x="491850" y="5647438"/>
            <a:ext cx="135567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20517C"/>
                </a:solidFill>
                <a:effectLst/>
                <a:uLnTx/>
                <a:uFillTx/>
                <a:latin typeface="华文细黑"/>
                <a:ea typeface="华文细黑"/>
                <a:cs typeface="+mn-cs"/>
              </a:rPr>
              <a:t>dice</a:t>
            </a:r>
            <a:r>
              <a:rPr kumimoji="0" lang="zh-CN" altLang="en-US" sz="1800" b="0" i="0" u="none" strike="noStrike" kern="1200" cap="none" spc="0" normalizeH="0" baseline="0" noProof="0" dirty="0">
                <a:ln>
                  <a:noFill/>
                </a:ln>
                <a:solidFill>
                  <a:srgbClr val="20517C"/>
                </a:solidFill>
                <a:effectLst/>
                <a:uLnTx/>
                <a:uFillTx/>
                <a:latin typeface="华文细黑"/>
                <a:ea typeface="华文细黑"/>
                <a:cs typeface="+mn-cs"/>
              </a:rPr>
              <a:t>系数：</a:t>
            </a:r>
          </a:p>
        </p:txBody>
      </p:sp>
      <p:pic>
        <p:nvPicPr>
          <p:cNvPr id="17" name="图片 16">
            <a:extLst>
              <a:ext uri="{FF2B5EF4-FFF2-40B4-BE49-F238E27FC236}">
                <a16:creationId xmlns:a16="http://schemas.microsoft.com/office/drawing/2014/main" id="{B4C5BC82-72E8-4B39-58BD-614E9C638C08}"/>
              </a:ext>
            </a:extLst>
          </p:cNvPr>
          <p:cNvPicPr>
            <a:picLocks noChangeAspect="1"/>
          </p:cNvPicPr>
          <p:nvPr/>
        </p:nvPicPr>
        <p:blipFill>
          <a:blip r:embed="rId4"/>
          <a:stretch>
            <a:fillRect/>
          </a:stretch>
        </p:blipFill>
        <p:spPr>
          <a:xfrm>
            <a:off x="1991544" y="5738117"/>
            <a:ext cx="3077004" cy="771633"/>
          </a:xfrm>
          <a:prstGeom prst="rect">
            <a:avLst/>
          </a:prstGeom>
        </p:spPr>
      </p:pic>
      <p:sp>
        <p:nvSpPr>
          <p:cNvPr id="19" name="文本框 18">
            <a:extLst>
              <a:ext uri="{FF2B5EF4-FFF2-40B4-BE49-F238E27FC236}">
                <a16:creationId xmlns:a16="http://schemas.microsoft.com/office/drawing/2014/main" id="{0FB0880F-6803-AC1E-8EFD-CA29117C454D}"/>
              </a:ext>
            </a:extLst>
          </p:cNvPr>
          <p:cNvSpPr txBox="1"/>
          <p:nvPr/>
        </p:nvSpPr>
        <p:spPr>
          <a:xfrm>
            <a:off x="491850" y="3140884"/>
            <a:ext cx="610783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20517C"/>
                </a:solidFill>
                <a:effectLst/>
                <a:uLnTx/>
                <a:uFillTx/>
                <a:latin typeface="华文细黑"/>
                <a:ea typeface="华文细黑"/>
                <a:cs typeface="+mn-cs"/>
              </a:rPr>
              <a:t>对于二分类问题，一般预测值分为以下几种</a:t>
            </a:r>
            <a:r>
              <a:rPr kumimoji="0" lang="en-US" altLang="zh-CN" sz="1800" b="0" i="0" u="none" strike="noStrike" kern="1200" cap="none" spc="0" normalizeH="0" baseline="0" noProof="0" dirty="0">
                <a:ln>
                  <a:noFill/>
                </a:ln>
                <a:solidFill>
                  <a:srgbClr val="20517C"/>
                </a:solidFill>
                <a:effectLst/>
                <a:uLnTx/>
                <a:uFillTx/>
                <a:latin typeface="华文细黑"/>
                <a:ea typeface="华文细黑"/>
                <a:cs typeface="+mn-cs"/>
              </a:rPr>
              <a:t>:</a:t>
            </a:r>
          </a:p>
        </p:txBody>
      </p:sp>
    </p:spTree>
    <p:extLst>
      <p:ext uri="{BB962C8B-B14F-4D97-AF65-F5344CB8AC3E}">
        <p14:creationId xmlns:p14="http://schemas.microsoft.com/office/powerpoint/2010/main" val="2284696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2"/>
          </p:nvPr>
        </p:nvSpPr>
        <p:spPr/>
        <p:txBody>
          <a:bodyPr/>
          <a:lstStyle/>
          <a:p>
            <a:r>
              <a:rPr lang="zh-CN" altLang="en-US" dirty="0"/>
              <a:t>损失函数</a:t>
            </a: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4472" y="309074"/>
            <a:ext cx="1532408" cy="484198"/>
          </a:xfrm>
          <a:prstGeom prst="rect">
            <a:avLst/>
          </a:prstGeom>
        </p:spPr>
      </p:pic>
      <p:sp>
        <p:nvSpPr>
          <p:cNvPr id="4" name="文本框 3">
            <a:extLst>
              <a:ext uri="{FF2B5EF4-FFF2-40B4-BE49-F238E27FC236}">
                <a16:creationId xmlns:a16="http://schemas.microsoft.com/office/drawing/2014/main" id="{9C952D00-3EC2-6166-DA87-117AD8DC4AEF}"/>
              </a:ext>
            </a:extLst>
          </p:cNvPr>
          <p:cNvSpPr txBox="1"/>
          <p:nvPr/>
        </p:nvSpPr>
        <p:spPr>
          <a:xfrm>
            <a:off x="452640" y="1638657"/>
            <a:ext cx="6716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0517C"/>
                </a:solidFill>
                <a:effectLst/>
                <a:uLnTx/>
                <a:uFillTx/>
                <a:latin typeface="微软雅黑" panose="020B0503020204020204" pitchFamily="34" charset="-122"/>
                <a:ea typeface="微软雅黑" panose="020B0503020204020204" pitchFamily="34" charset="-122"/>
                <a:cs typeface="+mn-cs"/>
              </a:rPr>
              <a:t>使用</a:t>
            </a:r>
            <a:r>
              <a:rPr kumimoji="0" lang="en-US" altLang="zh-CN" sz="2400" b="1" i="0" u="none" strike="noStrike" kern="1200" cap="none" spc="0" normalizeH="0" baseline="0" noProof="0" dirty="0" err="1">
                <a:ln>
                  <a:noFill/>
                </a:ln>
                <a:solidFill>
                  <a:srgbClr val="20517C"/>
                </a:solidFill>
                <a:effectLst/>
                <a:uLnTx/>
                <a:uFillTx/>
                <a:latin typeface="微软雅黑" panose="020B0503020204020204" pitchFamily="34" charset="-122"/>
                <a:ea typeface="微软雅黑" panose="020B0503020204020204" pitchFamily="34" charset="-122"/>
                <a:cs typeface="+mn-cs"/>
              </a:rPr>
              <a:t>monai</a:t>
            </a:r>
            <a:r>
              <a:rPr kumimoji="0" lang="zh-CN" altLang="en-US" sz="2400" b="1" i="0" u="none" strike="noStrike" kern="1200" cap="none" spc="0" normalizeH="0" baseline="0" noProof="0" dirty="0">
                <a:ln>
                  <a:noFill/>
                </a:ln>
                <a:solidFill>
                  <a:srgbClr val="20517C"/>
                </a:solidFill>
                <a:effectLst/>
                <a:uLnTx/>
                <a:uFillTx/>
                <a:latin typeface="微软雅黑" panose="020B0503020204020204" pitchFamily="34" charset="-122"/>
                <a:ea typeface="微软雅黑" panose="020B0503020204020204" pitchFamily="34" charset="-122"/>
                <a:cs typeface="+mn-cs"/>
              </a:rPr>
              <a:t>提供的</a:t>
            </a:r>
            <a:r>
              <a:rPr kumimoji="0" lang="en-US" altLang="zh-CN" sz="2400" b="1" i="0" u="none" strike="noStrike" kern="1200" cap="none" spc="0" normalizeH="0" baseline="0" noProof="0" dirty="0" err="1">
                <a:ln>
                  <a:noFill/>
                </a:ln>
                <a:solidFill>
                  <a:srgbClr val="20517C"/>
                </a:solidFill>
                <a:effectLst/>
                <a:uLnTx/>
                <a:uFillTx/>
                <a:latin typeface="微软雅黑"/>
                <a:ea typeface="微软雅黑"/>
                <a:cs typeface="+mn-cs"/>
              </a:rPr>
              <a:t>DiceLoss</a:t>
            </a:r>
            <a:endParaRPr kumimoji="0" lang="zh-CN" altLang="en-US" sz="2400" b="1" i="0" u="none" strike="noStrike" kern="1200" cap="none" spc="0" normalizeH="0" baseline="0" noProof="0" dirty="0">
              <a:ln>
                <a:noFill/>
              </a:ln>
              <a:solidFill>
                <a:srgbClr val="20517C"/>
              </a:solidFill>
              <a:effectLst/>
              <a:uLnTx/>
              <a:uFillTx/>
              <a:latin typeface="微软雅黑"/>
              <a:ea typeface="微软雅黑"/>
              <a:cs typeface="+mn-cs"/>
            </a:endParaRPr>
          </a:p>
        </p:txBody>
      </p:sp>
      <p:sp>
        <p:nvSpPr>
          <p:cNvPr id="5" name="矩形 4">
            <a:extLst>
              <a:ext uri="{FF2B5EF4-FFF2-40B4-BE49-F238E27FC236}">
                <a16:creationId xmlns:a16="http://schemas.microsoft.com/office/drawing/2014/main" id="{74F89CCD-E1DE-47A1-9245-AD5F972A0C2F}"/>
              </a:ext>
            </a:extLst>
          </p:cNvPr>
          <p:cNvSpPr/>
          <p:nvPr/>
        </p:nvSpPr>
        <p:spPr>
          <a:xfrm>
            <a:off x="459944" y="2162679"/>
            <a:ext cx="10604608" cy="400046"/>
          </a:xfrm>
          <a:prstGeom prst="rect">
            <a:avLst/>
          </a:prstGeom>
        </p:spPr>
        <p:txBody>
          <a:bodyPr wrap="square">
            <a:spAutoFit/>
          </a:bodyPr>
          <a:lstStyle/>
          <a:p>
            <a:pPr marL="0" marR="0" lvl="0" indent="0" algn="dist" defTabSz="914400" rtl="0" eaLnBrk="1" fontAlgn="auto" latinLnBrk="0" hangingPunct="1">
              <a:lnSpc>
                <a:spcPct val="12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srgbClr val="20517C"/>
                </a:solidFill>
                <a:effectLst/>
                <a:uLnTx/>
                <a:uFillTx/>
                <a:latin typeface="微软雅黑"/>
                <a:ea typeface="微软雅黑"/>
                <a:cs typeface="+mn-cs"/>
              </a:rPr>
              <a:t>loss_function</a:t>
            </a:r>
            <a:r>
              <a:rPr kumimoji="0" lang="en-US" altLang="zh-CN" sz="1800" b="0" i="0" u="none" strike="noStrike" kern="1200" cap="none" spc="0" normalizeH="0" baseline="0" noProof="0" dirty="0">
                <a:ln>
                  <a:noFill/>
                </a:ln>
                <a:solidFill>
                  <a:srgbClr val="20517C"/>
                </a:solidFill>
                <a:effectLst/>
                <a:uLnTx/>
                <a:uFillTx/>
                <a:latin typeface="微软雅黑"/>
                <a:ea typeface="微软雅黑"/>
                <a:cs typeface="+mn-cs"/>
              </a:rPr>
              <a:t> = </a:t>
            </a:r>
            <a:r>
              <a:rPr kumimoji="0" lang="en-US" altLang="zh-CN" sz="1800" b="0" i="0" u="none" strike="noStrike" kern="1200" cap="none" spc="0" normalizeH="0" baseline="0" noProof="0" dirty="0" err="1">
                <a:ln>
                  <a:noFill/>
                </a:ln>
                <a:solidFill>
                  <a:srgbClr val="20517C"/>
                </a:solidFill>
                <a:effectLst/>
                <a:uLnTx/>
                <a:uFillTx/>
                <a:latin typeface="微软雅黑"/>
                <a:ea typeface="微软雅黑"/>
                <a:cs typeface="+mn-cs"/>
              </a:rPr>
              <a:t>DiceLoss</a:t>
            </a:r>
            <a:r>
              <a:rPr kumimoji="0" lang="en-US" altLang="zh-CN" sz="1800" b="0" i="0" u="none" strike="noStrike" kern="1200" cap="none" spc="0" normalizeH="0" baseline="0" noProof="0" dirty="0">
                <a:ln>
                  <a:noFill/>
                </a:ln>
                <a:solidFill>
                  <a:srgbClr val="20517C"/>
                </a:solidFill>
                <a:effectLst/>
                <a:uLnTx/>
                <a:uFillTx/>
                <a:latin typeface="微软雅黑"/>
                <a:ea typeface="微软雅黑"/>
                <a:cs typeface="+mn-cs"/>
              </a:rPr>
              <a:t>(</a:t>
            </a:r>
            <a:r>
              <a:rPr kumimoji="0" lang="en-US" altLang="zh-CN" sz="1800" b="0" i="0" u="none" strike="noStrike" kern="1200" cap="none" spc="0" normalizeH="0" baseline="0" noProof="0" dirty="0" err="1">
                <a:ln>
                  <a:noFill/>
                </a:ln>
                <a:solidFill>
                  <a:srgbClr val="20517C"/>
                </a:solidFill>
                <a:effectLst/>
                <a:uLnTx/>
                <a:uFillTx/>
                <a:latin typeface="微软雅黑"/>
                <a:ea typeface="微软雅黑"/>
                <a:cs typeface="+mn-cs"/>
              </a:rPr>
              <a:t>to_onehot_y</a:t>
            </a:r>
            <a:r>
              <a:rPr kumimoji="0" lang="en-US" altLang="zh-CN" sz="1800" b="0" i="0" u="none" strike="noStrike" kern="1200" cap="none" spc="0" normalizeH="0" baseline="0" noProof="0" dirty="0">
                <a:ln>
                  <a:noFill/>
                </a:ln>
                <a:solidFill>
                  <a:srgbClr val="20517C"/>
                </a:solidFill>
                <a:effectLst/>
                <a:uLnTx/>
                <a:uFillTx/>
                <a:latin typeface="微软雅黑"/>
                <a:ea typeface="微软雅黑"/>
                <a:cs typeface="+mn-cs"/>
              </a:rPr>
              <a:t>=False, sigmoid=True, </a:t>
            </a:r>
            <a:r>
              <a:rPr kumimoji="0" lang="en-US" altLang="zh-CN" sz="1800" b="0" i="0" u="none" strike="noStrike" kern="1200" cap="none" spc="0" normalizeH="0" baseline="0" noProof="0" dirty="0" err="1">
                <a:ln>
                  <a:noFill/>
                </a:ln>
                <a:solidFill>
                  <a:srgbClr val="20517C"/>
                </a:solidFill>
                <a:effectLst/>
                <a:uLnTx/>
                <a:uFillTx/>
                <a:latin typeface="微软雅黑"/>
                <a:ea typeface="微软雅黑"/>
                <a:cs typeface="+mn-cs"/>
              </a:rPr>
              <a:t>include_background</a:t>
            </a:r>
            <a:r>
              <a:rPr kumimoji="0" lang="en-US" altLang="zh-CN" sz="1800" b="0" i="0" u="none" strike="noStrike" kern="1200" cap="none" spc="0" normalizeH="0" baseline="0" noProof="0" dirty="0">
                <a:ln>
                  <a:noFill/>
                </a:ln>
                <a:solidFill>
                  <a:srgbClr val="20517C"/>
                </a:solidFill>
                <a:effectLst/>
                <a:uLnTx/>
                <a:uFillTx/>
                <a:latin typeface="微软雅黑"/>
                <a:ea typeface="微软雅黑"/>
                <a:cs typeface="+mn-cs"/>
              </a:rPr>
              <a:t>=False)</a:t>
            </a:r>
            <a:endParaRPr kumimoji="0" lang="zh-CN" altLang="en-US" sz="1800" b="0" i="0" u="none" strike="noStrike" kern="1200" cap="none" spc="0" normalizeH="0" baseline="0" noProof="0" dirty="0">
              <a:ln>
                <a:noFill/>
              </a:ln>
              <a:solidFill>
                <a:srgbClr val="20517C"/>
              </a:solidFill>
              <a:effectLst/>
              <a:uLnTx/>
              <a:uFillTx/>
              <a:latin typeface="微软雅黑"/>
              <a:ea typeface="微软雅黑"/>
              <a:cs typeface="+mn-cs"/>
            </a:endParaRPr>
          </a:p>
        </p:txBody>
      </p:sp>
      <p:pic>
        <p:nvPicPr>
          <p:cNvPr id="7" name="图片 6">
            <a:extLst>
              <a:ext uri="{FF2B5EF4-FFF2-40B4-BE49-F238E27FC236}">
                <a16:creationId xmlns:a16="http://schemas.microsoft.com/office/drawing/2014/main" id="{C331041B-FC8B-A40E-125A-A5C7C832B3D1}"/>
              </a:ext>
            </a:extLst>
          </p:cNvPr>
          <p:cNvPicPr>
            <a:picLocks noChangeAspect="1"/>
          </p:cNvPicPr>
          <p:nvPr/>
        </p:nvPicPr>
        <p:blipFill>
          <a:blip r:embed="rId3"/>
          <a:stretch>
            <a:fillRect/>
          </a:stretch>
        </p:blipFill>
        <p:spPr>
          <a:xfrm>
            <a:off x="695400" y="2950755"/>
            <a:ext cx="2657846" cy="638264"/>
          </a:xfrm>
          <a:prstGeom prst="rect">
            <a:avLst/>
          </a:prstGeom>
        </p:spPr>
      </p:pic>
      <p:sp>
        <p:nvSpPr>
          <p:cNvPr id="8" name="文本框 7">
            <a:extLst>
              <a:ext uri="{FF2B5EF4-FFF2-40B4-BE49-F238E27FC236}">
                <a16:creationId xmlns:a16="http://schemas.microsoft.com/office/drawing/2014/main" id="{2D8A606A-4B18-B3B1-7DB1-D5A55A4C1B81}"/>
              </a:ext>
            </a:extLst>
          </p:cNvPr>
          <p:cNvSpPr txBox="1"/>
          <p:nvPr/>
        </p:nvSpPr>
        <p:spPr>
          <a:xfrm>
            <a:off x="424034" y="3907245"/>
            <a:ext cx="10316576" cy="1115242"/>
          </a:xfrm>
          <a:prstGeom prst="rect">
            <a:avLst/>
          </a:prstGeom>
          <a:noFill/>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20517C"/>
                </a:solidFill>
                <a:effectLst/>
                <a:uLnTx/>
                <a:uFillTx/>
                <a:latin typeface="华文细黑"/>
                <a:ea typeface="华文细黑"/>
                <a:cs typeface="+mn-cs"/>
              </a:rPr>
              <a:t>其中 </a:t>
            </a:r>
            <a:r>
              <a:rPr kumimoji="0" lang="en-US" altLang="zh-CN" sz="1800" b="0" i="0" u="none" strike="noStrike" kern="1200" cap="none" spc="0" normalizeH="0" baseline="0" noProof="0" dirty="0">
                <a:ln>
                  <a:noFill/>
                </a:ln>
                <a:solidFill>
                  <a:srgbClr val="20517C"/>
                </a:solidFill>
                <a:effectLst/>
                <a:uLnTx/>
                <a:uFillTx/>
                <a:latin typeface="华文细黑"/>
                <a:ea typeface="华文细黑"/>
                <a:cs typeface="+mn-cs"/>
              </a:rPr>
              <a:t>|X⋂Y| </a:t>
            </a:r>
            <a:r>
              <a:rPr kumimoji="0" lang="zh-CN" altLang="en-US" sz="1800" b="0" i="0" u="none" strike="noStrike" kern="1200" cap="none" spc="0" normalizeH="0" baseline="0" noProof="0" dirty="0">
                <a:ln>
                  <a:noFill/>
                </a:ln>
                <a:solidFill>
                  <a:srgbClr val="20517C"/>
                </a:solidFill>
                <a:effectLst/>
                <a:uLnTx/>
                <a:uFillTx/>
                <a:latin typeface="华文细黑"/>
                <a:ea typeface="华文细黑"/>
                <a:cs typeface="+mn-cs"/>
              </a:rPr>
              <a:t>是</a:t>
            </a:r>
            <a:r>
              <a:rPr kumimoji="0" lang="en-US" altLang="zh-CN" sz="1800" b="0" i="0" u="none" strike="noStrike" kern="1200" cap="none" spc="0" normalizeH="0" baseline="0" noProof="0" dirty="0">
                <a:ln>
                  <a:noFill/>
                </a:ln>
                <a:solidFill>
                  <a:srgbClr val="20517C"/>
                </a:solidFill>
                <a:effectLst/>
                <a:uLnTx/>
                <a:uFillTx/>
                <a:latin typeface="华文细黑"/>
                <a:ea typeface="华文细黑"/>
                <a:cs typeface="+mn-cs"/>
              </a:rPr>
              <a:t>X</a:t>
            </a:r>
            <a:r>
              <a:rPr kumimoji="0" lang="zh-CN" altLang="en-US" sz="1800" b="0" i="0" u="none" strike="noStrike" kern="1200" cap="none" spc="0" normalizeH="0" baseline="0" noProof="0" dirty="0">
                <a:ln>
                  <a:noFill/>
                </a:ln>
                <a:solidFill>
                  <a:srgbClr val="20517C"/>
                </a:solidFill>
                <a:effectLst/>
                <a:uLnTx/>
                <a:uFillTx/>
                <a:latin typeface="华文细黑"/>
                <a:ea typeface="华文细黑"/>
                <a:cs typeface="+mn-cs"/>
              </a:rPr>
              <a:t>和</a:t>
            </a:r>
            <a:r>
              <a:rPr kumimoji="0" lang="en-US" altLang="zh-CN" sz="1800" b="0" i="0" u="none" strike="noStrike" kern="1200" cap="none" spc="0" normalizeH="0" baseline="0" noProof="0" dirty="0">
                <a:ln>
                  <a:noFill/>
                </a:ln>
                <a:solidFill>
                  <a:srgbClr val="20517C"/>
                </a:solidFill>
                <a:effectLst/>
                <a:uLnTx/>
                <a:uFillTx/>
                <a:latin typeface="华文细黑"/>
                <a:ea typeface="华文细黑"/>
                <a:cs typeface="+mn-cs"/>
              </a:rPr>
              <a:t>Y</a:t>
            </a:r>
            <a:r>
              <a:rPr kumimoji="0" lang="zh-CN" altLang="en-US" sz="1800" b="0" i="0" u="none" strike="noStrike" kern="1200" cap="none" spc="0" normalizeH="0" baseline="0" noProof="0" dirty="0">
                <a:ln>
                  <a:noFill/>
                </a:ln>
                <a:solidFill>
                  <a:srgbClr val="20517C"/>
                </a:solidFill>
                <a:effectLst/>
                <a:uLnTx/>
                <a:uFillTx/>
                <a:latin typeface="华文细黑"/>
                <a:ea typeface="华文细黑"/>
                <a:cs typeface="+mn-cs"/>
              </a:rPr>
              <a:t>之间的交集， </a:t>
            </a:r>
            <a:r>
              <a:rPr kumimoji="0" lang="en-US" altLang="zh-CN" sz="1800" b="0" i="0" u="none" strike="noStrike" kern="1200" cap="none" spc="0" normalizeH="0" baseline="0" noProof="0" dirty="0">
                <a:ln>
                  <a:noFill/>
                </a:ln>
                <a:solidFill>
                  <a:srgbClr val="20517C"/>
                </a:solidFill>
                <a:effectLst/>
                <a:uLnTx/>
                <a:uFillTx/>
                <a:latin typeface="华文细黑"/>
                <a:ea typeface="华文细黑"/>
                <a:cs typeface="+mn-cs"/>
              </a:rPr>
              <a:t>|X| + |Y| </a:t>
            </a:r>
            <a:r>
              <a:rPr kumimoji="0" lang="zh-CN" altLang="en-US" sz="1800" b="0" i="0" u="none" strike="noStrike" kern="1200" cap="none" spc="0" normalizeH="0" baseline="0" noProof="0" dirty="0">
                <a:ln>
                  <a:noFill/>
                </a:ln>
                <a:solidFill>
                  <a:srgbClr val="20517C"/>
                </a:solidFill>
                <a:effectLst/>
                <a:uLnTx/>
                <a:uFillTx/>
                <a:latin typeface="华文细黑"/>
                <a:ea typeface="华文细黑"/>
                <a:cs typeface="+mn-cs"/>
              </a:rPr>
              <a:t>表示</a:t>
            </a:r>
            <a:r>
              <a:rPr kumimoji="0" lang="en-US" altLang="zh-CN" sz="1800" b="0" i="0" u="none" strike="noStrike" kern="1200" cap="none" spc="0" normalizeH="0" baseline="0" noProof="0" dirty="0">
                <a:ln>
                  <a:noFill/>
                </a:ln>
                <a:solidFill>
                  <a:srgbClr val="20517C"/>
                </a:solidFill>
                <a:effectLst/>
                <a:uLnTx/>
                <a:uFillTx/>
                <a:latin typeface="华文细黑"/>
                <a:ea typeface="华文细黑"/>
                <a:cs typeface="+mn-cs"/>
              </a:rPr>
              <a:t>X</a:t>
            </a:r>
            <a:r>
              <a:rPr kumimoji="0" lang="zh-CN" altLang="en-US" sz="1800" b="0" i="0" u="none" strike="noStrike" kern="1200" cap="none" spc="0" normalizeH="0" baseline="0" noProof="0" dirty="0">
                <a:ln>
                  <a:noFill/>
                </a:ln>
                <a:solidFill>
                  <a:srgbClr val="20517C"/>
                </a:solidFill>
                <a:effectLst/>
                <a:uLnTx/>
                <a:uFillTx/>
                <a:latin typeface="华文细黑"/>
                <a:ea typeface="华文细黑"/>
                <a:cs typeface="+mn-cs"/>
              </a:rPr>
              <a:t>和</a:t>
            </a:r>
            <a:r>
              <a:rPr kumimoji="0" lang="en-US" altLang="zh-CN" sz="1800" b="0" i="0" u="none" strike="noStrike" kern="1200" cap="none" spc="0" normalizeH="0" baseline="0" noProof="0" dirty="0">
                <a:ln>
                  <a:noFill/>
                </a:ln>
                <a:solidFill>
                  <a:srgbClr val="20517C"/>
                </a:solidFill>
                <a:effectLst/>
                <a:uLnTx/>
                <a:uFillTx/>
                <a:latin typeface="华文细黑"/>
                <a:ea typeface="华文细黑"/>
                <a:cs typeface="+mn-cs"/>
              </a:rPr>
              <a:t>Y</a:t>
            </a:r>
            <a:r>
              <a:rPr kumimoji="0" lang="zh-CN" altLang="en-US" sz="1800" b="0" i="0" u="none" strike="noStrike" kern="1200" cap="none" spc="0" normalizeH="0" baseline="0" noProof="0" dirty="0">
                <a:ln>
                  <a:noFill/>
                </a:ln>
                <a:solidFill>
                  <a:srgbClr val="20517C"/>
                </a:solidFill>
                <a:effectLst/>
                <a:uLnTx/>
                <a:uFillTx/>
                <a:latin typeface="华文细黑"/>
                <a:ea typeface="华文细黑"/>
                <a:cs typeface="+mn-cs"/>
              </a:rPr>
              <a:t>之间的并集，</a:t>
            </a:r>
            <a:endParaRPr kumimoji="0" lang="en-US" altLang="zh-CN" sz="1800" b="0" i="0" u="none" strike="noStrike" kern="1200" cap="none" spc="0" normalizeH="0" baseline="0" noProof="0" dirty="0">
              <a:ln>
                <a:noFill/>
              </a:ln>
              <a:solidFill>
                <a:srgbClr val="20517C"/>
              </a:solidFill>
              <a:effectLst/>
              <a:uLnTx/>
              <a:uFillTx/>
              <a:latin typeface="华文细黑"/>
              <a:ea typeface="华文细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20517C"/>
                </a:solidFill>
                <a:effectLst/>
                <a:uLnTx/>
                <a:uFillTx/>
                <a:latin typeface="华文细黑"/>
                <a:ea typeface="华文细黑"/>
                <a:cs typeface="+mn-cs"/>
              </a:rPr>
              <a:t>分子乘</a:t>
            </a:r>
            <a:r>
              <a:rPr kumimoji="0" lang="en-US" altLang="zh-CN" sz="1800" b="0" i="0" u="none" strike="noStrike" kern="1200" cap="none" spc="0" normalizeH="0" baseline="0" noProof="0" dirty="0">
                <a:ln>
                  <a:noFill/>
                </a:ln>
                <a:solidFill>
                  <a:srgbClr val="20517C"/>
                </a:solidFill>
                <a:effectLst/>
                <a:uLnTx/>
                <a:uFillTx/>
                <a:latin typeface="华文细黑"/>
                <a:ea typeface="华文细黑"/>
                <a:cs typeface="+mn-cs"/>
              </a:rPr>
              <a:t>2</a:t>
            </a:r>
            <a:r>
              <a:rPr kumimoji="0" lang="zh-CN" altLang="en-US" sz="1800" b="0" i="0" u="none" strike="noStrike" kern="1200" cap="none" spc="0" normalizeH="0" baseline="0" noProof="0" dirty="0">
                <a:ln>
                  <a:noFill/>
                </a:ln>
                <a:solidFill>
                  <a:srgbClr val="20517C"/>
                </a:solidFill>
                <a:effectLst/>
                <a:uLnTx/>
                <a:uFillTx/>
                <a:latin typeface="华文细黑"/>
                <a:ea typeface="华文细黑"/>
                <a:cs typeface="+mn-cs"/>
              </a:rPr>
              <a:t>为了保证分母重复计算后取值范围在 </a:t>
            </a:r>
            <a:r>
              <a:rPr kumimoji="0" lang="en-US" altLang="zh-CN" sz="1800" b="0" i="0" u="none" strike="noStrike" kern="1200" cap="none" spc="0" normalizeH="0" baseline="0" noProof="0" dirty="0">
                <a:ln>
                  <a:noFill/>
                </a:ln>
                <a:solidFill>
                  <a:srgbClr val="20517C"/>
                </a:solidFill>
                <a:effectLst/>
                <a:uLnTx/>
                <a:uFillTx/>
                <a:latin typeface="华文细黑"/>
                <a:ea typeface="华文细黑"/>
                <a:cs typeface="+mn-cs"/>
              </a:rPr>
              <a:t>[0,1] </a:t>
            </a:r>
            <a:r>
              <a:rPr kumimoji="0" lang="zh-CN" altLang="en-US" sz="1800" b="0" i="0" u="none" strike="noStrike" kern="1200" cap="none" spc="0" normalizeH="0" baseline="0" noProof="0" dirty="0">
                <a:ln>
                  <a:noFill/>
                </a:ln>
                <a:solidFill>
                  <a:srgbClr val="20517C"/>
                </a:solidFill>
                <a:effectLst/>
                <a:uLnTx/>
                <a:uFillTx/>
                <a:latin typeface="华文细黑"/>
                <a:ea typeface="华文细黑"/>
                <a:cs typeface="+mn-cs"/>
              </a:rPr>
              <a:t>之间</a:t>
            </a:r>
            <a:endParaRPr kumimoji="0" lang="en-US" altLang="zh-CN" sz="1800" b="0" i="0" u="none" strike="noStrike" kern="1200" cap="none" spc="0" normalizeH="0" baseline="0" noProof="0" dirty="0">
              <a:ln>
                <a:noFill/>
              </a:ln>
              <a:solidFill>
                <a:srgbClr val="20517C"/>
              </a:solidFill>
              <a:effectLst/>
              <a:uLnTx/>
              <a:uFillTx/>
              <a:latin typeface="华文细黑"/>
              <a:ea typeface="华文细黑"/>
              <a:cs typeface="+mn-cs"/>
            </a:endParaRPr>
          </a:p>
        </p:txBody>
      </p:sp>
    </p:spTree>
    <p:extLst>
      <p:ext uri="{BB962C8B-B14F-4D97-AF65-F5344CB8AC3E}">
        <p14:creationId xmlns:p14="http://schemas.microsoft.com/office/powerpoint/2010/main" val="3589532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06</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FIVE  </a:t>
            </a:r>
            <a:endParaRPr lang="zh-CN" altLang="en-US" dirty="0"/>
          </a:p>
        </p:txBody>
      </p:sp>
      <p:sp>
        <p:nvSpPr>
          <p:cNvPr id="4" name="文本占位符 3"/>
          <p:cNvSpPr>
            <a:spLocks noGrp="1"/>
          </p:cNvSpPr>
          <p:nvPr>
            <p:ph type="body" sz="quarter" idx="12"/>
          </p:nvPr>
        </p:nvSpPr>
        <p:spPr>
          <a:xfrm>
            <a:off x="3071495" y="4387850"/>
            <a:ext cx="6093460" cy="496570"/>
          </a:xfrm>
        </p:spPr>
        <p:txBody>
          <a:bodyPr/>
          <a:lstStyle/>
          <a:p>
            <a:r>
              <a:rPr lang="zh-CN" altLang="en-US" dirty="0"/>
              <a:t>训练、推理与结果</a:t>
            </a:r>
          </a:p>
        </p:txBody>
      </p:sp>
    </p:spTree>
    <p:extLst>
      <p:ext uri="{BB962C8B-B14F-4D97-AF65-F5344CB8AC3E}">
        <p14:creationId xmlns:p14="http://schemas.microsoft.com/office/powerpoint/2010/main" val="1455959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06</a:t>
            </a:r>
            <a:endParaRPr lang="zh-CN" altLang="en-US" dirty="0"/>
          </a:p>
        </p:txBody>
      </p:sp>
      <p:sp>
        <p:nvSpPr>
          <p:cNvPr id="3" name="文本占位符 2"/>
          <p:cNvSpPr>
            <a:spLocks noGrp="1"/>
          </p:cNvSpPr>
          <p:nvPr>
            <p:ph type="body" sz="quarter" idx="12"/>
          </p:nvPr>
        </p:nvSpPr>
        <p:spPr>
          <a:xfrm>
            <a:off x="1437640" y="347980"/>
            <a:ext cx="5444490" cy="496570"/>
          </a:xfrm>
        </p:spPr>
        <p:txBody>
          <a:bodyPr/>
          <a:lstStyle/>
          <a:p>
            <a:r>
              <a:rPr lang="zh-CN" altLang="en-US" dirty="0">
                <a:sym typeface="+mn-ea"/>
              </a:rPr>
              <a:t>训练</a:t>
            </a:r>
            <a:endParaRPr lang="zh-CN" altLang="en-US" dirty="0"/>
          </a:p>
        </p:txBody>
      </p:sp>
      <p:pic>
        <p:nvPicPr>
          <p:cNvPr id="23" name="图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4472" y="309074"/>
            <a:ext cx="1532408" cy="484198"/>
          </a:xfrm>
          <a:prstGeom prst="rect">
            <a:avLst/>
          </a:prstGeom>
        </p:spPr>
      </p:pic>
      <p:sp>
        <p:nvSpPr>
          <p:cNvPr id="24" name="文本框 23"/>
          <p:cNvSpPr txBox="1"/>
          <p:nvPr/>
        </p:nvSpPr>
        <p:spPr>
          <a:xfrm>
            <a:off x="479425" y="1340485"/>
            <a:ext cx="5199380" cy="4801314"/>
          </a:xfrm>
          <a:prstGeom prst="rect">
            <a:avLst/>
          </a:prstGeom>
          <a:noFill/>
        </p:spPr>
        <p:txBody>
          <a:bodyPr wrap="square" rtlCol="0" anchor="t">
            <a:spAutoFit/>
          </a:bodyPr>
          <a:lstStyle/>
          <a:p>
            <a:r>
              <a:rPr lang="zh-CN" altLang="en-US" dirty="0">
                <a:latin typeface="PT Sans Caption Regular" panose="020B0603020203020204" charset="0"/>
                <a:ea typeface="微软雅黑" charset="0"/>
                <a:cs typeface="PT Sans Caption Regular" panose="020B0603020203020204" charset="0"/>
              </a:rPr>
              <a:t>model.train()</a:t>
            </a:r>
          </a:p>
          <a:p>
            <a:r>
              <a:rPr lang="zh-CN" altLang="en-US" dirty="0">
                <a:latin typeface="PT Sans Caption Regular" panose="020B0603020203020204" charset="0"/>
                <a:ea typeface="微软雅黑" charset="0"/>
                <a:cs typeface="PT Sans Caption Regular" panose="020B0603020203020204" charset="0"/>
              </a:rPr>
              <a:t>total_loss = 0</a:t>
            </a:r>
          </a:p>
          <a:p>
            <a:r>
              <a:rPr lang="zh-CN" altLang="en-US" dirty="0">
                <a:latin typeface="PT Sans Caption Regular" panose="020B0603020203020204" charset="0"/>
                <a:ea typeface="微软雅黑" charset="0"/>
                <a:cs typeface="PT Sans Caption Regular" panose="020B0603020203020204" charset="0"/>
              </a:rPr>
              <a:t>number = 0</a:t>
            </a:r>
          </a:p>
          <a:p>
            <a:r>
              <a:rPr lang="zh-CN" altLang="en-US" dirty="0">
                <a:latin typeface="PT Sans Caption Regular" panose="020B0603020203020204" charset="0"/>
                <a:ea typeface="微软雅黑" charset="0"/>
                <a:cs typeface="PT Sans Caption Regular" panose="020B0603020203020204" charset="0"/>
              </a:rPr>
              <a:t>epoch_start = time.time()</a:t>
            </a:r>
          </a:p>
          <a:p>
            <a:endParaRPr lang="zh-CN" altLang="en-US" dirty="0">
              <a:latin typeface="PT Sans Caption Regular" panose="020B0603020203020204" charset="0"/>
              <a:ea typeface="微软雅黑" charset="0"/>
              <a:cs typeface="PT Sans Caption Regular" panose="020B0603020203020204" charset="0"/>
            </a:endParaRPr>
          </a:p>
          <a:p>
            <a:r>
              <a:rPr lang="zh-CN" altLang="en-US" dirty="0">
                <a:latin typeface="PT Sans Caption Regular" panose="020B0603020203020204" charset="0"/>
                <a:ea typeface="微软雅黑" charset="0"/>
                <a:cs typeface="PT Sans Caption Regular" panose="020B0603020203020204" charset="0"/>
              </a:rPr>
              <a:t>for _,batch  in enumerate(data_loader):</a:t>
            </a:r>
          </a:p>
          <a:p>
            <a:endParaRPr lang="zh-CN" altLang="en-US" dirty="0">
              <a:latin typeface="PT Sans Caption Regular" panose="020B0603020203020204" charset="0"/>
              <a:ea typeface="微软雅黑" charset="0"/>
              <a:cs typeface="PT Sans Caption Regular" panose="020B0603020203020204" charset="0"/>
            </a:endParaRPr>
          </a:p>
          <a:p>
            <a:r>
              <a:rPr lang="zh-CN" altLang="en-US" dirty="0">
                <a:latin typeface="PT Sans Caption Regular" panose="020B0603020203020204" charset="0"/>
                <a:ea typeface="微软雅黑" charset="0"/>
                <a:cs typeface="PT Sans Caption Regular" panose="020B0603020203020204" charset="0"/>
              </a:rPr>
              <a:t>    </a:t>
            </a:r>
            <a:r>
              <a:rPr lang="zh-CN" altLang="en-US" dirty="0">
                <a:solidFill>
                  <a:schemeClr val="accent6">
                    <a:lumMod val="50000"/>
                  </a:schemeClr>
                </a:solidFill>
                <a:latin typeface="PT Sans Caption Regular" panose="020B0603020203020204" charset="0"/>
                <a:ea typeface="微软雅黑" charset="0"/>
                <a:cs typeface="PT Sans Caption Regular" panose="020B0603020203020204" charset="0"/>
              </a:rPr>
              <a:t># 获取图像和标签</a:t>
            </a:r>
            <a:endParaRPr lang="zh-CN" altLang="en-US" dirty="0">
              <a:latin typeface="PT Sans Caption Regular" panose="020B0603020203020204" charset="0"/>
              <a:ea typeface="微软雅黑" charset="0"/>
              <a:cs typeface="PT Sans Caption Regular" panose="020B0603020203020204" charset="0"/>
            </a:endParaRPr>
          </a:p>
          <a:p>
            <a:r>
              <a:rPr lang="zh-CN" altLang="en-US" dirty="0">
                <a:latin typeface="PT Sans Caption Regular" panose="020B0603020203020204" charset="0"/>
                <a:ea typeface="微软雅黑" charset="0"/>
                <a:cs typeface="PT Sans Caption Regular" panose="020B0603020203020204" charset="0"/>
              </a:rPr>
              <a:t>    images, labels = batch['image'].to(device),   </a:t>
            </a:r>
            <a:r>
              <a:rPr lang="en-US" altLang="zh-CN" dirty="0">
                <a:latin typeface="PT Sans Caption Regular" panose="020B0603020203020204" charset="0"/>
                <a:ea typeface="微软雅黑" charset="0"/>
                <a:cs typeface="PT Sans Caption Regular" panose="020B0603020203020204" charset="0"/>
              </a:rPr>
              <a:t>	                   </a:t>
            </a:r>
            <a:r>
              <a:rPr lang="zh-CN" altLang="en-US" dirty="0">
                <a:latin typeface="PT Sans Caption Regular" panose="020B0603020203020204" charset="0"/>
                <a:ea typeface="微软雅黑" charset="0"/>
                <a:cs typeface="PT Sans Caption Regular" panose="020B0603020203020204" charset="0"/>
              </a:rPr>
              <a:t>batch['label'].to(device)</a:t>
            </a:r>
            <a:endParaRPr lang="en-US" altLang="zh-CN" dirty="0">
              <a:latin typeface="PT Sans Caption Regular" panose="020B0603020203020204" charset="0"/>
              <a:ea typeface="微软雅黑" charset="0"/>
              <a:cs typeface="PT Sans Caption Regular" panose="020B0603020203020204" charset="0"/>
            </a:endParaRPr>
          </a:p>
          <a:p>
            <a:endParaRPr lang="zh-CN" altLang="en-US" dirty="0">
              <a:latin typeface="PT Sans Caption Regular" panose="020B0603020203020204" charset="0"/>
              <a:ea typeface="微软雅黑" charset="0"/>
              <a:cs typeface="PT Sans Caption Regular" panose="020B0603020203020204" charset="0"/>
            </a:endParaRPr>
          </a:p>
          <a:p>
            <a:r>
              <a:rPr lang="zh-CN" altLang="en-US" dirty="0">
                <a:latin typeface="PT Sans Caption Regular" panose="020B0603020203020204" charset="0"/>
                <a:ea typeface="微软雅黑" charset="0"/>
                <a:cs typeface="PT Sans Caption Regular" panose="020B0603020203020204" charset="0"/>
              </a:rPr>
              <a:t>    </a:t>
            </a:r>
            <a:r>
              <a:rPr lang="zh-CN" altLang="en-US" dirty="0">
                <a:solidFill>
                  <a:schemeClr val="accent6">
                    <a:lumMod val="50000"/>
                  </a:schemeClr>
                </a:solidFill>
                <a:latin typeface="PT Sans Caption Regular" panose="020B0603020203020204" charset="0"/>
                <a:ea typeface="微软雅黑" charset="0"/>
                <a:cs typeface="PT Sans Caption Regular" panose="020B0603020203020204" charset="0"/>
              </a:rPr>
              <a:t># 每个batch梯度清0</a:t>
            </a:r>
            <a:endParaRPr lang="zh-CN" altLang="en-US" dirty="0">
              <a:latin typeface="PT Sans Caption Regular" panose="020B0603020203020204" charset="0"/>
              <a:ea typeface="微软雅黑" charset="0"/>
              <a:cs typeface="PT Sans Caption Regular" panose="020B0603020203020204" charset="0"/>
            </a:endParaRPr>
          </a:p>
          <a:p>
            <a:r>
              <a:rPr lang="zh-CN" altLang="en-US" dirty="0">
                <a:latin typeface="PT Sans Caption Regular" panose="020B0603020203020204" charset="0"/>
                <a:ea typeface="微软雅黑" charset="0"/>
                <a:cs typeface="PT Sans Caption Regular" panose="020B0603020203020204" charset="0"/>
              </a:rPr>
              <a:t>    optimizer.zero_grad()</a:t>
            </a:r>
          </a:p>
          <a:p>
            <a:endParaRPr lang="zh-CN" altLang="en-US" dirty="0">
              <a:latin typeface="PT Sans Caption Regular" panose="020B0603020203020204" charset="0"/>
              <a:ea typeface="微软雅黑" charset="0"/>
              <a:cs typeface="PT Sans Caption Regular" panose="020B0603020203020204" charset="0"/>
            </a:endParaRPr>
          </a:p>
          <a:p>
            <a:r>
              <a:rPr lang="zh-CN" altLang="en-US" dirty="0">
                <a:latin typeface="PT Sans Caption Regular" panose="020B0603020203020204" charset="0"/>
                <a:ea typeface="微软雅黑" charset="0"/>
                <a:cs typeface="PT Sans Caption Regular" panose="020B0603020203020204" charset="0"/>
              </a:rPr>
              <a:t>    </a:t>
            </a:r>
            <a:r>
              <a:rPr lang="zh-CN" altLang="en-US" dirty="0">
                <a:solidFill>
                  <a:schemeClr val="accent6">
                    <a:lumMod val="50000"/>
                  </a:schemeClr>
                </a:solidFill>
                <a:latin typeface="PT Sans Caption Regular" panose="020B0603020203020204" charset="0"/>
                <a:ea typeface="微软雅黑" charset="0"/>
                <a:cs typeface="PT Sans Caption Regular" panose="020B0603020203020204" charset="0"/>
              </a:rPr>
              <a:t># forward + loss</a:t>
            </a:r>
            <a:endParaRPr lang="zh-CN" altLang="en-US" dirty="0">
              <a:latin typeface="PT Sans Caption Regular" panose="020B0603020203020204" charset="0"/>
              <a:ea typeface="微软雅黑" charset="0"/>
              <a:cs typeface="PT Sans Caption Regular" panose="020B0603020203020204" charset="0"/>
            </a:endParaRPr>
          </a:p>
          <a:p>
            <a:r>
              <a:rPr lang="zh-CN" altLang="en-US" dirty="0">
                <a:latin typeface="PT Sans Caption Regular" panose="020B0603020203020204" charset="0"/>
                <a:ea typeface="微软雅黑" charset="0"/>
                <a:cs typeface="PT Sans Caption Regular" panose="020B0603020203020204" charset="0"/>
              </a:rPr>
              <a:t>    outputs = model(images)</a:t>
            </a:r>
          </a:p>
          <a:p>
            <a:r>
              <a:rPr lang="zh-CN" altLang="en-US" dirty="0">
                <a:latin typeface="PT Sans Caption Regular" panose="020B0603020203020204" charset="0"/>
                <a:ea typeface="微软雅黑" charset="0"/>
                <a:cs typeface="PT Sans Caption Regular" panose="020B0603020203020204" charset="0"/>
              </a:rPr>
              <a:t>    loss = loss_function(outputs, labels)</a:t>
            </a:r>
          </a:p>
        </p:txBody>
      </p:sp>
      <p:sp>
        <p:nvSpPr>
          <p:cNvPr id="25" name="文本框 24"/>
          <p:cNvSpPr txBox="1"/>
          <p:nvPr/>
        </p:nvSpPr>
        <p:spPr>
          <a:xfrm>
            <a:off x="6384290" y="1124585"/>
            <a:ext cx="5199380" cy="5077460"/>
          </a:xfrm>
          <a:prstGeom prst="rect">
            <a:avLst/>
          </a:prstGeom>
          <a:noFill/>
        </p:spPr>
        <p:txBody>
          <a:bodyPr wrap="square" rtlCol="0" anchor="t">
            <a:spAutoFit/>
          </a:bodyPr>
          <a:lstStyle/>
          <a:p>
            <a:endParaRPr lang="zh-CN" altLang="en-US">
              <a:latin typeface="PT Sans Caption Regular" panose="020B0603020203020204" charset="0"/>
              <a:ea typeface="微软雅黑" charset="0"/>
              <a:cs typeface="PT Sans Caption Regular" panose="020B0603020203020204" charset="0"/>
            </a:endParaRPr>
          </a:p>
          <a:p>
            <a:r>
              <a:rPr lang="zh-CN" altLang="en-US">
                <a:solidFill>
                  <a:schemeClr val="accent6">
                    <a:lumMod val="50000"/>
                  </a:schemeClr>
                </a:solidFill>
                <a:latin typeface="PT Sans Caption Regular" panose="020B0603020203020204" charset="0"/>
                <a:ea typeface="微软雅黑" charset="0"/>
                <a:cs typeface="PT Sans Caption Regular" panose="020B0603020203020204" charset="0"/>
              </a:rPr>
              <a:t>    # 反向传播 + 优化器更新参数</a:t>
            </a:r>
          </a:p>
          <a:p>
            <a:r>
              <a:rPr lang="zh-CN" altLang="en-US">
                <a:latin typeface="PT Sans Caption Regular" panose="020B0603020203020204" charset="0"/>
                <a:ea typeface="微软雅黑" charset="0"/>
                <a:cs typeface="PT Sans Caption Regular" panose="020B0603020203020204" charset="0"/>
              </a:rPr>
              <a:t>    loss.backward()</a:t>
            </a:r>
          </a:p>
          <a:p>
            <a:r>
              <a:rPr lang="zh-CN" altLang="en-US">
                <a:latin typeface="PT Sans Caption Regular" panose="020B0603020203020204" charset="0"/>
                <a:ea typeface="微软雅黑" charset="0"/>
                <a:cs typeface="PT Sans Caption Regular" panose="020B0603020203020204" charset="0"/>
              </a:rPr>
              <a:t>    optimizer.step()</a:t>
            </a:r>
          </a:p>
          <a:p>
            <a:endParaRPr lang="zh-CN" altLang="en-US">
              <a:latin typeface="PT Sans Caption Regular" panose="020B0603020203020204" charset="0"/>
              <a:ea typeface="微软雅黑" charset="0"/>
              <a:cs typeface="PT Sans Caption Regular" panose="020B0603020203020204" charset="0"/>
            </a:endParaRPr>
          </a:p>
          <a:p>
            <a:r>
              <a:rPr lang="zh-CN" altLang="en-US">
                <a:solidFill>
                  <a:schemeClr val="accent6">
                    <a:lumMod val="50000"/>
                  </a:schemeClr>
                </a:solidFill>
                <a:latin typeface="PT Sans Caption Regular" panose="020B0603020203020204" charset="0"/>
                <a:ea typeface="微软雅黑" charset="0"/>
                <a:cs typeface="PT Sans Caption Regular" panose="020B0603020203020204" charset="0"/>
              </a:rPr>
              <a:t>    # 更新总loss和总batch数</a:t>
            </a:r>
          </a:p>
          <a:p>
            <a:r>
              <a:rPr lang="zh-CN" altLang="en-US">
                <a:latin typeface="PT Sans Caption Regular" panose="020B0603020203020204" charset="0"/>
                <a:ea typeface="微软雅黑" charset="0"/>
                <a:cs typeface="PT Sans Caption Regular" panose="020B0603020203020204" charset="0"/>
              </a:rPr>
              <a:t>    total_loss += loss.item()</a:t>
            </a:r>
          </a:p>
          <a:p>
            <a:r>
              <a:rPr lang="zh-CN" altLang="en-US">
                <a:latin typeface="PT Sans Caption Regular" panose="020B0603020203020204" charset="0"/>
                <a:ea typeface="微软雅黑" charset="0"/>
                <a:cs typeface="PT Sans Caption Regular" panose="020B0603020203020204" charset="0"/>
              </a:rPr>
              <a:t>    number += 1</a:t>
            </a:r>
          </a:p>
          <a:p>
            <a:endParaRPr lang="zh-CN" altLang="en-US">
              <a:latin typeface="PT Sans Caption Regular" panose="020B0603020203020204" charset="0"/>
              <a:ea typeface="微软雅黑" charset="0"/>
              <a:cs typeface="PT Sans Caption Regular" panose="020B0603020203020204" charset="0"/>
            </a:endParaRPr>
          </a:p>
          <a:p>
            <a:r>
              <a:rPr lang="zh-CN" altLang="en-US">
                <a:solidFill>
                  <a:schemeClr val="accent6">
                    <a:lumMod val="50000"/>
                  </a:schemeClr>
                </a:solidFill>
                <a:latin typeface="PT Sans Caption Regular" panose="020B0603020203020204" charset="0"/>
                <a:ea typeface="微软雅黑" charset="0"/>
                <a:cs typeface="PT Sans Caption Regular" panose="020B0603020203020204" charset="0"/>
              </a:rPr>
              <a:t>    # 清空占用空间</a:t>
            </a:r>
          </a:p>
          <a:p>
            <a:r>
              <a:rPr lang="zh-CN" altLang="en-US">
                <a:latin typeface="PT Sans Caption Regular" panose="020B0603020203020204" charset="0"/>
                <a:ea typeface="微软雅黑" charset="0"/>
                <a:cs typeface="PT Sans Caption Regular" panose="020B0603020203020204" charset="0"/>
              </a:rPr>
              <a:t>    del images, labels</a:t>
            </a:r>
          </a:p>
          <a:p>
            <a:r>
              <a:rPr lang="zh-CN" altLang="en-US">
                <a:latin typeface="PT Sans Caption Regular" panose="020B0603020203020204" charset="0"/>
                <a:ea typeface="微软雅黑" charset="0"/>
                <a:cs typeface="PT Sans Caption Regular" panose="020B0603020203020204" charset="0"/>
              </a:rPr>
              <a:t>    torch.cuda.empty_cache()</a:t>
            </a:r>
          </a:p>
          <a:p>
            <a:endParaRPr lang="zh-CN" altLang="en-US">
              <a:latin typeface="PT Sans Caption Regular" panose="020B0603020203020204" charset="0"/>
              <a:ea typeface="微软雅黑" charset="0"/>
              <a:cs typeface="PT Sans Caption Regular" panose="020B0603020203020204" charset="0"/>
            </a:endParaRPr>
          </a:p>
          <a:p>
            <a:r>
              <a:rPr lang="zh-CN" altLang="en-US">
                <a:solidFill>
                  <a:schemeClr val="accent6">
                    <a:lumMod val="50000"/>
                  </a:schemeClr>
                </a:solidFill>
                <a:latin typeface="PT Sans Caption Regular" panose="020B0603020203020204" charset="0"/>
                <a:ea typeface="微软雅黑" charset="0"/>
                <a:cs typeface="PT Sans Caption Regular" panose="020B0603020203020204" charset="0"/>
              </a:rPr>
              <a:t># 更新学习率</a:t>
            </a:r>
          </a:p>
          <a:p>
            <a:r>
              <a:rPr lang="zh-CN" altLang="en-US">
                <a:latin typeface="PT Sans Caption Regular" panose="020B0603020203020204" charset="0"/>
                <a:ea typeface="微软雅黑" charset="0"/>
                <a:cs typeface="PT Sans Caption Regular" panose="020B0603020203020204" charset="0"/>
              </a:rPr>
              <a:t>scheduler.step()</a:t>
            </a:r>
          </a:p>
          <a:p>
            <a:endParaRPr lang="zh-CN" altLang="en-US">
              <a:solidFill>
                <a:schemeClr val="accent6">
                  <a:lumMod val="50000"/>
                </a:schemeClr>
              </a:solidFill>
              <a:latin typeface="PT Sans Caption Regular" panose="020B0603020203020204" charset="0"/>
              <a:ea typeface="微软雅黑" charset="0"/>
              <a:cs typeface="PT Sans Caption Regular" panose="020B0603020203020204" charset="0"/>
            </a:endParaRPr>
          </a:p>
          <a:p>
            <a:r>
              <a:rPr lang="zh-CN" altLang="en-US">
                <a:solidFill>
                  <a:schemeClr val="accent6">
                    <a:lumMod val="50000"/>
                  </a:schemeClr>
                </a:solidFill>
                <a:latin typeface="PT Sans Caption Regular" panose="020B0603020203020204" charset="0"/>
                <a:ea typeface="微软雅黑" charset="0"/>
                <a:cs typeface="PT Sans Caption Regular" panose="020B0603020203020204" charset="0"/>
              </a:rPr>
              <a:t># 计算每轮平均loss</a:t>
            </a:r>
          </a:p>
          <a:p>
            <a:r>
              <a:rPr lang="zh-CN" altLang="en-US">
                <a:latin typeface="PT Sans Caption Regular" panose="020B0603020203020204" charset="0"/>
                <a:ea typeface="微软雅黑" charset="0"/>
                <a:cs typeface="PT Sans Caption Regular" panose="020B0603020203020204" charset="0"/>
              </a:rPr>
              <a:t>epoch_mean_loss = total_loss / number</a:t>
            </a:r>
          </a:p>
        </p:txBody>
      </p:sp>
      <p:cxnSp>
        <p:nvCxnSpPr>
          <p:cNvPr id="26" name="直接连接符 25"/>
          <p:cNvCxnSpPr/>
          <p:nvPr/>
        </p:nvCxnSpPr>
        <p:spPr>
          <a:xfrm>
            <a:off x="5951855" y="1268730"/>
            <a:ext cx="23495" cy="512889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2072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06</a:t>
            </a:r>
            <a:endParaRPr lang="zh-CN" altLang="en-US" dirty="0"/>
          </a:p>
        </p:txBody>
      </p:sp>
      <p:sp>
        <p:nvSpPr>
          <p:cNvPr id="3" name="文本占位符 2"/>
          <p:cNvSpPr>
            <a:spLocks noGrp="1"/>
          </p:cNvSpPr>
          <p:nvPr>
            <p:ph type="body" sz="quarter" idx="12"/>
          </p:nvPr>
        </p:nvSpPr>
        <p:spPr>
          <a:xfrm>
            <a:off x="1437640" y="347980"/>
            <a:ext cx="5444490" cy="496570"/>
          </a:xfrm>
        </p:spPr>
        <p:txBody>
          <a:bodyPr/>
          <a:lstStyle/>
          <a:p>
            <a:r>
              <a:rPr lang="zh-CN" altLang="en-US" dirty="0">
                <a:sym typeface="+mn-ea"/>
              </a:rPr>
              <a:t>推理</a:t>
            </a:r>
          </a:p>
        </p:txBody>
      </p:sp>
      <p:pic>
        <p:nvPicPr>
          <p:cNvPr id="23" name="图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4472" y="309074"/>
            <a:ext cx="1532408" cy="484198"/>
          </a:xfrm>
          <a:prstGeom prst="rect">
            <a:avLst/>
          </a:prstGeom>
        </p:spPr>
      </p:pic>
      <p:sp>
        <p:nvSpPr>
          <p:cNvPr id="24" name="文本框 23"/>
          <p:cNvSpPr txBox="1"/>
          <p:nvPr/>
        </p:nvSpPr>
        <p:spPr>
          <a:xfrm>
            <a:off x="623570" y="1124585"/>
            <a:ext cx="5287010" cy="5908040"/>
          </a:xfrm>
          <a:prstGeom prst="rect">
            <a:avLst/>
          </a:prstGeom>
          <a:noFill/>
        </p:spPr>
        <p:txBody>
          <a:bodyPr wrap="square" rtlCol="0" anchor="t">
            <a:spAutoFit/>
          </a:bodyPr>
          <a:lstStyle/>
          <a:p>
            <a:r>
              <a:rPr lang="zh-CN" altLang="en-US" dirty="0">
                <a:latin typeface="PT Sans Caption Regular" panose="020B0603020203020204" charset="0"/>
                <a:ea typeface="微软雅黑" charset="0"/>
                <a:cs typeface="PT Sans Caption Regular" panose="020B0603020203020204" charset="0"/>
              </a:rPr>
              <a:t>model.eval()</a:t>
            </a:r>
          </a:p>
          <a:p>
            <a:r>
              <a:rPr lang="zh-CN" altLang="en-US" dirty="0">
                <a:latin typeface="PT Sans Caption Regular" panose="020B0603020203020204" charset="0"/>
                <a:ea typeface="微软雅黑" charset="0"/>
                <a:cs typeface="PT Sans Caption Regular" panose="020B0603020203020204" charset="0"/>
              </a:rPr>
              <a:t>total_dice = 0</a:t>
            </a:r>
          </a:p>
          <a:p>
            <a:r>
              <a:rPr lang="zh-CN" altLang="en-US" dirty="0">
                <a:latin typeface="PT Sans Caption Regular" panose="020B0603020203020204" charset="0"/>
                <a:ea typeface="微软雅黑" charset="0"/>
                <a:cs typeface="PT Sans Caption Regular" panose="020B0603020203020204" charset="0"/>
              </a:rPr>
              <a:t>number = 0</a:t>
            </a:r>
          </a:p>
          <a:p>
            <a:endParaRPr lang="zh-CN" altLang="en-US" dirty="0">
              <a:latin typeface="PT Sans Caption Regular" panose="020B0603020203020204" charset="0"/>
              <a:ea typeface="微软雅黑" charset="0"/>
              <a:cs typeface="PT Sans Caption Regular" panose="020B0603020203020204" charset="0"/>
            </a:endParaRPr>
          </a:p>
          <a:p>
            <a:r>
              <a:rPr lang="zh-CN" altLang="en-US" dirty="0">
                <a:solidFill>
                  <a:schemeClr val="accent6">
                    <a:lumMod val="50000"/>
                  </a:schemeClr>
                </a:solidFill>
                <a:latin typeface="PT Sans Caption Regular" panose="020B0603020203020204" charset="0"/>
                <a:ea typeface="微软雅黑" charset="0"/>
                <a:cs typeface="PT Sans Caption Regular" panose="020B0603020203020204" charset="0"/>
              </a:rPr>
              <a:t># 定义后处理compose</a:t>
            </a:r>
          </a:p>
          <a:p>
            <a:r>
              <a:rPr lang="zh-CN" altLang="en-US" dirty="0">
                <a:latin typeface="PT Sans Caption Regular" panose="020B0603020203020204" charset="0"/>
                <a:ea typeface="微软雅黑" charset="0"/>
                <a:cs typeface="PT Sans Caption Regular" panose="020B0603020203020204" charset="0"/>
              </a:rPr>
              <a:t>post_label, post_pred = post_ways(num_classes)</a:t>
            </a:r>
          </a:p>
          <a:p>
            <a:endParaRPr lang="zh-CN" altLang="en-US" dirty="0">
              <a:latin typeface="PT Sans Caption Regular" panose="020B0603020203020204" charset="0"/>
              <a:ea typeface="微软雅黑" charset="0"/>
              <a:cs typeface="PT Sans Caption Regular" panose="020B0603020203020204" charset="0"/>
            </a:endParaRPr>
          </a:p>
          <a:p>
            <a:r>
              <a:rPr lang="zh-CN" altLang="en-US" dirty="0">
                <a:latin typeface="PT Sans Caption Regular" panose="020B0603020203020204" charset="0"/>
                <a:ea typeface="微软雅黑" charset="0"/>
                <a:cs typeface="PT Sans Caption Regular" panose="020B0603020203020204" charset="0"/>
              </a:rPr>
              <a:t>with torch.no_grad():   </a:t>
            </a:r>
            <a:r>
              <a:rPr lang="zh-CN" altLang="en-US" dirty="0">
                <a:solidFill>
                  <a:schemeClr val="accent6">
                    <a:lumMod val="50000"/>
                  </a:schemeClr>
                </a:solidFill>
                <a:latin typeface="PT Sans Caption Regular" panose="020B0603020203020204" charset="0"/>
                <a:ea typeface="微软雅黑" charset="0"/>
                <a:cs typeface="PT Sans Caption Regular" panose="020B0603020203020204" charset="0"/>
              </a:rPr>
              <a:t>#不计算梯度</a:t>
            </a:r>
            <a:endParaRPr lang="zh-CN" altLang="en-US" dirty="0">
              <a:latin typeface="PT Sans Caption Regular" panose="020B0603020203020204" charset="0"/>
              <a:ea typeface="微软雅黑" charset="0"/>
              <a:cs typeface="PT Sans Caption Regular" panose="020B0603020203020204" charset="0"/>
            </a:endParaRPr>
          </a:p>
          <a:p>
            <a:endParaRPr lang="zh-CN" altLang="en-US" dirty="0">
              <a:latin typeface="PT Sans Caption Regular" panose="020B0603020203020204" charset="0"/>
              <a:ea typeface="微软雅黑" charset="0"/>
              <a:cs typeface="PT Sans Caption Regular" panose="020B0603020203020204" charset="0"/>
            </a:endParaRPr>
          </a:p>
          <a:p>
            <a:r>
              <a:rPr lang="zh-CN" altLang="en-US" dirty="0">
                <a:latin typeface="PT Sans Caption Regular" panose="020B0603020203020204" charset="0"/>
                <a:ea typeface="微软雅黑" charset="0"/>
                <a:cs typeface="PT Sans Caption Regular" panose="020B0603020203020204" charset="0"/>
              </a:rPr>
              <a:t>    for _, batch in enumerate(data_loader):</a:t>
            </a:r>
          </a:p>
          <a:p>
            <a:r>
              <a:rPr lang="zh-CN" altLang="en-US" dirty="0">
                <a:latin typeface="PT Sans Caption Regular" panose="020B0603020203020204" charset="0"/>
                <a:ea typeface="微软雅黑" charset="0"/>
                <a:cs typeface="PT Sans Caption Regular" panose="020B0603020203020204" charset="0"/>
              </a:rPr>
              <a:t>        </a:t>
            </a:r>
            <a:r>
              <a:rPr lang="zh-CN" altLang="en-US" dirty="0">
                <a:solidFill>
                  <a:schemeClr val="accent6">
                    <a:lumMod val="50000"/>
                  </a:schemeClr>
                </a:solidFill>
                <a:latin typeface="PT Sans Caption Regular" panose="020B0603020203020204" charset="0"/>
                <a:ea typeface="微软雅黑" charset="0"/>
                <a:cs typeface="PT Sans Caption Regular" panose="020B0603020203020204" charset="0"/>
              </a:rPr>
              <a:t># 获取图像和标签</a:t>
            </a:r>
          </a:p>
          <a:p>
            <a:r>
              <a:rPr lang="zh-CN" altLang="en-US" dirty="0">
                <a:latin typeface="PT Sans Caption Regular" panose="020B0603020203020204" charset="0"/>
                <a:ea typeface="微软雅黑" charset="0"/>
                <a:cs typeface="PT Sans Caption Regular" panose="020B0603020203020204" charset="0"/>
              </a:rPr>
              <a:t>        images, labels = </a:t>
            </a:r>
            <a:r>
              <a:rPr lang="en-US" altLang="zh-CN" dirty="0">
                <a:latin typeface="PT Sans Caption Regular" panose="020B0603020203020204" charset="0"/>
                <a:ea typeface="微软雅黑" charset="0"/>
                <a:cs typeface="PT Sans Caption Regular" panose="020B0603020203020204" charset="0"/>
              </a:rPr>
              <a:t> 		</a:t>
            </a:r>
            <a:r>
              <a:rPr lang="zh-CN" altLang="en-US" dirty="0">
                <a:latin typeface="PT Sans Caption Regular" panose="020B0603020203020204" charset="0"/>
                <a:ea typeface="微软雅黑" charset="0"/>
                <a:cs typeface="PT Sans Caption Regular" panose="020B0603020203020204" charset="0"/>
              </a:rPr>
              <a:t>batch['image'].to(device), </a:t>
            </a:r>
            <a:r>
              <a:rPr lang="en-US" altLang="zh-CN" dirty="0">
                <a:latin typeface="PT Sans Caption Regular" panose="020B0603020203020204" charset="0"/>
                <a:ea typeface="微软雅黑" charset="0"/>
                <a:cs typeface="PT Sans Caption Regular" panose="020B0603020203020204" charset="0"/>
              </a:rPr>
              <a:t>	</a:t>
            </a:r>
            <a:r>
              <a:rPr lang="zh-CN" altLang="en-US" dirty="0">
                <a:latin typeface="PT Sans Caption Regular" panose="020B0603020203020204" charset="0"/>
                <a:ea typeface="微软雅黑" charset="0"/>
                <a:cs typeface="PT Sans Caption Regular" panose="020B0603020203020204" charset="0"/>
              </a:rPr>
              <a:t>batch['label'].to(device)</a:t>
            </a:r>
          </a:p>
          <a:p>
            <a:endParaRPr lang="zh-CN" altLang="en-US" dirty="0">
              <a:latin typeface="PT Sans Caption Regular" panose="020B0603020203020204" charset="0"/>
              <a:ea typeface="微软雅黑" charset="0"/>
              <a:cs typeface="PT Sans Caption Regular" panose="020B0603020203020204" charset="0"/>
            </a:endParaRPr>
          </a:p>
          <a:p>
            <a:r>
              <a:rPr lang="en-US" altLang="zh-CN" dirty="0">
                <a:solidFill>
                  <a:schemeClr val="accent6">
                    <a:lumMod val="50000"/>
                  </a:schemeClr>
                </a:solidFill>
                <a:latin typeface="PT Sans Caption Regular" panose="020B0603020203020204" charset="0"/>
                <a:ea typeface="微软雅黑" charset="0"/>
                <a:cs typeface="PT Sans Caption Regular" panose="020B0603020203020204" charset="0"/>
                <a:sym typeface="+mn-ea"/>
              </a:rPr>
              <a:t>        </a:t>
            </a:r>
            <a:r>
              <a:rPr lang="zh-CN" altLang="en-US" dirty="0">
                <a:solidFill>
                  <a:schemeClr val="accent6">
                    <a:lumMod val="50000"/>
                  </a:schemeClr>
                </a:solidFill>
                <a:latin typeface="PT Sans Caption Regular" panose="020B0603020203020204" charset="0"/>
                <a:ea typeface="微软雅黑" charset="0"/>
                <a:cs typeface="PT Sans Caption Regular" panose="020B0603020203020204" charset="0"/>
                <a:sym typeface="+mn-ea"/>
              </a:rPr>
              <a:t># forward</a:t>
            </a:r>
            <a:endParaRPr lang="zh-CN" altLang="en-US" dirty="0">
              <a:solidFill>
                <a:schemeClr val="accent6">
                  <a:lumMod val="50000"/>
                </a:schemeClr>
              </a:solidFill>
              <a:latin typeface="PT Sans Caption Regular" panose="020B0603020203020204" charset="0"/>
              <a:ea typeface="微软雅黑" charset="0"/>
              <a:cs typeface="PT Sans Caption Regular" panose="020B0603020203020204" charset="0"/>
            </a:endParaRPr>
          </a:p>
          <a:p>
            <a:r>
              <a:rPr lang="zh-CN" altLang="en-US" dirty="0">
                <a:latin typeface="PT Sans Caption Regular" panose="020B0603020203020204" charset="0"/>
                <a:ea typeface="微软雅黑" charset="0"/>
                <a:cs typeface="PT Sans Caption Regular" panose="020B0603020203020204" charset="0"/>
                <a:sym typeface="+mn-ea"/>
              </a:rPr>
              <a:t>        outputs = sliding_window_inference(images, roi_size, sw_batch_size, model)</a:t>
            </a:r>
            <a:endParaRPr lang="zh-CN" altLang="en-US" dirty="0">
              <a:latin typeface="PT Sans Caption Regular" panose="020B0603020203020204" charset="0"/>
              <a:ea typeface="微软雅黑" charset="0"/>
              <a:cs typeface="PT Sans Caption Regular" panose="020B0603020203020204" charset="0"/>
            </a:endParaRPr>
          </a:p>
          <a:p>
            <a:endParaRPr lang="zh-CN" altLang="en-US" dirty="0">
              <a:latin typeface="PT Sans Caption Regular" panose="020B0603020203020204" charset="0"/>
              <a:ea typeface="微软雅黑" charset="0"/>
              <a:cs typeface="PT Sans Caption Regular" panose="020B0603020203020204" charset="0"/>
            </a:endParaRPr>
          </a:p>
        </p:txBody>
      </p:sp>
      <p:sp>
        <p:nvSpPr>
          <p:cNvPr id="25" name="文本框 24"/>
          <p:cNvSpPr txBox="1"/>
          <p:nvPr/>
        </p:nvSpPr>
        <p:spPr>
          <a:xfrm>
            <a:off x="6384290" y="1124585"/>
            <a:ext cx="5199380" cy="5354320"/>
          </a:xfrm>
          <a:prstGeom prst="rect">
            <a:avLst/>
          </a:prstGeom>
          <a:noFill/>
        </p:spPr>
        <p:txBody>
          <a:bodyPr wrap="square" rtlCol="0" anchor="t">
            <a:spAutoFit/>
          </a:bodyPr>
          <a:lstStyle/>
          <a:p>
            <a:endParaRPr lang="zh-CN" altLang="en-US">
              <a:latin typeface="PT Sans Caption Regular" panose="020B0603020203020204" charset="0"/>
              <a:ea typeface="微软雅黑" charset="0"/>
              <a:cs typeface="PT Sans Caption Regular" panose="020B0603020203020204" charset="0"/>
            </a:endParaRPr>
          </a:p>
          <a:p>
            <a:r>
              <a:rPr lang="zh-CN" altLang="en-US">
                <a:latin typeface="PT Sans Caption Regular" panose="020B0603020203020204" charset="0"/>
                <a:ea typeface="微软雅黑" charset="0"/>
                <a:cs typeface="PT Sans Caption Regular" panose="020B0603020203020204" charset="0"/>
              </a:rPr>
              <a:t>        </a:t>
            </a:r>
            <a:r>
              <a:rPr lang="zh-CN" altLang="en-US">
                <a:solidFill>
                  <a:schemeClr val="accent6">
                    <a:lumMod val="50000"/>
                  </a:schemeClr>
                </a:solidFill>
                <a:latin typeface="PT Sans Caption Regular" panose="020B0603020203020204" charset="0"/>
                <a:ea typeface="微软雅黑" charset="0"/>
                <a:cs typeface="PT Sans Caption Regular" panose="020B0603020203020204" charset="0"/>
              </a:rPr>
              <a:t># 计算评价指标</a:t>
            </a:r>
          </a:p>
          <a:p>
            <a:r>
              <a:rPr lang="zh-CN" altLang="en-US">
                <a:latin typeface="PT Sans Caption Regular" panose="020B0603020203020204" charset="0"/>
                <a:ea typeface="微软雅黑" charset="0"/>
                <a:cs typeface="PT Sans Caption Regular" panose="020B0603020203020204" charset="0"/>
              </a:rPr>
              <a:t>        outputs = [post_pred(i) for i in decollate_batch(outputs)]</a:t>
            </a:r>
          </a:p>
          <a:p>
            <a:r>
              <a:rPr lang="zh-CN" altLang="en-US">
                <a:latin typeface="PT Sans Caption Regular" panose="020B0603020203020204" charset="0"/>
                <a:ea typeface="微软雅黑" charset="0"/>
                <a:cs typeface="PT Sans Caption Regular" panose="020B0603020203020204" charset="0"/>
              </a:rPr>
              <a:t>        labels = [post_label(i) for i in decollate_batch(labels)]</a:t>
            </a:r>
          </a:p>
          <a:p>
            <a:r>
              <a:rPr lang="zh-CN" altLang="en-US">
                <a:latin typeface="PT Sans Caption Regular" panose="020B0603020203020204" charset="0"/>
                <a:ea typeface="微软雅黑" charset="0"/>
                <a:cs typeface="PT Sans Caption Regular" panose="020B0603020203020204" charset="0"/>
              </a:rPr>
              <a:t>        dice = dice_metric(y_pred=outputs, y=labels)</a:t>
            </a:r>
          </a:p>
          <a:p>
            <a:endParaRPr lang="zh-CN" altLang="en-US">
              <a:latin typeface="PT Sans Caption Regular" panose="020B0603020203020204" charset="0"/>
              <a:ea typeface="微软雅黑" charset="0"/>
              <a:cs typeface="PT Sans Caption Regular" panose="020B0603020203020204" charset="0"/>
            </a:endParaRPr>
          </a:p>
          <a:p>
            <a:r>
              <a:rPr lang="zh-CN" altLang="en-US">
                <a:latin typeface="PT Sans Caption Regular" panose="020B0603020203020204" charset="0"/>
                <a:ea typeface="微软雅黑" charset="0"/>
                <a:cs typeface="PT Sans Caption Regular" panose="020B0603020203020204" charset="0"/>
              </a:rPr>
              <a:t>  </a:t>
            </a:r>
            <a:r>
              <a:rPr lang="zh-CN" altLang="en-US">
                <a:solidFill>
                  <a:schemeClr val="accent6">
                    <a:lumMod val="50000"/>
                  </a:schemeClr>
                </a:solidFill>
                <a:latin typeface="PT Sans Caption Regular" panose="020B0603020203020204" charset="0"/>
                <a:ea typeface="微软雅黑" charset="0"/>
                <a:cs typeface="PT Sans Caption Regular" panose="020B0603020203020204" charset="0"/>
              </a:rPr>
              <a:t>      # 计算总dice系数和总batch数</a:t>
            </a:r>
            <a:endParaRPr lang="zh-CN" altLang="en-US">
              <a:latin typeface="PT Sans Caption Regular" panose="020B0603020203020204" charset="0"/>
              <a:ea typeface="微软雅黑" charset="0"/>
              <a:cs typeface="PT Sans Caption Regular" panose="020B0603020203020204" charset="0"/>
            </a:endParaRPr>
          </a:p>
          <a:p>
            <a:r>
              <a:rPr lang="zh-CN" altLang="en-US">
                <a:latin typeface="PT Sans Caption Regular" panose="020B0603020203020204" charset="0"/>
                <a:ea typeface="微软雅黑" charset="0"/>
                <a:cs typeface="PT Sans Caption Regular" panose="020B0603020203020204" charset="0"/>
              </a:rPr>
              <a:t>        total_dice += dice.item()</a:t>
            </a:r>
          </a:p>
          <a:p>
            <a:r>
              <a:rPr lang="zh-CN" altLang="en-US">
                <a:latin typeface="PT Sans Caption Regular" panose="020B0603020203020204" charset="0"/>
                <a:ea typeface="微软雅黑" charset="0"/>
                <a:cs typeface="PT Sans Caption Regular" panose="020B0603020203020204" charset="0"/>
              </a:rPr>
              <a:t>        number = number + 1</a:t>
            </a:r>
          </a:p>
          <a:p>
            <a:endParaRPr lang="zh-CN" altLang="en-US">
              <a:latin typeface="PT Sans Caption Regular" panose="020B0603020203020204" charset="0"/>
              <a:ea typeface="微软雅黑" charset="0"/>
              <a:cs typeface="PT Sans Caption Regular" panose="020B0603020203020204" charset="0"/>
            </a:endParaRPr>
          </a:p>
          <a:p>
            <a:r>
              <a:rPr lang="zh-CN" altLang="en-US">
                <a:latin typeface="PT Sans Caption Regular" panose="020B0603020203020204" charset="0"/>
                <a:ea typeface="微软雅黑" charset="0"/>
                <a:cs typeface="PT Sans Caption Regular" panose="020B0603020203020204" charset="0"/>
              </a:rPr>
              <a:t>   </a:t>
            </a:r>
            <a:r>
              <a:rPr lang="zh-CN" altLang="en-US">
                <a:solidFill>
                  <a:schemeClr val="accent6">
                    <a:lumMod val="50000"/>
                  </a:schemeClr>
                </a:solidFill>
                <a:latin typeface="PT Sans Caption Regular" panose="020B0603020203020204" charset="0"/>
                <a:ea typeface="微软雅黑" charset="0"/>
                <a:cs typeface="PT Sans Caption Regular" panose="020B0603020203020204" charset="0"/>
              </a:rPr>
              <a:t>     # 清空占用空间</a:t>
            </a:r>
            <a:endParaRPr lang="zh-CN" altLang="en-US">
              <a:latin typeface="PT Sans Caption Regular" panose="020B0603020203020204" charset="0"/>
              <a:ea typeface="微软雅黑" charset="0"/>
              <a:cs typeface="PT Sans Caption Regular" panose="020B0603020203020204" charset="0"/>
            </a:endParaRPr>
          </a:p>
          <a:p>
            <a:r>
              <a:rPr lang="zh-CN" altLang="en-US">
                <a:latin typeface="PT Sans Caption Regular" panose="020B0603020203020204" charset="0"/>
                <a:ea typeface="微软雅黑" charset="0"/>
                <a:cs typeface="PT Sans Caption Regular" panose="020B0603020203020204" charset="0"/>
              </a:rPr>
              <a:t>        del images, labels</a:t>
            </a:r>
          </a:p>
          <a:p>
            <a:r>
              <a:rPr lang="zh-CN" altLang="en-US">
                <a:latin typeface="PT Sans Caption Regular" panose="020B0603020203020204" charset="0"/>
                <a:ea typeface="微软雅黑" charset="0"/>
                <a:cs typeface="PT Sans Caption Regular" panose="020B0603020203020204" charset="0"/>
              </a:rPr>
              <a:t>        torch.cuda.empty_cache()</a:t>
            </a:r>
          </a:p>
          <a:p>
            <a:endParaRPr lang="zh-CN" altLang="en-US">
              <a:latin typeface="PT Sans Caption Regular" panose="020B0603020203020204" charset="0"/>
              <a:ea typeface="微软雅黑" charset="0"/>
              <a:cs typeface="PT Sans Caption Regular" panose="020B0603020203020204" charset="0"/>
            </a:endParaRPr>
          </a:p>
          <a:p>
            <a:r>
              <a:rPr lang="zh-CN" altLang="en-US">
                <a:solidFill>
                  <a:schemeClr val="accent6">
                    <a:lumMod val="50000"/>
                  </a:schemeClr>
                </a:solidFill>
                <a:latin typeface="PT Sans Caption Regular" panose="020B0603020203020204" charset="0"/>
                <a:ea typeface="微软雅黑" charset="0"/>
                <a:cs typeface="PT Sans Caption Regular" panose="020B0603020203020204" charset="0"/>
              </a:rPr>
              <a:t>    # 计算平均dice系数</a:t>
            </a:r>
          </a:p>
          <a:p>
            <a:r>
              <a:rPr lang="zh-CN" altLang="en-US">
                <a:latin typeface="PT Sans Caption Regular" panose="020B0603020203020204" charset="0"/>
                <a:ea typeface="微软雅黑" charset="0"/>
                <a:cs typeface="PT Sans Caption Regular" panose="020B0603020203020204" charset="0"/>
              </a:rPr>
              <a:t>    epoch_mean_dice = total_dice / number</a:t>
            </a:r>
          </a:p>
        </p:txBody>
      </p:sp>
      <p:cxnSp>
        <p:nvCxnSpPr>
          <p:cNvPr id="26" name="直接连接符 25"/>
          <p:cNvCxnSpPr/>
          <p:nvPr/>
        </p:nvCxnSpPr>
        <p:spPr>
          <a:xfrm>
            <a:off x="5951855" y="1196975"/>
            <a:ext cx="23495" cy="54889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292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06</a:t>
            </a:r>
            <a:endParaRPr lang="zh-CN" altLang="en-US" dirty="0"/>
          </a:p>
        </p:txBody>
      </p:sp>
      <p:sp>
        <p:nvSpPr>
          <p:cNvPr id="3" name="文本占位符 2"/>
          <p:cNvSpPr>
            <a:spLocks noGrp="1"/>
          </p:cNvSpPr>
          <p:nvPr>
            <p:ph type="body" sz="quarter" idx="12"/>
          </p:nvPr>
        </p:nvSpPr>
        <p:spPr/>
        <p:txBody>
          <a:bodyPr/>
          <a:lstStyle/>
          <a:p>
            <a:r>
              <a:rPr lang="zh-CN" altLang="en-US" dirty="0"/>
              <a:t>一阶段结果</a:t>
            </a: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4472" y="309074"/>
            <a:ext cx="1532408" cy="484198"/>
          </a:xfrm>
          <a:prstGeom prst="rect">
            <a:avLst/>
          </a:prstGeom>
        </p:spPr>
      </p:pic>
      <p:sp>
        <p:nvSpPr>
          <p:cNvPr id="4" name="文本框 3"/>
          <p:cNvSpPr txBox="1"/>
          <p:nvPr/>
        </p:nvSpPr>
        <p:spPr>
          <a:xfrm>
            <a:off x="6236175" y="1411554"/>
            <a:ext cx="5640705" cy="5116272"/>
          </a:xfrm>
          <a:prstGeom prst="rect">
            <a:avLst/>
          </a:prstGeom>
          <a:noFill/>
        </p:spPr>
        <p:txBody>
          <a:bodyPr wrap="square" rtlCol="0" anchor="t">
            <a:spAutoFit/>
          </a:bodyPr>
          <a:lstStyle/>
          <a:p>
            <a:pPr marL="342900" indent="-342900">
              <a:lnSpc>
                <a:spcPct val="150000"/>
              </a:lnSpc>
              <a:buFont typeface="Wingdings" panose="05000000000000000000" pitchFamily="2" charset="2"/>
              <a:buChar char="Ø"/>
            </a:pPr>
            <a:r>
              <a:rPr lang="zh-CN" altLang="en-US" sz="2000" dirty="0">
                <a:latin typeface="微软雅黑" charset="0"/>
                <a:ea typeface="微软雅黑" charset="0"/>
                <a:cs typeface="微软雅黑" charset="0"/>
              </a:rPr>
              <a:t>使用</a:t>
            </a:r>
            <a:r>
              <a:rPr lang="en-US" altLang="zh-CN" sz="2000" dirty="0">
                <a:latin typeface="微软雅黑" charset="0"/>
                <a:ea typeface="微软雅黑" charset="0"/>
                <a:cs typeface="微软雅黑" charset="0"/>
              </a:rPr>
              <a:t>ResTwoLayerConvBlock</a:t>
            </a:r>
            <a:r>
              <a:rPr lang="zh-CN" altLang="en-US" sz="2000" dirty="0">
                <a:latin typeface="微软雅黑" charset="0"/>
                <a:ea typeface="微软雅黑" charset="0"/>
                <a:cs typeface="微软雅黑" charset="0"/>
              </a:rPr>
              <a:t>模块作为编码和解码模块</a:t>
            </a:r>
          </a:p>
          <a:p>
            <a:pPr>
              <a:lnSpc>
                <a:spcPct val="150000"/>
              </a:lnSpc>
            </a:pPr>
            <a:endParaRPr lang="en-US" altLang="zh-CN" sz="2000" dirty="0">
              <a:latin typeface="微软雅黑" charset="0"/>
              <a:ea typeface="微软雅黑" charset="0"/>
              <a:cs typeface="微软雅黑" charset="0"/>
            </a:endParaRPr>
          </a:p>
          <a:p>
            <a:pPr marL="342900" indent="-342900">
              <a:lnSpc>
                <a:spcPct val="150000"/>
              </a:lnSpc>
              <a:buFont typeface="Wingdings" panose="05000000000000000000" pitchFamily="2" charset="2"/>
              <a:buChar char="Ø"/>
            </a:pPr>
            <a:r>
              <a:rPr lang="zh-CN" altLang="en-US" sz="2000" dirty="0">
                <a:latin typeface="微软雅黑" charset="0"/>
                <a:ea typeface="微软雅黑" charset="0"/>
                <a:cs typeface="微软雅黑" charset="0"/>
              </a:rPr>
              <a:t>总样本=131，训练集：验证集=3：1</a:t>
            </a:r>
            <a:r>
              <a:rPr lang="en-US" altLang="zh-CN" sz="2000" dirty="0">
                <a:latin typeface="微软雅黑" charset="0"/>
                <a:ea typeface="微软雅黑" charset="0"/>
                <a:cs typeface="微软雅黑" charset="0"/>
              </a:rPr>
              <a:t>=</a:t>
            </a:r>
            <a:r>
              <a:rPr lang="zh-CN" altLang="en-US" sz="2000" dirty="0">
                <a:latin typeface="微软雅黑" charset="0"/>
                <a:ea typeface="微软雅黑" charset="0"/>
                <a:cs typeface="微软雅黑" charset="0"/>
              </a:rPr>
              <a:t>78：26，空闲27个样本</a:t>
            </a:r>
          </a:p>
          <a:p>
            <a:pPr>
              <a:lnSpc>
                <a:spcPct val="150000"/>
              </a:lnSpc>
            </a:pPr>
            <a:endParaRPr lang="zh-CN" altLang="en-US" sz="2000" dirty="0">
              <a:latin typeface="微软雅黑" charset="0"/>
              <a:ea typeface="微软雅黑" charset="0"/>
              <a:cs typeface="微软雅黑" charset="0"/>
            </a:endParaRPr>
          </a:p>
          <a:p>
            <a:pPr marL="342900" indent="-342900">
              <a:lnSpc>
                <a:spcPct val="150000"/>
              </a:lnSpc>
              <a:buFont typeface="Wingdings" panose="05000000000000000000" pitchFamily="2" charset="2"/>
              <a:buChar char="Ø"/>
            </a:pPr>
            <a:r>
              <a:rPr lang="zh-CN" altLang="en-US" sz="2000" dirty="0">
                <a:latin typeface="微软雅黑" charset="0"/>
                <a:ea typeface="微软雅黑" charset="0"/>
                <a:cs typeface="微软雅黑" charset="0"/>
              </a:rPr>
              <a:t>学习率初始设置为0.00</a:t>
            </a:r>
            <a:r>
              <a:rPr lang="en-US" altLang="zh-CN" sz="2000" dirty="0">
                <a:latin typeface="微软雅黑" charset="0"/>
                <a:ea typeface="微软雅黑" charset="0"/>
                <a:cs typeface="微软雅黑" charset="0"/>
              </a:rPr>
              <a:t>4</a:t>
            </a:r>
            <a:r>
              <a:rPr lang="zh-CN" altLang="en-US" sz="2000" dirty="0">
                <a:latin typeface="微软雅黑" charset="0"/>
                <a:ea typeface="微软雅黑" charset="0"/>
                <a:cs typeface="微软雅黑" charset="0"/>
              </a:rPr>
              <a:t>，学习率调度器为余弦退火CosineAnnealingWarmRestarts，T_0=5，T_mult=3</a:t>
            </a:r>
          </a:p>
          <a:p>
            <a:pPr marL="285750" indent="-285750">
              <a:lnSpc>
                <a:spcPct val="150000"/>
              </a:lnSpc>
              <a:buFont typeface="Wingdings" panose="05000000000000000000" charset="0"/>
              <a:buChar char=""/>
            </a:pPr>
            <a:endParaRPr lang="zh-CN" altLang="en-US" sz="2000" dirty="0">
              <a:latin typeface="微软雅黑" charset="0"/>
              <a:ea typeface="微软雅黑" charset="0"/>
              <a:cs typeface="微软雅黑" charset="0"/>
            </a:endParaRPr>
          </a:p>
          <a:p>
            <a:pPr marL="342900" indent="-342900">
              <a:lnSpc>
                <a:spcPct val="150000"/>
              </a:lnSpc>
              <a:buFont typeface="Wingdings" panose="05000000000000000000" pitchFamily="2" charset="2"/>
              <a:buChar char="Ø"/>
            </a:pPr>
            <a:r>
              <a:rPr lang="zh-CN" altLang="en-US" sz="2000" dirty="0">
                <a:latin typeface="微软雅黑" charset="0"/>
                <a:ea typeface="微软雅黑" charset="0"/>
                <a:cs typeface="微软雅黑" charset="0"/>
              </a:rPr>
              <a:t>训练轮数为</a:t>
            </a:r>
            <a:r>
              <a:rPr lang="en-US" altLang="zh-CN" sz="2000" dirty="0">
                <a:latin typeface="微软雅黑" charset="0"/>
                <a:ea typeface="微软雅黑" charset="0"/>
                <a:cs typeface="微软雅黑" charset="0"/>
              </a:rPr>
              <a:t>20</a:t>
            </a:r>
            <a:r>
              <a:rPr lang="zh-CN" altLang="en-US" sz="2000" dirty="0">
                <a:latin typeface="微软雅黑" charset="0"/>
                <a:ea typeface="微软雅黑" charset="0"/>
                <a:cs typeface="微软雅黑" charset="0"/>
              </a:rPr>
              <a:t>0，验证间隔轮数为10</a:t>
            </a:r>
          </a:p>
        </p:txBody>
      </p:sp>
      <p:pic>
        <p:nvPicPr>
          <p:cNvPr id="17" name="图片 16">
            <a:extLst>
              <a:ext uri="{FF2B5EF4-FFF2-40B4-BE49-F238E27FC236}">
                <a16:creationId xmlns:a16="http://schemas.microsoft.com/office/drawing/2014/main" id="{9D91B1A3-2B7A-5EA2-F124-88FFB003EE32}"/>
              </a:ext>
            </a:extLst>
          </p:cNvPr>
          <p:cNvPicPr>
            <a:picLocks noChangeAspect="1"/>
          </p:cNvPicPr>
          <p:nvPr/>
        </p:nvPicPr>
        <p:blipFill rotWithShape="1">
          <a:blip r:embed="rId3">
            <a:extLst>
              <a:ext uri="{28A0092B-C50C-407E-A947-70E740481C1C}">
                <a14:useLocalDpi xmlns:a14="http://schemas.microsoft.com/office/drawing/2010/main" val="0"/>
              </a:ext>
            </a:extLst>
          </a:blip>
          <a:srcRect r="51169"/>
          <a:stretch/>
        </p:blipFill>
        <p:spPr>
          <a:xfrm>
            <a:off x="299168" y="1286999"/>
            <a:ext cx="5421000" cy="5365383"/>
          </a:xfrm>
          <a:prstGeom prst="rect">
            <a:avLst/>
          </a:prstGeom>
        </p:spPr>
      </p:pic>
    </p:spTree>
    <p:extLst>
      <p:ext uri="{BB962C8B-B14F-4D97-AF65-F5344CB8AC3E}">
        <p14:creationId xmlns:p14="http://schemas.microsoft.com/office/powerpoint/2010/main" val="3966062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06</a:t>
            </a:r>
            <a:endParaRPr lang="zh-CN" altLang="en-US" dirty="0"/>
          </a:p>
        </p:txBody>
      </p:sp>
      <p:sp>
        <p:nvSpPr>
          <p:cNvPr id="3" name="文本占位符 2"/>
          <p:cNvSpPr>
            <a:spLocks noGrp="1"/>
          </p:cNvSpPr>
          <p:nvPr>
            <p:ph type="body" sz="quarter" idx="12"/>
          </p:nvPr>
        </p:nvSpPr>
        <p:spPr/>
        <p:txBody>
          <a:bodyPr/>
          <a:lstStyle/>
          <a:p>
            <a:r>
              <a:rPr lang="zh-CN" altLang="en-US" dirty="0"/>
              <a:t>两阶段结果</a:t>
            </a: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4472" y="309074"/>
            <a:ext cx="1532408" cy="484198"/>
          </a:xfrm>
          <a:prstGeom prst="rect">
            <a:avLst/>
          </a:prstGeom>
        </p:spPr>
      </p:pic>
      <p:sp>
        <p:nvSpPr>
          <p:cNvPr id="9" name="矩形 8"/>
          <p:cNvSpPr/>
          <p:nvPr/>
        </p:nvSpPr>
        <p:spPr>
          <a:xfrm>
            <a:off x="207646" y="1229508"/>
            <a:ext cx="5744210" cy="622300"/>
          </a:xfrm>
          <a:prstGeom prst="rect">
            <a:avLst/>
          </a:prstGeom>
          <a:gradFill>
            <a:gsLst>
              <a:gs pos="100000">
                <a:srgbClr val="0F80FF"/>
              </a:gs>
              <a:gs pos="0">
                <a:srgbClr val="0070C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charset="0"/>
                <a:ea typeface="微软雅黑" charset="0"/>
              </a:rPr>
              <a:t>粗模型训练</a:t>
            </a:r>
          </a:p>
        </p:txBody>
      </p:sp>
      <p:sp>
        <p:nvSpPr>
          <p:cNvPr id="10" name="矩形 9"/>
          <p:cNvSpPr/>
          <p:nvPr/>
        </p:nvSpPr>
        <p:spPr>
          <a:xfrm>
            <a:off x="6221415" y="1229508"/>
            <a:ext cx="5744210" cy="622300"/>
          </a:xfrm>
          <a:prstGeom prst="rect">
            <a:avLst/>
          </a:prstGeom>
          <a:gradFill>
            <a:gsLst>
              <a:gs pos="100000">
                <a:srgbClr val="0F80FF"/>
              </a:gs>
              <a:gs pos="0">
                <a:srgbClr val="0070C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charset="0"/>
                <a:ea typeface="微软雅黑" charset="0"/>
              </a:rPr>
              <a:t>细模型训练</a:t>
            </a:r>
          </a:p>
        </p:txBody>
      </p:sp>
      <p:pic>
        <p:nvPicPr>
          <p:cNvPr id="6" name="图片 5">
            <a:extLst>
              <a:ext uri="{FF2B5EF4-FFF2-40B4-BE49-F238E27FC236}">
                <a16:creationId xmlns:a16="http://schemas.microsoft.com/office/drawing/2014/main" id="{8256D907-8809-D888-3AF0-EA5AE034DA5C}"/>
              </a:ext>
            </a:extLst>
          </p:cNvPr>
          <p:cNvPicPr>
            <a:picLocks noChangeAspect="1"/>
          </p:cNvPicPr>
          <p:nvPr/>
        </p:nvPicPr>
        <p:blipFill rotWithShape="1">
          <a:blip r:embed="rId3">
            <a:extLst>
              <a:ext uri="{28A0092B-C50C-407E-A947-70E740481C1C}">
                <a14:useLocalDpi xmlns:a14="http://schemas.microsoft.com/office/drawing/2010/main" val="0"/>
              </a:ext>
            </a:extLst>
          </a:blip>
          <a:srcRect t="272" r="52885" b="-272"/>
          <a:stretch/>
        </p:blipFill>
        <p:spPr>
          <a:xfrm>
            <a:off x="207645" y="1914529"/>
            <a:ext cx="5744210" cy="4797353"/>
          </a:xfrm>
          <a:prstGeom prst="rect">
            <a:avLst/>
          </a:prstGeom>
        </p:spPr>
      </p:pic>
      <p:pic>
        <p:nvPicPr>
          <p:cNvPr id="11" name="图片 10">
            <a:extLst>
              <a:ext uri="{FF2B5EF4-FFF2-40B4-BE49-F238E27FC236}">
                <a16:creationId xmlns:a16="http://schemas.microsoft.com/office/drawing/2014/main" id="{3AFB9B97-02EF-4341-61EA-283DC1A7BDFD}"/>
              </a:ext>
            </a:extLst>
          </p:cNvPr>
          <p:cNvPicPr>
            <a:picLocks noChangeAspect="1"/>
          </p:cNvPicPr>
          <p:nvPr/>
        </p:nvPicPr>
        <p:blipFill rotWithShape="1">
          <a:blip r:embed="rId4"/>
          <a:srcRect r="52885"/>
          <a:stretch/>
        </p:blipFill>
        <p:spPr>
          <a:xfrm>
            <a:off x="6240147" y="1926619"/>
            <a:ext cx="5744210" cy="4785263"/>
          </a:xfrm>
          <a:prstGeom prst="rect">
            <a:avLst/>
          </a:prstGeom>
        </p:spPr>
      </p:pic>
    </p:spTree>
    <p:extLst>
      <p:ext uri="{BB962C8B-B14F-4D97-AF65-F5344CB8AC3E}">
        <p14:creationId xmlns:p14="http://schemas.microsoft.com/office/powerpoint/2010/main" val="4243116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1C1F6C0-D0DE-4B68-DF10-3AF21936116A}"/>
              </a:ext>
            </a:extLst>
          </p:cNvPr>
          <p:cNvSpPr>
            <a:spLocks noGrp="1"/>
          </p:cNvSpPr>
          <p:nvPr>
            <p:ph type="body" sz="quarter" idx="10"/>
          </p:nvPr>
        </p:nvSpPr>
        <p:spPr/>
        <p:txBody>
          <a:bodyPr/>
          <a:lstStyle/>
          <a:p>
            <a:r>
              <a:rPr lang="en-US" altLang="zh-CN" dirty="0"/>
              <a:t>06</a:t>
            </a:r>
            <a:endParaRPr lang="zh-CN" altLang="en-US" dirty="0"/>
          </a:p>
        </p:txBody>
      </p:sp>
      <p:sp>
        <p:nvSpPr>
          <p:cNvPr id="3" name="文本占位符 2">
            <a:extLst>
              <a:ext uri="{FF2B5EF4-FFF2-40B4-BE49-F238E27FC236}">
                <a16:creationId xmlns:a16="http://schemas.microsoft.com/office/drawing/2014/main" id="{45383F6F-9A72-3CCA-A992-717067304DF3}"/>
              </a:ext>
            </a:extLst>
          </p:cNvPr>
          <p:cNvSpPr>
            <a:spLocks noGrp="1"/>
          </p:cNvSpPr>
          <p:nvPr>
            <p:ph type="body" sz="quarter" idx="12"/>
          </p:nvPr>
        </p:nvSpPr>
        <p:spPr/>
        <p:txBody>
          <a:bodyPr/>
          <a:lstStyle/>
          <a:p>
            <a:r>
              <a:rPr lang="zh-CN" altLang="en-US" dirty="0"/>
              <a:t>分割结果展示</a:t>
            </a:r>
          </a:p>
        </p:txBody>
      </p:sp>
      <p:pic>
        <p:nvPicPr>
          <p:cNvPr id="7" name="图片 6">
            <a:extLst>
              <a:ext uri="{FF2B5EF4-FFF2-40B4-BE49-F238E27FC236}">
                <a16:creationId xmlns:a16="http://schemas.microsoft.com/office/drawing/2014/main" id="{489FDDE9-3061-683F-880B-BE76E709A2F2}"/>
              </a:ext>
            </a:extLst>
          </p:cNvPr>
          <p:cNvPicPr>
            <a:picLocks noChangeAspect="1"/>
          </p:cNvPicPr>
          <p:nvPr/>
        </p:nvPicPr>
        <p:blipFill>
          <a:blip r:embed="rId2"/>
          <a:stretch>
            <a:fillRect/>
          </a:stretch>
        </p:blipFill>
        <p:spPr>
          <a:xfrm>
            <a:off x="345994" y="1700808"/>
            <a:ext cx="5651361" cy="4307582"/>
          </a:xfrm>
          <a:prstGeom prst="rect">
            <a:avLst/>
          </a:prstGeom>
        </p:spPr>
      </p:pic>
      <p:pic>
        <p:nvPicPr>
          <p:cNvPr id="9" name="图片 8">
            <a:extLst>
              <a:ext uri="{FF2B5EF4-FFF2-40B4-BE49-F238E27FC236}">
                <a16:creationId xmlns:a16="http://schemas.microsoft.com/office/drawing/2014/main" id="{EF7B79E9-3C27-E053-53DC-9E6313232167}"/>
              </a:ext>
            </a:extLst>
          </p:cNvPr>
          <p:cNvPicPr>
            <a:picLocks noChangeAspect="1"/>
          </p:cNvPicPr>
          <p:nvPr/>
        </p:nvPicPr>
        <p:blipFill>
          <a:blip r:embed="rId3"/>
          <a:stretch>
            <a:fillRect/>
          </a:stretch>
        </p:blipFill>
        <p:spPr>
          <a:xfrm>
            <a:off x="6312024" y="1696126"/>
            <a:ext cx="5651361" cy="4312264"/>
          </a:xfrm>
          <a:prstGeom prst="rect">
            <a:avLst/>
          </a:prstGeom>
        </p:spPr>
      </p:pic>
    </p:spTree>
    <p:extLst>
      <p:ext uri="{BB962C8B-B14F-4D97-AF65-F5344CB8AC3E}">
        <p14:creationId xmlns:p14="http://schemas.microsoft.com/office/powerpoint/2010/main" val="1488243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07</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SIX  </a:t>
            </a:r>
            <a:endParaRPr lang="zh-CN" altLang="en-US" dirty="0"/>
          </a:p>
        </p:txBody>
      </p:sp>
      <p:sp>
        <p:nvSpPr>
          <p:cNvPr id="4" name="文本占位符 3"/>
          <p:cNvSpPr>
            <a:spLocks noGrp="1"/>
          </p:cNvSpPr>
          <p:nvPr>
            <p:ph type="body" sz="quarter" idx="12"/>
          </p:nvPr>
        </p:nvSpPr>
        <p:spPr/>
        <p:txBody>
          <a:bodyPr/>
          <a:lstStyle/>
          <a:p>
            <a:r>
              <a:rPr lang="zh-CN" altLang="en-US" dirty="0"/>
              <a:t>结果分析及改进思路</a:t>
            </a:r>
          </a:p>
        </p:txBody>
      </p:sp>
    </p:spTree>
    <p:extLst>
      <p:ext uri="{BB962C8B-B14F-4D97-AF65-F5344CB8AC3E}">
        <p14:creationId xmlns:p14="http://schemas.microsoft.com/office/powerpoint/2010/main" val="3589646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1"/>
          </p:nvPr>
        </p:nvSpPr>
        <p:spPr/>
        <p:txBody>
          <a:bodyPr/>
          <a:lstStyle/>
          <a:p>
            <a:r>
              <a:rPr lang="en-US" altLang="zh-CN" dirty="0"/>
              <a:t>PART  TWO</a:t>
            </a:r>
            <a:endParaRPr lang="zh-CN" altLang="en-US" dirty="0"/>
          </a:p>
        </p:txBody>
      </p:sp>
      <p:sp>
        <p:nvSpPr>
          <p:cNvPr id="4" name="文本占位符 3"/>
          <p:cNvSpPr>
            <a:spLocks noGrp="1"/>
          </p:cNvSpPr>
          <p:nvPr>
            <p:ph type="body" sz="quarter" idx="12"/>
          </p:nvPr>
        </p:nvSpPr>
        <p:spPr/>
        <p:txBody>
          <a:bodyPr/>
          <a:lstStyle/>
          <a:p>
            <a:r>
              <a:rPr lang="zh-CN" altLang="en-US" dirty="0"/>
              <a:t>基本框架介绍</a:t>
            </a:r>
          </a:p>
        </p:txBody>
      </p:sp>
    </p:spTree>
    <p:extLst>
      <p:ext uri="{BB962C8B-B14F-4D97-AF65-F5344CB8AC3E}">
        <p14:creationId xmlns:p14="http://schemas.microsoft.com/office/powerpoint/2010/main" val="963454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07</a:t>
            </a:r>
            <a:endParaRPr lang="zh-CN" altLang="en-US" dirty="0"/>
          </a:p>
        </p:txBody>
      </p:sp>
      <p:sp>
        <p:nvSpPr>
          <p:cNvPr id="3" name="文本占位符 2"/>
          <p:cNvSpPr>
            <a:spLocks noGrp="1"/>
          </p:cNvSpPr>
          <p:nvPr>
            <p:ph type="body" sz="quarter" idx="12"/>
          </p:nvPr>
        </p:nvSpPr>
        <p:spPr>
          <a:xfrm>
            <a:off x="1415367" y="296815"/>
            <a:ext cx="4586400" cy="496824"/>
          </a:xfrm>
        </p:spPr>
        <p:txBody>
          <a:bodyPr/>
          <a:lstStyle/>
          <a:p>
            <a:r>
              <a:rPr lang="zh-CN" altLang="en-US" dirty="0"/>
              <a:t>结果分析</a:t>
            </a:r>
          </a:p>
        </p:txBody>
      </p:sp>
      <p:sp>
        <p:nvSpPr>
          <p:cNvPr id="25" name="MH_SubTitle_1"/>
          <p:cNvSpPr/>
          <p:nvPr>
            <p:custDataLst>
              <p:tags r:id="rId1"/>
            </p:custDataLst>
          </p:nvPr>
        </p:nvSpPr>
        <p:spPr>
          <a:xfrm>
            <a:off x="983824" y="1691660"/>
            <a:ext cx="828279" cy="998963"/>
          </a:xfrm>
          <a:custGeom>
            <a:avLst/>
            <a:gdLst>
              <a:gd name="connsiteX0" fmla="*/ 496843 w 993687"/>
              <a:gd name="connsiteY0" fmla="*/ 100503 h 1199267"/>
              <a:gd name="connsiteX1" fmla="*/ 100503 w 993687"/>
              <a:gd name="connsiteY1" fmla="*/ 496844 h 1199267"/>
              <a:gd name="connsiteX2" fmla="*/ 496843 w 993687"/>
              <a:gd name="connsiteY2" fmla="*/ 893185 h 1199267"/>
              <a:gd name="connsiteX3" fmla="*/ 893185 w 993687"/>
              <a:gd name="connsiteY3" fmla="*/ 496845 h 1199267"/>
              <a:gd name="connsiteX4" fmla="*/ 496843 w 993687"/>
              <a:gd name="connsiteY4" fmla="*/ 100503 h 1199267"/>
              <a:gd name="connsiteX5" fmla="*/ 509266 w 993687"/>
              <a:gd name="connsiteY5" fmla="*/ 156 h 1199267"/>
              <a:gd name="connsiteX6" fmla="*/ 856839 w 993687"/>
              <a:gd name="connsiteY6" fmla="*/ 154416 h 1199267"/>
              <a:gd name="connsiteX7" fmla="*/ 856838 w 993687"/>
              <a:gd name="connsiteY7" fmla="*/ 154417 h 1199267"/>
              <a:gd name="connsiteX8" fmla="*/ 839271 w 993687"/>
              <a:gd name="connsiteY8" fmla="*/ 856840 h 1199267"/>
              <a:gd name="connsiteX9" fmla="*/ 479277 w 993687"/>
              <a:gd name="connsiteY9" fmla="*/ 1199267 h 1199267"/>
              <a:gd name="connsiteX10" fmla="*/ 136849 w 993687"/>
              <a:gd name="connsiteY10" fmla="*/ 839272 h 1199267"/>
              <a:gd name="connsiteX11" fmla="*/ 154416 w 993687"/>
              <a:gd name="connsiteY11" fmla="*/ 136849 h 1199267"/>
              <a:gd name="connsiteX12" fmla="*/ 509266 w 993687"/>
              <a:gd name="connsiteY12" fmla="*/ 156 h 1199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3687" h="1199267">
                <a:moveTo>
                  <a:pt x="496843" y="100503"/>
                </a:moveTo>
                <a:cubicBezTo>
                  <a:pt x="277951" y="100504"/>
                  <a:pt x="100502" y="277952"/>
                  <a:pt x="100503" y="496844"/>
                </a:cubicBezTo>
                <a:cubicBezTo>
                  <a:pt x="100502" y="715738"/>
                  <a:pt x="277950" y="893186"/>
                  <a:pt x="496843" y="893185"/>
                </a:cubicBezTo>
                <a:cubicBezTo>
                  <a:pt x="715737" y="893185"/>
                  <a:pt x="893185" y="715737"/>
                  <a:pt x="893185" y="496845"/>
                </a:cubicBezTo>
                <a:cubicBezTo>
                  <a:pt x="893185" y="277951"/>
                  <a:pt x="715737" y="100503"/>
                  <a:pt x="496843" y="100503"/>
                </a:cubicBezTo>
                <a:close/>
                <a:moveTo>
                  <a:pt x="509266" y="156"/>
                </a:moveTo>
                <a:cubicBezTo>
                  <a:pt x="636380" y="3335"/>
                  <a:pt x="762280" y="55006"/>
                  <a:pt x="856839" y="154416"/>
                </a:cubicBezTo>
                <a:lnTo>
                  <a:pt x="856838" y="154417"/>
                </a:lnTo>
                <a:cubicBezTo>
                  <a:pt x="1045956" y="353237"/>
                  <a:pt x="1038091" y="667722"/>
                  <a:pt x="839271" y="856840"/>
                </a:cubicBezTo>
                <a:lnTo>
                  <a:pt x="479277" y="1199267"/>
                </a:lnTo>
                <a:lnTo>
                  <a:pt x="136849" y="839272"/>
                </a:lnTo>
                <a:cubicBezTo>
                  <a:pt x="-52268" y="640452"/>
                  <a:pt x="-44403" y="325967"/>
                  <a:pt x="154416" y="136849"/>
                </a:cubicBezTo>
                <a:cubicBezTo>
                  <a:pt x="253826" y="42291"/>
                  <a:pt x="382152" y="-3023"/>
                  <a:pt x="509266" y="15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180000" anchor="ctr">
            <a:normAutofit/>
          </a:bodyPr>
          <a:lstStyle/>
          <a:p>
            <a:pPr algn="ctr">
              <a:lnSpc>
                <a:spcPct val="110000"/>
              </a:lnSpc>
              <a:defRPr/>
            </a:pPr>
            <a:r>
              <a:rPr lang="en-US" altLang="zh-CN" sz="3200" dirty="0">
                <a:solidFill>
                  <a:schemeClr val="tx1"/>
                </a:solidFill>
              </a:rPr>
              <a:t>01</a:t>
            </a:r>
            <a:endParaRPr lang="zh-CN" altLang="en-US" sz="3200" dirty="0">
              <a:solidFill>
                <a:schemeClr val="tx1"/>
              </a:solidFill>
            </a:endParaRPr>
          </a:p>
        </p:txBody>
      </p:sp>
      <p:sp>
        <p:nvSpPr>
          <p:cNvPr id="28" name="MH_SubTitle_1"/>
          <p:cNvSpPr/>
          <p:nvPr>
            <p:custDataLst>
              <p:tags r:id="rId2"/>
            </p:custDataLst>
          </p:nvPr>
        </p:nvSpPr>
        <p:spPr>
          <a:xfrm>
            <a:off x="983824" y="3099967"/>
            <a:ext cx="828279" cy="998963"/>
          </a:xfrm>
          <a:custGeom>
            <a:avLst/>
            <a:gdLst>
              <a:gd name="connsiteX0" fmla="*/ 496843 w 993687"/>
              <a:gd name="connsiteY0" fmla="*/ 100503 h 1199267"/>
              <a:gd name="connsiteX1" fmla="*/ 100503 w 993687"/>
              <a:gd name="connsiteY1" fmla="*/ 496844 h 1199267"/>
              <a:gd name="connsiteX2" fmla="*/ 496843 w 993687"/>
              <a:gd name="connsiteY2" fmla="*/ 893185 h 1199267"/>
              <a:gd name="connsiteX3" fmla="*/ 893185 w 993687"/>
              <a:gd name="connsiteY3" fmla="*/ 496845 h 1199267"/>
              <a:gd name="connsiteX4" fmla="*/ 496843 w 993687"/>
              <a:gd name="connsiteY4" fmla="*/ 100503 h 1199267"/>
              <a:gd name="connsiteX5" fmla="*/ 509266 w 993687"/>
              <a:gd name="connsiteY5" fmla="*/ 156 h 1199267"/>
              <a:gd name="connsiteX6" fmla="*/ 856839 w 993687"/>
              <a:gd name="connsiteY6" fmla="*/ 154416 h 1199267"/>
              <a:gd name="connsiteX7" fmla="*/ 856838 w 993687"/>
              <a:gd name="connsiteY7" fmla="*/ 154417 h 1199267"/>
              <a:gd name="connsiteX8" fmla="*/ 839271 w 993687"/>
              <a:gd name="connsiteY8" fmla="*/ 856840 h 1199267"/>
              <a:gd name="connsiteX9" fmla="*/ 479277 w 993687"/>
              <a:gd name="connsiteY9" fmla="*/ 1199267 h 1199267"/>
              <a:gd name="connsiteX10" fmla="*/ 136849 w 993687"/>
              <a:gd name="connsiteY10" fmla="*/ 839272 h 1199267"/>
              <a:gd name="connsiteX11" fmla="*/ 154416 w 993687"/>
              <a:gd name="connsiteY11" fmla="*/ 136849 h 1199267"/>
              <a:gd name="connsiteX12" fmla="*/ 509266 w 993687"/>
              <a:gd name="connsiteY12" fmla="*/ 156 h 1199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3687" h="1199267">
                <a:moveTo>
                  <a:pt x="496843" y="100503"/>
                </a:moveTo>
                <a:cubicBezTo>
                  <a:pt x="277951" y="100504"/>
                  <a:pt x="100502" y="277952"/>
                  <a:pt x="100503" y="496844"/>
                </a:cubicBezTo>
                <a:cubicBezTo>
                  <a:pt x="100502" y="715738"/>
                  <a:pt x="277950" y="893186"/>
                  <a:pt x="496843" y="893185"/>
                </a:cubicBezTo>
                <a:cubicBezTo>
                  <a:pt x="715737" y="893185"/>
                  <a:pt x="893185" y="715737"/>
                  <a:pt x="893185" y="496845"/>
                </a:cubicBezTo>
                <a:cubicBezTo>
                  <a:pt x="893185" y="277951"/>
                  <a:pt x="715737" y="100503"/>
                  <a:pt x="496843" y="100503"/>
                </a:cubicBezTo>
                <a:close/>
                <a:moveTo>
                  <a:pt x="509266" y="156"/>
                </a:moveTo>
                <a:cubicBezTo>
                  <a:pt x="636380" y="3335"/>
                  <a:pt x="762280" y="55006"/>
                  <a:pt x="856839" y="154416"/>
                </a:cubicBezTo>
                <a:lnTo>
                  <a:pt x="856838" y="154417"/>
                </a:lnTo>
                <a:cubicBezTo>
                  <a:pt x="1045956" y="353237"/>
                  <a:pt x="1038091" y="667722"/>
                  <a:pt x="839271" y="856840"/>
                </a:cubicBezTo>
                <a:lnTo>
                  <a:pt x="479277" y="1199267"/>
                </a:lnTo>
                <a:lnTo>
                  <a:pt x="136849" y="839272"/>
                </a:lnTo>
                <a:cubicBezTo>
                  <a:pt x="-52268" y="640452"/>
                  <a:pt x="-44403" y="325967"/>
                  <a:pt x="154416" y="136849"/>
                </a:cubicBezTo>
                <a:cubicBezTo>
                  <a:pt x="253826" y="42291"/>
                  <a:pt x="382152" y="-3023"/>
                  <a:pt x="509266" y="156"/>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180000" anchor="ctr">
            <a:normAutofit/>
          </a:bodyPr>
          <a:lstStyle/>
          <a:p>
            <a:pPr algn="ctr">
              <a:lnSpc>
                <a:spcPct val="110000"/>
              </a:lnSpc>
              <a:defRPr/>
            </a:pPr>
            <a:r>
              <a:rPr lang="en-US" altLang="zh-CN" sz="3200" dirty="0">
                <a:solidFill>
                  <a:srgbClr val="414141"/>
                </a:solidFill>
              </a:rPr>
              <a:t>02</a:t>
            </a:r>
          </a:p>
        </p:txBody>
      </p:sp>
      <p:sp>
        <p:nvSpPr>
          <p:cNvPr id="34" name="MH_SubTitle_1"/>
          <p:cNvSpPr/>
          <p:nvPr>
            <p:custDataLst>
              <p:tags r:id="rId3"/>
            </p:custDataLst>
          </p:nvPr>
        </p:nvSpPr>
        <p:spPr>
          <a:xfrm>
            <a:off x="983824" y="4745141"/>
            <a:ext cx="828279" cy="998963"/>
          </a:xfrm>
          <a:custGeom>
            <a:avLst/>
            <a:gdLst>
              <a:gd name="connsiteX0" fmla="*/ 496843 w 993687"/>
              <a:gd name="connsiteY0" fmla="*/ 100503 h 1199267"/>
              <a:gd name="connsiteX1" fmla="*/ 100503 w 993687"/>
              <a:gd name="connsiteY1" fmla="*/ 496844 h 1199267"/>
              <a:gd name="connsiteX2" fmla="*/ 496843 w 993687"/>
              <a:gd name="connsiteY2" fmla="*/ 893185 h 1199267"/>
              <a:gd name="connsiteX3" fmla="*/ 893185 w 993687"/>
              <a:gd name="connsiteY3" fmla="*/ 496845 h 1199267"/>
              <a:gd name="connsiteX4" fmla="*/ 496843 w 993687"/>
              <a:gd name="connsiteY4" fmla="*/ 100503 h 1199267"/>
              <a:gd name="connsiteX5" fmla="*/ 509266 w 993687"/>
              <a:gd name="connsiteY5" fmla="*/ 156 h 1199267"/>
              <a:gd name="connsiteX6" fmla="*/ 856839 w 993687"/>
              <a:gd name="connsiteY6" fmla="*/ 154416 h 1199267"/>
              <a:gd name="connsiteX7" fmla="*/ 856838 w 993687"/>
              <a:gd name="connsiteY7" fmla="*/ 154417 h 1199267"/>
              <a:gd name="connsiteX8" fmla="*/ 839271 w 993687"/>
              <a:gd name="connsiteY8" fmla="*/ 856840 h 1199267"/>
              <a:gd name="connsiteX9" fmla="*/ 479277 w 993687"/>
              <a:gd name="connsiteY9" fmla="*/ 1199267 h 1199267"/>
              <a:gd name="connsiteX10" fmla="*/ 136849 w 993687"/>
              <a:gd name="connsiteY10" fmla="*/ 839272 h 1199267"/>
              <a:gd name="connsiteX11" fmla="*/ 154416 w 993687"/>
              <a:gd name="connsiteY11" fmla="*/ 136849 h 1199267"/>
              <a:gd name="connsiteX12" fmla="*/ 509266 w 993687"/>
              <a:gd name="connsiteY12" fmla="*/ 156 h 1199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3687" h="1199267">
                <a:moveTo>
                  <a:pt x="496843" y="100503"/>
                </a:moveTo>
                <a:cubicBezTo>
                  <a:pt x="277951" y="100504"/>
                  <a:pt x="100502" y="277952"/>
                  <a:pt x="100503" y="496844"/>
                </a:cubicBezTo>
                <a:cubicBezTo>
                  <a:pt x="100502" y="715738"/>
                  <a:pt x="277950" y="893186"/>
                  <a:pt x="496843" y="893185"/>
                </a:cubicBezTo>
                <a:cubicBezTo>
                  <a:pt x="715737" y="893185"/>
                  <a:pt x="893185" y="715737"/>
                  <a:pt x="893185" y="496845"/>
                </a:cubicBezTo>
                <a:cubicBezTo>
                  <a:pt x="893185" y="277951"/>
                  <a:pt x="715737" y="100503"/>
                  <a:pt x="496843" y="100503"/>
                </a:cubicBezTo>
                <a:close/>
                <a:moveTo>
                  <a:pt x="509266" y="156"/>
                </a:moveTo>
                <a:cubicBezTo>
                  <a:pt x="636380" y="3335"/>
                  <a:pt x="762280" y="55006"/>
                  <a:pt x="856839" y="154416"/>
                </a:cubicBezTo>
                <a:lnTo>
                  <a:pt x="856838" y="154417"/>
                </a:lnTo>
                <a:cubicBezTo>
                  <a:pt x="1045956" y="353237"/>
                  <a:pt x="1038091" y="667722"/>
                  <a:pt x="839271" y="856840"/>
                </a:cubicBezTo>
                <a:lnTo>
                  <a:pt x="479277" y="1199267"/>
                </a:lnTo>
                <a:lnTo>
                  <a:pt x="136849" y="839272"/>
                </a:lnTo>
                <a:cubicBezTo>
                  <a:pt x="-52268" y="640452"/>
                  <a:pt x="-44403" y="325967"/>
                  <a:pt x="154416" y="136849"/>
                </a:cubicBezTo>
                <a:cubicBezTo>
                  <a:pt x="253826" y="42291"/>
                  <a:pt x="382152" y="-3023"/>
                  <a:pt x="509266" y="15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180000" anchor="ctr">
            <a:normAutofit/>
          </a:bodyPr>
          <a:lstStyle/>
          <a:p>
            <a:pPr algn="ctr">
              <a:lnSpc>
                <a:spcPct val="110000"/>
              </a:lnSpc>
              <a:defRPr/>
            </a:pPr>
            <a:r>
              <a:rPr lang="en-US" altLang="zh-CN" sz="3200" dirty="0">
                <a:solidFill>
                  <a:schemeClr val="tx1"/>
                </a:solidFill>
              </a:rPr>
              <a:t>03</a:t>
            </a:r>
            <a:endParaRPr lang="zh-CN" altLang="en-US" sz="3200" dirty="0">
              <a:solidFill>
                <a:schemeClr val="tx1"/>
              </a:solidFill>
            </a:endParaRPr>
          </a:p>
        </p:txBody>
      </p:sp>
      <p:sp>
        <p:nvSpPr>
          <p:cNvPr id="38" name="文本框 37"/>
          <p:cNvSpPr txBox="1"/>
          <p:nvPr/>
        </p:nvSpPr>
        <p:spPr>
          <a:xfrm>
            <a:off x="1991360" y="1628775"/>
            <a:ext cx="9128125" cy="1198880"/>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训练轮数的增加有助于模型尽可能找到全局最优解</a:t>
            </a:r>
            <a:r>
              <a:rPr lang="zh-CN" altLang="en-US" sz="2400" dirty="0">
                <a:latin typeface="微软雅黑" panose="020B0503020204020204" pitchFamily="34" charset="-122"/>
                <a:ea typeface="微软雅黑" panose="020B0503020204020204" pitchFamily="34" charset="-122"/>
              </a:rPr>
              <a:t>，从50轮到200轮的结果可以看出，dice系数有提升，但是训练轮数的次数提高使得训练所需时长大幅提升，在有限的时间内不是好方法。</a:t>
            </a:r>
          </a:p>
        </p:txBody>
      </p:sp>
      <p:pic>
        <p:nvPicPr>
          <p:cNvPr id="16" name="图片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44472" y="309074"/>
            <a:ext cx="1532408" cy="484198"/>
          </a:xfrm>
          <a:prstGeom prst="rect">
            <a:avLst/>
          </a:prstGeom>
        </p:spPr>
      </p:pic>
      <p:sp>
        <p:nvSpPr>
          <p:cNvPr id="4" name="文本框 3"/>
          <p:cNvSpPr txBox="1"/>
          <p:nvPr/>
        </p:nvSpPr>
        <p:spPr>
          <a:xfrm>
            <a:off x="1982551" y="2999637"/>
            <a:ext cx="9128125" cy="1569660"/>
          </a:xfrm>
          <a:prstGeom prst="rect">
            <a:avLst/>
          </a:prstGeom>
          <a:noFill/>
        </p:spPr>
        <p:txBody>
          <a:bodyPr wrap="square" rtlCol="0">
            <a:spAutoFit/>
          </a:bodyPr>
          <a:lstStyle/>
          <a:p>
            <a:r>
              <a:rPr lang="zh-CN" altLang="en-US" sz="2400" b="1" dirty="0">
                <a:solidFill>
                  <a:srgbClr val="414141"/>
                </a:solidFill>
                <a:latin typeface="微软雅黑" panose="020B0503020204020204" pitchFamily="34" charset="-122"/>
                <a:ea typeface="微软雅黑" panose="020B0503020204020204" pitchFamily="34" charset="-122"/>
              </a:rPr>
              <a:t>学习率的适当降低有助于模型找到最优解</a:t>
            </a:r>
            <a:r>
              <a:rPr lang="zh-CN" altLang="en-US" sz="2400" dirty="0">
                <a:solidFill>
                  <a:srgbClr val="414141"/>
                </a:solidFill>
                <a:latin typeface="微软雅黑" panose="020B0503020204020204" pitchFamily="34" charset="-122"/>
                <a:ea typeface="微软雅黑" panose="020B0503020204020204" pitchFamily="34" charset="-122"/>
              </a:rPr>
              <a:t>，从0.008到0.004，</a:t>
            </a:r>
            <a:r>
              <a:rPr lang="en-US" altLang="zh-CN" sz="2400" dirty="0">
                <a:solidFill>
                  <a:srgbClr val="414141"/>
                </a:solidFill>
                <a:latin typeface="微软雅黑" panose="020B0503020204020204" pitchFamily="34" charset="-122"/>
                <a:ea typeface="微软雅黑" panose="020B0503020204020204" pitchFamily="34" charset="-122"/>
              </a:rPr>
              <a:t>dice</a:t>
            </a:r>
            <a:r>
              <a:rPr lang="zh-CN" altLang="en-US" sz="2400" dirty="0">
                <a:solidFill>
                  <a:srgbClr val="414141"/>
                </a:solidFill>
                <a:latin typeface="微软雅黑" panose="020B0503020204020204" pitchFamily="34" charset="-122"/>
                <a:ea typeface="微软雅黑" panose="020B0503020204020204" pitchFamily="34" charset="-122"/>
              </a:rPr>
              <a:t>系数有所提高，但过高学习率会使得模型直接跳过最优解，导致没有记录到最优解，过低的学习率会导致模型寻找解的速度变慢，需要多次实验权衡。</a:t>
            </a:r>
          </a:p>
        </p:txBody>
      </p:sp>
      <p:sp>
        <p:nvSpPr>
          <p:cNvPr id="5" name="文本框 4"/>
          <p:cNvSpPr txBox="1"/>
          <p:nvPr/>
        </p:nvSpPr>
        <p:spPr>
          <a:xfrm>
            <a:off x="1991360" y="4636770"/>
            <a:ext cx="9128125" cy="1568450"/>
          </a:xfrm>
          <a:prstGeom prst="rect">
            <a:avLst/>
          </a:prstGeom>
          <a:noFill/>
        </p:spPr>
        <p:txBody>
          <a:bodyPr wrap="square" rtlCol="0">
            <a:spAutoFit/>
          </a:bodyPr>
          <a:lstStyle/>
          <a:p>
            <a:r>
              <a:rPr lang="zh-CN" altLang="en-US" sz="2400" dirty="0">
                <a:latin typeface="微软雅黑" charset="0"/>
                <a:ea typeface="微软雅黑" charset="0"/>
                <a:cs typeface="微软雅黑" charset="0"/>
              </a:rPr>
              <a:t>使用ResNet的残差模块去替换Unet的编码和解码模块，可以看到dice系数有提升，但与此同时模型的复杂度也提升了，对GPU的要求提高（24G的显存较为勉强），训练时所需长也适当增加，这种方法有效。</a:t>
            </a:r>
          </a:p>
        </p:txBody>
      </p:sp>
    </p:spTree>
    <p:extLst>
      <p:ext uri="{BB962C8B-B14F-4D97-AF65-F5344CB8AC3E}">
        <p14:creationId xmlns:p14="http://schemas.microsoft.com/office/powerpoint/2010/main" val="1759293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495600" y="4010600"/>
            <a:ext cx="9141460" cy="2243050"/>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增加unet模型的每层的通道数</a:t>
            </a:r>
            <a:r>
              <a:rPr lang="zh-CN" altLang="en-US" sz="2400" dirty="0">
                <a:latin typeface="微软雅黑" panose="020B0503020204020204" pitchFamily="34" charset="-122"/>
                <a:ea typeface="微软雅黑" panose="020B0503020204020204" pitchFamily="34" charset="-122"/>
              </a:rPr>
              <a:t>，本次项目是[16, 32, 64, 128, 256]，原论文里面是[64, 128, 256, 512, 1024]，更多的通道意味着提取的特征更加全面和细致，但是模型的复杂度也会提高，</a:t>
            </a:r>
            <a:r>
              <a:rPr lang="en-US" altLang="zh-CN" sz="2400" dirty="0">
                <a:latin typeface="微软雅黑" panose="020B0503020204020204" pitchFamily="34" charset="-122"/>
                <a:ea typeface="微软雅黑" panose="020B0503020204020204" pitchFamily="34" charset="-122"/>
              </a:rPr>
              <a:t>GPU</a:t>
            </a:r>
            <a:r>
              <a:rPr lang="zh-CN" altLang="en-US" sz="2400" dirty="0">
                <a:latin typeface="微软雅黑" panose="020B0503020204020204" pitchFamily="34" charset="-122"/>
                <a:ea typeface="微软雅黑" panose="020B0503020204020204" pitchFamily="34" charset="-122"/>
              </a:rPr>
              <a:t>压力增大</a:t>
            </a:r>
          </a:p>
        </p:txBody>
      </p:sp>
      <p:sp>
        <p:nvSpPr>
          <p:cNvPr id="29" name="文本框 28"/>
          <p:cNvSpPr txBox="1"/>
          <p:nvPr/>
        </p:nvSpPr>
        <p:spPr>
          <a:xfrm>
            <a:off x="2495600" y="1484784"/>
            <a:ext cx="9016365" cy="113505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进行更有效的数据增强方法</a:t>
            </a:r>
            <a:r>
              <a:rPr lang="zh-CN" altLang="en-US" sz="2400" dirty="0">
                <a:latin typeface="微软雅黑" panose="020B0503020204020204" pitchFamily="34" charset="-122"/>
                <a:ea typeface="微软雅黑" panose="020B0503020204020204" pitchFamily="34" charset="-122"/>
              </a:rPr>
              <a:t>，如扭曲、随机旋转等，并尝试不同的组合</a:t>
            </a:r>
          </a:p>
        </p:txBody>
      </p:sp>
      <p:sp>
        <p:nvSpPr>
          <p:cNvPr id="2" name="文本占位符 1"/>
          <p:cNvSpPr>
            <a:spLocks noGrp="1"/>
          </p:cNvSpPr>
          <p:nvPr>
            <p:ph type="body" sz="quarter" idx="10"/>
          </p:nvPr>
        </p:nvSpPr>
        <p:spPr/>
        <p:txBody>
          <a:bodyPr/>
          <a:lstStyle/>
          <a:p>
            <a:r>
              <a:rPr lang="en-US" altLang="zh-CN" dirty="0"/>
              <a:t>07</a:t>
            </a:r>
            <a:endParaRPr lang="zh-CN" altLang="en-US" dirty="0"/>
          </a:p>
        </p:txBody>
      </p:sp>
      <p:sp>
        <p:nvSpPr>
          <p:cNvPr id="3" name="文本占位符 2"/>
          <p:cNvSpPr>
            <a:spLocks noGrp="1"/>
          </p:cNvSpPr>
          <p:nvPr>
            <p:ph type="body" sz="quarter" idx="12"/>
          </p:nvPr>
        </p:nvSpPr>
        <p:spPr/>
        <p:txBody>
          <a:bodyPr/>
          <a:lstStyle/>
          <a:p>
            <a:r>
              <a:rPr lang="zh-CN" altLang="en-US" dirty="0"/>
              <a:t>改进思路</a:t>
            </a:r>
          </a:p>
        </p:txBody>
      </p:sp>
      <p:grpSp>
        <p:nvGrpSpPr>
          <p:cNvPr id="36" name="组合 35"/>
          <p:cNvGrpSpPr/>
          <p:nvPr/>
        </p:nvGrpSpPr>
        <p:grpSpPr>
          <a:xfrm>
            <a:off x="407670" y="3111500"/>
            <a:ext cx="1691005" cy="1651635"/>
            <a:chOff x="1199456" y="2915324"/>
            <a:chExt cx="2044700" cy="2044700"/>
          </a:xfrm>
        </p:grpSpPr>
        <p:sp>
          <p:nvSpPr>
            <p:cNvPr id="15" name="MH_Other_1"/>
            <p:cNvSpPr/>
            <p:nvPr>
              <p:custDataLst>
                <p:tags r:id="rId10"/>
              </p:custDataLst>
            </p:nvPr>
          </p:nvSpPr>
          <p:spPr>
            <a:xfrm>
              <a:off x="1199456" y="2915324"/>
              <a:ext cx="2044700" cy="20447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pPr algn="ctr" eaLnBrk="1" hangingPunct="1">
                <a:defRPr/>
              </a:pPr>
              <a:endParaRPr lang="zh-HK" altLang="en-US">
                <a:solidFill>
                  <a:srgbClr val="FFFFFF"/>
                </a:solidFill>
                <a:ea typeface="PMingLiU" panose="02020500000000000000" pitchFamily="18" charset="-120"/>
              </a:endParaRPr>
            </a:p>
          </p:txBody>
        </p:sp>
        <p:sp>
          <p:nvSpPr>
            <p:cNvPr id="16" name="MH_Other_2"/>
            <p:cNvSpPr/>
            <p:nvPr>
              <p:custDataLst>
                <p:tags r:id="rId11"/>
              </p:custDataLst>
            </p:nvPr>
          </p:nvSpPr>
          <p:spPr bwMode="auto">
            <a:xfrm>
              <a:off x="1591570" y="3296324"/>
              <a:ext cx="1362075" cy="1282700"/>
            </a:xfrm>
            <a:custGeom>
              <a:avLst/>
              <a:gdLst>
                <a:gd name="T0" fmla="*/ 373604 w 1361803"/>
                <a:gd name="T1" fmla="*/ 892336 h 1281345"/>
                <a:gd name="T2" fmla="*/ 476200 w 1361803"/>
                <a:gd name="T3" fmla="*/ 934187 h 1281345"/>
                <a:gd name="T4" fmla="*/ 554139 w 1361803"/>
                <a:gd name="T5" fmla="*/ 951356 h 1281345"/>
                <a:gd name="T6" fmla="*/ 528484 w 1361803"/>
                <a:gd name="T7" fmla="*/ 1028618 h 1281345"/>
                <a:gd name="T8" fmla="*/ 460417 w 1361803"/>
                <a:gd name="T9" fmla="*/ 1051153 h 1281345"/>
                <a:gd name="T10" fmla="*/ 352881 w 1361803"/>
                <a:gd name="T11" fmla="*/ 987840 h 1281345"/>
                <a:gd name="T12" fmla="*/ 286785 w 1361803"/>
                <a:gd name="T13" fmla="*/ 1060811 h 1281345"/>
                <a:gd name="T14" fmla="*/ 312434 w 1361803"/>
                <a:gd name="T15" fmla="*/ 895552 h 1281345"/>
                <a:gd name="T16" fmla="*/ 274750 w 1361803"/>
                <a:gd name="T17" fmla="*/ 693935 h 1281345"/>
                <a:gd name="T18" fmla="*/ 665920 w 1361803"/>
                <a:gd name="T19" fmla="*/ 693935 h 1281345"/>
                <a:gd name="T20" fmla="*/ 633318 w 1361803"/>
                <a:gd name="T21" fmla="*/ 779681 h 1281345"/>
                <a:gd name="T22" fmla="*/ 270797 w 1361803"/>
                <a:gd name="T23" fmla="*/ 785039 h 1281345"/>
                <a:gd name="T24" fmla="*/ 255979 w 1361803"/>
                <a:gd name="T25" fmla="*/ 713227 h 1281345"/>
                <a:gd name="T26" fmla="*/ 278558 w 1361803"/>
                <a:gd name="T27" fmla="*/ 509459 h 1281345"/>
                <a:gd name="T28" fmla="*/ 746925 w 1361803"/>
                <a:gd name="T29" fmla="*/ 509459 h 1281345"/>
                <a:gd name="T30" fmla="*/ 766688 w 1361803"/>
                <a:gd name="T31" fmla="*/ 562075 h 1281345"/>
                <a:gd name="T32" fmla="*/ 279544 w 1361803"/>
                <a:gd name="T33" fmla="*/ 599656 h 1281345"/>
                <a:gd name="T34" fmla="*/ 256813 w 1361803"/>
                <a:gd name="T35" fmla="*/ 533083 h 1281345"/>
                <a:gd name="T36" fmla="*/ 944591 w 1361803"/>
                <a:gd name="T37" fmla="*/ 457790 h 1281345"/>
                <a:gd name="T38" fmla="*/ 1023588 w 1361803"/>
                <a:gd name="T39" fmla="*/ 650972 h 1281345"/>
                <a:gd name="T40" fmla="*/ 636495 w 1361803"/>
                <a:gd name="T41" fmla="*/ 1052366 h 1281345"/>
                <a:gd name="T42" fmla="*/ 601932 w 1361803"/>
                <a:gd name="T43" fmla="*/ 1022315 h 1281345"/>
                <a:gd name="T44" fmla="*/ 940644 w 1361803"/>
                <a:gd name="T45" fmla="*/ 465300 h 1281345"/>
                <a:gd name="T46" fmla="*/ 1339566 w 1361803"/>
                <a:gd name="T47" fmla="*/ 326100 h 1281345"/>
                <a:gd name="T48" fmla="*/ 1356355 w 1361803"/>
                <a:gd name="T49" fmla="*/ 377558 h 1281345"/>
                <a:gd name="T50" fmla="*/ 1136163 w 1361803"/>
                <a:gd name="T51" fmla="*/ 671299 h 1281345"/>
                <a:gd name="T52" fmla="*/ 1082839 w 1361803"/>
                <a:gd name="T53" fmla="*/ 684164 h 1281345"/>
                <a:gd name="T54" fmla="*/ 1123322 w 1361803"/>
                <a:gd name="T55" fmla="*/ 602689 h 1281345"/>
                <a:gd name="T56" fmla="*/ 1312908 w 1361803"/>
                <a:gd name="T57" fmla="*/ 337893 h 1281345"/>
                <a:gd name="T58" fmla="*/ 526769 w 1361803"/>
                <a:gd name="T59" fmla="*/ 231614 h 1281345"/>
                <a:gd name="T60" fmla="*/ 766688 w 1361803"/>
                <a:gd name="T61" fmla="*/ 247720 h 1281345"/>
                <a:gd name="T62" fmla="*/ 749907 w 1361803"/>
                <a:gd name="T63" fmla="*/ 321812 h 1281345"/>
                <a:gd name="T64" fmla="*/ 529735 w 1361803"/>
                <a:gd name="T65" fmla="*/ 321812 h 1281345"/>
                <a:gd name="T66" fmla="*/ 511959 w 1361803"/>
                <a:gd name="T67" fmla="*/ 248795 h 1281345"/>
                <a:gd name="T68" fmla="*/ 1245419 w 1361803"/>
                <a:gd name="T69" fmla="*/ 139267 h 1281345"/>
                <a:gd name="T70" fmla="*/ 1309122 w 1361803"/>
                <a:gd name="T71" fmla="*/ 242312 h 1281345"/>
                <a:gd name="T72" fmla="*/ 1116528 w 1361803"/>
                <a:gd name="T73" fmla="*/ 537108 h 1281345"/>
                <a:gd name="T74" fmla="*/ 998003 w 1361803"/>
                <a:gd name="T75" fmla="*/ 389175 h 1281345"/>
                <a:gd name="T76" fmla="*/ 1207394 w 1361803"/>
                <a:gd name="T77" fmla="*/ 150121 h 1281345"/>
                <a:gd name="T78" fmla="*/ 327005 w 1361803"/>
                <a:gd name="T79" fmla="*/ 0 h 1281345"/>
                <a:gd name="T80" fmla="*/ 1023501 w 1361803"/>
                <a:gd name="T81" fmla="*/ 138369 h 1281345"/>
                <a:gd name="T82" fmla="*/ 1015602 w 1361803"/>
                <a:gd name="T83" fmla="*/ 240270 h 1281345"/>
                <a:gd name="T84" fmla="*/ 909891 w 1361803"/>
                <a:gd name="T85" fmla="*/ 384002 h 1281345"/>
                <a:gd name="T86" fmla="*/ 897047 w 1361803"/>
                <a:gd name="T87" fmla="*/ 317499 h 1281345"/>
                <a:gd name="T88" fmla="*/ 872348 w 1361803"/>
                <a:gd name="T89" fmla="*/ 137297 h 1281345"/>
                <a:gd name="T90" fmla="*/ 382329 w 1361803"/>
                <a:gd name="T91" fmla="*/ 137297 h 1281345"/>
                <a:gd name="T92" fmla="*/ 382329 w 1361803"/>
                <a:gd name="T93" fmla="*/ 317499 h 1281345"/>
                <a:gd name="T94" fmla="*/ 143255 w 1361803"/>
                <a:gd name="T95" fmla="*/ 414036 h 1281345"/>
                <a:gd name="T96" fmla="*/ 126454 w 1361803"/>
                <a:gd name="T97" fmla="*/ 433342 h 1281345"/>
                <a:gd name="T98" fmla="*/ 151153 w 1361803"/>
                <a:gd name="T99" fmla="*/ 1156294 h 1281345"/>
                <a:gd name="T100" fmla="*/ 897047 w 1361803"/>
                <a:gd name="T101" fmla="*/ 1128406 h 1281345"/>
                <a:gd name="T102" fmla="*/ 902973 w 1361803"/>
                <a:gd name="T103" fmla="*/ 912806 h 1281345"/>
                <a:gd name="T104" fmla="*/ 1022515 w 1361803"/>
                <a:gd name="T105" fmla="*/ 776583 h 1281345"/>
                <a:gd name="T106" fmla="*/ 1023501 w 1361803"/>
                <a:gd name="T107" fmla="*/ 1146641 h 1281345"/>
                <a:gd name="T108" fmla="*/ 131394 w 1361803"/>
                <a:gd name="T109" fmla="*/ 1293592 h 1281345"/>
                <a:gd name="T110" fmla="*/ 0 w 1361803"/>
                <a:gd name="T111" fmla="*/ 338951 h 1281345"/>
                <a:gd name="T112" fmla="*/ 261801 w 1361803"/>
                <a:gd name="T113" fmla="*/ 28960 h 128134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61803" h="1281345">
                  <a:moveTo>
                    <a:pt x="340187" y="867542"/>
                  </a:moveTo>
                  <a:cubicBezTo>
                    <a:pt x="351512" y="867144"/>
                    <a:pt x="363575" y="872724"/>
                    <a:pt x="372930" y="883885"/>
                  </a:cubicBezTo>
                  <a:cubicBezTo>
                    <a:pt x="394595" y="907270"/>
                    <a:pt x="415275" y="931718"/>
                    <a:pt x="436940" y="957229"/>
                  </a:cubicBezTo>
                  <a:cubicBezTo>
                    <a:pt x="449742" y="946599"/>
                    <a:pt x="462543" y="935970"/>
                    <a:pt x="475345" y="925340"/>
                  </a:cubicBezTo>
                  <a:cubicBezTo>
                    <a:pt x="492086" y="911522"/>
                    <a:pt x="506857" y="910459"/>
                    <a:pt x="525568" y="923214"/>
                  </a:cubicBezTo>
                  <a:cubicBezTo>
                    <a:pt x="535415" y="929592"/>
                    <a:pt x="544278" y="935970"/>
                    <a:pt x="553141" y="942347"/>
                  </a:cubicBezTo>
                  <a:cubicBezTo>
                    <a:pt x="545263" y="967858"/>
                    <a:pt x="538370" y="993369"/>
                    <a:pt x="530492" y="1018880"/>
                  </a:cubicBezTo>
                  <a:cubicBezTo>
                    <a:pt x="528522" y="1018880"/>
                    <a:pt x="528522" y="1018880"/>
                    <a:pt x="527537" y="1018880"/>
                  </a:cubicBezTo>
                  <a:cubicBezTo>
                    <a:pt x="509812" y="1000810"/>
                    <a:pt x="494056" y="1007187"/>
                    <a:pt x="479284" y="1024195"/>
                  </a:cubicBezTo>
                  <a:cubicBezTo>
                    <a:pt x="473376" y="1030572"/>
                    <a:pt x="466482" y="1035887"/>
                    <a:pt x="459589" y="1041202"/>
                  </a:cubicBezTo>
                  <a:cubicBezTo>
                    <a:pt x="438909" y="1058209"/>
                    <a:pt x="420199" y="1056083"/>
                    <a:pt x="402473" y="1035887"/>
                  </a:cubicBezTo>
                  <a:cubicBezTo>
                    <a:pt x="385732" y="1017817"/>
                    <a:pt x="369976" y="998684"/>
                    <a:pt x="352251" y="978488"/>
                  </a:cubicBezTo>
                  <a:cubicBezTo>
                    <a:pt x="343388" y="995495"/>
                    <a:pt x="335510" y="1012502"/>
                    <a:pt x="327632" y="1028446"/>
                  </a:cubicBezTo>
                  <a:cubicBezTo>
                    <a:pt x="318769" y="1046517"/>
                    <a:pt x="303013" y="1053957"/>
                    <a:pt x="286272" y="1050768"/>
                  </a:cubicBezTo>
                  <a:cubicBezTo>
                    <a:pt x="262638" y="1046517"/>
                    <a:pt x="248851" y="1019943"/>
                    <a:pt x="259683" y="995495"/>
                  </a:cubicBezTo>
                  <a:cubicBezTo>
                    <a:pt x="276424" y="959355"/>
                    <a:pt x="293165" y="922151"/>
                    <a:pt x="311876" y="887074"/>
                  </a:cubicBezTo>
                  <a:cubicBezTo>
                    <a:pt x="318276" y="874318"/>
                    <a:pt x="328863" y="867941"/>
                    <a:pt x="340187" y="867542"/>
                  </a:cubicBezTo>
                  <a:close/>
                  <a:moveTo>
                    <a:pt x="274255" y="687365"/>
                  </a:moveTo>
                  <a:cubicBezTo>
                    <a:pt x="330459" y="687365"/>
                    <a:pt x="386662" y="687365"/>
                    <a:pt x="442866" y="687365"/>
                  </a:cubicBezTo>
                  <a:cubicBezTo>
                    <a:pt x="516819" y="687365"/>
                    <a:pt x="590771" y="687365"/>
                    <a:pt x="664723" y="687365"/>
                  </a:cubicBezTo>
                  <a:cubicBezTo>
                    <a:pt x="670640" y="687365"/>
                    <a:pt x="675570" y="687365"/>
                    <a:pt x="684444" y="687365"/>
                  </a:cubicBezTo>
                  <a:cubicBezTo>
                    <a:pt x="666695" y="718154"/>
                    <a:pt x="649933" y="745757"/>
                    <a:pt x="632184" y="772299"/>
                  </a:cubicBezTo>
                  <a:cubicBezTo>
                    <a:pt x="630212" y="775484"/>
                    <a:pt x="625282" y="776545"/>
                    <a:pt x="621338" y="776545"/>
                  </a:cubicBezTo>
                  <a:cubicBezTo>
                    <a:pt x="504000" y="777607"/>
                    <a:pt x="387648" y="776545"/>
                    <a:pt x="270311" y="777607"/>
                  </a:cubicBezTo>
                  <a:cubicBezTo>
                    <a:pt x="259464" y="777607"/>
                    <a:pt x="255520" y="772299"/>
                    <a:pt x="256506" y="760620"/>
                  </a:cubicBezTo>
                  <a:cubicBezTo>
                    <a:pt x="256506" y="742572"/>
                    <a:pt x="256506" y="724524"/>
                    <a:pt x="255520" y="706475"/>
                  </a:cubicBezTo>
                  <a:cubicBezTo>
                    <a:pt x="255520" y="691612"/>
                    <a:pt x="261436" y="687365"/>
                    <a:pt x="274255" y="687365"/>
                  </a:cubicBezTo>
                  <a:close/>
                  <a:moveTo>
                    <a:pt x="278054" y="504636"/>
                  </a:moveTo>
                  <a:cubicBezTo>
                    <a:pt x="354989" y="504636"/>
                    <a:pt x="432911" y="504636"/>
                    <a:pt x="509846" y="504636"/>
                  </a:cubicBezTo>
                  <a:cubicBezTo>
                    <a:pt x="588754" y="504636"/>
                    <a:pt x="666676" y="504636"/>
                    <a:pt x="745584" y="504636"/>
                  </a:cubicBezTo>
                  <a:cubicBezTo>
                    <a:pt x="764325" y="504636"/>
                    <a:pt x="765311" y="505700"/>
                    <a:pt x="765311" y="524845"/>
                  </a:cubicBezTo>
                  <a:cubicBezTo>
                    <a:pt x="765311" y="535481"/>
                    <a:pt x="765311" y="546117"/>
                    <a:pt x="765311" y="556753"/>
                  </a:cubicBezTo>
                  <a:cubicBezTo>
                    <a:pt x="765311" y="580153"/>
                    <a:pt x="752489" y="593980"/>
                    <a:pt x="730789" y="593980"/>
                  </a:cubicBezTo>
                  <a:cubicBezTo>
                    <a:pt x="580863" y="593980"/>
                    <a:pt x="429952" y="593980"/>
                    <a:pt x="279040" y="593980"/>
                  </a:cubicBezTo>
                  <a:cubicBezTo>
                    <a:pt x="256354" y="593980"/>
                    <a:pt x="256354" y="592917"/>
                    <a:pt x="256354" y="569517"/>
                  </a:cubicBezTo>
                  <a:cubicBezTo>
                    <a:pt x="256354" y="555690"/>
                    <a:pt x="256354" y="541863"/>
                    <a:pt x="256354" y="528036"/>
                  </a:cubicBezTo>
                  <a:cubicBezTo>
                    <a:pt x="256354" y="504636"/>
                    <a:pt x="256354" y="504636"/>
                    <a:pt x="278054" y="504636"/>
                  </a:cubicBezTo>
                  <a:close/>
                  <a:moveTo>
                    <a:pt x="942895" y="453454"/>
                  </a:moveTo>
                  <a:cubicBezTo>
                    <a:pt x="989224" y="494914"/>
                    <a:pt x="1033581" y="534249"/>
                    <a:pt x="1077938" y="574646"/>
                  </a:cubicBezTo>
                  <a:cubicBezTo>
                    <a:pt x="1059210" y="599097"/>
                    <a:pt x="1040481" y="622484"/>
                    <a:pt x="1021752" y="644809"/>
                  </a:cubicBezTo>
                  <a:cubicBezTo>
                    <a:pt x="928109" y="760685"/>
                    <a:pt x="831509" y="874435"/>
                    <a:pt x="722095" y="974365"/>
                  </a:cubicBezTo>
                  <a:cubicBezTo>
                    <a:pt x="695481" y="999879"/>
                    <a:pt x="664923" y="1021141"/>
                    <a:pt x="635352" y="1042403"/>
                  </a:cubicBezTo>
                  <a:cubicBezTo>
                    <a:pt x="626481" y="1048781"/>
                    <a:pt x="613666" y="1046655"/>
                    <a:pt x="601838" y="1048781"/>
                  </a:cubicBezTo>
                  <a:cubicBezTo>
                    <a:pt x="601838" y="1037087"/>
                    <a:pt x="596909" y="1023267"/>
                    <a:pt x="600852" y="1012636"/>
                  </a:cubicBezTo>
                  <a:cubicBezTo>
                    <a:pt x="619581" y="969050"/>
                    <a:pt x="637323" y="924400"/>
                    <a:pt x="659995" y="882940"/>
                  </a:cubicBezTo>
                  <a:cubicBezTo>
                    <a:pt x="741809" y="734108"/>
                    <a:pt x="838409" y="595907"/>
                    <a:pt x="938952" y="460896"/>
                  </a:cubicBezTo>
                  <a:cubicBezTo>
                    <a:pt x="939938" y="458770"/>
                    <a:pt x="940924" y="456643"/>
                    <a:pt x="942895" y="453454"/>
                  </a:cubicBezTo>
                  <a:close/>
                  <a:moveTo>
                    <a:pt x="1337162" y="323013"/>
                  </a:moveTo>
                  <a:cubicBezTo>
                    <a:pt x="1348990" y="326198"/>
                    <a:pt x="1361803" y="343189"/>
                    <a:pt x="1361803" y="358055"/>
                  </a:cubicBezTo>
                  <a:cubicBezTo>
                    <a:pt x="1359832" y="361241"/>
                    <a:pt x="1357861" y="367612"/>
                    <a:pt x="1353918" y="373984"/>
                  </a:cubicBezTo>
                  <a:cubicBezTo>
                    <a:pt x="1300693" y="447255"/>
                    <a:pt x="1247469" y="521588"/>
                    <a:pt x="1194244" y="594859"/>
                  </a:cubicBezTo>
                  <a:cubicBezTo>
                    <a:pt x="1175517" y="619282"/>
                    <a:pt x="1154818" y="642644"/>
                    <a:pt x="1134120" y="664944"/>
                  </a:cubicBezTo>
                  <a:cubicBezTo>
                    <a:pt x="1125249" y="673439"/>
                    <a:pt x="1113421" y="678749"/>
                    <a:pt x="1101594" y="682996"/>
                  </a:cubicBezTo>
                  <a:cubicBezTo>
                    <a:pt x="1095680" y="685120"/>
                    <a:pt x="1083852" y="682996"/>
                    <a:pt x="1080895" y="677687"/>
                  </a:cubicBezTo>
                  <a:cubicBezTo>
                    <a:pt x="1077938" y="671315"/>
                    <a:pt x="1077938" y="658573"/>
                    <a:pt x="1080895" y="652201"/>
                  </a:cubicBezTo>
                  <a:cubicBezTo>
                    <a:pt x="1092723" y="633087"/>
                    <a:pt x="1107507" y="615035"/>
                    <a:pt x="1121306" y="596983"/>
                  </a:cubicBezTo>
                  <a:cubicBezTo>
                    <a:pt x="1175517" y="522650"/>
                    <a:pt x="1229727" y="449379"/>
                    <a:pt x="1284923" y="375046"/>
                  </a:cubicBezTo>
                  <a:cubicBezTo>
                    <a:pt x="1293794" y="362303"/>
                    <a:pt x="1302665" y="348498"/>
                    <a:pt x="1310550" y="334694"/>
                  </a:cubicBezTo>
                  <a:cubicBezTo>
                    <a:pt x="1317449" y="324075"/>
                    <a:pt x="1325334" y="318765"/>
                    <a:pt x="1337162" y="323013"/>
                  </a:cubicBezTo>
                  <a:close/>
                  <a:moveTo>
                    <a:pt x="525824" y="229421"/>
                  </a:moveTo>
                  <a:cubicBezTo>
                    <a:pt x="600725" y="229421"/>
                    <a:pt x="675627" y="229421"/>
                    <a:pt x="750528" y="229421"/>
                  </a:cubicBezTo>
                  <a:cubicBezTo>
                    <a:pt x="761369" y="229421"/>
                    <a:pt x="765311" y="233676"/>
                    <a:pt x="765311" y="245375"/>
                  </a:cubicBezTo>
                  <a:cubicBezTo>
                    <a:pt x="764326" y="264521"/>
                    <a:pt x="764326" y="282602"/>
                    <a:pt x="765311" y="301747"/>
                  </a:cubicBezTo>
                  <a:cubicBezTo>
                    <a:pt x="765311" y="314511"/>
                    <a:pt x="760383" y="318765"/>
                    <a:pt x="748557" y="318765"/>
                  </a:cubicBezTo>
                  <a:cubicBezTo>
                    <a:pt x="711106" y="318765"/>
                    <a:pt x="674641" y="318765"/>
                    <a:pt x="638176" y="318765"/>
                  </a:cubicBezTo>
                  <a:cubicBezTo>
                    <a:pt x="601711" y="318765"/>
                    <a:pt x="565246" y="317702"/>
                    <a:pt x="528781" y="318765"/>
                  </a:cubicBezTo>
                  <a:cubicBezTo>
                    <a:pt x="515969" y="318765"/>
                    <a:pt x="511041" y="313447"/>
                    <a:pt x="511041" y="299620"/>
                  </a:cubicBezTo>
                  <a:cubicBezTo>
                    <a:pt x="512027" y="282602"/>
                    <a:pt x="512027" y="264521"/>
                    <a:pt x="511041" y="246439"/>
                  </a:cubicBezTo>
                  <a:cubicBezTo>
                    <a:pt x="511041" y="234739"/>
                    <a:pt x="514983" y="229421"/>
                    <a:pt x="525824" y="229421"/>
                  </a:cubicBezTo>
                  <a:close/>
                  <a:moveTo>
                    <a:pt x="1243182" y="137949"/>
                  </a:moveTo>
                  <a:cubicBezTo>
                    <a:pt x="1255260" y="139675"/>
                    <a:pt x="1267337" y="146577"/>
                    <a:pt x="1281140" y="158257"/>
                  </a:cubicBezTo>
                  <a:cubicBezTo>
                    <a:pt x="1308745" y="183741"/>
                    <a:pt x="1317618" y="208163"/>
                    <a:pt x="1306773" y="240018"/>
                  </a:cubicBezTo>
                  <a:cubicBezTo>
                    <a:pt x="1300858" y="257008"/>
                    <a:pt x="1294942" y="275059"/>
                    <a:pt x="1285083" y="289925"/>
                  </a:cubicBezTo>
                  <a:cubicBezTo>
                    <a:pt x="1228886" y="370624"/>
                    <a:pt x="1171704" y="450262"/>
                    <a:pt x="1114521" y="532023"/>
                  </a:cubicBezTo>
                  <a:cubicBezTo>
                    <a:pt x="1066212" y="489550"/>
                    <a:pt x="1022832" y="450262"/>
                    <a:pt x="977480" y="410974"/>
                  </a:cubicBezTo>
                  <a:cubicBezTo>
                    <a:pt x="984381" y="401417"/>
                    <a:pt x="990297" y="392923"/>
                    <a:pt x="996212" y="385490"/>
                  </a:cubicBezTo>
                  <a:cubicBezTo>
                    <a:pt x="1050437" y="319656"/>
                    <a:pt x="1103676" y="252760"/>
                    <a:pt x="1157901" y="187988"/>
                  </a:cubicBezTo>
                  <a:cubicBezTo>
                    <a:pt x="1170718" y="172061"/>
                    <a:pt x="1188464" y="159319"/>
                    <a:pt x="1205225" y="148700"/>
                  </a:cubicBezTo>
                  <a:cubicBezTo>
                    <a:pt x="1219027" y="139675"/>
                    <a:pt x="1231105" y="136224"/>
                    <a:pt x="1243182" y="137949"/>
                  </a:cubicBezTo>
                  <a:close/>
                  <a:moveTo>
                    <a:pt x="326420" y="0"/>
                  </a:moveTo>
                  <a:cubicBezTo>
                    <a:pt x="513791" y="0"/>
                    <a:pt x="702148" y="0"/>
                    <a:pt x="889519" y="0"/>
                  </a:cubicBezTo>
                  <a:cubicBezTo>
                    <a:pt x="964468" y="1063"/>
                    <a:pt x="1018707" y="56311"/>
                    <a:pt x="1021665" y="137059"/>
                  </a:cubicBezTo>
                  <a:cubicBezTo>
                    <a:pt x="1021665" y="164684"/>
                    <a:pt x="1021665" y="191246"/>
                    <a:pt x="1020679" y="218870"/>
                  </a:cubicBezTo>
                  <a:cubicBezTo>
                    <a:pt x="1020679" y="225245"/>
                    <a:pt x="1017721" y="232682"/>
                    <a:pt x="1013776" y="237995"/>
                  </a:cubicBezTo>
                  <a:cubicBezTo>
                    <a:pt x="985177" y="275181"/>
                    <a:pt x="956578" y="311305"/>
                    <a:pt x="928966" y="348492"/>
                  </a:cubicBezTo>
                  <a:cubicBezTo>
                    <a:pt x="921077" y="358054"/>
                    <a:pt x="915160" y="369741"/>
                    <a:pt x="908256" y="380366"/>
                  </a:cubicBezTo>
                  <a:cubicBezTo>
                    <a:pt x="905298" y="384616"/>
                    <a:pt x="901353" y="387804"/>
                    <a:pt x="895436" y="395241"/>
                  </a:cubicBezTo>
                  <a:cubicBezTo>
                    <a:pt x="895436" y="365492"/>
                    <a:pt x="895436" y="339992"/>
                    <a:pt x="895436" y="314493"/>
                  </a:cubicBezTo>
                  <a:cubicBezTo>
                    <a:pt x="895436" y="263494"/>
                    <a:pt x="895436" y="212495"/>
                    <a:pt x="895436" y="161496"/>
                  </a:cubicBezTo>
                  <a:cubicBezTo>
                    <a:pt x="895436" y="139184"/>
                    <a:pt x="892478" y="135997"/>
                    <a:pt x="870782" y="135997"/>
                  </a:cubicBezTo>
                  <a:cubicBezTo>
                    <a:pt x="713982" y="135997"/>
                    <a:pt x="557182" y="135997"/>
                    <a:pt x="399396" y="135997"/>
                  </a:cubicBezTo>
                  <a:cubicBezTo>
                    <a:pt x="394465" y="135997"/>
                    <a:pt x="388548" y="135997"/>
                    <a:pt x="381645" y="135997"/>
                  </a:cubicBezTo>
                  <a:cubicBezTo>
                    <a:pt x="381645" y="145559"/>
                    <a:pt x="381645" y="152997"/>
                    <a:pt x="381645" y="159371"/>
                  </a:cubicBezTo>
                  <a:cubicBezTo>
                    <a:pt x="381645" y="211433"/>
                    <a:pt x="381645" y="262431"/>
                    <a:pt x="381645" y="314493"/>
                  </a:cubicBezTo>
                  <a:cubicBezTo>
                    <a:pt x="380659" y="373991"/>
                    <a:pt x="346143" y="410116"/>
                    <a:pt x="290918" y="410116"/>
                  </a:cubicBezTo>
                  <a:cubicBezTo>
                    <a:pt x="241610" y="410116"/>
                    <a:pt x="192302" y="410116"/>
                    <a:pt x="142994" y="410116"/>
                  </a:cubicBezTo>
                  <a:cubicBezTo>
                    <a:pt x="138063" y="410116"/>
                    <a:pt x="133132" y="410116"/>
                    <a:pt x="126229" y="410116"/>
                  </a:cubicBezTo>
                  <a:cubicBezTo>
                    <a:pt x="126229" y="418615"/>
                    <a:pt x="126229" y="423928"/>
                    <a:pt x="126229" y="429240"/>
                  </a:cubicBezTo>
                  <a:cubicBezTo>
                    <a:pt x="126229" y="658735"/>
                    <a:pt x="126229" y="888229"/>
                    <a:pt x="126229" y="1117724"/>
                  </a:cubicBezTo>
                  <a:cubicBezTo>
                    <a:pt x="126229" y="1143223"/>
                    <a:pt x="128201" y="1145348"/>
                    <a:pt x="150883" y="1145348"/>
                  </a:cubicBezTo>
                  <a:cubicBezTo>
                    <a:pt x="390521" y="1145348"/>
                    <a:pt x="630158" y="1145348"/>
                    <a:pt x="869796" y="1145348"/>
                  </a:cubicBezTo>
                  <a:cubicBezTo>
                    <a:pt x="893464" y="1145348"/>
                    <a:pt x="895436" y="1143223"/>
                    <a:pt x="895436" y="1117724"/>
                  </a:cubicBezTo>
                  <a:cubicBezTo>
                    <a:pt x="895436" y="1052913"/>
                    <a:pt x="895436" y="988102"/>
                    <a:pt x="895436" y="923291"/>
                  </a:cubicBezTo>
                  <a:cubicBezTo>
                    <a:pt x="895436" y="916916"/>
                    <a:pt x="897409" y="908416"/>
                    <a:pt x="901353" y="904166"/>
                  </a:cubicBezTo>
                  <a:cubicBezTo>
                    <a:pt x="938827" y="860605"/>
                    <a:pt x="976302" y="818106"/>
                    <a:pt x="1013776" y="774545"/>
                  </a:cubicBezTo>
                  <a:cubicBezTo>
                    <a:pt x="1015748" y="773482"/>
                    <a:pt x="1016734" y="772420"/>
                    <a:pt x="1020679" y="769232"/>
                  </a:cubicBezTo>
                  <a:cubicBezTo>
                    <a:pt x="1020679" y="775607"/>
                    <a:pt x="1021665" y="779857"/>
                    <a:pt x="1021665" y="784107"/>
                  </a:cubicBezTo>
                  <a:cubicBezTo>
                    <a:pt x="1021665" y="902042"/>
                    <a:pt x="1021665" y="1018914"/>
                    <a:pt x="1021665" y="1135786"/>
                  </a:cubicBezTo>
                  <a:cubicBezTo>
                    <a:pt x="1020679" y="1222909"/>
                    <a:pt x="967426" y="1281345"/>
                    <a:pt x="886561" y="1281345"/>
                  </a:cubicBezTo>
                  <a:cubicBezTo>
                    <a:pt x="634103" y="1281345"/>
                    <a:pt x="382631" y="1281345"/>
                    <a:pt x="131160" y="1281345"/>
                  </a:cubicBezTo>
                  <a:cubicBezTo>
                    <a:pt x="55225" y="1281345"/>
                    <a:pt x="0" y="1221847"/>
                    <a:pt x="0" y="1140036"/>
                  </a:cubicBezTo>
                  <a:cubicBezTo>
                    <a:pt x="0" y="872292"/>
                    <a:pt x="0" y="603486"/>
                    <a:pt x="0" y="335742"/>
                  </a:cubicBezTo>
                  <a:cubicBezTo>
                    <a:pt x="0" y="315555"/>
                    <a:pt x="5917" y="298556"/>
                    <a:pt x="18737" y="283681"/>
                  </a:cubicBezTo>
                  <a:cubicBezTo>
                    <a:pt x="99603" y="198683"/>
                    <a:pt x="180468" y="113685"/>
                    <a:pt x="261333" y="28687"/>
                  </a:cubicBezTo>
                  <a:cubicBezTo>
                    <a:pt x="279084" y="9562"/>
                    <a:pt x="300780" y="0"/>
                    <a:pt x="32642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cxnSp>
        <p:nvCxnSpPr>
          <p:cNvPr id="17" name="MH_Other_3"/>
          <p:cNvCxnSpPr>
            <a:cxnSpLocks/>
            <a:stCxn id="14" idx="4"/>
            <a:endCxn id="18" idx="0"/>
          </p:cNvCxnSpPr>
          <p:nvPr>
            <p:custDataLst>
              <p:tags r:id="rId1"/>
            </p:custDataLst>
          </p:nvPr>
        </p:nvCxnSpPr>
        <p:spPr>
          <a:xfrm>
            <a:off x="2385110" y="1679127"/>
            <a:ext cx="0" cy="4477618"/>
          </a:xfrm>
          <a:prstGeom prst="line">
            <a:avLst/>
          </a:prstGeom>
          <a:solidFill>
            <a:schemeClr val="accent1"/>
          </a:solidFill>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MH_Other_4"/>
          <p:cNvSpPr/>
          <p:nvPr>
            <p:custDataLst>
              <p:tags r:id="rId2"/>
            </p:custDataLst>
          </p:nvPr>
        </p:nvSpPr>
        <p:spPr>
          <a:xfrm>
            <a:off x="2274620" y="6156745"/>
            <a:ext cx="220980" cy="2203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pPr algn="ctr" eaLnBrk="1" hangingPunct="1">
              <a:defRPr/>
            </a:pPr>
            <a:endParaRPr lang="zh-HK" altLang="en-US">
              <a:solidFill>
                <a:srgbClr val="FFFFFF"/>
              </a:solidFill>
              <a:ea typeface="PMingLiU" panose="02020500000000000000" pitchFamily="18" charset="-120"/>
            </a:endParaRPr>
          </a:p>
        </p:txBody>
      </p:sp>
      <p:sp>
        <p:nvSpPr>
          <p:cNvPr id="19" name="MH_Other_5"/>
          <p:cNvSpPr/>
          <p:nvPr>
            <p:custDataLst>
              <p:tags r:id="rId3"/>
            </p:custDataLst>
          </p:nvPr>
        </p:nvSpPr>
        <p:spPr>
          <a:xfrm>
            <a:off x="2274938" y="2549796"/>
            <a:ext cx="220980" cy="2209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pPr algn="ctr" eaLnBrk="1" hangingPunct="1">
              <a:defRPr/>
            </a:pPr>
            <a:endParaRPr lang="zh-HK" altLang="en-US">
              <a:solidFill>
                <a:srgbClr val="FFFFFF"/>
              </a:solidFill>
              <a:ea typeface="PMingLiU" panose="02020500000000000000" pitchFamily="18" charset="-120"/>
            </a:endParaRPr>
          </a:p>
        </p:txBody>
      </p:sp>
      <p:cxnSp>
        <p:nvCxnSpPr>
          <p:cNvPr id="20" name="MH_Other_6"/>
          <p:cNvCxnSpPr>
            <a:cxnSpLocks/>
          </p:cNvCxnSpPr>
          <p:nvPr>
            <p:custDataLst>
              <p:tags r:id="rId4"/>
            </p:custDataLst>
          </p:nvPr>
        </p:nvCxnSpPr>
        <p:spPr>
          <a:xfrm flipV="1">
            <a:off x="2483911" y="2634348"/>
            <a:ext cx="9028054" cy="15481"/>
          </a:xfrm>
          <a:prstGeom prst="line">
            <a:avLst/>
          </a:prstGeom>
          <a:solidFill>
            <a:srgbClr val="D3481D"/>
          </a:solidFill>
          <a:ln w="19050" cap="flat" cmpd="sng" algn="ctr">
            <a:solidFill>
              <a:schemeClr val="accent1">
                <a:lumMod val="20000"/>
                <a:lumOff val="80000"/>
              </a:schemeClr>
            </a:solidFill>
            <a:prstDash val="solid"/>
            <a:miter lim="800000"/>
          </a:ln>
          <a:effectLst/>
        </p:spPr>
      </p:cxnSp>
      <p:cxnSp>
        <p:nvCxnSpPr>
          <p:cNvPr id="21" name="MH_Other_7"/>
          <p:cNvCxnSpPr>
            <a:cxnSpLocks/>
          </p:cNvCxnSpPr>
          <p:nvPr>
            <p:custDataLst>
              <p:tags r:id="rId5"/>
            </p:custDataLst>
          </p:nvPr>
        </p:nvCxnSpPr>
        <p:spPr>
          <a:xfrm>
            <a:off x="2495600" y="6268160"/>
            <a:ext cx="9016365" cy="0"/>
          </a:xfrm>
          <a:prstGeom prst="line">
            <a:avLst/>
          </a:prstGeom>
          <a:solidFill>
            <a:srgbClr val="D3481D"/>
          </a:solidFill>
          <a:ln w="19050" cap="flat" cmpd="sng" algn="ctr">
            <a:solidFill>
              <a:schemeClr val="accent1">
                <a:lumMod val="20000"/>
                <a:lumOff val="80000"/>
              </a:schemeClr>
            </a:solidFill>
            <a:prstDash val="solid"/>
            <a:miter lim="800000"/>
          </a:ln>
          <a:effectLst/>
        </p:spPr>
      </p:cxnSp>
      <p:pic>
        <p:nvPicPr>
          <p:cNvPr id="22" name="图片 2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344472" y="309074"/>
            <a:ext cx="1532408" cy="484198"/>
          </a:xfrm>
          <a:prstGeom prst="rect">
            <a:avLst/>
          </a:prstGeom>
        </p:spPr>
      </p:pic>
      <p:sp>
        <p:nvSpPr>
          <p:cNvPr id="4" name="文本框 3"/>
          <p:cNvSpPr txBox="1"/>
          <p:nvPr/>
        </p:nvSpPr>
        <p:spPr>
          <a:xfrm>
            <a:off x="2495600" y="2755851"/>
            <a:ext cx="8842375" cy="113505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b="1" dirty="0">
                <a:solidFill>
                  <a:srgbClr val="3B564D"/>
                </a:solidFill>
                <a:latin typeface="微软雅黑" panose="020B0503020204020204" pitchFamily="34" charset="-122"/>
                <a:ea typeface="微软雅黑" panose="020B0503020204020204" pitchFamily="34" charset="-122"/>
              </a:rPr>
              <a:t>采用其他的学习率调度器</a:t>
            </a:r>
            <a:r>
              <a:rPr lang="zh-CN" altLang="en-US" sz="2400" dirty="0">
                <a:solidFill>
                  <a:srgbClr val="3B564D"/>
                </a:solidFill>
                <a:latin typeface="微软雅黑" panose="020B0503020204020204" pitchFamily="34" charset="-122"/>
                <a:ea typeface="微软雅黑" panose="020B0503020204020204" pitchFamily="34" charset="-122"/>
              </a:rPr>
              <a:t>，在本次项目中使用了余弦退火重启策略，可以尝试线性预热余弦退火等其他策略验证效果</a:t>
            </a:r>
          </a:p>
        </p:txBody>
      </p:sp>
      <p:sp>
        <p:nvSpPr>
          <p:cNvPr id="6" name="MH_Other_4"/>
          <p:cNvSpPr/>
          <p:nvPr>
            <p:custDataLst>
              <p:tags r:id="rId6"/>
            </p:custDataLst>
          </p:nvPr>
        </p:nvSpPr>
        <p:spPr>
          <a:xfrm>
            <a:off x="2274937" y="3807605"/>
            <a:ext cx="220663" cy="2206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pPr algn="ctr" eaLnBrk="1" hangingPunct="1">
              <a:defRPr/>
            </a:pPr>
            <a:endParaRPr lang="zh-HK" altLang="en-US">
              <a:solidFill>
                <a:srgbClr val="FFFFFF"/>
              </a:solidFill>
              <a:ea typeface="PMingLiU" panose="02020500000000000000" pitchFamily="18" charset="-120"/>
            </a:endParaRPr>
          </a:p>
        </p:txBody>
      </p:sp>
      <p:cxnSp>
        <p:nvCxnSpPr>
          <p:cNvPr id="7" name="MH_Other_7"/>
          <p:cNvCxnSpPr>
            <a:cxnSpLocks/>
          </p:cNvCxnSpPr>
          <p:nvPr>
            <p:custDataLst>
              <p:tags r:id="rId7"/>
            </p:custDataLst>
          </p:nvPr>
        </p:nvCxnSpPr>
        <p:spPr>
          <a:xfrm>
            <a:off x="2518201" y="3939309"/>
            <a:ext cx="8993764" cy="17170"/>
          </a:xfrm>
          <a:prstGeom prst="line">
            <a:avLst/>
          </a:prstGeom>
          <a:solidFill>
            <a:srgbClr val="D3481D"/>
          </a:solidFill>
          <a:ln w="19050" cap="flat" cmpd="sng" algn="ctr">
            <a:solidFill>
              <a:schemeClr val="accent1">
                <a:lumMod val="20000"/>
                <a:lumOff val="80000"/>
              </a:schemeClr>
            </a:solidFill>
            <a:prstDash val="solid"/>
            <a:miter lim="800000"/>
          </a:ln>
          <a:effectLst/>
        </p:spPr>
      </p:cxnSp>
      <p:sp>
        <p:nvSpPr>
          <p:cNvPr id="14" name="MH_Other_5">
            <a:extLst>
              <a:ext uri="{FF2B5EF4-FFF2-40B4-BE49-F238E27FC236}">
                <a16:creationId xmlns:a16="http://schemas.microsoft.com/office/drawing/2014/main" id="{22E1745C-E74D-1D6C-0871-C2CCB811FF89}"/>
              </a:ext>
            </a:extLst>
          </p:cNvPr>
          <p:cNvSpPr/>
          <p:nvPr>
            <p:custDataLst>
              <p:tags r:id="rId8"/>
            </p:custDataLst>
          </p:nvPr>
        </p:nvSpPr>
        <p:spPr>
          <a:xfrm>
            <a:off x="2274620" y="1458147"/>
            <a:ext cx="220980" cy="2209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pPr algn="ctr" eaLnBrk="1" hangingPunct="1">
              <a:defRPr/>
            </a:pPr>
            <a:endParaRPr lang="zh-HK" altLang="en-US">
              <a:solidFill>
                <a:srgbClr val="FFFFFF"/>
              </a:solidFill>
              <a:ea typeface="PMingLiU" panose="02020500000000000000" pitchFamily="18" charset="-120"/>
            </a:endParaRPr>
          </a:p>
        </p:txBody>
      </p:sp>
      <p:cxnSp>
        <p:nvCxnSpPr>
          <p:cNvPr id="24" name="MH_Other_7">
            <a:extLst>
              <a:ext uri="{FF2B5EF4-FFF2-40B4-BE49-F238E27FC236}">
                <a16:creationId xmlns:a16="http://schemas.microsoft.com/office/drawing/2014/main" id="{32AF0ABD-94C4-0DD0-A519-4EF5C0B33EDD}"/>
              </a:ext>
            </a:extLst>
          </p:cNvPr>
          <p:cNvCxnSpPr>
            <a:cxnSpLocks/>
          </p:cNvCxnSpPr>
          <p:nvPr>
            <p:custDataLst>
              <p:tags r:id="rId9"/>
            </p:custDataLst>
          </p:nvPr>
        </p:nvCxnSpPr>
        <p:spPr>
          <a:xfrm>
            <a:off x="2483911" y="1568637"/>
            <a:ext cx="9016365" cy="0"/>
          </a:xfrm>
          <a:prstGeom prst="line">
            <a:avLst/>
          </a:prstGeom>
          <a:solidFill>
            <a:srgbClr val="D3481D"/>
          </a:solidFill>
          <a:ln w="19050" cap="flat" cmpd="sng" algn="ctr">
            <a:solidFill>
              <a:schemeClr val="accent1">
                <a:lumMod val="20000"/>
                <a:lumOff val="80000"/>
              </a:schemeClr>
            </a:solidFill>
            <a:prstDash val="solid"/>
            <a:miter lim="800000"/>
          </a:ln>
          <a:effectLst/>
        </p:spPr>
      </p:cxnSp>
    </p:spTree>
    <p:extLst>
      <p:ext uri="{BB962C8B-B14F-4D97-AF65-F5344CB8AC3E}">
        <p14:creationId xmlns:p14="http://schemas.microsoft.com/office/powerpoint/2010/main" val="1801897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60000"/>
            <a:lum/>
          </a:blip>
          <a:srcRect/>
          <a:stretch>
            <a:fillRect/>
          </a:stretch>
        </a:blipFill>
        <a:effectLst/>
      </p:bgPr>
    </p:bg>
    <p:spTree>
      <p:nvGrpSpPr>
        <p:cNvPr id="1" name=""/>
        <p:cNvGrpSpPr/>
        <p:nvPr/>
      </p:nvGrpSpPr>
      <p:grpSpPr>
        <a:xfrm>
          <a:off x="0" y="0"/>
          <a:ext cx="0" cy="0"/>
          <a:chOff x="0" y="0"/>
          <a:chExt cx="0" cy="0"/>
        </a:xfrm>
      </p:grpSpPr>
      <p:sp>
        <p:nvSpPr>
          <p:cNvPr id="2" name="矩形 4"/>
          <p:cNvSpPr>
            <a:spLocks noChangeArrowheads="1"/>
          </p:cNvSpPr>
          <p:nvPr>
            <p:custDataLst>
              <p:tags r:id="rId1"/>
            </p:custDataLst>
          </p:nvPr>
        </p:nvSpPr>
        <p:spPr bwMode="auto">
          <a:xfrm>
            <a:off x="3143885" y="2564765"/>
            <a:ext cx="5605780" cy="1398905"/>
          </a:xfrm>
          <a:prstGeom prst="rect">
            <a:avLst/>
          </a:prstGeom>
          <a:solidFill>
            <a:schemeClr val="accent1"/>
          </a:solidFill>
          <a:ln>
            <a:noFill/>
          </a:ln>
          <a:effectLst>
            <a:outerShdw blurRad="50800" dist="50800" dir="5400000" algn="ctr" rotWithShape="0">
              <a:srgbClr val="000000">
                <a:alpha val="54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sz="8000" dirty="0">
                <a:solidFill>
                  <a:srgbClr val="FFFFFF"/>
                </a:solidFill>
              </a:rPr>
              <a:t>THANKS</a:t>
            </a:r>
            <a:endParaRPr lang="zh-CN" altLang="en-US" sz="8000" dirty="0">
              <a:solidFill>
                <a:srgbClr val="FFFFFF"/>
              </a:solidFill>
            </a:endParaRPr>
          </a:p>
        </p:txBody>
      </p:sp>
      <p:cxnSp>
        <p:nvCxnSpPr>
          <p:cNvPr id="3" name="直接连接符 6"/>
          <p:cNvCxnSpPr>
            <a:cxnSpLocks noChangeShapeType="1"/>
          </p:cNvCxnSpPr>
          <p:nvPr>
            <p:custDataLst>
              <p:tags r:id="rId2"/>
            </p:custDataLst>
          </p:nvPr>
        </p:nvCxnSpPr>
        <p:spPr bwMode="auto">
          <a:xfrm>
            <a:off x="3144520" y="3987165"/>
            <a:ext cx="5604510" cy="0"/>
          </a:xfrm>
          <a:prstGeom prst="line">
            <a:avLst/>
          </a:prstGeom>
          <a:noFill/>
          <a:ln w="12700">
            <a:solidFill>
              <a:schemeClr val="accent1">
                <a:lumMod val="60000"/>
                <a:lumOff val="40000"/>
              </a:schemeClr>
            </a:solidFill>
            <a:rou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302788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6700" y="278765"/>
            <a:ext cx="1057275" cy="1008380"/>
          </a:xfrm>
        </p:spPr>
        <p:txBody>
          <a:bodyPr/>
          <a:lstStyle/>
          <a:p>
            <a:r>
              <a:rPr lang="en-US" altLang="zh-CN" dirty="0">
                <a:latin typeface="微软雅黑" charset="0"/>
                <a:ea typeface="微软雅黑" charset="0"/>
              </a:rPr>
              <a:t>01</a:t>
            </a:r>
          </a:p>
        </p:txBody>
      </p:sp>
      <p:sp>
        <p:nvSpPr>
          <p:cNvPr id="3" name="文本占位符 2"/>
          <p:cNvSpPr>
            <a:spLocks noGrp="1"/>
          </p:cNvSpPr>
          <p:nvPr>
            <p:ph type="body" sz="quarter" idx="12"/>
          </p:nvPr>
        </p:nvSpPr>
        <p:spPr/>
        <p:txBody>
          <a:bodyPr/>
          <a:lstStyle/>
          <a:p>
            <a:r>
              <a:rPr lang="zh-CN" altLang="en-US" dirty="0"/>
              <a:t>基本框架介绍</a:t>
            </a:r>
          </a:p>
        </p:txBody>
      </p:sp>
      <p:sp>
        <p:nvSpPr>
          <p:cNvPr id="22" name="文本框 21"/>
          <p:cNvSpPr txBox="1"/>
          <p:nvPr/>
        </p:nvSpPr>
        <p:spPr>
          <a:xfrm>
            <a:off x="2495550" y="4149090"/>
            <a:ext cx="7726680" cy="1198880"/>
          </a:xfrm>
          <a:prstGeom prst="rect">
            <a:avLst/>
          </a:prstGeom>
          <a:noFill/>
        </p:spPr>
        <p:txBody>
          <a:bodyPr wrap="square" rtlCol="0">
            <a:spAutoFit/>
          </a:bodyPr>
          <a:lstStyle/>
          <a:p>
            <a:r>
              <a:rPr lang="zh-CN" altLang="en-US" sz="2400" dirty="0">
                <a:gradFill>
                  <a:gsLst>
                    <a:gs pos="0">
                      <a:srgbClr val="EE4C2C"/>
                    </a:gs>
                    <a:gs pos="100000">
                      <a:srgbClr val="EE4C2C"/>
                    </a:gs>
                  </a:gsLst>
                  <a:lin scaled="0"/>
                </a:gradFill>
                <a:latin typeface="微软雅黑" panose="020B0503020204020204" pitchFamily="34" charset="-122"/>
                <a:ea typeface="微软雅黑" panose="020B0503020204020204" pitchFamily="34" charset="-122"/>
              </a:rPr>
              <a:t>PyTorch是一个开源的机器学习框架，它基于Python语言，并提供了丰富的工具和库来支持构建、训练和部署深度学习模型</a:t>
            </a:r>
          </a:p>
        </p:txBody>
      </p:sp>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4472" y="309074"/>
            <a:ext cx="1532408" cy="484198"/>
          </a:xfrm>
          <a:prstGeom prst="rect">
            <a:avLst/>
          </a:prstGeom>
        </p:spPr>
      </p:pic>
      <p:pic>
        <p:nvPicPr>
          <p:cNvPr id="6" name="图片 5" descr="logo"/>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27350" y="2277110"/>
            <a:ext cx="6270625" cy="1254125"/>
          </a:xfrm>
          <a:prstGeom prst="rect">
            <a:avLst/>
          </a:prstGeom>
        </p:spPr>
      </p:pic>
      <p:grpSp>
        <p:nvGrpSpPr>
          <p:cNvPr id="36" name="组合 35"/>
          <p:cNvGrpSpPr/>
          <p:nvPr/>
        </p:nvGrpSpPr>
        <p:grpSpPr>
          <a:xfrm>
            <a:off x="1235075" y="4219575"/>
            <a:ext cx="1056640" cy="1058545"/>
            <a:chOff x="1199456" y="2915324"/>
            <a:chExt cx="2044700" cy="2044700"/>
          </a:xfrm>
        </p:grpSpPr>
        <p:sp>
          <p:nvSpPr>
            <p:cNvPr id="15" name="MH_Other_1"/>
            <p:cNvSpPr/>
            <p:nvPr>
              <p:custDataLst>
                <p:tags r:id="rId1"/>
              </p:custDataLst>
            </p:nvPr>
          </p:nvSpPr>
          <p:spPr>
            <a:xfrm>
              <a:off x="1199456" y="2915324"/>
              <a:ext cx="2044700" cy="20447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pPr algn="ctr" eaLnBrk="1" hangingPunct="1">
                <a:defRPr/>
              </a:pPr>
              <a:endParaRPr lang="zh-HK" altLang="en-US">
                <a:solidFill>
                  <a:srgbClr val="FFFFFF"/>
                </a:solidFill>
                <a:ea typeface="PMingLiU" panose="02020500000000000000" pitchFamily="18" charset="-120"/>
              </a:endParaRPr>
            </a:p>
          </p:txBody>
        </p:sp>
        <p:sp>
          <p:nvSpPr>
            <p:cNvPr id="7" name="MH_Other_2"/>
            <p:cNvSpPr/>
            <p:nvPr>
              <p:custDataLst>
                <p:tags r:id="rId2"/>
              </p:custDataLst>
            </p:nvPr>
          </p:nvSpPr>
          <p:spPr bwMode="auto">
            <a:xfrm>
              <a:off x="1591570" y="3296324"/>
              <a:ext cx="1362075" cy="1282700"/>
            </a:xfrm>
            <a:custGeom>
              <a:avLst/>
              <a:gdLst>
                <a:gd name="T0" fmla="*/ 373604 w 1361803"/>
                <a:gd name="T1" fmla="*/ 892336 h 1281345"/>
                <a:gd name="T2" fmla="*/ 476200 w 1361803"/>
                <a:gd name="T3" fmla="*/ 934187 h 1281345"/>
                <a:gd name="T4" fmla="*/ 554139 w 1361803"/>
                <a:gd name="T5" fmla="*/ 951356 h 1281345"/>
                <a:gd name="T6" fmla="*/ 528484 w 1361803"/>
                <a:gd name="T7" fmla="*/ 1028618 h 1281345"/>
                <a:gd name="T8" fmla="*/ 460417 w 1361803"/>
                <a:gd name="T9" fmla="*/ 1051153 h 1281345"/>
                <a:gd name="T10" fmla="*/ 352881 w 1361803"/>
                <a:gd name="T11" fmla="*/ 987840 h 1281345"/>
                <a:gd name="T12" fmla="*/ 286785 w 1361803"/>
                <a:gd name="T13" fmla="*/ 1060811 h 1281345"/>
                <a:gd name="T14" fmla="*/ 312434 w 1361803"/>
                <a:gd name="T15" fmla="*/ 895552 h 1281345"/>
                <a:gd name="T16" fmla="*/ 274750 w 1361803"/>
                <a:gd name="T17" fmla="*/ 693935 h 1281345"/>
                <a:gd name="T18" fmla="*/ 665920 w 1361803"/>
                <a:gd name="T19" fmla="*/ 693935 h 1281345"/>
                <a:gd name="T20" fmla="*/ 633318 w 1361803"/>
                <a:gd name="T21" fmla="*/ 779681 h 1281345"/>
                <a:gd name="T22" fmla="*/ 270797 w 1361803"/>
                <a:gd name="T23" fmla="*/ 785039 h 1281345"/>
                <a:gd name="T24" fmla="*/ 255979 w 1361803"/>
                <a:gd name="T25" fmla="*/ 713227 h 1281345"/>
                <a:gd name="T26" fmla="*/ 278558 w 1361803"/>
                <a:gd name="T27" fmla="*/ 509459 h 1281345"/>
                <a:gd name="T28" fmla="*/ 746925 w 1361803"/>
                <a:gd name="T29" fmla="*/ 509459 h 1281345"/>
                <a:gd name="T30" fmla="*/ 766688 w 1361803"/>
                <a:gd name="T31" fmla="*/ 562075 h 1281345"/>
                <a:gd name="T32" fmla="*/ 279544 w 1361803"/>
                <a:gd name="T33" fmla="*/ 599656 h 1281345"/>
                <a:gd name="T34" fmla="*/ 256813 w 1361803"/>
                <a:gd name="T35" fmla="*/ 533083 h 1281345"/>
                <a:gd name="T36" fmla="*/ 944591 w 1361803"/>
                <a:gd name="T37" fmla="*/ 457790 h 1281345"/>
                <a:gd name="T38" fmla="*/ 1023588 w 1361803"/>
                <a:gd name="T39" fmla="*/ 650972 h 1281345"/>
                <a:gd name="T40" fmla="*/ 636495 w 1361803"/>
                <a:gd name="T41" fmla="*/ 1052366 h 1281345"/>
                <a:gd name="T42" fmla="*/ 601932 w 1361803"/>
                <a:gd name="T43" fmla="*/ 1022315 h 1281345"/>
                <a:gd name="T44" fmla="*/ 940644 w 1361803"/>
                <a:gd name="T45" fmla="*/ 465300 h 1281345"/>
                <a:gd name="T46" fmla="*/ 1339566 w 1361803"/>
                <a:gd name="T47" fmla="*/ 326100 h 1281345"/>
                <a:gd name="T48" fmla="*/ 1356355 w 1361803"/>
                <a:gd name="T49" fmla="*/ 377558 h 1281345"/>
                <a:gd name="T50" fmla="*/ 1136163 w 1361803"/>
                <a:gd name="T51" fmla="*/ 671299 h 1281345"/>
                <a:gd name="T52" fmla="*/ 1082839 w 1361803"/>
                <a:gd name="T53" fmla="*/ 684164 h 1281345"/>
                <a:gd name="T54" fmla="*/ 1123322 w 1361803"/>
                <a:gd name="T55" fmla="*/ 602689 h 1281345"/>
                <a:gd name="T56" fmla="*/ 1312908 w 1361803"/>
                <a:gd name="T57" fmla="*/ 337893 h 1281345"/>
                <a:gd name="T58" fmla="*/ 526769 w 1361803"/>
                <a:gd name="T59" fmla="*/ 231614 h 1281345"/>
                <a:gd name="T60" fmla="*/ 766688 w 1361803"/>
                <a:gd name="T61" fmla="*/ 247720 h 1281345"/>
                <a:gd name="T62" fmla="*/ 749907 w 1361803"/>
                <a:gd name="T63" fmla="*/ 321812 h 1281345"/>
                <a:gd name="T64" fmla="*/ 529735 w 1361803"/>
                <a:gd name="T65" fmla="*/ 321812 h 1281345"/>
                <a:gd name="T66" fmla="*/ 511959 w 1361803"/>
                <a:gd name="T67" fmla="*/ 248795 h 1281345"/>
                <a:gd name="T68" fmla="*/ 1245419 w 1361803"/>
                <a:gd name="T69" fmla="*/ 139267 h 1281345"/>
                <a:gd name="T70" fmla="*/ 1309122 w 1361803"/>
                <a:gd name="T71" fmla="*/ 242312 h 1281345"/>
                <a:gd name="T72" fmla="*/ 1116528 w 1361803"/>
                <a:gd name="T73" fmla="*/ 537108 h 1281345"/>
                <a:gd name="T74" fmla="*/ 998003 w 1361803"/>
                <a:gd name="T75" fmla="*/ 389175 h 1281345"/>
                <a:gd name="T76" fmla="*/ 1207394 w 1361803"/>
                <a:gd name="T77" fmla="*/ 150121 h 1281345"/>
                <a:gd name="T78" fmla="*/ 327005 w 1361803"/>
                <a:gd name="T79" fmla="*/ 0 h 1281345"/>
                <a:gd name="T80" fmla="*/ 1023501 w 1361803"/>
                <a:gd name="T81" fmla="*/ 138369 h 1281345"/>
                <a:gd name="T82" fmla="*/ 1015602 w 1361803"/>
                <a:gd name="T83" fmla="*/ 240270 h 1281345"/>
                <a:gd name="T84" fmla="*/ 909891 w 1361803"/>
                <a:gd name="T85" fmla="*/ 384002 h 1281345"/>
                <a:gd name="T86" fmla="*/ 897047 w 1361803"/>
                <a:gd name="T87" fmla="*/ 317499 h 1281345"/>
                <a:gd name="T88" fmla="*/ 872348 w 1361803"/>
                <a:gd name="T89" fmla="*/ 137297 h 1281345"/>
                <a:gd name="T90" fmla="*/ 382329 w 1361803"/>
                <a:gd name="T91" fmla="*/ 137297 h 1281345"/>
                <a:gd name="T92" fmla="*/ 382329 w 1361803"/>
                <a:gd name="T93" fmla="*/ 317499 h 1281345"/>
                <a:gd name="T94" fmla="*/ 143255 w 1361803"/>
                <a:gd name="T95" fmla="*/ 414036 h 1281345"/>
                <a:gd name="T96" fmla="*/ 126454 w 1361803"/>
                <a:gd name="T97" fmla="*/ 433342 h 1281345"/>
                <a:gd name="T98" fmla="*/ 151153 w 1361803"/>
                <a:gd name="T99" fmla="*/ 1156294 h 1281345"/>
                <a:gd name="T100" fmla="*/ 897047 w 1361803"/>
                <a:gd name="T101" fmla="*/ 1128406 h 1281345"/>
                <a:gd name="T102" fmla="*/ 902973 w 1361803"/>
                <a:gd name="T103" fmla="*/ 912806 h 1281345"/>
                <a:gd name="T104" fmla="*/ 1022515 w 1361803"/>
                <a:gd name="T105" fmla="*/ 776583 h 1281345"/>
                <a:gd name="T106" fmla="*/ 1023501 w 1361803"/>
                <a:gd name="T107" fmla="*/ 1146641 h 1281345"/>
                <a:gd name="T108" fmla="*/ 131394 w 1361803"/>
                <a:gd name="T109" fmla="*/ 1293592 h 1281345"/>
                <a:gd name="T110" fmla="*/ 0 w 1361803"/>
                <a:gd name="T111" fmla="*/ 338951 h 1281345"/>
                <a:gd name="T112" fmla="*/ 261801 w 1361803"/>
                <a:gd name="T113" fmla="*/ 28960 h 128134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61803" h="1281345">
                  <a:moveTo>
                    <a:pt x="340187" y="867542"/>
                  </a:moveTo>
                  <a:cubicBezTo>
                    <a:pt x="351512" y="867144"/>
                    <a:pt x="363575" y="872724"/>
                    <a:pt x="372930" y="883885"/>
                  </a:cubicBezTo>
                  <a:cubicBezTo>
                    <a:pt x="394595" y="907270"/>
                    <a:pt x="415275" y="931718"/>
                    <a:pt x="436940" y="957229"/>
                  </a:cubicBezTo>
                  <a:cubicBezTo>
                    <a:pt x="449742" y="946599"/>
                    <a:pt x="462543" y="935970"/>
                    <a:pt x="475345" y="925340"/>
                  </a:cubicBezTo>
                  <a:cubicBezTo>
                    <a:pt x="492086" y="911522"/>
                    <a:pt x="506857" y="910459"/>
                    <a:pt x="525568" y="923214"/>
                  </a:cubicBezTo>
                  <a:cubicBezTo>
                    <a:pt x="535415" y="929592"/>
                    <a:pt x="544278" y="935970"/>
                    <a:pt x="553141" y="942347"/>
                  </a:cubicBezTo>
                  <a:cubicBezTo>
                    <a:pt x="545263" y="967858"/>
                    <a:pt x="538370" y="993369"/>
                    <a:pt x="530492" y="1018880"/>
                  </a:cubicBezTo>
                  <a:cubicBezTo>
                    <a:pt x="528522" y="1018880"/>
                    <a:pt x="528522" y="1018880"/>
                    <a:pt x="527537" y="1018880"/>
                  </a:cubicBezTo>
                  <a:cubicBezTo>
                    <a:pt x="509812" y="1000810"/>
                    <a:pt x="494056" y="1007187"/>
                    <a:pt x="479284" y="1024195"/>
                  </a:cubicBezTo>
                  <a:cubicBezTo>
                    <a:pt x="473376" y="1030572"/>
                    <a:pt x="466482" y="1035887"/>
                    <a:pt x="459589" y="1041202"/>
                  </a:cubicBezTo>
                  <a:cubicBezTo>
                    <a:pt x="438909" y="1058209"/>
                    <a:pt x="420199" y="1056083"/>
                    <a:pt x="402473" y="1035887"/>
                  </a:cubicBezTo>
                  <a:cubicBezTo>
                    <a:pt x="385732" y="1017817"/>
                    <a:pt x="369976" y="998684"/>
                    <a:pt x="352251" y="978488"/>
                  </a:cubicBezTo>
                  <a:cubicBezTo>
                    <a:pt x="343388" y="995495"/>
                    <a:pt x="335510" y="1012502"/>
                    <a:pt x="327632" y="1028446"/>
                  </a:cubicBezTo>
                  <a:cubicBezTo>
                    <a:pt x="318769" y="1046517"/>
                    <a:pt x="303013" y="1053957"/>
                    <a:pt x="286272" y="1050768"/>
                  </a:cubicBezTo>
                  <a:cubicBezTo>
                    <a:pt x="262638" y="1046517"/>
                    <a:pt x="248851" y="1019943"/>
                    <a:pt x="259683" y="995495"/>
                  </a:cubicBezTo>
                  <a:cubicBezTo>
                    <a:pt x="276424" y="959355"/>
                    <a:pt x="293165" y="922151"/>
                    <a:pt x="311876" y="887074"/>
                  </a:cubicBezTo>
                  <a:cubicBezTo>
                    <a:pt x="318276" y="874318"/>
                    <a:pt x="328863" y="867941"/>
                    <a:pt x="340187" y="867542"/>
                  </a:cubicBezTo>
                  <a:close/>
                  <a:moveTo>
                    <a:pt x="274255" y="687365"/>
                  </a:moveTo>
                  <a:cubicBezTo>
                    <a:pt x="330459" y="687365"/>
                    <a:pt x="386662" y="687365"/>
                    <a:pt x="442866" y="687365"/>
                  </a:cubicBezTo>
                  <a:cubicBezTo>
                    <a:pt x="516819" y="687365"/>
                    <a:pt x="590771" y="687365"/>
                    <a:pt x="664723" y="687365"/>
                  </a:cubicBezTo>
                  <a:cubicBezTo>
                    <a:pt x="670640" y="687365"/>
                    <a:pt x="675570" y="687365"/>
                    <a:pt x="684444" y="687365"/>
                  </a:cubicBezTo>
                  <a:cubicBezTo>
                    <a:pt x="666695" y="718154"/>
                    <a:pt x="649933" y="745757"/>
                    <a:pt x="632184" y="772299"/>
                  </a:cubicBezTo>
                  <a:cubicBezTo>
                    <a:pt x="630212" y="775484"/>
                    <a:pt x="625282" y="776545"/>
                    <a:pt x="621338" y="776545"/>
                  </a:cubicBezTo>
                  <a:cubicBezTo>
                    <a:pt x="504000" y="777607"/>
                    <a:pt x="387648" y="776545"/>
                    <a:pt x="270311" y="777607"/>
                  </a:cubicBezTo>
                  <a:cubicBezTo>
                    <a:pt x="259464" y="777607"/>
                    <a:pt x="255520" y="772299"/>
                    <a:pt x="256506" y="760620"/>
                  </a:cubicBezTo>
                  <a:cubicBezTo>
                    <a:pt x="256506" y="742572"/>
                    <a:pt x="256506" y="724524"/>
                    <a:pt x="255520" y="706475"/>
                  </a:cubicBezTo>
                  <a:cubicBezTo>
                    <a:pt x="255520" y="691612"/>
                    <a:pt x="261436" y="687365"/>
                    <a:pt x="274255" y="687365"/>
                  </a:cubicBezTo>
                  <a:close/>
                  <a:moveTo>
                    <a:pt x="278054" y="504636"/>
                  </a:moveTo>
                  <a:cubicBezTo>
                    <a:pt x="354989" y="504636"/>
                    <a:pt x="432911" y="504636"/>
                    <a:pt x="509846" y="504636"/>
                  </a:cubicBezTo>
                  <a:cubicBezTo>
                    <a:pt x="588754" y="504636"/>
                    <a:pt x="666676" y="504636"/>
                    <a:pt x="745584" y="504636"/>
                  </a:cubicBezTo>
                  <a:cubicBezTo>
                    <a:pt x="764325" y="504636"/>
                    <a:pt x="765311" y="505700"/>
                    <a:pt x="765311" y="524845"/>
                  </a:cubicBezTo>
                  <a:cubicBezTo>
                    <a:pt x="765311" y="535481"/>
                    <a:pt x="765311" y="546117"/>
                    <a:pt x="765311" y="556753"/>
                  </a:cubicBezTo>
                  <a:cubicBezTo>
                    <a:pt x="765311" y="580153"/>
                    <a:pt x="752489" y="593980"/>
                    <a:pt x="730789" y="593980"/>
                  </a:cubicBezTo>
                  <a:cubicBezTo>
                    <a:pt x="580863" y="593980"/>
                    <a:pt x="429952" y="593980"/>
                    <a:pt x="279040" y="593980"/>
                  </a:cubicBezTo>
                  <a:cubicBezTo>
                    <a:pt x="256354" y="593980"/>
                    <a:pt x="256354" y="592917"/>
                    <a:pt x="256354" y="569517"/>
                  </a:cubicBezTo>
                  <a:cubicBezTo>
                    <a:pt x="256354" y="555690"/>
                    <a:pt x="256354" y="541863"/>
                    <a:pt x="256354" y="528036"/>
                  </a:cubicBezTo>
                  <a:cubicBezTo>
                    <a:pt x="256354" y="504636"/>
                    <a:pt x="256354" y="504636"/>
                    <a:pt x="278054" y="504636"/>
                  </a:cubicBezTo>
                  <a:close/>
                  <a:moveTo>
                    <a:pt x="942895" y="453454"/>
                  </a:moveTo>
                  <a:cubicBezTo>
                    <a:pt x="989224" y="494914"/>
                    <a:pt x="1033581" y="534249"/>
                    <a:pt x="1077938" y="574646"/>
                  </a:cubicBezTo>
                  <a:cubicBezTo>
                    <a:pt x="1059210" y="599097"/>
                    <a:pt x="1040481" y="622484"/>
                    <a:pt x="1021752" y="644809"/>
                  </a:cubicBezTo>
                  <a:cubicBezTo>
                    <a:pt x="928109" y="760685"/>
                    <a:pt x="831509" y="874435"/>
                    <a:pt x="722095" y="974365"/>
                  </a:cubicBezTo>
                  <a:cubicBezTo>
                    <a:pt x="695481" y="999879"/>
                    <a:pt x="664923" y="1021141"/>
                    <a:pt x="635352" y="1042403"/>
                  </a:cubicBezTo>
                  <a:cubicBezTo>
                    <a:pt x="626481" y="1048781"/>
                    <a:pt x="613666" y="1046655"/>
                    <a:pt x="601838" y="1048781"/>
                  </a:cubicBezTo>
                  <a:cubicBezTo>
                    <a:pt x="601838" y="1037087"/>
                    <a:pt x="596909" y="1023267"/>
                    <a:pt x="600852" y="1012636"/>
                  </a:cubicBezTo>
                  <a:cubicBezTo>
                    <a:pt x="619581" y="969050"/>
                    <a:pt x="637323" y="924400"/>
                    <a:pt x="659995" y="882940"/>
                  </a:cubicBezTo>
                  <a:cubicBezTo>
                    <a:pt x="741809" y="734108"/>
                    <a:pt x="838409" y="595907"/>
                    <a:pt x="938952" y="460896"/>
                  </a:cubicBezTo>
                  <a:cubicBezTo>
                    <a:pt x="939938" y="458770"/>
                    <a:pt x="940924" y="456643"/>
                    <a:pt x="942895" y="453454"/>
                  </a:cubicBezTo>
                  <a:close/>
                  <a:moveTo>
                    <a:pt x="1337162" y="323013"/>
                  </a:moveTo>
                  <a:cubicBezTo>
                    <a:pt x="1348990" y="326198"/>
                    <a:pt x="1361803" y="343189"/>
                    <a:pt x="1361803" y="358055"/>
                  </a:cubicBezTo>
                  <a:cubicBezTo>
                    <a:pt x="1359832" y="361241"/>
                    <a:pt x="1357861" y="367612"/>
                    <a:pt x="1353918" y="373984"/>
                  </a:cubicBezTo>
                  <a:cubicBezTo>
                    <a:pt x="1300693" y="447255"/>
                    <a:pt x="1247469" y="521588"/>
                    <a:pt x="1194244" y="594859"/>
                  </a:cubicBezTo>
                  <a:cubicBezTo>
                    <a:pt x="1175517" y="619282"/>
                    <a:pt x="1154818" y="642644"/>
                    <a:pt x="1134120" y="664944"/>
                  </a:cubicBezTo>
                  <a:cubicBezTo>
                    <a:pt x="1125249" y="673439"/>
                    <a:pt x="1113421" y="678749"/>
                    <a:pt x="1101594" y="682996"/>
                  </a:cubicBezTo>
                  <a:cubicBezTo>
                    <a:pt x="1095680" y="685120"/>
                    <a:pt x="1083852" y="682996"/>
                    <a:pt x="1080895" y="677687"/>
                  </a:cubicBezTo>
                  <a:cubicBezTo>
                    <a:pt x="1077938" y="671315"/>
                    <a:pt x="1077938" y="658573"/>
                    <a:pt x="1080895" y="652201"/>
                  </a:cubicBezTo>
                  <a:cubicBezTo>
                    <a:pt x="1092723" y="633087"/>
                    <a:pt x="1107507" y="615035"/>
                    <a:pt x="1121306" y="596983"/>
                  </a:cubicBezTo>
                  <a:cubicBezTo>
                    <a:pt x="1175517" y="522650"/>
                    <a:pt x="1229727" y="449379"/>
                    <a:pt x="1284923" y="375046"/>
                  </a:cubicBezTo>
                  <a:cubicBezTo>
                    <a:pt x="1293794" y="362303"/>
                    <a:pt x="1302665" y="348498"/>
                    <a:pt x="1310550" y="334694"/>
                  </a:cubicBezTo>
                  <a:cubicBezTo>
                    <a:pt x="1317449" y="324075"/>
                    <a:pt x="1325334" y="318765"/>
                    <a:pt x="1337162" y="323013"/>
                  </a:cubicBezTo>
                  <a:close/>
                  <a:moveTo>
                    <a:pt x="525824" y="229421"/>
                  </a:moveTo>
                  <a:cubicBezTo>
                    <a:pt x="600725" y="229421"/>
                    <a:pt x="675627" y="229421"/>
                    <a:pt x="750528" y="229421"/>
                  </a:cubicBezTo>
                  <a:cubicBezTo>
                    <a:pt x="761369" y="229421"/>
                    <a:pt x="765311" y="233676"/>
                    <a:pt x="765311" y="245375"/>
                  </a:cubicBezTo>
                  <a:cubicBezTo>
                    <a:pt x="764326" y="264521"/>
                    <a:pt x="764326" y="282602"/>
                    <a:pt x="765311" y="301747"/>
                  </a:cubicBezTo>
                  <a:cubicBezTo>
                    <a:pt x="765311" y="314511"/>
                    <a:pt x="760383" y="318765"/>
                    <a:pt x="748557" y="318765"/>
                  </a:cubicBezTo>
                  <a:cubicBezTo>
                    <a:pt x="711106" y="318765"/>
                    <a:pt x="674641" y="318765"/>
                    <a:pt x="638176" y="318765"/>
                  </a:cubicBezTo>
                  <a:cubicBezTo>
                    <a:pt x="601711" y="318765"/>
                    <a:pt x="565246" y="317702"/>
                    <a:pt x="528781" y="318765"/>
                  </a:cubicBezTo>
                  <a:cubicBezTo>
                    <a:pt x="515969" y="318765"/>
                    <a:pt x="511041" y="313447"/>
                    <a:pt x="511041" y="299620"/>
                  </a:cubicBezTo>
                  <a:cubicBezTo>
                    <a:pt x="512027" y="282602"/>
                    <a:pt x="512027" y="264521"/>
                    <a:pt x="511041" y="246439"/>
                  </a:cubicBezTo>
                  <a:cubicBezTo>
                    <a:pt x="511041" y="234739"/>
                    <a:pt x="514983" y="229421"/>
                    <a:pt x="525824" y="229421"/>
                  </a:cubicBezTo>
                  <a:close/>
                  <a:moveTo>
                    <a:pt x="1243182" y="137949"/>
                  </a:moveTo>
                  <a:cubicBezTo>
                    <a:pt x="1255260" y="139675"/>
                    <a:pt x="1267337" y="146577"/>
                    <a:pt x="1281140" y="158257"/>
                  </a:cubicBezTo>
                  <a:cubicBezTo>
                    <a:pt x="1308745" y="183741"/>
                    <a:pt x="1317618" y="208163"/>
                    <a:pt x="1306773" y="240018"/>
                  </a:cubicBezTo>
                  <a:cubicBezTo>
                    <a:pt x="1300858" y="257008"/>
                    <a:pt x="1294942" y="275059"/>
                    <a:pt x="1285083" y="289925"/>
                  </a:cubicBezTo>
                  <a:cubicBezTo>
                    <a:pt x="1228886" y="370624"/>
                    <a:pt x="1171704" y="450262"/>
                    <a:pt x="1114521" y="532023"/>
                  </a:cubicBezTo>
                  <a:cubicBezTo>
                    <a:pt x="1066212" y="489550"/>
                    <a:pt x="1022832" y="450262"/>
                    <a:pt x="977480" y="410974"/>
                  </a:cubicBezTo>
                  <a:cubicBezTo>
                    <a:pt x="984381" y="401417"/>
                    <a:pt x="990297" y="392923"/>
                    <a:pt x="996212" y="385490"/>
                  </a:cubicBezTo>
                  <a:cubicBezTo>
                    <a:pt x="1050437" y="319656"/>
                    <a:pt x="1103676" y="252760"/>
                    <a:pt x="1157901" y="187988"/>
                  </a:cubicBezTo>
                  <a:cubicBezTo>
                    <a:pt x="1170718" y="172061"/>
                    <a:pt x="1188464" y="159319"/>
                    <a:pt x="1205225" y="148700"/>
                  </a:cubicBezTo>
                  <a:cubicBezTo>
                    <a:pt x="1219027" y="139675"/>
                    <a:pt x="1231105" y="136224"/>
                    <a:pt x="1243182" y="137949"/>
                  </a:cubicBezTo>
                  <a:close/>
                  <a:moveTo>
                    <a:pt x="326420" y="0"/>
                  </a:moveTo>
                  <a:cubicBezTo>
                    <a:pt x="513791" y="0"/>
                    <a:pt x="702148" y="0"/>
                    <a:pt x="889519" y="0"/>
                  </a:cubicBezTo>
                  <a:cubicBezTo>
                    <a:pt x="964468" y="1063"/>
                    <a:pt x="1018707" y="56311"/>
                    <a:pt x="1021665" y="137059"/>
                  </a:cubicBezTo>
                  <a:cubicBezTo>
                    <a:pt x="1021665" y="164684"/>
                    <a:pt x="1021665" y="191246"/>
                    <a:pt x="1020679" y="218870"/>
                  </a:cubicBezTo>
                  <a:cubicBezTo>
                    <a:pt x="1020679" y="225245"/>
                    <a:pt x="1017721" y="232682"/>
                    <a:pt x="1013776" y="237995"/>
                  </a:cubicBezTo>
                  <a:cubicBezTo>
                    <a:pt x="985177" y="275181"/>
                    <a:pt x="956578" y="311305"/>
                    <a:pt x="928966" y="348492"/>
                  </a:cubicBezTo>
                  <a:cubicBezTo>
                    <a:pt x="921077" y="358054"/>
                    <a:pt x="915160" y="369741"/>
                    <a:pt x="908256" y="380366"/>
                  </a:cubicBezTo>
                  <a:cubicBezTo>
                    <a:pt x="905298" y="384616"/>
                    <a:pt x="901353" y="387804"/>
                    <a:pt x="895436" y="395241"/>
                  </a:cubicBezTo>
                  <a:cubicBezTo>
                    <a:pt x="895436" y="365492"/>
                    <a:pt x="895436" y="339992"/>
                    <a:pt x="895436" y="314493"/>
                  </a:cubicBezTo>
                  <a:cubicBezTo>
                    <a:pt x="895436" y="263494"/>
                    <a:pt x="895436" y="212495"/>
                    <a:pt x="895436" y="161496"/>
                  </a:cubicBezTo>
                  <a:cubicBezTo>
                    <a:pt x="895436" y="139184"/>
                    <a:pt x="892478" y="135997"/>
                    <a:pt x="870782" y="135997"/>
                  </a:cubicBezTo>
                  <a:cubicBezTo>
                    <a:pt x="713982" y="135997"/>
                    <a:pt x="557182" y="135997"/>
                    <a:pt x="399396" y="135997"/>
                  </a:cubicBezTo>
                  <a:cubicBezTo>
                    <a:pt x="394465" y="135997"/>
                    <a:pt x="388548" y="135997"/>
                    <a:pt x="381645" y="135997"/>
                  </a:cubicBezTo>
                  <a:cubicBezTo>
                    <a:pt x="381645" y="145559"/>
                    <a:pt x="381645" y="152997"/>
                    <a:pt x="381645" y="159371"/>
                  </a:cubicBezTo>
                  <a:cubicBezTo>
                    <a:pt x="381645" y="211433"/>
                    <a:pt x="381645" y="262431"/>
                    <a:pt x="381645" y="314493"/>
                  </a:cubicBezTo>
                  <a:cubicBezTo>
                    <a:pt x="380659" y="373991"/>
                    <a:pt x="346143" y="410116"/>
                    <a:pt x="290918" y="410116"/>
                  </a:cubicBezTo>
                  <a:cubicBezTo>
                    <a:pt x="241610" y="410116"/>
                    <a:pt x="192302" y="410116"/>
                    <a:pt x="142994" y="410116"/>
                  </a:cubicBezTo>
                  <a:cubicBezTo>
                    <a:pt x="138063" y="410116"/>
                    <a:pt x="133132" y="410116"/>
                    <a:pt x="126229" y="410116"/>
                  </a:cubicBezTo>
                  <a:cubicBezTo>
                    <a:pt x="126229" y="418615"/>
                    <a:pt x="126229" y="423928"/>
                    <a:pt x="126229" y="429240"/>
                  </a:cubicBezTo>
                  <a:cubicBezTo>
                    <a:pt x="126229" y="658735"/>
                    <a:pt x="126229" y="888229"/>
                    <a:pt x="126229" y="1117724"/>
                  </a:cubicBezTo>
                  <a:cubicBezTo>
                    <a:pt x="126229" y="1143223"/>
                    <a:pt x="128201" y="1145348"/>
                    <a:pt x="150883" y="1145348"/>
                  </a:cubicBezTo>
                  <a:cubicBezTo>
                    <a:pt x="390521" y="1145348"/>
                    <a:pt x="630158" y="1145348"/>
                    <a:pt x="869796" y="1145348"/>
                  </a:cubicBezTo>
                  <a:cubicBezTo>
                    <a:pt x="893464" y="1145348"/>
                    <a:pt x="895436" y="1143223"/>
                    <a:pt x="895436" y="1117724"/>
                  </a:cubicBezTo>
                  <a:cubicBezTo>
                    <a:pt x="895436" y="1052913"/>
                    <a:pt x="895436" y="988102"/>
                    <a:pt x="895436" y="923291"/>
                  </a:cubicBezTo>
                  <a:cubicBezTo>
                    <a:pt x="895436" y="916916"/>
                    <a:pt x="897409" y="908416"/>
                    <a:pt x="901353" y="904166"/>
                  </a:cubicBezTo>
                  <a:cubicBezTo>
                    <a:pt x="938827" y="860605"/>
                    <a:pt x="976302" y="818106"/>
                    <a:pt x="1013776" y="774545"/>
                  </a:cubicBezTo>
                  <a:cubicBezTo>
                    <a:pt x="1015748" y="773482"/>
                    <a:pt x="1016734" y="772420"/>
                    <a:pt x="1020679" y="769232"/>
                  </a:cubicBezTo>
                  <a:cubicBezTo>
                    <a:pt x="1020679" y="775607"/>
                    <a:pt x="1021665" y="779857"/>
                    <a:pt x="1021665" y="784107"/>
                  </a:cubicBezTo>
                  <a:cubicBezTo>
                    <a:pt x="1021665" y="902042"/>
                    <a:pt x="1021665" y="1018914"/>
                    <a:pt x="1021665" y="1135786"/>
                  </a:cubicBezTo>
                  <a:cubicBezTo>
                    <a:pt x="1020679" y="1222909"/>
                    <a:pt x="967426" y="1281345"/>
                    <a:pt x="886561" y="1281345"/>
                  </a:cubicBezTo>
                  <a:cubicBezTo>
                    <a:pt x="634103" y="1281345"/>
                    <a:pt x="382631" y="1281345"/>
                    <a:pt x="131160" y="1281345"/>
                  </a:cubicBezTo>
                  <a:cubicBezTo>
                    <a:pt x="55225" y="1281345"/>
                    <a:pt x="0" y="1221847"/>
                    <a:pt x="0" y="1140036"/>
                  </a:cubicBezTo>
                  <a:cubicBezTo>
                    <a:pt x="0" y="872292"/>
                    <a:pt x="0" y="603486"/>
                    <a:pt x="0" y="335742"/>
                  </a:cubicBezTo>
                  <a:cubicBezTo>
                    <a:pt x="0" y="315555"/>
                    <a:pt x="5917" y="298556"/>
                    <a:pt x="18737" y="283681"/>
                  </a:cubicBezTo>
                  <a:cubicBezTo>
                    <a:pt x="99603" y="198683"/>
                    <a:pt x="180468" y="113685"/>
                    <a:pt x="261333" y="28687"/>
                  </a:cubicBezTo>
                  <a:cubicBezTo>
                    <a:pt x="279084" y="9562"/>
                    <a:pt x="300780" y="0"/>
                    <a:pt x="32642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extLst>
      <p:ext uri="{BB962C8B-B14F-4D97-AF65-F5344CB8AC3E}">
        <p14:creationId xmlns:p14="http://schemas.microsoft.com/office/powerpoint/2010/main" val="1086079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11785" y="278765"/>
            <a:ext cx="1012190" cy="1008380"/>
          </a:xfrm>
        </p:spPr>
        <p:txBody>
          <a:bodyPr/>
          <a:lstStyle/>
          <a:p>
            <a:r>
              <a:rPr lang="en-US" altLang="zh-CN" dirty="0">
                <a:latin typeface="微软雅黑" charset="0"/>
                <a:ea typeface="微软雅黑" charset="0"/>
              </a:rPr>
              <a:t>01</a:t>
            </a:r>
          </a:p>
        </p:txBody>
      </p:sp>
      <p:sp>
        <p:nvSpPr>
          <p:cNvPr id="3" name="文本占位符 2"/>
          <p:cNvSpPr>
            <a:spLocks noGrp="1"/>
          </p:cNvSpPr>
          <p:nvPr>
            <p:ph type="body" sz="quarter" idx="12"/>
          </p:nvPr>
        </p:nvSpPr>
        <p:spPr/>
        <p:txBody>
          <a:bodyPr/>
          <a:lstStyle/>
          <a:p>
            <a:r>
              <a:rPr lang="zh-CN" altLang="en-US" dirty="0">
                <a:latin typeface="微软雅黑" charset="0"/>
                <a:ea typeface="微软雅黑" charset="0"/>
              </a:rPr>
              <a:t>基本框架介绍</a:t>
            </a:r>
          </a:p>
        </p:txBody>
      </p:sp>
      <p:sp>
        <p:nvSpPr>
          <p:cNvPr id="22" name="文本框 21"/>
          <p:cNvSpPr txBox="1"/>
          <p:nvPr/>
        </p:nvSpPr>
        <p:spPr>
          <a:xfrm>
            <a:off x="481330" y="3356610"/>
            <a:ext cx="5187315" cy="3046095"/>
          </a:xfrm>
          <a:prstGeom prst="rect">
            <a:avLst/>
          </a:prstGeom>
          <a:noFill/>
        </p:spPr>
        <p:txBody>
          <a:bodyPr wrap="square" rtlCol="0">
            <a:spAutoFit/>
          </a:bodyPr>
          <a:lstStyle/>
          <a:p>
            <a:r>
              <a:rPr lang="zh-CN" altLang="en-US" sz="2400" dirty="0">
                <a:solidFill>
                  <a:srgbClr val="0D6C6C"/>
                </a:solidFill>
                <a:latin typeface="微软雅黑" charset="0"/>
                <a:ea typeface="微软雅黑" charset="0"/>
                <a:cs typeface="微软雅黑" charset="0"/>
              </a:rPr>
              <a:t>MONAI（Medical Open Network for AI）是一个用于医学图像分析的开源深度学习框架，旨在加速医学图像处理和人工智能（AI）模型的开发和部署，提供了丰富的工具和功能，用于处理医学图像数据、构建深度学习模型，并进行模型的训练、验证和推理。</a:t>
            </a:r>
          </a:p>
        </p:txBody>
      </p:sp>
      <p:pic>
        <p:nvPicPr>
          <p:cNvPr id="20" name="图片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44472" y="309074"/>
            <a:ext cx="1532408" cy="484198"/>
          </a:xfrm>
          <a:prstGeom prst="rect">
            <a:avLst/>
          </a:prstGeom>
        </p:spPr>
      </p:pic>
      <p:pic>
        <p:nvPicPr>
          <p:cNvPr id="4" name="图片 3" descr="MONAI-logo-color"/>
          <p:cNvPicPr>
            <a:picLocks noChangeAspect="1"/>
          </p:cNvPicPr>
          <p:nvPr/>
        </p:nvPicPr>
        <p:blipFill>
          <a:blip r:embed="rId7">
            <a:lum bright="-12000"/>
          </a:blip>
          <a:stretch>
            <a:fillRect/>
          </a:stretch>
        </p:blipFill>
        <p:spPr>
          <a:xfrm>
            <a:off x="551180" y="1412875"/>
            <a:ext cx="5047615" cy="1601470"/>
          </a:xfrm>
          <a:prstGeom prst="rect">
            <a:avLst/>
          </a:prstGeom>
        </p:spPr>
      </p:pic>
      <p:sp>
        <p:nvSpPr>
          <p:cNvPr id="8" name="MH_Other_2"/>
          <p:cNvSpPr/>
          <p:nvPr>
            <p:custDataLst>
              <p:tags r:id="rId1"/>
            </p:custDataLst>
          </p:nvPr>
        </p:nvSpPr>
        <p:spPr>
          <a:xfrm>
            <a:off x="6228715" y="1395095"/>
            <a:ext cx="636905" cy="6718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a:solidFill>
                  <a:srgbClr val="FFFFFF"/>
                </a:solidFill>
                <a:latin typeface="微软雅黑" charset="0"/>
                <a:ea typeface="微软雅黑" charset="0"/>
              </a:rPr>
              <a:t>01</a:t>
            </a:r>
          </a:p>
        </p:txBody>
      </p:sp>
      <p:sp>
        <p:nvSpPr>
          <p:cNvPr id="13" name="MH_Other_6"/>
          <p:cNvSpPr/>
          <p:nvPr>
            <p:custDataLst>
              <p:tags r:id="rId2"/>
            </p:custDataLst>
          </p:nvPr>
        </p:nvSpPr>
        <p:spPr>
          <a:xfrm>
            <a:off x="6228715" y="2816860"/>
            <a:ext cx="636905" cy="67183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z="2400" b="1" dirty="0">
                <a:solidFill>
                  <a:srgbClr val="FFFFFF"/>
                </a:solidFill>
                <a:latin typeface="微软雅黑" charset="0"/>
                <a:ea typeface="微软雅黑" charset="0"/>
              </a:rPr>
              <a:t>02</a:t>
            </a:r>
          </a:p>
        </p:txBody>
      </p:sp>
      <p:sp>
        <p:nvSpPr>
          <p:cNvPr id="9" name="文本框 8"/>
          <p:cNvSpPr txBox="1"/>
          <p:nvPr/>
        </p:nvSpPr>
        <p:spPr>
          <a:xfrm>
            <a:off x="7176319" y="1124385"/>
            <a:ext cx="2358652" cy="460375"/>
          </a:xfrm>
          <a:prstGeom prst="rect">
            <a:avLst/>
          </a:prstGeom>
          <a:noFill/>
        </p:spPr>
        <p:txBody>
          <a:bodyPr wrap="square" rtlCol="0">
            <a:spAutoFit/>
          </a:bodyPr>
          <a:lstStyle/>
          <a:p>
            <a:r>
              <a:rPr lang="zh-CN" altLang="en-US" sz="2400" b="1" dirty="0">
                <a:latin typeface="微软雅黑" charset="0"/>
                <a:ea typeface="微软雅黑" charset="0"/>
              </a:rPr>
              <a:t>数据预处理</a:t>
            </a:r>
          </a:p>
        </p:txBody>
      </p:sp>
      <p:sp>
        <p:nvSpPr>
          <p:cNvPr id="21" name="矩形 20"/>
          <p:cNvSpPr/>
          <p:nvPr/>
        </p:nvSpPr>
        <p:spPr>
          <a:xfrm>
            <a:off x="7176135" y="1484630"/>
            <a:ext cx="4840605" cy="1087755"/>
          </a:xfrm>
          <a:prstGeom prst="rect">
            <a:avLst/>
          </a:prstGeom>
        </p:spPr>
        <p:txBody>
          <a:bodyPr wrap="square">
            <a:spAutoFit/>
          </a:bodyPr>
          <a:lstStyle/>
          <a:p>
            <a:pPr>
              <a:lnSpc>
                <a:spcPct val="120000"/>
              </a:lnSpc>
            </a:pPr>
            <a:r>
              <a:rPr lang="zh-CN" altLang="en-US" dirty="0">
                <a:latin typeface="微软雅黑" charset="0"/>
                <a:ea typeface="微软雅黑" charset="0"/>
              </a:rPr>
              <a:t>提供了丰富的医学图像数据预处理工具，包括图像的加载、裁剪、缩放、旋转、翻转、标准化、直方图均衡化等操作。</a:t>
            </a:r>
          </a:p>
        </p:txBody>
      </p:sp>
      <p:sp>
        <p:nvSpPr>
          <p:cNvPr id="10" name="文本框 9"/>
          <p:cNvSpPr txBox="1"/>
          <p:nvPr/>
        </p:nvSpPr>
        <p:spPr>
          <a:xfrm>
            <a:off x="7208069" y="2627494"/>
            <a:ext cx="2358652" cy="460375"/>
          </a:xfrm>
          <a:prstGeom prst="rect">
            <a:avLst/>
          </a:prstGeom>
          <a:noFill/>
        </p:spPr>
        <p:txBody>
          <a:bodyPr wrap="square" rtlCol="0">
            <a:spAutoFit/>
          </a:bodyPr>
          <a:lstStyle/>
          <a:p>
            <a:r>
              <a:rPr lang="zh-CN" altLang="en-US" sz="2400" b="1" dirty="0">
                <a:solidFill>
                  <a:srgbClr val="414141"/>
                </a:solidFill>
                <a:latin typeface="微软雅黑" charset="0"/>
                <a:ea typeface="微软雅黑" charset="0"/>
              </a:rPr>
              <a:t>数据加载和处理</a:t>
            </a:r>
          </a:p>
        </p:txBody>
      </p:sp>
      <p:sp>
        <p:nvSpPr>
          <p:cNvPr id="23" name="矩形 22"/>
          <p:cNvSpPr/>
          <p:nvPr/>
        </p:nvSpPr>
        <p:spPr>
          <a:xfrm>
            <a:off x="7207250" y="2996565"/>
            <a:ext cx="4912360" cy="1087755"/>
          </a:xfrm>
          <a:prstGeom prst="rect">
            <a:avLst/>
          </a:prstGeom>
        </p:spPr>
        <p:txBody>
          <a:bodyPr wrap="square">
            <a:spAutoFit/>
          </a:bodyPr>
          <a:lstStyle/>
          <a:p>
            <a:pPr>
              <a:lnSpc>
                <a:spcPct val="120000"/>
              </a:lnSpc>
            </a:pPr>
            <a:r>
              <a:rPr lang="zh-CN" altLang="en-US" dirty="0">
                <a:solidFill>
                  <a:srgbClr val="414141"/>
                </a:solidFill>
                <a:latin typeface="微软雅黑" charset="0"/>
                <a:ea typeface="微软雅黑" charset="0"/>
              </a:rPr>
              <a:t>支持常见的医学图像数据格式，并提供了用于数据加载和处理的工具，以便高效地处理大规模医学图像数据。</a:t>
            </a:r>
          </a:p>
        </p:txBody>
      </p:sp>
      <p:sp>
        <p:nvSpPr>
          <p:cNvPr id="25" name="MH_Other_2"/>
          <p:cNvSpPr/>
          <p:nvPr>
            <p:custDataLst>
              <p:tags r:id="rId3"/>
            </p:custDataLst>
          </p:nvPr>
        </p:nvSpPr>
        <p:spPr>
          <a:xfrm>
            <a:off x="6229350" y="4238625"/>
            <a:ext cx="636905" cy="6718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z="2400" b="1" dirty="0">
                <a:solidFill>
                  <a:srgbClr val="FFFFFF"/>
                </a:solidFill>
                <a:latin typeface="微软雅黑" charset="0"/>
                <a:ea typeface="微软雅黑" charset="0"/>
              </a:rPr>
              <a:t>03</a:t>
            </a:r>
          </a:p>
        </p:txBody>
      </p:sp>
      <p:sp>
        <p:nvSpPr>
          <p:cNvPr id="27" name="MH_Other_6"/>
          <p:cNvSpPr/>
          <p:nvPr>
            <p:custDataLst>
              <p:tags r:id="rId4"/>
            </p:custDataLst>
          </p:nvPr>
        </p:nvSpPr>
        <p:spPr>
          <a:xfrm>
            <a:off x="6228715" y="5660390"/>
            <a:ext cx="636905" cy="67183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z="2400" b="1" dirty="0">
                <a:solidFill>
                  <a:srgbClr val="FFFFFF"/>
                </a:solidFill>
                <a:latin typeface="微软雅黑" charset="0"/>
                <a:ea typeface="微软雅黑" charset="0"/>
              </a:rPr>
              <a:t>04</a:t>
            </a:r>
          </a:p>
        </p:txBody>
      </p:sp>
      <p:sp>
        <p:nvSpPr>
          <p:cNvPr id="28" name="文本框 27"/>
          <p:cNvSpPr txBox="1"/>
          <p:nvPr/>
        </p:nvSpPr>
        <p:spPr>
          <a:xfrm>
            <a:off x="7207511" y="4080945"/>
            <a:ext cx="2358652" cy="460375"/>
          </a:xfrm>
          <a:prstGeom prst="rect">
            <a:avLst/>
          </a:prstGeom>
          <a:noFill/>
        </p:spPr>
        <p:txBody>
          <a:bodyPr wrap="square" rtlCol="0">
            <a:spAutoFit/>
          </a:bodyPr>
          <a:lstStyle/>
          <a:p>
            <a:r>
              <a:rPr lang="zh-CN" altLang="en-US" sz="2400" b="1" dirty="0">
                <a:latin typeface="微软雅黑" charset="0"/>
                <a:ea typeface="微软雅黑" charset="0"/>
              </a:rPr>
              <a:t>深度学习模型</a:t>
            </a:r>
          </a:p>
        </p:txBody>
      </p:sp>
      <p:sp>
        <p:nvSpPr>
          <p:cNvPr id="29" name="矩形 28"/>
          <p:cNvSpPr/>
          <p:nvPr/>
        </p:nvSpPr>
        <p:spPr>
          <a:xfrm>
            <a:off x="7176135" y="4422140"/>
            <a:ext cx="4803140" cy="1087755"/>
          </a:xfrm>
          <a:prstGeom prst="rect">
            <a:avLst/>
          </a:prstGeom>
        </p:spPr>
        <p:txBody>
          <a:bodyPr wrap="square">
            <a:spAutoFit/>
          </a:bodyPr>
          <a:lstStyle/>
          <a:p>
            <a:pPr>
              <a:lnSpc>
                <a:spcPct val="120000"/>
              </a:lnSpc>
            </a:pPr>
            <a:r>
              <a:rPr lang="zh-CN" altLang="en-US" dirty="0">
                <a:latin typeface="微软雅黑" charset="0"/>
                <a:ea typeface="微软雅黑" charset="0"/>
              </a:rPr>
              <a:t>支持多种常用的深度学习模型，如卷积神经网络、生成对抗网络、循环神经网络等，并提供了用于构建和配置这些模型的工具。</a:t>
            </a:r>
          </a:p>
        </p:txBody>
      </p:sp>
      <p:sp>
        <p:nvSpPr>
          <p:cNvPr id="30" name="文本框 29"/>
          <p:cNvSpPr txBox="1"/>
          <p:nvPr/>
        </p:nvSpPr>
        <p:spPr>
          <a:xfrm>
            <a:off x="7207511" y="5516744"/>
            <a:ext cx="2358652" cy="460375"/>
          </a:xfrm>
          <a:prstGeom prst="rect">
            <a:avLst/>
          </a:prstGeom>
          <a:noFill/>
        </p:spPr>
        <p:txBody>
          <a:bodyPr wrap="square" rtlCol="0">
            <a:spAutoFit/>
          </a:bodyPr>
          <a:lstStyle/>
          <a:p>
            <a:r>
              <a:rPr lang="zh-CN" altLang="en-US" sz="2400" b="1" dirty="0">
                <a:solidFill>
                  <a:srgbClr val="414141"/>
                </a:solidFill>
                <a:latin typeface="微软雅黑" charset="0"/>
                <a:ea typeface="微软雅黑" charset="0"/>
              </a:rPr>
              <a:t>模型训练和验证</a:t>
            </a:r>
          </a:p>
        </p:txBody>
      </p:sp>
      <p:sp>
        <p:nvSpPr>
          <p:cNvPr id="31" name="矩形 30"/>
          <p:cNvSpPr/>
          <p:nvPr/>
        </p:nvSpPr>
        <p:spPr>
          <a:xfrm>
            <a:off x="7207885" y="5876925"/>
            <a:ext cx="4669155" cy="755650"/>
          </a:xfrm>
          <a:prstGeom prst="rect">
            <a:avLst/>
          </a:prstGeom>
        </p:spPr>
        <p:txBody>
          <a:bodyPr wrap="square">
            <a:spAutoFit/>
          </a:bodyPr>
          <a:lstStyle/>
          <a:p>
            <a:pPr>
              <a:lnSpc>
                <a:spcPct val="120000"/>
              </a:lnSpc>
            </a:pPr>
            <a:r>
              <a:rPr lang="zh-CN" altLang="en-US" dirty="0">
                <a:solidFill>
                  <a:srgbClr val="414141"/>
                </a:solidFill>
                <a:latin typeface="微软雅黑" charset="0"/>
                <a:ea typeface="微软雅黑" charset="0"/>
                <a:cs typeface="微软雅黑" charset="0"/>
              </a:rPr>
              <a:t>提供用于模型训练和验证的高级工具，包括模型训练器、验证器、学习率策略等。</a:t>
            </a:r>
          </a:p>
        </p:txBody>
      </p:sp>
    </p:spTree>
    <p:extLst>
      <p:ext uri="{BB962C8B-B14F-4D97-AF65-F5344CB8AC3E}">
        <p14:creationId xmlns:p14="http://schemas.microsoft.com/office/powerpoint/2010/main" val="885598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1"/>
          </p:nvPr>
        </p:nvSpPr>
        <p:spPr/>
        <p:txBody>
          <a:bodyPr/>
          <a:lstStyle/>
          <a:p>
            <a:r>
              <a:rPr lang="en-US" altLang="zh-CN" dirty="0"/>
              <a:t>PART  TWO</a:t>
            </a:r>
            <a:endParaRPr lang="zh-CN" altLang="en-US" dirty="0"/>
          </a:p>
        </p:txBody>
      </p:sp>
      <p:sp>
        <p:nvSpPr>
          <p:cNvPr id="4" name="文本占位符 3"/>
          <p:cNvSpPr>
            <a:spLocks noGrp="1"/>
          </p:cNvSpPr>
          <p:nvPr>
            <p:ph type="body" sz="quarter" idx="12"/>
          </p:nvPr>
        </p:nvSpPr>
        <p:spPr/>
        <p:txBody>
          <a:bodyPr/>
          <a:lstStyle/>
          <a:p>
            <a:r>
              <a:rPr lang="zh-CN" altLang="en-US" dirty="0"/>
              <a:t>项目思路</a:t>
            </a:r>
          </a:p>
        </p:txBody>
      </p:sp>
    </p:spTree>
    <p:extLst>
      <p:ext uri="{BB962C8B-B14F-4D97-AF65-F5344CB8AC3E}">
        <p14:creationId xmlns:p14="http://schemas.microsoft.com/office/powerpoint/2010/main" val="3163380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D1EA919C-0607-3A52-C9D7-EBC1B2A019A4}"/>
              </a:ext>
            </a:extLst>
          </p:cNvPr>
          <p:cNvSpPr>
            <a:spLocks noGrp="1"/>
          </p:cNvSpPr>
          <p:nvPr>
            <p:ph type="body" sz="quarter" idx="10"/>
          </p:nvPr>
        </p:nvSpPr>
        <p:spPr/>
        <p:txBody>
          <a:bodyPr/>
          <a:lstStyle/>
          <a:p>
            <a:r>
              <a:rPr lang="en-US" altLang="zh-CN" dirty="0"/>
              <a:t>02</a:t>
            </a:r>
            <a:endParaRPr lang="zh-CN" altLang="en-US" dirty="0"/>
          </a:p>
        </p:txBody>
      </p:sp>
      <p:sp>
        <p:nvSpPr>
          <p:cNvPr id="6" name="文本占位符 5">
            <a:extLst>
              <a:ext uri="{FF2B5EF4-FFF2-40B4-BE49-F238E27FC236}">
                <a16:creationId xmlns:a16="http://schemas.microsoft.com/office/drawing/2014/main" id="{5E79F90D-D78B-9751-5193-467948495849}"/>
              </a:ext>
            </a:extLst>
          </p:cNvPr>
          <p:cNvSpPr>
            <a:spLocks noGrp="1"/>
          </p:cNvSpPr>
          <p:nvPr>
            <p:ph type="body" sz="quarter" idx="12"/>
          </p:nvPr>
        </p:nvSpPr>
        <p:spPr/>
        <p:txBody>
          <a:bodyPr/>
          <a:lstStyle/>
          <a:p>
            <a:r>
              <a:rPr lang="zh-CN" altLang="en-US" dirty="0"/>
              <a:t>项目思路展示</a:t>
            </a:r>
          </a:p>
        </p:txBody>
      </p:sp>
      <p:pic>
        <p:nvPicPr>
          <p:cNvPr id="8" name="图片 7">
            <a:extLst>
              <a:ext uri="{FF2B5EF4-FFF2-40B4-BE49-F238E27FC236}">
                <a16:creationId xmlns:a16="http://schemas.microsoft.com/office/drawing/2014/main" id="{518C2ADC-5C2D-EF57-E8BF-C68A4BAE87CC}"/>
              </a:ext>
            </a:extLst>
          </p:cNvPr>
          <p:cNvPicPr>
            <a:picLocks noChangeAspect="1"/>
          </p:cNvPicPr>
          <p:nvPr/>
        </p:nvPicPr>
        <p:blipFill>
          <a:blip r:embed="rId2"/>
          <a:stretch>
            <a:fillRect/>
          </a:stretch>
        </p:blipFill>
        <p:spPr>
          <a:xfrm>
            <a:off x="263352" y="1304016"/>
            <a:ext cx="11377264" cy="5396139"/>
          </a:xfrm>
          <a:prstGeom prst="rect">
            <a:avLst/>
          </a:prstGeom>
          <a:effectLst>
            <a:glow rad="101600">
              <a:schemeClr val="accent1">
                <a:alpha val="40000"/>
              </a:schemeClr>
            </a:glow>
            <a:outerShdw blurRad="50800" dist="50800" dir="5400000" algn="ctr" rotWithShape="0">
              <a:srgbClr val="000000"/>
            </a:outerShdw>
            <a:reflection stA="0" endPos="65000" dist="50800" dir="5400000" sy="-100000" algn="bl" rotWithShape="0"/>
          </a:effectLst>
        </p:spPr>
      </p:pic>
    </p:spTree>
    <p:extLst>
      <p:ext uri="{BB962C8B-B14F-4D97-AF65-F5344CB8AC3E}">
        <p14:creationId xmlns:p14="http://schemas.microsoft.com/office/powerpoint/2010/main" val="3749119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1"/>
          </p:nvPr>
        </p:nvSpPr>
        <p:spPr/>
        <p:txBody>
          <a:bodyPr/>
          <a:lstStyle/>
          <a:p>
            <a:r>
              <a:rPr lang="en-US" altLang="zh-CN" dirty="0"/>
              <a:t>PART  TWO</a:t>
            </a:r>
            <a:endParaRPr lang="zh-CN" altLang="en-US" dirty="0"/>
          </a:p>
        </p:txBody>
      </p:sp>
      <p:sp>
        <p:nvSpPr>
          <p:cNvPr id="4" name="文本占位符 3"/>
          <p:cNvSpPr>
            <a:spLocks noGrp="1"/>
          </p:cNvSpPr>
          <p:nvPr>
            <p:ph type="body" sz="quarter" idx="12"/>
          </p:nvPr>
        </p:nvSpPr>
        <p:spPr/>
        <p:txBody>
          <a:bodyPr/>
          <a:lstStyle/>
          <a:p>
            <a:r>
              <a:rPr lang="zh-CN" altLang="en-US" dirty="0"/>
              <a:t>数据集处理</a:t>
            </a:r>
          </a:p>
        </p:txBody>
      </p:sp>
    </p:spTree>
    <p:extLst>
      <p:ext uri="{BB962C8B-B14F-4D97-AF65-F5344CB8AC3E}">
        <p14:creationId xmlns:p14="http://schemas.microsoft.com/office/powerpoint/2010/main" val="4126853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2"/>
          </p:nvPr>
        </p:nvSpPr>
        <p:spPr/>
        <p:txBody>
          <a:bodyPr/>
          <a:lstStyle/>
          <a:p>
            <a:r>
              <a:rPr lang="zh-CN" altLang="en-US" dirty="0"/>
              <a:t>数据集预处理</a:t>
            </a: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4472" y="309074"/>
            <a:ext cx="1532408" cy="484198"/>
          </a:xfrm>
          <a:prstGeom prst="rect">
            <a:avLst/>
          </a:prstGeom>
        </p:spPr>
      </p:pic>
      <p:sp>
        <p:nvSpPr>
          <p:cNvPr id="13" name="文本框 12">
            <a:extLst>
              <a:ext uri="{FF2B5EF4-FFF2-40B4-BE49-F238E27FC236}">
                <a16:creationId xmlns:a16="http://schemas.microsoft.com/office/drawing/2014/main" id="{94CA3BD8-375D-A068-4F7C-AB101126D313}"/>
              </a:ext>
            </a:extLst>
          </p:cNvPr>
          <p:cNvSpPr txBox="1"/>
          <p:nvPr/>
        </p:nvSpPr>
        <p:spPr>
          <a:xfrm>
            <a:off x="217228" y="1531002"/>
            <a:ext cx="6958891" cy="400110"/>
          </a:xfrm>
          <a:prstGeom prst="rect">
            <a:avLst/>
          </a:prstGeom>
          <a:noFill/>
        </p:spPr>
        <p:txBody>
          <a:bodyPr wrap="square">
            <a:spAutoFit/>
          </a:bodyPr>
          <a:lstStyle/>
          <a:p>
            <a:r>
              <a:rPr lang="zh-CN" altLang="en-US" sz="2000" b="1" dirty="0">
                <a:latin typeface="+mj-ea"/>
                <a:ea typeface="+mj-ea"/>
              </a:rPr>
              <a:t>moai提供了丰富的transform（变换）来处理医学图像数据</a:t>
            </a:r>
          </a:p>
        </p:txBody>
      </p:sp>
      <p:cxnSp>
        <p:nvCxnSpPr>
          <p:cNvPr id="14" name="直接连接符 13">
            <a:extLst>
              <a:ext uri="{FF2B5EF4-FFF2-40B4-BE49-F238E27FC236}">
                <a16:creationId xmlns:a16="http://schemas.microsoft.com/office/drawing/2014/main" id="{05692A4F-BAFA-74D6-877B-22E12E697BFC}"/>
              </a:ext>
            </a:extLst>
          </p:cNvPr>
          <p:cNvCxnSpPr>
            <a:cxnSpLocks/>
          </p:cNvCxnSpPr>
          <p:nvPr/>
        </p:nvCxnSpPr>
        <p:spPr>
          <a:xfrm>
            <a:off x="217228" y="6669360"/>
            <a:ext cx="11613528"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B65D8605-68FC-2DC1-6008-7EFE980289DA}"/>
              </a:ext>
            </a:extLst>
          </p:cNvPr>
          <p:cNvSpPr txBox="1"/>
          <p:nvPr/>
        </p:nvSpPr>
        <p:spPr>
          <a:xfrm>
            <a:off x="336513" y="3327360"/>
            <a:ext cx="5541542" cy="1200329"/>
          </a:xfrm>
          <a:prstGeom prst="rect">
            <a:avLst/>
          </a:prstGeom>
          <a:noFill/>
          <a:ln>
            <a:solidFill>
              <a:schemeClr val="tx1"/>
            </a:solidFill>
          </a:ln>
        </p:spPr>
        <p:txBody>
          <a:bodyPr wrap="square">
            <a:spAutoFit/>
          </a:bodyPr>
          <a:lstStyle/>
          <a:p>
            <a:r>
              <a:rPr lang="en-US" altLang="zh-CN" dirty="0"/>
              <a:t>1.</a:t>
            </a:r>
            <a:r>
              <a:rPr lang="zh-CN" altLang="en-US" dirty="0"/>
              <a:t> ScaleIntensityRanged（强度缩放）：</a:t>
            </a:r>
          </a:p>
          <a:p>
            <a:r>
              <a:rPr lang="en-US" altLang="zh-CN" dirty="0"/>
              <a:t>      </a:t>
            </a:r>
            <a:r>
              <a:rPr lang="zh-CN" altLang="en-US" dirty="0"/>
              <a:t>医学图像数据不同于自然图像，其像素值取值范围等同于有符号十六位整数。根据数据集的情况来看，用固定值截断的方法将其限制在[-300, 300]的范围内</a:t>
            </a:r>
          </a:p>
        </p:txBody>
      </p:sp>
      <p:sp>
        <p:nvSpPr>
          <p:cNvPr id="23" name="文本框 22">
            <a:extLst>
              <a:ext uri="{FF2B5EF4-FFF2-40B4-BE49-F238E27FC236}">
                <a16:creationId xmlns:a16="http://schemas.microsoft.com/office/drawing/2014/main" id="{398A8912-19EC-A024-0ADE-90A5ADA6318B}"/>
              </a:ext>
            </a:extLst>
          </p:cNvPr>
          <p:cNvSpPr txBox="1"/>
          <p:nvPr/>
        </p:nvSpPr>
        <p:spPr>
          <a:xfrm>
            <a:off x="336513" y="4926888"/>
            <a:ext cx="5541542" cy="923330"/>
          </a:xfrm>
          <a:prstGeom prst="rect">
            <a:avLst/>
          </a:prstGeom>
          <a:noFill/>
          <a:ln>
            <a:solidFill>
              <a:schemeClr val="tx1"/>
            </a:solidFill>
          </a:ln>
        </p:spPr>
        <p:txBody>
          <a:bodyPr wrap="square">
            <a:spAutoFit/>
          </a:bodyPr>
          <a:lstStyle/>
          <a:p>
            <a:r>
              <a:rPr lang="en-US" altLang="zh-CN" dirty="0"/>
              <a:t>2. </a:t>
            </a:r>
            <a:r>
              <a:rPr lang="zh-CN" altLang="en-US" dirty="0"/>
              <a:t>SpatialPadd（空间填充）</a:t>
            </a:r>
          </a:p>
          <a:p>
            <a:r>
              <a:rPr lang="zh-CN" altLang="en-US" dirty="0"/>
              <a:t>    每个图像的形状一般都不相同，设置填充形状为[128, 128, 128]，在不足的维度上进行填充</a:t>
            </a:r>
          </a:p>
        </p:txBody>
      </p:sp>
      <p:sp>
        <p:nvSpPr>
          <p:cNvPr id="26" name="文本框 25">
            <a:extLst>
              <a:ext uri="{FF2B5EF4-FFF2-40B4-BE49-F238E27FC236}">
                <a16:creationId xmlns:a16="http://schemas.microsoft.com/office/drawing/2014/main" id="{307EC01F-C1D3-8488-59B2-C55D283E3EBC}"/>
              </a:ext>
            </a:extLst>
          </p:cNvPr>
          <p:cNvSpPr txBox="1"/>
          <p:nvPr/>
        </p:nvSpPr>
        <p:spPr>
          <a:xfrm>
            <a:off x="6093049" y="2601112"/>
            <a:ext cx="5792897" cy="923330"/>
          </a:xfrm>
          <a:prstGeom prst="rect">
            <a:avLst/>
          </a:prstGeom>
          <a:noFill/>
          <a:ln>
            <a:solidFill>
              <a:schemeClr val="tx1"/>
            </a:solidFill>
          </a:ln>
        </p:spPr>
        <p:txBody>
          <a:bodyPr wrap="square">
            <a:spAutoFit/>
          </a:bodyPr>
          <a:lstStyle/>
          <a:p>
            <a:r>
              <a:rPr lang="en-US" altLang="zh-CN" dirty="0"/>
              <a:t>3. </a:t>
            </a:r>
            <a:r>
              <a:rPr lang="zh-CN" altLang="en-US" dirty="0"/>
              <a:t>RandCropByPosNegLabeld（随机裁剪）</a:t>
            </a:r>
          </a:p>
          <a:p>
            <a:r>
              <a:rPr lang="zh-CN" altLang="en-US" dirty="0"/>
              <a:t>    图像太大，整个用于训练速度很慢，进行裁剪，裁剪形状为[128, 128, 128]，裁剪出4个子样本</a:t>
            </a:r>
          </a:p>
        </p:txBody>
      </p:sp>
      <p:sp>
        <p:nvSpPr>
          <p:cNvPr id="4" name="文本框 3">
            <a:extLst>
              <a:ext uri="{FF2B5EF4-FFF2-40B4-BE49-F238E27FC236}">
                <a16:creationId xmlns:a16="http://schemas.microsoft.com/office/drawing/2014/main" id="{5BF64CF8-CB98-8272-7438-98756717D197}"/>
              </a:ext>
            </a:extLst>
          </p:cNvPr>
          <p:cNvSpPr txBox="1"/>
          <p:nvPr/>
        </p:nvSpPr>
        <p:spPr>
          <a:xfrm>
            <a:off x="222151" y="2181754"/>
            <a:ext cx="3885201" cy="400110"/>
          </a:xfrm>
          <a:prstGeom prst="rect">
            <a:avLst/>
          </a:prstGeom>
          <a:noFill/>
        </p:spPr>
        <p:txBody>
          <a:bodyPr wrap="square">
            <a:spAutoFit/>
          </a:bodyPr>
          <a:lstStyle/>
          <a:p>
            <a:r>
              <a:rPr lang="zh-CN" altLang="en-US" sz="2000" b="1" dirty="0">
                <a:latin typeface="+mj-ea"/>
                <a:ea typeface="+mj-ea"/>
              </a:rPr>
              <a:t>本次项目涉及的</a:t>
            </a:r>
            <a:r>
              <a:rPr lang="en-US" altLang="zh-CN" sz="2000" b="1" dirty="0">
                <a:latin typeface="+mj-ea"/>
                <a:ea typeface="+mj-ea"/>
              </a:rPr>
              <a:t>transform</a:t>
            </a:r>
            <a:r>
              <a:rPr lang="zh-CN" altLang="en-US" sz="2000" b="1" dirty="0">
                <a:latin typeface="+mj-ea"/>
                <a:ea typeface="+mj-ea"/>
              </a:rPr>
              <a:t>：</a:t>
            </a:r>
          </a:p>
        </p:txBody>
      </p:sp>
      <p:sp>
        <p:nvSpPr>
          <p:cNvPr id="5" name="文本框 4">
            <a:extLst>
              <a:ext uri="{FF2B5EF4-FFF2-40B4-BE49-F238E27FC236}">
                <a16:creationId xmlns:a16="http://schemas.microsoft.com/office/drawing/2014/main" id="{392F5C4B-1374-0075-9B19-84F69C637014}"/>
              </a:ext>
            </a:extLst>
          </p:cNvPr>
          <p:cNvSpPr txBox="1"/>
          <p:nvPr/>
        </p:nvSpPr>
        <p:spPr>
          <a:xfrm>
            <a:off x="6078052" y="3881358"/>
            <a:ext cx="5798828" cy="646331"/>
          </a:xfrm>
          <a:prstGeom prst="rect">
            <a:avLst/>
          </a:prstGeom>
          <a:noFill/>
          <a:ln>
            <a:solidFill>
              <a:schemeClr val="tx1"/>
            </a:solidFill>
          </a:ln>
        </p:spPr>
        <p:txBody>
          <a:bodyPr wrap="square">
            <a:spAutoFit/>
          </a:bodyPr>
          <a:lstStyle/>
          <a:p>
            <a:r>
              <a:rPr lang="en-US" altLang="zh-CN" dirty="0"/>
              <a:t>4. </a:t>
            </a:r>
            <a:r>
              <a:rPr lang="zh-CN" altLang="en-US" dirty="0"/>
              <a:t>R</a:t>
            </a:r>
            <a:r>
              <a:rPr lang="en-US" altLang="zh-CN" dirty="0"/>
              <a:t>esized</a:t>
            </a:r>
            <a:r>
              <a:rPr lang="zh-CN" altLang="en-US" dirty="0"/>
              <a:t>（调整大小）</a:t>
            </a:r>
          </a:p>
          <a:p>
            <a:r>
              <a:rPr lang="en-US" altLang="zh-CN" dirty="0"/>
              <a:t>    </a:t>
            </a:r>
            <a:r>
              <a:rPr lang="zh-CN" altLang="en-US" dirty="0"/>
              <a:t>将图像以插值的方式调整到指定的大小</a:t>
            </a:r>
            <a:r>
              <a:rPr lang="en-US" altLang="zh-CN" dirty="0"/>
              <a:t>[128, 128, 128]</a:t>
            </a:r>
            <a:endParaRPr lang="zh-CN" altLang="en-US" dirty="0"/>
          </a:p>
        </p:txBody>
      </p:sp>
      <p:sp>
        <p:nvSpPr>
          <p:cNvPr id="9" name="文本框 8">
            <a:extLst>
              <a:ext uri="{FF2B5EF4-FFF2-40B4-BE49-F238E27FC236}">
                <a16:creationId xmlns:a16="http://schemas.microsoft.com/office/drawing/2014/main" id="{96133BDD-EDD8-0BC0-3A6E-C0B21ED140DB}"/>
              </a:ext>
            </a:extLst>
          </p:cNvPr>
          <p:cNvSpPr txBox="1"/>
          <p:nvPr/>
        </p:nvSpPr>
        <p:spPr>
          <a:xfrm>
            <a:off x="6096000" y="4947633"/>
            <a:ext cx="5798828" cy="923330"/>
          </a:xfrm>
          <a:prstGeom prst="rect">
            <a:avLst/>
          </a:prstGeom>
          <a:noFill/>
          <a:ln>
            <a:solidFill>
              <a:schemeClr val="tx1"/>
            </a:solidFill>
          </a:ln>
        </p:spPr>
        <p:txBody>
          <a:bodyPr wrap="square">
            <a:spAutoFit/>
          </a:bodyPr>
          <a:lstStyle/>
          <a:p>
            <a:r>
              <a:rPr lang="en-US" altLang="zh-CN" dirty="0"/>
              <a:t>5. CropForegroundd</a:t>
            </a:r>
            <a:r>
              <a:rPr lang="zh-CN" altLang="en-US" dirty="0"/>
              <a:t>（裁剪前景）</a:t>
            </a:r>
          </a:p>
          <a:p>
            <a:r>
              <a:rPr lang="zh-CN" altLang="en-US" dirty="0"/>
              <a:t>    裁剪出图像的前景，并且设置在裁出的前景周围填充</a:t>
            </a:r>
            <a:r>
              <a:rPr lang="en-US" altLang="zh-CN" dirty="0"/>
              <a:t>30</a:t>
            </a:r>
            <a:r>
              <a:rPr lang="zh-CN" altLang="en-US" dirty="0"/>
              <a:t>，每个图像裁剪结果不一致</a:t>
            </a:r>
          </a:p>
        </p:txBody>
      </p:sp>
    </p:spTree>
    <p:extLst>
      <p:ext uri="{BB962C8B-B14F-4D97-AF65-F5344CB8AC3E}">
        <p14:creationId xmlns:p14="http://schemas.microsoft.com/office/powerpoint/2010/main" val="9950419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508152201"/>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5"/>
</p:tagLst>
</file>

<file path=ppt/tags/tag13.xml><?xml version="1.0" encoding="utf-8"?>
<p:tagLst xmlns:a="http://schemas.openxmlformats.org/drawingml/2006/main" xmlns:r="http://schemas.openxmlformats.org/officeDocument/2006/relationships" xmlns:p="http://schemas.openxmlformats.org/presentationml/2006/main">
  <p:tag name="MH" val="20160508152201"/>
  <p:tag name="MH_LIBRARY" val="GRAPHIC"/>
  <p:tag name="MH_TYPE" val="Other"/>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60508152201"/>
  <p:tag name="MH_LIBRARY" val="GRAPHIC"/>
  <p:tag name="MH_TYPE" val="Other"/>
  <p:tag name="MH_ORDER" val="4"/>
</p:tagLst>
</file>

<file path=ppt/tags/tag15.xml><?xml version="1.0" encoding="utf-8"?>
<p:tagLst xmlns:a="http://schemas.openxmlformats.org/drawingml/2006/main" xmlns:r="http://schemas.openxmlformats.org/officeDocument/2006/relationships" xmlns:p="http://schemas.openxmlformats.org/presentationml/2006/main">
  <p:tag name="MH" val="20160508152201"/>
  <p:tag name="MH_LIBRARY" val="GRAPHIC"/>
  <p:tag name="MH_TYPE" val="Other"/>
  <p:tag name="MH_ORDER" val="5"/>
</p:tagLst>
</file>

<file path=ppt/tags/tag16.xml><?xml version="1.0" encoding="utf-8"?>
<p:tagLst xmlns:a="http://schemas.openxmlformats.org/drawingml/2006/main" xmlns:r="http://schemas.openxmlformats.org/officeDocument/2006/relationships" xmlns:p="http://schemas.openxmlformats.org/presentationml/2006/main">
  <p:tag name="MH" val="20160508152201"/>
  <p:tag name="MH_LIBRARY" val="GRAPHIC"/>
  <p:tag name="MH_TYPE" val="Other"/>
  <p:tag name="MH_ORDER" val="6"/>
</p:tagLst>
</file>

<file path=ppt/tags/tag17.xml><?xml version="1.0" encoding="utf-8"?>
<p:tagLst xmlns:a="http://schemas.openxmlformats.org/drawingml/2006/main" xmlns:r="http://schemas.openxmlformats.org/officeDocument/2006/relationships" xmlns:p="http://schemas.openxmlformats.org/presentationml/2006/main">
  <p:tag name="MH" val="20160508152201"/>
  <p:tag name="MH_LIBRARY" val="GRAPHIC"/>
  <p:tag name="MH_TYPE" val="Other"/>
  <p:tag name="MH_ORDER" val="7"/>
</p:tagLst>
</file>

<file path=ppt/tags/tag18.xml><?xml version="1.0" encoding="utf-8"?>
<p:tagLst xmlns:a="http://schemas.openxmlformats.org/drawingml/2006/main" xmlns:r="http://schemas.openxmlformats.org/officeDocument/2006/relationships" xmlns:p="http://schemas.openxmlformats.org/presentationml/2006/main">
  <p:tag name="MH" val="20160508152201"/>
  <p:tag name="MH_LIBRARY" val="GRAPHIC"/>
  <p:tag name="MH_TYPE" val="Other"/>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508152201"/>
  <p:tag name="MH_LIBRARY" val="GRAPHIC"/>
  <p:tag name="MH_TYPE" val="Other"/>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508152201"/>
  <p:tag name="MH_LIBRARY" val="GRAPHIC"/>
  <p:tag name="MH_TYPE" val="Other"/>
  <p:tag name="MH_ORDER" val="2"/>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MH" val="20160508150117"/>
  <p:tag name="MH_LIBRARY" val="GRAPHIC"/>
  <p:tag name="MH_TYPE" val="Other"/>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60508150117"/>
  <p:tag name="MH_LIBRARY" val="GRAPHIC"/>
  <p:tag name="MH_TYPE" val="Other"/>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60508150117"/>
  <p:tag name="MH_LIBRARY" val="GRAPHIC"/>
  <p:tag name="MH_TYPE" val="Other"/>
  <p:tag name="MH_ORDER" val="3"/>
</p:tagLst>
</file>

<file path=ppt/tags/tag25.xml><?xml version="1.0" encoding="utf-8"?>
<p:tagLst xmlns:a="http://schemas.openxmlformats.org/drawingml/2006/main" xmlns:r="http://schemas.openxmlformats.org/officeDocument/2006/relationships" xmlns:p="http://schemas.openxmlformats.org/presentationml/2006/main">
  <p:tag name="MH" val="20160508150117"/>
  <p:tag name="MH_LIBRARY" val="GRAPHIC"/>
  <p:tag name="MH_TYPE" val="Title"/>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60508152803"/>
  <p:tag name="MH_LIBRARY" val="GRAPHIC"/>
  <p:tag name="MH_TYPE" val="SubTitle"/>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60508152803"/>
  <p:tag name="MH_LIBRARY" val="GRAPHIC"/>
  <p:tag name="MH_TYPE" val="SubTitle"/>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60508152803"/>
  <p:tag name="MH_LIBRARY" val="GRAPHIC"/>
  <p:tag name="MH_TYPE" val="SubTitle"/>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60508152803"/>
  <p:tag name="MH_LIBRARY" val="GRAPHIC"/>
  <p:tag name="MH_TYPE" val="Sub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508130551"/>
  <p:tag name="MH_LIBRARY" val="GRAPHIC"/>
  <p:tag name="MH_TYPE" val="Other"/>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160508152803"/>
  <p:tag name="MH_LIBRARY" val="GRAPHIC"/>
  <p:tag name="MH_TYPE" val="SubTitle"/>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60508152803"/>
  <p:tag name="MH_LIBRARY" val="GRAPHIC"/>
  <p:tag name="MH_TYPE" val="SubTitle"/>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60508152803"/>
  <p:tag name="MH_LIBRARY" val="GRAPHIC"/>
  <p:tag name="MH_TYPE" val="SubTitle"/>
  <p:tag name="MH_ORDER" val="1"/>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MH" val="20160508152803"/>
  <p:tag name="MH_LIBRARY" val="GRAPHIC"/>
  <p:tag name="MH_TYPE" val="SubTitle"/>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60508152803"/>
  <p:tag name="MH_LIBRARY" val="GRAPHIC"/>
  <p:tag name="MH_TYPE" val="SubTitle"/>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60508152803"/>
  <p:tag name="MH_LIBRARY" val="GRAPHIC"/>
  <p:tag name="MH_TYPE" val="SubTitle"/>
  <p:tag name="MH_ORDER" val="1"/>
</p:tagLst>
</file>

<file path=ppt/tags/tag39.xml><?xml version="1.0" encoding="utf-8"?>
<p:tagLst xmlns:a="http://schemas.openxmlformats.org/drawingml/2006/main" xmlns:r="http://schemas.openxmlformats.org/officeDocument/2006/relationships" xmlns:p="http://schemas.openxmlformats.org/presentationml/2006/main">
  <p:tag name="MH" val="20160508152803"/>
  <p:tag name="MH_LIBRARY" val="GRAPHIC"/>
  <p:tag name="MH_TYPE" val="Sub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508130551"/>
  <p:tag name="MH_LIBRARY" val="GRAPHIC"/>
  <p:tag name="MH_TYPE" val="Other"/>
  <p:tag name="MH_ORDER" val="6"/>
</p:tagLst>
</file>

<file path=ppt/tags/tag40.xml><?xml version="1.0" encoding="utf-8"?>
<p:tagLst xmlns:a="http://schemas.openxmlformats.org/drawingml/2006/main" xmlns:r="http://schemas.openxmlformats.org/officeDocument/2006/relationships" xmlns:p="http://schemas.openxmlformats.org/presentationml/2006/main">
  <p:tag name="MH" val="20160508152803"/>
  <p:tag name="MH_LIBRARY" val="GRAPHIC"/>
  <p:tag name="MH_TYPE" val="SubTitle"/>
  <p:tag name="MH_ORDER" val="1"/>
</p:tagLst>
</file>

<file path=ppt/tags/tag41.xml><?xml version="1.0" encoding="utf-8"?>
<p:tagLst xmlns:a="http://schemas.openxmlformats.org/drawingml/2006/main" xmlns:r="http://schemas.openxmlformats.org/officeDocument/2006/relationships" xmlns:p="http://schemas.openxmlformats.org/presentationml/2006/main">
  <p:tag name="MH" val="20160508152201"/>
  <p:tag name="MH_LIBRARY" val="GRAPHIC"/>
  <p:tag name="MH_TYPE" val="Other"/>
  <p:tag name="MH_ORDER" val="3"/>
</p:tagLst>
</file>

<file path=ppt/tags/tag42.xml><?xml version="1.0" encoding="utf-8"?>
<p:tagLst xmlns:a="http://schemas.openxmlformats.org/drawingml/2006/main" xmlns:r="http://schemas.openxmlformats.org/officeDocument/2006/relationships" xmlns:p="http://schemas.openxmlformats.org/presentationml/2006/main">
  <p:tag name="MH" val="20160508152201"/>
  <p:tag name="MH_LIBRARY" val="GRAPHIC"/>
  <p:tag name="MH_TYPE" val="Other"/>
  <p:tag name="MH_ORDER" val="4"/>
</p:tagLst>
</file>

<file path=ppt/tags/tag43.xml><?xml version="1.0" encoding="utf-8"?>
<p:tagLst xmlns:a="http://schemas.openxmlformats.org/drawingml/2006/main" xmlns:r="http://schemas.openxmlformats.org/officeDocument/2006/relationships" xmlns:p="http://schemas.openxmlformats.org/presentationml/2006/main">
  <p:tag name="MH" val="20160508152201"/>
  <p:tag name="MH_LIBRARY" val="GRAPHIC"/>
  <p:tag name="MH_TYPE" val="Other"/>
  <p:tag name="MH_ORDER" val="5"/>
</p:tagLst>
</file>

<file path=ppt/tags/tag44.xml><?xml version="1.0" encoding="utf-8"?>
<p:tagLst xmlns:a="http://schemas.openxmlformats.org/drawingml/2006/main" xmlns:r="http://schemas.openxmlformats.org/officeDocument/2006/relationships" xmlns:p="http://schemas.openxmlformats.org/presentationml/2006/main">
  <p:tag name="MH" val="20160508152201"/>
  <p:tag name="MH_LIBRARY" val="GRAPHIC"/>
  <p:tag name="MH_TYPE" val="Other"/>
  <p:tag name="MH_ORDER" val="6"/>
</p:tagLst>
</file>

<file path=ppt/tags/tag45.xml><?xml version="1.0" encoding="utf-8"?>
<p:tagLst xmlns:a="http://schemas.openxmlformats.org/drawingml/2006/main" xmlns:r="http://schemas.openxmlformats.org/officeDocument/2006/relationships" xmlns:p="http://schemas.openxmlformats.org/presentationml/2006/main">
  <p:tag name="MH" val="20160508152201"/>
  <p:tag name="MH_LIBRARY" val="GRAPHIC"/>
  <p:tag name="MH_TYPE" val="Other"/>
  <p:tag name="MH_ORDER" val="7"/>
</p:tagLst>
</file>

<file path=ppt/tags/tag46.xml><?xml version="1.0" encoding="utf-8"?>
<p:tagLst xmlns:a="http://schemas.openxmlformats.org/drawingml/2006/main" xmlns:r="http://schemas.openxmlformats.org/officeDocument/2006/relationships" xmlns:p="http://schemas.openxmlformats.org/presentationml/2006/main">
  <p:tag name="MH" val="20160508152201"/>
  <p:tag name="MH_LIBRARY" val="GRAPHIC"/>
  <p:tag name="MH_TYPE" val="Other"/>
  <p:tag name="MH_ORDER" val="4"/>
</p:tagLst>
</file>

<file path=ppt/tags/tag47.xml><?xml version="1.0" encoding="utf-8"?>
<p:tagLst xmlns:a="http://schemas.openxmlformats.org/drawingml/2006/main" xmlns:r="http://schemas.openxmlformats.org/officeDocument/2006/relationships" xmlns:p="http://schemas.openxmlformats.org/presentationml/2006/main">
  <p:tag name="MH" val="20160508152201"/>
  <p:tag name="MH_LIBRARY" val="GRAPHIC"/>
  <p:tag name="MH_TYPE" val="Other"/>
  <p:tag name="MH_ORDER" val="7"/>
</p:tagLst>
</file>

<file path=ppt/tags/tag48.xml><?xml version="1.0" encoding="utf-8"?>
<p:tagLst xmlns:a="http://schemas.openxmlformats.org/drawingml/2006/main" xmlns:r="http://schemas.openxmlformats.org/officeDocument/2006/relationships" xmlns:p="http://schemas.openxmlformats.org/presentationml/2006/main">
  <p:tag name="MH" val="20160508152201"/>
  <p:tag name="MH_LIBRARY" val="GRAPHIC"/>
  <p:tag name="MH_TYPE" val="Other"/>
  <p:tag name="MH_ORDER" val="5"/>
</p:tagLst>
</file>

<file path=ppt/tags/tag49.xml><?xml version="1.0" encoding="utf-8"?>
<p:tagLst xmlns:a="http://schemas.openxmlformats.org/drawingml/2006/main" xmlns:r="http://schemas.openxmlformats.org/officeDocument/2006/relationships" xmlns:p="http://schemas.openxmlformats.org/presentationml/2006/main">
  <p:tag name="MH" val="20160508152201"/>
  <p:tag name="MH_LIBRARY" val="GRAPHIC"/>
  <p:tag name="MH_TYPE" val="Other"/>
  <p:tag name="MH_ORDER" val="7"/>
</p:tagLst>
</file>

<file path=ppt/tags/tag5.xml><?xml version="1.0" encoding="utf-8"?>
<p:tagLst xmlns:a="http://schemas.openxmlformats.org/drawingml/2006/main" xmlns:r="http://schemas.openxmlformats.org/officeDocument/2006/relationships" xmlns:p="http://schemas.openxmlformats.org/presentationml/2006/main">
  <p:tag name="MH" val="20160508130551"/>
  <p:tag name="MH_LIBRARY" val="GRAPHIC"/>
  <p:tag name="MH_TYPE" val="Other"/>
  <p:tag name="MH_ORDER" val="2"/>
</p:tagLst>
</file>

<file path=ppt/tags/tag50.xml><?xml version="1.0" encoding="utf-8"?>
<p:tagLst xmlns:a="http://schemas.openxmlformats.org/drawingml/2006/main" xmlns:r="http://schemas.openxmlformats.org/officeDocument/2006/relationships" xmlns:p="http://schemas.openxmlformats.org/presentationml/2006/main">
  <p:tag name="MH" val="20160508152201"/>
  <p:tag name="MH_LIBRARY" val="GRAPHIC"/>
  <p:tag name="MH_TYPE" val="Other"/>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60508152201"/>
  <p:tag name="MH_LIBRARY" val="GRAPHIC"/>
  <p:tag name="MH_TYPE" val="Other"/>
  <p:tag name="MH_ORDER" val="2"/>
</p:tagLst>
</file>

<file path=ppt/tags/tag52.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矩形 4"/>
</p:tagLst>
</file>

<file path=ppt/tags/tag53.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直接连接符 6"/>
</p:tagLst>
</file>

<file path=ppt/tags/tag6.xml><?xml version="1.0" encoding="utf-8"?>
<p:tagLst xmlns:a="http://schemas.openxmlformats.org/drawingml/2006/main" xmlns:r="http://schemas.openxmlformats.org/officeDocument/2006/relationships" xmlns:p="http://schemas.openxmlformats.org/presentationml/2006/main">
  <p:tag name="MH" val="20160508130551"/>
  <p:tag name="MH_LIBRARY" val="GRAPHIC"/>
  <p:tag name="MH_TYPE" val="Other"/>
  <p:tag name="MH_ORDER" val="6"/>
</p:tagLst>
</file>

<file path=ppt/tags/tag7.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6"/>
</p:tagLst>
</file>

<file path=ppt/theme/theme1.xml><?xml version="1.0" encoding="utf-8"?>
<a:theme xmlns:a="http://schemas.openxmlformats.org/drawingml/2006/main" name="第一PPT，www.1ppt.com">
  <a:themeElements>
    <a:clrScheme name="自定义 2">
      <a:dk1>
        <a:srgbClr val="20517C"/>
      </a:dk1>
      <a:lt1>
        <a:srgbClr val="FFFFFF"/>
      </a:lt1>
      <a:dk2>
        <a:srgbClr val="20517C"/>
      </a:dk2>
      <a:lt2>
        <a:srgbClr val="FFFFFF"/>
      </a:lt2>
      <a:accent1>
        <a:srgbClr val="20517C"/>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论文答辩主题字体">
      <a:majorFont>
        <a:latin typeface="华文细黑"/>
        <a:ea typeface="微软雅黑"/>
        <a:cs typeface=""/>
      </a:majorFont>
      <a:minorFont>
        <a:latin typeface="华文细黑"/>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4869</TotalTime>
  <Words>2620</Words>
  <Application>Microsoft Office PowerPoint</Application>
  <PresentationFormat>宽屏</PresentationFormat>
  <Paragraphs>287</Paragraphs>
  <Slides>32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PT Sans Caption Regular</vt:lpstr>
      <vt:lpstr>华文细黑</vt:lpstr>
      <vt:lpstr>微软雅黑</vt:lpstr>
      <vt:lpstr>Arial</vt:lpstr>
      <vt:lpstr>Arial Narrow</vt:lpstr>
      <vt:lpstr>Calibri</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蓝色毕业答辩</dc:title>
  <dc:creator>第一PPT</dc:creator>
  <cp:keywords>www.1ppt.com</cp:keywords>
  <cp:lastModifiedBy>杨 奎</cp:lastModifiedBy>
  <cp:revision>680</cp:revision>
  <dcterms:created xsi:type="dcterms:W3CDTF">2015-05-14T07:52:23Z</dcterms:created>
  <dcterms:modified xsi:type="dcterms:W3CDTF">2023-05-23T07:41:02Z</dcterms:modified>
</cp:coreProperties>
</file>