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9" r:id="rId4"/>
    <p:sldId id="258" r:id="rId5"/>
    <p:sldId id="270" r:id="rId6"/>
    <p:sldId id="272" r:id="rId7"/>
    <p:sldId id="274" r:id="rId8"/>
    <p:sldId id="261" r:id="rId9"/>
    <p:sldId id="29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9EEF"/>
    <a:srgbClr val="E7F7FF"/>
    <a:srgbClr val="FFFFFF"/>
    <a:srgbClr val="FEF3C8"/>
    <a:srgbClr val="FDEBA3"/>
    <a:srgbClr val="C0E8FD"/>
    <a:srgbClr val="E6E6E6"/>
    <a:srgbClr val="1C97EE"/>
    <a:srgbClr val="0283EB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149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9BA72-ED4E-4AD5-BDD9-104245DAD6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2735A-2086-4C7D-A970-FFB82E7A1D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组合 555"/>
          <p:cNvGrpSpPr/>
          <p:nvPr userDrawn="1"/>
        </p:nvGrpSpPr>
        <p:grpSpPr>
          <a:xfrm>
            <a:off x="1588" y="-104775"/>
            <a:ext cx="12192000" cy="6972527"/>
            <a:chOff x="1588" y="4763"/>
            <a:chExt cx="12192000" cy="6862989"/>
          </a:xfrm>
        </p:grpSpPr>
        <p:sp>
          <p:nvSpPr>
            <p:cNvPr id="545" name="Freeform 509"/>
            <p:cNvSpPr/>
            <p:nvPr userDrawn="1"/>
          </p:nvSpPr>
          <p:spPr bwMode="auto">
            <a:xfrm>
              <a:off x="1588" y="4763"/>
              <a:ext cx="11485563" cy="6122988"/>
            </a:xfrm>
            <a:custGeom>
              <a:avLst/>
              <a:gdLst>
                <a:gd name="T0" fmla="*/ 0 w 7235"/>
                <a:gd name="T1" fmla="*/ 0 h 3862"/>
                <a:gd name="T2" fmla="*/ 0 w 7235"/>
                <a:gd name="T3" fmla="*/ 2873 h 3862"/>
                <a:gd name="T4" fmla="*/ 2804 w 7235"/>
                <a:gd name="T5" fmla="*/ 3862 h 3862"/>
                <a:gd name="T6" fmla="*/ 7235 w 7235"/>
                <a:gd name="T7" fmla="*/ 0 h 3862"/>
                <a:gd name="T8" fmla="*/ 0 w 7235"/>
                <a:gd name="T9" fmla="*/ 0 h 3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35" h="3862">
                  <a:moveTo>
                    <a:pt x="0" y="0"/>
                  </a:moveTo>
                  <a:cubicBezTo>
                    <a:pt x="0" y="2873"/>
                    <a:pt x="0" y="2873"/>
                    <a:pt x="0" y="2873"/>
                  </a:cubicBezTo>
                  <a:cubicBezTo>
                    <a:pt x="767" y="3492"/>
                    <a:pt x="1742" y="3862"/>
                    <a:pt x="2804" y="3862"/>
                  </a:cubicBezTo>
                  <a:cubicBezTo>
                    <a:pt x="5067" y="3862"/>
                    <a:pt x="6938" y="2181"/>
                    <a:pt x="72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46" name="Freeform 510"/>
            <p:cNvSpPr/>
            <p:nvPr userDrawn="1"/>
          </p:nvSpPr>
          <p:spPr bwMode="auto">
            <a:xfrm>
              <a:off x="3684588" y="6131152"/>
              <a:ext cx="1652588" cy="736600"/>
            </a:xfrm>
            <a:custGeom>
              <a:avLst/>
              <a:gdLst>
                <a:gd name="T0" fmla="*/ 0 w 1041"/>
                <a:gd name="T1" fmla="*/ 465 h 465"/>
                <a:gd name="T2" fmla="*/ 1041 w 1041"/>
                <a:gd name="T3" fmla="*/ 465 h 465"/>
                <a:gd name="T4" fmla="*/ 520 w 1041"/>
                <a:gd name="T5" fmla="*/ 0 h 465"/>
                <a:gd name="T6" fmla="*/ 0 w 1041"/>
                <a:gd name="T7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1" h="465">
                  <a:moveTo>
                    <a:pt x="0" y="465"/>
                  </a:moveTo>
                  <a:cubicBezTo>
                    <a:pt x="1041" y="465"/>
                    <a:pt x="1041" y="465"/>
                    <a:pt x="1041" y="465"/>
                  </a:cubicBezTo>
                  <a:cubicBezTo>
                    <a:pt x="1011" y="203"/>
                    <a:pt x="790" y="0"/>
                    <a:pt x="520" y="0"/>
                  </a:cubicBezTo>
                  <a:cubicBezTo>
                    <a:pt x="251" y="0"/>
                    <a:pt x="30" y="203"/>
                    <a:pt x="0" y="465"/>
                  </a:cubicBezTo>
                  <a:close/>
                </a:path>
              </a:pathLst>
            </a:custGeom>
            <a:gradFill>
              <a:gsLst>
                <a:gs pos="8000">
                  <a:schemeClr val="accent5"/>
                </a:gs>
                <a:gs pos="85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Oval 511"/>
            <p:cNvSpPr>
              <a:spLocks noChangeArrowheads="1"/>
            </p:cNvSpPr>
            <p:nvPr userDrawn="1"/>
          </p:nvSpPr>
          <p:spPr bwMode="auto">
            <a:xfrm>
              <a:off x="7786688" y="2857501"/>
              <a:ext cx="2973388" cy="2968625"/>
            </a:xfrm>
            <a:prstGeom prst="ellipse">
              <a:avLst/>
            </a:prstGeom>
            <a:gradFill>
              <a:gsLst>
                <a:gs pos="8000">
                  <a:schemeClr val="accent4">
                    <a:lumMod val="60000"/>
                    <a:lumOff val="40000"/>
                    <a:alpha val="30000"/>
                  </a:schemeClr>
                </a:gs>
                <a:gs pos="85000">
                  <a:schemeClr val="accent4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512"/>
            <p:cNvSpPr/>
            <p:nvPr userDrawn="1"/>
          </p:nvSpPr>
          <p:spPr bwMode="auto">
            <a:xfrm>
              <a:off x="6223000" y="4763"/>
              <a:ext cx="5970588" cy="5961063"/>
            </a:xfrm>
            <a:custGeom>
              <a:avLst/>
              <a:gdLst>
                <a:gd name="T0" fmla="*/ 3761 w 3761"/>
                <a:gd name="T1" fmla="*/ 0 h 3755"/>
                <a:gd name="T2" fmla="*/ 0 w 3761"/>
                <a:gd name="T3" fmla="*/ 0 h 3755"/>
                <a:gd name="T4" fmla="*/ 3761 w 3761"/>
                <a:gd name="T5" fmla="*/ 3755 h 3755"/>
                <a:gd name="T6" fmla="*/ 3761 w 3761"/>
                <a:gd name="T7" fmla="*/ 0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1" h="3755">
                  <a:moveTo>
                    <a:pt x="3761" y="0"/>
                  </a:moveTo>
                  <a:lnTo>
                    <a:pt x="0" y="0"/>
                  </a:lnTo>
                  <a:lnTo>
                    <a:pt x="3761" y="3755"/>
                  </a:lnTo>
                  <a:lnTo>
                    <a:pt x="3761" y="0"/>
                  </a:lnTo>
                  <a:close/>
                </a:path>
              </a:pathLst>
            </a:custGeom>
            <a:gradFill>
              <a:gsLst>
                <a:gs pos="97000">
                  <a:schemeClr val="accent2"/>
                </a:gs>
                <a:gs pos="28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513"/>
            <p:cNvSpPr/>
            <p:nvPr userDrawn="1"/>
          </p:nvSpPr>
          <p:spPr bwMode="auto">
            <a:xfrm>
              <a:off x="9610725" y="3206751"/>
              <a:ext cx="1450975" cy="2898775"/>
            </a:xfrm>
            <a:custGeom>
              <a:avLst/>
              <a:gdLst>
                <a:gd name="T0" fmla="*/ 914 w 914"/>
                <a:gd name="T1" fmla="*/ 1826 h 1826"/>
                <a:gd name="T2" fmla="*/ 0 w 914"/>
                <a:gd name="T3" fmla="*/ 913 h 1826"/>
                <a:gd name="T4" fmla="*/ 914 w 914"/>
                <a:gd name="T5" fmla="*/ 0 h 1826"/>
                <a:gd name="T6" fmla="*/ 914 w 914"/>
                <a:gd name="T7" fmla="*/ 1826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4" h="1826">
                  <a:moveTo>
                    <a:pt x="914" y="1826"/>
                  </a:moveTo>
                  <a:lnTo>
                    <a:pt x="0" y="913"/>
                  </a:lnTo>
                  <a:lnTo>
                    <a:pt x="914" y="0"/>
                  </a:lnTo>
                  <a:lnTo>
                    <a:pt x="914" y="1826"/>
                  </a:lnTo>
                  <a:close/>
                </a:path>
              </a:pathLst>
            </a:custGeom>
            <a:gradFill>
              <a:gsLst>
                <a:gs pos="600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514"/>
            <p:cNvSpPr/>
            <p:nvPr userDrawn="1"/>
          </p:nvSpPr>
          <p:spPr bwMode="auto">
            <a:xfrm>
              <a:off x="295275" y="1303338"/>
              <a:ext cx="527050" cy="588963"/>
            </a:xfrm>
            <a:custGeom>
              <a:avLst/>
              <a:gdLst>
                <a:gd name="T0" fmla="*/ 38 w 332"/>
                <a:gd name="T1" fmla="*/ 371 h 371"/>
                <a:gd name="T2" fmla="*/ 0 w 332"/>
                <a:gd name="T3" fmla="*/ 39 h 371"/>
                <a:gd name="T4" fmla="*/ 332 w 332"/>
                <a:gd name="T5" fmla="*/ 0 h 371"/>
                <a:gd name="T6" fmla="*/ 38 w 332"/>
                <a:gd name="T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371">
                  <a:moveTo>
                    <a:pt x="38" y="371"/>
                  </a:moveTo>
                  <a:lnTo>
                    <a:pt x="0" y="39"/>
                  </a:lnTo>
                  <a:lnTo>
                    <a:pt x="332" y="0"/>
                  </a:lnTo>
                  <a:lnTo>
                    <a:pt x="38" y="371"/>
                  </a:lnTo>
                  <a:close/>
                </a:path>
              </a:pathLst>
            </a:custGeom>
            <a:gradFill>
              <a:gsLst>
                <a:gs pos="8000">
                  <a:schemeClr val="accent2"/>
                </a:gs>
                <a:gs pos="85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515"/>
            <p:cNvSpPr/>
            <p:nvPr userDrawn="1"/>
          </p:nvSpPr>
          <p:spPr bwMode="auto">
            <a:xfrm>
              <a:off x="5476875" y="4763"/>
              <a:ext cx="4738688" cy="2876550"/>
            </a:xfrm>
            <a:custGeom>
              <a:avLst/>
              <a:gdLst>
                <a:gd name="T0" fmla="*/ 0 w 2985"/>
                <a:gd name="T1" fmla="*/ 323 h 1815"/>
                <a:gd name="T2" fmla="*/ 1492 w 2985"/>
                <a:gd name="T3" fmla="*/ 1815 h 1815"/>
                <a:gd name="T4" fmla="*/ 2985 w 2985"/>
                <a:gd name="T5" fmla="*/ 323 h 1815"/>
                <a:gd name="T6" fmla="*/ 2950 w 2985"/>
                <a:gd name="T7" fmla="*/ 0 h 1815"/>
                <a:gd name="T8" fmla="*/ 35 w 2985"/>
                <a:gd name="T9" fmla="*/ 0 h 1815"/>
                <a:gd name="T10" fmla="*/ 0 w 2985"/>
                <a:gd name="T11" fmla="*/ 323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1815">
                  <a:moveTo>
                    <a:pt x="0" y="323"/>
                  </a:moveTo>
                  <a:cubicBezTo>
                    <a:pt x="0" y="1147"/>
                    <a:pt x="668" y="1815"/>
                    <a:pt x="1492" y="1815"/>
                  </a:cubicBezTo>
                  <a:cubicBezTo>
                    <a:pt x="2317" y="1815"/>
                    <a:pt x="2985" y="1147"/>
                    <a:pt x="2985" y="323"/>
                  </a:cubicBezTo>
                  <a:cubicBezTo>
                    <a:pt x="2985" y="212"/>
                    <a:pt x="2973" y="104"/>
                    <a:pt x="29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2" y="104"/>
                    <a:pt x="0" y="212"/>
                    <a:pt x="0" y="323"/>
                  </a:cubicBezTo>
                  <a:close/>
                </a:path>
              </a:pathLst>
            </a:custGeom>
            <a:gradFill>
              <a:gsLst>
                <a:gs pos="8000">
                  <a:schemeClr val="accent4">
                    <a:lumMod val="60000"/>
                    <a:lumOff val="40000"/>
                  </a:schemeClr>
                </a:gs>
                <a:gs pos="85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516"/>
            <p:cNvSpPr/>
            <p:nvPr userDrawn="1"/>
          </p:nvSpPr>
          <p:spPr bwMode="auto">
            <a:xfrm>
              <a:off x="7513638" y="4763"/>
              <a:ext cx="2701925" cy="2178050"/>
            </a:xfrm>
            <a:custGeom>
              <a:avLst/>
              <a:gdLst>
                <a:gd name="T0" fmla="*/ 1269 w 1702"/>
                <a:gd name="T1" fmla="*/ 1374 h 1374"/>
                <a:gd name="T2" fmla="*/ 1702 w 1702"/>
                <a:gd name="T3" fmla="*/ 323 h 1374"/>
                <a:gd name="T4" fmla="*/ 1667 w 1702"/>
                <a:gd name="T5" fmla="*/ 0 h 1374"/>
                <a:gd name="T6" fmla="*/ 0 w 1702"/>
                <a:gd name="T7" fmla="*/ 0 h 1374"/>
                <a:gd name="T8" fmla="*/ 1269 w 1702"/>
                <a:gd name="T9" fmla="*/ 1374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1374">
                  <a:moveTo>
                    <a:pt x="1269" y="1374"/>
                  </a:moveTo>
                  <a:cubicBezTo>
                    <a:pt x="1536" y="1104"/>
                    <a:pt x="1702" y="733"/>
                    <a:pt x="1702" y="323"/>
                  </a:cubicBezTo>
                  <a:cubicBezTo>
                    <a:pt x="1702" y="212"/>
                    <a:pt x="1690" y="104"/>
                    <a:pt x="16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69" y="1374"/>
                  </a:lnTo>
                  <a:close/>
                </a:path>
              </a:pathLst>
            </a:custGeom>
            <a:gradFill>
              <a:gsLst>
                <a:gs pos="8000">
                  <a:schemeClr val="accent5"/>
                </a:gs>
                <a:gs pos="85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46981" y="3006820"/>
            <a:ext cx="562768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46982" y="1938685"/>
            <a:ext cx="5627686" cy="104255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51875" y="4630968"/>
            <a:ext cx="2500975" cy="2962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chemeClr val="accent2"/>
              </a:gs>
              <a:gs pos="85000">
                <a:schemeClr val="accent1"/>
              </a:gs>
            </a:gsLst>
            <a:lin ang="0" scaled="0"/>
          </a:gra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46982" y="4998158"/>
            <a:ext cx="1620043" cy="296271"/>
          </a:xfrm>
          <a:prstGeom prst="roundRect">
            <a:avLst>
              <a:gd name="adj" fmla="val 50000"/>
            </a:avLst>
          </a:prstGeom>
          <a:ln>
            <a:gradFill>
              <a:gsLst>
                <a:gs pos="10000">
                  <a:schemeClr val="accent2"/>
                </a:gs>
                <a:gs pos="87000">
                  <a:schemeClr val="accent1"/>
                </a:gs>
              </a:gsLst>
              <a:lin ang="5400000" scaled="1"/>
            </a:gra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9" y="409716"/>
            <a:ext cx="1773181" cy="4962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Freeform 512"/>
          <p:cNvSpPr/>
          <p:nvPr userDrawn="1"/>
        </p:nvSpPr>
        <p:spPr bwMode="auto">
          <a:xfrm>
            <a:off x="8057356" y="0"/>
            <a:ext cx="4141788" cy="4135181"/>
          </a:xfrm>
          <a:custGeom>
            <a:avLst/>
            <a:gdLst>
              <a:gd name="T0" fmla="*/ 3761 w 3761"/>
              <a:gd name="T1" fmla="*/ 0 h 3755"/>
              <a:gd name="T2" fmla="*/ 0 w 3761"/>
              <a:gd name="T3" fmla="*/ 0 h 3755"/>
              <a:gd name="T4" fmla="*/ 3761 w 3761"/>
              <a:gd name="T5" fmla="*/ 3755 h 3755"/>
              <a:gd name="T6" fmla="*/ 3761 w 3761"/>
              <a:gd name="T7" fmla="*/ 0 h 3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61" h="3755">
                <a:moveTo>
                  <a:pt x="3761" y="0"/>
                </a:moveTo>
                <a:lnTo>
                  <a:pt x="0" y="0"/>
                </a:lnTo>
                <a:lnTo>
                  <a:pt x="3761" y="3755"/>
                </a:lnTo>
                <a:lnTo>
                  <a:pt x="3761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83" name="组合 582"/>
          <p:cNvGrpSpPr/>
          <p:nvPr userDrawn="1"/>
        </p:nvGrpSpPr>
        <p:grpSpPr>
          <a:xfrm rot="1015566">
            <a:off x="822326" y="1077560"/>
            <a:ext cx="1616075" cy="3328401"/>
            <a:chOff x="682625" y="1041062"/>
            <a:chExt cx="1616075" cy="3328401"/>
          </a:xfrm>
        </p:grpSpPr>
        <p:sp>
          <p:nvSpPr>
            <p:cNvPr id="579" name="Freeform 513"/>
            <p:cNvSpPr/>
            <p:nvPr userDrawn="1"/>
          </p:nvSpPr>
          <p:spPr bwMode="auto">
            <a:xfrm rot="576007">
              <a:off x="682625" y="1140849"/>
              <a:ext cx="1616075" cy="3228614"/>
            </a:xfrm>
            <a:custGeom>
              <a:avLst/>
              <a:gdLst>
                <a:gd name="T0" fmla="*/ 914 w 914"/>
                <a:gd name="T1" fmla="*/ 1826 h 1826"/>
                <a:gd name="T2" fmla="*/ 0 w 914"/>
                <a:gd name="T3" fmla="*/ 913 h 1826"/>
                <a:gd name="T4" fmla="*/ 914 w 914"/>
                <a:gd name="T5" fmla="*/ 0 h 1826"/>
                <a:gd name="T6" fmla="*/ 914 w 914"/>
                <a:gd name="T7" fmla="*/ 1826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4" h="1826">
                  <a:moveTo>
                    <a:pt x="914" y="1826"/>
                  </a:moveTo>
                  <a:lnTo>
                    <a:pt x="0" y="913"/>
                  </a:lnTo>
                  <a:lnTo>
                    <a:pt x="914" y="0"/>
                  </a:lnTo>
                  <a:lnTo>
                    <a:pt x="914" y="1826"/>
                  </a:lnTo>
                  <a:close/>
                </a:path>
              </a:pathLst>
            </a:custGeom>
            <a:gradFill>
              <a:gsLst>
                <a:gs pos="600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514"/>
            <p:cNvSpPr/>
            <p:nvPr userDrawn="1"/>
          </p:nvSpPr>
          <p:spPr bwMode="auto">
            <a:xfrm rot="900000">
              <a:off x="1159555" y="1041062"/>
              <a:ext cx="874939" cy="977719"/>
            </a:xfrm>
            <a:custGeom>
              <a:avLst/>
              <a:gdLst>
                <a:gd name="T0" fmla="*/ 38 w 332"/>
                <a:gd name="T1" fmla="*/ 371 h 371"/>
                <a:gd name="T2" fmla="*/ 0 w 332"/>
                <a:gd name="T3" fmla="*/ 39 h 371"/>
                <a:gd name="T4" fmla="*/ 332 w 332"/>
                <a:gd name="T5" fmla="*/ 0 h 371"/>
                <a:gd name="T6" fmla="*/ 38 w 332"/>
                <a:gd name="T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371">
                  <a:moveTo>
                    <a:pt x="38" y="371"/>
                  </a:moveTo>
                  <a:lnTo>
                    <a:pt x="0" y="39"/>
                  </a:lnTo>
                  <a:lnTo>
                    <a:pt x="332" y="0"/>
                  </a:lnTo>
                  <a:lnTo>
                    <a:pt x="38" y="371"/>
                  </a:lnTo>
                  <a:close/>
                </a:path>
              </a:pathLst>
            </a:custGeom>
            <a:gradFill>
              <a:gsLst>
                <a:gs pos="8000">
                  <a:schemeClr val="accent2"/>
                </a:gs>
                <a:gs pos="85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846196" y="194213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846195" y="283748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6" y="362091"/>
            <a:ext cx="1773181" cy="4962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44" y="163026"/>
            <a:ext cx="1773181" cy="496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44" y="163026"/>
            <a:ext cx="1773181" cy="496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1_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44" y="163026"/>
            <a:ext cx="1773181" cy="496260"/>
          </a:xfrm>
          <a:prstGeom prst="rect">
            <a:avLst/>
          </a:prstGeom>
        </p:spPr>
      </p:pic>
      <p:sp>
        <p:nvSpPr>
          <p:cNvPr id="7" name="图片占位符 6"/>
          <p:cNvSpPr>
            <a:spLocks noGrp="1"/>
          </p:cNvSpPr>
          <p:nvPr>
            <p:ph type="pic" idx="13"/>
          </p:nvPr>
        </p:nvSpPr>
        <p:spPr>
          <a:xfrm>
            <a:off x="8362950" y="1809750"/>
            <a:ext cx="28575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9" y="409716"/>
            <a:ext cx="1773181" cy="496260"/>
          </a:xfrm>
          <a:prstGeom prst="rect">
            <a:avLst/>
          </a:prstGeom>
        </p:spPr>
      </p:pic>
      <p:sp>
        <p:nvSpPr>
          <p:cNvPr id="3" name="Oval 511"/>
          <p:cNvSpPr>
            <a:spLocks noChangeArrowheads="1"/>
          </p:cNvSpPr>
          <p:nvPr userDrawn="1"/>
        </p:nvSpPr>
        <p:spPr bwMode="auto">
          <a:xfrm>
            <a:off x="9403004" y="5412016"/>
            <a:ext cx="1772996" cy="1798409"/>
          </a:xfrm>
          <a:prstGeom prst="ellipse">
            <a:avLst/>
          </a:prstGeom>
          <a:gradFill>
            <a:gsLst>
              <a:gs pos="8000">
                <a:schemeClr val="accent4">
                  <a:lumMod val="60000"/>
                  <a:lumOff val="40000"/>
                  <a:alpha val="30000"/>
                </a:schemeClr>
              </a:gs>
              <a:gs pos="85000">
                <a:schemeClr val="accent4">
                  <a:alpha val="30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12"/>
          <p:cNvSpPr/>
          <p:nvPr userDrawn="1"/>
        </p:nvSpPr>
        <p:spPr bwMode="auto">
          <a:xfrm>
            <a:off x="8057356" y="0"/>
            <a:ext cx="4141788" cy="4135181"/>
          </a:xfrm>
          <a:custGeom>
            <a:avLst/>
            <a:gdLst>
              <a:gd name="T0" fmla="*/ 3761 w 3761"/>
              <a:gd name="T1" fmla="*/ 0 h 3755"/>
              <a:gd name="T2" fmla="*/ 0 w 3761"/>
              <a:gd name="T3" fmla="*/ 0 h 3755"/>
              <a:gd name="T4" fmla="*/ 3761 w 3761"/>
              <a:gd name="T5" fmla="*/ 3755 h 3755"/>
              <a:gd name="T6" fmla="*/ 3761 w 3761"/>
              <a:gd name="T7" fmla="*/ 0 h 3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61" h="3755">
                <a:moveTo>
                  <a:pt x="3761" y="0"/>
                </a:moveTo>
                <a:lnTo>
                  <a:pt x="0" y="0"/>
                </a:lnTo>
                <a:lnTo>
                  <a:pt x="3761" y="3755"/>
                </a:lnTo>
                <a:lnTo>
                  <a:pt x="3761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l="-4000" t="-16000" r="-40000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rot="959293">
            <a:off x="13061" y="3476994"/>
            <a:ext cx="1514633" cy="3119475"/>
            <a:chOff x="682625" y="1041062"/>
            <a:chExt cx="1616075" cy="3328401"/>
          </a:xfrm>
        </p:grpSpPr>
        <p:sp>
          <p:nvSpPr>
            <p:cNvPr id="8" name="Freeform 513"/>
            <p:cNvSpPr/>
            <p:nvPr userDrawn="1"/>
          </p:nvSpPr>
          <p:spPr bwMode="auto">
            <a:xfrm rot="576007">
              <a:off x="682625" y="1140849"/>
              <a:ext cx="1616075" cy="3228614"/>
            </a:xfrm>
            <a:custGeom>
              <a:avLst/>
              <a:gdLst>
                <a:gd name="T0" fmla="*/ 914 w 914"/>
                <a:gd name="T1" fmla="*/ 1826 h 1826"/>
                <a:gd name="T2" fmla="*/ 0 w 914"/>
                <a:gd name="T3" fmla="*/ 913 h 1826"/>
                <a:gd name="T4" fmla="*/ 914 w 914"/>
                <a:gd name="T5" fmla="*/ 0 h 1826"/>
                <a:gd name="T6" fmla="*/ 914 w 914"/>
                <a:gd name="T7" fmla="*/ 1826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4" h="1826">
                  <a:moveTo>
                    <a:pt x="914" y="1826"/>
                  </a:moveTo>
                  <a:lnTo>
                    <a:pt x="0" y="913"/>
                  </a:lnTo>
                  <a:lnTo>
                    <a:pt x="914" y="0"/>
                  </a:lnTo>
                  <a:lnTo>
                    <a:pt x="914" y="1826"/>
                  </a:lnTo>
                  <a:close/>
                </a:path>
              </a:pathLst>
            </a:custGeom>
            <a:gradFill>
              <a:gsLst>
                <a:gs pos="600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514"/>
            <p:cNvSpPr/>
            <p:nvPr userDrawn="1"/>
          </p:nvSpPr>
          <p:spPr bwMode="auto">
            <a:xfrm rot="900000">
              <a:off x="1159555" y="1041062"/>
              <a:ext cx="874939" cy="977719"/>
            </a:xfrm>
            <a:custGeom>
              <a:avLst/>
              <a:gdLst>
                <a:gd name="T0" fmla="*/ 38 w 332"/>
                <a:gd name="T1" fmla="*/ 371 h 371"/>
                <a:gd name="T2" fmla="*/ 0 w 332"/>
                <a:gd name="T3" fmla="*/ 39 h 371"/>
                <a:gd name="T4" fmla="*/ 332 w 332"/>
                <a:gd name="T5" fmla="*/ 0 h 371"/>
                <a:gd name="T6" fmla="*/ 38 w 332"/>
                <a:gd name="T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371">
                  <a:moveTo>
                    <a:pt x="38" y="371"/>
                  </a:moveTo>
                  <a:lnTo>
                    <a:pt x="0" y="39"/>
                  </a:lnTo>
                  <a:lnTo>
                    <a:pt x="332" y="0"/>
                  </a:lnTo>
                  <a:lnTo>
                    <a:pt x="38" y="371"/>
                  </a:lnTo>
                  <a:close/>
                </a:path>
              </a:pathLst>
            </a:custGeom>
            <a:gradFill>
              <a:gsLst>
                <a:gs pos="8000">
                  <a:schemeClr val="accent2"/>
                </a:gs>
                <a:gs pos="85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组合 332"/>
          <p:cNvGrpSpPr/>
          <p:nvPr userDrawn="1"/>
        </p:nvGrpSpPr>
        <p:grpSpPr>
          <a:xfrm flipH="1">
            <a:off x="1588" y="-85725"/>
            <a:ext cx="12192000" cy="6953477"/>
            <a:chOff x="1588" y="4763"/>
            <a:chExt cx="12192000" cy="6862989"/>
          </a:xfrm>
        </p:grpSpPr>
        <p:sp>
          <p:nvSpPr>
            <p:cNvPr id="334" name="Freeform 509"/>
            <p:cNvSpPr/>
            <p:nvPr userDrawn="1"/>
          </p:nvSpPr>
          <p:spPr bwMode="auto">
            <a:xfrm>
              <a:off x="1588" y="4763"/>
              <a:ext cx="11485563" cy="6122988"/>
            </a:xfrm>
            <a:custGeom>
              <a:avLst/>
              <a:gdLst>
                <a:gd name="T0" fmla="*/ 0 w 7235"/>
                <a:gd name="T1" fmla="*/ 0 h 3862"/>
                <a:gd name="T2" fmla="*/ 0 w 7235"/>
                <a:gd name="T3" fmla="*/ 2873 h 3862"/>
                <a:gd name="T4" fmla="*/ 2804 w 7235"/>
                <a:gd name="T5" fmla="*/ 3862 h 3862"/>
                <a:gd name="T6" fmla="*/ 7235 w 7235"/>
                <a:gd name="T7" fmla="*/ 0 h 3862"/>
                <a:gd name="T8" fmla="*/ 0 w 7235"/>
                <a:gd name="T9" fmla="*/ 0 h 3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35" h="3862">
                  <a:moveTo>
                    <a:pt x="0" y="0"/>
                  </a:moveTo>
                  <a:cubicBezTo>
                    <a:pt x="0" y="2873"/>
                    <a:pt x="0" y="2873"/>
                    <a:pt x="0" y="2873"/>
                  </a:cubicBezTo>
                  <a:cubicBezTo>
                    <a:pt x="767" y="3492"/>
                    <a:pt x="1742" y="3862"/>
                    <a:pt x="2804" y="3862"/>
                  </a:cubicBezTo>
                  <a:cubicBezTo>
                    <a:pt x="5067" y="3862"/>
                    <a:pt x="6938" y="2181"/>
                    <a:pt x="72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35" name="Freeform 510"/>
            <p:cNvSpPr/>
            <p:nvPr userDrawn="1"/>
          </p:nvSpPr>
          <p:spPr bwMode="auto">
            <a:xfrm>
              <a:off x="3684588" y="6131152"/>
              <a:ext cx="1652588" cy="736600"/>
            </a:xfrm>
            <a:custGeom>
              <a:avLst/>
              <a:gdLst>
                <a:gd name="T0" fmla="*/ 0 w 1041"/>
                <a:gd name="T1" fmla="*/ 465 h 465"/>
                <a:gd name="T2" fmla="*/ 1041 w 1041"/>
                <a:gd name="T3" fmla="*/ 465 h 465"/>
                <a:gd name="T4" fmla="*/ 520 w 1041"/>
                <a:gd name="T5" fmla="*/ 0 h 465"/>
                <a:gd name="T6" fmla="*/ 0 w 1041"/>
                <a:gd name="T7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1" h="465">
                  <a:moveTo>
                    <a:pt x="0" y="465"/>
                  </a:moveTo>
                  <a:cubicBezTo>
                    <a:pt x="1041" y="465"/>
                    <a:pt x="1041" y="465"/>
                    <a:pt x="1041" y="465"/>
                  </a:cubicBezTo>
                  <a:cubicBezTo>
                    <a:pt x="1011" y="203"/>
                    <a:pt x="790" y="0"/>
                    <a:pt x="520" y="0"/>
                  </a:cubicBezTo>
                  <a:cubicBezTo>
                    <a:pt x="251" y="0"/>
                    <a:pt x="30" y="203"/>
                    <a:pt x="0" y="465"/>
                  </a:cubicBezTo>
                  <a:close/>
                </a:path>
              </a:pathLst>
            </a:custGeom>
            <a:gradFill>
              <a:gsLst>
                <a:gs pos="8000">
                  <a:schemeClr val="accent5"/>
                </a:gs>
                <a:gs pos="85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Oval 511"/>
            <p:cNvSpPr>
              <a:spLocks noChangeArrowheads="1"/>
            </p:cNvSpPr>
            <p:nvPr userDrawn="1"/>
          </p:nvSpPr>
          <p:spPr bwMode="auto">
            <a:xfrm>
              <a:off x="7786688" y="2857501"/>
              <a:ext cx="2973388" cy="2968625"/>
            </a:xfrm>
            <a:prstGeom prst="ellipse">
              <a:avLst/>
            </a:prstGeom>
            <a:gradFill>
              <a:gsLst>
                <a:gs pos="8000">
                  <a:schemeClr val="accent4">
                    <a:lumMod val="60000"/>
                    <a:lumOff val="40000"/>
                    <a:alpha val="30000"/>
                  </a:schemeClr>
                </a:gs>
                <a:gs pos="85000">
                  <a:schemeClr val="accent4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512"/>
            <p:cNvSpPr/>
            <p:nvPr userDrawn="1"/>
          </p:nvSpPr>
          <p:spPr bwMode="auto">
            <a:xfrm>
              <a:off x="5516564" y="4763"/>
              <a:ext cx="6677024" cy="5961063"/>
            </a:xfrm>
            <a:custGeom>
              <a:avLst/>
              <a:gdLst>
                <a:gd name="T0" fmla="*/ 3761 w 3761"/>
                <a:gd name="T1" fmla="*/ 0 h 3755"/>
                <a:gd name="T2" fmla="*/ 0 w 3761"/>
                <a:gd name="T3" fmla="*/ 0 h 3755"/>
                <a:gd name="T4" fmla="*/ 3761 w 3761"/>
                <a:gd name="T5" fmla="*/ 3755 h 3755"/>
                <a:gd name="T6" fmla="*/ 3761 w 3761"/>
                <a:gd name="T7" fmla="*/ 0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1" h="3755">
                  <a:moveTo>
                    <a:pt x="3761" y="0"/>
                  </a:moveTo>
                  <a:lnTo>
                    <a:pt x="0" y="0"/>
                  </a:lnTo>
                  <a:lnTo>
                    <a:pt x="3761" y="3755"/>
                  </a:lnTo>
                  <a:lnTo>
                    <a:pt x="3761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38" name="Freeform 513"/>
            <p:cNvSpPr/>
            <p:nvPr userDrawn="1"/>
          </p:nvSpPr>
          <p:spPr bwMode="auto">
            <a:xfrm>
              <a:off x="9610725" y="3206751"/>
              <a:ext cx="1450975" cy="2898775"/>
            </a:xfrm>
            <a:custGeom>
              <a:avLst/>
              <a:gdLst>
                <a:gd name="T0" fmla="*/ 914 w 914"/>
                <a:gd name="T1" fmla="*/ 1826 h 1826"/>
                <a:gd name="T2" fmla="*/ 0 w 914"/>
                <a:gd name="T3" fmla="*/ 913 h 1826"/>
                <a:gd name="T4" fmla="*/ 914 w 914"/>
                <a:gd name="T5" fmla="*/ 0 h 1826"/>
                <a:gd name="T6" fmla="*/ 914 w 914"/>
                <a:gd name="T7" fmla="*/ 1826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4" h="1826">
                  <a:moveTo>
                    <a:pt x="914" y="1826"/>
                  </a:moveTo>
                  <a:lnTo>
                    <a:pt x="0" y="913"/>
                  </a:lnTo>
                  <a:lnTo>
                    <a:pt x="914" y="0"/>
                  </a:lnTo>
                  <a:lnTo>
                    <a:pt x="914" y="1826"/>
                  </a:lnTo>
                  <a:close/>
                </a:path>
              </a:pathLst>
            </a:custGeom>
            <a:gradFill>
              <a:gsLst>
                <a:gs pos="600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514"/>
            <p:cNvSpPr/>
            <p:nvPr userDrawn="1"/>
          </p:nvSpPr>
          <p:spPr bwMode="auto">
            <a:xfrm>
              <a:off x="295275" y="1303338"/>
              <a:ext cx="527050" cy="588963"/>
            </a:xfrm>
            <a:custGeom>
              <a:avLst/>
              <a:gdLst>
                <a:gd name="T0" fmla="*/ 38 w 332"/>
                <a:gd name="T1" fmla="*/ 371 h 371"/>
                <a:gd name="T2" fmla="*/ 0 w 332"/>
                <a:gd name="T3" fmla="*/ 39 h 371"/>
                <a:gd name="T4" fmla="*/ 332 w 332"/>
                <a:gd name="T5" fmla="*/ 0 h 371"/>
                <a:gd name="T6" fmla="*/ 38 w 332"/>
                <a:gd name="T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371">
                  <a:moveTo>
                    <a:pt x="38" y="371"/>
                  </a:moveTo>
                  <a:lnTo>
                    <a:pt x="0" y="39"/>
                  </a:lnTo>
                  <a:lnTo>
                    <a:pt x="332" y="0"/>
                  </a:lnTo>
                  <a:lnTo>
                    <a:pt x="38" y="371"/>
                  </a:lnTo>
                  <a:close/>
                </a:path>
              </a:pathLst>
            </a:custGeom>
            <a:gradFill>
              <a:gsLst>
                <a:gs pos="8000">
                  <a:schemeClr val="accent2"/>
                </a:gs>
                <a:gs pos="85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515"/>
            <p:cNvSpPr/>
            <p:nvPr userDrawn="1"/>
          </p:nvSpPr>
          <p:spPr bwMode="auto">
            <a:xfrm>
              <a:off x="5476875" y="4763"/>
              <a:ext cx="4738688" cy="2876550"/>
            </a:xfrm>
            <a:custGeom>
              <a:avLst/>
              <a:gdLst>
                <a:gd name="T0" fmla="*/ 0 w 2985"/>
                <a:gd name="T1" fmla="*/ 323 h 1815"/>
                <a:gd name="T2" fmla="*/ 1492 w 2985"/>
                <a:gd name="T3" fmla="*/ 1815 h 1815"/>
                <a:gd name="T4" fmla="*/ 2985 w 2985"/>
                <a:gd name="T5" fmla="*/ 323 h 1815"/>
                <a:gd name="T6" fmla="*/ 2950 w 2985"/>
                <a:gd name="T7" fmla="*/ 0 h 1815"/>
                <a:gd name="T8" fmla="*/ 35 w 2985"/>
                <a:gd name="T9" fmla="*/ 0 h 1815"/>
                <a:gd name="T10" fmla="*/ 0 w 2985"/>
                <a:gd name="T11" fmla="*/ 323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1815">
                  <a:moveTo>
                    <a:pt x="0" y="323"/>
                  </a:moveTo>
                  <a:cubicBezTo>
                    <a:pt x="0" y="1147"/>
                    <a:pt x="668" y="1815"/>
                    <a:pt x="1492" y="1815"/>
                  </a:cubicBezTo>
                  <a:cubicBezTo>
                    <a:pt x="2317" y="1815"/>
                    <a:pt x="2985" y="1147"/>
                    <a:pt x="2985" y="323"/>
                  </a:cubicBezTo>
                  <a:cubicBezTo>
                    <a:pt x="2985" y="212"/>
                    <a:pt x="2973" y="104"/>
                    <a:pt x="29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2" y="104"/>
                    <a:pt x="0" y="212"/>
                    <a:pt x="0" y="323"/>
                  </a:cubicBezTo>
                  <a:close/>
                </a:path>
              </a:pathLst>
            </a:custGeom>
            <a:gradFill>
              <a:gsLst>
                <a:gs pos="8000">
                  <a:schemeClr val="accent4">
                    <a:lumMod val="60000"/>
                    <a:lumOff val="40000"/>
                  </a:schemeClr>
                </a:gs>
                <a:gs pos="85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516"/>
            <p:cNvSpPr/>
            <p:nvPr userDrawn="1"/>
          </p:nvSpPr>
          <p:spPr bwMode="auto">
            <a:xfrm>
              <a:off x="7513638" y="4763"/>
              <a:ext cx="2701925" cy="2178050"/>
            </a:xfrm>
            <a:custGeom>
              <a:avLst/>
              <a:gdLst>
                <a:gd name="T0" fmla="*/ 1269 w 1702"/>
                <a:gd name="T1" fmla="*/ 1374 h 1374"/>
                <a:gd name="T2" fmla="*/ 1702 w 1702"/>
                <a:gd name="T3" fmla="*/ 323 h 1374"/>
                <a:gd name="T4" fmla="*/ 1667 w 1702"/>
                <a:gd name="T5" fmla="*/ 0 h 1374"/>
                <a:gd name="T6" fmla="*/ 0 w 1702"/>
                <a:gd name="T7" fmla="*/ 0 h 1374"/>
                <a:gd name="T8" fmla="*/ 1269 w 1702"/>
                <a:gd name="T9" fmla="*/ 1374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1374">
                  <a:moveTo>
                    <a:pt x="1269" y="1374"/>
                  </a:moveTo>
                  <a:cubicBezTo>
                    <a:pt x="1536" y="1104"/>
                    <a:pt x="1702" y="733"/>
                    <a:pt x="1702" y="323"/>
                  </a:cubicBezTo>
                  <a:cubicBezTo>
                    <a:pt x="1702" y="212"/>
                    <a:pt x="1690" y="104"/>
                    <a:pt x="16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69" y="1374"/>
                  </a:lnTo>
                  <a:close/>
                </a:path>
              </a:pathLst>
            </a:custGeom>
            <a:gradFill>
              <a:gsLst>
                <a:gs pos="8000">
                  <a:schemeClr val="accent5"/>
                </a:gs>
                <a:gs pos="85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78613" y="2070558"/>
            <a:ext cx="4604544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78613" y="4376794"/>
            <a:ext cx="460454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78614" y="4080523"/>
            <a:ext cx="460454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44" y="163026"/>
            <a:ext cx="1773181" cy="4962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5884982" y="1336847"/>
            <a:ext cx="0" cy="3892457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淘宝店chenying0907 13"/>
          <p:cNvSpPr txBox="1"/>
          <p:nvPr userDrawn="1"/>
        </p:nvSpPr>
        <p:spPr>
          <a:xfrm>
            <a:off x="599710" y="2624285"/>
            <a:ext cx="4754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西北大学微信公众平台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荣誉出品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 defTabSz="457200" rtl="0" eaLnBrk="1" latinLnBrk="0" hangingPunct="1">
              <a:lnSpc>
                <a:spcPct val="150000"/>
              </a:lnSpc>
            </a:pPr>
            <a:r>
              <a:rPr lang="zh-CN" altLang="en-US" sz="1600" b="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图片素材来源</a:t>
            </a:r>
            <a:r>
              <a:rPr lang="zh-CN" altLang="en-US" sz="16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“微西大”新媒体中心</a:t>
            </a:r>
            <a:endParaRPr lang="en-US" altLang="zh-CN" sz="1600" b="1" kern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版式设计</a:t>
            </a:r>
            <a:r>
              <a:rPr lang="zh-CN" altLang="en-US" sz="1600" b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@</a:t>
            </a:r>
            <a:r>
              <a:rPr lang="zh-CN" altLang="en-US" sz="1600" b="1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思望</a:t>
            </a:r>
            <a:endParaRPr lang="en-US" altLang="zh-CN" sz="1600" b="1" kern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部分素材来自网络</a:t>
            </a:r>
            <a:endParaRPr lang="en-US" altLang="zh-CN" sz="1600" b="0" kern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淘宝店chenying0907 13"/>
          <p:cNvSpPr txBox="1"/>
          <p:nvPr userDrawn="1"/>
        </p:nvSpPr>
        <p:spPr>
          <a:xfrm>
            <a:off x="6520689" y="2808951"/>
            <a:ext cx="47542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扫码关注西北大学微信公众平台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公众号：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northwest1902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西北大学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投稿邮箱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xidaweixin@qq.com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2484388" y="1336847"/>
            <a:ext cx="984925" cy="9966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EBFFFF">
                  <a:alpha val="100000"/>
                </a:srgbClr>
              </a:clrFrom>
              <a:clrTo>
                <a:srgbClr val="EBFFFF">
                  <a:alpha val="100000"/>
                  <a:alpha val="0"/>
                </a:srgbClr>
              </a:clrTo>
            </a:clrChange>
            <a:grayscl/>
            <a:lum bright="10000" contrast="-6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2787" y="1366772"/>
            <a:ext cx="1190086" cy="1190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46982" y="2870201"/>
            <a:ext cx="5915818" cy="558799"/>
          </a:xfrm>
        </p:spPr>
        <p:txBody>
          <a:bodyPr>
            <a:normAutofit/>
          </a:bodyPr>
          <a:lstStyle/>
          <a:p>
            <a:r>
              <a:rPr lang="zh-CN" altLang="en-US" dirty="0"/>
              <a:t>公诚勤朴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46982" y="1938685"/>
            <a:ext cx="7115968" cy="1042559"/>
          </a:xfrm>
        </p:spPr>
        <p:txBody>
          <a:bodyPr>
            <a:normAutofit/>
          </a:bodyPr>
          <a:lstStyle/>
          <a:p>
            <a:r>
              <a:rPr lang="zh-CN" altLang="en-US" dirty="0"/>
              <a:t>西北大学论文答辩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solidFill>
            <a:srgbClr val="269EEF"/>
          </a:solidFill>
        </p:spPr>
        <p:txBody>
          <a:bodyPr/>
          <a:lstStyle/>
          <a:p>
            <a:r>
              <a:rPr lang="zh-CN" altLang="en-US" sz="1600" b="1" dirty="0"/>
              <a:t>汇报人：</a:t>
            </a:r>
            <a:endParaRPr lang="en-US" altLang="zh-CN" sz="1600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46982" y="4998158"/>
            <a:ext cx="2500975" cy="296271"/>
          </a:xfrm>
        </p:spPr>
        <p:txBody>
          <a:bodyPr/>
          <a:lstStyle/>
          <a:p>
            <a:r>
              <a:rPr lang="zh-CN" altLang="en-US" sz="1600" b="1" dirty="0"/>
              <a:t>时    间：</a:t>
            </a:r>
            <a:endParaRPr lang="en-US" altLang="en-US" sz="1600" b="1" dirty="0"/>
          </a:p>
        </p:txBody>
      </p:sp>
      <p:sp>
        <p:nvSpPr>
          <p:cNvPr id="8" name="文本占位符 5"/>
          <p:cNvSpPr txBox="1"/>
          <p:nvPr/>
        </p:nvSpPr>
        <p:spPr>
          <a:xfrm>
            <a:off x="1251875" y="4265647"/>
            <a:ext cx="2500975" cy="2962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chemeClr val="accent2"/>
              </a:gs>
              <a:gs pos="85000">
                <a:schemeClr val="accent1"/>
              </a:gs>
            </a:gsLst>
            <a:lin ang="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/>
              <a:t>院    系：</a:t>
            </a:r>
            <a:endParaRPr lang="en-US" altLang="zh-CN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700808"/>
            <a:ext cx="10887030" cy="4083608"/>
            <a:chOff x="757282" y="1700808"/>
            <a:chExt cx="10887030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887030" cy="4083608"/>
              <a:chOff x="1175743" y="1700808"/>
              <a:chExt cx="10463755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941203" y="1779399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en-US" sz="2400" dirty="0">
                    <a:latin typeface="+mn-lt"/>
                    <a:ea typeface="+mn-ea"/>
                    <a:sym typeface="+mn-lt"/>
                  </a:rPr>
                  <a:t>一、请填写您的标题</a:t>
                </a:r>
                <a:endParaRPr lang="en-US" altLang="zh-CN" sz="240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 dirty="0">
                    <a:latin typeface="+mn-lt"/>
                    <a:ea typeface="+mn-ea"/>
                    <a:sym typeface="+mn-lt"/>
                  </a:rPr>
                  <a:t>二、</a:t>
                </a:r>
                <a:r>
                  <a:rPr lang="zh-CN" altLang="en-US" sz="2400" dirty="0">
                    <a:sym typeface="+mn-lt"/>
                  </a:rPr>
                  <a:t>请填写您的标题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 dirty="0">
                    <a:latin typeface="+mn-lt"/>
                    <a:ea typeface="+mn-ea"/>
                    <a:sym typeface="+mn-lt"/>
                  </a:rPr>
                  <a:t>三、</a:t>
                </a:r>
                <a:r>
                  <a:rPr lang="zh-CN" altLang="en-US" sz="2400" dirty="0">
                    <a:sym typeface="+mn-lt"/>
                  </a:rPr>
                  <a:t>请填写您的标题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sz="240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汇报大纲</a:t>
                </a:r>
                <a:endParaRPr lang="tr-TR" sz="32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一、标题</a:t>
            </a:r>
            <a:endParaRPr lang="zh-CN" altLang="en-US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582385" y="2971101"/>
            <a:ext cx="5419185" cy="1467819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西北大学肇始于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1902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年的陕西大学堂和京师大学堂速成科仕学馆。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1912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年始称西北大学。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1923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年改为国立西北大学。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1937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年西迁来陕的国立北平大学、北平师范大学、北洋工学院和北平研究院等组成国立西安临时大学，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1938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年改为国立西北联合大学，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1939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年复称国立西北大学。新中国成立后为教育部直属综合大学。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1950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年复名西北大学。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1958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年改隶陕西省主管。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1978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年被确定为全国重点大学。现为首批国家“世界一流学科建设高校”，国家“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工程”建设院校、教育部与陕西省共建高校。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4545" y="2596910"/>
            <a:ext cx="860740" cy="74838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一、标题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5269" y="2259367"/>
            <a:ext cx="6149972" cy="1784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西北大学肇始于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1902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年的陕西大学堂和京师大学堂速成科仕学馆。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1912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年始称西北大学。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年改为国立西北大学。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1937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年西迁来陕的国立北平大学、北平师范大学、北洋工学院和北平研究院等组成国立西安临时大学，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1938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年改为国立西北联合大学，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1939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年复称国立西北大学。新中国成立后为教育部直属综合大学。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1950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年复名西北大学。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1958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年改隶陕西省主管。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1978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年被确定为全国重点大学。现为首批国家“世界一流学科建设高校”，国家“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工程”建设院校、教育部与陕西省共建高校。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2" y="574238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*文章内的标注或者备注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3787" y="1223844"/>
            <a:ext cx="7052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(一) 小标题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r="10938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二、标题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01450b-ccf5-4c92-8db3-1b41b04e1d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35201"/>
            <a:ext cx="10941360" cy="4811643"/>
            <a:chOff x="736745" y="1275545"/>
            <a:chExt cx="10941360" cy="4811643"/>
          </a:xfrm>
        </p:grpSpPr>
        <p:grpSp>
          <p:nvGrpSpPr>
            <p:cNvPr id="6" name="îšļiḍè"/>
            <p:cNvGrpSpPr/>
            <p:nvPr/>
          </p:nvGrpSpPr>
          <p:grpSpPr>
            <a:xfrm>
              <a:off x="736745" y="1356666"/>
              <a:ext cx="1933578" cy="1993257"/>
              <a:chOff x="736745" y="1356666"/>
              <a:chExt cx="1933578" cy="1993257"/>
            </a:xfrm>
          </p:grpSpPr>
          <p:sp>
            <p:nvSpPr>
              <p:cNvPr id="37" name="íṣḷîḓe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ï$ľiḍê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9" name="ïṥḷïde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40" name="ïṩḻîdé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41" name="iṩlíḋ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7" name="iṥḻïḋe"/>
            <p:cNvGrpSpPr/>
            <p:nvPr/>
          </p:nvGrpSpPr>
          <p:grpSpPr>
            <a:xfrm>
              <a:off x="6411000" y="1356666"/>
              <a:ext cx="1933578" cy="1993257"/>
              <a:chOff x="736745" y="1356666"/>
              <a:chExt cx="1933578" cy="1993257"/>
            </a:xfrm>
          </p:grpSpPr>
          <p:sp>
            <p:nvSpPr>
              <p:cNvPr id="32" name="iSḻïdè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iṣḻïḋé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4" name="ïṩľîḋê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5" name="îsḻíḑ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6" name="iS1íḍé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8" name="iŝḻîďe"/>
            <p:cNvGrpSpPr/>
            <p:nvPr/>
          </p:nvGrpSpPr>
          <p:grpSpPr>
            <a:xfrm>
              <a:off x="736745" y="4014000"/>
              <a:ext cx="1933578" cy="1993257"/>
              <a:chOff x="736745" y="1356666"/>
              <a:chExt cx="1933578" cy="1993257"/>
            </a:xfrm>
          </p:grpSpPr>
          <p:sp>
            <p:nvSpPr>
              <p:cNvPr id="27" name="îśľïdé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işľïḍé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9" name="î$ḷídé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0" name="iS1iḓ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iSlíd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9" name="ï$ḻiḑê"/>
            <p:cNvGrpSpPr/>
            <p:nvPr/>
          </p:nvGrpSpPr>
          <p:grpSpPr>
            <a:xfrm>
              <a:off x="6411000" y="4014000"/>
              <a:ext cx="1933578" cy="1993257"/>
              <a:chOff x="736745" y="1356666"/>
              <a:chExt cx="1933578" cy="1993257"/>
            </a:xfrm>
          </p:grpSpPr>
          <p:sp>
            <p:nvSpPr>
              <p:cNvPr id="22" name="îŝḻíḋe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îšļíḋê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4" name="ísľíḋè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25" name="ïśľiḓè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iŝḷíḋé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10" name="iṣḻïḋê"/>
            <p:cNvGrpSpPr/>
            <p:nvPr/>
          </p:nvGrpSpPr>
          <p:grpSpPr>
            <a:xfrm>
              <a:off x="2767467" y="1275545"/>
              <a:ext cx="3236383" cy="2075204"/>
              <a:chOff x="2776441" y="1231264"/>
              <a:chExt cx="3236383" cy="2075204"/>
            </a:xfrm>
          </p:grpSpPr>
          <p:sp>
            <p:nvSpPr>
              <p:cNvPr id="20" name="ïslíḋè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1"/>
                    </a:solidFill>
                  </a:rPr>
                  <a:t>(</a:t>
                </a:r>
                <a:r>
                  <a:rPr lang="zh-CN" altLang="en-US" b="1" dirty="0">
                    <a:solidFill>
                      <a:schemeClr val="accent1"/>
                    </a:solidFill>
                  </a:rPr>
                  <a:t>一</a:t>
                </a:r>
                <a:r>
                  <a:rPr lang="en-US" altLang="zh-CN" b="1" dirty="0">
                    <a:solidFill>
                      <a:schemeClr val="accent1"/>
                    </a:solidFill>
                  </a:rPr>
                  <a:t>) </a:t>
                </a:r>
                <a:r>
                  <a:rPr lang="zh-CN" altLang="en-US" b="1" dirty="0">
                    <a:solidFill>
                      <a:schemeClr val="accent1"/>
                    </a:solidFill>
                  </a:rPr>
                  <a:t>小标题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í$lîḍè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000" dirty="0"/>
                  <a:t>西北大学肇始于</a:t>
                </a:r>
                <a:r>
                  <a:rPr lang="en-US" altLang="zh-CN" sz="1000" dirty="0"/>
                  <a:t>1902</a:t>
                </a:r>
                <a:r>
                  <a:rPr lang="zh-CN" altLang="en-US" sz="1000" dirty="0"/>
                  <a:t>年的陕西大学堂和京师大学堂速成科仕学馆。</a:t>
                </a:r>
                <a:r>
                  <a:rPr lang="en-US" altLang="zh-CN" sz="1000" dirty="0"/>
                  <a:t>1912</a:t>
                </a:r>
                <a:r>
                  <a:rPr lang="zh-CN" altLang="en-US" sz="1000" dirty="0"/>
                  <a:t>年始称西北大学。</a:t>
                </a:r>
                <a:r>
                  <a:rPr lang="en-US" altLang="zh-CN" sz="1000" dirty="0"/>
                  <a:t>1923</a:t>
                </a:r>
                <a:r>
                  <a:rPr lang="zh-CN" altLang="en-US" sz="1000" dirty="0"/>
                  <a:t>年改为国立西北大学。</a:t>
                </a:r>
                <a:r>
                  <a:rPr lang="en-US" altLang="zh-CN" sz="1000" dirty="0"/>
                  <a:t>1937</a:t>
                </a:r>
                <a:r>
                  <a:rPr lang="zh-CN" altLang="en-US" sz="1000" dirty="0"/>
                  <a:t>年西迁来陕的国立北平大学、北平师范大学、北洋工学院和北平研究院等组成国立西安临时大学，</a:t>
                </a:r>
                <a:r>
                  <a:rPr lang="en-US" altLang="zh-CN" sz="1000" dirty="0"/>
                  <a:t>1938</a:t>
                </a:r>
                <a:r>
                  <a:rPr lang="zh-CN" altLang="en-US" sz="1000" dirty="0"/>
                  <a:t>年改为国立西北联合大学，</a:t>
                </a:r>
                <a:r>
                  <a:rPr lang="en-US" altLang="zh-CN" sz="1000" dirty="0"/>
                  <a:t>1939</a:t>
                </a:r>
                <a:r>
                  <a:rPr lang="zh-CN" altLang="en-US" sz="1000" dirty="0"/>
                  <a:t>年复称国立西北大学。</a:t>
                </a:r>
                <a:endParaRPr lang="en-US" altLang="zh-CN" sz="1000" dirty="0"/>
              </a:p>
            </p:txBody>
          </p:sp>
        </p:grpSp>
        <p:grpSp>
          <p:nvGrpSpPr>
            <p:cNvPr id="11" name="îsļîdé"/>
            <p:cNvGrpSpPr/>
            <p:nvPr/>
          </p:nvGrpSpPr>
          <p:grpSpPr>
            <a:xfrm>
              <a:off x="8441722" y="1275545"/>
              <a:ext cx="3236383" cy="2075204"/>
              <a:chOff x="2776441" y="1231264"/>
              <a:chExt cx="3236383" cy="2075204"/>
            </a:xfrm>
          </p:grpSpPr>
          <p:sp>
            <p:nvSpPr>
              <p:cNvPr id="18" name="ïšḷiḋé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(</a:t>
                </a:r>
                <a:r>
                  <a:rPr lang="zh-CN" altLang="en-US" b="1" dirty="0">
                    <a:solidFill>
                      <a:schemeClr val="accent2"/>
                    </a:solidFill>
                  </a:rPr>
                  <a:t>二</a:t>
                </a:r>
                <a:r>
                  <a:rPr lang="en-US" altLang="zh-CN" b="1" dirty="0">
                    <a:solidFill>
                      <a:schemeClr val="accent2"/>
                    </a:solidFill>
                  </a:rPr>
                  <a:t>) </a:t>
                </a:r>
                <a:r>
                  <a:rPr lang="zh-CN" altLang="en-US" b="1" dirty="0">
                    <a:solidFill>
                      <a:schemeClr val="accent2"/>
                    </a:solidFill>
                  </a:rPr>
                  <a:t>小标题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ïšḷíḍè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000" dirty="0"/>
                  <a:t>新中国成立后为教育部直属综合大学。</a:t>
                </a:r>
                <a:r>
                  <a:rPr lang="en-US" altLang="zh-CN" sz="1000" dirty="0"/>
                  <a:t>1950</a:t>
                </a:r>
                <a:r>
                  <a:rPr lang="zh-CN" altLang="en-US" sz="1000" dirty="0"/>
                  <a:t>年复名西北大学。</a:t>
                </a:r>
                <a:r>
                  <a:rPr lang="en-US" altLang="zh-CN" sz="1000" dirty="0"/>
                  <a:t>1958</a:t>
                </a:r>
                <a:r>
                  <a:rPr lang="zh-CN" altLang="en-US" sz="1000" dirty="0"/>
                  <a:t>年改隶陕西省主管。</a:t>
                </a:r>
                <a:r>
                  <a:rPr lang="en-US" altLang="zh-CN" sz="1000" dirty="0"/>
                  <a:t>1978</a:t>
                </a:r>
                <a:r>
                  <a:rPr lang="zh-CN" altLang="en-US" sz="1000" dirty="0"/>
                  <a:t>年被确定为全国重点大学。现为首批国家“世界一流学科建设高校”，国家“</a:t>
                </a:r>
                <a:r>
                  <a:rPr lang="en-US" altLang="zh-CN" sz="1000" dirty="0"/>
                  <a:t>211</a:t>
                </a:r>
                <a:r>
                  <a:rPr lang="zh-CN" altLang="en-US" sz="1000" dirty="0"/>
                  <a:t>工程”建设院校、教育部与陕西省共建高校。</a:t>
                </a:r>
                <a:endParaRPr lang="en-US" altLang="zh-CN" sz="1000" dirty="0"/>
              </a:p>
            </p:txBody>
          </p:sp>
        </p:grpSp>
        <p:grpSp>
          <p:nvGrpSpPr>
            <p:cNvPr id="12" name="ísḷîḋê"/>
            <p:cNvGrpSpPr/>
            <p:nvPr/>
          </p:nvGrpSpPr>
          <p:grpSpPr>
            <a:xfrm>
              <a:off x="2767467" y="4011984"/>
              <a:ext cx="3236383" cy="2075204"/>
              <a:chOff x="2776441" y="1231264"/>
              <a:chExt cx="3236383" cy="2075204"/>
            </a:xfrm>
          </p:grpSpPr>
          <p:sp>
            <p:nvSpPr>
              <p:cNvPr id="16" name="íSlïḍè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(</a:t>
                </a:r>
                <a:r>
                  <a:rPr lang="zh-CN" altLang="en-US" b="1" dirty="0">
                    <a:solidFill>
                      <a:schemeClr val="accent3"/>
                    </a:solidFill>
                  </a:rPr>
                  <a:t>三</a:t>
                </a:r>
                <a:r>
                  <a:rPr lang="en-US" altLang="zh-CN" b="1" dirty="0">
                    <a:solidFill>
                      <a:schemeClr val="accent3"/>
                    </a:solidFill>
                  </a:rPr>
                  <a:t>) </a:t>
                </a:r>
                <a:r>
                  <a:rPr lang="zh-CN" altLang="en-US" b="1" dirty="0">
                    <a:solidFill>
                      <a:schemeClr val="accent3"/>
                    </a:solidFill>
                  </a:rPr>
                  <a:t>小标题</a:t>
                </a:r>
                <a:endParaRPr lang="en-US" altLang="zh-CN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7" name="í$ļíḍe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000" dirty="0"/>
                  <a:t>在长期的发展历程中，西北大学形成了“发扬民族精神，融合世界思想，肩负建设西北之重任”的办学理念，汇聚了众多名师大家，产生了一批高水平学术成果，培养了大批才任天下的杰出人才，享有良好的学术声誉和社会声望，被誉为“中华石油英才之母”“经济学家的摇篮”“作家摇篮”。</a:t>
                </a:r>
                <a:endParaRPr lang="en-US" altLang="zh-CN" sz="1000" dirty="0"/>
              </a:p>
            </p:txBody>
          </p:sp>
        </p:grpSp>
        <p:grpSp>
          <p:nvGrpSpPr>
            <p:cNvPr id="13" name="íṧľíde"/>
            <p:cNvGrpSpPr/>
            <p:nvPr/>
          </p:nvGrpSpPr>
          <p:grpSpPr>
            <a:xfrm>
              <a:off x="8441722" y="4011984"/>
              <a:ext cx="3236383" cy="2075204"/>
              <a:chOff x="2776441" y="1231264"/>
              <a:chExt cx="3236383" cy="2075204"/>
            </a:xfrm>
          </p:grpSpPr>
          <p:sp>
            <p:nvSpPr>
              <p:cNvPr id="14" name="ïṡļíďe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4"/>
                    </a:solidFill>
                  </a:rPr>
                  <a:t>(</a:t>
                </a:r>
                <a:r>
                  <a:rPr lang="zh-CN" altLang="en-US" b="1" dirty="0">
                    <a:solidFill>
                      <a:schemeClr val="accent4"/>
                    </a:solidFill>
                  </a:rPr>
                  <a:t>四</a:t>
                </a:r>
                <a:r>
                  <a:rPr lang="en-US" altLang="zh-CN" b="1" dirty="0">
                    <a:solidFill>
                      <a:schemeClr val="accent4"/>
                    </a:solidFill>
                  </a:rPr>
                  <a:t>) </a:t>
                </a:r>
                <a:r>
                  <a:rPr lang="zh-CN" altLang="en-US" b="1" dirty="0">
                    <a:solidFill>
                      <a:schemeClr val="accent4"/>
                    </a:solidFill>
                  </a:rPr>
                  <a:t>小标题</a:t>
                </a:r>
                <a:endParaRPr lang="en-US" altLang="zh-CN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" name="î$ḻiḋê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000" dirty="0"/>
                  <a:t>学校现有太白校区、桃园校区、长安校区三个校区，总占地面积</a:t>
                </a:r>
                <a:r>
                  <a:rPr lang="en-US" altLang="zh-CN" sz="1000" dirty="0"/>
                  <a:t>2360</a:t>
                </a:r>
                <a:r>
                  <a:rPr lang="zh-CN" altLang="en-US" sz="1000" dirty="0"/>
                  <a:t>余亩。现有</a:t>
                </a:r>
                <a:r>
                  <a:rPr lang="en-US" altLang="zh-CN" sz="1000" dirty="0"/>
                  <a:t>23</a:t>
                </a:r>
                <a:r>
                  <a:rPr lang="zh-CN" altLang="en-US" sz="1000" dirty="0"/>
                  <a:t>个院（系）和研究生院，</a:t>
                </a:r>
                <a:r>
                  <a:rPr lang="en-US" altLang="zh-CN" sz="1000" dirty="0"/>
                  <a:t>86</a:t>
                </a:r>
                <a:r>
                  <a:rPr lang="zh-CN" altLang="en-US" sz="1000" dirty="0"/>
                  <a:t>个本科专业。学校现有</a:t>
                </a:r>
                <a:r>
                  <a:rPr lang="en-US" altLang="zh-CN" sz="1000" dirty="0"/>
                  <a:t>24</a:t>
                </a:r>
                <a:r>
                  <a:rPr lang="zh-CN" altLang="en-US" sz="1000" dirty="0"/>
                  <a:t>个博士学位授权一级学科、</a:t>
                </a:r>
                <a:r>
                  <a:rPr lang="en-US" altLang="zh-CN" sz="1000" dirty="0"/>
                  <a:t>37</a:t>
                </a:r>
                <a:r>
                  <a:rPr lang="zh-CN" altLang="en-US" sz="1000" dirty="0"/>
                  <a:t>个硕士学位授权一级学科、</a:t>
                </a:r>
                <a:r>
                  <a:rPr lang="en-US" altLang="zh-CN" sz="1000" dirty="0"/>
                  <a:t>14</a:t>
                </a:r>
                <a:r>
                  <a:rPr lang="zh-CN" altLang="en-US" sz="1000" dirty="0"/>
                  <a:t>个专业学位授权类别。</a:t>
                </a:r>
                <a:endParaRPr lang="en-US" altLang="zh-CN" sz="1000" dirty="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三、标题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c8ddaa27-8dc8-4376-99a7-501c1e8133c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2" y="1811835"/>
            <a:ext cx="11522078" cy="5046165"/>
            <a:chOff x="669925" y="1811835"/>
            <a:chExt cx="11522078" cy="5046165"/>
          </a:xfrm>
        </p:grpSpPr>
        <p:grpSp>
          <p:nvGrpSpPr>
            <p:cNvPr id="6" name="ïṧľíḑè"/>
            <p:cNvGrpSpPr/>
            <p:nvPr/>
          </p:nvGrpSpPr>
          <p:grpSpPr>
            <a:xfrm>
              <a:off x="669925" y="2041516"/>
              <a:ext cx="8486076" cy="601690"/>
              <a:chOff x="669925" y="2041516"/>
              <a:chExt cx="8486076" cy="601690"/>
            </a:xfrm>
          </p:grpSpPr>
          <p:sp>
            <p:nvSpPr>
              <p:cNvPr id="20" name="íṣḻíde"/>
              <p:cNvSpPr/>
              <p:nvPr/>
            </p:nvSpPr>
            <p:spPr>
              <a:xfrm>
                <a:off x="966001" y="2041516"/>
                <a:ext cx="8190000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21" name="íṣľîḑe"/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1</a:t>
                </a:r>
                <a:endParaRPr lang="en-US" sz="2000" i="0" u="none" strike="noStrike" cap="none" baseline="0" dirty="0">
                  <a:solidFill>
                    <a:schemeClr val="l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2" name="iŝḻïḓe"/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一</a:t>
                </a: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) </a:t>
                </a: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小标题</a:t>
                </a:r>
                <a:endParaRPr lang="en-US" altLang="zh-C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íṣľîďè"/>
            <p:cNvGrpSpPr/>
            <p:nvPr/>
          </p:nvGrpSpPr>
          <p:grpSpPr>
            <a:xfrm>
              <a:off x="1393529" y="3207875"/>
              <a:ext cx="7762472" cy="601690"/>
              <a:chOff x="669925" y="2041516"/>
              <a:chExt cx="7762472" cy="601690"/>
            </a:xfrm>
          </p:grpSpPr>
          <p:sp>
            <p:nvSpPr>
              <p:cNvPr id="17" name="ïs1iḓè"/>
              <p:cNvSpPr/>
              <p:nvPr/>
            </p:nvSpPr>
            <p:spPr>
              <a:xfrm>
                <a:off x="966001" y="2041516"/>
                <a:ext cx="7466396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18" name="íšḷîďè"/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2</a:t>
                </a:r>
                <a:endParaRPr lang="en-US" sz="2000" i="0" u="none" strike="noStrike" cap="none" baseline="0" dirty="0">
                  <a:solidFill>
                    <a:schemeClr val="l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9" name="ïṧļïḑé"/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二</a:t>
                </a: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) </a:t>
                </a: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小标题</a:t>
                </a:r>
                <a:endParaRPr lang="en-US" altLang="zh-C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ï$ḻïďè"/>
            <p:cNvGrpSpPr/>
            <p:nvPr/>
          </p:nvGrpSpPr>
          <p:grpSpPr>
            <a:xfrm>
              <a:off x="2273658" y="4374234"/>
              <a:ext cx="6882343" cy="601690"/>
              <a:chOff x="669925" y="2041516"/>
              <a:chExt cx="6882343" cy="601690"/>
            </a:xfrm>
          </p:grpSpPr>
          <p:sp>
            <p:nvSpPr>
              <p:cNvPr id="14" name="ïS1íḋè"/>
              <p:cNvSpPr/>
              <p:nvPr/>
            </p:nvSpPr>
            <p:spPr>
              <a:xfrm>
                <a:off x="966001" y="2041516"/>
                <a:ext cx="6586267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15" name="işļíḍé"/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3</a:t>
                </a:r>
                <a:endParaRPr lang="en-US" sz="2000" i="0" u="none" strike="noStrike" cap="none" baseline="0" dirty="0">
                  <a:solidFill>
                    <a:schemeClr val="l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6" name="ïṥḻíḍê"/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三</a:t>
                </a: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) </a:t>
                </a: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小标题</a:t>
                </a:r>
                <a:endParaRPr lang="en-US" altLang="zh-C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îsľîḓe"/>
            <p:cNvGrpSpPr/>
            <p:nvPr/>
          </p:nvGrpSpPr>
          <p:grpSpPr>
            <a:xfrm>
              <a:off x="7381877" y="1811835"/>
              <a:ext cx="4810126" cy="5046165"/>
              <a:chOff x="7806768" y="2257578"/>
              <a:chExt cx="4385232" cy="4600422"/>
            </a:xfrm>
          </p:grpSpPr>
          <p:sp>
            <p:nvSpPr>
              <p:cNvPr id="10" name="ïsḻîḋe"/>
              <p:cNvSpPr/>
              <p:nvPr/>
            </p:nvSpPr>
            <p:spPr>
              <a:xfrm>
                <a:off x="7806768" y="2257578"/>
                <a:ext cx="3369878" cy="33698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íšḷiḑê"/>
              <p:cNvSpPr/>
              <p:nvPr/>
            </p:nvSpPr>
            <p:spPr>
              <a:xfrm>
                <a:off x="8014056" y="2466971"/>
                <a:ext cx="2959435" cy="2959436"/>
              </a:xfrm>
              <a:prstGeom prst="ellipse">
                <a:avLst/>
              </a:prstGeom>
              <a:blipFill>
                <a:blip r:embed="rId2"/>
                <a:stretch>
                  <a:fillRect l="-4000" t="-16000" r="-40000"/>
                </a:stretch>
              </a:blipFill>
              <a:ln w="285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îśliḋé"/>
              <p:cNvSpPr/>
              <p:nvPr/>
            </p:nvSpPr>
            <p:spPr>
              <a:xfrm>
                <a:off x="10447518" y="5136498"/>
                <a:ext cx="1744482" cy="172150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892" y="0"/>
                    </a:moveTo>
                    <a:lnTo>
                      <a:pt x="0" y="16747"/>
                    </a:lnTo>
                    <a:lnTo>
                      <a:pt x="86032" y="120000"/>
                    </a:lnTo>
                    <a:lnTo>
                      <a:pt x="120000" y="120000"/>
                    </a:lnTo>
                    <a:lnTo>
                      <a:pt x="19892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ïŝḻïďê"/>
              <p:cNvSpPr/>
              <p:nvPr/>
            </p:nvSpPr>
            <p:spPr>
              <a:xfrm>
                <a:off x="10332613" y="5025770"/>
                <a:ext cx="553637" cy="51812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45" y="0"/>
                    </a:moveTo>
                    <a:lnTo>
                      <a:pt x="0" y="81454"/>
                    </a:lnTo>
                    <a:lnTo>
                      <a:pt x="28301" y="120000"/>
                    </a:lnTo>
                    <a:lnTo>
                      <a:pt x="28301" y="120000"/>
                    </a:lnTo>
                    <a:lnTo>
                      <a:pt x="36452" y="117575"/>
                    </a:lnTo>
                    <a:lnTo>
                      <a:pt x="44603" y="114181"/>
                    </a:lnTo>
                    <a:lnTo>
                      <a:pt x="51849" y="111030"/>
                    </a:lnTo>
                    <a:lnTo>
                      <a:pt x="58867" y="107151"/>
                    </a:lnTo>
                    <a:lnTo>
                      <a:pt x="65660" y="103030"/>
                    </a:lnTo>
                    <a:lnTo>
                      <a:pt x="72452" y="98909"/>
                    </a:lnTo>
                    <a:lnTo>
                      <a:pt x="78566" y="94303"/>
                    </a:lnTo>
                    <a:lnTo>
                      <a:pt x="84226" y="89454"/>
                    </a:lnTo>
                    <a:lnTo>
                      <a:pt x="90113" y="84121"/>
                    </a:lnTo>
                    <a:lnTo>
                      <a:pt x="95094" y="78787"/>
                    </a:lnTo>
                    <a:lnTo>
                      <a:pt x="100301" y="72484"/>
                    </a:lnTo>
                    <a:lnTo>
                      <a:pt x="104830" y="66666"/>
                    </a:lnTo>
                    <a:lnTo>
                      <a:pt x="109132" y="60121"/>
                    </a:lnTo>
                    <a:lnTo>
                      <a:pt x="112981" y="53090"/>
                    </a:lnTo>
                    <a:lnTo>
                      <a:pt x="116377" y="46060"/>
                    </a:lnTo>
                    <a:lnTo>
                      <a:pt x="120000" y="38545"/>
                    </a:lnTo>
                    <a:lnTo>
                      <a:pt x="91245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  <a:br>
              <a:rPr lang="en-US" altLang="zh-CN" dirty="0"/>
            </a:br>
            <a:r>
              <a:rPr lang="zh-CN" altLang="en-US" dirty="0"/>
              <a:t>各位导师和同学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西北大学       **学院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答辩人：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2b751056-6b97-492c-b763-340acee7e99d"/>
</p:tagLst>
</file>

<file path=ppt/tags/tag2.xml><?xml version="1.0" encoding="utf-8"?>
<p:tagLst xmlns:p="http://schemas.openxmlformats.org/presentationml/2006/main">
  <p:tag name="ISLIDE.DIAGRAM" val="6a01450b-ccf5-4c92-8db3-1b41b04e1d5e"/>
</p:tagLst>
</file>

<file path=ppt/tags/tag3.xml><?xml version="1.0" encoding="utf-8"?>
<p:tagLst xmlns:p="http://schemas.openxmlformats.org/presentationml/2006/main">
  <p:tag name="ISLIDE.DIAGRAM" val="c8ddaa27-8dc8-4376-99a7-501c1e8133c0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8489B"/>
      </a:accent1>
      <a:accent2>
        <a:srgbClr val="0C62BF"/>
      </a:accent2>
      <a:accent3>
        <a:srgbClr val="1C86FC"/>
      </a:accent3>
      <a:accent4>
        <a:srgbClr val="4598F7"/>
      </a:accent4>
      <a:accent5>
        <a:srgbClr val="73B3F9"/>
      </a:accent5>
      <a:accent6>
        <a:srgbClr val="7F7F7F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8489B"/>
    </a:accent1>
    <a:accent2>
      <a:srgbClr val="0C62BF"/>
    </a:accent2>
    <a:accent3>
      <a:srgbClr val="1C86FC"/>
    </a:accent3>
    <a:accent4>
      <a:srgbClr val="4598F7"/>
    </a:accent4>
    <a:accent5>
      <a:srgbClr val="73B3F9"/>
    </a:accent5>
    <a:accent6>
      <a:srgbClr val="7F7F7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1130</Words>
  <Application>WPS 演示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黑体</vt:lpstr>
      <vt:lpstr>Impact</vt:lpstr>
      <vt:lpstr>Arial Unicode MS</vt:lpstr>
      <vt:lpstr>Calibri</vt:lpstr>
      <vt:lpstr>主题5</vt:lpstr>
      <vt:lpstr>西北大学论文答辩PPT模板</vt:lpstr>
      <vt:lpstr>PowerPoint 演示文稿</vt:lpstr>
      <vt:lpstr>一、标题</vt:lpstr>
      <vt:lpstr>一、标题</vt:lpstr>
      <vt:lpstr>二、标题</vt:lpstr>
      <vt:lpstr>三、标题</vt:lpstr>
      <vt:lpstr>致谢 各位导师和同学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西北大学PPT模板</dc:title>
  <dc:creator>张思旺</dc:creator>
  <cp:lastModifiedBy>lishikuan</cp:lastModifiedBy>
  <cp:revision>16</cp:revision>
  <cp:lastPrinted>2018-05-15T16:00:00Z</cp:lastPrinted>
  <dcterms:created xsi:type="dcterms:W3CDTF">2018-05-15T16:00:00Z</dcterms:created>
  <dcterms:modified xsi:type="dcterms:W3CDTF">2018-05-23T02:14:25Z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2052-10.1.0.7245</vt:lpwstr>
  </property>
</Properties>
</file>