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989" r:id="rId3"/>
    <p:sldId id="1037" r:id="rId4"/>
    <p:sldId id="1059" r:id="rId5"/>
    <p:sldId id="1128" r:id="rId6"/>
    <p:sldId id="1116" r:id="rId7"/>
    <p:sldId id="1117" r:id="rId8"/>
    <p:sldId id="1131" r:id="rId9"/>
    <p:sldId id="1129" r:id="rId10"/>
    <p:sldId id="1038" r:id="rId11"/>
    <p:sldId id="1064" r:id="rId12"/>
    <p:sldId id="1118" r:id="rId13"/>
    <p:sldId id="1123" r:id="rId14"/>
    <p:sldId id="1124" r:id="rId15"/>
    <p:sldId id="1133" r:id="rId16"/>
    <p:sldId id="1134" r:id="rId17"/>
    <p:sldId id="1135" r:id="rId18"/>
    <p:sldId id="1125" r:id="rId19"/>
    <p:sldId id="1126" r:id="rId20"/>
    <p:sldId id="1127" r:id="rId21"/>
    <p:sldId id="1132" r:id="rId22"/>
    <p:sldId id="1044" r:id="rId23"/>
    <p:sldId id="1130" r:id="rId24"/>
    <p:sldId id="1061" r:id="rId25"/>
    <p:sldId id="1065" r:id="rId26"/>
    <p:sldId id="1066" r:id="rId27"/>
    <p:sldId id="1067" r:id="rId28"/>
    <p:sldId id="1076" r:id="rId29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60000"/>
    <a:srgbClr val="740000"/>
    <a:srgbClr val="503500"/>
    <a:srgbClr val="006600"/>
    <a:srgbClr val="008080"/>
    <a:srgbClr val="FFFF99"/>
    <a:srgbClr val="CCFF99"/>
    <a:srgbClr val="00CC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810" autoAdjust="0"/>
  </p:normalViewPr>
  <p:slideViewPr>
    <p:cSldViewPr>
      <p:cViewPr>
        <p:scale>
          <a:sx n="100" d="100"/>
          <a:sy n="100" d="100"/>
        </p:scale>
        <p:origin x="-1188" y="-78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FE738F-680E-4765-84AE-C044F0C712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E15DF4-10C8-4B70-B52D-7C9CFA83D1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68A93A-BFDD-4770-A9B4-DEDF518C5C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A96A-A6CB-4DF8-A0BE-9A69D34D0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824A-B8D6-4F92-8A37-F7F23B0C75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B9A8-E87E-4B1F-8A46-F98BC1624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4A110-EED5-4016-866E-BFB6B37E7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69762-C006-4114-924C-A4881685FE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63DC-6419-45AE-B6C0-D26225EFC1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98245-3A0E-4C70-971F-DF3DA914C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D949-497E-46E2-BF88-20521D3F61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F520-60C6-4B0B-AD0D-88DB49432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523D-8A75-4E71-9FEA-63DCEF57CF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ECC2F-BBC9-491F-A033-6A35B1687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462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F28023-30A3-4E28-BA6B-705DAF14A173}" type="slidenum">
              <a:rPr lang="en-US" altLang="zh-CN"/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18.xml"/><Relationship Id="rId3" Type="http://schemas.openxmlformats.org/officeDocument/2006/relationships/image" Target="../media/image3.png"/><Relationship Id="rId2" Type="http://schemas.openxmlformats.org/officeDocument/2006/relationships/slide" Target="slide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0030550062"/>
          <p:cNvPicPr>
            <a:picLocks noChangeAspect="1" noChangeArrowheads="1"/>
          </p:cNvPicPr>
          <p:nvPr/>
        </p:nvPicPr>
        <p:blipFill>
          <a:blip r:embed="rId1" cstate="print">
            <a:lum contrast="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数字世界精彩无限</a:t>
            </a:r>
            <a:endParaRPr lang="zh-CN" altLang="en-US" sz="3600" kern="10">
              <a:ln w="28575">
                <a:solidFill>
                  <a:schemeClr val="tx1"/>
                </a:solidFill>
                <a:prstDash val="sysDot"/>
                <a:round/>
              </a:ln>
              <a:solidFill>
                <a:srgbClr val="0000FF"/>
              </a:solidFill>
              <a:effectLst>
                <a:outerShdw dist="53882" dir="2700000" algn="ctr" rotWithShape="0">
                  <a:srgbClr val="C0C0C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071563" y="1214438"/>
            <a:ext cx="3594100" cy="2678112"/>
          </a:xfrm>
          <a:prstGeom prst="rect">
            <a:avLst/>
          </a:prstGeom>
          <a:solidFill>
            <a:schemeClr val="tx1"/>
          </a:solidFill>
          <a:ln w="19050">
            <a:solidFill>
              <a:srgbClr val="008000"/>
            </a:solidFill>
            <a:prstDash val="sysDash"/>
            <a:miter lim="800000"/>
          </a:ln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module</a:t>
            </a:r>
            <a:r>
              <a:rPr lang="en-US" altLang="zh-CN"/>
              <a:t> and_2 (a, b, c);</a:t>
            </a:r>
            <a:endParaRPr lang="en-US" altLang="zh-CN"/>
          </a:p>
          <a:p>
            <a:r>
              <a:rPr lang="en-US" altLang="zh-CN"/>
              <a:t>    input  a;</a:t>
            </a:r>
            <a:endParaRPr lang="en-US" altLang="zh-CN"/>
          </a:p>
          <a:p>
            <a:r>
              <a:rPr lang="en-US" altLang="zh-CN"/>
              <a:t>    input  b;</a:t>
            </a:r>
            <a:endParaRPr lang="en-US" altLang="zh-CN"/>
          </a:p>
          <a:p>
            <a:r>
              <a:rPr lang="en-US" altLang="zh-CN"/>
              <a:t>    output  c;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assign  c = a &amp;b;</a:t>
            </a:r>
            <a:endParaRPr lang="en-US" altLang="zh-CN"/>
          </a:p>
          <a:p>
            <a:r>
              <a:rPr lang="en-US" altLang="zh-CN">
                <a:solidFill>
                  <a:schemeClr val="bg1"/>
                </a:solidFill>
              </a:rPr>
              <a:t>endmodule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0125" y="4143375"/>
            <a:ext cx="7316788" cy="2400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模块</a:t>
            </a:r>
            <a:r>
              <a:rPr lang="zh-CN" altLang="en-US" sz="2000" b="1" dirty="0">
                <a:latin typeface="+mn-lt"/>
                <a:ea typeface="楷体_GB2312" pitchFamily="49" charset="-122"/>
              </a:rPr>
              <a:t>：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的基本设计单元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marL="355600" indent="-355600">
              <a:lnSpc>
                <a:spcPts val="2600"/>
              </a:lnSpc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一个基本设计单元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简单的可以是一个与门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;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复杂的可以是一个微处理器或一个系统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2600"/>
              </a:lnSpc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一个模块用一个</a:t>
            </a:r>
            <a:r>
              <a:rPr lang="en-US" altLang="zh-CN" sz="2000" b="1" dirty="0">
                <a:ea typeface="宋体" panose="02010600030101010101" pitchFamily="2" charset="-122"/>
              </a:rPr>
              <a:t>.v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文件；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2600"/>
              </a:lnSpc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模块名与文件名要同名； 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2600"/>
              </a:lnSpc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一行一句语句。 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2600"/>
              </a:lnSpc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信号方向</a:t>
            </a:r>
            <a:r>
              <a:rPr lang="en-US" altLang="zh-CN" sz="2000" b="1" dirty="0">
                <a:latin typeface="+mn-lt"/>
                <a:ea typeface="黑体" panose="02010609060101010101" pitchFamily="2" charset="-122"/>
              </a:rPr>
              <a:t>: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输入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000" b="1" dirty="0">
                <a:ea typeface="宋体" panose="02010600030101010101" pitchFamily="2" charset="-122"/>
              </a:rPr>
              <a:t>input) 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、输出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000" b="1" dirty="0">
                <a:ea typeface="宋体" panose="02010600030101010101" pitchFamily="2" charset="-122"/>
              </a:rPr>
              <a:t>input) 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、双向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000" b="1" dirty="0" err="1">
                <a:ea typeface="宋体" panose="02010600030101010101" pitchFamily="2" charset="-122"/>
              </a:rPr>
              <a:t>inout</a:t>
            </a:r>
            <a:r>
              <a:rPr lang="en-US" altLang="zh-CN" sz="2000" b="1" dirty="0">
                <a:ea typeface="宋体" panose="02010600030101010101" pitchFamily="2" charset="-122"/>
              </a:rPr>
              <a:t>)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5286375" y="495300"/>
            <a:ext cx="2643188" cy="3416300"/>
          </a:xfrm>
          <a:prstGeom prst="rect">
            <a:avLst/>
          </a:prstGeom>
          <a:noFill/>
          <a:ln w="19050">
            <a:solidFill>
              <a:srgbClr val="00808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module</a:t>
            </a:r>
            <a:r>
              <a:rPr lang="en-US" altLang="zh-CN" dirty="0"/>
              <a:t> and_2 </a:t>
            </a:r>
            <a:endParaRPr lang="en-US" altLang="zh-CN" dirty="0"/>
          </a:p>
          <a:p>
            <a:r>
              <a:rPr lang="en-US" altLang="zh-CN" dirty="0"/>
              <a:t>(</a:t>
            </a:r>
            <a:endParaRPr lang="en-US" altLang="zh-CN" dirty="0"/>
          </a:p>
          <a:p>
            <a:r>
              <a:rPr lang="en-US" altLang="zh-CN" dirty="0"/>
              <a:t>     input  </a:t>
            </a:r>
            <a:r>
              <a:rPr lang="en-US" altLang="zh-CN" dirty="0" smtClean="0"/>
              <a:t>a,</a:t>
            </a:r>
            <a:endParaRPr lang="en-US" altLang="zh-CN" dirty="0"/>
          </a:p>
          <a:p>
            <a:r>
              <a:rPr lang="en-US" altLang="zh-CN" dirty="0"/>
              <a:t>     input  </a:t>
            </a:r>
            <a:r>
              <a:rPr lang="en-US" altLang="zh-CN" dirty="0" smtClean="0"/>
              <a:t>b,</a:t>
            </a:r>
            <a:endParaRPr lang="en-US" altLang="zh-CN" dirty="0"/>
          </a:p>
          <a:p>
            <a:r>
              <a:rPr lang="en-US" altLang="zh-CN" dirty="0"/>
              <a:t>     output  c </a:t>
            </a:r>
            <a:endParaRPr lang="en-US" altLang="zh-CN" dirty="0"/>
          </a:p>
          <a:p>
            <a:r>
              <a:rPr lang="en-US" altLang="zh-CN" dirty="0"/>
              <a:t>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assign  c = a &amp;b;</a:t>
            </a:r>
            <a:endParaRPr lang="en-US" altLang="zh-CN" dirty="0"/>
          </a:p>
          <a:p>
            <a:r>
              <a:rPr lang="en-US" altLang="zh-CN" dirty="0" err="1">
                <a:solidFill>
                  <a:schemeClr val="bg1"/>
                </a:solidFill>
              </a:rPr>
              <a:t>endmodule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928688" y="428625"/>
            <a:ext cx="4000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 err="1"/>
              <a:t>Verilog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代码的书写风格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35150" y="2276475"/>
            <a:ext cx="5534025" cy="292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ext Box 33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76375" y="190500"/>
            <a:ext cx="6696075" cy="646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(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的基本知识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0" name="圆角矩形 5"/>
          <p:cNvSpPr>
            <a:spLocks noChangeArrowheads="1"/>
          </p:cNvSpPr>
          <p:nvPr/>
        </p:nvSpPr>
        <p:spPr bwMode="auto">
          <a:xfrm>
            <a:off x="1476375" y="1844675"/>
            <a:ext cx="6119813" cy="3384550"/>
          </a:xfrm>
          <a:prstGeom prst="roundRect">
            <a:avLst>
              <a:gd name="adj" fmla="val 10759"/>
            </a:avLst>
          </a:prstGeom>
          <a:noFill/>
          <a:ln w="28575" algn="ctr">
            <a:solidFill>
              <a:srgbClr val="0070C0"/>
            </a:solidFill>
            <a:prstDash val="sys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2484438" y="1557338"/>
            <a:ext cx="4103687" cy="522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Verilog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数字设计的层次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835696" y="3284984"/>
            <a:ext cx="5616624" cy="936104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3717032"/>
            <a:ext cx="1728192" cy="1015663"/>
            <a:chOff x="179512" y="3645024"/>
            <a:chExt cx="1728192" cy="1015663"/>
          </a:xfrm>
        </p:grpSpPr>
        <p:sp>
          <p:nvSpPr>
            <p:cNvPr id="7" name="圆角矩形标注 6"/>
            <p:cNvSpPr/>
            <p:nvPr/>
          </p:nvSpPr>
          <p:spPr bwMode="auto">
            <a:xfrm>
              <a:off x="251520" y="3645024"/>
              <a:ext cx="1656184" cy="1008112"/>
            </a:xfrm>
            <a:prstGeom prst="wedgeRoundRectCallout">
              <a:avLst>
                <a:gd name="adj1" fmla="val 63134"/>
                <a:gd name="adj2" fmla="val -26315"/>
                <a:gd name="adj3" fmla="val 16667"/>
              </a:avLst>
            </a:prstGeom>
            <a:solidFill>
              <a:srgbClr val="FFFF99"/>
            </a:solidFill>
            <a:ln w="19050" cap="flat" cmpd="sng" algn="ctr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3645024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需要电路结构图，采用元件例化的方式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79512" y="1700808"/>
            <a:ext cx="4392488" cy="3416320"/>
          </a:xfrm>
          <a:prstGeom prst="rect">
            <a:avLst/>
          </a:prstGeom>
          <a:solidFill>
            <a:schemeClr val="tx1"/>
          </a:solidFill>
          <a:ln w="19050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800" b="1" dirty="0"/>
              <a:t>module </a:t>
            </a:r>
            <a:r>
              <a:rPr lang="en-US" altLang="zh-CN" sz="1800" b="1" dirty="0" err="1" smtClean="0"/>
              <a:t>full_add</a:t>
            </a:r>
            <a:r>
              <a:rPr lang="en-US" altLang="zh-CN" sz="1800" b="1" dirty="0" smtClean="0"/>
              <a:t>(sum,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,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);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input      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output    sum,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 wire  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s1, m1, m2;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xor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u1 (s1, a, b);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xor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u2 (sum, s1, </a:t>
            </a:r>
            <a:r>
              <a:rPr lang="en-US" altLang="zh-CN" sz="1800" b="1" dirty="0" err="1">
                <a:solidFill>
                  <a:srgbClr val="C00000"/>
                </a:solidFill>
              </a:rPr>
              <a:t>cin</a:t>
            </a:r>
            <a:r>
              <a:rPr lang="en-US" altLang="zh-CN" sz="1800" b="1" dirty="0">
                <a:solidFill>
                  <a:srgbClr val="C00000"/>
                </a:solidFill>
              </a:rPr>
              <a:t>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 and </a:t>
            </a:r>
            <a:r>
              <a:rPr lang="en-US" altLang="zh-CN" sz="1800" b="1" dirty="0">
                <a:solidFill>
                  <a:srgbClr val="C00000"/>
                </a:solidFill>
              </a:rPr>
              <a:t>u3 (m1, a, b);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 and </a:t>
            </a:r>
            <a:r>
              <a:rPr lang="en-US" altLang="zh-CN" sz="1800" b="1" dirty="0">
                <a:solidFill>
                  <a:srgbClr val="C00000"/>
                </a:solidFill>
              </a:rPr>
              <a:t>u4 (m2, s1, </a:t>
            </a:r>
            <a:r>
              <a:rPr lang="en-US" altLang="zh-CN" sz="1800" b="1" dirty="0" err="1">
                <a:solidFill>
                  <a:srgbClr val="C00000"/>
                </a:solidFill>
              </a:rPr>
              <a:t>cin</a:t>
            </a:r>
            <a:r>
              <a:rPr lang="en-US" altLang="zh-CN" sz="1800" b="1" dirty="0">
                <a:solidFill>
                  <a:srgbClr val="C00000"/>
                </a:solidFill>
              </a:rPr>
              <a:t>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 or </a:t>
            </a:r>
            <a:r>
              <a:rPr lang="en-US" altLang="zh-CN" sz="1800" b="1" dirty="0">
                <a:solidFill>
                  <a:srgbClr val="C00000"/>
                </a:solidFill>
              </a:rPr>
              <a:t>u5 (</a:t>
            </a:r>
            <a:r>
              <a:rPr lang="en-US" altLang="zh-CN" sz="1800" b="1" dirty="0" err="1">
                <a:solidFill>
                  <a:srgbClr val="C00000"/>
                </a:solidFill>
              </a:rPr>
              <a:t>cout</a:t>
            </a:r>
            <a:r>
              <a:rPr lang="en-US" altLang="zh-CN" sz="1800" b="1" dirty="0">
                <a:solidFill>
                  <a:srgbClr val="C00000"/>
                </a:solidFill>
              </a:rPr>
              <a:t>,</a:t>
            </a:r>
            <a:r>
              <a:rPr lang="zh-CN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m1,</a:t>
            </a:r>
            <a:r>
              <a:rPr lang="zh-CN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m2);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 err="1"/>
              <a:t>endmodule</a:t>
            </a:r>
            <a:endParaRPr lang="zh-CN" altLang="en-US" sz="1800" b="1" dirty="0"/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683568" y="908720"/>
            <a:ext cx="65722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位全加器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结构描述（门级）</a:t>
            </a:r>
            <a:endParaRPr lang="en-US" altLang="zh-CN" sz="2800" dirty="0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755576" y="188640"/>
            <a:ext cx="727280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结构化描述</a:t>
            </a: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（门级建模）</a:t>
            </a:r>
            <a:endParaRPr lang="en-US" altLang="zh-CN" sz="3600" dirty="0"/>
          </a:p>
        </p:txBody>
      </p:sp>
      <p:grpSp>
        <p:nvGrpSpPr>
          <p:cNvPr id="16" name="组合 37"/>
          <p:cNvGrpSpPr/>
          <p:nvPr/>
        </p:nvGrpSpPr>
        <p:grpSpPr bwMode="auto">
          <a:xfrm>
            <a:off x="4321621" y="4149080"/>
            <a:ext cx="4714875" cy="2376264"/>
            <a:chOff x="4214810" y="4107567"/>
            <a:chExt cx="4714942" cy="2375695"/>
          </a:xfrm>
        </p:grpSpPr>
        <p:sp>
          <p:nvSpPr>
            <p:cNvPr id="17" name="圆角矩形 38"/>
            <p:cNvSpPr>
              <a:spLocks noChangeArrowheads="1"/>
            </p:cNvSpPr>
            <p:nvPr/>
          </p:nvSpPr>
          <p:spPr bwMode="auto">
            <a:xfrm>
              <a:off x="4214810" y="4357693"/>
              <a:ext cx="4643470" cy="2125569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9050" algn="ctr">
              <a:solidFill>
                <a:schemeClr val="bg1"/>
              </a:solidFill>
              <a:prstDash val="sysDash"/>
              <a:round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286249" y="4583703"/>
              <a:ext cx="4643503" cy="18407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需要硬件知识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lnSpc>
                  <a:spcPts val="2800"/>
                </a:lnSpc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侧重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于一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个电路由哪些基本元件组成，以及这些基本元件的相互连接关系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lnSpc>
                  <a:spcPts val="2800"/>
                </a:lnSpc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调用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现成元件构建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电路</a:t>
              </a:r>
              <a:endPara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lnSpc>
                  <a:spcPts val="2800"/>
                </a:lnSpc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适合电路规模小的情况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9" name="TextBox 40"/>
            <p:cNvSpPr txBox="1">
              <a:spLocks noChangeArrowheads="1"/>
            </p:cNvSpPr>
            <p:nvPr/>
          </p:nvSpPr>
          <p:spPr bwMode="auto">
            <a:xfrm>
              <a:off x="5488819" y="4107567"/>
              <a:ext cx="2214578" cy="46166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门级描述</a:t>
              </a:r>
              <a:r>
                <a:rPr lang="zh-CN" altLang="en-US" b="1" dirty="0">
                  <a:latin typeface="黑体" panose="02010609060101010101" pitchFamily="2" charset="-122"/>
                  <a:ea typeface="黑体" panose="02010609060101010101" pitchFamily="2" charset="-122"/>
                </a:rPr>
                <a:t>方式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en-US" altLang="zh-CN" b="1" dirty="0"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16"/>
          <p:cNvGrpSpPr/>
          <p:nvPr/>
        </p:nvGrpSpPr>
        <p:grpSpPr bwMode="auto">
          <a:xfrm>
            <a:off x="4572000" y="1443856"/>
            <a:ext cx="4500563" cy="2489200"/>
            <a:chOff x="4429124" y="2285992"/>
            <a:chExt cx="4500594" cy="2489201"/>
          </a:xfrm>
        </p:grpSpPr>
        <p:grpSp>
          <p:nvGrpSpPr>
            <p:cNvPr id="5" name="组合 12"/>
            <p:cNvGrpSpPr/>
            <p:nvPr/>
          </p:nvGrpSpPr>
          <p:grpSpPr bwMode="auto">
            <a:xfrm>
              <a:off x="4429124" y="2428868"/>
              <a:ext cx="4500594" cy="2346325"/>
              <a:chOff x="4643438" y="2428868"/>
              <a:chExt cx="4500594" cy="2346325"/>
            </a:xfrm>
          </p:grpSpPr>
          <p:pic>
            <p:nvPicPr>
              <p:cNvPr id="9" name="图片 154" descr="图片1.png"/>
              <p:cNvPicPr>
                <a:picLocks noChangeAspect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4643438" y="2428868"/>
                <a:ext cx="4327525" cy="2346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矩形 7"/>
              <p:cNvSpPr>
                <a:spLocks noChangeArrowheads="1"/>
              </p:cNvSpPr>
              <p:nvPr/>
            </p:nvSpPr>
            <p:spPr bwMode="auto">
              <a:xfrm>
                <a:off x="4948240" y="3429000"/>
                <a:ext cx="71438" cy="142876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noFill/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矩形 8"/>
              <p:cNvSpPr>
                <a:spLocks noChangeArrowheads="1"/>
              </p:cNvSpPr>
              <p:nvPr/>
            </p:nvSpPr>
            <p:spPr bwMode="auto">
              <a:xfrm>
                <a:off x="4991103" y="3767140"/>
                <a:ext cx="71438" cy="142876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noFill/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5643570" y="2643182"/>
                <a:ext cx="642942" cy="369332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noFill/>
                <a:rou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cin</a:t>
                </a:r>
                <a:endParaRPr lang="zh-CN" altLang="en-US" sz="1800" b="1"/>
              </a:p>
            </p:txBody>
          </p:sp>
          <p:sp>
            <p:nvSpPr>
              <p:cNvPr id="13" name="矩形 10"/>
              <p:cNvSpPr>
                <a:spLocks noChangeArrowheads="1"/>
              </p:cNvSpPr>
              <p:nvPr/>
            </p:nvSpPr>
            <p:spPr bwMode="auto">
              <a:xfrm>
                <a:off x="8001024" y="3286124"/>
                <a:ext cx="714380" cy="369332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noFill/>
                <a:rou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sum</a:t>
                </a:r>
                <a:endParaRPr lang="zh-CN" altLang="en-US" sz="1800" b="1"/>
              </a:p>
            </p:txBody>
          </p:sp>
          <p:sp>
            <p:nvSpPr>
              <p:cNvPr id="14" name="矩形 11"/>
              <p:cNvSpPr>
                <a:spLocks noChangeArrowheads="1"/>
              </p:cNvSpPr>
              <p:nvPr/>
            </p:nvSpPr>
            <p:spPr bwMode="auto">
              <a:xfrm>
                <a:off x="8358214" y="4038604"/>
                <a:ext cx="785818" cy="369332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noFill/>
                <a:rou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cout</a:t>
                </a:r>
                <a:endParaRPr lang="zh-CN" altLang="en-US" sz="1800" b="1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29322" y="3357555"/>
              <a:ext cx="571504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ea typeface="宋体" panose="02010600030101010101" pitchFamily="2" charset="-122"/>
                </a:rPr>
                <a:t>s1</a:t>
              </a:r>
              <a:endParaRPr lang="zh-CN" altLang="en-US" sz="1400" b="1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4071931"/>
              <a:ext cx="571504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ea typeface="宋体" panose="02010600030101010101" pitchFamily="2" charset="-122"/>
                </a:rPr>
                <a:t>m1</a:t>
              </a:r>
              <a:endParaRPr lang="zh-CN" altLang="en-US" sz="1400" b="1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15206" y="2285992"/>
              <a:ext cx="571504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ea typeface="宋体" panose="02010600030101010101" pitchFamily="2" charset="-122"/>
                </a:rPr>
                <a:t>m2</a:t>
              </a:r>
              <a:endParaRPr lang="zh-CN" altLang="en-US" sz="1400" b="1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5373216"/>
            <a:ext cx="2880320" cy="83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 descr="022b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7884368" y="332656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9632" y="1268760"/>
            <a:ext cx="6048375" cy="1770063"/>
          </a:xfrm>
          <a:prstGeom prst="rect">
            <a:avLst/>
          </a:prstGeom>
          <a:noFill/>
          <a:ln w="19050" algn="ctr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068960"/>
            <a:ext cx="3241675" cy="414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5576" y="692696"/>
            <a:ext cx="62642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位全加器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结构描述（模块级）</a:t>
            </a:r>
            <a:endParaRPr lang="en-US" altLang="zh-CN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99592" y="188640"/>
            <a:ext cx="727280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结构化描述</a:t>
            </a:r>
            <a:r>
              <a:rPr lang="en-US" altLang="zh-CN" sz="32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（模块级建模）</a:t>
            </a:r>
            <a:endParaRPr lang="en-US" altLang="zh-CN" sz="32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1871663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221088"/>
            <a:ext cx="4321175" cy="2473325"/>
          </a:xfrm>
          <a:prstGeom prst="rect">
            <a:avLst/>
          </a:prstGeom>
          <a:noFill/>
          <a:ln w="28575" algn="ctr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743" y="3835226"/>
            <a:ext cx="297973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79512" y="4005064"/>
            <a:ext cx="4032448" cy="27745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 smtClean="0"/>
              <a:t>module </a:t>
            </a:r>
            <a:r>
              <a:rPr lang="en-US" altLang="zh-CN" sz="2000" b="1" dirty="0" err="1" smtClean="0"/>
              <a:t>half_add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a,b,so,co</a:t>
            </a:r>
            <a:r>
              <a:rPr lang="en-US" altLang="zh-CN" sz="2000" b="1" dirty="0" smtClean="0"/>
              <a:t>);</a:t>
            </a:r>
            <a:endParaRPr lang="en-US" altLang="zh-CN" sz="2000" b="1" dirty="0" smtClean="0"/>
          </a:p>
          <a:p>
            <a:pPr>
              <a:lnSpc>
                <a:spcPct val="110000"/>
              </a:lnSpc>
            </a:pPr>
            <a:r>
              <a:rPr lang="en-US" altLang="zh-CN" sz="2000" b="1" dirty="0" smtClean="0"/>
              <a:t>   output so, co;</a:t>
            </a:r>
            <a:endParaRPr lang="en-US" altLang="zh-CN" sz="2000" b="1" dirty="0" smtClean="0"/>
          </a:p>
          <a:p>
            <a:pPr>
              <a:lnSpc>
                <a:spcPct val="110000"/>
              </a:lnSpc>
            </a:pPr>
            <a:r>
              <a:rPr lang="en-US" altLang="zh-CN" sz="2000" b="1" dirty="0" smtClean="0"/>
              <a:t>   input </a:t>
            </a:r>
            <a:r>
              <a:rPr lang="en-US" altLang="zh-CN" sz="2000" b="1" dirty="0" err="1" smtClean="0"/>
              <a:t>a,b</a:t>
            </a:r>
            <a:r>
              <a:rPr lang="en-US" altLang="zh-CN" sz="2000" b="1" dirty="0" smtClean="0"/>
              <a:t>;</a:t>
            </a:r>
            <a:endParaRPr lang="en-US" altLang="zh-CN" sz="2000" b="1" dirty="0" smtClean="0"/>
          </a:p>
          <a:p>
            <a:pPr>
              <a:lnSpc>
                <a:spcPct val="110000"/>
              </a:lnSpc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xor</a:t>
            </a:r>
            <a:r>
              <a:rPr lang="en-US" altLang="zh-CN" sz="2000" b="1" dirty="0" smtClean="0"/>
              <a:t> u1(so, a, b);</a:t>
            </a:r>
            <a:endParaRPr lang="en-US" altLang="zh-CN" sz="2000" b="1" dirty="0" smtClean="0"/>
          </a:p>
          <a:p>
            <a:pPr>
              <a:lnSpc>
                <a:spcPct val="110000"/>
              </a:lnSpc>
            </a:pPr>
            <a:r>
              <a:rPr lang="en-US" altLang="zh-CN" sz="2000" b="1" dirty="0" smtClean="0"/>
              <a:t>   and u2(co, a, b);</a:t>
            </a:r>
            <a:endParaRPr lang="en-US" altLang="zh-CN" sz="2000" b="1" dirty="0" smtClean="0"/>
          </a:p>
          <a:p>
            <a:pPr>
              <a:lnSpc>
                <a:spcPct val="110000"/>
              </a:lnSpc>
            </a:pP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//  assign so = a ^ b;</a:t>
            </a:r>
            <a:endParaRPr lang="en-US" altLang="zh-CN" sz="2000" b="1" dirty="0" smtClean="0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//  assign co = a &amp; b;</a:t>
            </a:r>
            <a:endParaRPr lang="en-US" altLang="zh-CN" sz="2000" b="1" dirty="0" smtClean="0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err="1" smtClean="0"/>
              <a:t>endmodule</a:t>
            </a:r>
            <a:endParaRPr lang="zh-CN" altLang="en-US" sz="2000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4509120"/>
            <a:ext cx="2154780" cy="10081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无标题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90648"/>
            <a:ext cx="9144000" cy="6676704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39752" y="5949280"/>
            <a:ext cx="62646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结构化描述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（模块级建模）元件例化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无标题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71762"/>
            <a:ext cx="9144000" cy="67144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339752" y="5949280"/>
            <a:ext cx="62646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结构化描述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（模块级建模）元件例化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无标题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63688" y="116632"/>
            <a:ext cx="62646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结构化描述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（模块级建模）元件例化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683568" y="188640"/>
            <a:ext cx="820891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RTL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描述</a:t>
            </a: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（数据流级和行为级）</a:t>
            </a:r>
            <a:endParaRPr lang="en-US" altLang="zh-CN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85750" y="857250"/>
            <a:ext cx="5113338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位全加器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数据流描述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4623222"/>
            <a:ext cx="12144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r>
              <a:rPr lang="en-US" altLang="zh-CN" b="1" dirty="0">
                <a:solidFill>
                  <a:schemeClr val="bg1"/>
                </a:solidFill>
                <a:latin typeface="+mj-lt"/>
                <a:ea typeface="黑体" panose="02010609060101010101" pitchFamily="2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79512" y="1692275"/>
            <a:ext cx="4431408" cy="2031325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800" b="1" dirty="0"/>
              <a:t>module </a:t>
            </a:r>
            <a:r>
              <a:rPr lang="en-US" altLang="zh-CN" sz="1800" b="1" dirty="0" err="1" smtClean="0"/>
              <a:t>full_add</a:t>
            </a:r>
            <a:r>
              <a:rPr lang="en-US" altLang="zh-CN" sz="1800" b="1" dirty="0" smtClean="0"/>
              <a:t> (sum,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,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);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input   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output   sum,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assign sum = a ^ b ^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cin</a:t>
            </a:r>
            <a:r>
              <a:rPr lang="en-US" altLang="zh-CN" sz="1800" b="1" dirty="0">
                <a:solidFill>
                  <a:srgbClr val="C00000"/>
                </a:solidFill>
              </a:rPr>
              <a:t>; 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assign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</a:rPr>
              <a:t>((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 ^ b) &amp;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cin</a:t>
            </a:r>
            <a:r>
              <a:rPr lang="en-US" altLang="zh-CN" sz="1800" b="1" dirty="0">
                <a:solidFill>
                  <a:srgbClr val="C00000"/>
                </a:solidFill>
              </a:rPr>
              <a:t>) | (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 &amp; b</a:t>
            </a:r>
            <a:r>
              <a:rPr lang="en-US" altLang="zh-CN" sz="1800" b="1" dirty="0">
                <a:solidFill>
                  <a:srgbClr val="C00000"/>
                </a:solidFill>
              </a:rPr>
              <a:t>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 err="1"/>
              <a:t>endmodule</a:t>
            </a:r>
            <a:endParaRPr lang="zh-CN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132856"/>
            <a:ext cx="12144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r>
              <a:rPr lang="en-US" altLang="zh-CN" b="1" dirty="0">
                <a:solidFill>
                  <a:schemeClr val="bg1"/>
                </a:solidFill>
                <a:latin typeface="+mj-lt"/>
                <a:ea typeface="黑体" panose="02010609060101010101" pitchFamily="2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79512" y="4192588"/>
            <a:ext cx="4392488" cy="1754326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module </a:t>
            </a:r>
            <a:r>
              <a:rPr lang="en-US" altLang="zh-CN" sz="1800" b="1" dirty="0" err="1" smtClean="0"/>
              <a:t>full_add</a:t>
            </a:r>
            <a:r>
              <a:rPr lang="en-US" altLang="zh-CN" sz="1800" b="1" dirty="0" smtClean="0"/>
              <a:t> (sum,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,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);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input   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output   sum,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</a:t>
            </a:r>
            <a:endParaRPr lang="en-US" altLang="zh-CN" sz="1800" b="1" dirty="0" smtClean="0"/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   assign </a:t>
            </a:r>
            <a:r>
              <a:rPr lang="en-US" altLang="zh-CN" sz="1800" b="1" dirty="0">
                <a:solidFill>
                  <a:srgbClr val="C00000"/>
                </a:solidFill>
              </a:rPr>
              <a:t>{</a:t>
            </a:r>
            <a:r>
              <a:rPr lang="en-US" altLang="zh-CN" sz="1800" b="1" dirty="0" err="1">
                <a:solidFill>
                  <a:srgbClr val="C00000"/>
                </a:solidFill>
              </a:rPr>
              <a:t>cout</a:t>
            </a:r>
            <a:r>
              <a:rPr lang="en-US" altLang="zh-CN" sz="1800" b="1" dirty="0">
                <a:solidFill>
                  <a:srgbClr val="C00000"/>
                </a:solidFill>
              </a:rPr>
              <a:t>, sum} =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 + b +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cin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; 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 err="1"/>
              <a:t>endmodule</a:t>
            </a:r>
            <a:endParaRPr lang="zh-CN" altLang="en-US" sz="1800" b="1" dirty="0"/>
          </a:p>
        </p:txBody>
      </p:sp>
      <p:grpSp>
        <p:nvGrpSpPr>
          <p:cNvPr id="8" name="组合 11"/>
          <p:cNvGrpSpPr/>
          <p:nvPr/>
        </p:nvGrpSpPr>
        <p:grpSpPr bwMode="auto">
          <a:xfrm>
            <a:off x="4644008" y="1298699"/>
            <a:ext cx="4500563" cy="2346325"/>
            <a:chOff x="4643438" y="2428868"/>
            <a:chExt cx="4500594" cy="2346325"/>
          </a:xfrm>
        </p:grpSpPr>
        <p:pic>
          <p:nvPicPr>
            <p:cNvPr id="9" name="图片 154" descr="图片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643438" y="2428868"/>
              <a:ext cx="4327525" cy="234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13"/>
            <p:cNvSpPr>
              <a:spLocks noChangeArrowheads="1"/>
            </p:cNvSpPr>
            <p:nvPr/>
          </p:nvSpPr>
          <p:spPr bwMode="auto">
            <a:xfrm>
              <a:off x="4948240" y="3429000"/>
              <a:ext cx="71438" cy="142876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矩形 14"/>
            <p:cNvSpPr>
              <a:spLocks noChangeArrowheads="1"/>
            </p:cNvSpPr>
            <p:nvPr/>
          </p:nvSpPr>
          <p:spPr bwMode="auto">
            <a:xfrm>
              <a:off x="4991103" y="3767140"/>
              <a:ext cx="71438" cy="142876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矩形 15"/>
            <p:cNvSpPr>
              <a:spLocks noChangeArrowheads="1"/>
            </p:cNvSpPr>
            <p:nvPr/>
          </p:nvSpPr>
          <p:spPr bwMode="auto">
            <a:xfrm>
              <a:off x="5643570" y="2643182"/>
              <a:ext cx="571504" cy="369332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rou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cin</a:t>
              </a:r>
              <a:endParaRPr lang="zh-CN" altLang="en-US" sz="1800" b="1"/>
            </a:p>
          </p:txBody>
        </p:sp>
        <p:sp>
          <p:nvSpPr>
            <p:cNvPr id="13" name="矩形 16"/>
            <p:cNvSpPr>
              <a:spLocks noChangeArrowheads="1"/>
            </p:cNvSpPr>
            <p:nvPr/>
          </p:nvSpPr>
          <p:spPr bwMode="auto">
            <a:xfrm>
              <a:off x="8001024" y="3286124"/>
              <a:ext cx="714380" cy="369332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rou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sum</a:t>
              </a:r>
              <a:endParaRPr lang="zh-CN" altLang="en-US" sz="1800" b="1"/>
            </a:p>
          </p:txBody>
        </p:sp>
        <p:sp>
          <p:nvSpPr>
            <p:cNvPr id="14" name="矩形 17"/>
            <p:cNvSpPr>
              <a:spLocks noChangeArrowheads="1"/>
            </p:cNvSpPr>
            <p:nvPr/>
          </p:nvSpPr>
          <p:spPr bwMode="auto">
            <a:xfrm>
              <a:off x="8358214" y="4038604"/>
              <a:ext cx="785818" cy="369332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rou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cout</a:t>
              </a:r>
              <a:endParaRPr lang="zh-CN" altLang="en-US" sz="1800" b="1"/>
            </a:p>
          </p:txBody>
        </p:sp>
      </p:grpSp>
      <p:grpSp>
        <p:nvGrpSpPr>
          <p:cNvPr id="15" name="组合 37"/>
          <p:cNvGrpSpPr/>
          <p:nvPr/>
        </p:nvGrpSpPr>
        <p:grpSpPr bwMode="auto">
          <a:xfrm>
            <a:off x="4644008" y="3861047"/>
            <a:ext cx="4392488" cy="2952328"/>
            <a:chOff x="4214809" y="4107567"/>
            <a:chExt cx="3819517" cy="2951828"/>
          </a:xfrm>
        </p:grpSpPr>
        <p:sp>
          <p:nvSpPr>
            <p:cNvPr id="16" name="圆角矩形 38"/>
            <p:cNvSpPr>
              <a:spLocks noChangeArrowheads="1"/>
            </p:cNvSpPr>
            <p:nvPr/>
          </p:nvSpPr>
          <p:spPr bwMode="auto">
            <a:xfrm>
              <a:off x="4214809" y="4357691"/>
              <a:ext cx="3819517" cy="269954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9050" algn="ctr">
              <a:solidFill>
                <a:schemeClr val="bg1"/>
              </a:solidFill>
              <a:prstDash val="sysDash"/>
              <a:round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261399" y="4505282"/>
              <a:ext cx="3772927" cy="25541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需要硬件知识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输入信号经过哪些处理和运算，得到输出结果。数据处理的过程，就是等式右侧的表达式</a:t>
              </a:r>
              <a:endPara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侧重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于逻辑表达式，须借助于一些运算符，如：</a:t>
              </a:r>
              <a:r>
                <a:rPr lang="en-US" altLang="zh-CN" sz="2000" b="1" dirty="0">
                  <a:latin typeface="+mj-lt"/>
                  <a:ea typeface="黑体" panose="02010609060101010101" pitchFamily="2" charset="-122"/>
                </a:rPr>
                <a:t>&amp;</a:t>
              </a:r>
              <a:r>
                <a:rPr lang="zh-CN" altLang="en-US" sz="2000" b="1" dirty="0">
                  <a:latin typeface="+mj-lt"/>
                  <a:ea typeface="黑体" panose="02010609060101010101" pitchFamily="2" charset="-122"/>
                </a:rPr>
                <a:t>，</a:t>
              </a:r>
              <a:r>
                <a:rPr lang="en-US" altLang="zh-CN" sz="2000" b="1" dirty="0">
                  <a:latin typeface="+mj-lt"/>
                  <a:ea typeface="黑体" panose="02010609060101010101" pitchFamily="2" charset="-122"/>
                </a:rPr>
                <a:t>|</a:t>
              </a:r>
              <a:r>
                <a:rPr lang="zh-CN" altLang="en-US" sz="2000" b="1" dirty="0">
                  <a:latin typeface="+mj-lt"/>
                  <a:ea typeface="黑体" panose="02010609060101010101" pitchFamily="2" charset="-122"/>
                </a:rPr>
                <a:t>，</a:t>
              </a:r>
              <a:r>
                <a:rPr lang="en-GB" altLang="zh-CN" sz="2000" b="1" dirty="0">
                  <a:latin typeface="+mj-lt"/>
                  <a:ea typeface="宋体" panose="02010600030101010101" pitchFamily="2" charset="-122"/>
                </a:rPr>
                <a:t> ~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等。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主要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采用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assign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语句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，给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某个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wire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信号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赋值。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" name="TextBox 40"/>
            <p:cNvSpPr txBox="1">
              <a:spLocks noChangeArrowheads="1"/>
            </p:cNvSpPr>
            <p:nvPr/>
          </p:nvSpPr>
          <p:spPr bwMode="auto">
            <a:xfrm>
              <a:off x="5091421" y="4107567"/>
              <a:ext cx="2214578" cy="46166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2" charset="-122"/>
                  <a:ea typeface="黑体" panose="02010609060101010101" pitchFamily="2" charset="-122"/>
                </a:rPr>
                <a:t>数据流级描述</a:t>
              </a:r>
              <a:r>
                <a:rPr lang="en-US" altLang="zh-CN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en-US" altLang="zh-CN" b="1" dirty="0"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4" y="1000125"/>
            <a:ext cx="500747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位全加器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行为描述</a:t>
            </a:r>
            <a:endParaRPr lang="en-US" altLang="zh-CN" sz="2800" dirty="0"/>
          </a:p>
        </p:txBody>
      </p:sp>
      <p:grpSp>
        <p:nvGrpSpPr>
          <p:cNvPr id="3" name="组合 51"/>
          <p:cNvGrpSpPr/>
          <p:nvPr/>
        </p:nvGrpSpPr>
        <p:grpSpPr bwMode="auto">
          <a:xfrm>
            <a:off x="5715000" y="1857375"/>
            <a:ext cx="2259013" cy="1000125"/>
            <a:chOff x="1245255" y="3318899"/>
            <a:chExt cx="2259838" cy="999622"/>
          </a:xfrm>
        </p:grpSpPr>
        <p:sp>
          <p:nvSpPr>
            <p:cNvPr id="4" name="Rectangle 27"/>
            <p:cNvSpPr>
              <a:spLocks noChangeArrowheads="1"/>
            </p:cNvSpPr>
            <p:nvPr/>
          </p:nvSpPr>
          <p:spPr bwMode="auto">
            <a:xfrm>
              <a:off x="2339752" y="3939902"/>
              <a:ext cx="360362" cy="378619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grpSp>
          <p:nvGrpSpPr>
            <p:cNvPr id="5" name="组合 39"/>
            <p:cNvGrpSpPr/>
            <p:nvPr/>
          </p:nvGrpSpPr>
          <p:grpSpPr bwMode="auto">
            <a:xfrm>
              <a:off x="1245255" y="3318899"/>
              <a:ext cx="2259838" cy="936154"/>
              <a:chOff x="2123728" y="1516857"/>
              <a:chExt cx="2259838" cy="936154"/>
            </a:xfrm>
          </p:grpSpPr>
          <p:sp>
            <p:nvSpPr>
              <p:cNvPr id="8" name="Rectangle 48"/>
              <p:cNvSpPr>
                <a:spLocks noChangeArrowheads="1"/>
              </p:cNvSpPr>
              <p:nvPr/>
            </p:nvSpPr>
            <p:spPr bwMode="auto">
              <a:xfrm>
                <a:off x="2916180" y="1624753"/>
                <a:ext cx="503421" cy="82825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49"/>
              <p:cNvSpPr>
                <a:spLocks noChangeShapeType="1"/>
              </p:cNvSpPr>
              <p:nvPr/>
            </p:nvSpPr>
            <p:spPr bwMode="auto">
              <a:xfrm>
                <a:off x="2555686" y="1786596"/>
                <a:ext cx="36049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tailEnd type="triangle"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b="1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50"/>
              <p:cNvSpPr>
                <a:spLocks noChangeShapeType="1"/>
              </p:cNvSpPr>
              <p:nvPr/>
            </p:nvSpPr>
            <p:spPr bwMode="auto">
              <a:xfrm>
                <a:off x="2555686" y="2292755"/>
                <a:ext cx="36049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none" w="med" len="med"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b="1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51"/>
              <p:cNvSpPr>
                <a:spLocks noChangeShapeType="1"/>
              </p:cNvSpPr>
              <p:nvPr/>
            </p:nvSpPr>
            <p:spPr bwMode="auto">
              <a:xfrm>
                <a:off x="3433894" y="1840544"/>
                <a:ext cx="28744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tailEnd type="triangle"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b="1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52"/>
              <p:cNvSpPr>
                <a:spLocks noChangeShapeType="1"/>
              </p:cNvSpPr>
              <p:nvPr/>
            </p:nvSpPr>
            <p:spPr bwMode="auto">
              <a:xfrm>
                <a:off x="3433894" y="2219766"/>
                <a:ext cx="28744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tailEnd type="triangle"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b="1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53"/>
              <p:cNvSpPr>
                <a:spLocks noChangeArrowheads="1"/>
              </p:cNvSpPr>
              <p:nvPr/>
            </p:nvSpPr>
            <p:spPr bwMode="auto">
              <a:xfrm>
                <a:off x="2123728" y="1516857"/>
                <a:ext cx="341438" cy="7076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0" lang="en-US" altLang="zh-CN" sz="2000" b="1" dirty="0">
                    <a:latin typeface="+mj-lt"/>
                    <a:ea typeface="宋体" panose="02010600030101010101" pitchFamily="2" charset="-122"/>
                  </a:rPr>
                  <a:t>a</a:t>
                </a:r>
                <a:endParaRPr kumimoji="0" lang="en-US" altLang="zh-CN" sz="2000" b="1" baseline="-25000" dirty="0">
                  <a:latin typeface="+mj-lt"/>
                  <a:ea typeface="宋体" panose="02010600030101010101" pitchFamily="2" charset="-122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kumimoji="0" lang="en-US" altLang="zh-CN" sz="2000" b="1" dirty="0">
                    <a:latin typeface="+mj-lt"/>
                    <a:ea typeface="宋体" panose="02010600030101010101" pitchFamily="2" charset="-122"/>
                  </a:rPr>
                  <a:t>b</a:t>
                </a:r>
                <a:endParaRPr kumimoji="0" lang="en-US" altLang="zh-CN" sz="20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54"/>
              <p:cNvSpPr>
                <a:spLocks noChangeArrowheads="1"/>
              </p:cNvSpPr>
              <p:nvPr/>
            </p:nvSpPr>
            <p:spPr bwMode="auto">
              <a:xfrm>
                <a:off x="3699103" y="1666007"/>
                <a:ext cx="684463" cy="3697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1800" b="1" dirty="0">
                    <a:latin typeface="+mj-lt"/>
                    <a:ea typeface="宋体" panose="02010600030101010101" pitchFamily="2" charset="-122"/>
                  </a:rPr>
                  <a:t>Sum</a:t>
                </a:r>
                <a:endParaRPr kumimoji="0" lang="en-US" altLang="zh-CN" sz="18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55"/>
              <p:cNvSpPr>
                <a:spLocks noChangeArrowheads="1"/>
              </p:cNvSpPr>
              <p:nvPr/>
            </p:nvSpPr>
            <p:spPr bwMode="auto">
              <a:xfrm>
                <a:off x="3699103" y="2026189"/>
                <a:ext cx="590766" cy="3697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800" b="1" dirty="0" err="1">
                    <a:latin typeface="+mj-lt"/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25000" dirty="0" err="1">
                    <a:latin typeface="+mj-lt"/>
                    <a:ea typeface="宋体" panose="02010600030101010101" pitchFamily="2" charset="-122"/>
                  </a:rPr>
                  <a:t>out</a:t>
                </a:r>
                <a:endParaRPr kumimoji="0" lang="en-US" altLang="zh-CN" sz="18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56"/>
              <p:cNvSpPr>
                <a:spLocks noChangeArrowheads="1"/>
              </p:cNvSpPr>
              <p:nvPr/>
            </p:nvSpPr>
            <p:spPr bwMode="auto">
              <a:xfrm>
                <a:off x="2924120" y="1845305"/>
                <a:ext cx="479600" cy="368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1800" b="1" dirty="0">
                    <a:latin typeface="+mj-lt"/>
                    <a:ea typeface="宋体" panose="02010600030101010101" pitchFamily="2" charset="-122"/>
                  </a:rPr>
                  <a:t>FA</a:t>
                </a:r>
                <a:endParaRPr kumimoji="0" lang="en-US" altLang="zh-CN" sz="18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Line 50"/>
            <p:cNvSpPr>
              <a:spLocks noChangeShapeType="1"/>
            </p:cNvSpPr>
            <p:nvPr/>
          </p:nvSpPr>
          <p:spPr bwMode="auto">
            <a:xfrm>
              <a:off x="1680389" y="3844098"/>
              <a:ext cx="36049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 b="1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" name="Rectangle 55"/>
            <p:cNvSpPr>
              <a:spLocks noChangeArrowheads="1"/>
            </p:cNvSpPr>
            <p:nvPr/>
          </p:nvSpPr>
          <p:spPr bwMode="auto">
            <a:xfrm>
              <a:off x="1248431" y="3893285"/>
              <a:ext cx="590766" cy="3998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j-lt"/>
                  <a:ea typeface="宋体" panose="02010600030101010101" pitchFamily="2" charset="-122"/>
                </a:rPr>
                <a:t>c</a:t>
              </a:r>
              <a:r>
                <a:rPr kumimoji="0" lang="en-US" altLang="zh-CN" sz="2000" b="1" baseline="-25000" dirty="0" err="1">
                  <a:latin typeface="+mj-lt"/>
                  <a:ea typeface="宋体" panose="02010600030101010101" pitchFamily="2" charset="-122"/>
                </a:rPr>
                <a:t>in</a:t>
              </a:r>
              <a:endParaRPr kumimoji="0" lang="en-US" altLang="zh-CN" sz="20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251520" y="1844824"/>
            <a:ext cx="4824536" cy="3477875"/>
          </a:xfrm>
          <a:prstGeom prst="rect">
            <a:avLst/>
          </a:prstGeom>
          <a:solidFill>
            <a:schemeClr val="tx1"/>
          </a:solidFill>
          <a:ln w="28575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err="1" smtClean="0"/>
              <a:t>full_add</a:t>
            </a:r>
            <a:r>
              <a:rPr lang="en-US" altLang="zh-CN" sz="2000" b="1" dirty="0" smtClean="0"/>
              <a:t>(sum,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, a, b, </a:t>
            </a:r>
            <a:r>
              <a:rPr lang="en-US" altLang="zh-CN" sz="2000" b="1" dirty="0" err="1" smtClean="0"/>
              <a:t>cin</a:t>
            </a:r>
            <a:r>
              <a:rPr lang="en-US" altLang="zh-CN" sz="2000" b="1" dirty="0" smtClean="0"/>
              <a:t>);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input     a, b, </a:t>
            </a:r>
            <a:r>
              <a:rPr lang="en-US" altLang="zh-CN" sz="2000" b="1" dirty="0" err="1" smtClean="0"/>
              <a:t>cin</a:t>
            </a:r>
            <a:r>
              <a:rPr lang="en-US" altLang="zh-CN" sz="2000" b="1" dirty="0" smtClean="0"/>
              <a:t>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output    sum,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;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reg</a:t>
            </a:r>
            <a:r>
              <a:rPr lang="en-US" altLang="zh-CN" sz="2000" b="1" dirty="0" smtClean="0"/>
              <a:t>   sum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     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     always </a:t>
            </a:r>
            <a:r>
              <a:rPr lang="en-US" altLang="zh-CN" sz="2000" b="1" dirty="0">
                <a:solidFill>
                  <a:srgbClr val="C00000"/>
                </a:solidFill>
              </a:rPr>
              <a:t>@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*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       </a:t>
            </a:r>
            <a:r>
              <a:rPr lang="en-US" altLang="zh-CN" sz="2000" b="1" dirty="0" smtClean="0"/>
              <a:t>begin</a:t>
            </a:r>
            <a:endParaRPr lang="en-US" altLang="zh-CN" sz="2000" b="1" dirty="0"/>
          </a:p>
          <a:p>
            <a:r>
              <a:rPr lang="en-US" altLang="zh-CN" sz="2000" b="1" dirty="0">
                <a:solidFill>
                  <a:srgbClr val="C00000"/>
                </a:solidFill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   {</a:t>
            </a:r>
            <a:r>
              <a:rPr lang="en-US" altLang="zh-CN" sz="2000" b="1" dirty="0" err="1">
                <a:solidFill>
                  <a:srgbClr val="C00000"/>
                </a:solidFill>
              </a:rPr>
              <a:t>cout</a:t>
            </a:r>
            <a:r>
              <a:rPr lang="en-US" altLang="zh-CN" sz="2000" b="1" dirty="0">
                <a:solidFill>
                  <a:srgbClr val="C00000"/>
                </a:solidFill>
              </a:rPr>
              <a:t>, sum} =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a + b +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cin</a:t>
            </a:r>
            <a:r>
              <a:rPr lang="en-US" altLang="zh-CN" sz="2000" b="1" dirty="0">
                <a:solidFill>
                  <a:srgbClr val="C00000"/>
                </a:solidFill>
              </a:rPr>
              <a:t>;  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 smtClean="0"/>
              <a:t>       end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endmodule</a:t>
            </a:r>
            <a:endParaRPr lang="zh-CN" altLang="en-US" sz="2000" b="1" dirty="0"/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683568" y="188640"/>
            <a:ext cx="820891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RTL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描述</a:t>
            </a: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（数据流级和行为级）</a:t>
            </a:r>
            <a:endParaRPr lang="en-US" altLang="zh-CN" sz="3600" dirty="0"/>
          </a:p>
        </p:txBody>
      </p:sp>
      <p:grpSp>
        <p:nvGrpSpPr>
          <p:cNvPr id="19" name="组合 16"/>
          <p:cNvGrpSpPr/>
          <p:nvPr/>
        </p:nvGrpSpPr>
        <p:grpSpPr bwMode="auto">
          <a:xfrm>
            <a:off x="4139952" y="3501008"/>
            <a:ext cx="4643438" cy="3021012"/>
            <a:chOff x="4214810" y="4071942"/>
            <a:chExt cx="4643470" cy="3022032"/>
          </a:xfrm>
        </p:grpSpPr>
        <p:sp>
          <p:nvSpPr>
            <p:cNvPr id="20" name="圆角矩形 15"/>
            <p:cNvSpPr>
              <a:spLocks noChangeArrowheads="1"/>
            </p:cNvSpPr>
            <p:nvPr/>
          </p:nvSpPr>
          <p:spPr bwMode="auto">
            <a:xfrm>
              <a:off x="4214810" y="4357692"/>
              <a:ext cx="4643470" cy="273628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9050" algn="ctr">
              <a:solidFill>
                <a:schemeClr val="bg1"/>
              </a:solidFill>
              <a:prstDash val="sysDash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286248" y="4499123"/>
              <a:ext cx="4500593" cy="25551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对硬件知识依赖少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66700" indent="-26670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侧重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电路输入输出的因果关系（行为特性），即在何种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输入时，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产生何种输出（进行何种操作），并不关心电路的内部结构。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一般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用</a:t>
              </a:r>
              <a:r>
                <a:rPr lang="en-US" altLang="zh-CN" sz="2000" b="1" dirty="0" smtClean="0">
                  <a:latin typeface="+mj-lt"/>
                  <a:ea typeface="黑体" panose="02010609060101010101" pitchFamily="2" charset="-122"/>
                </a:rPr>
                <a:t>always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块语句描述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通常需要借助一些行为级的运算符如</a:t>
              </a: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、</a:t>
              </a: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-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等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5572132" y="4071942"/>
              <a:ext cx="1928826" cy="46166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黑体" panose="02010609060101010101" pitchFamily="2" charset="-122"/>
                  <a:ea typeface="黑体" panose="02010609060101010101" pitchFamily="2" charset="-122"/>
                </a:rPr>
                <a:t>行为级描述</a:t>
              </a:r>
              <a:r>
                <a:rPr lang="en-US" altLang="zh-CN" b="1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</p:grpSp>
      <p:pic>
        <p:nvPicPr>
          <p:cNvPr id="23" name="Picture 10" descr="022b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8460432" y="332656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07504" y="190912"/>
            <a:ext cx="4431408" cy="1797928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800" b="1" dirty="0"/>
              <a:t>module </a:t>
            </a:r>
            <a:r>
              <a:rPr lang="en-US" altLang="zh-CN" sz="1800" b="1" dirty="0" err="1" smtClean="0"/>
              <a:t>full_add</a:t>
            </a:r>
            <a:r>
              <a:rPr lang="en-US" altLang="zh-CN" sz="1800" b="1" dirty="0" smtClean="0"/>
              <a:t> (sum,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,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);</a:t>
            </a:r>
            <a:endParaRPr lang="en-US" altLang="zh-CN" sz="1800" b="1" dirty="0" smtClean="0"/>
          </a:p>
          <a:p>
            <a:pPr>
              <a:lnSpc>
                <a:spcPts val="1900"/>
              </a:lnSpc>
            </a:pPr>
            <a:r>
              <a:rPr lang="en-US" altLang="zh-CN" sz="1800" b="1" dirty="0" smtClean="0"/>
              <a:t>    input   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pPr>
              <a:lnSpc>
                <a:spcPts val="1900"/>
              </a:lnSpc>
            </a:pPr>
            <a:r>
              <a:rPr lang="en-US" altLang="zh-CN" sz="1800" b="1" dirty="0" smtClean="0"/>
              <a:t>    output   sum,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pPr>
              <a:lnSpc>
                <a:spcPts val="1900"/>
              </a:lnSpc>
            </a:pPr>
            <a:endParaRPr lang="en-US" altLang="zh-CN" sz="1800" b="1" dirty="0"/>
          </a:p>
          <a:p>
            <a:pPr>
              <a:lnSpc>
                <a:spcPts val="19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assign sum = a ^ b ^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cin</a:t>
            </a:r>
            <a:r>
              <a:rPr lang="en-US" altLang="zh-CN" sz="1800" b="1" dirty="0">
                <a:solidFill>
                  <a:srgbClr val="C00000"/>
                </a:solidFill>
              </a:rPr>
              <a:t>; 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assign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</a:rPr>
              <a:t>((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 ^ b) &amp;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cin</a:t>
            </a:r>
            <a:r>
              <a:rPr lang="en-US" altLang="zh-CN" sz="1800" b="1" dirty="0">
                <a:solidFill>
                  <a:srgbClr val="C00000"/>
                </a:solidFill>
              </a:rPr>
              <a:t>) | (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 &amp; b</a:t>
            </a:r>
            <a:r>
              <a:rPr lang="en-US" altLang="zh-CN" sz="1800" b="1" dirty="0">
                <a:solidFill>
                  <a:srgbClr val="C00000"/>
                </a:solidFill>
              </a:rPr>
              <a:t>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sz="1800" b="1" dirty="0" err="1"/>
              <a:t>endmodule</a:t>
            </a:r>
            <a:endParaRPr lang="zh-CN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692696"/>
            <a:ext cx="1440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设计文件</a:t>
            </a:r>
            <a:endParaRPr lang="zh-CN" altLang="en-US" b="1" dirty="0">
              <a:solidFill>
                <a:schemeClr val="bg1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644008" y="1700808"/>
            <a:ext cx="4392488" cy="4955203"/>
          </a:xfrm>
          <a:prstGeom prst="rect">
            <a:avLst/>
          </a:prstGeom>
          <a:solidFill>
            <a:schemeClr val="tx1"/>
          </a:solidFill>
          <a:ln w="19050">
            <a:solidFill>
              <a:srgbClr val="008080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800" b="1" dirty="0"/>
              <a:t>module 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test_fa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</a:t>
            </a:r>
            <a:r>
              <a:rPr lang="en-US" altLang="zh-CN" sz="1800" b="1" dirty="0" err="1" smtClean="0"/>
              <a:t>reg</a:t>
            </a:r>
            <a:r>
              <a:rPr lang="en-US" altLang="zh-CN" sz="1800" b="1" dirty="0" smtClean="0"/>
              <a:t>      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wire    sum, </a:t>
            </a:r>
            <a:r>
              <a:rPr lang="en-US" altLang="zh-CN" sz="1800" b="1" dirty="0" err="1" smtClean="0"/>
              <a:t>cout</a:t>
            </a:r>
            <a:r>
              <a:rPr lang="zh-CN" altLang="en-US" sz="1800" b="1" dirty="0" smtClean="0"/>
              <a:t>；</a:t>
            </a:r>
            <a:endParaRPr lang="en-US" altLang="zh-CN" sz="1800" b="1" dirty="0" smtClean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initial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begin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a = 0;    b = 0;   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0;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#20  a = 0; b = 0;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1;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#20  a = 0; b = 1;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0;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#20  a = 0; b = 1;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1;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#20  a = 1; b = 0;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0;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#20  a = 1; b = 0;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1;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#20  a = 1; b = 1;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0;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#20  a = 1; b = 1;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1;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#20 $stop;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end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full_add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 my (sum,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, a, b,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cin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); 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en-US" altLang="zh-CN" sz="1800" b="1" dirty="0" err="1" smtClean="0"/>
              <a:t>endmodule</a:t>
            </a:r>
            <a:endParaRPr lang="zh-CN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1988840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测试文件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7504" y="2257122"/>
            <a:ext cx="4392488" cy="3570208"/>
          </a:xfrm>
          <a:prstGeom prst="rect">
            <a:avLst/>
          </a:prstGeom>
          <a:solidFill>
            <a:schemeClr val="tx1"/>
          </a:solidFill>
          <a:ln w="19050">
            <a:solidFill>
              <a:srgbClr val="008080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800" b="1" dirty="0"/>
              <a:t>module 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test_fa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</a:t>
            </a:r>
            <a:r>
              <a:rPr lang="en-US" altLang="zh-CN" sz="1800" b="1" dirty="0" err="1" smtClean="0"/>
              <a:t>reg</a:t>
            </a:r>
            <a:r>
              <a:rPr lang="en-US" altLang="zh-CN" sz="1800" b="1" dirty="0" smtClean="0"/>
              <a:t>       a, b,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wire    sum, </a:t>
            </a:r>
            <a:r>
              <a:rPr lang="en-US" altLang="zh-CN" sz="1800" b="1" dirty="0" err="1" smtClean="0"/>
              <a:t>cout</a:t>
            </a:r>
            <a:r>
              <a:rPr lang="zh-CN" altLang="en-US" sz="1800" b="1" dirty="0" smtClean="0"/>
              <a:t>；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pPr>
              <a:spcBef>
                <a:spcPts val="1200"/>
              </a:spcBef>
            </a:pPr>
            <a:r>
              <a:rPr lang="en-US" altLang="zh-CN" sz="1800" b="1" dirty="0" smtClean="0"/>
              <a:t>     initial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begin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a = 0; b = 0; 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= 0;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end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always  #20 {</a:t>
            </a:r>
            <a:r>
              <a:rPr lang="en-US" altLang="zh-CN" sz="1800" b="1" dirty="0" err="1" smtClean="0"/>
              <a:t>a,b,cin</a:t>
            </a:r>
            <a:r>
              <a:rPr lang="en-US" altLang="zh-CN" sz="1800" b="1" dirty="0" smtClean="0"/>
              <a:t>} = {</a:t>
            </a:r>
            <a:r>
              <a:rPr lang="en-US" altLang="zh-CN" sz="1800" b="1" dirty="0" err="1" smtClean="0"/>
              <a:t>a,b,cin</a:t>
            </a:r>
            <a:r>
              <a:rPr lang="en-US" altLang="zh-CN" sz="1800" b="1" dirty="0" smtClean="0"/>
              <a:t>} +1;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full_add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 my (sum,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, a, b,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cin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); 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endParaRPr lang="en-US" altLang="zh-CN" sz="1800" b="1" dirty="0" smtClean="0"/>
          </a:p>
          <a:p>
            <a:r>
              <a:rPr lang="en-US" altLang="zh-CN" sz="1800" b="1" dirty="0" err="1" smtClean="0"/>
              <a:t>endmodule</a:t>
            </a:r>
            <a:endParaRPr lang="zh-CN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996952"/>
            <a:ext cx="1584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测试文件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8" name="下弧形箭头 7"/>
          <p:cNvSpPr/>
          <p:nvPr/>
        </p:nvSpPr>
        <p:spPr bwMode="auto">
          <a:xfrm rot="14150836">
            <a:off x="4422418" y="1210351"/>
            <a:ext cx="648072" cy="504056"/>
          </a:xfrm>
          <a:prstGeom prst="curvedUpArrow">
            <a:avLst/>
          </a:prstGeom>
          <a:solidFill>
            <a:srgbClr val="FFFF0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下弧形箭头 8"/>
          <p:cNvSpPr/>
          <p:nvPr/>
        </p:nvSpPr>
        <p:spPr bwMode="auto">
          <a:xfrm rot="14150836">
            <a:off x="3054266" y="1714406"/>
            <a:ext cx="648072" cy="504056"/>
          </a:xfrm>
          <a:prstGeom prst="curvedUpArrow">
            <a:avLst/>
          </a:prstGeom>
          <a:solidFill>
            <a:srgbClr val="FFFF0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60032" y="188640"/>
            <a:ext cx="421196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6700" indent="-266700"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设计文件中的 </a:t>
            </a:r>
            <a:r>
              <a:rPr lang="en-US" altLang="zh-CN" sz="1800" b="1" dirty="0" smtClean="0"/>
              <a:t>input</a:t>
            </a:r>
            <a:r>
              <a:rPr lang="zh-CN" altLang="en-US" sz="2000" b="1" dirty="0" smtClean="0">
                <a:latin typeface="+mn-lt"/>
                <a:ea typeface="黑体" panose="02010609060101010101" pitchFamily="2" charset="-122"/>
              </a:rPr>
              <a:t>，在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测试文件中一般是</a:t>
            </a:r>
            <a:r>
              <a:rPr lang="en-US" altLang="zh-CN" sz="1800" b="1" dirty="0" err="1" smtClean="0"/>
              <a:t>reg</a:t>
            </a:r>
            <a:endParaRPr lang="en-US" altLang="zh-CN" sz="1800" b="1" dirty="0" smtClean="0"/>
          </a:p>
          <a:p>
            <a:pPr marL="266700" indent="-266700"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设计文件中的 </a:t>
            </a:r>
            <a:r>
              <a:rPr lang="en-US" altLang="zh-CN" sz="1800" b="1" dirty="0" smtClean="0"/>
              <a:t>output</a:t>
            </a:r>
            <a:r>
              <a:rPr lang="zh-CN" altLang="en-US" sz="2000" b="1" dirty="0" smtClean="0">
                <a:ea typeface="黑体" panose="02010609060101010101" pitchFamily="2" charset="-122"/>
              </a:rPr>
              <a:t>，在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测试文件中一般是</a:t>
            </a:r>
            <a:r>
              <a:rPr lang="en-US" altLang="zh-CN" sz="1800" b="1" dirty="0" smtClean="0"/>
              <a:t>wire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2051050" y="188913"/>
            <a:ext cx="46085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几点重要提示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2515" name="Rectangle 4"/>
          <p:cNvSpPr>
            <a:spLocks noChangeArrowheads="1"/>
          </p:cNvSpPr>
          <p:nvPr/>
        </p:nvSpPr>
        <p:spPr bwMode="auto">
          <a:xfrm>
            <a:off x="343535" y="831215"/>
            <a:ext cx="8502650" cy="5918835"/>
          </a:xfrm>
          <a:prstGeom prst="rect">
            <a:avLst/>
          </a:prstGeom>
          <a:solidFill>
            <a:schemeClr val="tx1"/>
          </a:solidFill>
          <a:ln w="28575">
            <a:solidFill>
              <a:srgbClr val="008080"/>
            </a:solidFill>
            <a:miter lim="800000"/>
          </a:ln>
        </p:spPr>
        <p:txBody>
          <a:bodyPr wrap="square" tIns="0" anchor="ctr">
            <a:spAutoFit/>
          </a:bodyPr>
          <a:lstStyle/>
          <a:p>
            <a:pPr marL="360680" indent="-360680" eaLnBrk="0" hangingPunct="0">
              <a:lnSpc>
                <a:spcPts val="4000"/>
              </a:lnSpc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的可综合性问题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60680" indent="-360680" eaLnBrk="0" hangingPunct="0">
              <a:lnSpc>
                <a:spcPts val="4000"/>
              </a:lnSpc>
              <a:buClr>
                <a:srgbClr val="C00000"/>
              </a:buClr>
              <a:buSzPct val="65000"/>
              <a:defRPr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所有的</a:t>
            </a:r>
            <a:r>
              <a:rPr lang="en-US" altLang="zh-CN" sz="2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描述都可用于仿真，但不是所有的</a:t>
            </a:r>
            <a:r>
              <a:rPr lang="en-US" altLang="zh-CN" sz="2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描述都能用硬件实现</a:t>
            </a:r>
            <a:r>
              <a:rPr lang="zh-CN" altLang="en-US" sz="2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。所谓“可综合”是指可以转换成实际电路！即便用可综合的代码编写，如果你描述的电路实际上无法实现，也是无法综合的</a:t>
            </a:r>
            <a:r>
              <a:rPr lang="en-US" altLang="zh-CN" sz="2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!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60680" indent="-360680" eaLnBrk="0" hangingPunct="0">
              <a:lnSpc>
                <a:spcPts val="4000"/>
              </a:lnSpc>
              <a:spcBef>
                <a:spcPts val="6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用硬件电路设计思想编写</a:t>
            </a:r>
            <a:r>
              <a:rPr lang="en-US" altLang="zh-CN" sz="2800" b="1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代码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60680" indent="-360680" eaLnBrk="0" hangingPunct="0">
              <a:lnSpc>
                <a:spcPts val="4000"/>
              </a:lnSpc>
              <a:buClr>
                <a:srgbClr val="C00000"/>
              </a:buClr>
              <a:buSzPct val="65000"/>
              <a:defRPr/>
            </a:pPr>
            <a:r>
              <a:rPr lang="en-US" altLang="zh-CN" sz="2600" b="1" dirty="0">
                <a:solidFill>
                  <a:srgbClr val="0066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学好</a:t>
            </a:r>
            <a:r>
              <a:rPr lang="en-US" altLang="zh-CN" sz="2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的关键是充分理解</a:t>
            </a:r>
            <a:r>
              <a:rPr lang="en-US" altLang="zh-CN" sz="2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与硬件电路的关系。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60680" indent="-360680" eaLnBrk="0" hangingPunct="0">
              <a:lnSpc>
                <a:spcPts val="4000"/>
              </a:lnSpc>
              <a:spcBef>
                <a:spcPts val="6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从根本上是并发执行的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60680" indent="-360680" eaLnBrk="0" hangingPunct="0">
              <a:lnSpc>
                <a:spcPts val="4000"/>
              </a:lnSpc>
              <a:spcBef>
                <a:spcPts val="6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中在过程块（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always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initial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）、顺序语句块（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begin…end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）中才是顺序执行的。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5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animBg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无标题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476672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763713" y="1916113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1916113"/>
                        <a:ext cx="576262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68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03350" y="549275"/>
            <a:ext cx="66960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029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7524750" y="6308725"/>
            <a:ext cx="468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8515350" y="6308725"/>
            <a:ext cx="468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27313" y="1700213"/>
            <a:ext cx="4232275" cy="3963987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数据类型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  <a:ea typeface="楷体_GB2312" pitchFamily="49" charset="-122"/>
              </a:rPr>
              <a:t>wire</a:t>
            </a:r>
            <a:endParaRPr lang="zh-CN" altLang="en-US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楷体_GB2312" pitchFamily="49" charset="-122"/>
              </a:rPr>
              <a:t>reg</a:t>
            </a:r>
            <a:endParaRPr lang="zh-CN" altLang="en-US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latin typeface="+mj-lt"/>
                <a:ea typeface="楷体_GB2312" pitchFamily="49" charset="-122"/>
              </a:rPr>
              <a:t>memory</a:t>
            </a:r>
            <a:endParaRPr lang="en-US" altLang="zh-CN" b="1" dirty="0">
              <a:solidFill>
                <a:schemeClr val="bg1"/>
              </a:solidFill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latin typeface="+mj-lt"/>
                <a:ea typeface="楷体_GB2312" pitchFamily="49" charset="-122"/>
              </a:rPr>
              <a:t>parameter</a:t>
            </a:r>
            <a:endParaRPr lang="zh-CN" altLang="en-US" b="1" dirty="0">
              <a:solidFill>
                <a:schemeClr val="bg1"/>
              </a:solidFill>
              <a:latin typeface="+mj-lt"/>
              <a:ea typeface="楷体_GB2312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两种赋值语句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连续赋值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过程赋值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1052736"/>
            <a:ext cx="8280920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defRPr/>
            </a:pPr>
            <a:r>
              <a:rPr lang="zh-CN" altLang="en-US" sz="2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共</a:t>
            </a:r>
            <a:r>
              <a:rPr lang="en-US" altLang="zh-CN" sz="2600" b="1" dirty="0" smtClean="0">
                <a:latin typeface="+mj-lt"/>
                <a:ea typeface="黑体" panose="02010609060101010101" pitchFamily="2" charset="-122"/>
              </a:rPr>
              <a:t>19</a:t>
            </a:r>
            <a:r>
              <a:rPr lang="zh-CN" altLang="en-US" sz="2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种数据类型，分为物理数据类型和抽象数据类型</a:t>
            </a:r>
            <a:endParaRPr lang="en-US" altLang="zh-CN" sz="26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物理数据类型</a:t>
            </a:r>
            <a:r>
              <a:rPr lang="zh-CN" altLang="en-US" sz="2600" b="1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：与实际硬件电路的映射关系明显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  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连线型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wire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、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+mj-lt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defRPr/>
            </a:pPr>
            <a:r>
              <a:rPr lang="en-US" altLang="zh-CN" sz="2600" b="1" kern="0" dirty="0" smtClean="0">
                <a:solidFill>
                  <a:srgbClr val="960000"/>
                </a:solidFill>
                <a:latin typeface="+mj-lt"/>
                <a:ea typeface="黑体" panose="02010609060101010101" pitchFamily="2" charset="-122"/>
              </a:rPr>
              <a:t>  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寄存器型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reg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、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+mj-lt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defRPr/>
            </a:pPr>
            <a:r>
              <a:rPr lang="en-US" altLang="zh-CN" sz="2600" b="1" kern="0" dirty="0" smtClean="0">
                <a:solidFill>
                  <a:srgbClr val="960000"/>
                </a:solidFill>
                <a:latin typeface="+mj-lt"/>
                <a:ea typeface="黑体" panose="02010609060101010101" pitchFamily="2" charset="-122"/>
              </a:rPr>
              <a:t>  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存储器型</a:t>
            </a:r>
            <a:r>
              <a:rPr kumimoji="1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memory 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等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+mj-lt"/>
              <a:ea typeface="黑体" panose="02010609060101010101" pitchFamily="2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600" b="1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抽象数据类型：用于进行辅助设计和验证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  整型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integer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、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+mj-lt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defRPr/>
            </a:pPr>
            <a:r>
              <a:rPr lang="en-US" altLang="zh-CN" sz="2600" b="1" kern="0" dirty="0" smtClean="0">
                <a:solidFill>
                  <a:srgbClr val="960000"/>
                </a:solidFill>
                <a:latin typeface="+mj-lt"/>
                <a:ea typeface="黑体" panose="02010609060101010101" pitchFamily="2" charset="-122"/>
              </a:rPr>
              <a:t>  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时间型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time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实型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real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+mj-lt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  参数型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parameter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+mj-lt"/>
                <a:ea typeface="黑体" panose="02010609060101010101" pitchFamily="2" charset="-122"/>
              </a:rPr>
              <a:t>等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+mj-lt"/>
              <a:ea typeface="黑体" panose="02010609060101010101" pitchFamily="2" charset="-122"/>
            </a:endParaRPr>
          </a:p>
        </p:txBody>
      </p:sp>
      <p:pic>
        <p:nvPicPr>
          <p:cNvPr id="4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1313259" y="1000125"/>
            <a:ext cx="6643687" cy="2308225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Verilog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中规定了四种基本的值类型：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b="1"/>
              <a:t> </a:t>
            </a:r>
            <a:r>
              <a:rPr lang="en-US" altLang="zh-CN" b="1"/>
              <a:t>0</a:t>
            </a:r>
            <a:r>
              <a:rPr lang="zh-CN" altLang="en-US" b="1"/>
              <a:t>：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逻辑</a:t>
            </a:r>
            <a:r>
              <a:rPr lang="en-US" altLang="zh-CN" b="1"/>
              <a:t>0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或“假”</a:t>
            </a:r>
            <a:r>
              <a:rPr lang="zh-CN" altLang="en-US" b="1"/>
              <a:t>；</a:t>
            </a:r>
            <a:endParaRPr lang="en-US" altLang="zh-CN" b="1"/>
          </a:p>
          <a:p>
            <a:pPr lvl="1">
              <a:spcBef>
                <a:spcPts val="600"/>
              </a:spcBef>
            </a:pPr>
            <a:r>
              <a:rPr lang="zh-CN" altLang="en-US" b="1"/>
              <a:t> </a:t>
            </a:r>
            <a:r>
              <a:rPr lang="en-US" altLang="zh-CN" b="1"/>
              <a:t>1</a:t>
            </a:r>
            <a:r>
              <a:rPr lang="zh-CN" altLang="en-US" b="1"/>
              <a:t>：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逻辑</a:t>
            </a:r>
            <a:r>
              <a:rPr lang="en-US" altLang="zh-CN" b="1"/>
              <a:t>1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或“真”</a:t>
            </a:r>
            <a:r>
              <a:rPr lang="zh-CN" altLang="en-US" b="1"/>
              <a:t>；</a:t>
            </a:r>
            <a:endParaRPr lang="en-US" altLang="zh-CN" b="1"/>
          </a:p>
          <a:p>
            <a:pPr lvl="1">
              <a:spcBef>
                <a:spcPts val="600"/>
              </a:spcBef>
            </a:pPr>
            <a:r>
              <a:rPr lang="en-US" altLang="zh-CN" b="1"/>
              <a:t> X</a:t>
            </a:r>
            <a:r>
              <a:rPr lang="zh-CN" altLang="en-US" b="1"/>
              <a:t>：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未知值</a:t>
            </a:r>
            <a:r>
              <a:rPr lang="zh-CN" altLang="en-US" b="1"/>
              <a:t>；</a:t>
            </a:r>
            <a:endParaRPr lang="en-US" altLang="zh-CN" b="1"/>
          </a:p>
          <a:p>
            <a:pPr lvl="1">
              <a:spcBef>
                <a:spcPts val="600"/>
              </a:spcBef>
            </a:pPr>
            <a:r>
              <a:rPr lang="zh-CN" altLang="en-US" b="1"/>
              <a:t> </a:t>
            </a:r>
            <a:r>
              <a:rPr lang="en-US" altLang="zh-CN" b="1"/>
              <a:t>Z</a:t>
            </a:r>
            <a:r>
              <a:rPr lang="zh-CN" altLang="en-US" b="1"/>
              <a:t>：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高阻。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5364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3"/>
          <p:cNvSpPr txBox="1">
            <a:spLocks noChangeArrowheads="1"/>
          </p:cNvSpPr>
          <p:nvPr/>
        </p:nvSpPr>
        <p:spPr bwMode="auto">
          <a:xfrm>
            <a:off x="1313259" y="3643313"/>
            <a:ext cx="6715125" cy="2908300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Verilog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中的整型常量表示：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十进制格式</a:t>
            </a:r>
            <a:r>
              <a:rPr lang="zh-CN" altLang="en-US" b="1"/>
              <a:t>：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-15</a:t>
            </a:r>
            <a:r>
              <a:rPr lang="zh-CN" altLang="en-US" b="1"/>
              <a:t>；</a:t>
            </a:r>
            <a:endParaRPr lang="en-US" altLang="zh-CN" b="1"/>
          </a:p>
          <a:p>
            <a:pPr lvl="1">
              <a:spcBef>
                <a:spcPts val="1200"/>
              </a:spcBef>
            </a:pPr>
            <a:r>
              <a:rPr lang="zh-CN" altLang="en-US" b="1"/>
              <a:t> 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基数格式</a:t>
            </a:r>
            <a:r>
              <a:rPr lang="zh-CN" altLang="en-US" b="1"/>
              <a:t>：</a:t>
            </a:r>
            <a:endParaRPr lang="en-US" altLang="zh-CN" b="1"/>
          </a:p>
          <a:p>
            <a:pPr lvl="1">
              <a:spcBef>
                <a:spcPts val="600"/>
              </a:spcBef>
            </a:pPr>
            <a:r>
              <a:rPr lang="en-US" altLang="zh-CN" b="1"/>
              <a:t> 3′b001</a:t>
            </a:r>
            <a:r>
              <a:rPr lang="zh-CN" altLang="en-US" b="1"/>
              <a:t>：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位二进制数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001</a:t>
            </a:r>
            <a:r>
              <a:rPr lang="zh-CN" altLang="en-US" b="1"/>
              <a:t>；</a:t>
            </a:r>
            <a:endParaRPr lang="en-US" altLang="zh-CN" b="1"/>
          </a:p>
          <a:p>
            <a:pPr lvl="1">
              <a:spcBef>
                <a:spcPts val="600"/>
              </a:spcBef>
            </a:pPr>
            <a:r>
              <a:rPr lang="zh-CN" altLang="en-US" b="1"/>
              <a:t> </a:t>
            </a:r>
            <a:r>
              <a:rPr lang="en-US" altLang="zh-CN" b="1"/>
              <a:t>4′hf </a:t>
            </a:r>
            <a:r>
              <a:rPr lang="zh-CN" altLang="en-US" b="1"/>
              <a:t>：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 4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位二进制数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1111,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即十六进制数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b="1"/>
              <a:t>；</a:t>
            </a:r>
            <a:endParaRPr lang="en-GB" altLang="zh-CN" b="1"/>
          </a:p>
          <a:p>
            <a:pPr lvl="1">
              <a:spcBef>
                <a:spcPts val="600"/>
              </a:spcBef>
            </a:pPr>
            <a:r>
              <a:rPr lang="en-US" altLang="zh-CN" b="1"/>
              <a:t> 4′hZ </a:t>
            </a:r>
            <a:r>
              <a:rPr lang="zh-CN" altLang="en-US" b="1"/>
              <a:t>：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ZZZZ</a:t>
            </a:r>
            <a:r>
              <a:rPr lang="zh-CN" altLang="en-US" b="1"/>
              <a:t>；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9512" y="5229200"/>
            <a:ext cx="1619672" cy="792088"/>
            <a:chOff x="179512" y="3645024"/>
            <a:chExt cx="1619672" cy="792088"/>
          </a:xfrm>
        </p:grpSpPr>
        <p:sp>
          <p:nvSpPr>
            <p:cNvPr id="7" name="圆角矩形标注 6"/>
            <p:cNvSpPr/>
            <p:nvPr/>
          </p:nvSpPr>
          <p:spPr bwMode="auto">
            <a:xfrm>
              <a:off x="251520" y="3645024"/>
              <a:ext cx="1403648" cy="792088"/>
            </a:xfrm>
            <a:prstGeom prst="wedgeRoundRectCallout">
              <a:avLst>
                <a:gd name="adj1" fmla="val 63134"/>
                <a:gd name="adj2" fmla="val -26315"/>
                <a:gd name="adj3" fmla="val 16667"/>
              </a:avLst>
            </a:prstGeom>
            <a:solidFill>
              <a:srgbClr val="FFFF99"/>
            </a:solidFill>
            <a:ln w="19050" cap="flat" cmpd="sng" algn="ctr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512" y="3645024"/>
              <a:ext cx="16196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位宽：以二进制数为准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755650" y="928688"/>
            <a:ext cx="3887788" cy="738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线网类型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dirty="0" smtClean="0">
                <a:ea typeface="楷体_GB2312" pitchFamily="49" charset="-122"/>
              </a:rPr>
              <a:t>wire</a:t>
            </a:r>
            <a:r>
              <a:rPr lang="en-US" altLang="zh-CN" sz="2800" b="1" dirty="0" smtClean="0"/>
              <a:t> 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6388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5813" y="1785938"/>
            <a:ext cx="7705725" cy="4432300"/>
          </a:xfrm>
          <a:prstGeom prst="rect">
            <a:avLst/>
          </a:prstGeom>
          <a:noFill/>
          <a:ln w="28575">
            <a:solidFill>
              <a:srgbClr val="008080"/>
            </a:solidFill>
            <a:prstDash val="sysDash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特点：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08355" lvl="1" indent="-351155"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有真实的硬件对应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用于对结构化器件之间的物理连线的建模。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808355" lvl="1" indent="-351155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线网类型代表的是物理连接线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(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如器件的管脚，内部器件如与非门的输出等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。它不存贮逻辑值，必须由器件驱动。通常由</a:t>
            </a:r>
            <a:r>
              <a:rPr lang="en-US" altLang="zh-CN" b="1" dirty="0">
                <a:ea typeface="宋体" panose="02010600030101010101" pitchFamily="2" charset="-122"/>
              </a:rPr>
              <a:t>assign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进行赋值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  <a:buClr>
                <a:srgbClr val="C00000"/>
              </a:buClr>
              <a:buSzPct val="70000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assign Y = ~</a:t>
            </a:r>
            <a:r>
              <a:rPr lang="zh-CN" altLang="en-US" b="1" dirty="0"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ea typeface="宋体" panose="02010600030101010101" pitchFamily="2" charset="-122"/>
              </a:rPr>
              <a:t>A &amp; C</a:t>
            </a:r>
            <a:r>
              <a:rPr lang="zh-CN" altLang="en-US" b="1" dirty="0">
                <a:ea typeface="宋体" panose="02010600030101010101" pitchFamily="2" charset="-122"/>
              </a:rPr>
              <a:t>）；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808355" lvl="1" indent="-351155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当一个</a:t>
            </a:r>
            <a:r>
              <a:rPr lang="en-US" altLang="zh-CN" b="1" dirty="0">
                <a:ea typeface="宋体" panose="02010600030101010101" pitchFamily="2" charset="-122"/>
              </a:rPr>
              <a:t>wire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类型的信号没有被驱动时，缺省值为</a:t>
            </a:r>
            <a:r>
              <a:rPr lang="en-US" altLang="zh-CN" b="1" dirty="0"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（高阻）。 信号没有定义数据类型时，缺省为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wire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类型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668962" y="500042"/>
            <a:ext cx="3475038" cy="1838325"/>
            <a:chOff x="1302" y="1207"/>
            <a:chExt cx="2189" cy="1158"/>
          </a:xfrm>
          <a:solidFill>
            <a:schemeClr val="tx1"/>
          </a:solidFill>
        </p:grpSpPr>
        <p:grpSp>
          <p:nvGrpSpPr>
            <p:cNvPr id="4" name="Group 8"/>
            <p:cNvGrpSpPr/>
            <p:nvPr/>
          </p:nvGrpSpPr>
          <p:grpSpPr bwMode="auto">
            <a:xfrm>
              <a:off x="1302" y="1567"/>
              <a:ext cx="2189" cy="798"/>
              <a:chOff x="1302" y="1567"/>
              <a:chExt cx="2189" cy="798"/>
            </a:xfrm>
            <a:grpFill/>
          </p:grpSpPr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1319" y="2115"/>
                <a:ext cx="336" cy="250"/>
              </a:xfrm>
              <a:prstGeom prst="rect">
                <a:avLst/>
              </a:prstGeom>
              <a:grp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1302" y="1567"/>
                <a:ext cx="336" cy="252"/>
              </a:xfrm>
              <a:prstGeom prst="rect">
                <a:avLst/>
              </a:prstGeom>
              <a:grp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1302" y="1776"/>
                <a:ext cx="336" cy="250"/>
              </a:xfrm>
              <a:prstGeom prst="rect">
                <a:avLst/>
              </a:prstGeom>
              <a:grp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" name="Group 12"/>
              <p:cNvGrpSpPr/>
              <p:nvPr/>
            </p:nvGrpSpPr>
            <p:grpSpPr bwMode="auto">
              <a:xfrm>
                <a:off x="1568" y="1653"/>
                <a:ext cx="1537" cy="688"/>
                <a:chOff x="1570" y="1653"/>
                <a:chExt cx="1741" cy="925"/>
              </a:xfrm>
              <a:grpFill/>
            </p:grpSpPr>
            <p:grpSp>
              <p:nvGrpSpPr>
                <p:cNvPr id="7" name="Group 13"/>
                <p:cNvGrpSpPr/>
                <p:nvPr/>
              </p:nvGrpSpPr>
              <p:grpSpPr bwMode="auto">
                <a:xfrm>
                  <a:off x="1570" y="1691"/>
                  <a:ext cx="676" cy="336"/>
                  <a:chOff x="371" y="1862"/>
                  <a:chExt cx="676" cy="336"/>
                </a:xfrm>
                <a:grpFill/>
              </p:grpSpPr>
              <p:sp>
                <p:nvSpPr>
                  <p:cNvPr id="2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59" y="1862"/>
                    <a:ext cx="290" cy="336"/>
                  </a:xfrm>
                  <a:prstGeom prst="rect">
                    <a:avLst/>
                  </a:prstGeom>
                  <a:grpFill/>
                  <a:ln w="38100" cap="sq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sz="32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endParaRPr lang="en-US" altLang="zh-CN" sz="32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1" y="1958"/>
                    <a:ext cx="288" cy="0"/>
                  </a:xfrm>
                  <a:prstGeom prst="line">
                    <a:avLst/>
                  </a:prstGeom>
                  <a:grpFill/>
                  <a:ln w="38100" cap="sq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71" y="2102"/>
                    <a:ext cx="288" cy="0"/>
                  </a:xfrm>
                  <a:prstGeom prst="line">
                    <a:avLst/>
                  </a:prstGeom>
                  <a:grpFill/>
                  <a:ln w="38100" cap="sq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1986"/>
                    <a:ext cx="96" cy="96"/>
                  </a:xfrm>
                  <a:prstGeom prst="ellipse">
                    <a:avLst/>
                  </a:prstGeom>
                  <a:grpFill/>
                  <a:ln w="38100" cap="sq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1862" y="2242"/>
                  <a:ext cx="288" cy="336"/>
                </a:xfrm>
                <a:prstGeom prst="rect">
                  <a:avLst/>
                </a:prstGeom>
                <a:grpFill/>
                <a:ln w="38100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32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en-US" altLang="zh-CN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Line 19"/>
                <p:cNvSpPr>
                  <a:spLocks noChangeShapeType="1"/>
                </p:cNvSpPr>
                <p:nvPr/>
              </p:nvSpPr>
              <p:spPr bwMode="auto">
                <a:xfrm>
                  <a:off x="1574" y="2432"/>
                  <a:ext cx="288" cy="0"/>
                </a:xfrm>
                <a:prstGeom prst="line">
                  <a:avLst/>
                </a:prstGeom>
                <a:grp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Oval 20"/>
                <p:cNvSpPr>
                  <a:spLocks noChangeArrowheads="1"/>
                </p:cNvSpPr>
                <p:nvPr/>
              </p:nvSpPr>
              <p:spPr bwMode="auto">
                <a:xfrm>
                  <a:off x="2154" y="2366"/>
                  <a:ext cx="96" cy="96"/>
                </a:xfrm>
                <a:prstGeom prst="ellipse">
                  <a:avLst/>
                </a:prstGeom>
                <a:grp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21"/>
                <p:cNvSpPr>
                  <a:spLocks noChangeShapeType="1"/>
                </p:cNvSpPr>
                <p:nvPr/>
              </p:nvSpPr>
              <p:spPr bwMode="auto">
                <a:xfrm>
                  <a:off x="2255" y="1859"/>
                  <a:ext cx="419" cy="0"/>
                </a:xfrm>
                <a:prstGeom prst="line">
                  <a:avLst/>
                </a:prstGeom>
                <a:grp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22"/>
                <p:cNvSpPr>
                  <a:spLocks noChangeShapeType="1"/>
                </p:cNvSpPr>
                <p:nvPr/>
              </p:nvSpPr>
              <p:spPr bwMode="auto">
                <a:xfrm>
                  <a:off x="2255" y="2421"/>
                  <a:ext cx="240" cy="0"/>
                </a:xfrm>
                <a:prstGeom prst="line">
                  <a:avLst/>
                </a:prstGeom>
                <a:grp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23"/>
                <p:cNvSpPr>
                  <a:spLocks noChangeShapeType="1"/>
                </p:cNvSpPr>
                <p:nvPr/>
              </p:nvSpPr>
              <p:spPr bwMode="auto">
                <a:xfrm>
                  <a:off x="2495" y="1941"/>
                  <a:ext cx="0" cy="480"/>
                </a:xfrm>
                <a:prstGeom prst="line">
                  <a:avLst/>
                </a:prstGeom>
                <a:grp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>
                  <a:off x="2495" y="1941"/>
                  <a:ext cx="192" cy="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  <a:miter lim="800000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25"/>
                <p:cNvSpPr>
                  <a:spLocks noChangeArrowheads="1"/>
                </p:cNvSpPr>
                <p:nvPr/>
              </p:nvSpPr>
              <p:spPr bwMode="auto">
                <a:xfrm>
                  <a:off x="2687" y="1653"/>
                  <a:ext cx="288" cy="336"/>
                </a:xfrm>
                <a:prstGeom prst="rect">
                  <a:avLst/>
                </a:prstGeom>
                <a:grpFill/>
                <a:ln w="38100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32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en-US" altLang="zh-CN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Oval 26"/>
                <p:cNvSpPr>
                  <a:spLocks noChangeArrowheads="1"/>
                </p:cNvSpPr>
                <p:nvPr/>
              </p:nvSpPr>
              <p:spPr bwMode="auto">
                <a:xfrm>
                  <a:off x="2979" y="1777"/>
                  <a:ext cx="96" cy="96"/>
                </a:xfrm>
                <a:prstGeom prst="ellipse">
                  <a:avLst/>
                </a:prstGeom>
                <a:grp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27"/>
                <p:cNvSpPr>
                  <a:spLocks noChangeShapeType="1"/>
                </p:cNvSpPr>
                <p:nvPr/>
              </p:nvSpPr>
              <p:spPr bwMode="auto">
                <a:xfrm>
                  <a:off x="3071" y="1809"/>
                  <a:ext cx="240" cy="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  <a:miter lim="800000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3107" y="1653"/>
                <a:ext cx="384" cy="2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Line 29"/>
            <p:cNvSpPr>
              <a:spLocks noChangeShapeType="1"/>
            </p:cNvSpPr>
            <p:nvPr/>
          </p:nvSpPr>
          <p:spPr bwMode="auto">
            <a:xfrm flipH="1">
              <a:off x="2290" y="1434"/>
              <a:ext cx="409" cy="363"/>
            </a:xfrm>
            <a:prstGeom prst="line">
              <a:avLst/>
            </a:prstGeom>
            <a:grpFill/>
            <a:ln w="19050">
              <a:solidFill>
                <a:schemeClr val="hlink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2653" y="1207"/>
              <a:ext cx="590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wire</a:t>
              </a: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33" name="组合 8"/>
          <p:cNvGrpSpPr/>
          <p:nvPr/>
        </p:nvGrpSpPr>
        <p:grpSpPr>
          <a:xfrm>
            <a:off x="107504" y="3606924"/>
            <a:ext cx="1440000" cy="1656000"/>
            <a:chOff x="6444208" y="1556792"/>
            <a:chExt cx="2088232" cy="1077218"/>
          </a:xfrm>
          <a:solidFill>
            <a:srgbClr val="FFFF99"/>
          </a:solidFill>
        </p:grpSpPr>
        <p:sp>
          <p:nvSpPr>
            <p:cNvPr id="34" name="圆角矩形标注 33"/>
            <p:cNvSpPr/>
            <p:nvPr/>
          </p:nvSpPr>
          <p:spPr bwMode="auto">
            <a:xfrm>
              <a:off x="6444208" y="1556792"/>
              <a:ext cx="2088232" cy="1008112"/>
            </a:xfrm>
            <a:prstGeom prst="wedgeRoundRectCallout">
              <a:avLst>
                <a:gd name="adj1" fmla="val 60847"/>
                <a:gd name="adj2" fmla="val -47428"/>
                <a:gd name="adj3" fmla="val 16667"/>
              </a:avLst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noAutofit/>
            </a:bodyPr>
            <a:lstStyle/>
            <a:p>
              <a:pPr>
                <a:defRPr/>
              </a:pPr>
              <a:endParaRPr lang="zh-CN" altLang="en-US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44208" y="1556792"/>
              <a:ext cx="2088232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线的一端有数据会立刻传送到另一端，一端的数据消失另一端数据也消失</a:t>
              </a:r>
              <a:endParaRPr lang="zh-CN" altLang="en-US" sz="1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7411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650" y="908050"/>
            <a:ext cx="7705725" cy="1662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线网类型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dirty="0" smtClean="0">
                <a:ea typeface="楷体_GB2312" pitchFamily="49" charset="-122"/>
              </a:rPr>
              <a:t>wire)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特点：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信号没有定义数据类型时，缺省为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wire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类型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2699792" y="2924944"/>
            <a:ext cx="2643188" cy="3416300"/>
          </a:xfrm>
          <a:prstGeom prst="rect">
            <a:avLst/>
          </a:prstGeom>
          <a:noFill/>
          <a:ln w="19050">
            <a:solidFill>
              <a:srgbClr val="00808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module</a:t>
            </a:r>
            <a:r>
              <a:rPr lang="en-US" altLang="zh-CN"/>
              <a:t> and_2 </a:t>
            </a:r>
            <a:endParaRPr lang="en-US" altLang="zh-CN"/>
          </a:p>
          <a:p>
            <a:r>
              <a:rPr lang="en-US" altLang="zh-CN"/>
              <a:t>(</a:t>
            </a:r>
            <a:endParaRPr lang="en-US" altLang="zh-CN"/>
          </a:p>
          <a:p>
            <a:r>
              <a:rPr lang="en-US" altLang="zh-CN"/>
              <a:t>     input  a,</a:t>
            </a:r>
            <a:endParaRPr lang="en-US" altLang="zh-CN"/>
          </a:p>
          <a:p>
            <a:r>
              <a:rPr lang="en-US" altLang="zh-CN"/>
              <a:t>     input  b,</a:t>
            </a:r>
            <a:endParaRPr lang="en-US" altLang="zh-CN"/>
          </a:p>
          <a:p>
            <a:r>
              <a:rPr lang="en-US" altLang="zh-CN"/>
              <a:t>     output  c </a:t>
            </a:r>
            <a:endParaRPr lang="en-US" altLang="zh-CN"/>
          </a:p>
          <a:p>
            <a:r>
              <a:rPr lang="en-US" altLang="zh-CN"/>
              <a:t>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assign  c = a &amp;b;</a:t>
            </a:r>
            <a:endParaRPr lang="en-US" altLang="zh-CN"/>
          </a:p>
          <a:p>
            <a:r>
              <a:rPr lang="en-US" altLang="zh-CN">
                <a:solidFill>
                  <a:schemeClr val="bg1"/>
                </a:solidFill>
              </a:rPr>
              <a:t>endmodule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0" y="3933056"/>
            <a:ext cx="2498725" cy="1285875"/>
            <a:chOff x="2971" y="2930"/>
            <a:chExt cx="1574" cy="810"/>
          </a:xfrm>
        </p:grpSpPr>
        <p:sp>
          <p:nvSpPr>
            <p:cNvPr id="17415" name="AutoShape 17"/>
            <p:cNvSpPr>
              <a:spLocks noChangeArrowheads="1"/>
            </p:cNvSpPr>
            <p:nvPr/>
          </p:nvSpPr>
          <p:spPr bwMode="auto">
            <a:xfrm>
              <a:off x="2971" y="2930"/>
              <a:ext cx="1574" cy="810"/>
            </a:xfrm>
            <a:prstGeom prst="cloudCallout">
              <a:avLst>
                <a:gd name="adj1" fmla="val 72684"/>
                <a:gd name="adj2" fmla="val -43375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17416" name="Text Box 18"/>
            <p:cNvSpPr txBox="1">
              <a:spLocks noChangeArrowheads="1"/>
            </p:cNvSpPr>
            <p:nvPr/>
          </p:nvSpPr>
          <p:spPr bwMode="auto">
            <a:xfrm>
              <a:off x="3017" y="3067"/>
              <a:ext cx="1483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端口</a:t>
              </a:r>
              <a:r>
                <a: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器件管脚</a:t>
              </a:r>
              <a:r>
                <a: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通常是</a:t>
              </a:r>
              <a:r>
                <a:rPr lang="en-US" altLang="zh-CN" b="1"/>
                <a:t>wire</a:t>
              </a: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类型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580112" y="2924944"/>
            <a:ext cx="3384376" cy="2677656"/>
          </a:xfrm>
          <a:prstGeom prst="rect">
            <a:avLst/>
          </a:prstGeom>
          <a:noFill/>
          <a:ln w="19050">
            <a:solidFill>
              <a:srgbClr val="008080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module</a:t>
            </a:r>
            <a:r>
              <a:rPr lang="en-US" altLang="zh-CN" dirty="0"/>
              <a:t> and_2 </a:t>
            </a:r>
            <a:r>
              <a:rPr lang="en-US" altLang="zh-CN" dirty="0" smtClean="0"/>
              <a:t>(c, a, b);</a:t>
            </a:r>
            <a:endParaRPr lang="en-US" altLang="zh-CN" dirty="0" smtClean="0"/>
          </a:p>
          <a:p>
            <a:r>
              <a:rPr lang="en-US" altLang="zh-CN" dirty="0" smtClean="0"/>
              <a:t>     input  a;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smtClean="0"/>
              <a:t>input  b;</a:t>
            </a:r>
            <a:endParaRPr lang="en-US" altLang="zh-CN" dirty="0" smtClean="0"/>
          </a:p>
          <a:p>
            <a:r>
              <a:rPr lang="en-US" altLang="zh-CN" dirty="0" smtClean="0"/>
              <a:t>     output  c;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assign  c = a &amp;b;</a:t>
            </a:r>
            <a:endParaRPr lang="en-US" altLang="zh-CN" dirty="0"/>
          </a:p>
          <a:p>
            <a:r>
              <a:rPr lang="en-US" altLang="zh-CN" dirty="0" err="1">
                <a:solidFill>
                  <a:schemeClr val="bg1"/>
                </a:solidFill>
              </a:rPr>
              <a:t>endmodule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0" name="组合 8"/>
          <p:cNvGrpSpPr/>
          <p:nvPr/>
        </p:nvGrpSpPr>
        <p:grpSpPr>
          <a:xfrm>
            <a:off x="6588224" y="1052736"/>
            <a:ext cx="1440000" cy="864096"/>
            <a:chOff x="6444208" y="1556792"/>
            <a:chExt cx="2088232" cy="562089"/>
          </a:xfrm>
          <a:solidFill>
            <a:srgbClr val="FFFF99"/>
          </a:solidFill>
        </p:grpSpPr>
        <p:sp>
          <p:nvSpPr>
            <p:cNvPr id="11" name="圆角矩形标注 10"/>
            <p:cNvSpPr/>
            <p:nvPr/>
          </p:nvSpPr>
          <p:spPr bwMode="auto">
            <a:xfrm>
              <a:off x="6444208" y="1556792"/>
              <a:ext cx="2088232" cy="562089"/>
            </a:xfrm>
            <a:prstGeom prst="wedgeRoundRectCallout">
              <a:avLst>
                <a:gd name="adj1" fmla="val -37049"/>
                <a:gd name="adj2" fmla="val 72724"/>
                <a:gd name="adj3" fmla="val 16667"/>
              </a:avLst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noAutofit/>
            </a:bodyPr>
            <a:lstStyle/>
            <a:p>
              <a:pPr>
                <a:defRPr/>
              </a:pPr>
              <a:endParaRPr lang="zh-CN" altLang="en-US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208" y="1556792"/>
              <a:ext cx="2088232" cy="46047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由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assign 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进行赋值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785813" y="1000125"/>
            <a:ext cx="35337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zh-CN" altLang="en-US" b="1"/>
              <a:t> 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寄存器类型</a:t>
            </a:r>
            <a:r>
              <a:rPr lang="zh-CN" altLang="en-US" b="1"/>
              <a:t>（</a:t>
            </a:r>
            <a:r>
              <a:rPr lang="en-US" altLang="zh-CN" b="1"/>
              <a:t>reg </a:t>
            </a:r>
            <a:r>
              <a:rPr lang="zh-CN" altLang="en-US" b="1"/>
              <a:t>）</a:t>
            </a:r>
            <a:endParaRPr lang="en-US" altLang="zh-CN" b="1"/>
          </a:p>
        </p:txBody>
      </p:sp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8436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785813" y="1643063"/>
            <a:ext cx="7500937" cy="3139321"/>
          </a:xfrm>
          <a:prstGeom prst="rect">
            <a:avLst/>
          </a:prstGeom>
          <a:noFill/>
          <a:ln w="28575">
            <a:solidFill>
              <a:srgbClr val="00808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 marL="355600" indent="-355600"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在过程块</a:t>
            </a:r>
            <a:r>
              <a:rPr lang="zh-CN" altLang="en-US" b="1" dirty="0"/>
              <a:t>“</a:t>
            </a:r>
            <a:r>
              <a:rPr lang="en-US" altLang="zh-CN" b="1" dirty="0"/>
              <a:t>always</a:t>
            </a:r>
            <a:r>
              <a:rPr lang="en-US" altLang="zh-CN" b="1" dirty="0" smtClean="0"/>
              <a:t>”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被赋值的每一个信号都必须定义成</a:t>
            </a:r>
            <a:r>
              <a:rPr lang="en-US" altLang="zh-CN" b="1" dirty="0" err="1"/>
              <a:t>reg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型。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55600" indent="-355600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b="1" dirty="0" err="1"/>
              <a:t>reg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型数据的缺省初始值是不定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值</a:t>
            </a:r>
            <a:r>
              <a:rPr lang="en-US" altLang="zh-CN" b="1" dirty="0" smtClean="0">
                <a:latin typeface="+mj-lt"/>
                <a:ea typeface="黑体" panose="02010609060101010101" pitchFamily="2" charset="-122"/>
              </a:rPr>
              <a:t>X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55600" indent="-355600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b="1" dirty="0" err="1" smtClean="0"/>
              <a:t>reg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型的变量只能在</a:t>
            </a:r>
            <a:r>
              <a:rPr lang="en-US" altLang="zh-CN" b="1" dirty="0" smtClean="0">
                <a:latin typeface="+mj-lt"/>
                <a:ea typeface="黑体" panose="02010609060101010101" pitchFamily="2" charset="-122"/>
              </a:rPr>
              <a:t>initial</a:t>
            </a:r>
            <a:r>
              <a:rPr lang="zh-CN" altLang="en-US" b="1" dirty="0" smtClean="0">
                <a:latin typeface="+mj-lt"/>
                <a:ea typeface="黑体" panose="02010609060101010101" pitchFamily="2" charset="-122"/>
              </a:rPr>
              <a:t>或</a:t>
            </a:r>
            <a:r>
              <a:rPr lang="en-US" altLang="zh-CN" b="1" dirty="0" smtClean="0">
                <a:latin typeface="+mj-lt"/>
                <a:ea typeface="黑体" panose="02010609060101010101" pitchFamily="2" charset="-122"/>
              </a:rPr>
              <a:t>always</a:t>
            </a:r>
            <a:r>
              <a:rPr lang="zh-CN" altLang="en-US" b="1" dirty="0" smtClean="0">
                <a:latin typeface="+mj-lt"/>
                <a:ea typeface="黑体" panose="02010609060101010101" pitchFamily="2" charset="-122"/>
              </a:rPr>
              <a:t>过程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语句的内部被赋值。理解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这一点很重要。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55600" indent="-355600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b="1" dirty="0" err="1"/>
              <a:t>reg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型信号代表一个能保存数值的变量。综合后常常是寄存器或触发器的输出，但不一定总是这样。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2214563" y="5072063"/>
            <a:ext cx="4786312" cy="1431925"/>
          </a:xfrm>
          <a:prstGeom prst="rect">
            <a:avLst/>
          </a:prstGeom>
          <a:noFill/>
          <a:ln w="28575">
            <a:solidFill>
              <a:srgbClr val="00808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 marL="355600" indent="-355600"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b="1"/>
              <a:t>reg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型和</a:t>
            </a:r>
            <a:r>
              <a:rPr lang="en-US" altLang="zh-CN" b="1"/>
              <a:t>wire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型的区别：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12800" lvl="1" indent="-355600">
              <a:spcBef>
                <a:spcPts val="12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b="1"/>
              <a:t>reg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型保持最后一次赋值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12800" lvl="1" indent="-355600">
              <a:spcBef>
                <a:spcPts val="6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b="1"/>
              <a:t>wire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型需要持续的驱动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" name="组合 8"/>
          <p:cNvGrpSpPr/>
          <p:nvPr/>
        </p:nvGrpSpPr>
        <p:grpSpPr>
          <a:xfrm>
            <a:off x="6300352" y="2132856"/>
            <a:ext cx="1440000" cy="900000"/>
            <a:chOff x="6444208" y="1556792"/>
            <a:chExt cx="2088232" cy="1008112"/>
          </a:xfrm>
          <a:solidFill>
            <a:srgbClr val="FFFF99"/>
          </a:solidFill>
        </p:grpSpPr>
        <p:sp>
          <p:nvSpPr>
            <p:cNvPr id="8" name="圆角矩形标注 7"/>
            <p:cNvSpPr/>
            <p:nvPr/>
          </p:nvSpPr>
          <p:spPr bwMode="auto">
            <a:xfrm>
              <a:off x="6444208" y="1556792"/>
              <a:ext cx="2088232" cy="1008112"/>
            </a:xfrm>
            <a:prstGeom prst="wedgeRoundRectCallout">
              <a:avLst>
                <a:gd name="adj1" fmla="val -64830"/>
                <a:gd name="adj2" fmla="val -861"/>
                <a:gd name="adj3" fmla="val 16667"/>
              </a:avLst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noAutofit/>
            </a:bodyPr>
            <a:lstStyle/>
            <a:p>
              <a:pPr>
                <a:defRPr/>
              </a:pPr>
              <a:endParaRPr lang="zh-CN" altLang="en-US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4208" y="1556792"/>
              <a:ext cx="2088232" cy="54055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可以保存某个数值直到下次更新</a:t>
              </a:r>
              <a:endParaRPr lang="zh-CN" altLang="en-US" sz="1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2" animBg="1" build="p"/>
      <p:bldP spid="184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835150" y="4365625"/>
          <a:ext cx="5762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4365625"/>
                        <a:ext cx="576263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68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03350" y="476250"/>
            <a:ext cx="66960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053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7524750" y="6308725"/>
            <a:ext cx="468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8515350" y="6308725"/>
            <a:ext cx="468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27313" y="1700213"/>
            <a:ext cx="4232275" cy="3963987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数据类型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  <a:ea typeface="楷体_GB2312" pitchFamily="49" charset="-122"/>
              </a:rPr>
              <a:t>wire</a:t>
            </a:r>
            <a:endParaRPr lang="zh-CN" altLang="en-US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楷体_GB2312" pitchFamily="49" charset="-122"/>
              </a:rPr>
              <a:t>reg</a:t>
            </a:r>
            <a:endParaRPr lang="zh-CN" altLang="en-US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>
                <a:latin typeface="+mj-lt"/>
                <a:ea typeface="楷体_GB2312" pitchFamily="49" charset="-122"/>
              </a:rPr>
              <a:t>memory</a:t>
            </a:r>
            <a:endParaRPr lang="en-US" altLang="zh-CN" b="1" dirty="0"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+mj-lt"/>
                <a:ea typeface="楷体_GB2312" pitchFamily="49" charset="-122"/>
              </a:rPr>
              <a:t>  parameter</a:t>
            </a:r>
            <a:endParaRPr lang="zh-CN" altLang="en-US" b="1" dirty="0">
              <a:latin typeface="+mj-lt"/>
              <a:ea typeface="楷体_GB2312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两种赋值语句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连续赋值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过程赋值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011238" y="285750"/>
            <a:ext cx="76327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硬件描述语言</a:t>
            </a:r>
            <a:r>
              <a:rPr lang="zh-CN" altLang="en-US" b="1">
                <a:latin typeface="Calibri" panose="020F0502020204030204" pitchFamily="34" charset="0"/>
              </a:rPr>
              <a:t>（</a:t>
            </a:r>
            <a:r>
              <a:rPr lang="en-US" altLang="zh-CN" b="1">
                <a:latin typeface="Calibri" panose="020F0502020204030204" pitchFamily="34" charset="0"/>
              </a:rPr>
              <a:t>HDL: Hardware Description Language</a:t>
            </a:r>
            <a:r>
              <a:rPr lang="zh-CN" altLang="en-US" b="1">
                <a:latin typeface="Calibri" panose="020F0502020204030204" pitchFamily="34" charset="0"/>
              </a:rPr>
              <a:t>）</a:t>
            </a:r>
            <a:endParaRPr lang="zh-CN" altLang="en-US" b="1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750" y="928688"/>
            <a:ext cx="8143875" cy="1970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几种主要的</a:t>
            </a:r>
            <a:r>
              <a:rPr lang="en-US" altLang="zh-CN" sz="2800" b="1" dirty="0">
                <a:latin typeface="+mn-lt"/>
                <a:ea typeface="+mn-ea"/>
              </a:rPr>
              <a:t>HDL: </a:t>
            </a:r>
            <a:endParaRPr lang="en-US" altLang="zh-CN" sz="2800" b="1" dirty="0">
              <a:latin typeface="+mn-lt"/>
              <a:ea typeface="+mn-ea"/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VHDL</a:t>
            </a:r>
            <a:endParaRPr lang="en-US" altLang="zh-CN" b="1" dirty="0" err="1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latin typeface="+mn-lt"/>
                <a:ea typeface="+mn-ea"/>
              </a:rPr>
              <a:t> 1980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年，美国国防部开发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latin typeface="+mn-lt"/>
                <a:ea typeface="+mn-ea"/>
              </a:rPr>
              <a:t> 1995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年以前唯一指定为标准的</a:t>
            </a:r>
            <a:r>
              <a:rPr lang="en-US" altLang="zh-CN" sz="2000" b="1" dirty="0">
                <a:latin typeface="+mn-lt"/>
                <a:ea typeface="+mn-ea"/>
              </a:rPr>
              <a:t>HDL</a:t>
            </a:r>
            <a:endParaRPr lang="en-US" altLang="zh-CN" sz="2000" b="1" dirty="0"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lt"/>
                <a:ea typeface="+mn-ea"/>
              </a:rPr>
              <a:t> 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底层的</a:t>
            </a:r>
            <a:r>
              <a:rPr lang="en-US" altLang="zh-CN" sz="2000" b="1" dirty="0">
                <a:latin typeface="+mn-lt"/>
                <a:ea typeface="+mn-ea"/>
              </a:rPr>
              <a:t>VHDL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设计环境是由</a:t>
            </a:r>
            <a:r>
              <a:rPr lang="en-US" altLang="zh-CN" sz="2000" b="1" dirty="0" err="1">
                <a:latin typeface="+mn-lt"/>
                <a:ea typeface="+mn-ea"/>
              </a:rPr>
              <a:t>Verilog</a:t>
            </a:r>
            <a:r>
              <a:rPr lang="en-US" altLang="zh-CN" sz="2000" b="1" dirty="0">
                <a:latin typeface="+mn-lt"/>
                <a:ea typeface="+mn-ea"/>
              </a:rPr>
              <a:t> HDL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描述的器件库支持的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468313" y="3074988"/>
            <a:ext cx="8105775" cy="237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Calibri" panose="020F0502020204030204" pitchFamily="34" charset="0"/>
              <a:buAutoNum type="arabicPeriod" startAt="2"/>
            </a:pPr>
            <a:r>
              <a:rPr lang="en-US" altLang="zh-CN" b="1">
                <a:solidFill>
                  <a:srgbClr val="0000FF"/>
                </a:solidFill>
                <a:latin typeface="Calibri" panose="020F0502020204030204" pitchFamily="34" charset="0"/>
              </a:rPr>
              <a:t>Verilog</a:t>
            </a:r>
            <a:endParaRPr lang="en-US" altLang="zh-CN" b="1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lvl="1"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000" b="1">
                <a:latin typeface="Calibri" panose="020F0502020204030204" pitchFamily="34" charset="0"/>
              </a:rPr>
              <a:t> 1983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年</a:t>
            </a:r>
            <a:r>
              <a:rPr lang="zh-CN" altLang="en-US" sz="2000" b="1">
                <a:latin typeface="Calibri" panose="020F0502020204030204" pitchFamily="34" charset="0"/>
              </a:rPr>
              <a:t>，</a:t>
            </a:r>
            <a:r>
              <a:rPr lang="en-US" altLang="zh-CN" sz="2000" b="1">
                <a:latin typeface="Calibri" panose="020F0502020204030204" pitchFamily="34" charset="0"/>
              </a:rPr>
              <a:t>GDA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公司的</a:t>
            </a:r>
            <a:r>
              <a:rPr lang="en-US" altLang="zh-CN" sz="2000" b="1">
                <a:latin typeface="Calibri" panose="020F0502020204030204" pitchFamily="34" charset="0"/>
              </a:rPr>
              <a:t>PhilMoorby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开发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000" b="1">
                <a:latin typeface="Calibri" panose="020F0502020204030204" pitchFamily="34" charset="0"/>
              </a:rPr>
              <a:t> 1995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年制定了</a:t>
            </a:r>
            <a:r>
              <a:rPr lang="en-US" altLang="zh-CN" sz="2000" b="1">
                <a:latin typeface="Calibri" panose="020F0502020204030204" pitchFamily="34" charset="0"/>
              </a:rPr>
              <a:t>Verilog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latin typeface="Calibri" panose="020F0502020204030204" pitchFamily="34" charset="0"/>
              </a:rPr>
              <a:t>IEEE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标准</a:t>
            </a:r>
            <a:r>
              <a:rPr lang="en-US" altLang="zh-CN" b="1">
                <a:latin typeface="Calibri" panose="020F0502020204030204" pitchFamily="34" charset="0"/>
              </a:rPr>
              <a:t> </a:t>
            </a:r>
            <a:endParaRPr lang="en-US" altLang="zh-CN" b="1">
              <a:latin typeface="Calibri" panose="020F0502020204030204" pitchFamily="34" charset="0"/>
            </a:endParaRPr>
          </a:p>
          <a:p>
            <a:pPr lvl="1"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000" b="1">
                <a:latin typeface="Calibri" panose="020F0502020204030204" pitchFamily="34" charset="0"/>
              </a:rPr>
              <a:t>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000" b="1">
                <a:latin typeface="Calibri" panose="020F0502020204030204" pitchFamily="34" charset="0"/>
              </a:rPr>
              <a:t>VHDL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相比更简单易读，有时</a:t>
            </a:r>
            <a:r>
              <a:rPr lang="en-US" altLang="zh-CN" sz="2000" b="1">
                <a:latin typeface="Calibri" panose="020F0502020204030204" pitchFamily="34" charset="0"/>
              </a:rPr>
              <a:t>VHDL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的描述会达到</a:t>
            </a:r>
            <a:r>
              <a:rPr lang="en-US" altLang="zh-CN" sz="2000" b="1">
                <a:latin typeface="Calibri" panose="020F0502020204030204" pitchFamily="34" charset="0"/>
              </a:rPr>
              <a:t>Verilog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的两倍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 与</a:t>
            </a:r>
            <a:r>
              <a:rPr lang="en-US" altLang="zh-CN" sz="2000" b="1">
                <a:latin typeface="Calibri" panose="020F0502020204030204" pitchFamily="34" charset="0"/>
              </a:rPr>
              <a:t>C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语言更像 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大小写敏感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注释 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//,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/*    */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468313" y="5591175"/>
            <a:ext cx="2500312" cy="107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Calibri" panose="020F0502020204030204" pitchFamily="34" charset="0"/>
              <a:buAutoNum type="arabicPeriod" startAt="3"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其它：</a:t>
            </a:r>
            <a:endParaRPr lang="en-US" altLang="zh-CN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000" b="1">
                <a:latin typeface="Calibri" panose="020F0502020204030204" pitchFamily="34" charset="0"/>
              </a:rPr>
              <a:t> System C</a:t>
            </a:r>
            <a:endParaRPr lang="en-US" altLang="zh-CN" sz="2000" b="1">
              <a:latin typeface="Calibri" panose="020F0502020204030204" pitchFamily="34" charset="0"/>
            </a:endParaRPr>
          </a:p>
          <a:p>
            <a:pPr lvl="1"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000" b="1">
                <a:latin typeface="Calibri" panose="020F0502020204030204" pitchFamily="34" charset="0"/>
              </a:rPr>
              <a:t> Cynlib C++ </a:t>
            </a:r>
            <a:endParaRPr lang="en-US" altLang="zh-CN" sz="2000" b="1">
              <a:latin typeface="Calibri" panose="020F0502020204030204" pitchFamily="34" charset="0"/>
            </a:endParaRPr>
          </a:p>
        </p:txBody>
      </p:sp>
      <p:pic>
        <p:nvPicPr>
          <p:cNvPr id="9222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24744"/>
            <a:ext cx="82333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硬件描述语言，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描述什么？</a:t>
            </a:r>
            <a:endParaRPr lang="zh-CN" altLang="en-US" sz="3200" b="1" dirty="0" smtClea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描述电路的连接</a:t>
            </a:r>
            <a:endParaRPr lang="zh-CN" altLang="en-US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描述电路的功能</a:t>
            </a:r>
            <a:endParaRPr lang="zh-CN" altLang="en-US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在不同抽象级上描述电路</a:t>
            </a:r>
            <a:endParaRPr lang="zh-CN" altLang="en-US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描述电路的时序：</a:t>
            </a:r>
            <a:endParaRPr lang="en-US" altLang="zh-CN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85000"/>
            </a:pPr>
            <a:r>
              <a:rPr lang="zh-CN" altLang="en-US" sz="2000" dirty="0" smtClean="0"/>
              <a:t>        </a:t>
            </a:r>
            <a:r>
              <a:rPr lang="zh-CN" altLang="en-US" b="1" dirty="0" smtClean="0">
                <a:solidFill>
                  <a:srgbClr val="008080"/>
                </a:solidFill>
              </a:rPr>
              <a:t>可以用来描述测试信号及其变化，也称为</a:t>
            </a:r>
            <a:r>
              <a:rPr lang="en-US" altLang="zh-CN" b="1" dirty="0" err="1" smtClean="0">
                <a:solidFill>
                  <a:srgbClr val="008080"/>
                </a:solidFill>
              </a:rPr>
              <a:t>testbench</a:t>
            </a:r>
            <a:endParaRPr lang="zh-CN" altLang="en-US" b="1" dirty="0" smtClean="0">
              <a:solidFill>
                <a:srgbClr val="00808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表达具有并行性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11238" y="285750"/>
            <a:ext cx="76327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硬件描述语言</a:t>
            </a:r>
            <a:r>
              <a:rPr lang="zh-CN" altLang="en-US" b="1">
                <a:latin typeface="Calibri" panose="020F0502020204030204" pitchFamily="34" charset="0"/>
              </a:rPr>
              <a:t>（</a:t>
            </a:r>
            <a:r>
              <a:rPr lang="en-US" altLang="zh-CN" b="1">
                <a:latin typeface="Calibri" panose="020F0502020204030204" pitchFamily="34" charset="0"/>
              </a:rPr>
              <a:t>HDL: Hardware Description Language</a:t>
            </a:r>
            <a:r>
              <a:rPr lang="zh-CN" altLang="en-US" b="1">
                <a:latin typeface="Calibri" panose="020F0502020204030204" pitchFamily="34" charset="0"/>
              </a:rPr>
              <a:t>）</a:t>
            </a:r>
            <a:endParaRPr lang="zh-CN" altLang="en-US" b="1">
              <a:latin typeface="Calibri" panose="020F0502020204030204" pitchFamily="34" charset="0"/>
            </a:endParaRPr>
          </a:p>
        </p:txBody>
      </p:sp>
      <p:pic>
        <p:nvPicPr>
          <p:cNvPr id="5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022a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3779912" y="1988840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022a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3779912" y="2492896"/>
            <a:ext cx="4683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713" y="1052513"/>
            <a:ext cx="58324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黑体" panose="02010609060101010101" pitchFamily="2" charset="-122"/>
              </a:rPr>
              <a:t>C </a:t>
            </a:r>
            <a:r>
              <a:rPr lang="zh-CN" altLang="en-US" b="1" dirty="0">
                <a:latin typeface="+mn-lt"/>
                <a:ea typeface="黑体" panose="02010609060101010101" pitchFamily="2" charset="-122"/>
              </a:rPr>
              <a:t>与 </a:t>
            </a:r>
            <a:r>
              <a:rPr lang="en-US" altLang="zh-CN" b="1" dirty="0" err="1">
                <a:latin typeface="+mn-lt"/>
                <a:ea typeface="黑体" panose="02010609060101010101" pitchFamily="2" charset="-122"/>
              </a:rPr>
              <a:t>Verilog</a:t>
            </a:r>
            <a:r>
              <a:rPr lang="zh-CN" altLang="en-US" b="1" dirty="0">
                <a:latin typeface="+mn-lt"/>
                <a:ea typeface="黑体" panose="02010609060101010101" pitchFamily="2" charset="-122"/>
              </a:rPr>
              <a:t> 的关键字与控制结构对比</a:t>
            </a:r>
            <a:endParaRPr lang="zh-CN" altLang="en-US" b="1" dirty="0"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4919" y="1628775"/>
            <a:ext cx="7505473" cy="4678576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7308304" y="3212976"/>
            <a:ext cx="1584325" cy="723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800" b="1"/>
              <a:t>窃喜：</a:t>
            </a:r>
            <a:endParaRPr lang="en-US" altLang="zh-CN" sz="1800" b="1"/>
          </a:p>
          <a:p>
            <a:pPr>
              <a:spcBef>
                <a:spcPts val="600"/>
              </a:spcBef>
            </a:pPr>
            <a:r>
              <a:rPr lang="zh-CN" altLang="en-US" sz="1800" b="1"/>
              <a:t>它们好像哟！</a:t>
            </a:r>
            <a:endParaRPr lang="zh-CN" altLang="en-US" sz="1800" b="1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3285678"/>
            <a:ext cx="2857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Box 3"/>
          <p:cNvSpPr txBox="1">
            <a:spLocks noChangeArrowheads="1"/>
          </p:cNvSpPr>
          <p:nvPr/>
        </p:nvSpPr>
        <p:spPr bwMode="auto">
          <a:xfrm>
            <a:off x="1011238" y="285750"/>
            <a:ext cx="76327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硬件描述语言</a:t>
            </a:r>
            <a:r>
              <a:rPr lang="zh-CN" altLang="en-US" b="1">
                <a:latin typeface="Calibri" panose="020F0502020204030204" pitchFamily="34" charset="0"/>
              </a:rPr>
              <a:t>（</a:t>
            </a:r>
            <a:r>
              <a:rPr lang="en-US" altLang="zh-CN" b="1">
                <a:latin typeface="Calibri" panose="020F0502020204030204" pitchFamily="34" charset="0"/>
              </a:rPr>
              <a:t>HDL: Hardware Description Language</a:t>
            </a:r>
            <a:r>
              <a:rPr lang="zh-CN" altLang="en-US" b="1">
                <a:latin typeface="Calibri" panose="020F0502020204030204" pitchFamily="34" charset="0"/>
              </a:rPr>
              <a:t>）</a:t>
            </a:r>
            <a:endParaRPr lang="zh-CN" altLang="en-US" b="1">
              <a:latin typeface="Calibri" panose="020F0502020204030204" pitchFamily="34" charset="0"/>
            </a:endParaRPr>
          </a:p>
        </p:txBody>
      </p:sp>
      <p:pic>
        <p:nvPicPr>
          <p:cNvPr id="10247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35696" y="548680"/>
            <a:ext cx="5347295" cy="6131840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00338" y="87313"/>
            <a:ext cx="39592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黑体" panose="02010609060101010101" pitchFamily="2" charset="-122"/>
              </a:rPr>
              <a:t>C </a:t>
            </a:r>
            <a:r>
              <a:rPr lang="zh-CN" altLang="en-US" b="1" dirty="0">
                <a:latin typeface="+mn-lt"/>
                <a:ea typeface="黑体" panose="02010609060101010101" pitchFamily="2" charset="-122"/>
              </a:rPr>
              <a:t>与 </a:t>
            </a:r>
            <a:r>
              <a:rPr lang="en-US" altLang="zh-CN" b="1" dirty="0" err="1">
                <a:latin typeface="+mn-lt"/>
                <a:ea typeface="黑体" panose="02010609060101010101" pitchFamily="2" charset="-122"/>
              </a:rPr>
              <a:t>Verilog</a:t>
            </a:r>
            <a:r>
              <a:rPr lang="zh-CN" altLang="en-US" b="1" dirty="0">
                <a:latin typeface="+mn-lt"/>
                <a:ea typeface="黑体" panose="02010609060101010101" pitchFamily="2" charset="-122"/>
              </a:rPr>
              <a:t> 的运算符对比</a:t>
            </a:r>
            <a:endParaRPr lang="zh-CN" altLang="en-US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6732588" y="1773238"/>
            <a:ext cx="1584325" cy="7223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800" b="1"/>
              <a:t>窃喜：</a:t>
            </a:r>
            <a:endParaRPr lang="en-US" altLang="zh-CN" sz="1800" b="1"/>
          </a:p>
          <a:p>
            <a:pPr>
              <a:spcBef>
                <a:spcPts val="600"/>
              </a:spcBef>
            </a:pPr>
            <a:r>
              <a:rPr lang="zh-CN" altLang="en-US" sz="1800" b="1"/>
              <a:t>它们好像哟！</a:t>
            </a:r>
            <a:endParaRPr lang="zh-CN" altLang="en-US" sz="1800" b="1"/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25" y="1844675"/>
            <a:ext cx="2857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552" y="1196752"/>
            <a:ext cx="7992120" cy="12796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等式运算符：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==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，！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===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，！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==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==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，！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=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和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Z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进行比较时为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X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===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，！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==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：操作数相同结果为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，常用于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case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表达式的判别。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3779912" y="0"/>
            <a:ext cx="187220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运算符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23626" y="2996952"/>
          <a:ext cx="6696747" cy="22913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90"/>
                <a:gridCol w="648072"/>
                <a:gridCol w="648072"/>
                <a:gridCol w="648072"/>
                <a:gridCol w="648072"/>
                <a:gridCol w="233404"/>
                <a:gridCol w="615793"/>
                <a:gridCol w="615793"/>
                <a:gridCol w="615793"/>
                <a:gridCol w="615793"/>
                <a:gridCol w="615793"/>
              </a:tblGrid>
              <a:tr h="182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===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z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==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z</a:t>
                      </a:r>
                      <a:endParaRPr kumimoji="0" lang="zh-CN" altLang="en-US" sz="2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60960" marB="60960" anchor="ctr">
                    <a:noFill/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z</a:t>
                      </a:r>
                      <a:endParaRPr kumimoji="0" lang="zh-CN" altLang="en-US" sz="2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z</a:t>
                      </a:r>
                      <a:endParaRPr kumimoji="0" lang="zh-CN" altLang="en-US" sz="2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 smtClean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b="1" i="1" dirty="0">
                        <a:latin typeface="+mn-lt"/>
                        <a:ea typeface="+mn-ea"/>
                        <a:cs typeface="Droid Serif" pitchFamily="18" charset="0"/>
                      </a:endParaRPr>
                    </a:p>
                  </a:txBody>
                  <a:tcPr marT="60960" marB="60960" anchor="ctr">
                    <a:noFill/>
                  </a:tcPr>
                </a:tc>
              </a:tr>
            </a:tbl>
          </a:graphicData>
        </a:graphic>
      </p:graphicFrame>
      <p:pic>
        <p:nvPicPr>
          <p:cNvPr id="5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131840" y="116632"/>
            <a:ext cx="302433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 smtClean="0"/>
              <a:t>Verilog</a:t>
            </a:r>
            <a:r>
              <a:rPr lang="zh-CN" altLang="en-US" sz="2800" b="1" dirty="0" smtClean="0">
                <a:latin typeface="+mn-lt"/>
                <a:ea typeface="黑体" panose="02010609060101010101" pitchFamily="2" charset="-122"/>
              </a:rPr>
              <a:t>的模块</a:t>
            </a:r>
            <a:endParaRPr lang="zh-CN" altLang="en-US" sz="28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23528" y="1052736"/>
            <a:ext cx="822960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defRPr/>
            </a:pPr>
            <a:r>
              <a:rPr lang="en-US" altLang="zh-CN" b="1" dirty="0" smtClean="0"/>
              <a:t>         </a:t>
            </a:r>
            <a:r>
              <a:rPr lang="en-US" altLang="zh-CN" b="1" dirty="0" err="1" smtClean="0"/>
              <a:t>Verilog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的基本设计单元是“模块”，模块的实际意义是代表硬件电路上的逻辑实体，模块之间是并行运行的。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840759" cy="369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 descr="ELEG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TextBox 46"/>
          <p:cNvSpPr txBox="1">
            <a:spLocks noChangeArrowheads="1"/>
          </p:cNvSpPr>
          <p:nvPr/>
        </p:nvSpPr>
        <p:spPr bwMode="auto">
          <a:xfrm>
            <a:off x="2571750" y="1571625"/>
            <a:ext cx="4376514" cy="2677656"/>
          </a:xfrm>
          <a:prstGeom prst="rect">
            <a:avLst/>
          </a:prstGeom>
          <a:noFill/>
          <a:ln w="19050">
            <a:solidFill>
              <a:srgbClr val="008080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module</a:t>
            </a:r>
            <a:r>
              <a:rPr lang="en-US" altLang="zh-CN" dirty="0"/>
              <a:t> and_2 </a:t>
            </a:r>
            <a:r>
              <a:rPr lang="en-US" altLang="zh-CN" dirty="0" smtClean="0"/>
              <a:t>( c, b, a );</a:t>
            </a:r>
            <a:endParaRPr lang="en-US" altLang="zh-CN" dirty="0"/>
          </a:p>
          <a:p>
            <a:r>
              <a:rPr lang="en-US" altLang="zh-CN" dirty="0" smtClean="0"/>
              <a:t>     input  a;</a:t>
            </a:r>
            <a:endParaRPr lang="en-US" altLang="zh-CN" dirty="0" smtClean="0"/>
          </a:p>
          <a:p>
            <a:r>
              <a:rPr lang="en-US" altLang="zh-CN" dirty="0" smtClean="0"/>
              <a:t>     input  b;</a:t>
            </a:r>
            <a:endParaRPr lang="en-US" altLang="zh-CN" dirty="0" smtClean="0"/>
          </a:p>
          <a:p>
            <a:r>
              <a:rPr lang="en-US" altLang="zh-CN" dirty="0" smtClean="0"/>
              <a:t>     output  c;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assign  c = a &amp;b;</a:t>
            </a:r>
            <a:endParaRPr lang="en-US" altLang="zh-CN" dirty="0"/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endmodule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33545" name="AutoShape 9"/>
          <p:cNvSpPr/>
          <p:nvPr/>
        </p:nvSpPr>
        <p:spPr bwMode="auto">
          <a:xfrm>
            <a:off x="2555776" y="2060848"/>
            <a:ext cx="360040" cy="936104"/>
          </a:xfrm>
          <a:prstGeom prst="leftBrace">
            <a:avLst>
              <a:gd name="adj1" fmla="val 26652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>
            <a:noAutofit/>
          </a:bodyPr>
          <a:lstStyle/>
          <a:p>
            <a:endParaRPr lang="zh-CN" altLang="en-US"/>
          </a:p>
        </p:txBody>
      </p:sp>
      <p:sp>
        <p:nvSpPr>
          <p:cNvPr id="833546" name="Text Box 10"/>
          <p:cNvSpPr txBox="1">
            <a:spLocks noChangeArrowheads="1"/>
          </p:cNvSpPr>
          <p:nvPr/>
        </p:nvSpPr>
        <p:spPr bwMode="auto">
          <a:xfrm>
            <a:off x="1547664" y="2132856"/>
            <a:ext cx="893763" cy="75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端口说明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580112" y="2132856"/>
            <a:ext cx="2643188" cy="1714500"/>
            <a:chOff x="3833" y="845"/>
            <a:chExt cx="1665" cy="1080"/>
          </a:xfrm>
        </p:grpSpPr>
        <p:sp>
          <p:nvSpPr>
            <p:cNvPr id="12328" name="AutoShape 14"/>
            <p:cNvSpPr>
              <a:spLocks noChangeArrowheads="1"/>
            </p:cNvSpPr>
            <p:nvPr/>
          </p:nvSpPr>
          <p:spPr bwMode="auto">
            <a:xfrm>
              <a:off x="3833" y="845"/>
              <a:ext cx="1665" cy="1080"/>
            </a:xfrm>
            <a:prstGeom prst="cloudCallout">
              <a:avLst>
                <a:gd name="adj1" fmla="val -93704"/>
                <a:gd name="adj2" fmla="val -18195"/>
              </a:avLst>
            </a:prstGeom>
            <a:solidFill>
              <a:srgbClr val="CCFF99"/>
            </a:solidFill>
            <a:ln w="9525">
              <a:solidFill>
                <a:srgbClr val="FF33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2329" name="Text Box 15"/>
            <p:cNvSpPr txBox="1">
              <a:spLocks noChangeArrowheads="1"/>
            </p:cNvSpPr>
            <p:nvPr/>
          </p:nvSpPr>
          <p:spPr bwMode="auto">
            <a:xfrm>
              <a:off x="3925" y="981"/>
              <a:ext cx="1528" cy="8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端口说明，是一个器件的外部视图，即外部引脚输入输出情况的定义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5436096" y="4005064"/>
            <a:ext cx="2498725" cy="1285875"/>
            <a:chOff x="2971" y="2930"/>
            <a:chExt cx="1574" cy="810"/>
          </a:xfrm>
        </p:grpSpPr>
        <p:sp>
          <p:nvSpPr>
            <p:cNvPr id="12326" name="AutoShape 17"/>
            <p:cNvSpPr>
              <a:spLocks noChangeArrowheads="1"/>
            </p:cNvSpPr>
            <p:nvPr/>
          </p:nvSpPr>
          <p:spPr bwMode="auto">
            <a:xfrm>
              <a:off x="2971" y="2930"/>
              <a:ext cx="1574" cy="810"/>
            </a:xfrm>
            <a:prstGeom prst="cloudCallout">
              <a:avLst>
                <a:gd name="adj1" fmla="val -80556"/>
                <a:gd name="adj2" fmla="val -40412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12327" name="Text Box 18"/>
            <p:cNvSpPr txBox="1">
              <a:spLocks noChangeArrowheads="1"/>
            </p:cNvSpPr>
            <p:nvPr/>
          </p:nvSpPr>
          <p:spPr bwMode="auto">
            <a:xfrm>
              <a:off x="3017" y="3067"/>
              <a:ext cx="1483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描述了一个器件逻辑功能的实现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2294" name="矩形 3"/>
          <p:cNvSpPr>
            <a:spLocks noChangeArrowheads="1"/>
          </p:cNvSpPr>
          <p:nvPr/>
        </p:nvSpPr>
        <p:spPr bwMode="auto">
          <a:xfrm>
            <a:off x="395536" y="908720"/>
            <a:ext cx="2997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一个简单的例子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3568" name="Rectangle 32"/>
          <p:cNvSpPr>
            <a:spLocks noChangeArrowheads="1"/>
          </p:cNvSpPr>
          <p:nvPr/>
        </p:nvSpPr>
        <p:spPr bwMode="auto">
          <a:xfrm>
            <a:off x="3338513" y="5543550"/>
            <a:ext cx="1079500" cy="720725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3569" name="Text Box 33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640" y="116632"/>
            <a:ext cx="6696075" cy="646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(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的基本知识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" name="Group 46"/>
          <p:cNvGrpSpPr/>
          <p:nvPr/>
        </p:nvGrpSpPr>
        <p:grpSpPr bwMode="auto">
          <a:xfrm>
            <a:off x="2474913" y="5470525"/>
            <a:ext cx="3240087" cy="936625"/>
            <a:chOff x="567" y="3566"/>
            <a:chExt cx="2041" cy="590"/>
          </a:xfrm>
        </p:grpSpPr>
        <p:sp>
          <p:nvSpPr>
            <p:cNvPr id="12315" name="Rectangle 47"/>
            <p:cNvSpPr>
              <a:spLocks noChangeArrowheads="1"/>
            </p:cNvSpPr>
            <p:nvPr/>
          </p:nvSpPr>
          <p:spPr bwMode="auto">
            <a:xfrm>
              <a:off x="567" y="3566"/>
              <a:ext cx="1633" cy="5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316" name="Group 48"/>
            <p:cNvGrpSpPr/>
            <p:nvPr/>
          </p:nvGrpSpPr>
          <p:grpSpPr bwMode="auto">
            <a:xfrm>
              <a:off x="567" y="3566"/>
              <a:ext cx="2041" cy="590"/>
              <a:chOff x="1701" y="3475"/>
              <a:chExt cx="2041" cy="590"/>
            </a:xfrm>
          </p:grpSpPr>
          <p:grpSp>
            <p:nvGrpSpPr>
              <p:cNvPr id="12317" name="Group 49"/>
              <p:cNvGrpSpPr/>
              <p:nvPr/>
            </p:nvGrpSpPr>
            <p:grpSpPr bwMode="auto">
              <a:xfrm>
                <a:off x="1746" y="3521"/>
                <a:ext cx="1996" cy="515"/>
                <a:chOff x="476" y="3158"/>
                <a:chExt cx="1996" cy="515"/>
              </a:xfrm>
            </p:grpSpPr>
            <p:sp>
              <p:nvSpPr>
                <p:cNvPr id="1231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" y="3158"/>
                  <a:ext cx="40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0000"/>
                      </a:solidFill>
                    </a:rPr>
                    <a:t>a</a:t>
                  </a:r>
                  <a:endParaRPr kumimoji="0"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2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6" y="3385"/>
                  <a:ext cx="40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0000"/>
                      </a:solidFill>
                    </a:rPr>
                    <a:t>b</a:t>
                  </a:r>
                  <a:endParaRPr kumimoji="0"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2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883" y="3249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0000"/>
                      </a:solidFill>
                    </a:rPr>
                    <a:t>c</a:t>
                  </a:r>
                  <a:endParaRPr kumimoji="0"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22" name="AutoShape 53"/>
                <p:cNvSpPr>
                  <a:spLocks noChangeArrowheads="1"/>
                </p:cNvSpPr>
                <p:nvPr/>
              </p:nvSpPr>
              <p:spPr bwMode="auto">
                <a:xfrm>
                  <a:off x="1202" y="3203"/>
                  <a:ext cx="318" cy="36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sz="3200" b="1">
                    <a:solidFill>
                      <a:schemeClr val="bg1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2323" name="Line 54"/>
                <p:cNvSpPr>
                  <a:spLocks noChangeShapeType="1"/>
                </p:cNvSpPr>
                <p:nvPr/>
              </p:nvSpPr>
              <p:spPr bwMode="auto">
                <a:xfrm>
                  <a:off x="839" y="3294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4" name="Line 55"/>
                <p:cNvSpPr>
                  <a:spLocks noChangeShapeType="1"/>
                </p:cNvSpPr>
                <p:nvPr/>
              </p:nvSpPr>
              <p:spPr bwMode="auto">
                <a:xfrm>
                  <a:off x="839" y="3476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5" name="Line 56"/>
                <p:cNvSpPr>
                  <a:spLocks noChangeShapeType="1"/>
                </p:cNvSpPr>
                <p:nvPr/>
              </p:nvSpPr>
              <p:spPr bwMode="auto">
                <a:xfrm>
                  <a:off x="1520" y="338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18" name="Rectangle 57"/>
              <p:cNvSpPr>
                <a:spLocks noChangeArrowheads="1"/>
              </p:cNvSpPr>
              <p:nvPr/>
            </p:nvSpPr>
            <p:spPr bwMode="auto">
              <a:xfrm>
                <a:off x="1701" y="3475"/>
                <a:ext cx="1633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33594" name="Rectangle 58"/>
          <p:cNvSpPr>
            <a:spLocks noChangeArrowheads="1"/>
          </p:cNvSpPr>
          <p:nvPr/>
        </p:nvSpPr>
        <p:spPr bwMode="auto">
          <a:xfrm>
            <a:off x="3340100" y="5532438"/>
            <a:ext cx="1079500" cy="7207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59"/>
          <p:cNvGrpSpPr/>
          <p:nvPr/>
        </p:nvGrpSpPr>
        <p:grpSpPr bwMode="auto">
          <a:xfrm>
            <a:off x="2474913" y="5492750"/>
            <a:ext cx="3240087" cy="936625"/>
            <a:chOff x="567" y="3566"/>
            <a:chExt cx="2041" cy="590"/>
          </a:xfrm>
        </p:grpSpPr>
        <p:sp>
          <p:nvSpPr>
            <p:cNvPr id="12304" name="Rectangle 60"/>
            <p:cNvSpPr>
              <a:spLocks noChangeArrowheads="1"/>
            </p:cNvSpPr>
            <p:nvPr/>
          </p:nvSpPr>
          <p:spPr bwMode="auto">
            <a:xfrm>
              <a:off x="567" y="3566"/>
              <a:ext cx="1633" cy="5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305" name="Group 61"/>
            <p:cNvGrpSpPr/>
            <p:nvPr/>
          </p:nvGrpSpPr>
          <p:grpSpPr bwMode="auto">
            <a:xfrm>
              <a:off x="567" y="3566"/>
              <a:ext cx="2041" cy="590"/>
              <a:chOff x="1701" y="3475"/>
              <a:chExt cx="2041" cy="590"/>
            </a:xfrm>
          </p:grpSpPr>
          <p:grpSp>
            <p:nvGrpSpPr>
              <p:cNvPr id="12306" name="Group 62"/>
              <p:cNvGrpSpPr/>
              <p:nvPr/>
            </p:nvGrpSpPr>
            <p:grpSpPr bwMode="auto">
              <a:xfrm>
                <a:off x="1746" y="3521"/>
                <a:ext cx="1996" cy="515"/>
                <a:chOff x="476" y="3158"/>
                <a:chExt cx="1996" cy="515"/>
              </a:xfrm>
            </p:grpSpPr>
            <p:sp>
              <p:nvSpPr>
                <p:cNvPr id="1230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76" y="3158"/>
                  <a:ext cx="40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a</a:t>
                  </a:r>
                  <a:endParaRPr kumimoji="0" lang="en-US" altLang="zh-CN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230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76" y="3385"/>
                  <a:ext cx="40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b</a:t>
                  </a:r>
                  <a:endParaRPr kumimoji="0" lang="en-US" altLang="zh-CN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231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883" y="3249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c</a:t>
                  </a:r>
                  <a:endParaRPr kumimoji="0" lang="en-US" altLang="zh-CN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2311" name="AutoShape 66"/>
                <p:cNvSpPr>
                  <a:spLocks noChangeArrowheads="1"/>
                </p:cNvSpPr>
                <p:nvPr/>
              </p:nvSpPr>
              <p:spPr bwMode="auto">
                <a:xfrm>
                  <a:off x="1202" y="3203"/>
                  <a:ext cx="318" cy="36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sz="3200" b="1">
                    <a:solidFill>
                      <a:schemeClr val="bg1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2312" name="Line 67"/>
                <p:cNvSpPr>
                  <a:spLocks noChangeShapeType="1"/>
                </p:cNvSpPr>
                <p:nvPr/>
              </p:nvSpPr>
              <p:spPr bwMode="auto">
                <a:xfrm>
                  <a:off x="839" y="3294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13" name="Line 68"/>
                <p:cNvSpPr>
                  <a:spLocks noChangeShapeType="1"/>
                </p:cNvSpPr>
                <p:nvPr/>
              </p:nvSpPr>
              <p:spPr bwMode="auto">
                <a:xfrm>
                  <a:off x="839" y="3476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14" name="Line 69"/>
                <p:cNvSpPr>
                  <a:spLocks noChangeShapeType="1"/>
                </p:cNvSpPr>
                <p:nvPr/>
              </p:nvSpPr>
              <p:spPr bwMode="auto">
                <a:xfrm>
                  <a:off x="1520" y="338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07" name="Rectangle 70"/>
              <p:cNvSpPr>
                <a:spLocks noChangeArrowheads="1"/>
              </p:cNvSpPr>
              <p:nvPr/>
            </p:nvSpPr>
            <p:spPr bwMode="auto">
              <a:xfrm>
                <a:off x="1701" y="3475"/>
                <a:ext cx="1633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52"/>
          <p:cNvGrpSpPr/>
          <p:nvPr/>
        </p:nvGrpSpPr>
        <p:grpSpPr bwMode="auto">
          <a:xfrm>
            <a:off x="4355976" y="836712"/>
            <a:ext cx="1214438" cy="714375"/>
            <a:chOff x="6000760" y="1071546"/>
            <a:chExt cx="1214446" cy="714380"/>
          </a:xfrm>
        </p:grpSpPr>
        <p:sp>
          <p:nvSpPr>
            <p:cNvPr id="52" name="圆角矩形标注 51"/>
            <p:cNvSpPr/>
            <p:nvPr/>
          </p:nvSpPr>
          <p:spPr bwMode="auto">
            <a:xfrm>
              <a:off x="6000760" y="1071546"/>
              <a:ext cx="1214446" cy="714380"/>
            </a:xfrm>
            <a:prstGeom prst="wedgeRoundRectCallout">
              <a:avLst>
                <a:gd name="adj1" fmla="val -76519"/>
                <a:gd name="adj2" fmla="val 66500"/>
                <a:gd name="adj3" fmla="val 16667"/>
              </a:avLst>
            </a:prstGeom>
            <a:solidFill>
              <a:schemeClr val="tx1"/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6000760" y="1071546"/>
              <a:ext cx="121444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模块名</a:t>
              </a:r>
              <a:r>
                <a: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器件名</a:t>
              </a:r>
              <a:r>
                <a: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83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5" grpId="0" animBg="1"/>
      <p:bldP spid="833546" grpId="0"/>
      <p:bldP spid="833568" grpId="0" animBg="1"/>
      <p:bldP spid="833594" grpId="0" animBg="1"/>
    </p:bldLst>
  </p:timing>
</p:sld>
</file>

<file path=ppt/tags/tag1.xml><?xml version="1.0" encoding="utf-8"?>
<p:tagLst xmlns:p="http://schemas.openxmlformats.org/presentationml/2006/main">
  <p:tag name="COMMONDATA" val="eyJoZGlkIjoiNGY1ZTJiZDhhOThiYmQzNTEzZTA1OTFiNzM5ZTliYTIifQ=="/>
</p:tagLst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5098</Words>
  <Application>WPS 演示</Application>
  <PresentationFormat>全屏显示(4:3)</PresentationFormat>
  <Paragraphs>524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Calibri</vt:lpstr>
      <vt:lpstr>黑体</vt:lpstr>
      <vt:lpstr>Droid Serif</vt:lpstr>
      <vt:lpstr>Segoe Print</vt:lpstr>
      <vt:lpstr>微软雅黑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zhaohui</cp:lastModifiedBy>
  <cp:revision>2126</cp:revision>
  <dcterms:created xsi:type="dcterms:W3CDTF">2002-03-18T12:39:00Z</dcterms:created>
  <dcterms:modified xsi:type="dcterms:W3CDTF">2022-10-12T13:26:46Z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22C8C2DEA471461588AD877E8B0D86E1</vt:lpwstr>
  </property>
  <property fmtid="{D5CDD505-2E9C-101B-9397-08002B2CF9AE}" pid="3" name="KSOProductBuildVer">
    <vt:lpwstr>2052-11.1.0.12358</vt:lpwstr>
  </property>
</Properties>
</file>