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076" r:id="rId3"/>
    <p:sldId id="1129" r:id="rId4"/>
    <p:sldId id="1078" r:id="rId5"/>
    <p:sldId id="1099" r:id="rId6"/>
    <p:sldId id="1130" r:id="rId7"/>
    <p:sldId id="1081" r:id="rId8"/>
    <p:sldId id="1083" r:id="rId9"/>
    <p:sldId id="1079" r:id="rId10"/>
    <p:sldId id="1111" r:id="rId11"/>
    <p:sldId id="1082" r:id="rId12"/>
    <p:sldId id="1080" r:id="rId13"/>
    <p:sldId id="113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FFF99"/>
    <a:srgbClr val="CCFF99"/>
    <a:srgbClr val="00CC00"/>
    <a:srgbClr val="CCFFCC"/>
    <a:srgbClr val="FF6600"/>
    <a:srgbClr val="0066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1" autoAdjust="0"/>
  </p:normalViewPr>
  <p:slideViewPr>
    <p:cSldViewPr>
      <p:cViewPr>
        <p:scale>
          <a:sx n="100" d="100"/>
          <a:sy n="100" d="100"/>
        </p:scale>
        <p:origin x="-1230" y="570"/>
      </p:cViewPr>
      <p:guideLst>
        <p:guide orient="horz" pos="2256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6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7FE738F-680E-4765-84AE-C044F0C7129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E15DF4-10C8-4B70-B52D-7C9CFA83D15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D68A93A-BFDD-4770-A9B4-DEDF518C5C4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Arc 4"/>
            <p:cNvSpPr/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A96A-A6CB-4DF8-A0BE-9A69D34D0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F824A-B8D6-4F92-8A37-F7F23B0C75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FB9A8-E87E-4B1F-8A46-F98BC1624E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4A110-EED5-4016-866E-BFB6B37E7F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69762-C006-4114-924C-A4881685FE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D63DC-6419-45AE-B6C0-D26225EFC1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98245-3A0E-4C70-971F-DF3DA914CB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FD949-497E-46E2-BF88-20521D3F61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AF520-60C6-4B0B-AD0D-88DB494324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0523D-8A75-4E71-9FEA-63DCEF57CF5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ECC2F-BBC9-491F-A033-6A35B16873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4627" name="Freeform 3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4628" name="Arc 4"/>
            <p:cNvSpPr/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DF28023-30A3-4E28-BA6B-705DAF14A173}" type="slidenum">
              <a:rPr lang="en-US" altLang="zh-CN"/>
            </a:fld>
            <a:endParaRPr lang="en-US" altLang="zh-CN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835150" y="4365625"/>
          <a:ext cx="5762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lip" r:id="rId1" imgW="419100" imgH="219075" progId="">
                  <p:embed/>
                </p:oleObj>
              </mc:Choice>
              <mc:Fallback>
                <p:oleObj name="Clip" r:id="rId1" imgW="419100" imgH="219075" progId="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4365625"/>
                        <a:ext cx="576263" cy="298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684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403350" y="476250"/>
            <a:ext cx="66960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（一）</a:t>
            </a:r>
            <a:r>
              <a:rPr lang="en-US" altLang="zh-CN" sz="4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endParaRPr lang="zh-CN" altLang="en-US" sz="4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053" name="Picture 5" descr="022b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/>
          <a:stretch>
            <a:fillRect/>
          </a:stretch>
        </p:blipFill>
        <p:spPr bwMode="auto">
          <a:xfrm>
            <a:off x="7524750" y="6308725"/>
            <a:ext cx="4683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022a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 cstate="print">
            <a:lum bright="20000"/>
          </a:blip>
          <a:srcRect/>
          <a:stretch>
            <a:fillRect/>
          </a:stretch>
        </p:blipFill>
        <p:spPr bwMode="auto">
          <a:xfrm>
            <a:off x="8515350" y="6308725"/>
            <a:ext cx="4683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627313" y="1700213"/>
            <a:ext cx="4232275" cy="3963987"/>
          </a:xfrm>
          <a:prstGeom prst="rect">
            <a:avLst/>
          </a:prstGeom>
          <a:noFill/>
          <a:ln w="38100" algn="ctr">
            <a:solidFill>
              <a:srgbClr val="00808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数据类型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0000FF"/>
                </a:solidFill>
                <a:latin typeface="+mj-lt"/>
                <a:ea typeface="楷体_GB2312" pitchFamily="49" charset="-122"/>
              </a:rPr>
              <a:t>  </a:t>
            </a:r>
            <a:r>
              <a:rPr lang="en-US" altLang="zh-CN" b="1" dirty="0" err="1">
                <a:solidFill>
                  <a:srgbClr val="0000FF"/>
                </a:solidFill>
                <a:latin typeface="+mj-lt"/>
                <a:ea typeface="楷体_GB2312" pitchFamily="49" charset="-122"/>
              </a:rPr>
              <a:t>wire,tri</a:t>
            </a:r>
            <a:endParaRPr lang="zh-CN" altLang="en-US" b="1" dirty="0">
              <a:solidFill>
                <a:srgbClr val="0000FF"/>
              </a:solidFill>
              <a:latin typeface="+mj-lt"/>
              <a:ea typeface="楷体_GB2312" pitchFamily="49" charset="-122"/>
            </a:endParaRPr>
          </a:p>
          <a:p>
            <a:pPr lvl="2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0000FF"/>
                </a:solidFill>
                <a:latin typeface="+mj-lt"/>
                <a:ea typeface="楷体_GB2312" pitchFamily="49" charset="-122"/>
              </a:rPr>
              <a:t>  </a:t>
            </a:r>
            <a:r>
              <a:rPr lang="en-US" altLang="zh-CN" b="1" dirty="0" err="1">
                <a:solidFill>
                  <a:srgbClr val="0000FF"/>
                </a:solidFill>
                <a:latin typeface="+mj-lt"/>
                <a:ea typeface="楷体_GB2312" pitchFamily="49" charset="-122"/>
              </a:rPr>
              <a:t>reg</a:t>
            </a:r>
            <a:endParaRPr lang="zh-CN" altLang="en-US" b="1" dirty="0">
              <a:solidFill>
                <a:srgbClr val="0000FF"/>
              </a:solidFill>
              <a:latin typeface="+mj-lt"/>
              <a:ea typeface="楷体_GB2312" pitchFamily="49" charset="-122"/>
            </a:endParaRPr>
          </a:p>
          <a:p>
            <a:pPr lvl="2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+mj-lt"/>
                <a:ea typeface="楷体_GB2312" pitchFamily="49" charset="-122"/>
              </a:rPr>
              <a:t>  </a:t>
            </a:r>
            <a:r>
              <a:rPr lang="en-US" altLang="zh-CN" b="1" dirty="0">
                <a:latin typeface="+mj-lt"/>
                <a:ea typeface="楷体_GB2312" pitchFamily="49" charset="-122"/>
              </a:rPr>
              <a:t>memory</a:t>
            </a:r>
            <a:endParaRPr lang="en-US" altLang="zh-CN" b="1" dirty="0">
              <a:latin typeface="+mj-lt"/>
              <a:ea typeface="楷体_GB2312" pitchFamily="49" charset="-122"/>
            </a:endParaRPr>
          </a:p>
          <a:p>
            <a:pPr lvl="2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+mj-lt"/>
                <a:ea typeface="楷体_GB2312" pitchFamily="49" charset="-122"/>
              </a:rPr>
              <a:t>  parameter</a:t>
            </a:r>
            <a:endParaRPr lang="zh-CN" altLang="en-US" b="1" dirty="0">
              <a:latin typeface="+mj-lt"/>
              <a:ea typeface="楷体_GB2312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两种赋值语句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连续赋值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ct val="300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过程赋值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900113" y="1927225"/>
            <a:ext cx="7286625" cy="3878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61950" indent="-361950">
              <a:spcBef>
                <a:spcPts val="12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时序逻辑：一定用非阻塞赋值“</a:t>
            </a:r>
            <a:r>
              <a:rPr lang="en-US" altLang="zh-CN" b="1" dirty="0">
                <a:ea typeface="宋体" panose="02010600030101010101" pitchFamily="2" charset="-122"/>
              </a:rPr>
              <a:t>&lt;=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”,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只要看到敏感列表有</a:t>
            </a:r>
            <a:r>
              <a:rPr lang="en-US" altLang="zh-CN" b="1" dirty="0" err="1">
                <a:ea typeface="宋体" panose="02010600030101010101" pitchFamily="2" charset="-122"/>
              </a:rPr>
              <a:t>posedge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就用“</a:t>
            </a:r>
            <a:r>
              <a:rPr lang="en-US" altLang="zh-CN" b="1" dirty="0">
                <a:ea typeface="宋体" panose="02010600030101010101" pitchFamily="2" charset="-122"/>
              </a:rPr>
              <a:t>&lt;=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1950" indent="-361950">
              <a:spcBef>
                <a:spcPts val="12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组合逻辑</a:t>
            </a:r>
            <a:r>
              <a:rPr lang="zh-CN" altLang="en-US" b="1" dirty="0">
                <a:latin typeface="+mj-lt"/>
                <a:ea typeface="黑体" panose="02010609060101010101" pitchFamily="49" charset="-122"/>
              </a:rPr>
              <a:t>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一定用“</a:t>
            </a:r>
            <a:r>
              <a:rPr lang="en-US" altLang="zh-CN" b="1" dirty="0">
                <a:ea typeface="宋体" panose="02010600030101010101" pitchFamily="2" charset="-122"/>
              </a:rPr>
              <a:t>=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，只要敏感列表没有</a:t>
            </a:r>
            <a:r>
              <a:rPr lang="en-US" altLang="zh-CN" b="1" dirty="0" err="1">
                <a:ea typeface="宋体" panose="02010600030101010101" pitchFamily="2" charset="-122"/>
              </a:rPr>
              <a:t>posedge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就用“</a:t>
            </a:r>
            <a:r>
              <a:rPr lang="en-US" altLang="zh-CN" b="1" dirty="0">
                <a:ea typeface="宋体" panose="02010600030101010101" pitchFamily="2" charset="-122"/>
              </a:rPr>
              <a:t>=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，只要看到</a:t>
            </a:r>
            <a:r>
              <a:rPr lang="en-US" altLang="zh-CN" b="1" dirty="0" err="1">
                <a:ea typeface="宋体" panose="02010600030101010101" pitchFamily="2" charset="-122"/>
              </a:rPr>
              <a:t>assign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就用“</a:t>
            </a:r>
            <a:r>
              <a:rPr lang="en-US" altLang="zh-CN" b="1" dirty="0">
                <a:ea typeface="宋体" panose="02010600030101010101" pitchFamily="2" charset="-122"/>
              </a:rPr>
              <a:t>=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1950" indent="-361950">
              <a:spcBef>
                <a:spcPts val="12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时序逻辑和组合逻辑分成不同的模块，即一个</a:t>
            </a:r>
            <a:r>
              <a:rPr lang="en-US" altLang="zh-CN" b="1" dirty="0">
                <a:ea typeface="宋体" panose="02010600030101010101" pitchFamily="2" charset="-122"/>
              </a:rPr>
              <a:t>always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模块里面只能出现非阻塞赋值“</a:t>
            </a:r>
            <a:r>
              <a:rPr lang="en-US" altLang="zh-CN" b="1" dirty="0">
                <a:ea typeface="宋体" panose="02010600030101010101" pitchFamily="2" charset="-122"/>
              </a:rPr>
              <a:t>&lt;=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或者“</a:t>
            </a:r>
            <a:r>
              <a:rPr lang="en-US" altLang="zh-CN" b="1" dirty="0">
                <a:ea typeface="宋体" panose="02010600030101010101" pitchFamily="2" charset="-122"/>
              </a:rPr>
              <a:t>=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1950" indent="-361950">
              <a:spcBef>
                <a:spcPts val="12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如果发现两种赋值并存，能“改”则“改” ，否则可能麻烦多多。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899592" y="1052736"/>
            <a:ext cx="705613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Verilog</a:t>
            </a:r>
            <a:r>
              <a:rPr lang="en-US" altLang="zh-CN" sz="2800" b="1" dirty="0"/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编码宝典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条件反射般牢记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条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16013" y="188913"/>
            <a:ext cx="66960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（一）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赋值语句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5605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78581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43000" y="1428750"/>
          <a:ext cx="6762777" cy="41313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8760"/>
                <a:gridCol w="3079758"/>
                <a:gridCol w="22542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</a:t>
                      </a:r>
                      <a:endParaRPr lang="zh-CN" altLang="en-US" sz="2400" b="1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过程</a:t>
                      </a:r>
                      <a:r>
                        <a:rPr lang="zh-CN" altLang="en-US" sz="2400" b="1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赋值</a:t>
                      </a:r>
                      <a:endParaRPr lang="zh-CN" altLang="en-US" sz="2400" b="1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连续赋值</a:t>
                      </a:r>
                      <a:endParaRPr lang="zh-CN" altLang="en-US" sz="2400" b="1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</a:rPr>
                        <a:t> assign</a:t>
                      </a:r>
                      <a:endParaRPr lang="en-GB" b="1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无</a:t>
                      </a:r>
                      <a:r>
                        <a:rPr lang="en-US" altLang="zh-CN" sz="1800" b="1" kern="1200" dirty="0" smtClean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assign</a:t>
                      </a:r>
                      <a:endParaRPr lang="en-US" altLang="zh-CN" sz="1800" b="1" kern="1200" dirty="0" smtClean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</a:t>
                      </a:r>
                      <a:r>
                        <a:rPr lang="zh-CN" altLang="en-US" b="1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过程性连续赋值除外）</a:t>
                      </a:r>
                      <a:endParaRPr lang="zh-CN" altLang="en-US" b="1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b="1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有</a:t>
                      </a:r>
                      <a:r>
                        <a:rPr lang="en-GB" sz="18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assign</a:t>
                      </a:r>
                      <a:endParaRPr lang="en-GB" sz="18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4293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符号</a:t>
                      </a:r>
                      <a:endParaRPr lang="zh-CN" altLang="en-US" b="1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 </a:t>
                      </a:r>
                      <a:r>
                        <a:rPr lang="zh-CN" altLang="en-US" b="1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使用</a:t>
                      </a:r>
                      <a:endParaRPr lang="en-US" altLang="zh-CN" b="1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 只使用</a:t>
                      </a:r>
                      <a:r>
                        <a:rPr lang="zh-CN" altLang="en-US" sz="18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“</a:t>
                      </a:r>
                      <a:r>
                        <a:rPr lang="en-US" altLang="zh-CN" sz="18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=”</a:t>
                      </a:r>
                      <a:endParaRPr lang="en-US" altLang="zh-CN" sz="1800" b="1" kern="1200" dirty="0">
                        <a:solidFill>
                          <a:schemeClr val="bg2"/>
                        </a:solidFill>
                        <a:latin typeface="+mj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81503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位置</a:t>
                      </a:r>
                      <a:endParaRPr lang="zh-CN" altLang="en-US" b="1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 在</a:t>
                      </a:r>
                      <a:r>
                        <a:rPr lang="en-GB" sz="18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always</a:t>
                      </a:r>
                      <a:r>
                        <a:rPr lang="zh-CN" altLang="en-US" b="1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语句或</a:t>
                      </a:r>
                      <a:r>
                        <a:rPr lang="en-GB" sz="18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initial</a:t>
                      </a:r>
                      <a:r>
                        <a:rPr lang="zh-CN" altLang="en-US" b="1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语句中均可出现</a:t>
                      </a:r>
                      <a:endParaRPr lang="zh-CN" altLang="en-US" b="1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不可出现于</a:t>
                      </a:r>
                      <a:r>
                        <a:rPr lang="en-GB" sz="18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always</a:t>
                      </a:r>
                      <a:r>
                        <a:rPr lang="zh-CN" altLang="en-US" b="1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语句和</a:t>
                      </a:r>
                      <a:r>
                        <a:rPr lang="en-GB" sz="1800" b="1" kern="1200" dirty="0">
                          <a:solidFill>
                            <a:schemeClr val="bg2"/>
                          </a:solidFill>
                          <a:latin typeface="+mj-lt"/>
                          <a:ea typeface="黑体" panose="02010609060101010101" pitchFamily="49" charset="-122"/>
                          <a:cs typeface="+mn-cs"/>
                        </a:rPr>
                        <a:t>initial</a:t>
                      </a:r>
                      <a:r>
                        <a:rPr lang="zh-CN" altLang="en-US" b="1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语句</a:t>
                      </a:r>
                      <a:endParaRPr lang="zh-CN" altLang="en-US" b="1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85219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执行条件</a:t>
                      </a:r>
                      <a:endParaRPr lang="zh-CN" altLang="en-US" b="1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与周围其他语句有关</a:t>
                      </a:r>
                      <a:endParaRPr lang="zh-CN" altLang="en-US" b="1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等号右端操作数的值发生变化时</a:t>
                      </a:r>
                      <a:endParaRPr lang="zh-CN" altLang="en-US" b="1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89250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用途</a:t>
                      </a:r>
                      <a:endParaRPr lang="zh-CN" altLang="en-US" b="1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驱动寄存器</a:t>
                      </a:r>
                      <a:endParaRPr lang="zh-CN" altLang="en-US" b="1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 驱动线网</a:t>
                      </a:r>
                      <a:endParaRPr lang="zh-CN" altLang="en-US" b="1" dirty="0">
                        <a:solidFill>
                          <a:schemeClr val="bg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16013" y="188913"/>
            <a:ext cx="66960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（一）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赋值语句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6657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78581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75184"/>
            <a:ext cx="5400600" cy="5594176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latinLnBrk="1">
              <a:lnSpc>
                <a:spcPct val="9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过程块是行为模型的基础。</a:t>
            </a:r>
            <a:endParaRPr lang="zh-CN" altLang="en-US" sz="2800" b="1" dirty="0">
              <a:solidFill>
                <a:schemeClr val="bg2"/>
              </a:solidFill>
              <a:latin typeface="+mj-lt"/>
              <a:ea typeface="黑体" panose="02010609060101010101" pitchFamily="49" charset="-122"/>
            </a:endParaRPr>
          </a:p>
          <a:p>
            <a:pPr latinLnBrk="1">
              <a:lnSpc>
                <a:spcPct val="90000"/>
              </a:lnSpc>
            </a:pPr>
            <a:r>
              <a:rPr lang="zh-CN" altLang="en-US" sz="2800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过程块有两种：</a:t>
            </a:r>
            <a:endParaRPr lang="zh-CN" altLang="en-US" sz="2800" b="1" dirty="0" smtClean="0">
              <a:solidFill>
                <a:schemeClr val="bg2"/>
              </a:solidFill>
              <a:latin typeface="+mj-lt"/>
              <a:ea typeface="黑体" panose="02010609060101010101" pitchFamily="49" charset="-122"/>
            </a:endParaRPr>
          </a:p>
          <a:p>
            <a:pPr lvl="1" latinLnBrk="1">
              <a:lnSpc>
                <a:spcPct val="9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initial</a:t>
            </a:r>
            <a:r>
              <a:rPr lang="zh-CN" altLang="en-US" b="1" dirty="0" smtClean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块</a:t>
            </a:r>
            <a:endParaRPr lang="en-US" altLang="zh-CN" b="1" dirty="0" smtClean="0">
              <a:solidFill>
                <a:srgbClr val="C00000"/>
              </a:solidFill>
              <a:latin typeface="+mj-lt"/>
              <a:ea typeface="黑体" panose="02010609060101010101" pitchFamily="49" charset="-122"/>
            </a:endParaRPr>
          </a:p>
          <a:p>
            <a:pPr lvl="2" latinLnBrk="1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只能</a:t>
            </a:r>
            <a:r>
              <a:rPr lang="zh-CN" altLang="en-US" b="1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执行一</a:t>
            </a:r>
            <a:r>
              <a:rPr lang="zh-CN" altLang="en-US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次。</a:t>
            </a:r>
            <a:endParaRPr lang="en-US" altLang="zh-CN" b="1" dirty="0" smtClean="0">
              <a:solidFill>
                <a:schemeClr val="bg2"/>
              </a:solidFill>
              <a:latin typeface="+mj-lt"/>
              <a:ea typeface="黑体" panose="02010609060101010101" pitchFamily="49" charset="-122"/>
            </a:endParaRPr>
          </a:p>
          <a:p>
            <a:pPr lvl="2" latinLnBrk="1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Inital</a:t>
            </a:r>
            <a:r>
              <a:rPr lang="zh-CN" altLang="en-US" b="1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语句不带触发</a:t>
            </a:r>
            <a:r>
              <a:rPr lang="zh-CN" altLang="en-US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条件。</a:t>
            </a:r>
            <a:endParaRPr lang="en-US" altLang="zh-CN" b="1" dirty="0" smtClean="0">
              <a:solidFill>
                <a:schemeClr val="bg2"/>
              </a:solidFill>
              <a:latin typeface="+mj-lt"/>
              <a:ea typeface="黑体" panose="02010609060101010101" pitchFamily="49" charset="-122"/>
            </a:endParaRPr>
          </a:p>
          <a:p>
            <a:pPr lvl="2" latinLnBrk="1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它</a:t>
            </a:r>
            <a:r>
              <a:rPr lang="zh-CN" altLang="en-US" b="1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通常用于仿真模块</a:t>
            </a:r>
            <a:r>
              <a:rPr lang="zh-CN" altLang="en-US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。</a:t>
            </a:r>
            <a:endParaRPr lang="zh-CN" altLang="en-US" b="1" dirty="0">
              <a:solidFill>
                <a:schemeClr val="bg2"/>
              </a:solidFill>
              <a:latin typeface="+mj-lt"/>
              <a:ea typeface="黑体" panose="02010609060101010101" pitchFamily="49" charset="-122"/>
            </a:endParaRPr>
          </a:p>
          <a:p>
            <a:pPr lvl="1" latinLnBrk="1">
              <a:lnSpc>
                <a:spcPct val="90000"/>
              </a:lnSpc>
            </a:pPr>
            <a:endParaRPr lang="en-US" altLang="zh-CN" b="1" dirty="0" smtClean="0">
              <a:solidFill>
                <a:schemeClr val="bg2"/>
              </a:solidFill>
              <a:latin typeface="+mj-lt"/>
              <a:ea typeface="黑体" panose="02010609060101010101" pitchFamily="49" charset="-122"/>
            </a:endParaRPr>
          </a:p>
          <a:p>
            <a:pPr lvl="1" latinLnBrk="1">
              <a:lnSpc>
                <a:spcPct val="90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always</a:t>
            </a:r>
            <a:r>
              <a:rPr lang="zh-CN" altLang="en-US" b="1" dirty="0" smtClean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块</a:t>
            </a:r>
            <a:endParaRPr lang="en-US" altLang="zh-CN" b="1" dirty="0" smtClean="0">
              <a:solidFill>
                <a:srgbClr val="C00000"/>
              </a:solidFill>
              <a:latin typeface="+mj-lt"/>
              <a:ea typeface="黑体" panose="02010609060101010101" pitchFamily="49" charset="-122"/>
            </a:endParaRPr>
          </a:p>
          <a:p>
            <a:pPr lvl="2" latinLnBrk="1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循环</a:t>
            </a:r>
            <a:r>
              <a:rPr lang="zh-CN" altLang="en-US" b="1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执行。</a:t>
            </a:r>
            <a:endParaRPr lang="en-US" altLang="zh-CN" b="1" dirty="0">
              <a:solidFill>
                <a:schemeClr val="bg2"/>
              </a:solidFill>
              <a:latin typeface="+mj-lt"/>
              <a:ea typeface="黑体" panose="02010609060101010101" pitchFamily="49" charset="-122"/>
            </a:endParaRPr>
          </a:p>
          <a:p>
            <a:pPr lvl="2" latinLnBrk="1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always语句通常带触发</a:t>
            </a:r>
            <a:r>
              <a:rPr lang="zh-CN" altLang="en-US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条件，</a:t>
            </a:r>
            <a:endParaRPr lang="en-US" altLang="zh-CN" b="1" dirty="0" smtClean="0">
              <a:solidFill>
                <a:schemeClr val="bg2"/>
              </a:solidFill>
              <a:latin typeface="+mj-lt"/>
              <a:ea typeface="黑体" panose="02010609060101010101" pitchFamily="49" charset="-122"/>
            </a:endParaRPr>
          </a:p>
          <a:p>
            <a:pPr marL="914400" lvl="2" indent="0" latinLnBrk="1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  </a:t>
            </a:r>
            <a:r>
              <a:rPr lang="zh-CN" altLang="en-US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满足触发条件则执行。</a:t>
            </a:r>
            <a:endParaRPr lang="en-US" altLang="zh-CN" b="1" dirty="0" smtClean="0">
              <a:solidFill>
                <a:schemeClr val="bg2"/>
              </a:solidFill>
              <a:latin typeface="+mj-lt"/>
              <a:ea typeface="黑体" panose="02010609060101010101" pitchFamily="49" charset="-122"/>
            </a:endParaRPr>
          </a:p>
          <a:p>
            <a:pPr lvl="2" latinLnBrk="1"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一个模块中的多</a:t>
            </a:r>
            <a:r>
              <a:rPr lang="zh-CN" altLang="en-US" b="1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个always</a:t>
            </a:r>
            <a:r>
              <a:rPr lang="zh-CN" altLang="en-US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块，</a:t>
            </a:r>
            <a:endParaRPr lang="en-US" altLang="zh-CN" b="1" dirty="0" smtClean="0">
              <a:solidFill>
                <a:schemeClr val="bg2"/>
              </a:solidFill>
              <a:latin typeface="+mj-lt"/>
              <a:ea typeface="黑体" panose="02010609060101010101" pitchFamily="49" charset="-122"/>
            </a:endParaRPr>
          </a:p>
          <a:p>
            <a:pPr marL="914400" lvl="2" indent="0" latinLnBrk="1">
              <a:lnSpc>
                <a:spcPct val="90000"/>
              </a:lnSpc>
              <a:buClr>
                <a:srgbClr val="C00000"/>
              </a:buClr>
              <a:buNone/>
            </a:pPr>
            <a:r>
              <a:rPr lang="en-US" altLang="zh-CN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   </a:t>
            </a:r>
            <a:r>
              <a:rPr lang="zh-CN" altLang="en-US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并行</a:t>
            </a:r>
            <a:r>
              <a:rPr lang="zh-CN" altLang="en-US" b="1" dirty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进行。</a:t>
            </a:r>
            <a:endParaRPr lang="en-US" altLang="zh-CN" b="1" dirty="0">
              <a:solidFill>
                <a:schemeClr val="bg2"/>
              </a:solidFill>
              <a:latin typeface="+mj-lt"/>
              <a:ea typeface="黑体" panose="02010609060101010101" pitchFamily="49" charset="-122"/>
            </a:endParaRPr>
          </a:p>
          <a:p>
            <a:pPr lvl="1" latinLnBrk="1">
              <a:lnSpc>
                <a:spcPct val="90000"/>
              </a:lnSpc>
            </a:pPr>
            <a:endParaRPr lang="zh-CN" altLang="en-US" b="1" dirty="0">
              <a:solidFill>
                <a:schemeClr val="bg2"/>
              </a:solidFill>
              <a:latin typeface="+mj-lt"/>
              <a:ea typeface="黑体" panose="02010609060101010101" pitchFamily="49" charset="-122"/>
            </a:endParaRPr>
          </a:p>
          <a:p>
            <a:pPr latinLnBrk="1">
              <a:lnSpc>
                <a:spcPct val="90000"/>
              </a:lnSpc>
            </a:pPr>
            <a:endParaRPr lang="zh-CN" altLang="en-US" sz="2800" b="1" dirty="0">
              <a:solidFill>
                <a:schemeClr val="bg2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3697560" y="58614"/>
            <a:ext cx="339472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过程块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/>
        </p:nvSpPr>
        <p:spPr bwMode="auto">
          <a:xfrm>
            <a:off x="5652120" y="1196752"/>
            <a:ext cx="2952328" cy="2304256"/>
          </a:xfrm>
          <a:prstGeom prst="rect">
            <a:avLst/>
          </a:prstGeom>
          <a:solidFill>
            <a:srgbClr val="FFFFCC"/>
          </a:solidFill>
          <a:ln w="19050">
            <a:solidFill>
              <a:srgbClr val="008080"/>
            </a:solidFill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zh-CN" altLang="en-US" sz="2800" b="1" dirty="0">
                <a:ea typeface="宋体" panose="02010600030101010101" pitchFamily="2" charset="-122"/>
              </a:rPr>
              <a:t>reg </a:t>
            </a:r>
            <a:r>
              <a:rPr lang="zh-CN" altLang="en-US" sz="2800" b="1" dirty="0" smtClean="0"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ea typeface="宋体" panose="02010600030101010101" pitchFamily="2" charset="-122"/>
              </a:rPr>
              <a:t>;	</a:t>
            </a:r>
            <a:endParaRPr lang="zh-CN" altLang="en-US" sz="2800" b="1" dirty="0">
              <a:ea typeface="宋体" panose="02010600030101010101" pitchFamily="2" charset="-122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zh-CN" altLang="en-US" sz="2800" b="1" dirty="0">
                <a:ea typeface="宋体" panose="02010600030101010101" pitchFamily="2" charset="-122"/>
              </a:rPr>
              <a:t>initial 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altLang="zh-CN" sz="2800" b="1" dirty="0" smtClean="0"/>
              <a:t>  </a:t>
            </a:r>
            <a:r>
              <a:rPr lang="zh-CN" altLang="en-US" sz="2800" b="1" dirty="0" smtClean="0">
                <a:ea typeface="宋体" panose="02010600030101010101" pitchFamily="2" charset="-122"/>
              </a:rPr>
              <a:t>begin</a:t>
            </a:r>
            <a:endParaRPr lang="zh-CN" altLang="en-US" sz="2800" b="1" dirty="0">
              <a:ea typeface="宋体" panose="02010600030101010101" pitchFamily="2" charset="-122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zh-CN" altLang="en-US" sz="2800" b="1" dirty="0">
                <a:ea typeface="宋体" panose="02010600030101010101" pitchFamily="2" charset="-122"/>
              </a:rPr>
              <a:t>    </a:t>
            </a:r>
            <a:r>
              <a:rPr lang="zh-CN" altLang="en-US" sz="2800" b="1" dirty="0" smtClean="0">
                <a:ea typeface="宋体" panose="02010600030101010101" pitchFamily="2" charset="-122"/>
              </a:rPr>
              <a:t> c</a:t>
            </a:r>
            <a:r>
              <a:rPr lang="zh-CN" altLang="en-US" sz="2800" b="1" dirty="0">
                <a:ea typeface="宋体" panose="02010600030101010101" pitchFamily="2" charset="-122"/>
              </a:rPr>
              <a:t>=1'b0;</a:t>
            </a:r>
            <a:endParaRPr lang="zh-CN" altLang="en-US" sz="2800" b="1" dirty="0">
              <a:ea typeface="宋体" panose="02010600030101010101" pitchFamily="2" charset="-122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zh-CN" altLang="en-US" sz="2800" b="1" dirty="0" smtClean="0">
                <a:ea typeface="宋体" panose="02010600030101010101" pitchFamily="2" charset="-122"/>
              </a:rPr>
              <a:t>  end</a:t>
            </a:r>
            <a:r>
              <a:rPr lang="zh-CN" altLang="en-US" sz="2800" b="1" dirty="0">
                <a:ea typeface="宋体" panose="02010600030101010101" pitchFamily="2" charset="-122"/>
              </a:rPr>
              <a:t>	    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/>
        </p:nvSpPr>
        <p:spPr bwMode="auto">
          <a:xfrm>
            <a:off x="5724128" y="4077072"/>
            <a:ext cx="2880320" cy="2374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zh-CN" altLang="en-US" sz="2800" b="1" dirty="0"/>
              <a:t>reg a,c;	</a:t>
            </a:r>
            <a:endParaRPr lang="zh-CN" altLang="en-US" sz="2800" b="1" dirty="0"/>
          </a:p>
          <a:p>
            <a:pPr marL="342900" indent="-342900">
              <a:spcBef>
                <a:spcPts val="0"/>
              </a:spcBef>
              <a:buSzPct val="100000"/>
            </a:pPr>
            <a:r>
              <a:rPr lang="zh-CN" altLang="en-US" sz="2800" b="1" dirty="0"/>
              <a:t>always@(a) begin</a:t>
            </a:r>
            <a:endParaRPr lang="zh-CN" altLang="en-US" sz="2800" b="1" dirty="0"/>
          </a:p>
          <a:p>
            <a:pPr marL="342900" indent="-342900">
              <a:spcBef>
                <a:spcPts val="0"/>
              </a:spcBef>
              <a:buSzPct val="100000"/>
            </a:pPr>
            <a:r>
              <a:rPr lang="zh-CN" altLang="en-US" sz="2800" b="1" dirty="0"/>
              <a:t>    </a:t>
            </a:r>
            <a:r>
              <a:rPr lang="zh-CN" altLang="en-US" sz="2800" b="1" dirty="0" smtClean="0"/>
              <a:t>c</a:t>
            </a:r>
            <a:r>
              <a:rPr lang="en-US" altLang="zh-CN" sz="2800" b="1" dirty="0"/>
              <a:t>&lt;</a:t>
            </a:r>
            <a:r>
              <a:rPr lang="zh-CN" altLang="en-US" sz="2800" b="1" dirty="0" smtClean="0"/>
              <a:t>=</a:t>
            </a:r>
            <a:r>
              <a:rPr lang="zh-CN" altLang="en-US" sz="2800" b="1" dirty="0"/>
              <a:t>c+a;</a:t>
            </a:r>
            <a:endParaRPr lang="zh-CN" altLang="en-US" sz="2800" b="1" dirty="0"/>
          </a:p>
          <a:p>
            <a:pPr marL="342900" indent="-342900">
              <a:spcBef>
                <a:spcPts val="0"/>
              </a:spcBef>
              <a:buSzPct val="100000"/>
            </a:pPr>
            <a:r>
              <a:rPr lang="zh-CN" altLang="en-US" sz="2800" b="1" dirty="0"/>
              <a:t>end</a:t>
            </a:r>
            <a:r>
              <a:rPr lang="zh-CN" altLang="en-US" sz="3200" dirty="0">
                <a:ea typeface="宋体" panose="02010600030101010101" pitchFamily="2" charset="-122"/>
              </a:rPr>
              <a:t>	    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pic>
        <p:nvPicPr>
          <p:cNvPr id="7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78581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827584" y="1340768"/>
            <a:ext cx="7344816" cy="30078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 smtClean="0">
                <a:latin typeface="+mj-lt"/>
                <a:ea typeface="黑体" panose="02010609060101010101" pitchFamily="49" charset="-122"/>
              </a:rPr>
              <a:t>在</a:t>
            </a:r>
            <a:r>
              <a:rPr lang="en-US" altLang="zh-CN" sz="2800" b="1" dirty="0" err="1" smtClean="0">
                <a:latin typeface="+mj-lt"/>
                <a:ea typeface="黑体" panose="02010609060101010101" pitchFamily="49" charset="-122"/>
              </a:rPr>
              <a:t>Verilog</a:t>
            </a:r>
            <a:r>
              <a:rPr lang="zh-CN" altLang="en-US" sz="2800" b="1" dirty="0" smtClean="0">
                <a:latin typeface="+mj-lt"/>
                <a:ea typeface="黑体" panose="02010609060101010101" pitchFamily="49" charset="-122"/>
              </a:rPr>
              <a:t>中，变量是不能随意赋值的，需要使用连续赋值语句和过程赋值语句。</a:t>
            </a:r>
            <a:endParaRPr lang="en-US" altLang="zh-CN" sz="2800" b="1" dirty="0" smtClean="0">
              <a:latin typeface="+mj-lt"/>
              <a:ea typeface="黑体" panose="02010609060101010101" pitchFamily="49" charset="-122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800" b="1" dirty="0" smtClean="0">
                <a:latin typeface="+mj-lt"/>
                <a:ea typeface="黑体" panose="02010609060101010101" pitchFamily="49" charset="-122"/>
              </a:rPr>
              <a:t>assign</a:t>
            </a:r>
            <a:r>
              <a:rPr lang="zh-CN" altLang="en-US" sz="2800" b="1" dirty="0" smtClean="0">
                <a:latin typeface="+mj-lt"/>
                <a:ea typeface="黑体" panose="02010609060101010101" pitchFamily="49" charset="-122"/>
              </a:rPr>
              <a:t>称为</a:t>
            </a:r>
            <a:r>
              <a:rPr lang="zh-CN" altLang="en-US" sz="2800" b="1" dirty="0" smtClean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连续赋值</a:t>
            </a:r>
            <a:r>
              <a:rPr lang="zh-CN" altLang="en-US" sz="2800" b="1" dirty="0" smtClean="0">
                <a:latin typeface="+mj-lt"/>
                <a:ea typeface="黑体" panose="02010609060101010101" pitchFamily="49" charset="-122"/>
              </a:rPr>
              <a:t>，对应于线网类型变量</a:t>
            </a:r>
            <a:r>
              <a:rPr lang="en-US" altLang="zh-CN" sz="2800" b="1" dirty="0" smtClean="0">
                <a:latin typeface="+mj-lt"/>
                <a:ea typeface="黑体" panose="02010609060101010101" pitchFamily="49" charset="-122"/>
              </a:rPr>
              <a:t>wire</a:t>
            </a:r>
            <a:r>
              <a:rPr lang="zh-CN" altLang="en-US" sz="2800" b="1" dirty="0" smtClean="0">
                <a:latin typeface="+mj-lt"/>
                <a:ea typeface="黑体" panose="02010609060101010101" pitchFamily="49" charset="-122"/>
              </a:rPr>
              <a:t>；</a:t>
            </a:r>
            <a:endParaRPr lang="en-US" altLang="zh-CN" sz="2800" b="1" dirty="0" smtClean="0">
              <a:latin typeface="+mj-lt"/>
              <a:ea typeface="黑体" panose="02010609060101010101" pitchFamily="49" charset="-122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en-US" altLang="zh-CN" sz="2800" b="1" dirty="0" smtClean="0">
                <a:latin typeface="+mj-lt"/>
                <a:ea typeface="黑体" panose="02010609060101010101" pitchFamily="49" charset="-122"/>
              </a:rPr>
              <a:t>initial</a:t>
            </a:r>
            <a:r>
              <a:rPr lang="zh-CN" altLang="en-US" sz="2800" b="1" dirty="0" smtClean="0">
                <a:latin typeface="+mj-lt"/>
                <a:ea typeface="黑体" panose="02010609060101010101" pitchFamily="49" charset="-122"/>
              </a:rPr>
              <a:t>或</a:t>
            </a:r>
            <a:r>
              <a:rPr lang="en-US" altLang="zh-CN" sz="2800" b="1" dirty="0" smtClean="0">
                <a:latin typeface="+mj-lt"/>
                <a:ea typeface="黑体" panose="02010609060101010101" pitchFamily="49" charset="-122"/>
              </a:rPr>
              <a:t>always</a:t>
            </a:r>
            <a:r>
              <a:rPr lang="zh-CN" altLang="en-US" sz="2800" b="1" dirty="0" smtClean="0">
                <a:latin typeface="+mj-lt"/>
                <a:ea typeface="黑体" panose="02010609060101010101" pitchFamily="49" charset="-122"/>
              </a:rPr>
              <a:t>称为</a:t>
            </a:r>
            <a:r>
              <a:rPr lang="zh-CN" altLang="en-US" sz="2800" b="1" dirty="0" smtClean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过程赋值</a:t>
            </a:r>
            <a:r>
              <a:rPr lang="zh-CN" altLang="en-US" sz="2800" b="1" dirty="0" smtClean="0">
                <a:latin typeface="+mj-lt"/>
                <a:ea typeface="黑体" panose="02010609060101010101" pitchFamily="49" charset="-122"/>
              </a:rPr>
              <a:t>，对应于寄存器类型变量</a:t>
            </a:r>
            <a:r>
              <a:rPr lang="en-US" altLang="zh-CN" sz="2800" b="1" dirty="0" err="1" smtClean="0">
                <a:latin typeface="+mj-lt"/>
                <a:ea typeface="黑体" panose="02010609060101010101" pitchFamily="49" charset="-122"/>
              </a:rPr>
              <a:t>reg</a:t>
            </a:r>
            <a:r>
              <a:rPr lang="zh-CN" altLang="en-US" sz="2800" b="1" dirty="0" smtClean="0">
                <a:latin typeface="+mj-lt"/>
                <a:ea typeface="黑体" panose="02010609060101010101" pitchFamily="49" charset="-122"/>
              </a:rPr>
              <a:t>。</a:t>
            </a:r>
            <a:endParaRPr lang="zh-CN" altLang="en-US" sz="2800" b="1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3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16013" y="188913"/>
            <a:ext cx="66960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（一）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赋值语句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4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78581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6516216" y="1772816"/>
            <a:ext cx="2088232" cy="584775"/>
            <a:chOff x="6444208" y="1556792"/>
            <a:chExt cx="2088232" cy="584775"/>
          </a:xfrm>
          <a:solidFill>
            <a:srgbClr val="FFFF99"/>
          </a:solidFill>
        </p:grpSpPr>
        <p:sp>
          <p:nvSpPr>
            <p:cNvPr id="8" name="圆角矩形标注 7"/>
            <p:cNvSpPr/>
            <p:nvPr/>
          </p:nvSpPr>
          <p:spPr bwMode="auto">
            <a:xfrm>
              <a:off x="6444208" y="1556792"/>
              <a:ext cx="2088232" cy="576064"/>
            </a:xfrm>
            <a:prstGeom prst="wedgeRoundRectCallout">
              <a:avLst>
                <a:gd name="adj1" fmla="val -37710"/>
                <a:gd name="adj2" fmla="val 72421"/>
                <a:gd name="adj3" fmla="val 16667"/>
              </a:avLst>
            </a:prstGeom>
            <a:grp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44208" y="1556792"/>
              <a:ext cx="2088232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组合电路特点：输入变化，输出立即变化</a:t>
              </a:r>
              <a:endParaRPr lang="zh-CN" altLang="en-US" sz="1600" dirty="0">
                <a:ea typeface="宋体" panose="02010600030101010101" pitchFamily="2" charset="-122"/>
              </a:endParaRPr>
            </a:p>
          </p:txBody>
        </p:sp>
      </p:grpSp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611188" y="1628775"/>
            <a:ext cx="8072437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assign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语句中：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12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左值必须是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wire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714375" lvl="1" indent="-257175">
              <a:spcBef>
                <a:spcPts val="12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所有右值都是敏感信号，右侧任何信号的变化都会激活该语句，使其被立即执行一次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12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每条</a:t>
            </a:r>
            <a:r>
              <a:rPr lang="en-US" altLang="zh-CN" sz="2000" b="1" dirty="0">
                <a:ea typeface="宋体" panose="02010600030101010101" pitchFamily="2" charset="-122"/>
              </a:rPr>
              <a:t>assign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赋值语句相当于一个逻辑单元，等价于门级描述，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12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各个</a:t>
            </a:r>
            <a:r>
              <a:rPr lang="en-US" altLang="zh-CN" sz="2000" b="1" dirty="0">
                <a:ea typeface="宋体" panose="02010600030101010101" pitchFamily="2" charset="-122"/>
              </a:rPr>
              <a:t>assign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赋值语句之间是并发的关系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12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 smtClean="0">
                <a:ea typeface="宋体" panose="02010600030101010101" pitchFamily="2" charset="-122"/>
              </a:rPr>
              <a:t>  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对应到电路中去，就是导线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0" name="TextBox 2"/>
          <p:cNvSpPr txBox="1">
            <a:spLocks noChangeArrowheads="1"/>
          </p:cNvSpPr>
          <p:nvPr/>
        </p:nvSpPr>
        <p:spPr bwMode="auto">
          <a:xfrm>
            <a:off x="3203575" y="981075"/>
            <a:ext cx="345598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连续赋值语句</a:t>
            </a:r>
            <a:r>
              <a:rPr lang="en-US" altLang="zh-CN" sz="28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assign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16013" y="188913"/>
            <a:ext cx="66960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（一）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赋值语句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9462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78581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TextBox 1"/>
          <p:cNvSpPr txBox="1">
            <a:spLocks noChangeArrowheads="1"/>
          </p:cNvSpPr>
          <p:nvPr/>
        </p:nvSpPr>
        <p:spPr bwMode="auto">
          <a:xfrm>
            <a:off x="604018" y="4997028"/>
            <a:ext cx="8072438" cy="138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</a:pPr>
            <a:r>
              <a:rPr lang="en-US" altLang="zh-CN" b="1" dirty="0"/>
              <a:t> assign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语句在代码中的位置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447675" lvl="1" indent="9525">
              <a:spcBef>
                <a:spcPts val="12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在过程块</a:t>
            </a:r>
            <a:r>
              <a:rPr lang="zh-CN" altLang="en-US" sz="2000" b="1" dirty="0"/>
              <a:t>（</a:t>
            </a:r>
            <a:r>
              <a:rPr lang="en-US" altLang="zh-CN" sz="2000" b="1" dirty="0" smtClean="0"/>
              <a:t>initial  / always</a:t>
            </a:r>
            <a:r>
              <a:rPr lang="zh-CN" altLang="en-US" sz="2000" b="1" dirty="0"/>
              <a:t>）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外面</a:t>
            </a:r>
            <a:r>
              <a:rPr lang="zh-CN" altLang="en-US" sz="2000" b="1" dirty="0"/>
              <a:t>，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描述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组合电路</a:t>
            </a:r>
            <a:r>
              <a:rPr lang="zh-CN" altLang="en-US" sz="2000" b="1" dirty="0"/>
              <a:t>；</a:t>
            </a:r>
            <a:endParaRPr lang="en-US" altLang="zh-CN" sz="2000" b="1" dirty="0"/>
          </a:p>
          <a:p>
            <a:pPr marL="447675" lvl="1" indent="9525">
              <a:spcBef>
                <a:spcPts val="12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或者对线网数据间通信进行描述；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ldLvl="2" build="p"/>
      <p:bldP spid="163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87900" y="3925888"/>
            <a:ext cx="3248025" cy="1447800"/>
          </a:xfrm>
          <a:prstGeom prst="rect">
            <a:avLst/>
          </a:prstGeom>
          <a:noFill/>
          <a:ln w="1905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2048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2125663"/>
            <a:ext cx="3152775" cy="1362075"/>
          </a:xfrm>
          <a:prstGeom prst="rect">
            <a:avLst/>
          </a:prstGeom>
          <a:noFill/>
          <a:ln w="19050" algn="ctr">
            <a:solidFill>
              <a:srgbClr val="00CC00"/>
            </a:solidFill>
            <a:miter lim="800000"/>
            <a:headEnd/>
            <a:tailEnd/>
          </a:ln>
        </p:spPr>
      </p:pic>
      <p:pic>
        <p:nvPicPr>
          <p:cNvPr id="2048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125663"/>
            <a:ext cx="2971800" cy="1314450"/>
          </a:xfrm>
          <a:prstGeom prst="rect">
            <a:avLst/>
          </a:prstGeom>
          <a:noFill/>
          <a:ln w="19050" algn="ctr">
            <a:solidFill>
              <a:srgbClr val="008080"/>
            </a:solidFill>
            <a:miter lim="800000"/>
            <a:headEnd/>
            <a:tailEnd/>
          </a:ln>
        </p:spPr>
      </p:pic>
      <p:pic>
        <p:nvPicPr>
          <p:cNvPr id="2048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6013" y="3997325"/>
            <a:ext cx="3048000" cy="1323975"/>
          </a:xfrm>
          <a:prstGeom prst="rect">
            <a:avLst/>
          </a:prstGeom>
          <a:noFill/>
          <a:ln w="19050" algn="ctr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十字箭头 10"/>
          <p:cNvSpPr/>
          <p:nvPr/>
        </p:nvSpPr>
        <p:spPr bwMode="auto">
          <a:xfrm>
            <a:off x="3995738" y="3276600"/>
            <a:ext cx="936625" cy="865188"/>
          </a:xfrm>
          <a:prstGeom prst="quadArrow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7" name="TextBox 2"/>
          <p:cNvSpPr txBox="1">
            <a:spLocks noChangeArrowheads="1"/>
          </p:cNvSpPr>
          <p:nvPr/>
        </p:nvSpPr>
        <p:spPr bwMode="auto">
          <a:xfrm>
            <a:off x="3203575" y="981075"/>
            <a:ext cx="345598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连续赋值语句</a:t>
            </a:r>
            <a:r>
              <a:rPr lang="en-US" altLang="zh-CN" sz="28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assign</a:t>
            </a:r>
            <a:endParaRPr lang="zh-CN" altLang="en-US" sz="2800" b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16013" y="188913"/>
            <a:ext cx="66960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（一）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赋值语句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0489" name="Picture 9" descr="ELEGLIN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50" y="78581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95536" y="4293096"/>
            <a:ext cx="8532844" cy="22417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在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initial / always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块中使用过程赋值语句；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黑体" panose="02010609060101010101" pitchFamily="49" charset="-122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initial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只执行一次，即只执行一次把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c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赋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0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的行为；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黑体" panose="02010609060101010101" pitchFamily="49" charset="-122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always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会不断执行，即每一次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a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的值改变时，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c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anose="02010609060101010101" pitchFamily="49" charset="-122"/>
              </a:rPr>
              <a:t>都会被重新赋值。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3419872" y="130622"/>
            <a:ext cx="3106688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过程赋值语句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/>
        </p:nvSpPr>
        <p:spPr bwMode="auto">
          <a:xfrm>
            <a:off x="1187624" y="1556792"/>
            <a:ext cx="2736304" cy="2520280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zh-CN" altLang="en-US" sz="3200" dirty="0">
                <a:ea typeface="宋体" panose="02010600030101010101" pitchFamily="2" charset="-122"/>
              </a:rPr>
              <a:t>reg </a:t>
            </a:r>
            <a:r>
              <a:rPr lang="zh-CN" altLang="en-US" sz="3200" dirty="0" smtClean="0">
                <a:ea typeface="宋体" panose="02010600030101010101" pitchFamily="2" charset="-122"/>
              </a:rPr>
              <a:t>c</a:t>
            </a:r>
            <a:r>
              <a:rPr lang="zh-CN" altLang="en-US" sz="3200" dirty="0">
                <a:ea typeface="宋体" panose="02010600030101010101" pitchFamily="2" charset="-122"/>
              </a:rPr>
              <a:t>;	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zh-CN" altLang="en-US" sz="3200" dirty="0">
                <a:ea typeface="宋体" panose="02010600030101010101" pitchFamily="2" charset="-122"/>
              </a:rPr>
              <a:t>initial 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altLang="zh-CN" sz="3200" dirty="0" smtClean="0"/>
              <a:t>   </a:t>
            </a:r>
            <a:r>
              <a:rPr lang="zh-CN" altLang="en-US" sz="3200" dirty="0" smtClean="0">
                <a:ea typeface="宋体" panose="02010600030101010101" pitchFamily="2" charset="-122"/>
              </a:rPr>
              <a:t>begin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zh-CN" altLang="en-US" sz="3200" dirty="0">
                <a:ea typeface="宋体" panose="02010600030101010101" pitchFamily="2" charset="-122"/>
              </a:rPr>
              <a:t>    </a:t>
            </a:r>
            <a:r>
              <a:rPr lang="zh-CN" altLang="en-US" sz="3200" dirty="0" smtClean="0">
                <a:ea typeface="宋体" panose="02010600030101010101" pitchFamily="2" charset="-122"/>
              </a:rPr>
              <a:t>  c</a:t>
            </a:r>
            <a:r>
              <a:rPr lang="zh-CN" altLang="en-US" sz="3200" dirty="0">
                <a:ea typeface="宋体" panose="02010600030101010101" pitchFamily="2" charset="-122"/>
              </a:rPr>
              <a:t>=1'b0;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zh-CN" altLang="en-US" sz="3200" dirty="0" smtClean="0">
                <a:ea typeface="宋体" panose="02010600030101010101" pitchFamily="2" charset="-122"/>
              </a:rPr>
              <a:t>   end</a:t>
            </a:r>
            <a:r>
              <a:rPr lang="zh-CN" altLang="en-US" sz="3200" dirty="0">
                <a:ea typeface="宋体" panose="02010600030101010101" pitchFamily="2" charset="-122"/>
              </a:rPr>
              <a:t>	    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/>
        </p:nvSpPr>
        <p:spPr bwMode="auto">
          <a:xfrm>
            <a:off x="4644008" y="1556792"/>
            <a:ext cx="3096344" cy="2520280"/>
          </a:xfrm>
          <a:prstGeom prst="rect">
            <a:avLst/>
          </a:prstGeom>
          <a:noFill/>
          <a:ln w="19050">
            <a:solidFill>
              <a:srgbClr val="00808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zh-CN" altLang="en-US" sz="3200" dirty="0">
                <a:ea typeface="宋体" panose="02010600030101010101" pitchFamily="2" charset="-122"/>
              </a:rPr>
              <a:t>reg a,c;	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zh-CN" altLang="en-US" sz="3200" dirty="0">
                <a:ea typeface="宋体" panose="02010600030101010101" pitchFamily="2" charset="-122"/>
              </a:rPr>
              <a:t>always@(a) 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US" altLang="zh-CN" sz="3200" dirty="0" smtClean="0"/>
              <a:t>    </a:t>
            </a:r>
            <a:r>
              <a:rPr lang="zh-CN" altLang="en-US" sz="3200" dirty="0" smtClean="0">
                <a:ea typeface="宋体" panose="02010600030101010101" pitchFamily="2" charset="-122"/>
              </a:rPr>
              <a:t>begin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zh-CN" altLang="en-US" sz="3200" dirty="0">
                <a:ea typeface="宋体" panose="02010600030101010101" pitchFamily="2" charset="-122"/>
              </a:rPr>
              <a:t>    </a:t>
            </a:r>
            <a:r>
              <a:rPr lang="zh-CN" altLang="en-US" sz="3200" dirty="0" smtClean="0">
                <a:ea typeface="宋体" panose="02010600030101010101" pitchFamily="2" charset="-122"/>
              </a:rPr>
              <a:t>     c</a:t>
            </a:r>
            <a:r>
              <a:rPr lang="en-US" altLang="zh-CN" sz="3200" dirty="0">
                <a:ea typeface="宋体" panose="02010600030101010101" pitchFamily="2" charset="-122"/>
              </a:rPr>
              <a:t>&lt;</a:t>
            </a:r>
            <a:r>
              <a:rPr lang="zh-CN" altLang="en-US" sz="3200" dirty="0" smtClean="0">
                <a:ea typeface="宋体" panose="02010600030101010101" pitchFamily="2" charset="-122"/>
              </a:rPr>
              <a:t>=</a:t>
            </a:r>
            <a:r>
              <a:rPr lang="zh-CN" altLang="en-US" sz="3200" dirty="0">
                <a:ea typeface="宋体" panose="02010600030101010101" pitchFamily="2" charset="-122"/>
              </a:rPr>
              <a:t>c+a;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zh-CN" altLang="en-US" sz="3200" dirty="0" smtClean="0">
                <a:ea typeface="宋体" panose="02010600030101010101" pitchFamily="2" charset="-122"/>
              </a:rPr>
              <a:t>    end</a:t>
            </a:r>
            <a:r>
              <a:rPr lang="zh-CN" altLang="en-US" sz="3200" dirty="0">
                <a:ea typeface="宋体" panose="02010600030101010101" pitchFamily="2" charset="-122"/>
              </a:rPr>
              <a:t>	    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908720"/>
            <a:ext cx="361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spcBef>
                <a:spcPct val="2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首先，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举两个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例子： 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78581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16013" y="188913"/>
            <a:ext cx="66960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（一）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赋值语句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1507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78581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Box 2"/>
          <p:cNvSpPr txBox="1">
            <a:spLocks noChangeArrowheads="1"/>
          </p:cNvSpPr>
          <p:nvPr/>
        </p:nvSpPr>
        <p:spPr bwMode="auto">
          <a:xfrm>
            <a:off x="3276600" y="836613"/>
            <a:ext cx="23622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过程赋值语句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00063" y="1643063"/>
            <a:ext cx="8072437" cy="2908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过程赋值语句中：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12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不能有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关键词</a:t>
            </a:r>
            <a:r>
              <a:rPr lang="zh-CN" altLang="en-US" sz="2000" dirty="0">
                <a:ea typeface="宋体" panose="02010600030101010101" pitchFamily="2" charset="-122"/>
              </a:rPr>
              <a:t>“</a:t>
            </a:r>
            <a:r>
              <a:rPr lang="en-US" altLang="zh-CN" sz="2000" b="1" dirty="0">
                <a:ea typeface="宋体" panose="02010600030101010101" pitchFamily="2" charset="-122"/>
              </a:rPr>
              <a:t>assign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000" dirty="0">
                <a:ea typeface="宋体" panose="02010600030101010101" pitchFamily="2" charset="-122"/>
              </a:rPr>
              <a:t>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>
              <a:spcBef>
                <a:spcPts val="12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左值必须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</a:rPr>
              <a:t>reg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类型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714375" lvl="1" indent="-257175">
              <a:spcBef>
                <a:spcPts val="12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每条过程赋值语句之间是顺序执行的关系。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marL="266700" indent="-266700">
              <a:spcBef>
                <a:spcPts val="18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过程赋值语句在代码中的位置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447675" lvl="1" indent="9525">
              <a:spcBef>
                <a:spcPts val="1200"/>
              </a:spcBef>
              <a:buClr>
                <a:schemeClr val="bg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只能出现在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过程块中</a:t>
            </a:r>
            <a:r>
              <a:rPr lang="zh-CN" altLang="en-US" sz="2000" b="1" dirty="0"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ea typeface="宋体" panose="02010600030101010101" pitchFamily="2" charset="-122"/>
              </a:rPr>
              <a:t>initial/always</a:t>
            </a:r>
            <a:r>
              <a:rPr lang="zh-CN" altLang="en-US" sz="2000" b="1" dirty="0">
                <a:ea typeface="宋体" panose="02010600030101010101" pitchFamily="2" charset="-122"/>
              </a:rPr>
              <a:t>）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，主要描述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时序电路</a:t>
            </a:r>
            <a:r>
              <a:rPr lang="zh-CN" altLang="en-US" sz="2000" b="1" dirty="0">
                <a:ea typeface="宋体" panose="02010600030101010101" pitchFamily="2" charset="-122"/>
              </a:rPr>
              <a:t>；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grpSp>
        <p:nvGrpSpPr>
          <p:cNvPr id="2" name="组合 11"/>
          <p:cNvGrpSpPr/>
          <p:nvPr/>
        </p:nvGrpSpPr>
        <p:grpSpPr bwMode="auto">
          <a:xfrm>
            <a:off x="2928938" y="4857750"/>
            <a:ext cx="2786062" cy="1227138"/>
            <a:chOff x="2285984" y="5138749"/>
            <a:chExt cx="2786082" cy="1227077"/>
          </a:xfrm>
        </p:grpSpPr>
        <p:sp>
          <p:nvSpPr>
            <p:cNvPr id="21511" name="TextBox 9"/>
            <p:cNvSpPr txBox="1">
              <a:spLocks noChangeArrowheads="1"/>
            </p:cNvSpPr>
            <p:nvPr/>
          </p:nvSpPr>
          <p:spPr bwMode="auto">
            <a:xfrm>
              <a:off x="2457435" y="5548328"/>
              <a:ext cx="2490805" cy="7848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ts val="600"/>
                </a:spcBef>
                <a:buClr>
                  <a:srgbClr val="008080"/>
                </a:buClr>
                <a:buSzPct val="70000"/>
                <a:buFont typeface="Wingdings" panose="05000000000000000000" pitchFamily="2" charset="2"/>
                <a:buChar char="n"/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阻塞赋值语句</a:t>
              </a:r>
              <a:endParaRPr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spcBef>
                  <a:spcPts val="600"/>
                </a:spcBef>
                <a:buClr>
                  <a:srgbClr val="008080"/>
                </a:buClr>
                <a:buSzPct val="70000"/>
                <a:buFont typeface="Wingdings" panose="05000000000000000000" pitchFamily="2" charset="2"/>
                <a:buChar char="n"/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非阻塞赋值语句</a:t>
              </a:r>
              <a:endParaRPr lang="zh-CN" altLang="en-US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12" name="圆角矩形 10"/>
            <p:cNvSpPr>
              <a:spLocks noChangeArrowheads="1"/>
            </p:cNvSpPr>
            <p:nvPr/>
          </p:nvSpPr>
          <p:spPr bwMode="auto">
            <a:xfrm>
              <a:off x="2285984" y="5357826"/>
              <a:ext cx="2786082" cy="1008000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8080"/>
              </a:solidFill>
              <a:prstDash val="sysDash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3" name="TextBox 8"/>
            <p:cNvSpPr txBox="1">
              <a:spLocks noChangeArrowheads="1"/>
            </p:cNvSpPr>
            <p:nvPr/>
          </p:nvSpPr>
          <p:spPr bwMode="auto">
            <a:xfrm>
              <a:off x="2714612" y="5138749"/>
              <a:ext cx="1928826" cy="40011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过程赋值语句</a:t>
              </a:r>
              <a:endParaRPr lang="zh-CN" altLang="en-US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2" animBg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571500" y="928688"/>
            <a:ext cx="8001000" cy="209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80975" indent="-180975">
              <a:spcBef>
                <a:spcPts val="120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- 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在同一个进程</a:t>
            </a:r>
            <a:r>
              <a:rPr lang="en-US" altLang="zh-CN" b="1" dirty="0">
                <a:latin typeface="+mj-lt"/>
                <a:ea typeface="黑体" panose="02010609060101010101" pitchFamily="49" charset="-122"/>
              </a:rPr>
              <a:t>always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中，</a:t>
            </a:r>
            <a:r>
              <a:rPr lang="en-US" altLang="zh-CN" b="1" dirty="0">
                <a:latin typeface="+mj-lt"/>
                <a:ea typeface="黑体" panose="02010609060101010101" pitchFamily="49" charset="-122"/>
              </a:rPr>
              <a:t>b</a:t>
            </a:r>
            <a:r>
              <a:rPr lang="en-US" altLang="zh-CN" b="1" dirty="0">
                <a:ea typeface="宋体" panose="02010600030101010101" pitchFamily="2" charset="-122"/>
              </a:rPr>
              <a:t> 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的值立刻被赋成新值</a:t>
            </a:r>
            <a:r>
              <a:rPr lang="zh-CN" altLang="en-US" b="1" dirty="0">
                <a:ea typeface="宋体" panose="02010600030101010101" pitchFamily="2" charset="-122"/>
              </a:rPr>
              <a:t> </a:t>
            </a:r>
            <a:r>
              <a:rPr lang="en-US" altLang="zh-CN" b="1" dirty="0">
                <a:latin typeface="+mj-lt"/>
                <a:ea typeface="黑体" panose="02010609060101010101" pitchFamily="49" charset="-122"/>
              </a:rPr>
              <a:t>a</a:t>
            </a:r>
            <a:r>
              <a:rPr lang="zh-CN" altLang="en-US" b="1" dirty="0">
                <a:ea typeface="宋体" panose="02010600030101010101" pitchFamily="2" charset="-122"/>
              </a:rPr>
              <a:t>，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完成赋值后才能执行下一句的操作。如果该条语句没有执行完，那么下条语句不可能进入执行状态（阻塞了下一句的执行）</a:t>
            </a:r>
            <a:r>
              <a:rPr lang="zh-CN" altLang="en-US" b="1" dirty="0">
                <a:ea typeface="宋体" panose="02010600030101010101" pitchFamily="2" charset="-122"/>
              </a:rPr>
              <a:t>；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180975" indent="-180975">
              <a:spcBef>
                <a:spcPts val="120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- 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阻塞语句最能体现 </a:t>
            </a:r>
            <a:r>
              <a:rPr lang="en-US" altLang="zh-CN" b="1" dirty="0" err="1">
                <a:latin typeface="+mj-lt"/>
                <a:ea typeface="黑体" panose="02010609060101010101" pitchFamily="49" charset="-122"/>
              </a:rPr>
              <a:t>verilog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b="1" dirty="0">
                <a:ea typeface="宋体" panose="02010600030101010101" pitchFamily="2" charset="-122"/>
              </a:rPr>
              <a:t>C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语言之间的血缘关系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428625" y="3143250"/>
            <a:ext cx="3240088" cy="2259013"/>
            <a:chOff x="961999" y="4829182"/>
            <a:chExt cx="3083255" cy="2258977"/>
          </a:xfrm>
        </p:grpSpPr>
        <p:sp>
          <p:nvSpPr>
            <p:cNvPr id="22543" name="TextBox 11"/>
            <p:cNvSpPr txBox="1">
              <a:spLocks noChangeArrowheads="1"/>
            </p:cNvSpPr>
            <p:nvPr/>
          </p:nvSpPr>
          <p:spPr bwMode="auto">
            <a:xfrm>
              <a:off x="962000" y="5329251"/>
              <a:ext cx="3059181" cy="17543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GB" altLang="zh-CN" sz="1800" b="1"/>
                <a:t>always @ ( posedge clk )</a:t>
              </a:r>
              <a:endParaRPr lang="en-GB" altLang="zh-CN" sz="1800" b="1"/>
            </a:p>
            <a:p>
              <a:r>
                <a:rPr lang="en-GB" altLang="zh-CN" sz="1800" b="1"/>
                <a:t>  begin  </a:t>
              </a:r>
              <a:endParaRPr lang="en-GB" altLang="zh-CN" sz="1800" b="1"/>
            </a:p>
            <a:p>
              <a:r>
                <a:rPr lang="en-GB" altLang="zh-CN" sz="1800" b="1"/>
                <a:t>         c = b;</a:t>
              </a:r>
              <a:endParaRPr lang="en-GB" altLang="zh-CN" sz="1800" b="1"/>
            </a:p>
            <a:p>
              <a:r>
                <a:rPr lang="en-GB" altLang="zh-CN" sz="1800" b="1"/>
                <a:t>         b = a;</a:t>
              </a:r>
              <a:endParaRPr lang="en-GB" altLang="zh-CN" sz="1800" b="1"/>
            </a:p>
            <a:p>
              <a:r>
                <a:rPr lang="en-GB" altLang="zh-CN" sz="1800" b="1"/>
                <a:t>         </a:t>
              </a:r>
              <a:r>
                <a:rPr lang="en-GB" altLang="zh-CN" sz="1800" b="1">
                  <a:solidFill>
                    <a:srgbClr val="C00000"/>
                  </a:solidFill>
                </a:rPr>
                <a:t>a = d;</a:t>
              </a:r>
              <a:endParaRPr lang="en-GB" altLang="zh-CN" sz="1800" b="1">
                <a:solidFill>
                  <a:srgbClr val="C00000"/>
                </a:solidFill>
              </a:endParaRPr>
            </a:p>
            <a:p>
              <a:r>
                <a:rPr lang="en-GB" altLang="zh-CN" sz="1800" b="1"/>
                <a:t>   End</a:t>
              </a:r>
              <a:endParaRPr lang="en-GB" altLang="zh-CN" sz="1800" b="1"/>
            </a:p>
          </p:txBody>
        </p:sp>
        <p:sp>
          <p:nvSpPr>
            <p:cNvPr id="22544" name="圆角矩形 12"/>
            <p:cNvSpPr>
              <a:spLocks noChangeArrowheads="1"/>
            </p:cNvSpPr>
            <p:nvPr/>
          </p:nvSpPr>
          <p:spPr bwMode="auto">
            <a:xfrm>
              <a:off x="961999" y="5072083"/>
              <a:ext cx="3083255" cy="201607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8080"/>
              </a:solidFill>
              <a:prstDash val="sysDash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5" name="TextBox 13"/>
            <p:cNvSpPr txBox="1">
              <a:spLocks noChangeArrowheads="1"/>
            </p:cNvSpPr>
            <p:nvPr/>
          </p:nvSpPr>
          <p:spPr bwMode="auto">
            <a:xfrm>
              <a:off x="1487726" y="4829182"/>
              <a:ext cx="1816989" cy="40011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阻塞赋值</a:t>
              </a:r>
              <a:endParaRPr lang="zh-CN" altLang="en-US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 bwMode="auto">
          <a:xfrm>
            <a:off x="5357813" y="3186113"/>
            <a:ext cx="3240087" cy="2259012"/>
            <a:chOff x="961999" y="4829182"/>
            <a:chExt cx="3083255" cy="2258977"/>
          </a:xfrm>
        </p:grpSpPr>
        <p:sp>
          <p:nvSpPr>
            <p:cNvPr id="22540" name="TextBox 11"/>
            <p:cNvSpPr txBox="1">
              <a:spLocks noChangeArrowheads="1"/>
            </p:cNvSpPr>
            <p:nvPr/>
          </p:nvSpPr>
          <p:spPr bwMode="auto">
            <a:xfrm>
              <a:off x="962000" y="5329251"/>
              <a:ext cx="3059181" cy="17543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GB" altLang="zh-CN" sz="1800" b="1"/>
                <a:t>always @ ( posedge clk )</a:t>
              </a:r>
              <a:endParaRPr lang="en-GB" altLang="zh-CN" sz="1800" b="1"/>
            </a:p>
            <a:p>
              <a:r>
                <a:rPr lang="en-GB" altLang="zh-CN" sz="1800" b="1"/>
                <a:t>  begin  </a:t>
              </a:r>
              <a:endParaRPr lang="en-GB" altLang="zh-CN" sz="1800" b="1"/>
            </a:p>
            <a:p>
              <a:r>
                <a:rPr lang="en-GB" altLang="zh-CN" sz="1800" b="1"/>
                <a:t>         </a:t>
              </a:r>
              <a:r>
                <a:rPr lang="en-GB" altLang="zh-CN" sz="1800" b="1">
                  <a:solidFill>
                    <a:srgbClr val="C00000"/>
                  </a:solidFill>
                </a:rPr>
                <a:t>a = d; </a:t>
              </a:r>
              <a:endParaRPr lang="en-GB" altLang="zh-CN" sz="1800" b="1">
                <a:solidFill>
                  <a:srgbClr val="C00000"/>
                </a:solidFill>
              </a:endParaRPr>
            </a:p>
            <a:p>
              <a:r>
                <a:rPr lang="en-GB" altLang="zh-CN" sz="1800" b="1"/>
                <a:t>         b = a;</a:t>
              </a:r>
              <a:endParaRPr lang="en-GB" altLang="zh-CN" sz="1800" b="1"/>
            </a:p>
            <a:p>
              <a:r>
                <a:rPr lang="en-GB" altLang="zh-CN" sz="1800" b="1"/>
                <a:t>         c = b;</a:t>
              </a:r>
              <a:endParaRPr lang="en-GB" altLang="zh-CN" sz="1800" b="1"/>
            </a:p>
            <a:p>
              <a:r>
                <a:rPr lang="en-GB" altLang="zh-CN" sz="1800" b="1"/>
                <a:t>   End</a:t>
              </a:r>
              <a:endParaRPr lang="en-GB" altLang="zh-CN" sz="1800" b="1"/>
            </a:p>
          </p:txBody>
        </p:sp>
        <p:sp>
          <p:nvSpPr>
            <p:cNvPr id="22541" name="圆角矩形 12"/>
            <p:cNvSpPr>
              <a:spLocks noChangeArrowheads="1"/>
            </p:cNvSpPr>
            <p:nvPr/>
          </p:nvSpPr>
          <p:spPr bwMode="auto">
            <a:xfrm>
              <a:off x="961999" y="5072083"/>
              <a:ext cx="3083255" cy="201607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8080"/>
              </a:solidFill>
              <a:prstDash val="sysDash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2" name="TextBox 13"/>
            <p:cNvSpPr txBox="1">
              <a:spLocks noChangeArrowheads="1"/>
            </p:cNvSpPr>
            <p:nvPr/>
          </p:nvSpPr>
          <p:spPr bwMode="auto">
            <a:xfrm>
              <a:off x="1487726" y="4829182"/>
              <a:ext cx="1816989" cy="40011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阻塞赋值</a:t>
              </a:r>
              <a:endParaRPr lang="zh-CN" altLang="en-US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461" name="TextBox 11"/>
          <p:cNvSpPr txBox="1">
            <a:spLocks noChangeArrowheads="1"/>
          </p:cNvSpPr>
          <p:nvPr/>
        </p:nvSpPr>
        <p:spPr bwMode="auto">
          <a:xfrm>
            <a:off x="3724275" y="3929063"/>
            <a:ext cx="1571625" cy="10779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8080"/>
            </a:solidFill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初值</a:t>
            </a:r>
            <a:r>
              <a:rPr lang="zh-CN" altLang="en-US" b="1"/>
              <a:t>：</a:t>
            </a:r>
            <a:endParaRPr lang="en-US" altLang="zh-CN" b="1"/>
          </a:p>
          <a:p>
            <a:r>
              <a:rPr lang="en-US" altLang="zh-CN" sz="2000" b="1"/>
              <a:t>a=5,   b=3</a:t>
            </a:r>
            <a:endParaRPr lang="en-US" altLang="zh-CN" sz="2000" b="1"/>
          </a:p>
          <a:p>
            <a:r>
              <a:rPr lang="en-US" altLang="zh-CN" sz="2000" b="1"/>
              <a:t>c=10, d=2</a:t>
            </a:r>
            <a:endParaRPr lang="zh-CN" altLang="en-US" sz="2000" b="1"/>
          </a:p>
        </p:txBody>
      </p:sp>
      <p:sp>
        <p:nvSpPr>
          <p:cNvPr id="13" name="TextBox 12"/>
          <p:cNvSpPr txBox="1"/>
          <p:nvPr/>
        </p:nvSpPr>
        <p:spPr>
          <a:xfrm>
            <a:off x="2000250" y="4214813"/>
            <a:ext cx="1428750" cy="923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808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en-US" sz="1800" b="1" dirty="0">
                <a:ea typeface="宋体" panose="02010600030101010101" pitchFamily="2" charset="-122"/>
              </a:rPr>
              <a:t>：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a=2,   b=5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c=3,   d=2</a:t>
            </a:r>
            <a:endParaRPr lang="zh-CN" altLang="en-US" sz="1800" b="1" dirty="0"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9438" y="4257675"/>
            <a:ext cx="1428750" cy="923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808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en-US" sz="1800" b="1" dirty="0">
                <a:ea typeface="宋体" panose="02010600030101010101" pitchFamily="2" charset="-122"/>
              </a:rPr>
              <a:t>：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a=2,   b=2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c=2,   d=2</a:t>
            </a:r>
            <a:endParaRPr lang="zh-CN" altLang="en-US" sz="1800" b="1" dirty="0">
              <a:ea typeface="宋体" panose="02010600030101010101" pitchFamily="2" charset="-122"/>
            </a:endParaRPr>
          </a:p>
        </p:txBody>
      </p:sp>
      <p:grpSp>
        <p:nvGrpSpPr>
          <p:cNvPr id="4" name="组合 16"/>
          <p:cNvGrpSpPr/>
          <p:nvPr/>
        </p:nvGrpSpPr>
        <p:grpSpPr bwMode="auto">
          <a:xfrm>
            <a:off x="3714750" y="5572125"/>
            <a:ext cx="5000625" cy="1071563"/>
            <a:chOff x="3643306" y="5572140"/>
            <a:chExt cx="5000660" cy="1071570"/>
          </a:xfrm>
        </p:grpSpPr>
        <p:sp>
          <p:nvSpPr>
            <p:cNvPr id="22538" name="圆角矩形标注 15"/>
            <p:cNvSpPr>
              <a:spLocks noChangeArrowheads="1"/>
            </p:cNvSpPr>
            <p:nvPr/>
          </p:nvSpPr>
          <p:spPr bwMode="auto">
            <a:xfrm>
              <a:off x="3643306" y="5572140"/>
              <a:ext cx="5000660" cy="1071570"/>
            </a:xfrm>
            <a:prstGeom prst="wedgeRoundRectCallout">
              <a:avLst>
                <a:gd name="adj1" fmla="val 2403"/>
                <a:gd name="adj2" fmla="val -83278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chemeClr val="bg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39" name="TextBox 14"/>
            <p:cNvSpPr txBox="1">
              <a:spLocks noChangeArrowheads="1"/>
            </p:cNvSpPr>
            <p:nvPr/>
          </p:nvSpPr>
          <p:spPr bwMode="auto">
            <a:xfrm>
              <a:off x="3643306" y="5643578"/>
              <a:ext cx="4857752" cy="923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本质上，在一个时钟沿触发里，</a:t>
              </a:r>
              <a:r>
                <a:rPr lang="en-US" altLang="zh-CN" sz="1800" b="1"/>
                <a:t>c=d </a:t>
              </a:r>
              <a:r>
                <a:rPr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成立，即</a:t>
              </a:r>
              <a:r>
                <a:rPr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r>
                <a:rPr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不要</a:t>
              </a:r>
              <a:r>
                <a:rPr lang="en-US" altLang="zh-CN" sz="1800" b="1"/>
                <a:t>b</a:t>
              </a:r>
              <a:r>
                <a:rPr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sz="1800" b="1"/>
                <a:t>a</a:t>
              </a:r>
              <a:r>
                <a:rPr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变量，直接在进程里赋值</a:t>
              </a:r>
              <a:r>
                <a:rPr lang="en-US" altLang="zh-CN" sz="1800" b="1"/>
                <a:t>c=d</a:t>
              </a:r>
              <a:r>
                <a:rPr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，结果相同。这和</a:t>
              </a:r>
              <a:r>
                <a:rPr lang="en-US" altLang="zh-CN" sz="1800" b="1"/>
                <a:t>c</a:t>
              </a:r>
              <a:r>
                <a:rPr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语言中</a:t>
              </a:r>
              <a:r>
                <a:rPr lang="en-US" altLang="zh-CN" sz="1800" b="1"/>
                <a:t>a=d; b=a; c=b</a:t>
              </a:r>
              <a:r>
                <a:rPr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性质相同</a:t>
              </a:r>
              <a:r>
                <a:rPr lang="zh-CN" altLang="en-US" sz="1800" b="1"/>
                <a:t>。</a:t>
              </a:r>
              <a:endParaRPr lang="zh-CN" altLang="en-US" sz="1800" b="1"/>
            </a:p>
          </p:txBody>
        </p:sp>
      </p:grpSp>
      <p:sp>
        <p:nvSpPr>
          <p:cNvPr id="22537" name="TextBox 17"/>
          <p:cNvSpPr txBox="1">
            <a:spLocks noChangeArrowheads="1"/>
          </p:cNvSpPr>
          <p:nvPr/>
        </p:nvSpPr>
        <p:spPr bwMode="auto">
          <a:xfrm>
            <a:off x="2286000" y="285750"/>
            <a:ext cx="41433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阻塞式赋值语句</a:t>
            </a:r>
            <a:r>
              <a:rPr lang="zh-CN" altLang="en-US" sz="2800" b="1"/>
              <a:t> ：</a:t>
            </a:r>
            <a:r>
              <a:rPr lang="en-US" altLang="zh-CN" sz="2800" b="1"/>
              <a:t>b = a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ldLvl="2" build="p"/>
      <p:bldP spid="1946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642938" y="1143000"/>
            <a:ext cx="7747000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180975" indent="-180975">
              <a:spcBef>
                <a:spcPts val="1200"/>
              </a:spcBef>
            </a:pPr>
            <a:r>
              <a:rPr lang="en-US" altLang="zh-CN" b="1">
                <a:solidFill>
                  <a:srgbClr val="FF0000"/>
                </a:solidFill>
              </a:rPr>
              <a:t>- 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块内的赋值语句同时进行</a:t>
            </a:r>
            <a:r>
              <a:rPr lang="zh-CN" altLang="en-US" b="1"/>
              <a:t>：</a:t>
            </a:r>
            <a:r>
              <a:rPr lang="en-US" altLang="zh-CN" b="1"/>
              <a:t>b 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变成新值</a:t>
            </a:r>
            <a:r>
              <a:rPr lang="zh-CN" altLang="en-US" b="1"/>
              <a:t> </a:t>
            </a:r>
            <a:r>
              <a:rPr lang="en-US" altLang="zh-CN" b="1"/>
              <a:t>a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的操作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, 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是与块内其他赋值语句同时完成的</a:t>
            </a:r>
            <a:r>
              <a:rPr lang="zh-CN" altLang="en-US" b="1"/>
              <a:t>；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该条语句的执行不影响下面各条语句的同时执行</a:t>
            </a:r>
            <a:r>
              <a:rPr lang="zh-CN" altLang="en-US" b="1"/>
              <a:t>；</a:t>
            </a:r>
            <a:endParaRPr lang="zh-CN" altLang="en-US" b="1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14313" y="2393950"/>
            <a:ext cx="3240087" cy="2259013"/>
            <a:chOff x="961999" y="4829182"/>
            <a:chExt cx="3083255" cy="2258977"/>
          </a:xfrm>
        </p:grpSpPr>
        <p:sp>
          <p:nvSpPr>
            <p:cNvPr id="23574" name="TextBox 11"/>
            <p:cNvSpPr txBox="1">
              <a:spLocks noChangeArrowheads="1"/>
            </p:cNvSpPr>
            <p:nvPr/>
          </p:nvSpPr>
          <p:spPr bwMode="auto">
            <a:xfrm>
              <a:off x="962000" y="5329251"/>
              <a:ext cx="3059181" cy="17543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GB" altLang="zh-CN" sz="1800" b="1"/>
                <a:t>always @ ( posedge clk )</a:t>
              </a:r>
              <a:endParaRPr lang="en-GB" altLang="zh-CN" sz="1800" b="1"/>
            </a:p>
            <a:p>
              <a:r>
                <a:rPr lang="en-GB" altLang="zh-CN" sz="1800" b="1"/>
                <a:t>  begin  </a:t>
              </a:r>
              <a:endParaRPr lang="en-GB" altLang="zh-CN" sz="1800" b="1"/>
            </a:p>
            <a:p>
              <a:r>
                <a:rPr lang="en-GB" altLang="zh-CN" sz="1800" b="1"/>
                <a:t>         c&lt;= b;</a:t>
              </a:r>
              <a:endParaRPr lang="en-GB" altLang="zh-CN" sz="1800" b="1"/>
            </a:p>
            <a:p>
              <a:r>
                <a:rPr lang="en-GB" altLang="zh-CN" sz="1800" b="1"/>
                <a:t>         b&lt;= a;</a:t>
              </a:r>
              <a:endParaRPr lang="en-GB" altLang="zh-CN" sz="1800" b="1"/>
            </a:p>
            <a:p>
              <a:r>
                <a:rPr lang="en-GB" altLang="zh-CN" sz="1800" b="1"/>
                <a:t>         </a:t>
              </a:r>
              <a:r>
                <a:rPr lang="en-GB" altLang="zh-CN" sz="1800" b="1">
                  <a:solidFill>
                    <a:srgbClr val="C00000"/>
                  </a:solidFill>
                </a:rPr>
                <a:t>a&lt;= d;</a:t>
              </a:r>
              <a:endParaRPr lang="en-GB" altLang="zh-CN" sz="1800" b="1">
                <a:solidFill>
                  <a:srgbClr val="C00000"/>
                </a:solidFill>
              </a:endParaRPr>
            </a:p>
            <a:p>
              <a:r>
                <a:rPr lang="en-GB" altLang="zh-CN" sz="1800" b="1"/>
                <a:t>   End</a:t>
              </a:r>
              <a:endParaRPr lang="en-GB" altLang="zh-CN" sz="1800" b="1"/>
            </a:p>
          </p:txBody>
        </p:sp>
        <p:sp>
          <p:nvSpPr>
            <p:cNvPr id="23575" name="圆角矩形 12"/>
            <p:cNvSpPr>
              <a:spLocks noChangeArrowheads="1"/>
            </p:cNvSpPr>
            <p:nvPr/>
          </p:nvSpPr>
          <p:spPr bwMode="auto">
            <a:xfrm>
              <a:off x="961999" y="5072083"/>
              <a:ext cx="3083255" cy="201607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8080"/>
              </a:solidFill>
              <a:prstDash val="sysDash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6" name="TextBox 13"/>
            <p:cNvSpPr txBox="1">
              <a:spLocks noChangeArrowheads="1"/>
            </p:cNvSpPr>
            <p:nvPr/>
          </p:nvSpPr>
          <p:spPr bwMode="auto">
            <a:xfrm>
              <a:off x="1487726" y="4829182"/>
              <a:ext cx="1816989" cy="40011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</a:pPr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非阻塞赋值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 bwMode="auto">
          <a:xfrm>
            <a:off x="5618163" y="2349500"/>
            <a:ext cx="3240087" cy="2259013"/>
            <a:chOff x="961999" y="4829182"/>
            <a:chExt cx="3083255" cy="2258977"/>
          </a:xfrm>
        </p:grpSpPr>
        <p:sp>
          <p:nvSpPr>
            <p:cNvPr id="23571" name="TextBox 11"/>
            <p:cNvSpPr txBox="1">
              <a:spLocks noChangeArrowheads="1"/>
            </p:cNvSpPr>
            <p:nvPr/>
          </p:nvSpPr>
          <p:spPr bwMode="auto">
            <a:xfrm>
              <a:off x="962000" y="5329251"/>
              <a:ext cx="3059181" cy="17543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GB" altLang="zh-CN" sz="1800" b="1"/>
                <a:t>always @ ( posedge clk )</a:t>
              </a:r>
              <a:endParaRPr lang="en-GB" altLang="zh-CN" sz="1800" b="1"/>
            </a:p>
            <a:p>
              <a:r>
                <a:rPr lang="en-GB" altLang="zh-CN" sz="1800" b="1"/>
                <a:t>  begin  </a:t>
              </a:r>
              <a:endParaRPr lang="en-GB" altLang="zh-CN" sz="1800" b="1"/>
            </a:p>
            <a:p>
              <a:r>
                <a:rPr lang="en-GB" altLang="zh-CN" sz="1800" b="1"/>
                <a:t>         </a:t>
              </a:r>
              <a:r>
                <a:rPr lang="en-GB" altLang="zh-CN" sz="1800" b="1">
                  <a:solidFill>
                    <a:srgbClr val="C00000"/>
                  </a:solidFill>
                </a:rPr>
                <a:t>a&lt;= d; </a:t>
              </a:r>
              <a:endParaRPr lang="en-GB" altLang="zh-CN" sz="1800" b="1">
                <a:solidFill>
                  <a:srgbClr val="C00000"/>
                </a:solidFill>
              </a:endParaRPr>
            </a:p>
            <a:p>
              <a:r>
                <a:rPr lang="en-GB" altLang="zh-CN" sz="1800" b="1"/>
                <a:t>         b&lt;= a;</a:t>
              </a:r>
              <a:endParaRPr lang="en-GB" altLang="zh-CN" sz="1800" b="1"/>
            </a:p>
            <a:p>
              <a:r>
                <a:rPr lang="en-GB" altLang="zh-CN" sz="1800" b="1"/>
                <a:t>         c&lt;= b;</a:t>
              </a:r>
              <a:endParaRPr lang="en-GB" altLang="zh-CN" sz="1800" b="1"/>
            </a:p>
            <a:p>
              <a:r>
                <a:rPr lang="en-GB" altLang="zh-CN" sz="1800" b="1"/>
                <a:t>   End</a:t>
              </a:r>
              <a:endParaRPr lang="en-GB" altLang="zh-CN" sz="1800" b="1"/>
            </a:p>
          </p:txBody>
        </p:sp>
        <p:sp>
          <p:nvSpPr>
            <p:cNvPr id="23572" name="圆角矩形 12"/>
            <p:cNvSpPr>
              <a:spLocks noChangeArrowheads="1"/>
            </p:cNvSpPr>
            <p:nvPr/>
          </p:nvSpPr>
          <p:spPr bwMode="auto">
            <a:xfrm>
              <a:off x="961999" y="5072083"/>
              <a:ext cx="3083255" cy="2016076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8080"/>
              </a:solidFill>
              <a:prstDash val="sysDash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3" name="TextBox 13"/>
            <p:cNvSpPr txBox="1">
              <a:spLocks noChangeArrowheads="1"/>
            </p:cNvSpPr>
            <p:nvPr/>
          </p:nvSpPr>
          <p:spPr bwMode="auto">
            <a:xfrm>
              <a:off x="1487726" y="4829182"/>
              <a:ext cx="1816989" cy="40011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buClr>
                  <a:srgbClr val="C00000"/>
                </a:buClr>
                <a:buSzPct val="70000"/>
                <a:buFont typeface="Wingdings" panose="05000000000000000000" pitchFamily="2" charset="2"/>
                <a:buChar char="n"/>
              </a:pPr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非阻塞赋值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3557" name="TextBox 12"/>
          <p:cNvSpPr txBox="1">
            <a:spLocks noChangeArrowheads="1"/>
          </p:cNvSpPr>
          <p:nvPr/>
        </p:nvSpPr>
        <p:spPr bwMode="auto">
          <a:xfrm>
            <a:off x="2000250" y="500063"/>
            <a:ext cx="48577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非阻塞式赋值语句 </a:t>
            </a:r>
            <a:r>
              <a:rPr lang="zh-CN" altLang="en-US" sz="2800" b="1"/>
              <a:t>：</a:t>
            </a:r>
            <a:r>
              <a:rPr lang="en-US" altLang="zh-CN" sz="2800" b="1"/>
              <a:t>b&lt;= a</a:t>
            </a:r>
            <a:endParaRPr lang="zh-CN" altLang="en-US" sz="2800" b="1"/>
          </a:p>
        </p:txBody>
      </p:sp>
      <p:sp>
        <p:nvSpPr>
          <p:cNvPr id="20486" name="TextBox 13"/>
          <p:cNvSpPr txBox="1">
            <a:spLocks noChangeArrowheads="1"/>
          </p:cNvSpPr>
          <p:nvPr/>
        </p:nvSpPr>
        <p:spPr bwMode="auto">
          <a:xfrm>
            <a:off x="3786188" y="3429000"/>
            <a:ext cx="1571625" cy="10763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8080"/>
            </a:solidFill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初值</a:t>
            </a:r>
            <a:r>
              <a:rPr lang="zh-CN" altLang="en-US" b="1"/>
              <a:t>：</a:t>
            </a:r>
            <a:endParaRPr lang="en-US" altLang="zh-CN" b="1"/>
          </a:p>
          <a:p>
            <a:r>
              <a:rPr lang="en-US" altLang="zh-CN" sz="2000" b="1"/>
              <a:t>a=5,   b=3</a:t>
            </a:r>
            <a:endParaRPr lang="en-US" altLang="zh-CN" sz="2000" b="1"/>
          </a:p>
          <a:p>
            <a:r>
              <a:rPr lang="en-US" altLang="zh-CN" sz="2000" b="1"/>
              <a:t>c=10, d=2</a:t>
            </a:r>
            <a:endParaRPr lang="zh-CN" alt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1928813" y="3465513"/>
            <a:ext cx="1428750" cy="923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808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en-US" sz="1800" b="1" dirty="0">
                <a:ea typeface="宋体" panose="02010600030101010101" pitchFamily="2" charset="-122"/>
              </a:rPr>
              <a:t>：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a=2,   b=5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c=3,   d=2</a:t>
            </a:r>
            <a:endParaRPr lang="zh-CN" altLang="en-US" sz="1800" b="1" dirty="0">
              <a:ea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86625" y="3541713"/>
            <a:ext cx="1428750" cy="923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808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en-US" sz="1800" b="1" dirty="0">
                <a:ea typeface="宋体" panose="02010600030101010101" pitchFamily="2" charset="-122"/>
              </a:rPr>
              <a:t>：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a=2,   b=5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c=3,   d=2</a:t>
            </a:r>
            <a:endParaRPr lang="zh-CN" altLang="en-US" sz="1800" b="1" dirty="0">
              <a:ea typeface="宋体" panose="02010600030101010101" pitchFamily="2" charset="-122"/>
            </a:endParaRPr>
          </a:p>
        </p:txBody>
      </p:sp>
      <p:grpSp>
        <p:nvGrpSpPr>
          <p:cNvPr id="4" name="组合 16"/>
          <p:cNvGrpSpPr/>
          <p:nvPr/>
        </p:nvGrpSpPr>
        <p:grpSpPr bwMode="auto">
          <a:xfrm>
            <a:off x="3786188" y="4822826"/>
            <a:ext cx="5000625" cy="1054447"/>
            <a:chOff x="3643306" y="5572136"/>
            <a:chExt cx="5000660" cy="1054453"/>
          </a:xfrm>
        </p:grpSpPr>
        <p:sp>
          <p:nvSpPr>
            <p:cNvPr id="23569" name="圆角矩形标注 17"/>
            <p:cNvSpPr>
              <a:spLocks noChangeArrowheads="1"/>
            </p:cNvSpPr>
            <p:nvPr/>
          </p:nvSpPr>
          <p:spPr bwMode="auto">
            <a:xfrm>
              <a:off x="3643306" y="5572136"/>
              <a:ext cx="5000660" cy="1054453"/>
            </a:xfrm>
            <a:prstGeom prst="wedgeRoundRectCallout">
              <a:avLst>
                <a:gd name="adj1" fmla="val 4120"/>
                <a:gd name="adj2" fmla="val -79722"/>
                <a:gd name="adj3" fmla="val 16667"/>
              </a:avLst>
            </a:prstGeom>
            <a:solidFill>
              <a:schemeClr val="bg2"/>
            </a:solidFill>
            <a:ln w="19050" algn="ctr">
              <a:solidFill>
                <a:schemeClr val="bg1"/>
              </a:solidFill>
              <a:round/>
            </a:ln>
          </p:spPr>
          <p:txBody>
            <a:bodyPr>
              <a:noAutofit/>
            </a:bodyPr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570" name="TextBox 18"/>
            <p:cNvSpPr txBox="1">
              <a:spLocks noChangeArrowheads="1"/>
            </p:cNvSpPr>
            <p:nvPr/>
          </p:nvSpPr>
          <p:spPr bwMode="auto">
            <a:xfrm>
              <a:off x="3643306" y="5643578"/>
              <a:ext cx="4857752" cy="923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本质上，在一个时钟沿触发里，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a</a:t>
              </a:r>
              <a:r>
                <a:rPr lang="zh-CN" altLang="en-US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得到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d </a:t>
              </a:r>
              <a:r>
                <a:rPr lang="zh-CN" altLang="en-US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的值，但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b</a:t>
              </a:r>
              <a:r>
                <a:rPr lang="zh-CN" altLang="en-US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得到的永远是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a</a:t>
              </a:r>
              <a:r>
                <a:rPr lang="zh-CN" altLang="en-US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的旧值，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c</a:t>
              </a:r>
              <a:r>
                <a:rPr lang="zh-CN" altLang="en-US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得到的永远是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b</a:t>
              </a:r>
              <a:r>
                <a:rPr lang="zh-CN" altLang="en-US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的旧值（原因：同步更新）</a:t>
              </a:r>
              <a:r>
                <a:rPr lang="zh-CN" altLang="en-US" sz="1800" b="1" dirty="0">
                  <a:solidFill>
                    <a:schemeClr val="tx1"/>
                  </a:solidFill>
                </a:rPr>
                <a:t>。</a:t>
              </a: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25"/>
          <p:cNvGrpSpPr/>
          <p:nvPr/>
        </p:nvGrpSpPr>
        <p:grpSpPr bwMode="auto">
          <a:xfrm>
            <a:off x="642938" y="5037138"/>
            <a:ext cx="2555875" cy="717917"/>
            <a:chOff x="3643306" y="5572139"/>
            <a:chExt cx="2556000" cy="717770"/>
          </a:xfrm>
          <a:solidFill>
            <a:schemeClr val="bg2"/>
          </a:solidFill>
        </p:grpSpPr>
        <p:sp>
          <p:nvSpPr>
            <p:cNvPr id="23567" name="圆角矩形标注 26"/>
            <p:cNvSpPr>
              <a:spLocks noChangeArrowheads="1"/>
            </p:cNvSpPr>
            <p:nvPr/>
          </p:nvSpPr>
          <p:spPr bwMode="auto">
            <a:xfrm>
              <a:off x="3643306" y="5572139"/>
              <a:ext cx="2556000" cy="695975"/>
            </a:xfrm>
            <a:prstGeom prst="wedgeRoundRectCallout">
              <a:avLst>
                <a:gd name="adj1" fmla="val 39523"/>
                <a:gd name="adj2" fmla="val -79722"/>
                <a:gd name="adj3" fmla="val 16667"/>
              </a:avLst>
            </a:prstGeom>
            <a:grpFill/>
            <a:ln w="19050" algn="ctr">
              <a:solidFill>
                <a:schemeClr val="bg1"/>
              </a:solidFill>
              <a:round/>
            </a:ln>
          </p:spPr>
          <p:txBody>
            <a:bodyPr wrap="square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568" name="TextBox 27"/>
            <p:cNvSpPr txBox="1">
              <a:spLocks noChangeArrowheads="1"/>
            </p:cNvSpPr>
            <p:nvPr/>
          </p:nvSpPr>
          <p:spPr bwMode="auto">
            <a:xfrm>
              <a:off x="3643306" y="5643578"/>
              <a:ext cx="2500330" cy="6463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结果与书写的顺序无关（原因：同步更新） </a:t>
              </a:r>
              <a:endParaRPr lang="zh-CN" altLang="en-US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20491" name="TextBox 20"/>
          <p:cNvSpPr txBox="1">
            <a:spLocks noChangeArrowheads="1"/>
          </p:cNvSpPr>
          <p:nvPr/>
        </p:nvSpPr>
        <p:spPr bwMode="auto">
          <a:xfrm>
            <a:off x="2771775" y="6092825"/>
            <a:ext cx="40322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先同时采样，最后一起更新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10"/>
          <p:cNvGrpSpPr/>
          <p:nvPr/>
        </p:nvGrpSpPr>
        <p:grpSpPr bwMode="auto">
          <a:xfrm>
            <a:off x="3571875" y="2357438"/>
            <a:ext cx="1944688" cy="831850"/>
            <a:chOff x="6156176" y="1988840"/>
            <a:chExt cx="1944216" cy="830997"/>
          </a:xfrm>
        </p:grpSpPr>
        <p:sp>
          <p:nvSpPr>
            <p:cNvPr id="23565" name="圆角矩形标注 8"/>
            <p:cNvSpPr>
              <a:spLocks noChangeArrowheads="1"/>
            </p:cNvSpPr>
            <p:nvPr/>
          </p:nvSpPr>
          <p:spPr bwMode="auto">
            <a:xfrm>
              <a:off x="6156176" y="2041798"/>
              <a:ext cx="1944216" cy="756000"/>
            </a:xfrm>
            <a:prstGeom prst="wedgeRoundRectCallout">
              <a:avLst>
                <a:gd name="adj1" fmla="val 29884"/>
                <a:gd name="adj2" fmla="val -64769"/>
                <a:gd name="adj3" fmla="val 16667"/>
              </a:avLst>
            </a:prstGeom>
            <a:solidFill>
              <a:srgbClr val="FFFF99"/>
            </a:solidFill>
            <a:ln w="19050" algn="ctr">
              <a:solidFill>
                <a:srgbClr val="0000FF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6" name="TextBox 9"/>
            <p:cNvSpPr txBox="1">
              <a:spLocks noChangeArrowheads="1"/>
            </p:cNvSpPr>
            <p:nvPr/>
          </p:nvSpPr>
          <p:spPr bwMode="auto">
            <a:xfrm>
              <a:off x="6156176" y="1988840"/>
              <a:ext cx="1872208" cy="83099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时序电路特点：输出不会随输入变化而立即变化</a:t>
              </a:r>
              <a:endParaRPr lang="zh-CN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ldLvl="2" build="p"/>
      <p:bldP spid="20486" grpId="0" animBg="1"/>
      <p:bldP spid="15" grpId="0" animBg="1"/>
      <p:bldP spid="16" grpId="0" animBg="1"/>
      <p:bldP spid="204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0825" y="1484313"/>
            <a:ext cx="3762375" cy="3240087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3" y="1484313"/>
            <a:ext cx="3613150" cy="3254375"/>
          </a:xfrm>
          <a:prstGeom prst="rect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5013325"/>
            <a:ext cx="3746500" cy="1295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4663" y="5084763"/>
            <a:ext cx="4591050" cy="1141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116013" y="188913"/>
            <a:ext cx="6696075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（一）</a:t>
            </a:r>
            <a:r>
              <a:rPr lang="en-US" altLang="zh-CN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Verilog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的基本知识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赋值语句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4583" name="Picture 9" descr="ELEGLINE"/>
          <p:cNvPicPr>
            <a:picLocks noChangeAspect="1" noChangeArrowheads="1"/>
          </p:cNvPicPr>
          <p:nvPr/>
        </p:nvPicPr>
        <p:blipFill>
          <a:blip r:embed="rId5" cstate="print">
            <a:lum bright="62000"/>
          </a:blip>
          <a:srcRect/>
          <a:stretch>
            <a:fillRect/>
          </a:stretch>
        </p:blipFill>
        <p:spPr bwMode="auto">
          <a:xfrm>
            <a:off x="857250" y="78581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00808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2340</Words>
  <Application>WPS 演示</Application>
  <PresentationFormat>全屏显示(4:3)</PresentationFormat>
  <Paragraphs>232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楷体_GB2312</vt:lpstr>
      <vt:lpstr>新宋体</vt:lpstr>
      <vt:lpstr>黑体</vt:lpstr>
      <vt:lpstr>Arial Unicode MS</vt:lpstr>
      <vt:lpstr>微软雅黑</vt:lpstr>
      <vt:lpstr>Calibri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zhaohui</cp:lastModifiedBy>
  <cp:revision>2115</cp:revision>
  <dcterms:created xsi:type="dcterms:W3CDTF">2002-03-18T12:39:00Z</dcterms:created>
  <dcterms:modified xsi:type="dcterms:W3CDTF">2022-10-12T09:08:20Z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0D02323AEC0A40C982EDB7EF6199319F</vt:lpwstr>
  </property>
  <property fmtid="{D5CDD505-2E9C-101B-9397-08002B2CF9AE}" pid="3" name="KSOProductBuildVer">
    <vt:lpwstr>2052-11.1.0.12358</vt:lpwstr>
  </property>
</Properties>
</file>