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103" r:id="rId3"/>
    <p:sldId id="1123" r:id="rId4"/>
    <p:sldId id="1091" r:id="rId5"/>
    <p:sldId id="1062" r:id="rId6"/>
    <p:sldId id="1077" r:id="rId7"/>
    <p:sldId id="112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  <a:srgbClr val="008080"/>
    <a:srgbClr val="00CC00"/>
    <a:srgbClr val="CCFFCC"/>
    <a:srgbClr val="FF6600"/>
    <a:srgbClr val="00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1" autoAdjust="0"/>
  </p:normalViewPr>
  <p:slideViewPr>
    <p:cSldViewPr>
      <p:cViewPr varScale="1">
        <p:scale>
          <a:sx n="105" d="100"/>
          <a:sy n="105" d="100"/>
        </p:scale>
        <p:origin x="1716" y="144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FE738F-680E-4765-84AE-C044F0C7129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E15DF4-10C8-4B70-B52D-7C9CFA83D1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68A93A-BFDD-4770-A9B4-DEDF518C5C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A96A-A6CB-4DF8-A0BE-9A69D34D0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824A-B8D6-4F92-8A37-F7F23B0C75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B9A8-E87E-4B1F-8A46-F98BC1624E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4A110-EED5-4016-866E-BFB6B37E7F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69762-C006-4114-924C-A4881685FE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63DC-6419-45AE-B6C0-D26225EFC1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98245-3A0E-4C70-971F-DF3DA914C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FD949-497E-46E2-BF88-20521D3F61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AF520-60C6-4B0B-AD0D-88DB494324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523D-8A75-4E71-9FEA-63DCEF57CF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ECC2F-BBC9-491F-A033-6A35B16873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4628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F28023-30A3-4E28-BA6B-705DAF14A173}" type="slidenum">
              <a:rPr lang="en-US" altLang="zh-CN"/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组合 3"/>
          <p:cNvGrpSpPr/>
          <p:nvPr/>
        </p:nvGrpSpPr>
        <p:grpSpPr bwMode="auto">
          <a:xfrm>
            <a:off x="3707904" y="260648"/>
            <a:ext cx="5234484" cy="6191969"/>
            <a:chOff x="2987824" y="488547"/>
            <a:chExt cx="5162550" cy="6057900"/>
          </a:xfrm>
        </p:grpSpPr>
        <p:pic>
          <p:nvPicPr>
            <p:cNvPr id="54281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987824" y="488547"/>
              <a:ext cx="5162550" cy="60579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" name="矩形 2"/>
            <p:cNvSpPr/>
            <p:nvPr/>
          </p:nvSpPr>
          <p:spPr bwMode="auto">
            <a:xfrm>
              <a:off x="3059261" y="548872"/>
              <a:ext cx="5041900" cy="5940425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539552" y="188640"/>
            <a:ext cx="2376488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err="1"/>
              <a:t>Verilog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的内置逻辑门元件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35250"/>
            <a:ext cx="3492500" cy="982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268760"/>
            <a:ext cx="1695450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427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2136775"/>
            <a:ext cx="3584575" cy="309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427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3859213"/>
            <a:ext cx="29892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428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825" y="5083175"/>
            <a:ext cx="2700338" cy="938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3"/>
          <p:cNvGraphicFramePr>
            <a:graphicFrameLocks noChangeAspect="1"/>
          </p:cNvGraphicFramePr>
          <p:nvPr/>
        </p:nvGraphicFramePr>
        <p:xfrm>
          <a:off x="1907704" y="1916832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16832"/>
                        <a:ext cx="57626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27313" y="1700213"/>
            <a:ext cx="4897015" cy="2523768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三种设计</a:t>
            </a: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风格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defRPr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 ——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以数据选择器为例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3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结构描述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3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行为描述</a:t>
            </a:r>
            <a:endParaRPr lang="zh-CN" altLang="en-US" b="1" dirty="0">
              <a:solidFill>
                <a:srgbClr val="0000FF"/>
              </a:solidFill>
              <a:latin typeface="+mj-lt"/>
              <a:ea typeface="楷体_GB2312" pitchFamily="49" charset="-122"/>
            </a:endParaRPr>
          </a:p>
          <a:p>
            <a:pPr lvl="3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数据流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描述</a:t>
            </a:r>
            <a:endParaRPr lang="en-US" altLang="zh-CN" b="1" dirty="0">
              <a:latin typeface="+mj-lt"/>
              <a:ea typeface="楷体_GB2312" pitchFamily="49" charset="-122"/>
            </a:endParaRPr>
          </a:p>
        </p:txBody>
      </p:sp>
      <p:sp>
        <p:nvSpPr>
          <p:cNvPr id="8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03350" y="44624"/>
            <a:ext cx="66960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（二）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357188" y="928688"/>
            <a:ext cx="4661518" cy="5324535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module </a:t>
            </a:r>
            <a:r>
              <a:rPr lang="en-US" altLang="zh-CN" sz="2000" b="1" dirty="0" smtClean="0"/>
              <a:t> mux41(f, d0,d1,d2,d3,s);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input  d0,d1,d2,d3;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input  [1:0] s;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output  f;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C00000"/>
                </a:solidFill>
              </a:rPr>
              <a:t>reg</a:t>
            </a:r>
            <a:r>
              <a:rPr lang="en-US" altLang="zh-CN" sz="2000" b="1" dirty="0">
                <a:solidFill>
                  <a:srgbClr val="C00000"/>
                </a:solidFill>
              </a:rPr>
              <a:t> f;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/>
              <a:t>    always @(</a:t>
            </a:r>
            <a:r>
              <a:rPr lang="en-US" altLang="zh-CN" sz="2000" b="1" dirty="0" smtClean="0"/>
              <a:t>s or d0 or d1 or d2 or d3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r>
              <a:rPr lang="en-US" altLang="zh-CN" sz="2000" b="1" dirty="0"/>
              <a:t>         begin</a:t>
            </a:r>
            <a:endParaRPr lang="en-US" altLang="zh-CN" sz="2000" b="1" dirty="0"/>
          </a:p>
          <a:p>
            <a:r>
              <a:rPr lang="en-US" altLang="zh-CN" sz="2000" b="1" dirty="0"/>
              <a:t>              case (s)</a:t>
            </a:r>
            <a:endParaRPr lang="en-US" altLang="zh-CN" sz="2000" b="1" dirty="0"/>
          </a:p>
          <a:p>
            <a:r>
              <a:rPr lang="en-US" altLang="zh-CN" sz="2000" b="1" dirty="0"/>
              <a:t>                  2′b00 : </a:t>
            </a:r>
            <a:r>
              <a:rPr lang="en-US" altLang="zh-CN" sz="2000" b="1" dirty="0" smtClean="0"/>
              <a:t> f = d0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             2′b01 : </a:t>
            </a:r>
            <a:r>
              <a:rPr lang="en-US" altLang="zh-CN" sz="2000" b="1" dirty="0" smtClean="0"/>
              <a:t> f = d1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             2′b10 : </a:t>
            </a:r>
            <a:r>
              <a:rPr lang="en-US" altLang="zh-CN" sz="2000" b="1" dirty="0" smtClean="0"/>
              <a:t> f = d2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             default: </a:t>
            </a:r>
            <a:r>
              <a:rPr lang="en-US" altLang="zh-CN" sz="2000" b="1" dirty="0" smtClean="0"/>
              <a:t> f = d3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   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endcase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end</a:t>
            </a:r>
            <a:endParaRPr lang="en-US" altLang="zh-CN" sz="2000" b="1" dirty="0"/>
          </a:p>
          <a:p>
            <a:r>
              <a:rPr lang="en-US" altLang="zh-CN" sz="2000" b="1" dirty="0" err="1"/>
              <a:t>endmodule</a:t>
            </a:r>
            <a:endParaRPr lang="zh-CN" altLang="en-US" sz="2000" b="1" dirty="0"/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571500" y="285750"/>
            <a:ext cx="24288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行为描述方式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组合 16"/>
          <p:cNvGrpSpPr/>
          <p:nvPr/>
        </p:nvGrpSpPr>
        <p:grpSpPr bwMode="auto">
          <a:xfrm>
            <a:off x="4143375" y="3573463"/>
            <a:ext cx="4643438" cy="3021012"/>
            <a:chOff x="4214810" y="4071942"/>
            <a:chExt cx="4643470" cy="3022032"/>
          </a:xfrm>
        </p:grpSpPr>
        <p:sp>
          <p:nvSpPr>
            <p:cNvPr id="30741" name="圆角矩形 15"/>
            <p:cNvSpPr>
              <a:spLocks noChangeArrowheads="1"/>
            </p:cNvSpPr>
            <p:nvPr/>
          </p:nvSpPr>
          <p:spPr bwMode="auto">
            <a:xfrm>
              <a:off x="4214810" y="4357692"/>
              <a:ext cx="4643470" cy="273628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9050" algn="ctr">
              <a:solidFill>
                <a:schemeClr val="bg1"/>
              </a:solidFill>
              <a:prstDash val="sysDash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4286248" y="4499123"/>
              <a:ext cx="4500593" cy="25551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对硬件知识依赖少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66700" indent="-26670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侧重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电路输入输出的因果关系（行为特性），即在何种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输入时，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产生何种输出（进行何种操作），并不关心电路的内部结构。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一般用</a:t>
              </a:r>
              <a:r>
                <a:rPr lang="en-US" altLang="zh-CN" sz="2000" b="1" dirty="0">
                  <a:latin typeface="+mj-lt"/>
                  <a:ea typeface="黑体" panose="02010609060101010101" pitchFamily="2" charset="-122"/>
                </a:rPr>
                <a:t>initial 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或</a:t>
              </a:r>
              <a:r>
                <a:rPr lang="en-US" altLang="zh-CN" sz="2000" b="1" dirty="0">
                  <a:latin typeface="+mj-lt"/>
                  <a:ea typeface="黑体" panose="02010609060101010101" pitchFamily="2" charset="-122"/>
                </a:rPr>
                <a:t>always 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块语句描述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通常需要借助一些行为级的运算符如</a:t>
              </a: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、</a:t>
              </a:r>
              <a:r>
                <a:rPr lang="en-US" altLang="zh-CN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- 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等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43" name="TextBox 14"/>
            <p:cNvSpPr txBox="1">
              <a:spLocks noChangeArrowheads="1"/>
            </p:cNvSpPr>
            <p:nvPr/>
          </p:nvSpPr>
          <p:spPr bwMode="auto">
            <a:xfrm>
              <a:off x="5572132" y="4071942"/>
              <a:ext cx="1928826" cy="46166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latin typeface="黑体" panose="02010609060101010101" pitchFamily="2" charset="-122"/>
                  <a:ea typeface="黑体" panose="02010609060101010101" pitchFamily="2" charset="-122"/>
                </a:rPr>
                <a:t>行为级描述</a:t>
              </a:r>
              <a:r>
                <a:rPr lang="en-US" altLang="zh-CN" b="1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</p:grpSp>
      <p:grpSp>
        <p:nvGrpSpPr>
          <p:cNvPr id="30725" name="组合 26"/>
          <p:cNvGrpSpPr/>
          <p:nvPr/>
        </p:nvGrpSpPr>
        <p:grpSpPr bwMode="auto">
          <a:xfrm>
            <a:off x="5651500" y="765175"/>
            <a:ext cx="2214563" cy="2370138"/>
            <a:chOff x="5286380" y="1214422"/>
            <a:chExt cx="2214578" cy="2369596"/>
          </a:xfrm>
        </p:grpSpPr>
        <p:cxnSp>
          <p:nvCxnSpPr>
            <p:cNvPr id="30726" name="直接箭头连接符 20"/>
            <p:cNvCxnSpPr>
              <a:cxnSpLocks noChangeShapeType="1"/>
            </p:cNvCxnSpPr>
            <p:nvPr/>
          </p:nvCxnSpPr>
          <p:spPr bwMode="auto">
            <a:xfrm rot="5400000">
              <a:off x="6037273" y="2963859"/>
              <a:ext cx="500066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sp>
          <p:nvSpPr>
            <p:cNvPr id="30727" name="流程图: 手动操作 6"/>
            <p:cNvSpPr>
              <a:spLocks noChangeArrowheads="1"/>
            </p:cNvSpPr>
            <p:nvPr/>
          </p:nvSpPr>
          <p:spPr bwMode="auto">
            <a:xfrm rot="-5400000">
              <a:off x="5536413" y="1821645"/>
              <a:ext cx="1785950" cy="571504"/>
            </a:xfrm>
            <a:prstGeom prst="flowChartManualOperation">
              <a:avLst/>
            </a:prstGeom>
            <a:solidFill>
              <a:srgbClr val="FFC000"/>
            </a:solidFill>
            <a:ln w="19050" algn="ctr">
              <a:solidFill>
                <a:schemeClr val="bg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728" name="直接箭头连接符 8"/>
            <p:cNvCxnSpPr>
              <a:cxnSpLocks noChangeShapeType="1"/>
            </p:cNvCxnSpPr>
            <p:nvPr/>
          </p:nvCxnSpPr>
          <p:spPr bwMode="auto">
            <a:xfrm>
              <a:off x="5715008" y="1500174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cxnSp>
          <p:nvCxnSpPr>
            <p:cNvPr id="30729" name="直接箭头连接符 9"/>
            <p:cNvCxnSpPr>
              <a:cxnSpLocks noChangeShapeType="1"/>
            </p:cNvCxnSpPr>
            <p:nvPr/>
          </p:nvCxnSpPr>
          <p:spPr bwMode="auto">
            <a:xfrm>
              <a:off x="5715008" y="1855776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cxnSp>
          <p:nvCxnSpPr>
            <p:cNvPr id="30730" name="直接箭头连接符 10"/>
            <p:cNvCxnSpPr>
              <a:cxnSpLocks noChangeShapeType="1"/>
            </p:cNvCxnSpPr>
            <p:nvPr/>
          </p:nvCxnSpPr>
          <p:spPr bwMode="auto">
            <a:xfrm>
              <a:off x="5715008" y="2214554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cxnSp>
          <p:nvCxnSpPr>
            <p:cNvPr id="30731" name="直接箭头连接符 11"/>
            <p:cNvCxnSpPr>
              <a:cxnSpLocks noChangeShapeType="1"/>
            </p:cNvCxnSpPr>
            <p:nvPr/>
          </p:nvCxnSpPr>
          <p:spPr bwMode="auto">
            <a:xfrm>
              <a:off x="5715008" y="2570156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sp>
          <p:nvSpPr>
            <p:cNvPr id="30732" name="TextBox 12"/>
            <p:cNvSpPr txBox="1">
              <a:spLocks noChangeArrowheads="1"/>
            </p:cNvSpPr>
            <p:nvPr/>
          </p:nvSpPr>
          <p:spPr bwMode="auto">
            <a:xfrm>
              <a:off x="5286380" y="1273718"/>
              <a:ext cx="64294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d0</a:t>
              </a:r>
              <a:endParaRPr lang="zh-CN" altLang="en-US" sz="1800" b="1"/>
            </a:p>
          </p:txBody>
        </p:sp>
        <p:sp>
          <p:nvSpPr>
            <p:cNvPr id="30733" name="TextBox 13"/>
            <p:cNvSpPr txBox="1">
              <a:spLocks noChangeArrowheads="1"/>
            </p:cNvSpPr>
            <p:nvPr/>
          </p:nvSpPr>
          <p:spPr bwMode="auto">
            <a:xfrm>
              <a:off x="5286380" y="1630908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d1</a:t>
              </a:r>
              <a:endParaRPr lang="zh-CN" altLang="en-US" sz="1800" b="1"/>
            </a:p>
          </p:txBody>
        </p:sp>
        <p:sp>
          <p:nvSpPr>
            <p:cNvPr id="30734" name="TextBox 17"/>
            <p:cNvSpPr txBox="1">
              <a:spLocks noChangeArrowheads="1"/>
            </p:cNvSpPr>
            <p:nvPr/>
          </p:nvSpPr>
          <p:spPr bwMode="auto">
            <a:xfrm>
              <a:off x="6858016" y="1785926"/>
              <a:ext cx="64294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f</a:t>
              </a:r>
              <a:endParaRPr lang="zh-CN" altLang="en-US" sz="1800" b="1"/>
            </a:p>
          </p:txBody>
        </p:sp>
        <p:sp>
          <p:nvSpPr>
            <p:cNvPr id="30735" name="TextBox 18"/>
            <p:cNvSpPr txBox="1">
              <a:spLocks noChangeArrowheads="1"/>
            </p:cNvSpPr>
            <p:nvPr/>
          </p:nvSpPr>
          <p:spPr bwMode="auto">
            <a:xfrm>
              <a:off x="5310130" y="2381101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d3</a:t>
              </a:r>
              <a:endParaRPr lang="zh-CN" altLang="en-US" sz="1800" b="1"/>
            </a:p>
          </p:txBody>
        </p:sp>
        <p:cxnSp>
          <p:nvCxnSpPr>
            <p:cNvPr id="30736" name="直接箭头连接符 19"/>
            <p:cNvCxnSpPr>
              <a:cxnSpLocks noChangeShapeType="1"/>
            </p:cNvCxnSpPr>
            <p:nvPr/>
          </p:nvCxnSpPr>
          <p:spPr bwMode="auto">
            <a:xfrm>
              <a:off x="6715140" y="2143116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cxnSp>
          <p:nvCxnSpPr>
            <p:cNvPr id="30737" name="直接箭头连接符 22"/>
            <p:cNvCxnSpPr>
              <a:cxnSpLocks noChangeShapeType="1"/>
            </p:cNvCxnSpPr>
            <p:nvPr/>
          </p:nvCxnSpPr>
          <p:spPr bwMode="auto">
            <a:xfrm rot="5400000">
              <a:off x="6368937" y="2963859"/>
              <a:ext cx="500066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sp>
          <p:nvSpPr>
            <p:cNvPr id="30738" name="TextBox 23"/>
            <p:cNvSpPr txBox="1">
              <a:spLocks noChangeArrowheads="1"/>
            </p:cNvSpPr>
            <p:nvPr/>
          </p:nvSpPr>
          <p:spPr bwMode="auto">
            <a:xfrm>
              <a:off x="5881634" y="3202811"/>
              <a:ext cx="64294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S[0]</a:t>
              </a:r>
              <a:endParaRPr lang="zh-CN" altLang="en-US" sz="1800" b="1"/>
            </a:p>
          </p:txBody>
        </p:sp>
        <p:sp>
          <p:nvSpPr>
            <p:cNvPr id="30739" name="TextBox 24"/>
            <p:cNvSpPr txBox="1">
              <a:spLocks noChangeArrowheads="1"/>
            </p:cNvSpPr>
            <p:nvPr/>
          </p:nvSpPr>
          <p:spPr bwMode="auto">
            <a:xfrm>
              <a:off x="6500826" y="3214686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S[1]</a:t>
              </a:r>
              <a:endParaRPr lang="zh-CN" altLang="en-US" sz="1800" b="1"/>
            </a:p>
          </p:txBody>
        </p:sp>
        <p:sp>
          <p:nvSpPr>
            <p:cNvPr id="30740" name="TextBox 25"/>
            <p:cNvSpPr txBox="1">
              <a:spLocks noChangeArrowheads="1"/>
            </p:cNvSpPr>
            <p:nvPr/>
          </p:nvSpPr>
          <p:spPr bwMode="auto">
            <a:xfrm>
              <a:off x="5286380" y="1988098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d2</a:t>
              </a:r>
              <a:endParaRPr lang="zh-CN" altLang="en-US" sz="1800" b="1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75856" y="1628800"/>
            <a:ext cx="1800000" cy="1080123"/>
            <a:chOff x="179512" y="3645023"/>
            <a:chExt cx="1728192" cy="810361"/>
          </a:xfrm>
        </p:grpSpPr>
        <p:sp>
          <p:nvSpPr>
            <p:cNvPr id="25" name="圆角矩形标注 24"/>
            <p:cNvSpPr/>
            <p:nvPr/>
          </p:nvSpPr>
          <p:spPr bwMode="auto">
            <a:xfrm>
              <a:off x="196650" y="3645023"/>
              <a:ext cx="1656184" cy="810361"/>
            </a:xfrm>
            <a:prstGeom prst="wedgeRoundRectCallout">
              <a:avLst>
                <a:gd name="adj1" fmla="val -38336"/>
                <a:gd name="adj2" fmla="val 81081"/>
                <a:gd name="adj3" fmla="val 16667"/>
              </a:avLst>
            </a:prstGeom>
            <a:solidFill>
              <a:srgbClr val="FFFF99"/>
            </a:solidFill>
            <a:ln w="19050" cap="flat" cmpd="sng" algn="ctr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512" y="3645024"/>
              <a:ext cx="1728192" cy="76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行为级描述中标志性结构：</a:t>
              </a:r>
              <a:r>
                <a:rPr lang="en-US" altLang="zh-CN" sz="2000" b="1" dirty="0" smtClean="0">
                  <a:solidFill>
                    <a:schemeClr val="bg1"/>
                  </a:solidFill>
                  <a:ea typeface="黑体" panose="02010609060101010101" pitchFamily="2" charset="-122"/>
                </a:rPr>
                <a:t>always</a:t>
              </a:r>
              <a:r>
                <a:rPr lang="en-US" altLang="zh-CN" sz="2000" b="1" dirty="0" smtClean="0">
                  <a:ea typeface="黑体" panose="02010609060101010101" pitchFamily="2" charset="-122"/>
                </a:rPr>
                <a:t> 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7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5148064" y="97468"/>
            <a:ext cx="302433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数据选择器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/>
          <p:cNvSpPr txBox="1">
            <a:spLocks noChangeArrowheads="1"/>
          </p:cNvSpPr>
          <p:nvPr/>
        </p:nvSpPr>
        <p:spPr bwMode="auto">
          <a:xfrm>
            <a:off x="467544" y="404664"/>
            <a:ext cx="31432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数据流描述方式</a:t>
            </a:r>
            <a:endParaRPr lang="en-US" altLang="zh-CN" sz="2800" dirty="0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71438" y="1195699"/>
            <a:ext cx="8929687" cy="2308225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 b="1" dirty="0"/>
              <a:t>module </a:t>
            </a:r>
            <a:r>
              <a:rPr lang="en-US" altLang="zh-CN" sz="1800" b="1" dirty="0" smtClean="0"/>
              <a:t>mux41 (f, d0,d1,d2,d3, s0,s1);</a:t>
            </a:r>
            <a:endParaRPr lang="en-US" altLang="zh-CN" sz="1800" b="1" dirty="0"/>
          </a:p>
          <a:p>
            <a:r>
              <a:rPr lang="en-US" altLang="zh-CN" sz="1800" b="1" dirty="0"/>
              <a:t> </a:t>
            </a:r>
            <a:r>
              <a:rPr lang="en-US" altLang="zh-CN" sz="1800" b="1" dirty="0" smtClean="0"/>
              <a:t>    </a:t>
            </a:r>
            <a:r>
              <a:rPr lang="en-US" altLang="zh-CN" sz="1800" b="1" dirty="0"/>
              <a:t>input </a:t>
            </a:r>
            <a:r>
              <a:rPr lang="en-US" altLang="zh-CN" sz="1800" b="1" dirty="0" smtClean="0"/>
              <a:t> d0, d1, d2, d3;</a:t>
            </a:r>
            <a:endParaRPr lang="en-US" altLang="zh-CN" sz="1800" b="1" dirty="0"/>
          </a:p>
          <a:p>
            <a:r>
              <a:rPr lang="en-US" altLang="zh-CN" sz="1800" b="1" dirty="0"/>
              <a:t>     input </a:t>
            </a:r>
            <a:r>
              <a:rPr lang="en-US" altLang="zh-CN" sz="1800" b="1" dirty="0" smtClean="0"/>
              <a:t> s0, s1;</a:t>
            </a:r>
            <a:endParaRPr lang="en-US" altLang="zh-CN" sz="1800" b="1" dirty="0"/>
          </a:p>
          <a:p>
            <a:r>
              <a:rPr lang="en-US" altLang="zh-CN" sz="1800" b="1" dirty="0"/>
              <a:t>     output </a:t>
            </a:r>
            <a:r>
              <a:rPr lang="en-US" altLang="zh-CN" sz="1800" b="1" dirty="0" smtClean="0"/>
              <a:t> f;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b="1" dirty="0"/>
              <a:t>    assign</a:t>
            </a:r>
            <a:r>
              <a:rPr lang="en-GB" altLang="zh-CN" sz="1800" b="1" dirty="0"/>
              <a:t> f = (d0 &amp; ~s1 &amp; ~s0) | (d1 &amp; ~s1 &amp; s0) | (d2 &amp; s1 &amp; ~s0) | (d3 &amp; s1 &amp; s0)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r>
              <a:rPr lang="en-US" altLang="zh-CN" sz="1800" b="1" dirty="0" err="1"/>
              <a:t>endmodule</a:t>
            </a:r>
            <a:endParaRPr lang="zh-CN" altLang="en-US" sz="1800" b="1" dirty="0"/>
          </a:p>
        </p:txBody>
      </p:sp>
      <p:grpSp>
        <p:nvGrpSpPr>
          <p:cNvPr id="2" name="组合 34"/>
          <p:cNvGrpSpPr/>
          <p:nvPr/>
        </p:nvGrpSpPr>
        <p:grpSpPr bwMode="auto">
          <a:xfrm>
            <a:off x="1714500" y="2195824"/>
            <a:ext cx="5000625" cy="500063"/>
            <a:chOff x="2428860" y="4857760"/>
            <a:chExt cx="5000625" cy="500066"/>
          </a:xfrm>
        </p:grpSpPr>
        <p:grpSp>
          <p:nvGrpSpPr>
            <p:cNvPr id="32795" name="组合 32"/>
            <p:cNvGrpSpPr/>
            <p:nvPr/>
          </p:nvGrpSpPr>
          <p:grpSpPr bwMode="auto">
            <a:xfrm>
              <a:off x="2500298" y="4929198"/>
              <a:ext cx="4929187" cy="368302"/>
              <a:chOff x="928662" y="6215082"/>
              <a:chExt cx="4929187" cy="368302"/>
            </a:xfrm>
          </p:grpSpPr>
          <p:sp>
            <p:nvSpPr>
              <p:cNvPr id="27" name="Text Box 91"/>
              <p:cNvSpPr txBox="1">
                <a:spLocks noChangeArrowheads="1"/>
              </p:cNvSpPr>
              <p:nvPr/>
            </p:nvSpPr>
            <p:spPr bwMode="auto">
              <a:xfrm>
                <a:off x="928662" y="6215082"/>
                <a:ext cx="4929187" cy="3683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F = 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(d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0 </a:t>
                </a:r>
                <a:r>
                  <a:rPr kumimoji="0"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 </a:t>
                </a:r>
                <a:r>
                  <a:rPr kumimoji="0"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0 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+ d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1 </a:t>
                </a:r>
                <a:r>
                  <a:rPr kumimoji="0"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 </a:t>
                </a:r>
                <a:r>
                  <a:rPr kumimoji="0"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0 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+ d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2 </a:t>
                </a:r>
                <a:r>
                  <a:rPr kumimoji="0"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 </a:t>
                </a:r>
                <a:r>
                  <a:rPr kumimoji="0"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0 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+ d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3</a:t>
                </a:r>
                <a:r>
                  <a:rPr kumimoji="0"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1</a:t>
                </a:r>
                <a:r>
                  <a:rPr kumimoji="0"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S</a:t>
                </a:r>
                <a:r>
                  <a:rPr kumimoji="0" lang="en-US" altLang="zh-CN" sz="1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0 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宋体" panose="02010600030101010101" pitchFamily="2" charset="-122"/>
                  </a:rPr>
                  <a:t>)</a:t>
                </a:r>
                <a:endParaRPr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宋体" panose="02010600030101010101" pitchFamily="2" charset="-122"/>
                </a:endParaRPr>
              </a:p>
            </p:txBody>
          </p:sp>
          <p:sp>
            <p:nvSpPr>
              <p:cNvPr id="32798" name="Line 93"/>
              <p:cNvSpPr>
                <a:spLocks noChangeShapeType="1"/>
              </p:cNvSpPr>
              <p:nvPr/>
            </p:nvSpPr>
            <p:spPr bwMode="auto">
              <a:xfrm>
                <a:off x="1753929" y="6266169"/>
                <a:ext cx="14446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9" name="Line 94"/>
              <p:cNvSpPr>
                <a:spLocks noChangeShapeType="1"/>
              </p:cNvSpPr>
              <p:nvPr/>
            </p:nvSpPr>
            <p:spPr bwMode="auto">
              <a:xfrm>
                <a:off x="2077779" y="6266169"/>
                <a:ext cx="14446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0" name="Line 95"/>
              <p:cNvSpPr>
                <a:spLocks noChangeShapeType="1"/>
              </p:cNvSpPr>
              <p:nvPr/>
            </p:nvSpPr>
            <p:spPr bwMode="auto">
              <a:xfrm>
                <a:off x="2804154" y="6280426"/>
                <a:ext cx="14446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1" name="Line 96"/>
              <p:cNvSpPr>
                <a:spLocks noChangeShapeType="1"/>
              </p:cNvSpPr>
              <p:nvPr/>
            </p:nvSpPr>
            <p:spPr bwMode="auto">
              <a:xfrm>
                <a:off x="4155851" y="6280426"/>
                <a:ext cx="14446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796" name="圆角矩形标注 33"/>
            <p:cNvSpPr>
              <a:spLocks noChangeArrowheads="1"/>
            </p:cNvSpPr>
            <p:nvPr/>
          </p:nvSpPr>
          <p:spPr bwMode="auto">
            <a:xfrm>
              <a:off x="2428860" y="4857760"/>
              <a:ext cx="4643470" cy="500066"/>
            </a:xfrm>
            <a:prstGeom prst="wedgeRoundRectCallout">
              <a:avLst>
                <a:gd name="adj1" fmla="val -36176"/>
                <a:gd name="adj2" fmla="val 74375"/>
                <a:gd name="adj3" fmla="val 16667"/>
              </a:avLst>
            </a:prstGeom>
            <a:noFill/>
            <a:ln w="19050" algn="ctr">
              <a:solidFill>
                <a:schemeClr val="bg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773" name="组合 36"/>
          <p:cNvGrpSpPr/>
          <p:nvPr/>
        </p:nvGrpSpPr>
        <p:grpSpPr bwMode="auto">
          <a:xfrm>
            <a:off x="6516688" y="3646799"/>
            <a:ext cx="2214562" cy="2441575"/>
            <a:chOff x="6215074" y="142852"/>
            <a:chExt cx="2214578" cy="2441034"/>
          </a:xfrm>
        </p:grpSpPr>
        <p:sp>
          <p:nvSpPr>
            <p:cNvPr id="32779" name="矩形 35"/>
            <p:cNvSpPr>
              <a:spLocks noChangeArrowheads="1"/>
            </p:cNvSpPr>
            <p:nvPr/>
          </p:nvSpPr>
          <p:spPr bwMode="auto">
            <a:xfrm>
              <a:off x="6215074" y="142852"/>
              <a:ext cx="1928826" cy="242889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2780" name="直接箭头连接符 10"/>
            <p:cNvCxnSpPr>
              <a:cxnSpLocks noChangeShapeType="1"/>
            </p:cNvCxnSpPr>
            <p:nvPr/>
          </p:nvCxnSpPr>
          <p:spPr bwMode="auto">
            <a:xfrm rot="5400000">
              <a:off x="6965967" y="1963727"/>
              <a:ext cx="500066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sp>
          <p:nvSpPr>
            <p:cNvPr id="32781" name="流程图: 手动操作 11"/>
            <p:cNvSpPr>
              <a:spLocks noChangeArrowheads="1"/>
            </p:cNvSpPr>
            <p:nvPr/>
          </p:nvSpPr>
          <p:spPr bwMode="auto">
            <a:xfrm rot="-5400000">
              <a:off x="6465107" y="821513"/>
              <a:ext cx="1785950" cy="571504"/>
            </a:xfrm>
            <a:prstGeom prst="flowChartManualOperation">
              <a:avLst/>
            </a:prstGeom>
            <a:solidFill>
              <a:srgbClr val="FFC000"/>
            </a:solidFill>
            <a:ln w="19050" algn="ctr">
              <a:solidFill>
                <a:schemeClr val="bg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2782" name="直接箭头连接符 12"/>
            <p:cNvCxnSpPr>
              <a:cxnSpLocks noChangeShapeType="1"/>
            </p:cNvCxnSpPr>
            <p:nvPr/>
          </p:nvCxnSpPr>
          <p:spPr bwMode="auto">
            <a:xfrm>
              <a:off x="6643702" y="500042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cxnSp>
          <p:nvCxnSpPr>
            <p:cNvPr id="32783" name="直接箭头连接符 13"/>
            <p:cNvCxnSpPr>
              <a:cxnSpLocks noChangeShapeType="1"/>
            </p:cNvCxnSpPr>
            <p:nvPr/>
          </p:nvCxnSpPr>
          <p:spPr bwMode="auto">
            <a:xfrm>
              <a:off x="6643702" y="855644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cxnSp>
          <p:nvCxnSpPr>
            <p:cNvPr id="32784" name="直接箭头连接符 14"/>
            <p:cNvCxnSpPr>
              <a:cxnSpLocks noChangeShapeType="1"/>
            </p:cNvCxnSpPr>
            <p:nvPr/>
          </p:nvCxnSpPr>
          <p:spPr bwMode="auto">
            <a:xfrm>
              <a:off x="6643702" y="1214422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cxnSp>
          <p:nvCxnSpPr>
            <p:cNvPr id="32785" name="直接箭头连接符 15"/>
            <p:cNvCxnSpPr>
              <a:cxnSpLocks noChangeShapeType="1"/>
            </p:cNvCxnSpPr>
            <p:nvPr/>
          </p:nvCxnSpPr>
          <p:spPr bwMode="auto">
            <a:xfrm>
              <a:off x="6643702" y="1570024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sp>
          <p:nvSpPr>
            <p:cNvPr id="32786" name="TextBox 16"/>
            <p:cNvSpPr txBox="1">
              <a:spLocks noChangeArrowheads="1"/>
            </p:cNvSpPr>
            <p:nvPr/>
          </p:nvSpPr>
          <p:spPr bwMode="auto">
            <a:xfrm>
              <a:off x="6215074" y="273586"/>
              <a:ext cx="64294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d0</a:t>
              </a:r>
              <a:endParaRPr lang="zh-CN" altLang="en-US" sz="1800" b="1"/>
            </a:p>
          </p:txBody>
        </p:sp>
        <p:sp>
          <p:nvSpPr>
            <p:cNvPr id="32787" name="TextBox 17"/>
            <p:cNvSpPr txBox="1">
              <a:spLocks noChangeArrowheads="1"/>
            </p:cNvSpPr>
            <p:nvPr/>
          </p:nvSpPr>
          <p:spPr bwMode="auto">
            <a:xfrm>
              <a:off x="6215074" y="630776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d1</a:t>
              </a:r>
              <a:endParaRPr lang="zh-CN" altLang="en-US" sz="1800" b="1"/>
            </a:p>
          </p:txBody>
        </p:sp>
        <p:sp>
          <p:nvSpPr>
            <p:cNvPr id="32788" name="TextBox 18"/>
            <p:cNvSpPr txBox="1">
              <a:spLocks noChangeArrowheads="1"/>
            </p:cNvSpPr>
            <p:nvPr/>
          </p:nvSpPr>
          <p:spPr bwMode="auto">
            <a:xfrm>
              <a:off x="7786710" y="785794"/>
              <a:ext cx="64294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f</a:t>
              </a:r>
              <a:endParaRPr lang="zh-CN" altLang="en-US" sz="1800" b="1"/>
            </a:p>
          </p:txBody>
        </p:sp>
        <p:sp>
          <p:nvSpPr>
            <p:cNvPr id="32789" name="TextBox 19"/>
            <p:cNvSpPr txBox="1">
              <a:spLocks noChangeArrowheads="1"/>
            </p:cNvSpPr>
            <p:nvPr/>
          </p:nvSpPr>
          <p:spPr bwMode="auto">
            <a:xfrm>
              <a:off x="6238824" y="1380969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d3</a:t>
              </a:r>
              <a:endParaRPr lang="zh-CN" altLang="en-US" sz="1800" b="1"/>
            </a:p>
          </p:txBody>
        </p:sp>
        <p:cxnSp>
          <p:nvCxnSpPr>
            <p:cNvPr id="32790" name="直接箭头连接符 20"/>
            <p:cNvCxnSpPr>
              <a:cxnSpLocks noChangeShapeType="1"/>
            </p:cNvCxnSpPr>
            <p:nvPr/>
          </p:nvCxnSpPr>
          <p:spPr bwMode="auto">
            <a:xfrm>
              <a:off x="7643834" y="1142984"/>
              <a:ext cx="428628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cxnSp>
          <p:nvCxnSpPr>
            <p:cNvPr id="32791" name="直接箭头连接符 21"/>
            <p:cNvCxnSpPr>
              <a:cxnSpLocks noChangeShapeType="1"/>
            </p:cNvCxnSpPr>
            <p:nvPr/>
          </p:nvCxnSpPr>
          <p:spPr bwMode="auto">
            <a:xfrm rot="5400000">
              <a:off x="7297631" y="1963727"/>
              <a:ext cx="500066" cy="1588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round/>
              <a:tailEnd type="triangle" w="med" len="med"/>
            </a:ln>
          </p:spPr>
        </p:cxnSp>
        <p:sp>
          <p:nvSpPr>
            <p:cNvPr id="32792" name="TextBox 22"/>
            <p:cNvSpPr txBox="1">
              <a:spLocks noChangeArrowheads="1"/>
            </p:cNvSpPr>
            <p:nvPr/>
          </p:nvSpPr>
          <p:spPr bwMode="auto">
            <a:xfrm>
              <a:off x="6810328" y="2202679"/>
              <a:ext cx="642942" cy="3693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S0</a:t>
              </a:r>
              <a:endParaRPr lang="zh-CN" altLang="en-US" sz="1800" b="1"/>
            </a:p>
          </p:txBody>
        </p:sp>
        <p:sp>
          <p:nvSpPr>
            <p:cNvPr id="32793" name="TextBox 23"/>
            <p:cNvSpPr txBox="1">
              <a:spLocks noChangeArrowheads="1"/>
            </p:cNvSpPr>
            <p:nvPr/>
          </p:nvSpPr>
          <p:spPr bwMode="auto">
            <a:xfrm>
              <a:off x="7429520" y="2214554"/>
              <a:ext cx="714380" cy="3693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S1</a:t>
              </a:r>
              <a:endParaRPr lang="zh-CN" altLang="en-US" sz="1800" b="1"/>
            </a:p>
          </p:txBody>
        </p:sp>
        <p:sp>
          <p:nvSpPr>
            <p:cNvPr id="32794" name="TextBox 24"/>
            <p:cNvSpPr txBox="1">
              <a:spLocks noChangeArrowheads="1"/>
            </p:cNvSpPr>
            <p:nvPr/>
          </p:nvSpPr>
          <p:spPr bwMode="auto">
            <a:xfrm>
              <a:off x="6215074" y="987966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d2</a:t>
              </a:r>
              <a:endParaRPr lang="zh-CN" altLang="en-US" sz="1800" b="1"/>
            </a:p>
          </p:txBody>
        </p:sp>
      </p:grpSp>
      <p:grpSp>
        <p:nvGrpSpPr>
          <p:cNvPr id="5" name="组合 37"/>
          <p:cNvGrpSpPr/>
          <p:nvPr/>
        </p:nvGrpSpPr>
        <p:grpSpPr bwMode="auto">
          <a:xfrm>
            <a:off x="323527" y="3575161"/>
            <a:ext cx="5796000" cy="2806167"/>
            <a:chOff x="4214810" y="4107567"/>
            <a:chExt cx="5039951" cy="2805692"/>
          </a:xfrm>
        </p:grpSpPr>
        <p:sp>
          <p:nvSpPr>
            <p:cNvPr id="32776" name="圆角矩形 38"/>
            <p:cNvSpPr>
              <a:spLocks noChangeArrowheads="1"/>
            </p:cNvSpPr>
            <p:nvPr/>
          </p:nvSpPr>
          <p:spPr bwMode="auto">
            <a:xfrm>
              <a:off x="4214810" y="4357692"/>
              <a:ext cx="5039951" cy="255556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9050" algn="ctr">
              <a:solidFill>
                <a:schemeClr val="bg1"/>
              </a:solidFill>
              <a:prstDash val="sysDash"/>
              <a:round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4261400" y="4564691"/>
              <a:ext cx="4896505" cy="2246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需要硬件知识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数据流动：输入信号经过哪些处理和运算，得到输出结果。数据处理的过程，就是等式右侧的表达式</a:t>
              </a:r>
              <a:endPara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侧重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于逻辑表达式，须借助于一些运算符，如：</a:t>
              </a:r>
              <a:r>
                <a:rPr lang="en-US" altLang="zh-CN" sz="2000" b="1" dirty="0">
                  <a:latin typeface="+mj-lt"/>
                  <a:ea typeface="黑体" panose="02010609060101010101" pitchFamily="2" charset="-122"/>
                </a:rPr>
                <a:t>&amp;</a:t>
              </a:r>
              <a:r>
                <a:rPr lang="zh-CN" altLang="en-US" sz="2000" b="1" dirty="0">
                  <a:latin typeface="+mj-lt"/>
                  <a:ea typeface="黑体" panose="02010609060101010101" pitchFamily="2" charset="-122"/>
                </a:rPr>
                <a:t>，</a:t>
              </a:r>
              <a:r>
                <a:rPr lang="en-US" altLang="zh-CN" sz="2000" b="1" dirty="0">
                  <a:latin typeface="+mj-lt"/>
                  <a:ea typeface="黑体" panose="02010609060101010101" pitchFamily="2" charset="-122"/>
                </a:rPr>
                <a:t>|</a:t>
              </a:r>
              <a:r>
                <a:rPr lang="zh-CN" altLang="en-US" sz="2000" b="1" dirty="0">
                  <a:latin typeface="+mj-lt"/>
                  <a:ea typeface="黑体" panose="02010609060101010101" pitchFamily="2" charset="-122"/>
                </a:rPr>
                <a:t>，</a:t>
              </a:r>
              <a:r>
                <a:rPr lang="en-GB" altLang="zh-CN" sz="2000" b="1" dirty="0">
                  <a:latin typeface="+mj-lt"/>
                  <a:ea typeface="宋体" panose="02010600030101010101" pitchFamily="2" charset="-122"/>
                </a:rPr>
                <a:t> ~ 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等。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主要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采用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assign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语句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，给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某个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wire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信号</a:t>
              </a: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赋值。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778" name="TextBox 40"/>
            <p:cNvSpPr txBox="1">
              <a:spLocks noChangeArrowheads="1"/>
            </p:cNvSpPr>
            <p:nvPr/>
          </p:nvSpPr>
          <p:spPr bwMode="auto">
            <a:xfrm>
              <a:off x="5488819" y="4107567"/>
              <a:ext cx="2214578" cy="46166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latin typeface="黑体" panose="02010609060101010101" pitchFamily="2" charset="-122"/>
                  <a:ea typeface="黑体" panose="02010609060101010101" pitchFamily="2" charset="-122"/>
                </a:rPr>
                <a:t>数据流级描述</a:t>
              </a:r>
              <a:r>
                <a:rPr lang="en-US" altLang="zh-CN" b="1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</p:grpSp>
      <p:sp>
        <p:nvSpPr>
          <p:cNvPr id="3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5652120" y="908720"/>
            <a:ext cx="2808312" cy="523220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数据选择器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1115616" y="1052736"/>
            <a:ext cx="12858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门级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67544" y="332656"/>
            <a:ext cx="23891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结构描述方式</a:t>
            </a:r>
            <a:endParaRPr lang="en-US" altLang="zh-CN" sz="2800" dirty="0"/>
          </a:p>
        </p:txBody>
      </p:sp>
      <p:grpSp>
        <p:nvGrpSpPr>
          <p:cNvPr id="2" name="组合 37"/>
          <p:cNvGrpSpPr/>
          <p:nvPr/>
        </p:nvGrpSpPr>
        <p:grpSpPr bwMode="auto">
          <a:xfrm>
            <a:off x="4321621" y="3789040"/>
            <a:ext cx="4714875" cy="2808312"/>
            <a:chOff x="4214810" y="4107567"/>
            <a:chExt cx="4714942" cy="2807640"/>
          </a:xfrm>
        </p:grpSpPr>
        <p:sp>
          <p:nvSpPr>
            <p:cNvPr id="33816" name="圆角矩形 38"/>
            <p:cNvSpPr>
              <a:spLocks noChangeArrowheads="1"/>
            </p:cNvSpPr>
            <p:nvPr/>
          </p:nvSpPr>
          <p:spPr bwMode="auto">
            <a:xfrm>
              <a:off x="4214810" y="4357693"/>
              <a:ext cx="4643470" cy="255751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9050" algn="ctr">
              <a:solidFill>
                <a:schemeClr val="bg1"/>
              </a:solidFill>
              <a:prstDash val="sysDash"/>
              <a:round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86249" y="4583703"/>
              <a:ext cx="4643503" cy="2307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需要硬件知识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侧重于表示一个电路由哪些基本元件组成，以及这些基本元件的相互连接关系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分为门级结构描述和模块级结构描述</a:t>
              </a:r>
              <a:endPara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调用现成元件构建</a:t>
              </a: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电路</a:t>
              </a:r>
              <a:endPara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273050" indent="-273050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适合电路规模小的情况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818" name="TextBox 40"/>
            <p:cNvSpPr txBox="1">
              <a:spLocks noChangeArrowheads="1"/>
            </p:cNvSpPr>
            <p:nvPr/>
          </p:nvSpPr>
          <p:spPr bwMode="auto">
            <a:xfrm>
              <a:off x="5488819" y="4107567"/>
              <a:ext cx="2214578" cy="46166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latin typeface="黑体" panose="02010609060101010101" pitchFamily="2" charset="-122"/>
                  <a:ea typeface="黑体" panose="02010609060101010101" pitchFamily="2" charset="-122"/>
                </a:rPr>
                <a:t>结构描述方式</a:t>
              </a:r>
              <a:r>
                <a:rPr lang="en-US" altLang="zh-CN" b="1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</p:grpSp>
      <p:grpSp>
        <p:nvGrpSpPr>
          <p:cNvPr id="33798" name="组合 25"/>
          <p:cNvGrpSpPr/>
          <p:nvPr/>
        </p:nvGrpSpPr>
        <p:grpSpPr bwMode="auto">
          <a:xfrm>
            <a:off x="5143500" y="188640"/>
            <a:ext cx="3606800" cy="3436937"/>
            <a:chOff x="4692024" y="382763"/>
            <a:chExt cx="3606622" cy="3436742"/>
          </a:xfrm>
        </p:grpSpPr>
        <p:pic>
          <p:nvPicPr>
            <p:cNvPr id="33802" name="Picture 6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004213" y="646598"/>
              <a:ext cx="2897211" cy="31729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3803" name="TextBox 22"/>
            <p:cNvSpPr txBox="1">
              <a:spLocks noChangeArrowheads="1"/>
            </p:cNvSpPr>
            <p:nvPr/>
          </p:nvSpPr>
          <p:spPr bwMode="auto">
            <a:xfrm>
              <a:off x="5074312" y="382763"/>
              <a:ext cx="630844" cy="30777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 dirty="0" smtClean="0"/>
                <a:t>S1</a:t>
              </a:r>
              <a:endParaRPr lang="zh-CN" altLang="en-US" sz="1400" b="1" dirty="0"/>
            </a:p>
          </p:txBody>
        </p:sp>
        <p:sp>
          <p:nvSpPr>
            <p:cNvPr id="33804" name="TextBox 22"/>
            <p:cNvSpPr txBox="1">
              <a:spLocks noChangeArrowheads="1"/>
            </p:cNvSpPr>
            <p:nvPr/>
          </p:nvSpPr>
          <p:spPr bwMode="auto">
            <a:xfrm>
              <a:off x="5635061" y="394704"/>
              <a:ext cx="630844" cy="30777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 dirty="0" smtClean="0"/>
                <a:t>S0</a:t>
              </a:r>
              <a:endParaRPr lang="zh-CN" altLang="en-US" sz="1400" b="1" dirty="0"/>
            </a:p>
          </p:txBody>
        </p:sp>
        <p:sp>
          <p:nvSpPr>
            <p:cNvPr id="33805" name="TextBox 22"/>
            <p:cNvSpPr txBox="1">
              <a:spLocks noChangeArrowheads="1"/>
            </p:cNvSpPr>
            <p:nvPr/>
          </p:nvSpPr>
          <p:spPr bwMode="auto">
            <a:xfrm>
              <a:off x="4692024" y="1530430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/>
                <a:t>d0</a:t>
              </a:r>
              <a:endParaRPr lang="zh-CN" altLang="en-US" sz="1400" b="1"/>
            </a:p>
          </p:txBody>
        </p:sp>
        <p:sp>
          <p:nvSpPr>
            <p:cNvPr id="33806" name="TextBox 22"/>
            <p:cNvSpPr txBox="1">
              <a:spLocks noChangeArrowheads="1"/>
            </p:cNvSpPr>
            <p:nvPr/>
          </p:nvSpPr>
          <p:spPr bwMode="auto">
            <a:xfrm>
              <a:off x="4703676" y="2112284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/>
                <a:t>d1</a:t>
              </a:r>
              <a:endParaRPr lang="zh-CN" altLang="en-US" sz="1400" b="1"/>
            </a:p>
          </p:txBody>
        </p:sp>
        <p:sp>
          <p:nvSpPr>
            <p:cNvPr id="33807" name="TextBox 22"/>
            <p:cNvSpPr txBox="1">
              <a:spLocks noChangeArrowheads="1"/>
            </p:cNvSpPr>
            <p:nvPr/>
          </p:nvSpPr>
          <p:spPr bwMode="auto">
            <a:xfrm>
              <a:off x="4703671" y="2728232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/>
                <a:t>d2</a:t>
              </a:r>
              <a:endParaRPr lang="zh-CN" altLang="en-US" sz="1400" b="1"/>
            </a:p>
          </p:txBody>
        </p:sp>
        <p:sp>
          <p:nvSpPr>
            <p:cNvPr id="33808" name="TextBox 22"/>
            <p:cNvSpPr txBox="1">
              <a:spLocks noChangeArrowheads="1"/>
            </p:cNvSpPr>
            <p:nvPr/>
          </p:nvSpPr>
          <p:spPr bwMode="auto">
            <a:xfrm>
              <a:off x="4726974" y="3356645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/>
                <a:t>d3</a:t>
              </a:r>
              <a:endParaRPr lang="zh-CN" altLang="en-US" sz="1400" b="1"/>
            </a:p>
          </p:txBody>
        </p:sp>
        <p:sp>
          <p:nvSpPr>
            <p:cNvPr id="33809" name="TextBox 22"/>
            <p:cNvSpPr txBox="1">
              <a:spLocks noChangeArrowheads="1"/>
            </p:cNvSpPr>
            <p:nvPr/>
          </p:nvSpPr>
          <p:spPr bwMode="auto">
            <a:xfrm>
              <a:off x="7878080" y="2391244"/>
              <a:ext cx="420566" cy="3307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f</a:t>
              </a:r>
              <a:endParaRPr lang="zh-CN" altLang="en-US" sz="1600" b="1"/>
            </a:p>
          </p:txBody>
        </p:sp>
        <p:sp>
          <p:nvSpPr>
            <p:cNvPr id="33810" name="TextBox 22"/>
            <p:cNvSpPr txBox="1">
              <a:spLocks noChangeArrowheads="1"/>
            </p:cNvSpPr>
            <p:nvPr/>
          </p:nvSpPr>
          <p:spPr bwMode="auto">
            <a:xfrm>
              <a:off x="5239068" y="1214422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</a:rPr>
                <a:t>w1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3811" name="TextBox 22"/>
            <p:cNvSpPr txBox="1">
              <a:spLocks noChangeArrowheads="1"/>
            </p:cNvSpPr>
            <p:nvPr/>
          </p:nvSpPr>
          <p:spPr bwMode="auto">
            <a:xfrm>
              <a:off x="5929322" y="1190672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</a:rPr>
                <a:t>w0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3812" name="TextBox 22"/>
            <p:cNvSpPr txBox="1">
              <a:spLocks noChangeArrowheads="1"/>
            </p:cNvSpPr>
            <p:nvPr/>
          </p:nvSpPr>
          <p:spPr bwMode="auto">
            <a:xfrm>
              <a:off x="6727203" y="1404798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</a:rPr>
                <a:t>m0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3813" name="TextBox 22"/>
            <p:cNvSpPr txBox="1">
              <a:spLocks noChangeArrowheads="1"/>
            </p:cNvSpPr>
            <p:nvPr/>
          </p:nvSpPr>
          <p:spPr bwMode="auto">
            <a:xfrm>
              <a:off x="6715140" y="2018876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</a:rPr>
                <a:t>m1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3814" name="TextBox 22"/>
            <p:cNvSpPr txBox="1">
              <a:spLocks noChangeArrowheads="1"/>
            </p:cNvSpPr>
            <p:nvPr/>
          </p:nvSpPr>
          <p:spPr bwMode="auto">
            <a:xfrm>
              <a:off x="6715140" y="3429000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</a:rPr>
                <a:t>m3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3815" name="TextBox 22"/>
            <p:cNvSpPr txBox="1">
              <a:spLocks noChangeArrowheads="1"/>
            </p:cNvSpPr>
            <p:nvPr/>
          </p:nvSpPr>
          <p:spPr bwMode="auto">
            <a:xfrm>
              <a:off x="6703488" y="2845433"/>
              <a:ext cx="63084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</a:rPr>
                <a:t>m2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28"/>
          <p:cNvGrpSpPr/>
          <p:nvPr/>
        </p:nvGrpSpPr>
        <p:grpSpPr bwMode="auto">
          <a:xfrm>
            <a:off x="3131840" y="332656"/>
            <a:ext cx="1692275" cy="1187450"/>
            <a:chOff x="2976614" y="761856"/>
            <a:chExt cx="1692000" cy="1188000"/>
          </a:xfrm>
        </p:grpSpPr>
        <p:sp>
          <p:nvSpPr>
            <p:cNvPr id="33800" name="云形标注 27"/>
            <p:cNvSpPr>
              <a:spLocks noChangeArrowheads="1"/>
            </p:cNvSpPr>
            <p:nvPr/>
          </p:nvSpPr>
          <p:spPr bwMode="auto">
            <a:xfrm>
              <a:off x="2976614" y="761856"/>
              <a:ext cx="1692000" cy="1188000"/>
            </a:xfrm>
            <a:prstGeom prst="cloudCallout">
              <a:avLst>
                <a:gd name="adj1" fmla="val -105532"/>
                <a:gd name="adj2" fmla="val 35120"/>
              </a:avLst>
            </a:prstGeom>
            <a:solidFill>
              <a:srgbClr val="FFFF00"/>
            </a:solidFill>
            <a:ln w="19050" algn="ctr">
              <a:solidFill>
                <a:srgbClr val="C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1" name="TextBox 26"/>
            <p:cNvSpPr txBox="1">
              <a:spLocks noChangeArrowheads="1"/>
            </p:cNvSpPr>
            <p:nvPr/>
          </p:nvSpPr>
          <p:spPr bwMode="auto">
            <a:xfrm>
              <a:off x="3166990" y="857044"/>
              <a:ext cx="1500198" cy="923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800" b="1">
                  <a:latin typeface="黑体" panose="02010609060101010101" pitchFamily="2" charset="-122"/>
                  <a:ea typeface="黑体" panose="02010609060101010101" pitchFamily="2" charset="-122"/>
                </a:rPr>
                <a:t>很少采用，一般用于关键路径设计</a:t>
              </a:r>
              <a:endParaRPr lang="zh-CN" altLang="en-US" sz="1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107504" y="1628800"/>
            <a:ext cx="4104456" cy="4939814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module </a:t>
            </a:r>
            <a:r>
              <a:rPr lang="en-US" altLang="zh-CN" sz="2000" b="1" dirty="0" smtClean="0"/>
              <a:t>mux41 (f,  s, d );</a:t>
            </a:r>
            <a:endParaRPr lang="en-US" altLang="zh-CN" sz="2000" b="1" dirty="0"/>
          </a:p>
          <a:p>
            <a:r>
              <a:rPr lang="en-US" altLang="zh-CN" sz="2000" b="1" dirty="0"/>
              <a:t>     input </a:t>
            </a:r>
            <a:r>
              <a:rPr lang="en-US" altLang="zh-CN" sz="2000" b="1" dirty="0" smtClean="0"/>
              <a:t> [3:0] d;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input  [1:0] s;</a:t>
            </a:r>
            <a:endParaRPr lang="en-US" altLang="zh-CN" sz="2000" b="1" dirty="0"/>
          </a:p>
          <a:p>
            <a:r>
              <a:rPr lang="en-US" altLang="zh-CN" sz="2000" b="1" dirty="0"/>
              <a:t>     output </a:t>
            </a:r>
            <a:r>
              <a:rPr lang="en-US" altLang="zh-CN" sz="2000" b="1" dirty="0" smtClean="0"/>
              <a:t> f;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 wire </a:t>
            </a:r>
            <a:r>
              <a:rPr lang="en-US" altLang="zh-CN" sz="2000" b="1" dirty="0" smtClean="0"/>
              <a:t>[1:0]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w;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/>
              <a:t> wire [3:0]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m;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 not u1 (</a:t>
            </a:r>
            <a:r>
              <a:rPr lang="en-US" altLang="zh-CN" sz="2000" b="1" dirty="0" smtClean="0"/>
              <a:t>w[0], s[0]);</a:t>
            </a:r>
            <a:endParaRPr lang="en-US" altLang="zh-CN" sz="2000" b="1" dirty="0"/>
          </a:p>
          <a:p>
            <a:r>
              <a:rPr lang="en-US" altLang="zh-CN" sz="2000" b="1" dirty="0"/>
              <a:t> not u2 (</a:t>
            </a:r>
            <a:r>
              <a:rPr lang="en-US" altLang="zh-CN" sz="2000" b="1" dirty="0" smtClean="0"/>
              <a:t>w[1], s[1]);</a:t>
            </a:r>
            <a:endParaRPr lang="en-US" altLang="zh-CN" sz="2000" b="1" dirty="0"/>
          </a:p>
          <a:p>
            <a:r>
              <a:rPr lang="en-US" altLang="zh-CN" sz="2000" b="1" dirty="0"/>
              <a:t> and u3 (</a:t>
            </a:r>
            <a:r>
              <a:rPr lang="en-US" altLang="zh-CN" sz="2000" b="1" dirty="0" smtClean="0"/>
              <a:t>m[0], w[1], w[0], d[0]);</a:t>
            </a:r>
            <a:endParaRPr lang="en-US" altLang="zh-CN" sz="2000" b="1" dirty="0"/>
          </a:p>
          <a:p>
            <a:r>
              <a:rPr lang="en-US" altLang="zh-CN" sz="2000" b="1" dirty="0"/>
              <a:t> and u4 (</a:t>
            </a:r>
            <a:r>
              <a:rPr lang="en-US" altLang="zh-CN" sz="2000" b="1" dirty="0" smtClean="0"/>
              <a:t>m[1], w[1], s[0], d[1]);</a:t>
            </a:r>
            <a:endParaRPr lang="en-US" altLang="zh-CN" sz="2000" b="1" dirty="0"/>
          </a:p>
          <a:p>
            <a:r>
              <a:rPr lang="en-US" altLang="zh-CN" sz="2000" b="1" dirty="0"/>
              <a:t> and u5 (</a:t>
            </a:r>
            <a:r>
              <a:rPr lang="en-US" altLang="zh-CN" sz="2000" b="1" dirty="0" smtClean="0"/>
              <a:t>m[2], s[1], w[0], d[2]);</a:t>
            </a:r>
            <a:endParaRPr lang="en-US" altLang="zh-CN" sz="2000" b="1" dirty="0"/>
          </a:p>
          <a:p>
            <a:r>
              <a:rPr lang="en-US" altLang="zh-CN" sz="2000" b="1" dirty="0"/>
              <a:t> and u6 (</a:t>
            </a:r>
            <a:r>
              <a:rPr lang="en-US" altLang="zh-CN" sz="2000" b="1" dirty="0" smtClean="0"/>
              <a:t>m[3], s[1], s[0], d[3]);</a:t>
            </a:r>
            <a:endParaRPr lang="en-US" altLang="zh-CN" sz="2000" b="1" dirty="0"/>
          </a:p>
          <a:p>
            <a:r>
              <a:rPr lang="en-US" altLang="zh-CN" sz="2000" b="1" dirty="0"/>
              <a:t> or u7 </a:t>
            </a:r>
            <a:r>
              <a:rPr lang="en-US" altLang="zh-CN" sz="2000" b="1" dirty="0" smtClean="0"/>
              <a:t>(f,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m[0],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m[1], m[2], m[3]);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en-US" altLang="zh-CN" sz="2000" b="1" dirty="0" err="1"/>
              <a:t>endmodule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31640" y="620688"/>
            <a:ext cx="16561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设计文件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051" y="1268760"/>
            <a:ext cx="4320480" cy="4801314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800" b="1" dirty="0"/>
              <a:t>module </a:t>
            </a:r>
            <a:r>
              <a:rPr lang="en-US" altLang="zh-CN" sz="1800" b="1" dirty="0" smtClean="0"/>
              <a:t> mux41(f, d0,d1,d2,d3,s);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input  d0,d1,d2,d3;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input  [1:0] s;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output  f;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b="1" dirty="0"/>
              <a:t>    </a:t>
            </a:r>
            <a:r>
              <a:rPr lang="en-US" altLang="zh-CN" sz="1800" b="1" dirty="0" err="1">
                <a:solidFill>
                  <a:srgbClr val="C00000"/>
                </a:solidFill>
              </a:rPr>
              <a:t>reg</a:t>
            </a:r>
            <a:r>
              <a:rPr lang="en-US" altLang="zh-CN" sz="1800" b="1" dirty="0">
                <a:solidFill>
                  <a:srgbClr val="C00000"/>
                </a:solidFill>
              </a:rPr>
              <a:t> f;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/>
              <a:t>    always @(</a:t>
            </a:r>
            <a:r>
              <a:rPr lang="en-US" altLang="zh-CN" sz="1800" b="1" dirty="0" smtClean="0"/>
              <a:t>s or d0 or d1 or d2 or d3</a:t>
            </a:r>
            <a:r>
              <a:rPr lang="en-US" altLang="zh-CN" sz="1800" b="1" dirty="0"/>
              <a:t>)</a:t>
            </a:r>
            <a:endParaRPr lang="en-US" altLang="zh-CN" sz="1800" b="1" dirty="0"/>
          </a:p>
          <a:p>
            <a:r>
              <a:rPr lang="en-US" altLang="zh-CN" sz="1800" b="1" dirty="0"/>
              <a:t>         begin</a:t>
            </a:r>
            <a:endParaRPr lang="en-US" altLang="zh-CN" sz="1800" b="1" dirty="0"/>
          </a:p>
          <a:p>
            <a:r>
              <a:rPr lang="en-US" altLang="zh-CN" sz="1800" b="1" dirty="0"/>
              <a:t>              case (s)</a:t>
            </a:r>
            <a:endParaRPr lang="en-US" altLang="zh-CN" sz="1800" b="1" dirty="0"/>
          </a:p>
          <a:p>
            <a:r>
              <a:rPr lang="en-US" altLang="zh-CN" sz="1800" b="1" dirty="0"/>
              <a:t>                  2′b00 : </a:t>
            </a:r>
            <a:r>
              <a:rPr lang="en-US" altLang="zh-CN" sz="1800" b="1" dirty="0" smtClean="0"/>
              <a:t> f = d0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r>
              <a:rPr lang="en-US" altLang="zh-CN" sz="1800" b="1" dirty="0"/>
              <a:t>                  2′b01 : </a:t>
            </a:r>
            <a:r>
              <a:rPr lang="en-US" altLang="zh-CN" sz="1800" b="1" dirty="0" smtClean="0"/>
              <a:t> f = d1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r>
              <a:rPr lang="en-US" altLang="zh-CN" sz="1800" b="1" dirty="0"/>
              <a:t>                  2′b10 : </a:t>
            </a:r>
            <a:r>
              <a:rPr lang="en-US" altLang="zh-CN" sz="1800" b="1" dirty="0" smtClean="0"/>
              <a:t> f = d2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r>
              <a:rPr lang="en-US" altLang="zh-CN" sz="1800" b="1" dirty="0"/>
              <a:t>                  default: </a:t>
            </a:r>
            <a:r>
              <a:rPr lang="en-US" altLang="zh-CN" sz="1800" b="1" dirty="0" smtClean="0"/>
              <a:t> f = d3;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 </a:t>
            </a:r>
            <a:r>
              <a:rPr lang="en-US" altLang="zh-CN" sz="1800" b="1" dirty="0" err="1" smtClean="0"/>
              <a:t>endcase</a:t>
            </a:r>
            <a:endParaRPr lang="en-US" altLang="zh-CN" sz="1800" b="1" dirty="0"/>
          </a:p>
          <a:p>
            <a:r>
              <a:rPr lang="en-US" altLang="zh-CN" sz="1800" b="1" dirty="0"/>
              <a:t>         end</a:t>
            </a:r>
            <a:endParaRPr lang="en-US" altLang="zh-CN" sz="1800" b="1" dirty="0"/>
          </a:p>
          <a:p>
            <a:r>
              <a:rPr lang="en-US" altLang="zh-CN" sz="1800" b="1" dirty="0" err="1"/>
              <a:t>endmodule</a:t>
            </a:r>
            <a:endParaRPr lang="zh-CN" altLang="en-US" sz="1800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27984" y="908720"/>
            <a:ext cx="4608512" cy="5786199"/>
          </a:xfrm>
          <a:prstGeom prst="rect">
            <a:avLst/>
          </a:prstGeom>
          <a:noFill/>
          <a:ln w="19050">
            <a:solidFill>
              <a:srgbClr val="008080"/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module </a:t>
            </a:r>
            <a:r>
              <a:rPr lang="en-US" altLang="zh-CN" sz="2000" b="1" dirty="0" smtClean="0"/>
              <a:t>  test_mux41;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reg</a:t>
            </a:r>
            <a:r>
              <a:rPr lang="en-US" altLang="zh-CN" sz="2000" b="1" dirty="0" smtClean="0"/>
              <a:t>  d0,d1,d2,d3;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reg</a:t>
            </a:r>
            <a:r>
              <a:rPr lang="en-US" altLang="zh-CN" sz="2000" b="1" dirty="0" smtClean="0"/>
              <a:t>  [1:0] s;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wire  f;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en-US" altLang="zh-CN" sz="2000" b="1" dirty="0" smtClean="0"/>
              <a:t>     initial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begin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d0 = 0;  d1 = 1;  d2 = 0;  d3 = 0;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s[0] = 0;   s[1] = 0;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end   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     always  #3  d2 = ~d2;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always  #8  d3 = ~d3;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always  #40  s[0] = ~s[0];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always  #80  s[1] = ~s[1]; 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mux41  my (f, d0, d1, d2, d3, s);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err="1" smtClean="0"/>
              <a:t>endmodule</a:t>
            </a:r>
            <a:endParaRPr lang="zh-CN" altLang="en-US" sz="2000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84168" y="332656"/>
            <a:ext cx="16561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测试文件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8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2149</Words>
  <Application>WPS 演示</Application>
  <PresentationFormat>全屏显示(4:3)</PresentationFormat>
  <Paragraphs>188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微软雅黑</vt:lpstr>
      <vt:lpstr>Calibri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zhaohui</cp:lastModifiedBy>
  <cp:revision>2119</cp:revision>
  <dcterms:created xsi:type="dcterms:W3CDTF">2002-03-18T12:39:00Z</dcterms:created>
  <dcterms:modified xsi:type="dcterms:W3CDTF">2022-10-12T09:02:53Z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43E7961875F34250A0B291157A861E63</vt:lpwstr>
  </property>
  <property fmtid="{D5CDD505-2E9C-101B-9397-08002B2CF9AE}" pid="3" name="KSOProductBuildVer">
    <vt:lpwstr>2052-11.1.0.12358</vt:lpwstr>
  </property>
</Properties>
</file>