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5"/>
  </p:handoutMasterIdLst>
  <p:sldIdLst>
    <p:sldId id="1112" r:id="rId3"/>
    <p:sldId id="1094" r:id="rId4"/>
    <p:sldId id="1068" r:id="rId5"/>
    <p:sldId id="1071" r:id="rId7"/>
    <p:sldId id="1073" r:id="rId8"/>
    <p:sldId id="1113" r:id="rId9"/>
    <p:sldId id="1114" r:id="rId10"/>
    <p:sldId id="1123" r:id="rId11"/>
    <p:sldId id="1087" r:id="rId12"/>
    <p:sldId id="1090" r:id="rId13"/>
    <p:sldId id="1088" r:id="rId14"/>
    <p:sldId id="1075" r:id="rId15"/>
    <p:sldId id="1092" r:id="rId16"/>
    <p:sldId id="1115" r:id="rId17"/>
    <p:sldId id="1060" r:id="rId18"/>
    <p:sldId id="1103" r:id="rId19"/>
    <p:sldId id="1120" r:id="rId20"/>
    <p:sldId id="1121" r:id="rId21"/>
    <p:sldId id="1122" r:id="rId22"/>
    <p:sldId id="1125" r:id="rId23"/>
    <p:sldId id="1126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CFF99"/>
    <a:srgbClr val="008080"/>
    <a:srgbClr val="00CC00"/>
    <a:srgbClr val="CCFFCC"/>
    <a:srgbClr val="FF6600"/>
    <a:srgbClr val="0066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1" autoAdjust="0"/>
    <p:restoredTop sz="94641" autoAdjust="0"/>
  </p:normalViewPr>
  <p:slideViewPr>
    <p:cSldViewPr>
      <p:cViewPr>
        <p:scale>
          <a:sx n="100" d="100"/>
          <a:sy n="100" d="100"/>
        </p:scale>
        <p:origin x="-1452" y="-90"/>
      </p:cViewPr>
      <p:guideLst>
        <p:guide orient="horz" pos="2256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666"/>
    </p:cViewPr>
  </p:sorterViewPr>
  <p:notesViewPr>
    <p:cSldViewPr>
      <p:cViewPr varScale="1">
        <p:scale>
          <a:sx n="36" d="100"/>
          <a:sy n="36" d="100"/>
        </p:scale>
        <p:origin x="-153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7FE738F-680E-4765-84AE-C044F0C7129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E15DF4-10C8-4B70-B52D-7C9CFA83D15F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D68A93A-BFDD-4770-A9B4-DEDF518C5C4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68731D12-010E-470E-B860-14385E1D9225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55BBBE80-04AF-468E-9141-BB9F32AE7B0D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/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" name="Arc 4"/>
            <p:cNvSpPr/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1556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9A96A-A6CB-4DF8-A0BE-9A69D34D069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F824A-B8D6-4F92-8A37-F7F23B0C759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FB9A8-E87E-4B1F-8A46-F98BC1624EF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4A110-EED5-4016-866E-BFB6B37E7F4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69762-C006-4114-924C-A4881685FEE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D63DC-6419-45AE-B6C0-D26225EFC18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98245-3A0E-4C70-971F-DF3DA914CB0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FD949-497E-46E2-BF88-20521D3F611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AF520-60C6-4B0B-AD0D-88DB494324E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0523D-8A75-4E71-9FEA-63DCEF57CF5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ECC2F-BBC9-491F-A033-6A35B168734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/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54627" name="Freeform 3"/>
            <p:cNvSpPr/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54628" name="Arc 4"/>
            <p:cNvSpPr/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>
              <a:defRPr kumimoji="0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ctr">
              <a:defRPr kumimoji="0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r">
              <a:defRPr kumimoji="0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DF28023-30A3-4E28-BA6B-705DAF14A173}" type="slidenum">
              <a:rPr lang="en-US" altLang="zh-CN"/>
            </a:fld>
            <a:endParaRPr lang="en-US" altLang="zh-CN"/>
          </a:p>
        </p:txBody>
      </p:sp>
      <p:sp>
        <p:nvSpPr>
          <p:cNvPr id="512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oleObject" Target="../embeddings/oleObject2.bin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1714500" y="3857625"/>
          <a:ext cx="5762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Clip" r:id="rId1" imgW="419100" imgH="219075" progId="">
                  <p:embed/>
                </p:oleObj>
              </mc:Choice>
              <mc:Fallback>
                <p:oleObj name="Clip" r:id="rId1" imgW="419100" imgH="219075" progId="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14500" y="3857625"/>
                        <a:ext cx="576263" cy="2984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4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403350" y="476250"/>
            <a:ext cx="669607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（二）</a:t>
            </a:r>
            <a:r>
              <a:rPr lang="en-US" altLang="zh-CN" sz="4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Verilog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的基本知识</a:t>
            </a:r>
            <a:endParaRPr lang="zh-CN" altLang="en-US" sz="4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627313" y="1700213"/>
            <a:ext cx="4232275" cy="3484562"/>
          </a:xfrm>
          <a:prstGeom prst="rect">
            <a:avLst/>
          </a:prstGeom>
          <a:noFill/>
          <a:ln w="38100" algn="ctr">
            <a:solidFill>
              <a:srgbClr val="008080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三种设计风格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spcBef>
                <a:spcPct val="300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solidFill>
                  <a:srgbClr val="0000FF"/>
                </a:solidFill>
                <a:latin typeface="+mj-lt"/>
                <a:ea typeface="楷体_GB2312" pitchFamily="49" charset="-122"/>
              </a:rPr>
              <a:t> 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结构描述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spcBef>
                <a:spcPct val="300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solidFill>
                  <a:srgbClr val="0000FF"/>
                </a:solidFill>
                <a:latin typeface="+mj-lt"/>
                <a:ea typeface="楷体_GB2312" pitchFamily="49" charset="-122"/>
              </a:rPr>
              <a:t> 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行为描述</a:t>
            </a:r>
            <a:endParaRPr lang="zh-CN" altLang="en-US" b="1" dirty="0">
              <a:solidFill>
                <a:srgbClr val="0000FF"/>
              </a:solidFill>
              <a:latin typeface="+mj-lt"/>
              <a:ea typeface="楷体_GB2312" pitchFamily="49" charset="-122"/>
            </a:endParaRPr>
          </a:p>
          <a:p>
            <a:pPr lvl="2">
              <a:spcBef>
                <a:spcPct val="300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数据流描述</a:t>
            </a:r>
            <a:endParaRPr lang="en-US" altLang="zh-CN" b="1" dirty="0">
              <a:latin typeface="+mj-lt"/>
              <a:ea typeface="楷体_GB2312" pitchFamily="49" charset="-122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可综合性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spcBef>
                <a:spcPct val="300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组合逻辑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spcBef>
                <a:spcPct val="300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 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时序逻辑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928688" y="1500188"/>
            <a:ext cx="7429500" cy="4986337"/>
          </a:xfrm>
          <a:prstGeom prst="rect">
            <a:avLst/>
          </a:prstGeom>
          <a:noFill/>
          <a:ln w="19050">
            <a:solidFill>
              <a:srgbClr val="008080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设计时序逻辑，尽量使用非阻塞赋值方式。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66700" indent="-266700">
              <a:spcBef>
                <a:spcPts val="6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设计组合逻辑，既可用阻塞赋值，也可以用非阻塞赋值。在同一个过程块中，最好不要同时用阻塞赋值和非阻塞赋值。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66700" indent="-266700">
              <a:spcBef>
                <a:spcPts val="6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同一个变量不要在多个</a:t>
            </a:r>
            <a:r>
              <a:rPr lang="en-US" altLang="zh-CN" b="1" dirty="0">
                <a:latin typeface="+mj-lt"/>
                <a:ea typeface="黑体" panose="02010609060101010101" pitchFamily="49" charset="-122"/>
              </a:rPr>
              <a:t>always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块中赋值。对同一个赋值对象不能既用阻塞式赋值，又用非阻塞式赋值。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66700" indent="-266700">
              <a:spcBef>
                <a:spcPts val="6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如果不想让变量生成锁存器，必须在</a:t>
            </a:r>
            <a:r>
              <a:rPr lang="en-US" altLang="zh-CN" b="1" dirty="0">
                <a:latin typeface="+mj-lt"/>
                <a:ea typeface="黑体" panose="02010609060101010101" pitchFamily="49" charset="-122"/>
              </a:rPr>
              <a:t>if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语句或</a:t>
            </a:r>
            <a:r>
              <a:rPr lang="en-US" altLang="zh-CN" b="1" dirty="0">
                <a:latin typeface="+mj-lt"/>
                <a:ea typeface="黑体" panose="02010609060101010101" pitchFamily="49" charset="-122"/>
              </a:rPr>
              <a:t>case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语句的所有条件分支中都对变量明确赋值。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66700" indent="-266700">
              <a:spcBef>
                <a:spcPts val="6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避免混合使用上升沿和下降沿触发的触发器。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66700" indent="-266700">
              <a:spcBef>
                <a:spcPts val="6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同一个变量的赋值不能受多个时钟控制，也不能受两种不同的时钟条件（或者不同的时钟沿）控制。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66700" indent="-266700">
              <a:spcBef>
                <a:spcPts val="6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避免在</a:t>
            </a:r>
            <a:r>
              <a:rPr lang="en-US" altLang="zh-CN" b="1" dirty="0">
                <a:latin typeface="+mj-lt"/>
                <a:ea typeface="黑体" panose="02010609060101010101" pitchFamily="49" charset="-122"/>
              </a:rPr>
              <a:t>case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语句的分支项中使用</a:t>
            </a:r>
            <a:r>
              <a:rPr lang="en-US" altLang="zh-CN" b="1" dirty="0">
                <a:latin typeface="+mj-lt"/>
                <a:ea typeface="黑体" panose="02010609060101010101" pitchFamily="49" charset="-122"/>
              </a:rPr>
              <a:t>x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值或</a:t>
            </a:r>
            <a:r>
              <a:rPr lang="en-US" altLang="zh-CN" b="1" dirty="0">
                <a:latin typeface="+mj-lt"/>
                <a:ea typeface="黑体" panose="02010609060101010101" pitchFamily="49" charset="-122"/>
              </a:rPr>
              <a:t>z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值。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31" name="TextBox 2"/>
          <p:cNvSpPr txBox="1">
            <a:spLocks noChangeArrowheads="1"/>
          </p:cNvSpPr>
          <p:nvPr/>
        </p:nvSpPr>
        <p:spPr bwMode="auto">
          <a:xfrm>
            <a:off x="1357313" y="904875"/>
            <a:ext cx="642937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如何保证</a:t>
            </a:r>
            <a:r>
              <a:rPr lang="en-US" altLang="zh-CN" sz="2800" b="1">
                <a:solidFill>
                  <a:schemeClr val="bg1"/>
                </a:solidFill>
                <a:ea typeface="黑体" panose="02010609060101010101" pitchFamily="49" charset="-122"/>
              </a:rPr>
              <a:t>Verilog 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赋值语句的可综合性</a:t>
            </a:r>
            <a:endParaRPr lang="zh-CN" altLang="en-US" sz="2800">
              <a:solidFill>
                <a:schemeClr val="bg1"/>
              </a:solidFill>
            </a:endParaRPr>
          </a:p>
        </p:txBody>
      </p:sp>
      <p:pic>
        <p:nvPicPr>
          <p:cNvPr id="48132" name="Picture 9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57250" y="715963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116013" y="144463"/>
            <a:ext cx="6696075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（二）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Verilog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的基本知识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_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可综合性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1"/>
          <p:cNvSpPr txBox="1">
            <a:spLocks noChangeArrowheads="1"/>
          </p:cNvSpPr>
          <p:nvPr/>
        </p:nvSpPr>
        <p:spPr bwMode="auto">
          <a:xfrm>
            <a:off x="1071563" y="1185863"/>
            <a:ext cx="7143750" cy="5386387"/>
          </a:xfrm>
          <a:prstGeom prst="rect">
            <a:avLst/>
          </a:prstGeom>
          <a:noFill/>
          <a:ln w="19050">
            <a:solidFill>
              <a:srgbClr val="008080"/>
            </a:solidFill>
            <a:miter lim="800000"/>
          </a:ln>
        </p:spPr>
        <p:txBody>
          <a:bodyPr>
            <a:spAutoFit/>
          </a:bodyPr>
          <a:lstStyle/>
          <a:p>
            <a:pPr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200" b="1"/>
              <a:t>  </a:t>
            </a:r>
            <a:r>
              <a:rPr lang="en-GB" altLang="zh-CN" sz="2200" b="1"/>
              <a:t>initial  </a:t>
            </a:r>
            <a:r>
              <a:rPr lang="zh-CN" altLang="en-US" sz="2200" b="1"/>
              <a:t>：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只能在</a:t>
            </a:r>
            <a:r>
              <a:rPr lang="en-GB" altLang="zh-CN" sz="2200" b="1"/>
              <a:t>test bench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中使用，不能综合</a:t>
            </a:r>
            <a:endParaRPr lang="en-US" altLang="zh-CN" sz="22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200" b="1"/>
              <a:t>  </a:t>
            </a:r>
            <a:r>
              <a:rPr lang="en-GB" altLang="zh-CN" sz="2200" b="1"/>
              <a:t>events </a:t>
            </a:r>
            <a:r>
              <a:rPr lang="zh-CN" altLang="en-US" sz="2200" b="1"/>
              <a:t>：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同步</a:t>
            </a:r>
            <a:r>
              <a:rPr lang="en-GB" altLang="zh-CN" sz="2200" b="1"/>
              <a:t>test bench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时更有用，不能综合。</a:t>
            </a:r>
            <a:endParaRPr lang="en-US" altLang="zh-CN" sz="22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</a:pPr>
            <a:r>
              <a:rPr lang="en-GB" altLang="zh-CN" sz="2200" b="1"/>
              <a:t>  real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数据类型</a:t>
            </a:r>
            <a:r>
              <a:rPr lang="en-GB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 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GB" altLang="zh-CN" sz="2200" b="1"/>
              <a:t>time 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数据类型：不能综合</a:t>
            </a:r>
            <a:r>
              <a:rPr lang="en-GB" altLang="zh-CN" sz="2200" b="1"/>
              <a:t>    </a:t>
            </a:r>
            <a:endParaRPr lang="en-GB" altLang="zh-CN" sz="2200" b="1"/>
          </a:p>
          <a:p>
            <a:pPr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200" b="1"/>
              <a:t>  </a:t>
            </a:r>
            <a:r>
              <a:rPr lang="en-GB" altLang="zh-CN" sz="2200" b="1"/>
              <a:t>force 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200" b="1"/>
              <a:t> </a:t>
            </a:r>
            <a:r>
              <a:rPr lang="en-GB" altLang="zh-CN" sz="2200" b="1"/>
              <a:t>release</a:t>
            </a:r>
            <a:r>
              <a:rPr lang="zh-CN" altLang="en-US" sz="2200" b="1"/>
              <a:t>：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不能综合</a:t>
            </a:r>
            <a:endParaRPr lang="en-US" altLang="zh-CN" sz="22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200" b="1"/>
              <a:t>  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GB" altLang="zh-CN" sz="2200" b="1"/>
              <a:t>reg 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数据类型的</a:t>
            </a:r>
            <a:r>
              <a:rPr lang="en-GB" altLang="zh-CN" sz="2200" b="1"/>
              <a:t>assign 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GB" altLang="zh-CN" sz="2200" b="1"/>
              <a:t>deassign</a:t>
            </a:r>
            <a:r>
              <a:rPr lang="zh-CN" altLang="en-US" sz="2200" b="1"/>
              <a:t> ：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不能综合</a:t>
            </a:r>
            <a:endParaRPr lang="en-US" altLang="zh-CN" sz="22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200" b="1"/>
              <a:t>  </a:t>
            </a:r>
            <a:r>
              <a:rPr lang="en-GB" altLang="zh-CN" sz="2200" b="1"/>
              <a:t>fork join</a:t>
            </a:r>
            <a:r>
              <a:rPr lang="zh-CN" altLang="en-US" sz="2200" b="1"/>
              <a:t> ： </a:t>
            </a:r>
            <a:r>
              <a:rPr lang="en-GB" altLang="zh-CN" sz="2200" b="1"/>
              <a:t> 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不可综合</a:t>
            </a:r>
            <a:r>
              <a:rPr lang="en-GB" altLang="zh-CN" sz="2200" b="1"/>
              <a:t> </a:t>
            </a:r>
            <a:endParaRPr lang="en-US" altLang="zh-CN" sz="2200" b="1"/>
          </a:p>
          <a:p>
            <a:pPr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</a:pPr>
            <a:r>
              <a:rPr lang="en-GB" altLang="zh-CN" sz="2200" b="1"/>
              <a:t>  UDP 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200" b="1"/>
              <a:t> </a:t>
            </a:r>
            <a:r>
              <a:rPr lang="en-GB" altLang="zh-CN" sz="2200" b="1"/>
              <a:t>table </a:t>
            </a:r>
            <a:r>
              <a:rPr lang="zh-CN" altLang="en-US" sz="2200" b="1"/>
              <a:t>： </a:t>
            </a:r>
            <a:r>
              <a:rPr lang="en-GB" altLang="zh-CN" sz="2200" b="1"/>
              <a:t> 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不可综合</a:t>
            </a:r>
            <a:r>
              <a:rPr lang="en-GB" altLang="zh-CN" sz="2200" b="1"/>
              <a:t>             </a:t>
            </a:r>
            <a:endParaRPr lang="en-US" altLang="zh-CN" sz="2200" b="1"/>
          </a:p>
          <a:p>
            <a:pPr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200" b="1"/>
              <a:t>  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敏感列表里同时带有</a:t>
            </a:r>
            <a:r>
              <a:rPr lang="en-GB" altLang="zh-CN" sz="2200" b="1"/>
              <a:t>posedge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GB" altLang="zh-CN" sz="2200" b="1"/>
              <a:t>negedge</a:t>
            </a:r>
            <a:r>
              <a:rPr lang="zh-CN" altLang="en-US" sz="2200" b="1"/>
              <a:t>：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不可综合</a:t>
            </a:r>
            <a:endParaRPr lang="en-GB" altLang="zh-CN" sz="22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buClr>
                <a:srgbClr val="C00000"/>
              </a:buClr>
              <a:buSzPct val="70000"/>
            </a:pPr>
            <a:r>
              <a:rPr lang="en-GB" altLang="zh-CN" sz="2000" b="1"/>
              <a:t>    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zh-CN" altLang="en-US" sz="2000" b="1"/>
              <a:t>：</a:t>
            </a:r>
            <a:r>
              <a:rPr lang="en-GB" altLang="zh-CN" sz="2000" b="1"/>
              <a:t>always @(posedge clk or negedge clk)</a:t>
            </a:r>
            <a:endParaRPr lang="en-GB" altLang="zh-CN" sz="2000" b="1"/>
          </a:p>
          <a:p>
            <a:pPr lvl="2">
              <a:buClr>
                <a:srgbClr val="C00000"/>
              </a:buClr>
              <a:buSzPct val="70000"/>
            </a:pPr>
            <a:r>
              <a:rPr lang="en-GB" altLang="zh-CN" sz="2000" b="1"/>
              <a:t>              begin</a:t>
            </a:r>
            <a:endParaRPr lang="en-GB" altLang="zh-CN" sz="2000" b="1"/>
          </a:p>
          <a:p>
            <a:pPr lvl="2">
              <a:buClr>
                <a:srgbClr val="C00000"/>
              </a:buClr>
              <a:buSzPct val="70000"/>
            </a:pPr>
            <a:r>
              <a:rPr lang="en-GB" altLang="zh-CN" sz="2000" b="1"/>
              <a:t>                   ...</a:t>
            </a:r>
            <a:endParaRPr lang="en-GB" altLang="zh-CN" sz="2000" b="1"/>
          </a:p>
          <a:p>
            <a:pPr lvl="2">
              <a:buClr>
                <a:srgbClr val="C00000"/>
              </a:buClr>
              <a:buSzPct val="70000"/>
            </a:pPr>
            <a:r>
              <a:rPr lang="en-GB" altLang="zh-CN" sz="2000" b="1"/>
              <a:t>              end</a:t>
            </a:r>
            <a:endParaRPr lang="en-GB" altLang="zh-CN" sz="2000" b="1"/>
          </a:p>
          <a:p>
            <a:pPr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 同一个</a:t>
            </a:r>
            <a:r>
              <a:rPr lang="en-GB" altLang="zh-CN" sz="2200" b="1"/>
              <a:t>reg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变量被多个</a:t>
            </a:r>
            <a:r>
              <a:rPr lang="en-GB" altLang="zh-CN" sz="2200" b="1"/>
              <a:t>always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块驱动</a:t>
            </a:r>
            <a:endParaRPr lang="en-US" altLang="zh-CN" sz="22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延时</a:t>
            </a:r>
            <a:r>
              <a:rPr lang="zh-CN" altLang="en-US" sz="2200" b="1"/>
              <a:t>：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en-US" altLang="zh-CN" sz="2200" b="1"/>
              <a:t>#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开头的延时不可综合</a:t>
            </a:r>
            <a:endParaRPr lang="en-US" altLang="zh-CN" sz="22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 在条件表达式中把数据与</a:t>
            </a:r>
            <a:r>
              <a:rPr lang="en-GB" altLang="zh-CN" sz="2200" b="1"/>
              <a:t>X</a:t>
            </a:r>
            <a:r>
              <a:rPr lang="en-GB" sz="2200" b="1"/>
              <a:t>、</a:t>
            </a:r>
            <a:r>
              <a:rPr lang="en-GB" altLang="zh-CN" sz="2200" b="1"/>
              <a:t>Z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的比较</a:t>
            </a:r>
            <a:r>
              <a:rPr lang="zh-CN" altLang="en-US" sz="2200" b="1"/>
              <a:t>：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不可综合</a:t>
            </a:r>
            <a:endParaRPr lang="zh-CN" altLang="en-US" sz="22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要确保信号只有两个状态</a:t>
            </a:r>
            <a:r>
              <a:rPr lang="zh-CN" altLang="en-US" sz="2200" b="1"/>
              <a:t>：</a:t>
            </a:r>
            <a:r>
              <a:rPr lang="en-US" altLang="zh-CN" sz="2200" b="1"/>
              <a:t>0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200" b="1"/>
              <a:t>1</a:t>
            </a:r>
            <a:r>
              <a:rPr lang="zh-CN" altLang="en-US" sz="2200" b="1"/>
              <a:t>。</a:t>
            </a:r>
            <a:endParaRPr lang="zh-CN" altLang="en-US" sz="2200" b="1"/>
          </a:p>
        </p:txBody>
      </p:sp>
      <p:sp>
        <p:nvSpPr>
          <p:cNvPr id="49155" name="TextBox 2"/>
          <p:cNvSpPr txBox="1">
            <a:spLocks noChangeArrowheads="1"/>
          </p:cNvSpPr>
          <p:nvPr/>
        </p:nvSpPr>
        <p:spPr bwMode="auto">
          <a:xfrm>
            <a:off x="2714625" y="690563"/>
            <a:ext cx="428625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不可综合的</a:t>
            </a:r>
            <a:r>
              <a:rPr lang="en-GB" altLang="zh-CN" sz="2800" b="1">
                <a:solidFill>
                  <a:schemeClr val="bg1"/>
                </a:solidFill>
              </a:rPr>
              <a:t>verilog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endParaRPr lang="zh-CN" altLang="en-US" sz="28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9156" name="Picture 9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57250" y="642938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116013" y="71438"/>
            <a:ext cx="6696075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（二）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Verilog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的基本知识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_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可综合性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1"/>
          <p:cNvSpPr txBox="1">
            <a:spLocks noChangeArrowheads="1"/>
          </p:cNvSpPr>
          <p:nvPr/>
        </p:nvSpPr>
        <p:spPr bwMode="auto">
          <a:xfrm>
            <a:off x="1785938" y="285750"/>
            <a:ext cx="3714750" cy="1508125"/>
          </a:xfrm>
          <a:prstGeom prst="rect">
            <a:avLst/>
          </a:prstGeom>
          <a:noFill/>
          <a:ln w="19050">
            <a:solidFill>
              <a:srgbClr val="008080"/>
            </a:solidFill>
            <a:miter lim="800000"/>
          </a:ln>
        </p:spPr>
        <p:txBody>
          <a:bodyPr>
            <a:spAutoFit/>
          </a:bodyPr>
          <a:lstStyle/>
          <a:p>
            <a:pPr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b="1" dirty="0"/>
              <a:t>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触发器（无置位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无清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零）</a:t>
            </a:r>
            <a:br>
              <a:rPr lang="zh-CN" altLang="en-US" b="1" dirty="0"/>
            </a:br>
            <a:r>
              <a:rPr lang="zh-CN" altLang="en-US" sz="1800" b="1" dirty="0"/>
              <a:t>    </a:t>
            </a:r>
            <a:r>
              <a:rPr lang="en-US" altLang="zh-CN" sz="1800" b="1" dirty="0"/>
              <a:t>always @( </a:t>
            </a:r>
            <a:r>
              <a:rPr lang="en-US" altLang="zh-CN" sz="1800" b="1" dirty="0" err="1"/>
              <a:t>posedge</a:t>
            </a:r>
            <a:r>
              <a:rPr lang="en-US" altLang="zh-CN" sz="1800" b="1" dirty="0"/>
              <a:t> CLK)</a:t>
            </a:r>
            <a:br>
              <a:rPr lang="en-US" altLang="zh-CN" sz="1800" b="1" dirty="0"/>
            </a:br>
            <a:r>
              <a:rPr lang="en-US" altLang="zh-CN" sz="1800" b="1" dirty="0"/>
              <a:t>       begin</a:t>
            </a:r>
            <a:br>
              <a:rPr lang="en-US" altLang="zh-CN" sz="1800" b="1" dirty="0"/>
            </a:br>
            <a:r>
              <a:rPr lang="en-US" altLang="zh-CN" sz="1800" b="1" dirty="0"/>
              <a:t>            Q&lt;=D;</a:t>
            </a:r>
            <a:br>
              <a:rPr lang="en-US" altLang="zh-CN" sz="1800" b="1" dirty="0"/>
            </a:br>
            <a:r>
              <a:rPr lang="en-US" altLang="zh-CN" sz="1800" b="1" dirty="0"/>
              <a:t>       end</a:t>
            </a:r>
            <a:endParaRPr lang="zh-CN" altLang="en-US" sz="1800" b="1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785938" y="4357688"/>
            <a:ext cx="5357812" cy="2338387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</a:ln>
        </p:spPr>
        <p:txBody>
          <a:bodyPr>
            <a:spAutoFit/>
          </a:bodyPr>
          <a:lstStyle/>
          <a:p>
            <a:pPr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触发器（异步置位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清零）</a:t>
            </a:r>
            <a:br>
              <a:rPr lang="zh-CN" altLang="en-US" b="1" dirty="0">
                <a:ea typeface="宋体" panose="02010600030101010101" pitchFamily="2" charset="-122"/>
              </a:rPr>
            </a:br>
            <a:r>
              <a:rPr lang="zh-CN" altLang="en-US" sz="1800" b="1" dirty="0">
                <a:ea typeface="宋体" panose="02010600030101010101" pitchFamily="2" charset="-122"/>
              </a:rPr>
              <a:t>    </a:t>
            </a:r>
            <a:r>
              <a:rPr lang="en-US" altLang="zh-CN" sz="1800" b="1" dirty="0">
                <a:ea typeface="宋体" panose="02010600030101010101" pitchFamily="2" charset="-122"/>
              </a:rPr>
              <a:t>always @( </a:t>
            </a:r>
            <a:r>
              <a:rPr lang="en-US" altLang="zh-CN" sz="1800" b="1" dirty="0" err="1">
                <a:ea typeface="宋体" panose="02010600030101010101" pitchFamily="2" charset="-122"/>
              </a:rPr>
              <a:t>posedge</a:t>
            </a:r>
            <a:r>
              <a:rPr lang="en-US" altLang="zh-CN" sz="1800" b="1" dirty="0">
                <a:ea typeface="宋体" panose="02010600030101010101" pitchFamily="2" charset="-122"/>
              </a:rPr>
              <a:t> </a:t>
            </a:r>
            <a:r>
              <a:rPr lang="en-US" altLang="zh-CN" sz="1800" b="1" dirty="0" smtClean="0">
                <a:ea typeface="宋体" panose="02010600030101010101" pitchFamily="2" charset="-122"/>
              </a:rPr>
              <a:t>CLK or </a:t>
            </a:r>
            <a:r>
              <a:rPr lang="en-US" altLang="zh-CN" sz="1800" b="1" dirty="0" err="1">
                <a:ea typeface="宋体" panose="02010600030101010101" pitchFamily="2" charset="-122"/>
              </a:rPr>
              <a:t>negedge</a:t>
            </a:r>
            <a:r>
              <a:rPr lang="en-US" altLang="zh-CN" sz="1800" b="1" dirty="0">
                <a:ea typeface="宋体" panose="02010600030101010101" pitchFamily="2" charset="-122"/>
              </a:rPr>
              <a:t> RESET)</a:t>
            </a:r>
            <a:br>
              <a:rPr lang="en-US" altLang="zh-CN" sz="1800" b="1" dirty="0">
                <a:ea typeface="宋体" panose="02010600030101010101" pitchFamily="2" charset="-122"/>
              </a:rPr>
            </a:br>
            <a:r>
              <a:rPr lang="en-US" altLang="zh-CN" sz="1800" b="1" dirty="0">
                <a:ea typeface="宋体" panose="02010600030101010101" pitchFamily="2" charset="-122"/>
              </a:rPr>
              <a:t>       begin</a:t>
            </a:r>
            <a:br>
              <a:rPr lang="en-US" altLang="zh-CN" sz="1800" b="1" dirty="0">
                <a:ea typeface="宋体" panose="02010600030101010101" pitchFamily="2" charset="-122"/>
              </a:rPr>
            </a:br>
            <a:r>
              <a:rPr lang="en-US" altLang="zh-CN" sz="1800" b="1" dirty="0">
                <a:ea typeface="宋体" panose="02010600030101010101" pitchFamily="2" charset="-122"/>
              </a:rPr>
              <a:t>           if (!RESET)</a:t>
            </a:r>
            <a:br>
              <a:rPr lang="en-US" altLang="zh-CN" sz="1800" b="1" dirty="0">
                <a:ea typeface="宋体" panose="02010600030101010101" pitchFamily="2" charset="-122"/>
              </a:rPr>
            </a:br>
            <a:r>
              <a:rPr lang="en-US" altLang="zh-CN" sz="1800" b="1" dirty="0">
                <a:ea typeface="宋体" panose="02010600030101010101" pitchFamily="2" charset="-122"/>
              </a:rPr>
              <a:t>                 Q=0;</a:t>
            </a:r>
            <a:br>
              <a:rPr lang="en-US" altLang="zh-CN" sz="1800" b="1" dirty="0">
                <a:ea typeface="宋体" panose="02010600030101010101" pitchFamily="2" charset="-122"/>
              </a:rPr>
            </a:br>
            <a:r>
              <a:rPr lang="en-US" altLang="zh-CN" sz="1800" b="1" dirty="0">
                <a:ea typeface="宋体" panose="02010600030101010101" pitchFamily="2" charset="-122"/>
              </a:rPr>
              <a:t>           else</a:t>
            </a:r>
            <a:br>
              <a:rPr lang="en-US" altLang="zh-CN" sz="1800" b="1" dirty="0">
                <a:ea typeface="宋体" panose="02010600030101010101" pitchFamily="2" charset="-122"/>
              </a:rPr>
            </a:br>
            <a:r>
              <a:rPr lang="en-US" altLang="zh-CN" sz="1800" b="1" dirty="0">
                <a:ea typeface="宋体" panose="02010600030101010101" pitchFamily="2" charset="-122"/>
              </a:rPr>
              <a:t>                 Q&lt;=D;</a:t>
            </a:r>
            <a:br>
              <a:rPr lang="en-US" altLang="zh-CN" sz="1800" b="1" dirty="0">
                <a:ea typeface="宋体" panose="02010600030101010101" pitchFamily="2" charset="-122"/>
              </a:rPr>
            </a:br>
            <a:r>
              <a:rPr lang="en-US" altLang="zh-CN" sz="1800" b="1" dirty="0">
                <a:ea typeface="宋体" panose="02010600030101010101" pitchFamily="2" charset="-122"/>
              </a:rPr>
              <a:t>       end</a:t>
            </a:r>
            <a:endParaRPr lang="zh-CN" altLang="en-US" sz="1800" b="1" dirty="0">
              <a:ea typeface="宋体" panose="02010600030101010101" pitchFamily="2" charset="-122"/>
            </a:endParaRPr>
          </a:p>
        </p:txBody>
      </p:sp>
      <p:sp>
        <p:nvSpPr>
          <p:cNvPr id="50180" name="TextBox 1"/>
          <p:cNvSpPr txBox="1">
            <a:spLocks noChangeArrowheads="1"/>
          </p:cNvSpPr>
          <p:nvPr/>
        </p:nvSpPr>
        <p:spPr bwMode="auto">
          <a:xfrm>
            <a:off x="1785938" y="1928813"/>
            <a:ext cx="3929062" cy="2338387"/>
          </a:xfrm>
          <a:prstGeom prst="rect">
            <a:avLst/>
          </a:prstGeom>
          <a:solidFill>
            <a:schemeClr val="tx1"/>
          </a:solidFill>
          <a:ln w="19050">
            <a:solidFill>
              <a:srgbClr val="00CC00"/>
            </a:solidFill>
            <a:miter lim="800000"/>
          </a:ln>
        </p:spPr>
        <p:txBody>
          <a:bodyPr>
            <a:spAutoFit/>
          </a:bodyPr>
          <a:lstStyle/>
          <a:p>
            <a:pPr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b="1"/>
              <a:t>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触发器（同步置位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清零）</a:t>
            </a:r>
            <a:br>
              <a:rPr lang="zh-CN" altLang="en-US" b="1"/>
            </a:br>
            <a:r>
              <a:rPr lang="zh-CN" altLang="en-US" sz="1800" b="1"/>
              <a:t>     </a:t>
            </a:r>
            <a:r>
              <a:rPr lang="en-US" altLang="zh-CN" sz="1800" b="1"/>
              <a:t>always @( posedge CLK )</a:t>
            </a:r>
            <a:br>
              <a:rPr lang="en-US" altLang="zh-CN" sz="1800" b="1"/>
            </a:br>
            <a:r>
              <a:rPr lang="en-US" altLang="zh-CN" sz="1800" b="1"/>
              <a:t>      begin</a:t>
            </a:r>
            <a:br>
              <a:rPr lang="en-US" altLang="zh-CN" sz="1800" b="1"/>
            </a:br>
            <a:r>
              <a:rPr lang="en-US" altLang="zh-CN" sz="1800" b="1"/>
              <a:t>          if (!RESET)</a:t>
            </a:r>
            <a:br>
              <a:rPr lang="en-US" altLang="zh-CN" sz="1800" b="1"/>
            </a:br>
            <a:r>
              <a:rPr lang="en-US" altLang="zh-CN" sz="1800" b="1"/>
              <a:t>               Q=0;</a:t>
            </a:r>
            <a:br>
              <a:rPr lang="en-US" altLang="zh-CN" sz="1800" b="1"/>
            </a:br>
            <a:r>
              <a:rPr lang="en-US" altLang="zh-CN" sz="1800" b="1"/>
              <a:t>          else</a:t>
            </a:r>
            <a:br>
              <a:rPr lang="en-US" altLang="zh-CN" sz="1800" b="1"/>
            </a:br>
            <a:r>
              <a:rPr lang="en-US" altLang="zh-CN" sz="1800" b="1"/>
              <a:t>              Q&lt;=D;</a:t>
            </a:r>
            <a:br>
              <a:rPr lang="en-US" altLang="zh-CN" sz="1800" b="1"/>
            </a:br>
            <a:r>
              <a:rPr lang="en-US" altLang="zh-CN" sz="1800" b="1"/>
              <a:t>       end</a:t>
            </a:r>
            <a:endParaRPr lang="zh-CN" altLang="en-US" sz="1800" b="1"/>
          </a:p>
        </p:txBody>
      </p:sp>
      <p:sp>
        <p:nvSpPr>
          <p:cNvPr id="6" name="TextBox 5"/>
          <p:cNvSpPr txBox="1"/>
          <p:nvPr/>
        </p:nvSpPr>
        <p:spPr>
          <a:xfrm>
            <a:off x="4929188" y="2714625"/>
            <a:ext cx="2500312" cy="1077913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不要把置位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清零信号列入</a:t>
            </a:r>
            <a:r>
              <a:rPr lang="en-US" altLang="zh-CN" sz="1600" b="1" dirty="0">
                <a:ea typeface="宋体" panose="02010600030101010101" pitchFamily="2" charset="-122"/>
              </a:rPr>
              <a:t>always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块敏感列表，但必须在</a:t>
            </a:r>
            <a:r>
              <a:rPr lang="en-US" altLang="zh-CN" sz="1600" b="1" dirty="0">
                <a:ea typeface="宋体" panose="02010600030101010101" pitchFamily="2" charset="-122"/>
              </a:rPr>
              <a:t>always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块中首先检查置位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清零信号的电平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9313" y="5214938"/>
            <a:ext cx="2500312" cy="1077912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必须把置位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清零信号列入</a:t>
            </a:r>
            <a:r>
              <a:rPr lang="en-US" altLang="zh-CN" sz="1600" b="1" dirty="0">
                <a:ea typeface="宋体" panose="02010600030101010101" pitchFamily="2" charset="-122"/>
              </a:rPr>
              <a:t>always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块敏感列表，并在</a:t>
            </a:r>
            <a:r>
              <a:rPr lang="en-US" altLang="zh-CN" sz="1600" b="1" dirty="0">
                <a:ea typeface="宋体" panose="02010600030101010101" pitchFamily="2" charset="-122"/>
              </a:rPr>
              <a:t>always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块中首先检查置位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清零信号的电平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1"/>
          <p:cNvSpPr txBox="1">
            <a:spLocks noChangeArrowheads="1"/>
          </p:cNvSpPr>
          <p:nvPr/>
        </p:nvSpPr>
        <p:spPr bwMode="auto">
          <a:xfrm>
            <a:off x="214313" y="808038"/>
            <a:ext cx="4214812" cy="5478462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module decode3_8 (</a:t>
            </a:r>
            <a:r>
              <a:rPr lang="en-US" altLang="zh-CN" sz="1400" b="1" dirty="0" err="1">
                <a:ea typeface="宋体" panose="02010600030101010101" pitchFamily="2" charset="-122"/>
              </a:rPr>
              <a:t>data_out,data_in,enable</a:t>
            </a:r>
            <a:r>
              <a:rPr lang="en-US" altLang="zh-CN" sz="1400" b="1" dirty="0">
                <a:ea typeface="宋体" panose="02010600030101010101" pitchFamily="2" charset="-122"/>
              </a:rPr>
              <a:t>) 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input [2:0] </a:t>
            </a:r>
            <a:r>
              <a:rPr lang="en-US" altLang="zh-CN" sz="1400" b="1" dirty="0" err="1">
                <a:ea typeface="宋体" panose="02010600030101010101" pitchFamily="2" charset="-122"/>
              </a:rPr>
              <a:t>data_in</a:t>
            </a:r>
            <a:r>
              <a:rPr lang="en-US" altLang="zh-CN" sz="1400" b="1" dirty="0">
                <a:ea typeface="宋体" panose="02010600030101010101" pitchFamily="2" charset="-122"/>
              </a:rPr>
              <a:t>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input 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   enable</a:t>
            </a:r>
            <a:r>
              <a:rPr lang="en-US" altLang="zh-CN" sz="1400" b="1" dirty="0">
                <a:ea typeface="宋体" panose="02010600030101010101" pitchFamily="2" charset="-122"/>
              </a:rPr>
              <a:t>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output [7:0] </a:t>
            </a:r>
            <a:r>
              <a:rPr lang="en-US" altLang="zh-CN" sz="1400" b="1" dirty="0" err="1">
                <a:ea typeface="宋体" panose="02010600030101010101" pitchFamily="2" charset="-122"/>
              </a:rPr>
              <a:t>data_out</a:t>
            </a:r>
            <a:r>
              <a:rPr lang="en-US" altLang="zh-CN" sz="1400" b="1" dirty="0">
                <a:ea typeface="宋体" panose="02010600030101010101" pitchFamily="2" charset="-122"/>
              </a:rPr>
              <a:t>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 err="1">
                <a:ea typeface="宋体" panose="02010600030101010101" pitchFamily="2" charset="-122"/>
              </a:rPr>
              <a:t>reg</a:t>
            </a:r>
            <a:r>
              <a:rPr lang="en-US" altLang="zh-CN" sz="1400" b="1" dirty="0">
                <a:ea typeface="宋体" panose="02010600030101010101" pitchFamily="2" charset="-122"/>
              </a:rPr>
              <a:t> [7:0] </a:t>
            </a:r>
            <a:r>
              <a:rPr lang="en-US" altLang="zh-CN" sz="1400" b="1" dirty="0" err="1">
                <a:ea typeface="宋体" panose="02010600030101010101" pitchFamily="2" charset="-122"/>
              </a:rPr>
              <a:t>data_out</a:t>
            </a:r>
            <a:r>
              <a:rPr lang="en-US" altLang="zh-CN" sz="1400" b="1" dirty="0">
                <a:ea typeface="宋体" panose="02010600030101010101" pitchFamily="2" charset="-122"/>
              </a:rPr>
              <a:t>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always @(</a:t>
            </a:r>
            <a:r>
              <a:rPr lang="en-US" altLang="zh-CN" sz="1400" b="1" dirty="0" err="1">
                <a:ea typeface="宋体" panose="02010600030101010101" pitchFamily="2" charset="-122"/>
              </a:rPr>
              <a:t>data_in</a:t>
            </a:r>
            <a:r>
              <a:rPr lang="en-US" altLang="zh-CN" sz="1400" b="1" dirty="0">
                <a:ea typeface="宋体" panose="02010600030101010101" pitchFamily="2" charset="-122"/>
              </a:rPr>
              <a:t> or enable)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begin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if (enable==1)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       case (</a:t>
            </a:r>
            <a:r>
              <a:rPr lang="en-US" altLang="zh-CN" sz="1400" b="1" dirty="0" err="1">
                <a:ea typeface="宋体" panose="02010600030101010101" pitchFamily="2" charset="-122"/>
              </a:rPr>
              <a:t>data_in</a:t>
            </a:r>
            <a:r>
              <a:rPr lang="en-US" altLang="zh-CN" sz="1400" b="1" dirty="0">
                <a:ea typeface="宋体" panose="02010600030101010101" pitchFamily="2" charset="-122"/>
              </a:rPr>
              <a:t> )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           3'b000: </a:t>
            </a:r>
            <a:r>
              <a:rPr lang="en-US" altLang="zh-CN" sz="1400" b="1" dirty="0" err="1">
                <a:ea typeface="宋体" panose="02010600030101010101" pitchFamily="2" charset="-122"/>
              </a:rPr>
              <a:t>data_out</a:t>
            </a:r>
            <a:r>
              <a:rPr lang="en-US" altLang="zh-CN" sz="1400" b="1" dirty="0">
                <a:ea typeface="宋体" panose="02010600030101010101" pitchFamily="2" charset="-122"/>
              </a:rPr>
              <a:t>=8'b11111110;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           3'b001: </a:t>
            </a:r>
            <a:r>
              <a:rPr lang="en-US" altLang="zh-CN" sz="1400" b="1" dirty="0" err="1">
                <a:ea typeface="宋体" panose="02010600030101010101" pitchFamily="2" charset="-122"/>
              </a:rPr>
              <a:t>data_out</a:t>
            </a:r>
            <a:r>
              <a:rPr lang="en-US" altLang="zh-CN" sz="1400" b="1" dirty="0">
                <a:ea typeface="宋体" panose="02010600030101010101" pitchFamily="2" charset="-122"/>
              </a:rPr>
              <a:t>=8'b11111101;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           3'b010: </a:t>
            </a:r>
            <a:r>
              <a:rPr lang="en-US" altLang="zh-CN" sz="1400" b="1" dirty="0" err="1">
                <a:ea typeface="宋体" panose="02010600030101010101" pitchFamily="2" charset="-122"/>
              </a:rPr>
              <a:t>data_out</a:t>
            </a:r>
            <a:r>
              <a:rPr lang="en-US" altLang="zh-CN" sz="1400" b="1" dirty="0">
                <a:ea typeface="宋体" panose="02010600030101010101" pitchFamily="2" charset="-122"/>
              </a:rPr>
              <a:t>=8'b11111011;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           3'b011: </a:t>
            </a:r>
            <a:r>
              <a:rPr lang="en-US" altLang="zh-CN" sz="1400" b="1" dirty="0" err="1">
                <a:ea typeface="宋体" panose="02010600030101010101" pitchFamily="2" charset="-122"/>
              </a:rPr>
              <a:t>data_out</a:t>
            </a:r>
            <a:r>
              <a:rPr lang="en-US" altLang="zh-CN" sz="1400" b="1" dirty="0">
                <a:ea typeface="宋体" panose="02010600030101010101" pitchFamily="2" charset="-122"/>
              </a:rPr>
              <a:t>=8'b11110111;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           3'b100: </a:t>
            </a:r>
            <a:r>
              <a:rPr lang="en-US" altLang="zh-CN" sz="1400" b="1" dirty="0" err="1">
                <a:ea typeface="宋体" panose="02010600030101010101" pitchFamily="2" charset="-122"/>
              </a:rPr>
              <a:t>data_out</a:t>
            </a:r>
            <a:r>
              <a:rPr lang="en-US" altLang="zh-CN" sz="1400" b="1" dirty="0">
                <a:ea typeface="宋体" panose="02010600030101010101" pitchFamily="2" charset="-122"/>
              </a:rPr>
              <a:t>=8'b11101111;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           3'b101: </a:t>
            </a:r>
            <a:r>
              <a:rPr lang="en-US" altLang="zh-CN" sz="1400" b="1" dirty="0" err="1">
                <a:ea typeface="宋体" panose="02010600030101010101" pitchFamily="2" charset="-122"/>
              </a:rPr>
              <a:t>data_out</a:t>
            </a:r>
            <a:r>
              <a:rPr lang="en-US" altLang="zh-CN" sz="1400" b="1" dirty="0">
                <a:ea typeface="宋体" panose="02010600030101010101" pitchFamily="2" charset="-122"/>
              </a:rPr>
              <a:t>=8'b11011111;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           3'b110: </a:t>
            </a:r>
            <a:r>
              <a:rPr lang="en-US" altLang="zh-CN" sz="1400" b="1" dirty="0" err="1">
                <a:ea typeface="宋体" panose="02010600030101010101" pitchFamily="2" charset="-122"/>
              </a:rPr>
              <a:t>data_out</a:t>
            </a:r>
            <a:r>
              <a:rPr lang="en-US" altLang="zh-CN" sz="1400" b="1" dirty="0">
                <a:ea typeface="宋体" panose="02010600030101010101" pitchFamily="2" charset="-122"/>
              </a:rPr>
              <a:t>=8'b10111111;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           3'b111: </a:t>
            </a:r>
            <a:r>
              <a:rPr lang="en-US" altLang="zh-CN" sz="1400" b="1" dirty="0" err="1">
                <a:ea typeface="宋体" panose="02010600030101010101" pitchFamily="2" charset="-122"/>
              </a:rPr>
              <a:t>data_out</a:t>
            </a:r>
            <a:r>
              <a:rPr lang="en-US" altLang="zh-CN" sz="1400" b="1" dirty="0">
                <a:ea typeface="宋体" panose="02010600030101010101" pitchFamily="2" charset="-122"/>
              </a:rPr>
              <a:t>=8'b01111111;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           default: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data_out</a:t>
            </a:r>
            <a:r>
              <a:rPr lang="en-US" altLang="zh-CN" sz="1400" b="1" dirty="0" smtClean="0">
                <a:ea typeface="宋体" panose="02010600030101010101" pitchFamily="2" charset="-122"/>
              </a:rPr>
              <a:t>=8'b11111111;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       </a:t>
            </a:r>
            <a:r>
              <a:rPr lang="en-US" altLang="zh-CN" sz="1400" b="1" dirty="0" err="1">
                <a:ea typeface="宋体" panose="02010600030101010101" pitchFamily="2" charset="-122"/>
              </a:rPr>
              <a:t>endcase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else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       </a:t>
            </a:r>
            <a:r>
              <a:rPr lang="en-US" altLang="zh-CN" sz="1400" b="1" dirty="0" err="1">
                <a:ea typeface="宋体" panose="02010600030101010101" pitchFamily="2" charset="-122"/>
              </a:rPr>
              <a:t>data_out</a:t>
            </a:r>
            <a:r>
              <a:rPr lang="en-US" altLang="zh-CN" sz="1400" b="1" dirty="0">
                <a:ea typeface="宋体" panose="02010600030101010101" pitchFamily="2" charset="-122"/>
              </a:rPr>
              <a:t>=8'b11111111;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end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 err="1">
                <a:ea typeface="宋体" panose="02010600030101010101" pitchFamily="2" charset="-122"/>
              </a:rPr>
              <a:t>endmodule</a:t>
            </a:r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3438" y="71438"/>
            <a:ext cx="4286250" cy="6715125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module decode3_8 (</a:t>
            </a:r>
            <a:r>
              <a:rPr lang="en-US" altLang="zh-CN" sz="1400" b="1" dirty="0" err="1">
                <a:ea typeface="宋体" panose="02010600030101010101" pitchFamily="2" charset="-122"/>
              </a:rPr>
              <a:t>data_out,data_in,enable</a:t>
            </a:r>
            <a:r>
              <a:rPr lang="en-US" altLang="zh-CN" sz="1400" b="1" dirty="0">
                <a:ea typeface="宋体" panose="02010600030101010101" pitchFamily="2" charset="-122"/>
              </a:rPr>
              <a:t>) 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input [2:0] </a:t>
            </a:r>
            <a:r>
              <a:rPr lang="en-US" altLang="zh-CN" sz="1400" b="1" dirty="0" err="1">
                <a:ea typeface="宋体" panose="02010600030101010101" pitchFamily="2" charset="-122"/>
              </a:rPr>
              <a:t>data_in</a:t>
            </a:r>
            <a:r>
              <a:rPr lang="en-US" altLang="zh-CN" sz="1400" b="1" dirty="0">
                <a:ea typeface="宋体" panose="02010600030101010101" pitchFamily="2" charset="-122"/>
              </a:rPr>
              <a:t>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input enable;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output [7:0] </a:t>
            </a:r>
            <a:r>
              <a:rPr lang="en-US" altLang="zh-CN" sz="1400" b="1" dirty="0" err="1">
                <a:ea typeface="宋体" panose="02010600030101010101" pitchFamily="2" charset="-122"/>
              </a:rPr>
              <a:t>data_out</a:t>
            </a:r>
            <a:r>
              <a:rPr lang="en-US" altLang="zh-CN" sz="1400" b="1" dirty="0">
                <a:ea typeface="宋体" panose="02010600030101010101" pitchFamily="2" charset="-122"/>
              </a:rPr>
              <a:t>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 err="1">
                <a:ea typeface="宋体" panose="02010600030101010101" pitchFamily="2" charset="-122"/>
              </a:rPr>
              <a:t>reg</a:t>
            </a:r>
            <a:r>
              <a:rPr lang="en-US" altLang="zh-CN" sz="1400" b="1" dirty="0">
                <a:ea typeface="宋体" panose="02010600030101010101" pitchFamily="2" charset="-122"/>
              </a:rPr>
              <a:t> [7:0] </a:t>
            </a:r>
            <a:r>
              <a:rPr lang="en-US" altLang="zh-CN" sz="1400" b="1" dirty="0" err="1">
                <a:ea typeface="宋体" panose="02010600030101010101" pitchFamily="2" charset="-122"/>
              </a:rPr>
              <a:t>data_out</a:t>
            </a:r>
            <a:r>
              <a:rPr lang="en-US" altLang="zh-CN" sz="1400" b="1" dirty="0">
                <a:ea typeface="宋体" panose="02010600030101010101" pitchFamily="2" charset="-122"/>
              </a:rPr>
              <a:t>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always @(</a:t>
            </a:r>
            <a:r>
              <a:rPr lang="en-US" altLang="zh-CN" sz="1400" b="1" dirty="0" err="1">
                <a:ea typeface="宋体" panose="02010600030101010101" pitchFamily="2" charset="-122"/>
              </a:rPr>
              <a:t>data_in</a:t>
            </a:r>
            <a:r>
              <a:rPr lang="en-US" altLang="zh-CN" sz="1400" b="1" dirty="0">
                <a:ea typeface="宋体" panose="02010600030101010101" pitchFamily="2" charset="-122"/>
              </a:rPr>
              <a:t> or enable)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begin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if (enable==1)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       if(</a:t>
            </a:r>
            <a:r>
              <a:rPr lang="en-US" altLang="zh-CN" sz="1400" b="1" dirty="0" err="1">
                <a:ea typeface="宋体" panose="02010600030101010101" pitchFamily="2" charset="-122"/>
              </a:rPr>
              <a:t>data_in</a:t>
            </a:r>
            <a:r>
              <a:rPr lang="en-US" altLang="zh-CN" sz="1400" b="1" dirty="0">
                <a:ea typeface="宋体" panose="02010600030101010101" pitchFamily="2" charset="-122"/>
              </a:rPr>
              <a:t>==3'b000)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                      </a:t>
            </a:r>
            <a:r>
              <a:rPr lang="en-US" altLang="zh-CN" sz="1400" b="1" dirty="0" err="1">
                <a:ea typeface="宋体" panose="02010600030101010101" pitchFamily="2" charset="-122"/>
              </a:rPr>
              <a:t>data_out</a:t>
            </a:r>
            <a:r>
              <a:rPr lang="en-US" altLang="zh-CN" sz="1400" b="1" dirty="0">
                <a:ea typeface="宋体" panose="02010600030101010101" pitchFamily="2" charset="-122"/>
              </a:rPr>
              <a:t>=8'b11111110;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       else if(</a:t>
            </a:r>
            <a:r>
              <a:rPr lang="en-US" altLang="zh-CN" sz="1400" b="1" dirty="0" err="1">
                <a:ea typeface="宋体" panose="02010600030101010101" pitchFamily="2" charset="-122"/>
              </a:rPr>
              <a:t>data_in</a:t>
            </a:r>
            <a:r>
              <a:rPr lang="en-US" altLang="zh-CN" sz="1400" b="1" dirty="0">
                <a:ea typeface="宋体" panose="02010600030101010101" pitchFamily="2" charset="-122"/>
              </a:rPr>
              <a:t>==3'b001)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                      </a:t>
            </a:r>
            <a:r>
              <a:rPr lang="en-US" altLang="zh-CN" sz="1400" b="1" dirty="0" err="1">
                <a:ea typeface="宋体" panose="02010600030101010101" pitchFamily="2" charset="-122"/>
              </a:rPr>
              <a:t>data_out</a:t>
            </a:r>
            <a:r>
              <a:rPr lang="en-US" altLang="zh-CN" sz="1400" b="1" dirty="0">
                <a:ea typeface="宋体" panose="02010600030101010101" pitchFamily="2" charset="-122"/>
              </a:rPr>
              <a:t>=8'b11111101;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       else if(</a:t>
            </a:r>
            <a:r>
              <a:rPr lang="en-US" altLang="zh-CN" sz="1400" b="1" dirty="0" err="1">
                <a:ea typeface="宋体" panose="02010600030101010101" pitchFamily="2" charset="-122"/>
              </a:rPr>
              <a:t>data_in</a:t>
            </a:r>
            <a:r>
              <a:rPr lang="en-US" altLang="zh-CN" sz="1400" b="1" dirty="0">
                <a:ea typeface="宋体" panose="02010600030101010101" pitchFamily="2" charset="-122"/>
              </a:rPr>
              <a:t>==3'b010)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                      </a:t>
            </a:r>
            <a:r>
              <a:rPr lang="en-US" altLang="zh-CN" sz="1400" b="1" dirty="0" err="1">
                <a:ea typeface="宋体" panose="02010600030101010101" pitchFamily="2" charset="-122"/>
              </a:rPr>
              <a:t>data_out</a:t>
            </a:r>
            <a:r>
              <a:rPr lang="en-US" altLang="zh-CN" sz="1400" b="1" dirty="0">
                <a:ea typeface="宋体" panose="02010600030101010101" pitchFamily="2" charset="-122"/>
              </a:rPr>
              <a:t>=8'b11111011;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       else if(</a:t>
            </a:r>
            <a:r>
              <a:rPr lang="en-US" altLang="zh-CN" sz="1400" b="1" dirty="0" err="1">
                <a:ea typeface="宋体" panose="02010600030101010101" pitchFamily="2" charset="-122"/>
              </a:rPr>
              <a:t>data_in</a:t>
            </a:r>
            <a:r>
              <a:rPr lang="en-US" altLang="zh-CN" sz="1400" b="1" dirty="0">
                <a:ea typeface="宋体" panose="02010600030101010101" pitchFamily="2" charset="-122"/>
              </a:rPr>
              <a:t>==3'b011)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                      </a:t>
            </a:r>
            <a:r>
              <a:rPr lang="en-US" altLang="zh-CN" sz="1400" b="1" dirty="0" err="1">
                <a:ea typeface="宋体" panose="02010600030101010101" pitchFamily="2" charset="-122"/>
              </a:rPr>
              <a:t>data_out</a:t>
            </a:r>
            <a:r>
              <a:rPr lang="en-US" altLang="zh-CN" sz="1400" b="1" dirty="0">
                <a:ea typeface="宋体" panose="02010600030101010101" pitchFamily="2" charset="-122"/>
              </a:rPr>
              <a:t>=8'b11110111;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       else if(</a:t>
            </a:r>
            <a:r>
              <a:rPr lang="en-US" altLang="zh-CN" sz="1400" b="1" dirty="0" err="1">
                <a:ea typeface="宋体" panose="02010600030101010101" pitchFamily="2" charset="-122"/>
              </a:rPr>
              <a:t>data_in</a:t>
            </a:r>
            <a:r>
              <a:rPr lang="en-US" altLang="zh-CN" sz="1400" b="1" dirty="0">
                <a:ea typeface="宋体" panose="02010600030101010101" pitchFamily="2" charset="-122"/>
              </a:rPr>
              <a:t>==3'b100)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                      </a:t>
            </a:r>
            <a:r>
              <a:rPr lang="en-US" altLang="zh-CN" sz="1400" b="1" dirty="0" err="1">
                <a:ea typeface="宋体" panose="02010600030101010101" pitchFamily="2" charset="-122"/>
              </a:rPr>
              <a:t>data_out</a:t>
            </a:r>
            <a:r>
              <a:rPr lang="en-US" altLang="zh-CN" sz="1400" b="1" dirty="0">
                <a:ea typeface="宋体" panose="02010600030101010101" pitchFamily="2" charset="-122"/>
              </a:rPr>
              <a:t>=8'b11101111;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       else if(</a:t>
            </a:r>
            <a:r>
              <a:rPr lang="en-US" altLang="zh-CN" sz="1400" b="1" dirty="0" err="1">
                <a:ea typeface="宋体" panose="02010600030101010101" pitchFamily="2" charset="-122"/>
              </a:rPr>
              <a:t>data_in</a:t>
            </a:r>
            <a:r>
              <a:rPr lang="en-US" altLang="zh-CN" sz="1400" b="1" dirty="0">
                <a:ea typeface="宋体" panose="02010600030101010101" pitchFamily="2" charset="-122"/>
              </a:rPr>
              <a:t>==3'b101)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                      </a:t>
            </a:r>
            <a:r>
              <a:rPr lang="en-US" altLang="zh-CN" sz="1400" b="1" dirty="0" err="1">
                <a:ea typeface="宋体" panose="02010600030101010101" pitchFamily="2" charset="-122"/>
              </a:rPr>
              <a:t>data_out</a:t>
            </a:r>
            <a:r>
              <a:rPr lang="en-US" altLang="zh-CN" sz="1400" b="1" dirty="0">
                <a:ea typeface="宋体" panose="02010600030101010101" pitchFamily="2" charset="-122"/>
              </a:rPr>
              <a:t>=8'b11011111;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       else if(</a:t>
            </a:r>
            <a:r>
              <a:rPr lang="en-US" altLang="zh-CN" sz="1400" b="1" dirty="0" err="1">
                <a:ea typeface="宋体" panose="02010600030101010101" pitchFamily="2" charset="-122"/>
              </a:rPr>
              <a:t>data_in</a:t>
            </a:r>
            <a:r>
              <a:rPr lang="en-US" altLang="zh-CN" sz="1400" b="1" dirty="0">
                <a:ea typeface="宋体" panose="02010600030101010101" pitchFamily="2" charset="-122"/>
              </a:rPr>
              <a:t>==3'b110)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                      </a:t>
            </a:r>
            <a:r>
              <a:rPr lang="en-US" altLang="zh-CN" sz="1400" b="1" dirty="0" err="1">
                <a:ea typeface="宋体" panose="02010600030101010101" pitchFamily="2" charset="-122"/>
              </a:rPr>
              <a:t>data_out</a:t>
            </a:r>
            <a:r>
              <a:rPr lang="en-US" altLang="zh-CN" sz="1400" b="1" dirty="0">
                <a:ea typeface="宋体" panose="02010600030101010101" pitchFamily="2" charset="-122"/>
              </a:rPr>
              <a:t>=8'b10111111;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       else if(</a:t>
            </a:r>
            <a:r>
              <a:rPr lang="en-US" altLang="zh-CN" sz="1400" b="1" dirty="0" err="1">
                <a:ea typeface="宋体" panose="02010600030101010101" pitchFamily="2" charset="-122"/>
              </a:rPr>
              <a:t>data_in</a:t>
            </a:r>
            <a:r>
              <a:rPr lang="en-US" altLang="zh-CN" sz="1400" b="1" dirty="0">
                <a:ea typeface="宋体" panose="02010600030101010101" pitchFamily="2" charset="-122"/>
              </a:rPr>
              <a:t>==3'b111)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                      </a:t>
            </a:r>
            <a:r>
              <a:rPr lang="en-US" altLang="zh-CN" sz="1400" b="1" dirty="0" err="1">
                <a:ea typeface="宋体" panose="02010600030101010101" pitchFamily="2" charset="-122"/>
              </a:rPr>
              <a:t>data_out</a:t>
            </a:r>
            <a:r>
              <a:rPr lang="en-US" altLang="zh-CN" sz="1400" b="1" dirty="0">
                <a:ea typeface="宋体" panose="02010600030101010101" pitchFamily="2" charset="-122"/>
              </a:rPr>
              <a:t>=8'b01111111;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       else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                     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data_out</a:t>
            </a:r>
            <a:r>
              <a:rPr lang="en-US" altLang="zh-CN" sz="1400" b="1" dirty="0" smtClean="0">
                <a:ea typeface="宋体" panose="02010600030101010101" pitchFamily="2" charset="-122"/>
              </a:rPr>
              <a:t>=8'b11111111;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else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               </a:t>
            </a:r>
            <a:r>
              <a:rPr lang="en-US" altLang="zh-CN" sz="1400" b="1" dirty="0" err="1">
                <a:ea typeface="宋体" panose="02010600030101010101" pitchFamily="2" charset="-122"/>
              </a:rPr>
              <a:t>data_out</a:t>
            </a:r>
            <a:r>
              <a:rPr lang="en-US" altLang="zh-CN" sz="1400" b="1" dirty="0">
                <a:ea typeface="宋体" panose="02010600030101010101" pitchFamily="2" charset="-122"/>
              </a:rPr>
              <a:t> = 8'b11111111;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end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 err="1">
                <a:ea typeface="宋体" panose="02010600030101010101" pitchFamily="2" charset="-122"/>
              </a:rPr>
              <a:t>endmodule</a:t>
            </a:r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1285875" y="261938"/>
            <a:ext cx="21431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 b="1" dirty="0">
                <a:latin typeface="+mj-ea"/>
                <a:ea typeface="+mj-ea"/>
              </a:rPr>
              <a:t>: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8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译码器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625" y="214313"/>
            <a:ext cx="5214938" cy="6462712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 dirty="0">
                <a:ea typeface="宋体" panose="02010600030101010101" pitchFamily="2" charset="-122"/>
              </a:rPr>
              <a:t>module decode3_8 (</a:t>
            </a:r>
            <a:r>
              <a:rPr lang="en-US" altLang="zh-CN" sz="1800" b="1" dirty="0" err="1">
                <a:ea typeface="宋体" panose="02010600030101010101" pitchFamily="2" charset="-122"/>
              </a:rPr>
              <a:t>data_out,data_in,enable</a:t>
            </a:r>
            <a:r>
              <a:rPr lang="en-US" altLang="zh-CN" sz="1800" b="1" dirty="0">
                <a:ea typeface="宋体" panose="02010600030101010101" pitchFamily="2" charset="-122"/>
              </a:rPr>
              <a:t>) ;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800" b="1" dirty="0">
                <a:ea typeface="宋体" panose="02010600030101010101" pitchFamily="2" charset="-122"/>
              </a:rPr>
              <a:t>input [2:0] </a:t>
            </a:r>
            <a:r>
              <a:rPr lang="en-US" altLang="zh-CN" sz="1800" b="1" dirty="0" err="1">
                <a:ea typeface="宋体" panose="02010600030101010101" pitchFamily="2" charset="-122"/>
              </a:rPr>
              <a:t>data_in</a:t>
            </a:r>
            <a:r>
              <a:rPr lang="en-US" altLang="zh-CN" sz="1800" b="1" dirty="0">
                <a:ea typeface="宋体" panose="02010600030101010101" pitchFamily="2" charset="-122"/>
              </a:rPr>
              <a:t>;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800" b="1" dirty="0">
                <a:ea typeface="宋体" panose="02010600030101010101" pitchFamily="2" charset="-122"/>
              </a:rPr>
              <a:t>input enable;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800" b="1" dirty="0">
                <a:ea typeface="宋体" panose="02010600030101010101" pitchFamily="2" charset="-122"/>
              </a:rPr>
              <a:t>output [7:0] </a:t>
            </a:r>
            <a:r>
              <a:rPr lang="en-US" altLang="zh-CN" sz="1800" b="1" dirty="0" err="1">
                <a:ea typeface="宋体" panose="02010600030101010101" pitchFamily="2" charset="-122"/>
              </a:rPr>
              <a:t>data_out</a:t>
            </a:r>
            <a:r>
              <a:rPr lang="en-US" altLang="zh-CN" sz="1800" b="1" dirty="0">
                <a:ea typeface="宋体" panose="02010600030101010101" pitchFamily="2" charset="-122"/>
              </a:rPr>
              <a:t>;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800" b="1" dirty="0" err="1">
                <a:ea typeface="宋体" panose="02010600030101010101" pitchFamily="2" charset="-122"/>
              </a:rPr>
              <a:t>reg</a:t>
            </a:r>
            <a:r>
              <a:rPr lang="en-US" altLang="zh-CN" sz="1800" b="1" dirty="0">
                <a:ea typeface="宋体" panose="02010600030101010101" pitchFamily="2" charset="-122"/>
              </a:rPr>
              <a:t> [7:0] </a:t>
            </a:r>
            <a:r>
              <a:rPr lang="en-US" altLang="zh-CN" sz="1800" b="1" dirty="0" err="1">
                <a:ea typeface="宋体" panose="02010600030101010101" pitchFamily="2" charset="-122"/>
              </a:rPr>
              <a:t>data_out</a:t>
            </a:r>
            <a:r>
              <a:rPr lang="en-US" altLang="zh-CN" sz="1800" b="1" dirty="0">
                <a:ea typeface="宋体" panose="02010600030101010101" pitchFamily="2" charset="-122"/>
              </a:rPr>
              <a:t>;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800" b="1" dirty="0">
                <a:ea typeface="宋体" panose="02010600030101010101" pitchFamily="2" charset="-122"/>
              </a:rPr>
              <a:t>integer </a:t>
            </a:r>
            <a:r>
              <a:rPr lang="en-US" altLang="zh-CN" sz="1800" b="1" dirty="0" err="1">
                <a:ea typeface="宋体" panose="02010600030101010101" pitchFamily="2" charset="-122"/>
              </a:rPr>
              <a:t>i</a:t>
            </a:r>
            <a:r>
              <a:rPr lang="en-US" altLang="zh-CN" sz="1800" b="1" dirty="0">
                <a:ea typeface="宋体" panose="02010600030101010101" pitchFamily="2" charset="-122"/>
              </a:rPr>
              <a:t>;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800" b="1" dirty="0">
                <a:ea typeface="宋体" panose="02010600030101010101" pitchFamily="2" charset="-122"/>
              </a:rPr>
              <a:t>      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800" b="1" dirty="0">
                <a:ea typeface="宋体" panose="02010600030101010101" pitchFamily="2" charset="-122"/>
              </a:rPr>
              <a:t>always @(</a:t>
            </a:r>
            <a:r>
              <a:rPr lang="en-US" altLang="zh-CN" sz="1800" b="1" dirty="0" err="1">
                <a:ea typeface="宋体" panose="02010600030101010101" pitchFamily="2" charset="-122"/>
              </a:rPr>
              <a:t>data_in</a:t>
            </a:r>
            <a:r>
              <a:rPr lang="en-US" altLang="zh-CN" sz="1800" b="1" dirty="0">
                <a:ea typeface="宋体" panose="02010600030101010101" pitchFamily="2" charset="-122"/>
              </a:rPr>
              <a:t> or enable)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800" b="1" dirty="0">
                <a:ea typeface="宋体" panose="02010600030101010101" pitchFamily="2" charset="-122"/>
              </a:rPr>
              <a:t>begin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800" b="1" dirty="0">
                <a:ea typeface="宋体" panose="02010600030101010101" pitchFamily="2" charset="-122"/>
              </a:rPr>
              <a:t>    if(enable)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800" b="1" dirty="0">
                <a:ea typeface="宋体" panose="02010600030101010101" pitchFamily="2" charset="-122"/>
              </a:rPr>
              <a:t>          begin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800" b="1" dirty="0">
                <a:ea typeface="宋体" panose="02010600030101010101" pitchFamily="2" charset="-122"/>
              </a:rPr>
              <a:t>              for(</a:t>
            </a:r>
            <a:r>
              <a:rPr lang="en-US" altLang="zh-CN" sz="1800" b="1" dirty="0" err="1">
                <a:ea typeface="宋体" panose="02010600030101010101" pitchFamily="2" charset="-122"/>
              </a:rPr>
              <a:t>i</a:t>
            </a:r>
            <a:r>
              <a:rPr lang="en-US" altLang="zh-CN" sz="1800" b="1" dirty="0">
                <a:ea typeface="宋体" panose="02010600030101010101" pitchFamily="2" charset="-122"/>
              </a:rPr>
              <a:t>=0;i&lt;8;i=i+1)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800" b="1" dirty="0">
                <a:ea typeface="宋体" panose="02010600030101010101" pitchFamily="2" charset="-122"/>
              </a:rPr>
              <a:t>                  begin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800" b="1" dirty="0">
                <a:ea typeface="宋体" panose="02010600030101010101" pitchFamily="2" charset="-122"/>
              </a:rPr>
              <a:t>                     if(</a:t>
            </a:r>
            <a:r>
              <a:rPr lang="en-US" altLang="zh-CN" sz="1800" b="1" dirty="0" err="1">
                <a:ea typeface="宋体" panose="02010600030101010101" pitchFamily="2" charset="-122"/>
              </a:rPr>
              <a:t>data_in</a:t>
            </a:r>
            <a:r>
              <a:rPr lang="en-US" altLang="zh-CN" sz="1800" b="1" dirty="0">
                <a:ea typeface="宋体" panose="02010600030101010101" pitchFamily="2" charset="-122"/>
              </a:rPr>
              <a:t>==</a:t>
            </a:r>
            <a:r>
              <a:rPr lang="en-US" altLang="zh-CN" sz="1800" b="1" dirty="0" err="1">
                <a:ea typeface="宋体" panose="02010600030101010101" pitchFamily="2" charset="-122"/>
              </a:rPr>
              <a:t>i</a:t>
            </a:r>
            <a:r>
              <a:rPr lang="en-US" altLang="zh-CN" sz="1800" b="1" dirty="0">
                <a:ea typeface="宋体" panose="02010600030101010101" pitchFamily="2" charset="-122"/>
              </a:rPr>
              <a:t>)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800" b="1" dirty="0">
                <a:ea typeface="宋体" panose="02010600030101010101" pitchFamily="2" charset="-122"/>
              </a:rPr>
              <a:t>                            </a:t>
            </a:r>
            <a:r>
              <a:rPr lang="en-US" altLang="zh-CN" sz="1800" b="1" dirty="0" err="1">
                <a:ea typeface="宋体" panose="02010600030101010101" pitchFamily="2" charset="-122"/>
              </a:rPr>
              <a:t>data_out</a:t>
            </a:r>
            <a:r>
              <a:rPr lang="en-US" altLang="zh-CN" sz="1800" b="1" dirty="0">
                <a:ea typeface="宋体" panose="02010600030101010101" pitchFamily="2" charset="-122"/>
              </a:rPr>
              <a:t>[</a:t>
            </a:r>
            <a:r>
              <a:rPr lang="en-US" altLang="zh-CN" sz="1800" b="1" dirty="0" err="1">
                <a:ea typeface="宋体" panose="02010600030101010101" pitchFamily="2" charset="-122"/>
              </a:rPr>
              <a:t>i</a:t>
            </a:r>
            <a:r>
              <a:rPr lang="en-US" altLang="zh-CN" sz="1800" b="1" dirty="0">
                <a:ea typeface="宋体" panose="02010600030101010101" pitchFamily="2" charset="-122"/>
              </a:rPr>
              <a:t>]=0;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800" b="1" dirty="0">
                <a:ea typeface="宋体" panose="02010600030101010101" pitchFamily="2" charset="-122"/>
              </a:rPr>
              <a:t>                     else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800" b="1" dirty="0">
                <a:ea typeface="宋体" panose="02010600030101010101" pitchFamily="2" charset="-122"/>
              </a:rPr>
              <a:t>                            </a:t>
            </a:r>
            <a:r>
              <a:rPr lang="en-US" altLang="zh-CN" sz="1800" b="1" dirty="0" err="1">
                <a:ea typeface="宋体" panose="02010600030101010101" pitchFamily="2" charset="-122"/>
              </a:rPr>
              <a:t>data_out</a:t>
            </a:r>
            <a:r>
              <a:rPr lang="en-US" altLang="zh-CN" sz="1800" b="1" dirty="0">
                <a:ea typeface="宋体" panose="02010600030101010101" pitchFamily="2" charset="-122"/>
              </a:rPr>
              <a:t>[</a:t>
            </a:r>
            <a:r>
              <a:rPr lang="en-US" altLang="zh-CN" sz="1800" b="1" dirty="0" err="1">
                <a:ea typeface="宋体" panose="02010600030101010101" pitchFamily="2" charset="-122"/>
              </a:rPr>
              <a:t>i</a:t>
            </a:r>
            <a:r>
              <a:rPr lang="en-US" altLang="zh-CN" sz="1800" b="1" dirty="0">
                <a:ea typeface="宋体" panose="02010600030101010101" pitchFamily="2" charset="-122"/>
              </a:rPr>
              <a:t>]=1;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800" b="1" dirty="0">
                <a:ea typeface="宋体" panose="02010600030101010101" pitchFamily="2" charset="-122"/>
              </a:rPr>
              <a:t>                  end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800" b="1" dirty="0">
                <a:ea typeface="宋体" panose="02010600030101010101" pitchFamily="2" charset="-122"/>
              </a:rPr>
              <a:t>              end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800" b="1" dirty="0">
                <a:ea typeface="宋体" panose="02010600030101010101" pitchFamily="2" charset="-122"/>
              </a:rPr>
              <a:t>    else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800" b="1" dirty="0">
                <a:ea typeface="宋体" panose="02010600030101010101" pitchFamily="2" charset="-122"/>
              </a:rPr>
              <a:t>          </a:t>
            </a:r>
            <a:r>
              <a:rPr lang="en-US" altLang="zh-CN" sz="1800" b="1" dirty="0" err="1">
                <a:ea typeface="宋体" panose="02010600030101010101" pitchFamily="2" charset="-122"/>
              </a:rPr>
              <a:t>data_out</a:t>
            </a:r>
            <a:r>
              <a:rPr lang="en-US" altLang="zh-CN" sz="1800" b="1" dirty="0">
                <a:ea typeface="宋体" panose="02010600030101010101" pitchFamily="2" charset="-122"/>
              </a:rPr>
              <a:t>=8'hff;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800" b="1" dirty="0">
                <a:ea typeface="宋体" panose="02010600030101010101" pitchFamily="2" charset="-122"/>
              </a:rPr>
              <a:t>end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800" b="1" dirty="0" err="1">
                <a:ea typeface="宋体" panose="02010600030101010101" pitchFamily="2" charset="-122"/>
              </a:rPr>
              <a:t>endmodule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64"/>
          <p:cNvSpPr txBox="1">
            <a:spLocks noChangeArrowheads="1"/>
          </p:cNvSpPr>
          <p:nvPr/>
        </p:nvSpPr>
        <p:spPr bwMode="auto">
          <a:xfrm>
            <a:off x="2500313" y="214313"/>
            <a:ext cx="428625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逻辑门的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ea typeface="楷体_GB2312" pitchFamily="49" charset="-122"/>
              </a:rPr>
              <a:t>Verilog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描述</a:t>
            </a:r>
            <a:r>
              <a:rPr lang="en-US" altLang="zh-CN" sz="2800" b="1">
                <a:ea typeface="楷体_GB2312" pitchFamily="49" charset="-122"/>
              </a:rPr>
              <a:t> </a:t>
            </a:r>
            <a:endParaRPr lang="zh-CN" altLang="en-US" sz="2800" b="1">
              <a:ea typeface="楷体_GB2312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42938" y="952500"/>
          <a:ext cx="7500989" cy="56395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33878"/>
                <a:gridCol w="2822154"/>
                <a:gridCol w="1856680"/>
                <a:gridCol w="1188277"/>
              </a:tblGrid>
              <a:tr h="596046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dirty="0" err="1" smtClean="0">
                          <a:latin typeface="Arial" panose="020B0604020202020204" pitchFamily="34" charset="0"/>
                          <a:ea typeface="楷体_GB2312" pitchFamily="49" charset="-122"/>
                        </a:rPr>
                        <a:t>Verilog</a:t>
                      </a:r>
                      <a:r>
                        <a:rPr kumimoji="0" lang="zh-CN" altLang="en-US" sz="2000" b="1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描述</a:t>
                      </a:r>
                      <a:r>
                        <a:rPr kumimoji="0" lang="en-US" altLang="zh-CN" sz="2000" b="1" dirty="0" smtClean="0">
                          <a:latin typeface="Arial" panose="020B0604020202020204" pitchFamily="34" charset="0"/>
                          <a:ea typeface="楷体_GB2312" pitchFamily="49" charset="-122"/>
                        </a:rPr>
                        <a:t> </a:t>
                      </a:r>
                      <a:endParaRPr kumimoji="0" lang="zh-CN" altLang="en-US" sz="2000" b="1" dirty="0" smtClean="0"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T="60960" marB="6096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2000" b="1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逻辑表达式</a:t>
                      </a:r>
                      <a:endParaRPr kumimoji="0" lang="zh-CN" altLang="en-US" sz="20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T="60960" marB="6096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000" b="1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T="60960" marB="6096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661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与门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60960" marB="6096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1" dirty="0" smtClean="0">
                          <a:latin typeface="Arial" panose="020B0604020202020204" pitchFamily="34" charset="0"/>
                        </a:rPr>
                        <a:t>F </a:t>
                      </a:r>
                      <a:r>
                        <a:rPr lang="en-US" altLang="zh-CN" sz="2000" b="1" dirty="0" smtClean="0"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altLang="zh-CN" sz="2000" b="1" i="1" dirty="0" smtClean="0">
                          <a:latin typeface="Arial" panose="020B0604020202020204" pitchFamily="34" charset="0"/>
                        </a:rPr>
                        <a:t>A &amp; B</a:t>
                      </a:r>
                      <a:r>
                        <a:rPr lang="en-US" altLang="zh-CN" sz="2000" b="1" dirty="0" smtClean="0">
                          <a:latin typeface="Arial" panose="020B0604020202020204" pitchFamily="34" charset="0"/>
                        </a:rPr>
                        <a:t> ;</a:t>
                      </a:r>
                      <a:endParaRPr lang="zh-CN" altLang="en-US" sz="2000" b="1" i="1" dirty="0" smtClean="0">
                        <a:latin typeface="Arial" panose="020B0604020202020204" pitchFamily="34" charset="0"/>
                      </a:endParaRPr>
                    </a:p>
                  </a:txBody>
                  <a:tcPr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Arial" panose="020B0604020202020204" pitchFamily="34" charset="0"/>
                        </a:rPr>
                        <a:t>F=AB</a:t>
                      </a:r>
                      <a:endParaRPr lang="zh-CN" altLang="en-US" sz="2000" b="1" i="1" dirty="0">
                        <a:latin typeface="Arial" panose="020B0604020202020204" pitchFamily="34" charset="0"/>
                      </a:endParaRPr>
                    </a:p>
                  </a:txBody>
                  <a:tcPr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i="1" dirty="0">
                        <a:latin typeface="Arial" panose="020B0604020202020204" pitchFamily="34" charset="0"/>
                      </a:endParaRPr>
                    </a:p>
                  </a:txBody>
                  <a:tcPr marT="60960" marB="60960">
                    <a:noFill/>
                  </a:tcPr>
                </a:tc>
              </a:tr>
              <a:tr h="4661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kern="1200" dirty="0" smtClean="0"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或门</a:t>
                      </a:r>
                      <a:endParaRPr lang="zh-CN" altLang="en-US" sz="2000" b="1" kern="1200" dirty="0" smtClean="0">
                        <a:solidFill>
                          <a:srgbClr val="0000FF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T="60960" marB="6096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1" dirty="0" smtClean="0">
                          <a:latin typeface="Arial" panose="020B0604020202020204" pitchFamily="34" charset="0"/>
                        </a:rPr>
                        <a:t>F </a:t>
                      </a:r>
                      <a:r>
                        <a:rPr lang="en-US" altLang="zh-CN" sz="2000" b="1" dirty="0" smtClean="0"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altLang="zh-CN" sz="2000" b="1" i="1" dirty="0" smtClean="0">
                          <a:latin typeface="Arial" panose="020B0604020202020204" pitchFamily="34" charset="0"/>
                        </a:rPr>
                        <a:t>A | B</a:t>
                      </a:r>
                      <a:r>
                        <a:rPr lang="en-US" altLang="zh-CN" sz="2000" b="1" dirty="0" smtClean="0">
                          <a:latin typeface="Arial" panose="020B0604020202020204" pitchFamily="34" charset="0"/>
                        </a:rPr>
                        <a:t> ;</a:t>
                      </a:r>
                      <a:endParaRPr lang="zh-CN" altLang="en-US" sz="2000" b="1" i="1" dirty="0" smtClean="0">
                        <a:latin typeface="Arial" panose="020B0604020202020204" pitchFamily="34" charset="0"/>
                      </a:endParaRPr>
                    </a:p>
                  </a:txBody>
                  <a:tcPr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i="1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F=A+B</a:t>
                      </a:r>
                      <a:endParaRPr lang="zh-CN" altLang="en-US" sz="2000" b="1" i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i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T="60960" marB="60960">
                    <a:noFill/>
                  </a:tcPr>
                </a:tc>
              </a:tr>
              <a:tr h="4661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非门</a:t>
                      </a:r>
                      <a:endParaRPr lang="zh-CN" altLang="en-US" sz="2000" b="1" kern="1200" dirty="0">
                        <a:solidFill>
                          <a:srgbClr val="0000FF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T="60960" marB="6096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Arial" panose="020B0604020202020204" pitchFamily="34" charset="0"/>
                        </a:rPr>
                        <a:t>F </a:t>
                      </a:r>
                      <a:r>
                        <a:rPr lang="en-US" altLang="zh-CN" sz="2000" b="1" dirty="0" smtClean="0">
                          <a:latin typeface="Arial" panose="020B0604020202020204" pitchFamily="34" charset="0"/>
                        </a:rPr>
                        <a:t>= ~</a:t>
                      </a:r>
                      <a:r>
                        <a:rPr lang="en-US" altLang="zh-CN" sz="2000" b="1" i="1" dirty="0" smtClean="0">
                          <a:latin typeface="Arial" panose="020B0604020202020204" pitchFamily="34" charset="0"/>
                        </a:rPr>
                        <a:t>A</a:t>
                      </a:r>
                      <a:r>
                        <a:rPr lang="en-US" altLang="zh-CN" sz="2000" b="1" dirty="0" smtClean="0">
                          <a:latin typeface="Arial" panose="020B0604020202020204" pitchFamily="34" charset="0"/>
                        </a:rPr>
                        <a:t> ;</a:t>
                      </a:r>
                      <a:endParaRPr lang="zh-CN" altLang="en-US" sz="2000" b="1" i="1" dirty="0">
                        <a:latin typeface="Arial" panose="020B0604020202020204" pitchFamily="34" charset="0"/>
                      </a:endParaRPr>
                    </a:p>
                  </a:txBody>
                  <a:tcPr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Arial" panose="020B0604020202020204" pitchFamily="34" charset="0"/>
                        </a:rPr>
                        <a:t>F</a:t>
                      </a:r>
                      <a:r>
                        <a:rPr lang="en-US" altLang="zh-CN" sz="2000" b="1" dirty="0" smtClean="0">
                          <a:latin typeface="Arial" panose="020B0604020202020204" pitchFamily="34" charset="0"/>
                        </a:rPr>
                        <a:t>=</a:t>
                      </a:r>
                      <a:r>
                        <a:rPr lang="en-US" altLang="zh-CN" sz="2000" b="1" i="1" dirty="0" smtClean="0">
                          <a:latin typeface="Arial" panose="020B0604020202020204" pitchFamily="34" charset="0"/>
                        </a:rPr>
                        <a:t>A</a:t>
                      </a:r>
                      <a:r>
                        <a:rPr lang="en-US" altLang="zh-CN" sz="2000" b="1" dirty="0" smtClean="0">
                          <a:latin typeface="Arial" panose="020B0604020202020204" pitchFamily="34" charset="0"/>
                        </a:rPr>
                        <a:t>′ 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60960" marB="60960">
                    <a:noFill/>
                  </a:tcPr>
                </a:tc>
              </a:tr>
              <a:tr h="4661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与非门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60960" marB="6096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1" dirty="0" smtClean="0">
                          <a:latin typeface="Arial" panose="020B0604020202020204" pitchFamily="34" charset="0"/>
                        </a:rPr>
                        <a:t>F </a:t>
                      </a:r>
                      <a:r>
                        <a:rPr lang="en-US" altLang="zh-CN" sz="2000" b="1" dirty="0" smtClean="0">
                          <a:latin typeface="Arial" panose="020B0604020202020204" pitchFamily="34" charset="0"/>
                        </a:rPr>
                        <a:t>= ~ (</a:t>
                      </a:r>
                      <a:r>
                        <a:rPr lang="en-US" altLang="zh-CN" sz="2000" b="1" i="1" dirty="0" smtClean="0">
                          <a:latin typeface="Arial" panose="020B0604020202020204" pitchFamily="34" charset="0"/>
                        </a:rPr>
                        <a:t>A &amp; B</a:t>
                      </a:r>
                      <a:r>
                        <a:rPr lang="en-US" altLang="zh-CN" sz="2000" b="1" i="0" dirty="0" smtClean="0">
                          <a:latin typeface="Arial" panose="020B0604020202020204" pitchFamily="34" charset="0"/>
                        </a:rPr>
                        <a:t>)</a:t>
                      </a:r>
                      <a:r>
                        <a:rPr lang="en-US" altLang="zh-CN" sz="2000" b="1" dirty="0" smtClean="0">
                          <a:latin typeface="Arial" panose="020B0604020202020204" pitchFamily="34" charset="0"/>
                        </a:rPr>
                        <a:t>;</a:t>
                      </a:r>
                      <a:endParaRPr lang="zh-CN" altLang="en-US" sz="2000" b="1" i="1" dirty="0" smtClean="0">
                        <a:latin typeface="Arial" panose="020B0604020202020204" pitchFamily="34" charset="0"/>
                      </a:endParaRPr>
                    </a:p>
                  </a:txBody>
                  <a:tcPr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latin typeface="Arial" panose="020B0604020202020204" pitchFamily="34" charset="0"/>
                        </a:rPr>
                        <a:t>F=</a:t>
                      </a:r>
                      <a:r>
                        <a:rPr lang="en-US" altLang="zh-CN" sz="2000" b="1" i="0" dirty="0" smtClean="0"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altLang="zh-CN" sz="2000" b="1" i="1" dirty="0" smtClean="0">
                          <a:latin typeface="Arial" panose="020B0604020202020204" pitchFamily="34" charset="0"/>
                        </a:rPr>
                        <a:t>AB</a:t>
                      </a:r>
                      <a:r>
                        <a:rPr lang="en-US" altLang="zh-CN" sz="2000" b="1" i="0" dirty="0" smtClean="0">
                          <a:latin typeface="Arial" panose="020B0604020202020204" pitchFamily="34" charset="0"/>
                        </a:rPr>
                        <a:t>)</a:t>
                      </a:r>
                      <a:r>
                        <a:rPr lang="en-US" altLang="zh-CN" sz="2000" b="1" dirty="0" smtClean="0">
                          <a:latin typeface="Arial" panose="020B0604020202020204" pitchFamily="34" charset="0"/>
                        </a:rPr>
                        <a:t>′</a:t>
                      </a:r>
                      <a:endParaRPr lang="zh-CN" altLang="en-US" sz="2000" b="1" i="1" dirty="0">
                        <a:latin typeface="Arial" panose="020B0604020202020204" pitchFamily="34" charset="0"/>
                      </a:endParaRPr>
                    </a:p>
                  </a:txBody>
                  <a:tcPr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i="1" dirty="0">
                        <a:latin typeface="Arial" panose="020B0604020202020204" pitchFamily="34" charset="0"/>
                      </a:endParaRPr>
                    </a:p>
                  </a:txBody>
                  <a:tcPr marT="60960" marB="60960">
                    <a:noFill/>
                  </a:tcPr>
                </a:tc>
              </a:tr>
              <a:tr h="4661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kern="1200" dirty="0" smtClean="0"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或非门</a:t>
                      </a:r>
                      <a:endParaRPr lang="zh-CN" altLang="en-US" sz="2000" b="1" kern="1200" dirty="0" smtClean="0">
                        <a:solidFill>
                          <a:srgbClr val="0000FF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T="60960" marB="6096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1" dirty="0" smtClean="0">
                          <a:latin typeface="Arial" panose="020B0604020202020204" pitchFamily="34" charset="0"/>
                        </a:rPr>
                        <a:t>F </a:t>
                      </a:r>
                      <a:r>
                        <a:rPr lang="en-US" altLang="zh-CN" sz="2000" b="1" dirty="0" smtClean="0">
                          <a:latin typeface="Arial" panose="020B0604020202020204" pitchFamily="34" charset="0"/>
                        </a:rPr>
                        <a:t>= ~ </a:t>
                      </a:r>
                      <a:r>
                        <a:rPr lang="en-US" altLang="zh-CN" sz="2000" b="1" i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2000" b="1" i="1" dirty="0" smtClean="0">
                          <a:latin typeface="Arial" panose="020B0604020202020204" pitchFamily="34" charset="0"/>
                        </a:rPr>
                        <a:t>A | B)</a:t>
                      </a:r>
                      <a:r>
                        <a:rPr lang="en-US" altLang="zh-CN" sz="2000" b="1" dirty="0" smtClean="0">
                          <a:latin typeface="Arial" panose="020B0604020202020204" pitchFamily="34" charset="0"/>
                        </a:rPr>
                        <a:t>;</a:t>
                      </a:r>
                      <a:endParaRPr lang="zh-CN" altLang="en-US" sz="2000" b="1" i="1" dirty="0" smtClean="0">
                        <a:latin typeface="Arial" panose="020B0604020202020204" pitchFamily="34" charset="0"/>
                      </a:endParaRPr>
                    </a:p>
                  </a:txBody>
                  <a:tcPr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i="1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lang="en-US" altLang="zh-CN" sz="2000" b="1" i="1" dirty="0" smtClean="0">
                          <a:latin typeface="Arial" panose="020B0604020202020204" pitchFamily="34" charset="0"/>
                        </a:rPr>
                        <a:t>=</a:t>
                      </a:r>
                      <a:r>
                        <a:rPr lang="en-US" altLang="zh-CN" sz="2000" b="1" i="0" dirty="0" smtClean="0"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altLang="zh-CN" sz="2000" b="1" i="1" dirty="0" smtClean="0">
                          <a:latin typeface="Arial" panose="020B0604020202020204" pitchFamily="34" charset="0"/>
                        </a:rPr>
                        <a:t>A+B</a:t>
                      </a:r>
                      <a:r>
                        <a:rPr lang="en-US" altLang="zh-CN" sz="2000" b="1" i="0" dirty="0" smtClean="0">
                          <a:latin typeface="Arial" panose="020B0604020202020204" pitchFamily="34" charset="0"/>
                        </a:rPr>
                        <a:t>)</a:t>
                      </a:r>
                      <a:r>
                        <a:rPr lang="en-US" altLang="zh-CN" sz="2000" b="1" dirty="0" smtClean="0">
                          <a:latin typeface="Arial" panose="020B0604020202020204" pitchFamily="34" charset="0"/>
                        </a:rPr>
                        <a:t>′</a:t>
                      </a:r>
                      <a:endParaRPr lang="zh-CN" altLang="en-US" sz="2000" b="1" i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i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T="60960" marB="60960">
                    <a:noFill/>
                  </a:tcPr>
                </a:tc>
              </a:tr>
              <a:tr h="7117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与或非门</a:t>
                      </a:r>
                      <a:endParaRPr lang="zh-CN" altLang="en-US" sz="2000" b="1" kern="1200" dirty="0">
                        <a:solidFill>
                          <a:srgbClr val="0000FF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T="60960" marB="6096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1" dirty="0" smtClean="0">
                          <a:latin typeface="Arial" panose="020B0604020202020204" pitchFamily="34" charset="0"/>
                        </a:rPr>
                        <a:t>F </a:t>
                      </a:r>
                      <a:r>
                        <a:rPr lang="en-US" altLang="zh-CN" sz="2000" b="1" dirty="0" smtClean="0">
                          <a:latin typeface="Arial" panose="020B0604020202020204" pitchFamily="34" charset="0"/>
                        </a:rPr>
                        <a:t>= ~((</a:t>
                      </a:r>
                      <a:r>
                        <a:rPr lang="en-US" altLang="zh-CN" sz="2000" b="1" i="1" dirty="0" smtClean="0">
                          <a:latin typeface="Arial" panose="020B0604020202020204" pitchFamily="34" charset="0"/>
                        </a:rPr>
                        <a:t>A &amp; B</a:t>
                      </a:r>
                      <a:r>
                        <a:rPr lang="en-US" altLang="zh-CN" sz="2000" b="1" i="0" dirty="0" smtClean="0">
                          <a:latin typeface="Arial" panose="020B0604020202020204" pitchFamily="34" charset="0"/>
                        </a:rPr>
                        <a:t>)</a:t>
                      </a:r>
                      <a:r>
                        <a:rPr lang="en-US" altLang="zh-CN" sz="2000" b="1" i="1" dirty="0" smtClean="0">
                          <a:latin typeface="Arial" panose="020B0604020202020204" pitchFamily="34" charset="0"/>
                        </a:rPr>
                        <a:t> | (C &amp; D</a:t>
                      </a:r>
                      <a:r>
                        <a:rPr lang="en-US" altLang="zh-CN" sz="2000" b="1" i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))</a:t>
                      </a:r>
                      <a:r>
                        <a:rPr lang="en-US" altLang="zh-CN" sz="2000" b="1" dirty="0" smtClean="0">
                          <a:latin typeface="Arial" panose="020B0604020202020204" pitchFamily="34" charset="0"/>
                        </a:rPr>
                        <a:t>;</a:t>
                      </a:r>
                      <a:endParaRPr lang="zh-CN" altLang="en-US" sz="2000" b="1" i="1" dirty="0" smtClean="0">
                        <a:latin typeface="Arial" panose="020B0604020202020204" pitchFamily="34" charset="0"/>
                      </a:endParaRPr>
                    </a:p>
                  </a:txBody>
                  <a:tcPr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i="1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lang="en-US" altLang="zh-CN" sz="2000" b="1" i="1" dirty="0" smtClean="0">
                          <a:latin typeface="Arial" panose="020B0604020202020204" pitchFamily="34" charset="0"/>
                        </a:rPr>
                        <a:t>=</a:t>
                      </a:r>
                      <a:r>
                        <a:rPr lang="en-US" altLang="zh-CN" sz="2000" b="1" i="0" dirty="0" smtClean="0"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altLang="zh-CN" sz="2000" b="1" i="1" dirty="0" smtClean="0">
                          <a:latin typeface="Arial" panose="020B0604020202020204" pitchFamily="34" charset="0"/>
                        </a:rPr>
                        <a:t>AB+CD</a:t>
                      </a:r>
                      <a:r>
                        <a:rPr lang="en-US" altLang="zh-CN" sz="2000" b="1" i="0" dirty="0" smtClean="0">
                          <a:latin typeface="Arial" panose="020B0604020202020204" pitchFamily="34" charset="0"/>
                        </a:rPr>
                        <a:t>)</a:t>
                      </a:r>
                      <a:r>
                        <a:rPr lang="en-US" altLang="zh-CN" sz="2000" b="1" dirty="0" smtClean="0">
                          <a:latin typeface="Arial" panose="020B0604020202020204" pitchFamily="34" charset="0"/>
                        </a:rPr>
                        <a:t>′</a:t>
                      </a:r>
                      <a:endParaRPr lang="zh-CN" altLang="en-US" sz="2000" b="1" i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i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T="60960" marB="60960">
                    <a:noFill/>
                  </a:tcPr>
                </a:tc>
              </a:tr>
              <a:tr h="8157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异或门</a:t>
                      </a:r>
                      <a:endParaRPr lang="zh-CN" altLang="en-US" sz="2000" b="1" kern="1200" dirty="0">
                        <a:solidFill>
                          <a:srgbClr val="0000FF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T="60960" marB="6096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1" dirty="0" smtClean="0">
                          <a:latin typeface="Arial" panose="020B0604020202020204" pitchFamily="34" charset="0"/>
                        </a:rPr>
                        <a:t>F </a:t>
                      </a:r>
                      <a:r>
                        <a:rPr lang="en-US" altLang="zh-CN" sz="2000" b="1" dirty="0" smtClean="0">
                          <a:latin typeface="Arial" panose="020B0604020202020204" pitchFamily="34" charset="0"/>
                        </a:rPr>
                        <a:t>=  (</a:t>
                      </a:r>
                      <a:r>
                        <a:rPr lang="en-US" altLang="zh-CN" sz="2000" b="1" i="1" dirty="0" smtClean="0">
                          <a:latin typeface="Arial" panose="020B0604020202020204" pitchFamily="34" charset="0"/>
                        </a:rPr>
                        <a:t>A ^ B</a:t>
                      </a:r>
                      <a:r>
                        <a:rPr lang="en-US" altLang="zh-CN" sz="2000" b="1" i="0" dirty="0" smtClean="0">
                          <a:latin typeface="Arial" panose="020B0604020202020204" pitchFamily="34" charset="0"/>
                        </a:rPr>
                        <a:t>)</a:t>
                      </a:r>
                      <a:r>
                        <a:rPr lang="en-US" altLang="zh-CN" sz="2000" b="1" dirty="0" smtClean="0">
                          <a:latin typeface="Arial" panose="020B0604020202020204" pitchFamily="34" charset="0"/>
                        </a:rPr>
                        <a:t>;</a:t>
                      </a:r>
                      <a:endParaRPr lang="zh-CN" altLang="en-US" sz="2000" b="1" i="1" dirty="0" smtClean="0">
                        <a:latin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1" dirty="0" smtClean="0">
                          <a:latin typeface="Arial" panose="020B0604020202020204" pitchFamily="34" charset="0"/>
                        </a:rPr>
                        <a:t>F </a:t>
                      </a:r>
                      <a:r>
                        <a:rPr lang="en-US" altLang="zh-CN" sz="2000" b="1" dirty="0" smtClean="0">
                          <a:latin typeface="Arial" panose="020B0604020202020204" pitchFamily="34" charset="0"/>
                        </a:rPr>
                        <a:t>= (~</a:t>
                      </a:r>
                      <a:r>
                        <a:rPr lang="en-US" altLang="zh-CN" sz="2000" b="1" i="1" dirty="0" smtClean="0">
                          <a:latin typeface="Arial" panose="020B0604020202020204" pitchFamily="34" charset="0"/>
                        </a:rPr>
                        <a:t>A&amp;B ) | </a:t>
                      </a:r>
                      <a:r>
                        <a:rPr lang="en-US" altLang="zh-CN" sz="2000" b="1" i="0" dirty="0" smtClean="0"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altLang="zh-CN" sz="2000" b="1" i="1" dirty="0" smtClean="0">
                          <a:latin typeface="Arial" panose="020B0604020202020204" pitchFamily="34" charset="0"/>
                        </a:rPr>
                        <a:t>A&amp; ~B</a:t>
                      </a:r>
                      <a:r>
                        <a:rPr lang="en-US" altLang="zh-CN" sz="2000" b="1" i="0" dirty="0" smtClean="0">
                          <a:latin typeface="Arial" panose="020B0604020202020204" pitchFamily="34" charset="0"/>
                        </a:rPr>
                        <a:t>)</a:t>
                      </a:r>
                      <a:r>
                        <a:rPr lang="en-US" altLang="zh-CN" sz="2000" b="1" dirty="0" smtClean="0">
                          <a:latin typeface="Arial" panose="020B0604020202020204" pitchFamily="34" charset="0"/>
                        </a:rPr>
                        <a:t>;</a:t>
                      </a:r>
                      <a:endParaRPr lang="zh-CN" altLang="en-US" sz="2000" b="1" i="1" dirty="0" smtClean="0">
                        <a:latin typeface="Arial" panose="020B0604020202020204" pitchFamily="34" charset="0"/>
                      </a:endParaRPr>
                    </a:p>
                  </a:txBody>
                  <a:tcPr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1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lang="en-US" altLang="zh-CN" sz="2000" b="1" i="1" dirty="0" smtClean="0">
                          <a:latin typeface="Arial" panose="020B0604020202020204" pitchFamily="34" charset="0"/>
                        </a:rPr>
                        <a:t>=A</a:t>
                      </a:r>
                      <a:r>
                        <a:rPr lang="en-US" altLang="zh-CN" sz="2000" b="1" i="0" dirty="0" smtClean="0">
                          <a:latin typeface="Arial" panose="020B0604020202020204" pitchFamily="34" charset="0"/>
                        </a:rPr>
                        <a:t>⊕</a:t>
                      </a:r>
                      <a:r>
                        <a:rPr lang="en-US" altLang="zh-CN" sz="2000" b="1" i="1" dirty="0" smtClean="0">
                          <a:latin typeface="Arial" panose="020B0604020202020204" pitchFamily="34" charset="0"/>
                        </a:rPr>
                        <a:t>B</a:t>
                      </a:r>
                      <a:endParaRPr lang="zh-CN" altLang="en-US" sz="2000" b="1" i="1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1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lang="en-US" altLang="zh-CN" sz="2000" b="1" i="1" dirty="0" smtClean="0">
                          <a:latin typeface="Arial" panose="020B0604020202020204" pitchFamily="34" charset="0"/>
                        </a:rPr>
                        <a:t>=A</a:t>
                      </a:r>
                      <a:r>
                        <a:rPr lang="en-US" altLang="zh-CN" sz="2000" b="1" dirty="0" smtClean="0">
                          <a:latin typeface="Arial" panose="020B0604020202020204" pitchFamily="34" charset="0"/>
                        </a:rPr>
                        <a:t>′</a:t>
                      </a:r>
                      <a:r>
                        <a:rPr lang="en-US" altLang="zh-CN" sz="2000" b="1" i="1" dirty="0" smtClean="0">
                          <a:latin typeface="Arial" panose="020B0604020202020204" pitchFamily="34" charset="0"/>
                        </a:rPr>
                        <a:t>B+AB</a:t>
                      </a:r>
                      <a:r>
                        <a:rPr lang="en-US" altLang="zh-CN" sz="2000" b="1" dirty="0" smtClean="0">
                          <a:latin typeface="Arial" panose="020B0604020202020204" pitchFamily="34" charset="0"/>
                        </a:rPr>
                        <a:t>′</a:t>
                      </a:r>
                      <a:endParaRPr lang="zh-CN" altLang="en-US" sz="2000" b="1" i="1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b="1" i="1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T="60960" marB="60960">
                    <a:noFill/>
                  </a:tcPr>
                </a:tc>
              </a:tr>
              <a:tr h="11653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同或门</a:t>
                      </a:r>
                      <a:endParaRPr lang="zh-CN" altLang="en-US" sz="2000" b="1" kern="1200" dirty="0">
                        <a:solidFill>
                          <a:srgbClr val="0000FF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T="60960" marB="6096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1" dirty="0" smtClean="0">
                          <a:latin typeface="Arial" panose="020B0604020202020204" pitchFamily="34" charset="0"/>
                        </a:rPr>
                        <a:t>F </a:t>
                      </a:r>
                      <a:r>
                        <a:rPr lang="en-US" altLang="zh-CN" sz="2000" b="1" dirty="0" smtClean="0">
                          <a:latin typeface="Arial" panose="020B0604020202020204" pitchFamily="34" charset="0"/>
                        </a:rPr>
                        <a:t>= (</a:t>
                      </a:r>
                      <a:r>
                        <a:rPr lang="en-US" altLang="zh-CN" sz="2000" b="1" i="1" dirty="0" smtClean="0">
                          <a:latin typeface="Arial" panose="020B0604020202020204" pitchFamily="34" charset="0"/>
                        </a:rPr>
                        <a:t>A ~^ B</a:t>
                      </a:r>
                      <a:r>
                        <a:rPr lang="en-US" altLang="zh-CN" sz="2000" b="1" i="0" dirty="0" smtClean="0">
                          <a:latin typeface="Arial" panose="020B0604020202020204" pitchFamily="34" charset="0"/>
                        </a:rPr>
                        <a:t>)</a:t>
                      </a:r>
                      <a:r>
                        <a:rPr lang="en-US" altLang="zh-CN" sz="2000" b="1" dirty="0" smtClean="0">
                          <a:latin typeface="Arial" panose="020B0604020202020204" pitchFamily="34" charset="0"/>
                        </a:rPr>
                        <a:t>;</a:t>
                      </a:r>
                      <a:endParaRPr lang="en-US" altLang="zh-CN" sz="2000" b="1" dirty="0" smtClean="0">
                        <a:latin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1" dirty="0" smtClean="0">
                          <a:latin typeface="Arial" panose="020B0604020202020204" pitchFamily="34" charset="0"/>
                        </a:rPr>
                        <a:t>F </a:t>
                      </a:r>
                      <a:r>
                        <a:rPr lang="en-US" altLang="zh-CN" sz="2000" b="1" dirty="0" smtClean="0">
                          <a:latin typeface="Arial" panose="020B0604020202020204" pitchFamily="34" charset="0"/>
                        </a:rPr>
                        <a:t>= ~ (</a:t>
                      </a:r>
                      <a:r>
                        <a:rPr lang="en-US" altLang="zh-CN" sz="2000" b="1" i="1" dirty="0" smtClean="0">
                          <a:latin typeface="Arial" panose="020B0604020202020204" pitchFamily="34" charset="0"/>
                        </a:rPr>
                        <a:t>A ^ B</a:t>
                      </a:r>
                      <a:r>
                        <a:rPr lang="en-US" altLang="zh-CN" sz="2000" b="1" i="0" dirty="0" smtClean="0">
                          <a:latin typeface="Arial" panose="020B0604020202020204" pitchFamily="34" charset="0"/>
                        </a:rPr>
                        <a:t>)</a:t>
                      </a:r>
                      <a:r>
                        <a:rPr lang="en-US" altLang="zh-CN" sz="2000" b="1" dirty="0" smtClean="0">
                          <a:latin typeface="Arial" panose="020B0604020202020204" pitchFamily="34" charset="0"/>
                        </a:rPr>
                        <a:t>;</a:t>
                      </a:r>
                      <a:endParaRPr lang="zh-CN" altLang="en-US" sz="2000" b="1" i="1" dirty="0" smtClean="0">
                        <a:latin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1" dirty="0" smtClean="0">
                          <a:latin typeface="Arial" panose="020B0604020202020204" pitchFamily="34" charset="0"/>
                        </a:rPr>
                        <a:t>F </a:t>
                      </a:r>
                      <a:r>
                        <a:rPr lang="en-US" altLang="zh-CN" sz="2000" b="1" dirty="0" smtClean="0">
                          <a:latin typeface="Arial" panose="020B0604020202020204" pitchFamily="34" charset="0"/>
                        </a:rPr>
                        <a:t>= (~</a:t>
                      </a:r>
                      <a:r>
                        <a:rPr lang="en-US" altLang="zh-CN" sz="2000" b="1" i="1" dirty="0" smtClean="0">
                          <a:latin typeface="Arial" panose="020B0604020202020204" pitchFamily="34" charset="0"/>
                        </a:rPr>
                        <a:t>A&amp;~B ) | </a:t>
                      </a:r>
                      <a:r>
                        <a:rPr lang="en-US" altLang="zh-CN" sz="2000" b="1" i="0" dirty="0" smtClean="0"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altLang="zh-CN" sz="2000" b="1" i="1" dirty="0" smtClean="0">
                          <a:latin typeface="Arial" panose="020B0604020202020204" pitchFamily="34" charset="0"/>
                        </a:rPr>
                        <a:t>A&amp; B</a:t>
                      </a:r>
                      <a:r>
                        <a:rPr lang="en-US" altLang="zh-CN" sz="2000" b="1" i="0" dirty="0" smtClean="0">
                          <a:latin typeface="Arial" panose="020B0604020202020204" pitchFamily="34" charset="0"/>
                        </a:rPr>
                        <a:t>)</a:t>
                      </a:r>
                      <a:r>
                        <a:rPr lang="en-US" altLang="zh-CN" sz="2000" b="1" dirty="0" smtClean="0">
                          <a:latin typeface="Arial" panose="020B0604020202020204" pitchFamily="34" charset="0"/>
                        </a:rPr>
                        <a:t>;</a:t>
                      </a:r>
                      <a:endParaRPr lang="zh-CN" altLang="en-US" sz="2000" b="1" i="1" dirty="0" smtClean="0">
                        <a:latin typeface="Arial" panose="020B0604020202020204" pitchFamily="34" charset="0"/>
                      </a:endParaRPr>
                    </a:p>
                  </a:txBody>
                  <a:tcPr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1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lang="en-US" altLang="zh-CN" sz="2000" b="1" i="1" dirty="0" smtClean="0">
                          <a:latin typeface="Arial" panose="020B0604020202020204" pitchFamily="34" charset="0"/>
                        </a:rPr>
                        <a:t>=</a:t>
                      </a:r>
                      <a:r>
                        <a:rPr lang="en-US" altLang="zh-CN" sz="2000" b="1" i="0" dirty="0" smtClean="0"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altLang="zh-CN" sz="2000" b="1" i="1" dirty="0" smtClean="0">
                          <a:latin typeface="Arial" panose="020B0604020202020204" pitchFamily="34" charset="0"/>
                        </a:rPr>
                        <a:t>A</a:t>
                      </a:r>
                      <a:r>
                        <a:rPr lang="en-US" altLang="zh-CN" sz="2000" b="1" i="0" dirty="0" smtClean="0">
                          <a:latin typeface="Arial" panose="020B0604020202020204" pitchFamily="34" charset="0"/>
                        </a:rPr>
                        <a:t>⊕</a:t>
                      </a:r>
                      <a:r>
                        <a:rPr lang="en-US" altLang="zh-CN" sz="2000" b="1" i="1" dirty="0" smtClean="0">
                          <a:latin typeface="Arial" panose="020B0604020202020204" pitchFamily="34" charset="0"/>
                        </a:rPr>
                        <a:t>B</a:t>
                      </a:r>
                      <a:r>
                        <a:rPr lang="en-US" altLang="zh-CN" sz="2000" b="1" i="0" dirty="0" smtClean="0">
                          <a:latin typeface="Arial" panose="020B0604020202020204" pitchFamily="34" charset="0"/>
                        </a:rPr>
                        <a:t>)</a:t>
                      </a:r>
                      <a:r>
                        <a:rPr lang="en-US" altLang="zh-CN" sz="2000" b="1" dirty="0" smtClean="0">
                          <a:latin typeface="Arial" panose="020B0604020202020204" pitchFamily="34" charset="0"/>
                        </a:rPr>
                        <a:t>′</a:t>
                      </a:r>
                      <a:endParaRPr lang="zh-CN" altLang="en-US" sz="2000" b="1" i="1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1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lang="en-US" altLang="zh-CN" sz="2000" b="1" i="1" dirty="0" smtClean="0">
                          <a:latin typeface="Arial" panose="020B0604020202020204" pitchFamily="34" charset="0"/>
                        </a:rPr>
                        <a:t>=A</a:t>
                      </a:r>
                      <a:r>
                        <a:rPr lang="en-US" altLang="zh-CN" sz="2000" b="1" dirty="0" smtClean="0">
                          <a:latin typeface="Arial" panose="020B0604020202020204" pitchFamily="34" charset="0"/>
                        </a:rPr>
                        <a:t>′</a:t>
                      </a:r>
                      <a:r>
                        <a:rPr lang="en-US" altLang="zh-CN" sz="2000" b="1" i="1" dirty="0" smtClean="0">
                          <a:latin typeface="Arial" panose="020B0604020202020204" pitchFamily="34" charset="0"/>
                        </a:rPr>
                        <a:t>B</a:t>
                      </a:r>
                      <a:r>
                        <a:rPr lang="en-US" altLang="zh-CN" sz="2000" b="1" dirty="0" smtClean="0">
                          <a:latin typeface="Arial" panose="020B0604020202020204" pitchFamily="34" charset="0"/>
                        </a:rPr>
                        <a:t>′</a:t>
                      </a:r>
                      <a:r>
                        <a:rPr lang="en-US" altLang="zh-CN" sz="2000" b="1" i="1" dirty="0" smtClean="0">
                          <a:latin typeface="Arial" panose="020B0604020202020204" pitchFamily="34" charset="0"/>
                        </a:rPr>
                        <a:t>+AB</a:t>
                      </a:r>
                      <a:endParaRPr lang="zh-CN" altLang="en-US" sz="2000" b="1" i="1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60960" marB="60960">
                    <a:noFill/>
                  </a:tcPr>
                </a:tc>
              </a:tr>
            </a:tbl>
          </a:graphicData>
        </a:graphic>
      </p:graphicFrame>
      <p:grpSp>
        <p:nvGrpSpPr>
          <p:cNvPr id="53303" name="组合 53"/>
          <p:cNvGrpSpPr/>
          <p:nvPr/>
        </p:nvGrpSpPr>
        <p:grpSpPr bwMode="auto">
          <a:xfrm>
            <a:off x="7227888" y="2536825"/>
            <a:ext cx="692150" cy="358775"/>
            <a:chOff x="-686419" y="1000114"/>
            <a:chExt cx="982624" cy="452218"/>
          </a:xfrm>
        </p:grpSpPr>
        <p:sp>
          <p:nvSpPr>
            <p:cNvPr id="53337" name="AutoShape 30"/>
            <p:cNvSpPr>
              <a:spLocks noChangeArrowheads="1"/>
            </p:cNvSpPr>
            <p:nvPr/>
          </p:nvSpPr>
          <p:spPr bwMode="auto">
            <a:xfrm rot="5400000">
              <a:off x="-389244" y="1063089"/>
              <a:ext cx="452218" cy="326268"/>
            </a:xfrm>
            <a:prstGeom prst="flowChartExtract">
              <a:avLst/>
            </a:prstGeom>
            <a:noFill/>
            <a:ln w="19050">
              <a:solidFill>
                <a:schemeClr val="bg2"/>
              </a:solidFill>
              <a:miter lim="800000"/>
            </a:ln>
          </p:spPr>
          <p:txBody>
            <a:bodyPr rot="10800000" vert="eaVert" wrap="none" anchor="ctr"/>
            <a:lstStyle/>
            <a:p>
              <a:endParaRPr lang="zh-CN" altLang="en-US">
                <a:latin typeface="Calibri" panose="020F0502020204030204" charset="0"/>
              </a:endParaRPr>
            </a:p>
          </p:txBody>
        </p:sp>
        <p:sp>
          <p:nvSpPr>
            <p:cNvPr id="53338" name="Line 31"/>
            <p:cNvSpPr>
              <a:spLocks noChangeShapeType="1"/>
            </p:cNvSpPr>
            <p:nvPr/>
          </p:nvSpPr>
          <p:spPr bwMode="auto">
            <a:xfrm>
              <a:off x="-686419" y="1219896"/>
              <a:ext cx="360362" cy="1191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9" name="Line 32"/>
            <p:cNvSpPr>
              <a:spLocks noChangeShapeType="1"/>
            </p:cNvSpPr>
            <p:nvPr/>
          </p:nvSpPr>
          <p:spPr bwMode="auto">
            <a:xfrm>
              <a:off x="80305" y="1218323"/>
              <a:ext cx="215900" cy="119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0" name="Oval 33"/>
            <p:cNvSpPr>
              <a:spLocks noChangeArrowheads="1"/>
            </p:cNvSpPr>
            <p:nvPr/>
          </p:nvSpPr>
          <p:spPr bwMode="auto">
            <a:xfrm>
              <a:off x="-32" y="1190515"/>
              <a:ext cx="72000" cy="72000"/>
            </a:xfrm>
            <a:prstGeom prst="ellips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charset="0"/>
              </a:endParaRPr>
            </a:p>
          </p:txBody>
        </p:sp>
      </p:grpSp>
      <p:grpSp>
        <p:nvGrpSpPr>
          <p:cNvPr id="53304" name="组合 80"/>
          <p:cNvGrpSpPr/>
          <p:nvPr/>
        </p:nvGrpSpPr>
        <p:grpSpPr bwMode="auto">
          <a:xfrm>
            <a:off x="7273925" y="3009900"/>
            <a:ext cx="642938" cy="381000"/>
            <a:chOff x="-956717" y="374216"/>
            <a:chExt cx="1452401" cy="647700"/>
          </a:xfrm>
        </p:grpSpPr>
        <p:sp>
          <p:nvSpPr>
            <p:cNvPr id="53332" name="AutoShape 39"/>
            <p:cNvSpPr>
              <a:spLocks noChangeArrowheads="1"/>
            </p:cNvSpPr>
            <p:nvPr/>
          </p:nvSpPr>
          <p:spPr bwMode="auto">
            <a:xfrm>
              <a:off x="-518873" y="374216"/>
              <a:ext cx="676475" cy="647700"/>
            </a:xfrm>
            <a:prstGeom prst="flowChartDelay">
              <a:avLst/>
            </a:prstGeom>
            <a:noFill/>
            <a:ln w="19050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33" name="Line 40"/>
            <p:cNvSpPr>
              <a:spLocks noChangeShapeType="1"/>
            </p:cNvSpPr>
            <p:nvPr/>
          </p:nvSpPr>
          <p:spPr bwMode="auto">
            <a:xfrm>
              <a:off x="-956717" y="590116"/>
              <a:ext cx="42260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4" name="Line 41"/>
            <p:cNvSpPr>
              <a:spLocks noChangeShapeType="1"/>
            </p:cNvSpPr>
            <p:nvPr/>
          </p:nvSpPr>
          <p:spPr bwMode="auto">
            <a:xfrm>
              <a:off x="-956717" y="877454"/>
              <a:ext cx="42260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5" name="Line 42"/>
            <p:cNvSpPr>
              <a:spLocks noChangeShapeType="1"/>
            </p:cNvSpPr>
            <p:nvPr/>
          </p:nvSpPr>
          <p:spPr bwMode="auto">
            <a:xfrm>
              <a:off x="157601" y="734579"/>
              <a:ext cx="33808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51411" y="668381"/>
              <a:ext cx="107585" cy="1079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3305" name="组合 123"/>
          <p:cNvGrpSpPr/>
          <p:nvPr/>
        </p:nvGrpSpPr>
        <p:grpSpPr bwMode="auto">
          <a:xfrm>
            <a:off x="7072313" y="4714875"/>
            <a:ext cx="857250" cy="525463"/>
            <a:chOff x="-142908" y="0"/>
            <a:chExt cx="1167491" cy="502402"/>
          </a:xfrm>
        </p:grpSpPr>
        <p:sp>
          <p:nvSpPr>
            <p:cNvPr id="53324" name="Line 15"/>
            <p:cNvSpPr>
              <a:spLocks noChangeShapeType="1"/>
            </p:cNvSpPr>
            <p:nvPr/>
          </p:nvSpPr>
          <p:spPr bwMode="auto">
            <a:xfrm>
              <a:off x="-142908" y="215485"/>
              <a:ext cx="350119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5" name="Line 16"/>
            <p:cNvSpPr>
              <a:spLocks noChangeShapeType="1"/>
            </p:cNvSpPr>
            <p:nvPr/>
          </p:nvSpPr>
          <p:spPr bwMode="auto">
            <a:xfrm>
              <a:off x="-142908" y="377397"/>
              <a:ext cx="350119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6" name="Line 17"/>
            <p:cNvSpPr>
              <a:spLocks noChangeShapeType="1"/>
            </p:cNvSpPr>
            <p:nvPr/>
          </p:nvSpPr>
          <p:spPr bwMode="auto">
            <a:xfrm>
              <a:off x="790312" y="283346"/>
              <a:ext cx="234271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7" name="AutoShape 70"/>
            <p:cNvSpPr>
              <a:spLocks noChangeAspect="1" noChangeArrowheads="1" noTextEdit="1"/>
            </p:cNvSpPr>
            <p:nvPr/>
          </p:nvSpPr>
          <p:spPr bwMode="auto">
            <a:xfrm>
              <a:off x="90075" y="0"/>
              <a:ext cx="875295" cy="502402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8" name="Freeform 73"/>
            <p:cNvSpPr/>
            <p:nvPr/>
          </p:nvSpPr>
          <p:spPr bwMode="auto">
            <a:xfrm>
              <a:off x="248401" y="84527"/>
              <a:ext cx="552208" cy="200008"/>
            </a:xfrm>
            <a:custGeom>
              <a:avLst/>
              <a:gdLst>
                <a:gd name="T0" fmla="*/ 0 w 429"/>
                <a:gd name="T1" fmla="*/ 2147483647 h 168"/>
                <a:gd name="T2" fmla="*/ 2147483647 w 429"/>
                <a:gd name="T3" fmla="*/ 2147483647 h 168"/>
                <a:gd name="T4" fmla="*/ 2147483647 w 429"/>
                <a:gd name="T5" fmla="*/ 2147483647 h 168"/>
                <a:gd name="T6" fmla="*/ 0 60000 65536"/>
                <a:gd name="T7" fmla="*/ 0 60000 65536"/>
                <a:gd name="T8" fmla="*/ 0 60000 65536"/>
                <a:gd name="T9" fmla="*/ 0 w 429"/>
                <a:gd name="T10" fmla="*/ 0 h 168"/>
                <a:gd name="T11" fmla="*/ 429 w 429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9" h="168">
                  <a:moveTo>
                    <a:pt x="0" y="24"/>
                  </a:moveTo>
                  <a:cubicBezTo>
                    <a:pt x="83" y="12"/>
                    <a:pt x="167" y="0"/>
                    <a:pt x="239" y="24"/>
                  </a:cubicBezTo>
                  <a:cubicBezTo>
                    <a:pt x="311" y="48"/>
                    <a:pt x="398" y="144"/>
                    <a:pt x="429" y="168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9" name="Freeform 74"/>
            <p:cNvSpPr/>
            <p:nvPr/>
          </p:nvSpPr>
          <p:spPr bwMode="auto">
            <a:xfrm>
              <a:off x="265134" y="270250"/>
              <a:ext cx="552208" cy="160721"/>
            </a:xfrm>
            <a:custGeom>
              <a:avLst/>
              <a:gdLst>
                <a:gd name="T0" fmla="*/ 0 w 429"/>
                <a:gd name="T1" fmla="*/ 2147483647 h 135"/>
                <a:gd name="T2" fmla="*/ 2147483647 w 429"/>
                <a:gd name="T3" fmla="*/ 2147483647 h 135"/>
                <a:gd name="T4" fmla="*/ 2147483647 w 429"/>
                <a:gd name="T5" fmla="*/ 0 h 135"/>
                <a:gd name="T6" fmla="*/ 0 60000 65536"/>
                <a:gd name="T7" fmla="*/ 0 60000 65536"/>
                <a:gd name="T8" fmla="*/ 0 60000 65536"/>
                <a:gd name="T9" fmla="*/ 0 w 429"/>
                <a:gd name="T10" fmla="*/ 0 h 135"/>
                <a:gd name="T11" fmla="*/ 429 w 429"/>
                <a:gd name="T12" fmla="*/ 135 h 1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9" h="135">
                  <a:moveTo>
                    <a:pt x="0" y="115"/>
                  </a:moveTo>
                  <a:cubicBezTo>
                    <a:pt x="83" y="125"/>
                    <a:pt x="167" y="135"/>
                    <a:pt x="239" y="115"/>
                  </a:cubicBezTo>
                  <a:cubicBezTo>
                    <a:pt x="311" y="96"/>
                    <a:pt x="398" y="19"/>
                    <a:pt x="429" y="0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0" name="Freeform 75"/>
            <p:cNvSpPr/>
            <p:nvPr/>
          </p:nvSpPr>
          <p:spPr bwMode="auto">
            <a:xfrm>
              <a:off x="248401" y="125006"/>
              <a:ext cx="100402" cy="320251"/>
            </a:xfrm>
            <a:custGeom>
              <a:avLst/>
              <a:gdLst>
                <a:gd name="T0" fmla="*/ 0 w 78"/>
                <a:gd name="T1" fmla="*/ 0 h 269"/>
                <a:gd name="T2" fmla="*/ 2147483647 w 78"/>
                <a:gd name="T3" fmla="*/ 2147483647 h 269"/>
                <a:gd name="T4" fmla="*/ 0 w 78"/>
                <a:gd name="T5" fmla="*/ 2147483647 h 269"/>
                <a:gd name="T6" fmla="*/ 0 60000 65536"/>
                <a:gd name="T7" fmla="*/ 0 60000 65536"/>
                <a:gd name="T8" fmla="*/ 0 60000 65536"/>
                <a:gd name="T9" fmla="*/ 0 w 78"/>
                <a:gd name="T10" fmla="*/ 0 h 269"/>
                <a:gd name="T11" fmla="*/ 78 w 78"/>
                <a:gd name="T12" fmla="*/ 269 h 2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8" h="269">
                  <a:moveTo>
                    <a:pt x="0" y="0"/>
                  </a:moveTo>
                  <a:cubicBezTo>
                    <a:pt x="39" y="45"/>
                    <a:pt x="78" y="89"/>
                    <a:pt x="78" y="134"/>
                  </a:cubicBezTo>
                  <a:cubicBezTo>
                    <a:pt x="78" y="178"/>
                    <a:pt x="13" y="246"/>
                    <a:pt x="0" y="269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1" name="Freeform 76"/>
            <p:cNvSpPr/>
            <p:nvPr/>
          </p:nvSpPr>
          <p:spPr bwMode="auto">
            <a:xfrm>
              <a:off x="168595" y="139291"/>
              <a:ext cx="100402" cy="320251"/>
            </a:xfrm>
            <a:custGeom>
              <a:avLst/>
              <a:gdLst>
                <a:gd name="T0" fmla="*/ 0 w 78"/>
                <a:gd name="T1" fmla="*/ 0 h 269"/>
                <a:gd name="T2" fmla="*/ 2147483647 w 78"/>
                <a:gd name="T3" fmla="*/ 2147483647 h 269"/>
                <a:gd name="T4" fmla="*/ 0 w 78"/>
                <a:gd name="T5" fmla="*/ 2147483647 h 269"/>
                <a:gd name="T6" fmla="*/ 0 60000 65536"/>
                <a:gd name="T7" fmla="*/ 0 60000 65536"/>
                <a:gd name="T8" fmla="*/ 0 60000 65536"/>
                <a:gd name="T9" fmla="*/ 0 w 78"/>
                <a:gd name="T10" fmla="*/ 0 h 269"/>
                <a:gd name="T11" fmla="*/ 78 w 78"/>
                <a:gd name="T12" fmla="*/ 269 h 2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8" h="269">
                  <a:moveTo>
                    <a:pt x="0" y="0"/>
                  </a:moveTo>
                  <a:cubicBezTo>
                    <a:pt x="39" y="44"/>
                    <a:pt x="78" y="90"/>
                    <a:pt x="78" y="134"/>
                  </a:cubicBezTo>
                  <a:cubicBezTo>
                    <a:pt x="78" y="178"/>
                    <a:pt x="13" y="247"/>
                    <a:pt x="0" y="269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306" name="Group 37"/>
          <p:cNvGrpSpPr/>
          <p:nvPr/>
        </p:nvGrpSpPr>
        <p:grpSpPr bwMode="auto">
          <a:xfrm>
            <a:off x="7096125" y="5705475"/>
            <a:ext cx="928688" cy="452438"/>
            <a:chOff x="777" y="792"/>
            <a:chExt cx="817" cy="337"/>
          </a:xfrm>
        </p:grpSpPr>
        <p:sp>
          <p:nvSpPr>
            <p:cNvPr id="53316" name="Freeform 17"/>
            <p:cNvSpPr/>
            <p:nvPr/>
          </p:nvSpPr>
          <p:spPr bwMode="auto">
            <a:xfrm>
              <a:off x="978" y="792"/>
              <a:ext cx="424" cy="180"/>
            </a:xfrm>
            <a:custGeom>
              <a:avLst/>
              <a:gdLst>
                <a:gd name="T0" fmla="*/ 0 w 424"/>
                <a:gd name="T1" fmla="*/ 25 h 180"/>
                <a:gd name="T2" fmla="*/ 236 w 424"/>
                <a:gd name="T3" fmla="*/ 25 h 180"/>
                <a:gd name="T4" fmla="*/ 424 w 424"/>
                <a:gd name="T5" fmla="*/ 180 h 180"/>
                <a:gd name="T6" fmla="*/ 0 60000 65536"/>
                <a:gd name="T7" fmla="*/ 0 60000 65536"/>
                <a:gd name="T8" fmla="*/ 0 60000 65536"/>
                <a:gd name="T9" fmla="*/ 0 w 424"/>
                <a:gd name="T10" fmla="*/ 0 h 180"/>
                <a:gd name="T11" fmla="*/ 424 w 424"/>
                <a:gd name="T12" fmla="*/ 180 h 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4" h="180">
                  <a:moveTo>
                    <a:pt x="0" y="25"/>
                  </a:moveTo>
                  <a:cubicBezTo>
                    <a:pt x="82" y="12"/>
                    <a:pt x="165" y="0"/>
                    <a:pt x="236" y="25"/>
                  </a:cubicBezTo>
                  <a:cubicBezTo>
                    <a:pt x="307" y="51"/>
                    <a:pt x="393" y="154"/>
                    <a:pt x="424" y="180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7" name="Freeform 18"/>
            <p:cNvSpPr/>
            <p:nvPr/>
          </p:nvSpPr>
          <p:spPr bwMode="auto">
            <a:xfrm>
              <a:off x="978" y="972"/>
              <a:ext cx="424" cy="144"/>
            </a:xfrm>
            <a:custGeom>
              <a:avLst/>
              <a:gdLst>
                <a:gd name="T0" fmla="*/ 0 w 424"/>
                <a:gd name="T1" fmla="*/ 123 h 144"/>
                <a:gd name="T2" fmla="*/ 236 w 424"/>
                <a:gd name="T3" fmla="*/ 123 h 144"/>
                <a:gd name="T4" fmla="*/ 424 w 424"/>
                <a:gd name="T5" fmla="*/ 0 h 144"/>
                <a:gd name="T6" fmla="*/ 0 60000 65536"/>
                <a:gd name="T7" fmla="*/ 0 60000 65536"/>
                <a:gd name="T8" fmla="*/ 0 60000 65536"/>
                <a:gd name="T9" fmla="*/ 0 w 424"/>
                <a:gd name="T10" fmla="*/ 0 h 144"/>
                <a:gd name="T11" fmla="*/ 424 w 424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4" h="144">
                  <a:moveTo>
                    <a:pt x="0" y="123"/>
                  </a:moveTo>
                  <a:cubicBezTo>
                    <a:pt x="82" y="134"/>
                    <a:pt x="165" y="144"/>
                    <a:pt x="236" y="123"/>
                  </a:cubicBezTo>
                  <a:cubicBezTo>
                    <a:pt x="307" y="103"/>
                    <a:pt x="393" y="20"/>
                    <a:pt x="424" y="0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8" name="Freeform 19"/>
            <p:cNvSpPr/>
            <p:nvPr/>
          </p:nvSpPr>
          <p:spPr bwMode="auto">
            <a:xfrm>
              <a:off x="978" y="828"/>
              <a:ext cx="77" cy="288"/>
            </a:xfrm>
            <a:custGeom>
              <a:avLst/>
              <a:gdLst>
                <a:gd name="T0" fmla="*/ 0 w 77"/>
                <a:gd name="T1" fmla="*/ 0 h 288"/>
                <a:gd name="T2" fmla="*/ 77 w 77"/>
                <a:gd name="T3" fmla="*/ 143 h 288"/>
                <a:gd name="T4" fmla="*/ 0 w 77"/>
                <a:gd name="T5" fmla="*/ 288 h 288"/>
                <a:gd name="T6" fmla="*/ 0 60000 65536"/>
                <a:gd name="T7" fmla="*/ 0 60000 65536"/>
                <a:gd name="T8" fmla="*/ 0 60000 65536"/>
                <a:gd name="T9" fmla="*/ 0 w 77"/>
                <a:gd name="T10" fmla="*/ 0 h 288"/>
                <a:gd name="T11" fmla="*/ 77 w 77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" h="288">
                  <a:moveTo>
                    <a:pt x="0" y="0"/>
                  </a:moveTo>
                  <a:cubicBezTo>
                    <a:pt x="38" y="48"/>
                    <a:pt x="77" y="96"/>
                    <a:pt x="77" y="143"/>
                  </a:cubicBezTo>
                  <a:cubicBezTo>
                    <a:pt x="77" y="191"/>
                    <a:pt x="13" y="264"/>
                    <a:pt x="0" y="288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9" name="Freeform 20"/>
            <p:cNvSpPr/>
            <p:nvPr/>
          </p:nvSpPr>
          <p:spPr bwMode="auto">
            <a:xfrm>
              <a:off x="917" y="841"/>
              <a:ext cx="77" cy="288"/>
            </a:xfrm>
            <a:custGeom>
              <a:avLst/>
              <a:gdLst>
                <a:gd name="T0" fmla="*/ 0 w 77"/>
                <a:gd name="T1" fmla="*/ 0 h 288"/>
                <a:gd name="T2" fmla="*/ 77 w 77"/>
                <a:gd name="T3" fmla="*/ 144 h 288"/>
                <a:gd name="T4" fmla="*/ 0 w 77"/>
                <a:gd name="T5" fmla="*/ 288 h 288"/>
                <a:gd name="T6" fmla="*/ 0 60000 65536"/>
                <a:gd name="T7" fmla="*/ 0 60000 65536"/>
                <a:gd name="T8" fmla="*/ 0 60000 65536"/>
                <a:gd name="T9" fmla="*/ 0 w 77"/>
                <a:gd name="T10" fmla="*/ 0 h 288"/>
                <a:gd name="T11" fmla="*/ 77 w 77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" h="288">
                  <a:moveTo>
                    <a:pt x="0" y="0"/>
                  </a:moveTo>
                  <a:cubicBezTo>
                    <a:pt x="38" y="48"/>
                    <a:pt x="77" y="96"/>
                    <a:pt x="77" y="144"/>
                  </a:cubicBezTo>
                  <a:cubicBezTo>
                    <a:pt x="77" y="191"/>
                    <a:pt x="12" y="264"/>
                    <a:pt x="0" y="288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0" name="Oval 23"/>
            <p:cNvSpPr>
              <a:spLocks noChangeArrowheads="1"/>
            </p:cNvSpPr>
            <p:nvPr/>
          </p:nvSpPr>
          <p:spPr bwMode="auto">
            <a:xfrm>
              <a:off x="1391" y="938"/>
              <a:ext cx="62" cy="73"/>
            </a:xfrm>
            <a:prstGeom prst="ellipse">
              <a:avLst/>
            </a:prstGeom>
            <a:noFill/>
            <a:ln w="19050" cap="rnd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Calibri" panose="020F0502020204030204" charset="0"/>
              </a:endParaRPr>
            </a:p>
          </p:txBody>
        </p:sp>
        <p:sp>
          <p:nvSpPr>
            <p:cNvPr id="53321" name="Line 24"/>
            <p:cNvSpPr>
              <a:spLocks noChangeShapeType="1"/>
            </p:cNvSpPr>
            <p:nvPr/>
          </p:nvSpPr>
          <p:spPr bwMode="auto">
            <a:xfrm>
              <a:off x="777" y="901"/>
              <a:ext cx="181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2" name="Line 25"/>
            <p:cNvSpPr>
              <a:spLocks noChangeShapeType="1"/>
            </p:cNvSpPr>
            <p:nvPr/>
          </p:nvSpPr>
          <p:spPr bwMode="auto">
            <a:xfrm>
              <a:off x="780" y="1037"/>
              <a:ext cx="181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3" name="Line 26"/>
            <p:cNvSpPr>
              <a:spLocks noChangeShapeType="1"/>
            </p:cNvSpPr>
            <p:nvPr/>
          </p:nvSpPr>
          <p:spPr bwMode="auto">
            <a:xfrm>
              <a:off x="1458" y="980"/>
              <a:ext cx="136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307" name="组合 100"/>
          <p:cNvGrpSpPr/>
          <p:nvPr/>
        </p:nvGrpSpPr>
        <p:grpSpPr bwMode="auto">
          <a:xfrm>
            <a:off x="7162800" y="3470275"/>
            <a:ext cx="766763" cy="387350"/>
            <a:chOff x="285720" y="0"/>
            <a:chExt cx="949005" cy="520701"/>
          </a:xfrm>
        </p:grpSpPr>
        <p:pic>
          <p:nvPicPr>
            <p:cNvPr id="53314" name="Picture 87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285720" y="0"/>
              <a:ext cx="949005" cy="520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315" name="椭圆 88"/>
            <p:cNvSpPr>
              <a:spLocks noChangeArrowheads="1"/>
            </p:cNvSpPr>
            <p:nvPr/>
          </p:nvSpPr>
          <p:spPr bwMode="auto">
            <a:xfrm>
              <a:off x="1066770" y="217488"/>
              <a:ext cx="90488" cy="88900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bg2"/>
              </a:solidFill>
              <a:miter lim="800000"/>
            </a:ln>
          </p:spPr>
          <p:txBody>
            <a:bodyPr wrap="none"/>
            <a:lstStyle/>
            <a:p>
              <a:endParaRPr lang="zh-CN" altLang="en-US">
                <a:latin typeface="Calibri" panose="020F0502020204030204" charset="0"/>
              </a:endParaRPr>
            </a:p>
          </p:txBody>
        </p:sp>
      </p:grpSp>
      <p:pic>
        <p:nvPicPr>
          <p:cNvPr id="53308" name="Picture 8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267575" y="2025650"/>
            <a:ext cx="6080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3309" name="组合 32"/>
          <p:cNvGrpSpPr/>
          <p:nvPr/>
        </p:nvGrpSpPr>
        <p:grpSpPr bwMode="auto">
          <a:xfrm>
            <a:off x="7286625" y="1616075"/>
            <a:ext cx="571500" cy="381000"/>
            <a:chOff x="-500098" y="142858"/>
            <a:chExt cx="1213288" cy="486132"/>
          </a:xfrm>
        </p:grpSpPr>
        <p:sp>
          <p:nvSpPr>
            <p:cNvPr id="53310" name="AutoShape 39"/>
            <p:cNvSpPr>
              <a:spLocks noChangeArrowheads="1"/>
            </p:cNvSpPr>
            <p:nvPr/>
          </p:nvSpPr>
          <p:spPr bwMode="auto">
            <a:xfrm>
              <a:off x="-150994" y="142858"/>
              <a:ext cx="576210" cy="486132"/>
            </a:xfrm>
            <a:prstGeom prst="flowChartDelay">
              <a:avLst/>
            </a:prstGeom>
            <a:noFill/>
            <a:ln w="19050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1" name="Line 40"/>
            <p:cNvSpPr>
              <a:spLocks noChangeShapeType="1"/>
            </p:cNvSpPr>
            <p:nvPr/>
          </p:nvSpPr>
          <p:spPr bwMode="auto">
            <a:xfrm>
              <a:off x="-500098" y="304902"/>
              <a:ext cx="35996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2" name="Line 41"/>
            <p:cNvSpPr>
              <a:spLocks noChangeShapeType="1"/>
            </p:cNvSpPr>
            <p:nvPr/>
          </p:nvSpPr>
          <p:spPr bwMode="auto">
            <a:xfrm>
              <a:off x="-500098" y="520564"/>
              <a:ext cx="35996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3" name="Line 42"/>
            <p:cNvSpPr>
              <a:spLocks noChangeShapeType="1"/>
            </p:cNvSpPr>
            <p:nvPr/>
          </p:nvSpPr>
          <p:spPr bwMode="auto">
            <a:xfrm>
              <a:off x="425216" y="413329"/>
              <a:ext cx="28797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组合 3"/>
          <p:cNvGrpSpPr/>
          <p:nvPr/>
        </p:nvGrpSpPr>
        <p:grpSpPr bwMode="auto">
          <a:xfrm>
            <a:off x="3779838" y="333375"/>
            <a:ext cx="5162550" cy="6057900"/>
            <a:chOff x="2987824" y="488547"/>
            <a:chExt cx="5162550" cy="6057900"/>
          </a:xfrm>
        </p:grpSpPr>
        <p:pic>
          <p:nvPicPr>
            <p:cNvPr id="54281" name="Picture 2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2987824" y="488547"/>
              <a:ext cx="5162550" cy="60579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" name="矩形 2"/>
            <p:cNvSpPr/>
            <p:nvPr/>
          </p:nvSpPr>
          <p:spPr bwMode="auto">
            <a:xfrm>
              <a:off x="3059261" y="548872"/>
              <a:ext cx="5041900" cy="5940425"/>
            </a:xfrm>
            <a:prstGeom prst="rect">
              <a:avLst/>
            </a:prstGeom>
            <a:noFill/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54275" name="TextBox 4"/>
          <p:cNvSpPr txBox="1">
            <a:spLocks noChangeArrowheads="1"/>
          </p:cNvSpPr>
          <p:nvPr/>
        </p:nvSpPr>
        <p:spPr bwMode="auto">
          <a:xfrm>
            <a:off x="539750" y="476250"/>
            <a:ext cx="2376488" cy="954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b="1"/>
              <a:t>Verilog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的内置逻辑门元件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427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635250"/>
            <a:ext cx="3492500" cy="982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427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50" y="1484313"/>
            <a:ext cx="1695450" cy="361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427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763" y="2136775"/>
            <a:ext cx="3584575" cy="309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4279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3859213"/>
            <a:ext cx="2989263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4280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0825" y="5083175"/>
            <a:ext cx="2700338" cy="938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99592" y="332656"/>
            <a:ext cx="6924675" cy="1276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5157192"/>
            <a:ext cx="6696075" cy="121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5832648" cy="315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87450" y="333375"/>
            <a:ext cx="6553200" cy="2738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63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225" y="3860800"/>
            <a:ext cx="3376613" cy="2663825"/>
          </a:xfrm>
          <a:prstGeom prst="rect">
            <a:avLst/>
          </a:prstGeom>
          <a:noFill/>
          <a:ln w="19050" algn="ctr">
            <a:solidFill>
              <a:srgbClr val="00B050"/>
            </a:solidFill>
            <a:prstDash val="sysDash"/>
            <a:miter lim="800000"/>
            <a:headEnd/>
            <a:tailEnd/>
          </a:ln>
        </p:spPr>
      </p:pic>
      <p:pic>
        <p:nvPicPr>
          <p:cNvPr id="5632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8888" y="3429000"/>
            <a:ext cx="1333500" cy="323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632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9338" y="3213100"/>
            <a:ext cx="3889375" cy="3451225"/>
          </a:xfrm>
          <a:prstGeom prst="rect">
            <a:avLst/>
          </a:prstGeom>
          <a:noFill/>
          <a:ln w="19050" algn="ctr">
            <a:solidFill>
              <a:srgbClr val="00B0F0"/>
            </a:solidFill>
            <a:prstDash val="sysDash"/>
            <a:miter lim="800000"/>
            <a:headEnd/>
            <a:tailEnd/>
          </a:ln>
        </p:spPr>
      </p:pic>
      <p:pic>
        <p:nvPicPr>
          <p:cNvPr id="5632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72225" y="2781300"/>
            <a:ext cx="1247775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779838" y="2781300"/>
            <a:ext cx="5184775" cy="3346450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miter lim="800000"/>
            <a:headEnd/>
            <a:tailEnd/>
          </a:ln>
        </p:spPr>
      </p:pic>
      <p:pic>
        <p:nvPicPr>
          <p:cNvPr id="5734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0"/>
            <a:ext cx="5832475" cy="2438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2565400"/>
            <a:ext cx="2463800" cy="1943100"/>
          </a:xfrm>
          <a:prstGeom prst="rect">
            <a:avLst/>
          </a:prstGeom>
          <a:noFill/>
          <a:ln w="19050" algn="ctr">
            <a:solidFill>
              <a:srgbClr val="00B050"/>
            </a:solidFill>
            <a:prstDash val="sysDash"/>
            <a:miter lim="800000"/>
            <a:headEnd/>
            <a:tailEnd/>
          </a:ln>
        </p:spPr>
      </p:pic>
      <p:pic>
        <p:nvPicPr>
          <p:cNvPr id="5734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2988" y="4365625"/>
            <a:ext cx="2665412" cy="2363788"/>
          </a:xfrm>
          <a:prstGeom prst="rect">
            <a:avLst/>
          </a:prstGeom>
          <a:noFill/>
          <a:ln w="19050" algn="ctr">
            <a:solidFill>
              <a:srgbClr val="00B0F0"/>
            </a:solidFill>
            <a:prstDash val="sysDash"/>
            <a:miter lim="800000"/>
            <a:headEnd/>
            <a:tailEnd/>
          </a:ln>
        </p:spPr>
      </p:pic>
      <p:pic>
        <p:nvPicPr>
          <p:cNvPr id="5735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388" y="2176463"/>
            <a:ext cx="1152525" cy="280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735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68538" y="4797425"/>
            <a:ext cx="1079500" cy="330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7352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19700" y="2386013"/>
            <a:ext cx="2232025" cy="344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57353" name="组合 11"/>
          <p:cNvGrpSpPr/>
          <p:nvPr/>
        </p:nvGrpSpPr>
        <p:grpSpPr bwMode="auto">
          <a:xfrm>
            <a:off x="6189663" y="100013"/>
            <a:ext cx="2808287" cy="2235200"/>
            <a:chOff x="6084168" y="138375"/>
            <a:chExt cx="2808312" cy="2234607"/>
          </a:xfrm>
        </p:grpSpPr>
        <p:pic>
          <p:nvPicPr>
            <p:cNvPr id="57354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084168" y="404664"/>
              <a:ext cx="2736304" cy="1968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57355" name="圆角矩形 10"/>
            <p:cNvSpPr>
              <a:spLocks noChangeArrowheads="1"/>
            </p:cNvSpPr>
            <p:nvPr/>
          </p:nvSpPr>
          <p:spPr bwMode="auto">
            <a:xfrm>
              <a:off x="6084168" y="255315"/>
              <a:ext cx="2808312" cy="2088232"/>
            </a:xfrm>
            <a:prstGeom prst="roundRect">
              <a:avLst>
                <a:gd name="adj" fmla="val 7088"/>
              </a:avLst>
            </a:prstGeom>
            <a:noFill/>
            <a:ln w="19050" algn="ctr">
              <a:solidFill>
                <a:srgbClr val="008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pic>
          <p:nvPicPr>
            <p:cNvPr id="57356" name="Picture 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913215" y="138375"/>
              <a:ext cx="1224136" cy="24723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785813" y="928688"/>
            <a:ext cx="7572375" cy="401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寄存器传输级</a:t>
            </a:r>
            <a:r>
              <a:rPr lang="zh-CN" altLang="en-US" sz="2800" b="1" dirty="0">
                <a:latin typeface="+mj-lt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latin typeface="+mj-lt"/>
                <a:ea typeface="黑体" panose="02010609060101010101" pitchFamily="49" charset="-122"/>
              </a:rPr>
              <a:t>RTL</a:t>
            </a:r>
            <a:r>
              <a:rPr lang="zh-CN" altLang="en-US" sz="2800" b="1" dirty="0">
                <a:latin typeface="+mj-lt"/>
                <a:ea typeface="黑体" panose="02010609060101010101" pitchFamily="49" charset="-122"/>
              </a:rPr>
              <a:t>）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描述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能被逻辑综合工具接受的行为级和数据流级的混合描述。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en-US" altLang="zh-CN" b="1" dirty="0">
                <a:latin typeface="+mj-lt"/>
                <a:ea typeface="黑体" panose="02010609060101010101" pitchFamily="49" charset="-122"/>
              </a:rPr>
              <a:t>  RTL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级描述的目标就是可综合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行为级描述的目标就是实现特定的功能而没有可综合的限制。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并不是所有的行为级描述都可以被综合。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61950" lvl="1" indent="95250"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如：同样是</a:t>
            </a:r>
            <a:r>
              <a:rPr lang="en-US" altLang="zh-CN" sz="2000" b="1" dirty="0">
                <a:latin typeface="+mj-lt"/>
                <a:ea typeface="黑体" panose="02010609060101010101" pitchFamily="49" charset="-122"/>
              </a:rPr>
              <a:t>for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语句，如果循环条件是常数，就是</a:t>
            </a:r>
            <a:r>
              <a:rPr lang="en-US" altLang="zh-CN" sz="2000" b="1" dirty="0">
                <a:latin typeface="+mj-lt"/>
                <a:ea typeface="黑体" panose="02010609060101010101" pitchFamily="49" charset="-122"/>
              </a:rPr>
              <a:t>RTL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的，如果是变量，就是行为级的。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214438" y="5286375"/>
            <a:ext cx="6643687" cy="908050"/>
          </a:xfrm>
          <a:prstGeom prst="rect">
            <a:avLst/>
          </a:prstGeom>
          <a:solidFill>
            <a:srgbClr val="FFFF99"/>
          </a:solidFill>
          <a:ln w="28575">
            <a:solidFill>
              <a:srgbClr val="00B050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可综合的</a:t>
            </a:r>
            <a:r>
              <a:rPr lang="en-US" altLang="zh-CN" b="1" dirty="0">
                <a:latin typeface="+mj-lt"/>
                <a:ea typeface="黑体" panose="02010609060101010101" pitchFamily="49" charset="-122"/>
              </a:rPr>
              <a:t>HDL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：代码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背后对应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着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硬件电路结构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</a:t>
            </a: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一行行代码</a:t>
            </a:r>
            <a:r>
              <a:rPr lang="zh-CN" altLang="en-US" sz="2000" b="1" dirty="0">
                <a:latin typeface="+mj-ea"/>
                <a:ea typeface="+mj-ea"/>
              </a:rPr>
              <a:t>→</a:t>
            </a: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个个</a:t>
            </a: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硬件模块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 Box 4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116013" y="71438"/>
            <a:ext cx="6696075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（二）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Verilog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的基本知识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_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可综合性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40965" name="Picture 9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57250" y="642938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2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57250" y="715963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4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259632" y="116632"/>
            <a:ext cx="6696075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（二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itchFamily="49" charset="-122"/>
              </a:rPr>
              <a:t>）典型逻辑部件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itchFamily="49" charset="-122"/>
              </a:rPr>
              <a:t>_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描述方式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979712" y="2420888"/>
          <a:ext cx="57626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Clip" r:id="rId2" imgW="419100" imgH="219075" progId="">
                  <p:embed/>
                </p:oleObj>
              </mc:Choice>
              <mc:Fallback>
                <p:oleObj name="Clip" r:id="rId2" imgW="419100" imgH="219075" progId="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79712" y="2420888"/>
                        <a:ext cx="576262" cy="2984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915816" y="1700808"/>
            <a:ext cx="3168823" cy="2763834"/>
          </a:xfrm>
          <a:prstGeom prst="rect">
            <a:avLst/>
          </a:prstGeom>
          <a:noFill/>
          <a:ln w="38100" algn="ctr">
            <a:solidFill>
              <a:srgbClr val="008080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数据选择器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简易</a:t>
            </a:r>
            <a:r>
              <a:rPr lang="en-US" altLang="zh-CN" sz="2800" b="1" dirty="0" smtClean="0">
                <a:solidFill>
                  <a:schemeClr val="bg1"/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ALU</a:t>
            </a:r>
            <a:r>
              <a:rPr lang="zh-CN" altLang="en-US" sz="2800" b="1" dirty="0" smtClean="0">
                <a:solidFill>
                  <a:schemeClr val="bg1"/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电路</a:t>
            </a:r>
            <a:endParaRPr lang="en-US" altLang="zh-CN" sz="2800" b="1" dirty="0" smtClean="0">
              <a:solidFill>
                <a:schemeClr val="bg1"/>
              </a:solidFill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译码器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优先编码器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数据比较器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79512" y="116632"/>
            <a:ext cx="4176464" cy="6555641"/>
          </a:xfrm>
          <a:prstGeom prst="rect">
            <a:avLst/>
          </a:prstGeom>
          <a:noFill/>
          <a:ln w="19050">
            <a:solidFill>
              <a:srgbClr val="008080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b="1" dirty="0"/>
              <a:t>module 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Alu</a:t>
            </a:r>
            <a:r>
              <a:rPr lang="en-US" altLang="zh-CN" sz="2000" b="1" dirty="0" smtClean="0"/>
              <a:t> ( f, a, b, select);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input  [2:0] select;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input  [3:0] a, b;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output  [4:0] f;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>
                <a:solidFill>
                  <a:srgbClr val="C00000"/>
                </a:solidFill>
              </a:rPr>
              <a:t>reg</a:t>
            </a:r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[4:0] f;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r>
              <a:rPr lang="en-US" altLang="zh-CN" sz="2000" b="1" dirty="0"/>
              <a:t>    always </a:t>
            </a:r>
            <a:r>
              <a:rPr lang="en-US" altLang="zh-CN" sz="2000" b="1" dirty="0" smtClean="0"/>
              <a:t>@(*)</a:t>
            </a:r>
            <a:endParaRPr lang="en-US" altLang="zh-CN" sz="2000" b="1" dirty="0"/>
          </a:p>
          <a:p>
            <a:r>
              <a:rPr lang="en-US" altLang="zh-CN" sz="2000" b="1" dirty="0"/>
              <a:t>         begin</a:t>
            </a:r>
            <a:endParaRPr lang="en-US" altLang="zh-CN" sz="2000" b="1" dirty="0"/>
          </a:p>
          <a:p>
            <a:r>
              <a:rPr lang="en-US" altLang="zh-CN" sz="2000" b="1" dirty="0"/>
              <a:t>              case (</a:t>
            </a:r>
            <a:r>
              <a:rPr lang="en-US" altLang="zh-CN" sz="2000" b="1" dirty="0" smtClean="0"/>
              <a:t>select)</a:t>
            </a:r>
            <a:endParaRPr lang="en-US" altLang="zh-CN" sz="2000" b="1" dirty="0"/>
          </a:p>
          <a:p>
            <a:r>
              <a:rPr lang="en-US" altLang="zh-CN" sz="2000" b="1" dirty="0"/>
              <a:t>                  </a:t>
            </a:r>
            <a:r>
              <a:rPr lang="en-US" altLang="zh-CN" sz="2000" b="1" dirty="0" smtClean="0"/>
              <a:t>3′b000 </a:t>
            </a:r>
            <a:r>
              <a:rPr lang="en-US" altLang="zh-CN" sz="2000" b="1" dirty="0"/>
              <a:t>: </a:t>
            </a:r>
            <a:r>
              <a:rPr lang="en-US" altLang="zh-CN" sz="2000" b="1" dirty="0" smtClean="0"/>
              <a:t> f = a;</a:t>
            </a:r>
            <a:endParaRPr lang="en-US" altLang="zh-CN" sz="2000" b="1" dirty="0"/>
          </a:p>
          <a:p>
            <a:r>
              <a:rPr lang="en-US" altLang="zh-CN" sz="2000" b="1" dirty="0"/>
              <a:t>                  </a:t>
            </a:r>
            <a:r>
              <a:rPr lang="en-US" altLang="zh-CN" sz="2000" b="1" dirty="0" smtClean="0"/>
              <a:t>3′b001 </a:t>
            </a:r>
            <a:r>
              <a:rPr lang="en-US" altLang="zh-CN" sz="2000" b="1" dirty="0"/>
              <a:t>: </a:t>
            </a:r>
            <a:r>
              <a:rPr lang="en-US" altLang="zh-CN" sz="2000" b="1" dirty="0" smtClean="0"/>
              <a:t> f = a + b;</a:t>
            </a:r>
            <a:endParaRPr lang="en-US" altLang="zh-CN" sz="2000" b="1" dirty="0"/>
          </a:p>
          <a:p>
            <a:r>
              <a:rPr lang="en-US" altLang="zh-CN" sz="2000" b="1" dirty="0"/>
              <a:t>                  </a:t>
            </a:r>
            <a:r>
              <a:rPr lang="en-US" altLang="zh-CN" sz="2000" b="1" dirty="0" smtClean="0"/>
              <a:t>3′b010 </a:t>
            </a:r>
            <a:r>
              <a:rPr lang="en-US" altLang="zh-CN" sz="2000" b="1" dirty="0"/>
              <a:t>: </a:t>
            </a:r>
            <a:r>
              <a:rPr lang="en-US" altLang="zh-CN" sz="2000" b="1" dirty="0" smtClean="0"/>
              <a:t> f = a - b;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             3′b011 :  f = a / b;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             3′b100 :  f = a % b;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             3′b10 1:  f = a &lt;&lt; 1;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             3′b110 :  f = a &gt;&gt; 1;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             3′b11 1:  f = a &gt;b;</a:t>
            </a:r>
            <a:endParaRPr lang="en-US" altLang="zh-CN" sz="2000" b="1" dirty="0"/>
          </a:p>
          <a:p>
            <a:r>
              <a:rPr lang="en-US" altLang="zh-CN" sz="2000" b="1" dirty="0"/>
              <a:t>                  default: </a:t>
            </a:r>
            <a:r>
              <a:rPr lang="en-US" altLang="zh-CN" sz="2000" b="1" dirty="0" smtClean="0"/>
              <a:t> f = 5′b00000 ;</a:t>
            </a:r>
            <a:endParaRPr lang="en-US" altLang="zh-CN" sz="2000" b="1" dirty="0"/>
          </a:p>
          <a:p>
            <a:r>
              <a:rPr lang="en-US" altLang="zh-CN" sz="2000" b="1" dirty="0"/>
              <a:t>         </a:t>
            </a:r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endcase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   end</a:t>
            </a:r>
            <a:endParaRPr lang="en-US" altLang="zh-CN" sz="2000" b="1" dirty="0"/>
          </a:p>
          <a:p>
            <a:r>
              <a:rPr lang="en-US" altLang="zh-CN" sz="2000" b="1" dirty="0" err="1"/>
              <a:t>endmodule</a:t>
            </a:r>
            <a:endParaRPr lang="zh-CN" altLang="en-US" sz="2000" b="1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627784" y="980728"/>
            <a:ext cx="151216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设计文件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0" y="195599"/>
            <a:ext cx="4392488" cy="6401753"/>
          </a:xfrm>
          <a:prstGeom prst="rect">
            <a:avLst/>
          </a:prstGeom>
          <a:noFill/>
          <a:ln w="19050">
            <a:solidFill>
              <a:srgbClr val="008080"/>
            </a:solidFill>
            <a:prstDash val="sysDash"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b="1" dirty="0"/>
              <a:t>module 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test_Alu</a:t>
            </a:r>
            <a:r>
              <a:rPr lang="en-US" altLang="zh-CN" sz="2000" b="1" dirty="0" smtClean="0"/>
              <a:t>;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</a:t>
            </a:r>
            <a:r>
              <a:rPr lang="en-US" altLang="zh-CN" sz="2000" b="1" dirty="0" err="1" smtClean="0"/>
              <a:t>reg</a:t>
            </a:r>
            <a:r>
              <a:rPr lang="en-US" altLang="zh-CN" sz="2000" b="1" dirty="0" smtClean="0"/>
              <a:t>  [2:0] select;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</a:t>
            </a:r>
            <a:r>
              <a:rPr lang="en-US" altLang="zh-CN" sz="2000" b="1" dirty="0" err="1" smtClean="0"/>
              <a:t>reg</a:t>
            </a:r>
            <a:r>
              <a:rPr lang="en-US" altLang="zh-CN" sz="2000" b="1" dirty="0" smtClean="0"/>
              <a:t>  [3:0] a, b;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wire  [4:0] f;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 smtClean="0"/>
              <a:t>     initial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   begin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       a = 4′b1010 ; b = 4′b1110 ; 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       select = 3′b000 ;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       # 10  select = 3′b001 ;</a:t>
            </a:r>
            <a:endParaRPr lang="en-US" altLang="zh-CN" sz="2000" b="1" dirty="0" smtClean="0"/>
          </a:p>
          <a:p>
            <a:pPr indent="809625"/>
            <a:r>
              <a:rPr lang="en-US" altLang="zh-CN" sz="2000" b="1" dirty="0" smtClean="0"/>
              <a:t># 10  select = 3′b010 ;</a:t>
            </a:r>
            <a:endParaRPr lang="en-US" altLang="zh-CN" sz="2000" b="1" dirty="0" smtClean="0"/>
          </a:p>
          <a:p>
            <a:pPr indent="809625"/>
            <a:r>
              <a:rPr lang="en-US" altLang="zh-CN" sz="2000" b="1" dirty="0" smtClean="0"/>
              <a:t># 10  select = 3′b011 ;</a:t>
            </a:r>
            <a:endParaRPr lang="en-US" altLang="zh-CN" sz="2000" b="1" dirty="0" smtClean="0"/>
          </a:p>
          <a:p>
            <a:pPr indent="809625"/>
            <a:r>
              <a:rPr lang="en-US" altLang="zh-CN" sz="2000" b="1" dirty="0" smtClean="0"/>
              <a:t># 10  select = 3′b100 ;</a:t>
            </a:r>
            <a:endParaRPr lang="en-US" altLang="zh-CN" sz="2000" b="1" dirty="0" smtClean="0"/>
          </a:p>
          <a:p>
            <a:pPr indent="809625"/>
            <a:r>
              <a:rPr lang="en-US" altLang="zh-CN" sz="2000" b="1" dirty="0" smtClean="0"/>
              <a:t># 10  select = 3′b101 ;</a:t>
            </a:r>
            <a:endParaRPr lang="en-US" altLang="zh-CN" sz="2000" b="1" dirty="0" smtClean="0"/>
          </a:p>
          <a:p>
            <a:pPr indent="809625"/>
            <a:r>
              <a:rPr lang="en-US" altLang="zh-CN" sz="2000" b="1" dirty="0" smtClean="0"/>
              <a:t># 10  select = 3′b110 ;</a:t>
            </a:r>
            <a:endParaRPr lang="en-US" altLang="zh-CN" sz="2000" b="1" dirty="0" smtClean="0"/>
          </a:p>
          <a:p>
            <a:pPr indent="809625"/>
            <a:r>
              <a:rPr lang="en-US" altLang="zh-CN" sz="2000" b="1" dirty="0" smtClean="0"/>
              <a:t># 10  select = 3′b111 ;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       # 10  $stop ;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    end</a:t>
            </a:r>
            <a:endParaRPr lang="en-US" altLang="zh-CN" sz="2000" b="1" dirty="0"/>
          </a:p>
          <a:p>
            <a:pPr>
              <a:spcBef>
                <a:spcPts val="12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</a:rPr>
              <a:t>    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Alu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 my (f, a, b, select);</a:t>
            </a:r>
            <a:endParaRPr lang="en-US" altLang="zh-CN" sz="2000" b="1" dirty="0" smtClean="0"/>
          </a:p>
          <a:p>
            <a:r>
              <a:rPr lang="en-US" altLang="zh-CN" sz="2000" b="1" dirty="0" err="1" smtClean="0"/>
              <a:t>endmodule</a:t>
            </a:r>
            <a:endParaRPr lang="zh-CN" altLang="en-US" sz="2000" b="1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308304" y="404664"/>
            <a:ext cx="151216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测试文件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267744" y="1412776"/>
            <a:ext cx="208823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行为描述方式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42938" y="785813"/>
            <a:ext cx="5286375" cy="523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组合逻辑代码中的常见错误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85813" y="1428750"/>
            <a:ext cx="5286375" cy="461963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  <a:buClr>
                <a:srgbClr val="00CC00"/>
              </a:buClr>
              <a:buSzPct val="70000"/>
              <a:defRPr/>
            </a:pPr>
            <a:r>
              <a:rPr lang="en-US" altLang="zh-CN" b="1" dirty="0">
                <a:latin typeface="+mj-lt"/>
                <a:ea typeface="黑体" panose="02010609060101010101" pitchFamily="49" charset="-122"/>
              </a:rPr>
              <a:t>1. </a:t>
            </a:r>
            <a:r>
              <a:rPr lang="zh-CN" altLang="en-US" b="1" dirty="0">
                <a:latin typeface="+mj-lt"/>
                <a:ea typeface="黑体" panose="02010609060101010101" pitchFamily="49" charset="-122"/>
              </a:rPr>
              <a:t>一个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变量在多个</a:t>
            </a:r>
            <a:r>
              <a:rPr lang="en-US" altLang="zh-CN" b="1" dirty="0">
                <a:latin typeface="+mj-lt"/>
                <a:ea typeface="黑体" panose="02010609060101010101" pitchFamily="49" charset="-122"/>
              </a:rPr>
              <a:t>always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块中赋值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214438" y="2286000"/>
            <a:ext cx="2786062" cy="3249613"/>
          </a:xfrm>
          <a:prstGeom prst="rect">
            <a:avLst/>
          </a:prstGeom>
          <a:noFill/>
          <a:ln w="19050" algn="ctr">
            <a:solidFill>
              <a:srgbClr val="FF6600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800" b="1" dirty="0" err="1">
                <a:latin typeface="+mj-lt"/>
                <a:ea typeface="黑体" panose="02010609060101010101" pitchFamily="49" charset="-122"/>
              </a:rPr>
              <a:t>reg</a:t>
            </a:r>
            <a:r>
              <a:rPr lang="en-US" altLang="zh-CN" sz="1800" b="1" dirty="0">
                <a:latin typeface="+mj-lt"/>
                <a:ea typeface="黑体" panose="02010609060101010101" pitchFamily="49" charset="-122"/>
              </a:rPr>
              <a:t>   y;</a:t>
            </a:r>
            <a:endParaRPr lang="en-US" altLang="zh-CN" sz="18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800" b="1" dirty="0" err="1">
                <a:latin typeface="+mj-lt"/>
                <a:ea typeface="黑体" panose="02010609060101010101" pitchFamily="49" charset="-122"/>
              </a:rPr>
              <a:t>reg</a:t>
            </a:r>
            <a:r>
              <a:rPr lang="en-US" altLang="zh-CN" sz="1800" b="1" dirty="0">
                <a:latin typeface="+mj-lt"/>
                <a:ea typeface="黑体" panose="02010609060101010101" pitchFamily="49" charset="-122"/>
              </a:rPr>
              <a:t>   a,  b,  clear;</a:t>
            </a:r>
            <a:endParaRPr lang="en-US" altLang="zh-CN" sz="18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800" b="1" dirty="0">
                <a:latin typeface="+mj-lt"/>
                <a:ea typeface="黑体" panose="02010609060101010101" pitchFamily="49" charset="-122"/>
              </a:rPr>
              <a:t>…….</a:t>
            </a:r>
            <a:endParaRPr lang="en-US" altLang="zh-CN" sz="18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defRPr/>
            </a:pPr>
            <a:endParaRPr lang="en-US" altLang="zh-CN" sz="18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800" b="1" dirty="0">
                <a:latin typeface="+mj-lt"/>
                <a:ea typeface="黑体" panose="02010609060101010101" pitchFamily="49" charset="-122"/>
              </a:rPr>
              <a:t>always  @ *</a:t>
            </a:r>
            <a:endParaRPr lang="en-US" altLang="zh-CN" sz="18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defRPr/>
            </a:pP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800" b="1" dirty="0">
                <a:latin typeface="+mj-lt"/>
                <a:ea typeface="黑体" panose="02010609060101010101" pitchFamily="49" charset="-122"/>
              </a:rPr>
              <a:t>if(clear)   y = 1’b0;</a:t>
            </a:r>
            <a:endParaRPr lang="en-US" altLang="zh-CN" sz="18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defRPr/>
            </a:pPr>
            <a:endParaRPr lang="en-US" altLang="zh-CN" sz="18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800" b="1" dirty="0">
                <a:ea typeface="黑体" panose="02010609060101010101" pitchFamily="49" charset="-122"/>
              </a:rPr>
              <a:t>always  @ *</a:t>
            </a:r>
            <a:endParaRPr lang="en-US" altLang="zh-CN" sz="1800" b="1" dirty="0">
              <a:ea typeface="黑体" panose="02010609060101010101" pitchFamily="49" charset="-122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defRPr/>
            </a:pP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800" b="1" dirty="0">
                <a:ea typeface="黑体" panose="02010609060101010101" pitchFamily="49" charset="-122"/>
              </a:rPr>
              <a:t>y = </a:t>
            </a:r>
            <a:r>
              <a:rPr lang="en-US" altLang="zh-CN" sz="1800" b="1" dirty="0" err="1">
                <a:ea typeface="黑体" panose="02010609060101010101" pitchFamily="49" charset="-122"/>
              </a:rPr>
              <a:t>a&amp;b</a:t>
            </a:r>
            <a:r>
              <a:rPr lang="en-US" altLang="zh-CN" sz="1800" b="1" dirty="0">
                <a:ea typeface="黑体" panose="02010609060101010101" pitchFamily="49" charset="-122"/>
              </a:rPr>
              <a:t>;</a:t>
            </a:r>
            <a:endParaRPr lang="en-US" altLang="zh-CN" sz="1800" b="1" dirty="0">
              <a:ea typeface="黑体" panose="02010609060101010101" pitchFamily="49" charset="-122"/>
            </a:endParaRPr>
          </a:p>
        </p:txBody>
      </p:sp>
      <p:grpSp>
        <p:nvGrpSpPr>
          <p:cNvPr id="2" name="组合 13"/>
          <p:cNvGrpSpPr/>
          <p:nvPr/>
        </p:nvGrpSpPr>
        <p:grpSpPr bwMode="auto">
          <a:xfrm>
            <a:off x="3000375" y="2786063"/>
            <a:ext cx="1727200" cy="857250"/>
            <a:chOff x="4500565" y="2285991"/>
            <a:chExt cx="1857388" cy="857256"/>
          </a:xfrm>
        </p:grpSpPr>
        <p:sp>
          <p:nvSpPr>
            <p:cNvPr id="41995" name="云形标注 12"/>
            <p:cNvSpPr>
              <a:spLocks noChangeArrowheads="1"/>
            </p:cNvSpPr>
            <p:nvPr/>
          </p:nvSpPr>
          <p:spPr bwMode="auto">
            <a:xfrm>
              <a:off x="4500565" y="2285991"/>
              <a:ext cx="1857388" cy="857256"/>
            </a:xfrm>
            <a:prstGeom prst="cloudCallout">
              <a:avLst>
                <a:gd name="adj1" fmla="val -58912"/>
                <a:gd name="adj2" fmla="val 88056"/>
              </a:avLst>
            </a:prstGeom>
            <a:solidFill>
              <a:srgbClr val="FFFF00"/>
            </a:solidFill>
            <a:ln w="9525" algn="ctr">
              <a:solidFill>
                <a:srgbClr val="FF66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6" name="TextBox 8"/>
            <p:cNvSpPr txBox="1">
              <a:spLocks noChangeArrowheads="1"/>
            </p:cNvSpPr>
            <p:nvPr/>
          </p:nvSpPr>
          <p:spPr bwMode="auto">
            <a:xfrm>
              <a:off x="4557727" y="2325828"/>
              <a:ext cx="1571636" cy="7078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000" b="1">
                  <a:ea typeface="黑体" panose="02010609060101010101" pitchFamily="49" charset="-122"/>
                </a:rPr>
                <a:t>能仿真</a:t>
              </a:r>
              <a:endParaRPr lang="en-US" altLang="zh-CN" sz="2000" b="1">
                <a:ea typeface="黑体" panose="02010609060101010101" pitchFamily="49" charset="-122"/>
              </a:endParaRPr>
            </a:p>
            <a:p>
              <a:pPr algn="ctr"/>
              <a:r>
                <a:rPr lang="zh-CN" altLang="en-US" sz="2000" b="1">
                  <a:ea typeface="黑体" panose="02010609060101010101" pitchFamily="49" charset="-122"/>
                </a:rPr>
                <a:t>但</a:t>
              </a:r>
              <a:r>
                <a:rPr lang="zh-CN" altLang="en-US" sz="2000" b="1">
                  <a:solidFill>
                    <a:srgbClr val="C00000"/>
                  </a:solidFill>
                  <a:ea typeface="黑体" panose="02010609060101010101" pitchFamily="49" charset="-122"/>
                </a:rPr>
                <a:t>无法综合</a:t>
              </a:r>
              <a:endParaRPr lang="zh-CN" altLang="en-US" sz="2000" b="1">
                <a:solidFill>
                  <a:srgbClr val="C00000"/>
                </a:solidFill>
                <a:ea typeface="黑体" panose="02010609060101010101" pitchFamily="49" charset="-122"/>
              </a:endParaRPr>
            </a:p>
          </p:txBody>
        </p:sp>
      </p:grpSp>
      <p:sp>
        <p:nvSpPr>
          <p:cNvPr id="37894" name="TextBox 9"/>
          <p:cNvSpPr txBox="1">
            <a:spLocks noChangeArrowheads="1"/>
          </p:cNvSpPr>
          <p:nvPr/>
        </p:nvSpPr>
        <p:spPr bwMode="auto">
          <a:xfrm>
            <a:off x="2571750" y="5429250"/>
            <a:ext cx="4572000" cy="1016000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sysDash"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 b="1"/>
              <a:t>y</a:t>
            </a:r>
            <a:r>
              <a:rPr lang="zh-CN" altLang="en-US" sz="2000" b="1">
                <a:ea typeface="黑体" panose="02010609060101010101" pitchFamily="49" charset="-122"/>
              </a:rPr>
              <a:t>在两个</a:t>
            </a:r>
            <a:r>
              <a:rPr lang="en-US" altLang="zh-CN" sz="2000" b="1">
                <a:ea typeface="黑体" panose="02010609060101010101" pitchFamily="49" charset="-122"/>
              </a:rPr>
              <a:t>always</a:t>
            </a:r>
            <a:r>
              <a:rPr lang="zh-CN" altLang="en-US" sz="2000" b="1">
                <a:ea typeface="黑体" panose="02010609060101010101" pitchFamily="49" charset="-122"/>
              </a:rPr>
              <a:t>块中，代表两块电路的输出，并可以通过每个部分进行更新，没有物理电路可以表示这种行为</a:t>
            </a:r>
            <a:endParaRPr lang="zh-CN" altLang="en-US" sz="2000"/>
          </a:p>
        </p:txBody>
      </p:sp>
      <p:sp>
        <p:nvSpPr>
          <p:cNvPr id="11" name="Text Box 4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116013" y="71438"/>
            <a:ext cx="6696075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（二）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Verilog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的基本知识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_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可综合性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41992" name="Picture 9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57250" y="642938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5214938" y="2000250"/>
            <a:ext cx="2571750" cy="3249613"/>
          </a:xfrm>
          <a:prstGeom prst="rect">
            <a:avLst/>
          </a:prstGeom>
          <a:noFill/>
          <a:ln w="19050" algn="ctr">
            <a:solidFill>
              <a:srgbClr val="008080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800" b="1" dirty="0" err="1">
                <a:latin typeface="+mj-lt"/>
                <a:ea typeface="黑体" panose="02010609060101010101" pitchFamily="49" charset="-122"/>
              </a:rPr>
              <a:t>reg</a:t>
            </a:r>
            <a:r>
              <a:rPr lang="en-US" altLang="zh-CN" sz="1800" b="1" dirty="0">
                <a:latin typeface="+mj-lt"/>
                <a:ea typeface="黑体" panose="02010609060101010101" pitchFamily="49" charset="-122"/>
              </a:rPr>
              <a:t>   y;</a:t>
            </a:r>
            <a:endParaRPr lang="en-US" altLang="zh-CN" sz="18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800" b="1" dirty="0" err="1">
                <a:latin typeface="+mj-lt"/>
                <a:ea typeface="黑体" panose="02010609060101010101" pitchFamily="49" charset="-122"/>
              </a:rPr>
              <a:t>reg</a:t>
            </a:r>
            <a:r>
              <a:rPr lang="en-US" altLang="zh-CN" sz="1800" b="1" dirty="0">
                <a:latin typeface="+mj-lt"/>
                <a:ea typeface="黑体" panose="02010609060101010101" pitchFamily="49" charset="-122"/>
              </a:rPr>
              <a:t>   a,  b,  clear;</a:t>
            </a:r>
            <a:endParaRPr lang="en-US" altLang="zh-CN" sz="18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800" b="1" dirty="0">
                <a:latin typeface="+mj-lt"/>
                <a:ea typeface="黑体" panose="02010609060101010101" pitchFamily="49" charset="-122"/>
              </a:rPr>
              <a:t>…….</a:t>
            </a:r>
            <a:endParaRPr lang="en-US" altLang="zh-CN" sz="18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defRPr/>
            </a:pPr>
            <a:endParaRPr lang="en-US" altLang="zh-CN" sz="18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800" b="1" dirty="0">
                <a:latin typeface="+mj-lt"/>
                <a:ea typeface="黑体" panose="02010609060101010101" pitchFamily="49" charset="-122"/>
              </a:rPr>
              <a:t>always  @ *</a:t>
            </a:r>
            <a:endParaRPr lang="en-US" altLang="zh-CN" sz="18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defRPr/>
            </a:pP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800" b="1" dirty="0">
                <a:latin typeface="+mj-lt"/>
                <a:ea typeface="黑体" panose="02010609060101010101" pitchFamily="49" charset="-122"/>
              </a:rPr>
              <a:t>if(clear)   </a:t>
            </a:r>
            <a:endParaRPr lang="en-US" altLang="zh-CN" sz="18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800" b="1" dirty="0">
                <a:latin typeface="+mj-lt"/>
                <a:ea typeface="黑体" panose="02010609060101010101" pitchFamily="49" charset="-122"/>
              </a:rPr>
              <a:t>           y = 1’b0;</a:t>
            </a:r>
            <a:endParaRPr lang="en-US" altLang="zh-CN" sz="18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800" b="1" dirty="0">
                <a:latin typeface="+mj-lt"/>
                <a:ea typeface="黑体" panose="02010609060101010101" pitchFamily="49" charset="-122"/>
              </a:rPr>
              <a:t>    else </a:t>
            </a:r>
            <a:endParaRPr lang="en-US" altLang="zh-CN" sz="18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800" b="1" dirty="0">
                <a:latin typeface="+mj-lt"/>
                <a:ea typeface="黑体" panose="02010609060101010101" pitchFamily="49" charset="-122"/>
              </a:rPr>
              <a:t>           </a:t>
            </a:r>
            <a:r>
              <a:rPr lang="en-US" altLang="zh-CN" sz="1800" b="1" dirty="0">
                <a:ea typeface="黑体" panose="02010609060101010101" pitchFamily="49" charset="-122"/>
              </a:rPr>
              <a:t>y = </a:t>
            </a:r>
            <a:r>
              <a:rPr lang="en-US" altLang="zh-CN" sz="1800" b="1" dirty="0" err="1">
                <a:ea typeface="黑体" panose="02010609060101010101" pitchFamily="49" charset="-122"/>
              </a:rPr>
              <a:t>a&amp;b</a:t>
            </a:r>
            <a:r>
              <a:rPr lang="en-US" altLang="zh-CN" sz="1800" b="1" dirty="0">
                <a:ea typeface="黑体" panose="02010609060101010101" pitchFamily="49" charset="-122"/>
              </a:rPr>
              <a:t>;</a:t>
            </a:r>
            <a:endParaRPr lang="en-US" altLang="zh-CN" sz="1800" b="1" dirty="0">
              <a:ea typeface="黑体" panose="02010609060101010101" pitchFamily="49" charset="-122"/>
            </a:endParaRPr>
          </a:p>
        </p:txBody>
      </p:sp>
      <p:sp>
        <p:nvSpPr>
          <p:cNvPr id="37898" name="TextBox 15"/>
          <p:cNvSpPr txBox="1">
            <a:spLocks noChangeArrowheads="1"/>
          </p:cNvSpPr>
          <p:nvPr/>
        </p:nvSpPr>
        <p:spPr bwMode="auto">
          <a:xfrm>
            <a:off x="6500813" y="1571625"/>
            <a:ext cx="2428875" cy="708025"/>
          </a:xfrm>
          <a:prstGeom prst="rect">
            <a:avLst/>
          </a:prstGeom>
          <a:solidFill>
            <a:schemeClr val="tx1"/>
          </a:solidFill>
          <a:ln w="19050">
            <a:solidFill>
              <a:srgbClr val="008080"/>
            </a:solidFill>
            <a:prstDash val="sysDash"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>
                <a:ea typeface="黑体" panose="02010609060101010101" pitchFamily="49" charset="-122"/>
              </a:rPr>
              <a:t>正确做法</a:t>
            </a:r>
            <a:r>
              <a:rPr lang="zh-CN" altLang="en-US" sz="2000" b="1"/>
              <a:t>：</a:t>
            </a:r>
            <a:r>
              <a:rPr lang="en-US" altLang="zh-CN" sz="2000" b="1"/>
              <a:t>y</a:t>
            </a:r>
            <a:r>
              <a:rPr lang="zh-CN" altLang="en-US" sz="2000" b="1">
                <a:ea typeface="黑体" panose="02010609060101010101" pitchFamily="49" charset="-122"/>
              </a:rPr>
              <a:t>在一个</a:t>
            </a:r>
            <a:r>
              <a:rPr lang="en-US" altLang="zh-CN" sz="2000" b="1">
                <a:ea typeface="黑体" panose="02010609060101010101" pitchFamily="49" charset="-122"/>
              </a:rPr>
              <a:t>always</a:t>
            </a:r>
            <a:r>
              <a:rPr lang="zh-CN" altLang="en-US" sz="2000" b="1">
                <a:ea typeface="黑体" panose="02010609060101010101" pitchFamily="49" charset="-122"/>
              </a:rPr>
              <a:t>块中赋值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 animBg="1"/>
      <p:bldP spid="15" grpId="0" animBg="1"/>
      <p:bldP spid="3789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42938" y="976313"/>
            <a:ext cx="5286375" cy="523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组合逻辑代码中的常见错误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00125" y="1657350"/>
            <a:ext cx="3214688" cy="461963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  <a:buClr>
                <a:srgbClr val="00CC00"/>
              </a:buClr>
              <a:buSzPct val="70000"/>
              <a:defRPr/>
            </a:pPr>
            <a:r>
              <a:rPr lang="en-US" altLang="zh-CN" b="1" dirty="0">
                <a:latin typeface="+mj-lt"/>
                <a:ea typeface="黑体" panose="02010609060101010101" pitchFamily="49" charset="-122"/>
              </a:rPr>
              <a:t>2. </a:t>
            </a:r>
            <a:r>
              <a:rPr lang="zh-CN" altLang="en-US" b="1" dirty="0">
                <a:latin typeface="+mj-lt"/>
                <a:ea typeface="黑体" panose="02010609060101010101" pitchFamily="49" charset="-122"/>
              </a:rPr>
              <a:t>不完整的敏感列表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 Box 4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116013" y="228600"/>
            <a:ext cx="6696075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（二）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Verilog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的基本知识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_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可综合性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43013" name="Picture 9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57250" y="800100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428750" y="2371725"/>
            <a:ext cx="2286000" cy="728663"/>
          </a:xfrm>
          <a:prstGeom prst="rect">
            <a:avLst/>
          </a:prstGeom>
          <a:noFill/>
          <a:ln w="19050" algn="ctr">
            <a:solidFill>
              <a:srgbClr val="008080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800" b="1" dirty="0">
                <a:latin typeface="+mj-lt"/>
                <a:ea typeface="黑体" panose="02010609060101010101" pitchFamily="49" charset="-122"/>
              </a:rPr>
              <a:t>always  @ (a, b)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800" b="1" dirty="0">
                <a:ea typeface="黑体" panose="02010609060101010101" pitchFamily="49" charset="-122"/>
              </a:rPr>
              <a:t>    y = </a:t>
            </a:r>
            <a:r>
              <a:rPr lang="en-US" altLang="zh-CN" sz="1800" b="1" dirty="0" err="1">
                <a:ea typeface="黑体" panose="02010609060101010101" pitchFamily="49" charset="-122"/>
              </a:rPr>
              <a:t>a&amp;b</a:t>
            </a:r>
            <a:r>
              <a:rPr lang="en-US" altLang="zh-CN" sz="1800" b="1" dirty="0">
                <a:ea typeface="黑体" panose="02010609060101010101" pitchFamily="49" charset="-122"/>
              </a:rPr>
              <a:t>;</a:t>
            </a:r>
            <a:endParaRPr lang="en-US" altLang="zh-CN" sz="1800" b="1" dirty="0"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9125" y="2228850"/>
            <a:ext cx="3714750" cy="923925"/>
          </a:xfrm>
          <a:prstGeom prst="rect">
            <a:avLst/>
          </a:prstGeom>
          <a:solidFill>
            <a:schemeClr val="tx1"/>
          </a:solidFill>
          <a:ln w="19050">
            <a:solidFill>
              <a:srgbClr val="008080"/>
            </a:solidFill>
            <a:prstDash val="sysDash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 dirty="0">
                <a:ea typeface="黑体" panose="02010609060101010101" pitchFamily="49" charset="-122"/>
              </a:rPr>
              <a:t>组合逻辑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1800" b="1" dirty="0">
                <a:ea typeface="黑体" panose="02010609060101010101" pitchFamily="49" charset="-122"/>
              </a:rPr>
              <a:t>任何输入信号的变化，都会引起输出的改变</a:t>
            </a:r>
            <a:r>
              <a:rPr lang="zh-CN" altLang="en-US" sz="1800" b="1" dirty="0">
                <a:latin typeface="+mj-ea"/>
                <a:ea typeface="+mj-ea"/>
              </a:rPr>
              <a:t>→</a:t>
            </a:r>
            <a:r>
              <a:rPr lang="zh-CN" altLang="en-US" sz="1800" b="1" dirty="0">
                <a:ea typeface="黑体" panose="02010609060101010101" pitchFamily="49" charset="-122"/>
              </a:rPr>
              <a:t>要求所有输入信号都包含在敏感信号列表中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428750" y="3586163"/>
            <a:ext cx="2286000" cy="728662"/>
          </a:xfrm>
          <a:prstGeom prst="rect">
            <a:avLst/>
          </a:prstGeom>
          <a:noFill/>
          <a:ln w="19050" algn="ctr">
            <a:solidFill>
              <a:srgbClr val="C00000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800" b="1" dirty="0">
                <a:latin typeface="+mj-lt"/>
                <a:ea typeface="黑体" panose="02010609060101010101" pitchFamily="49" charset="-122"/>
              </a:rPr>
              <a:t>always  @ (a)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800" b="1" dirty="0">
                <a:ea typeface="黑体" panose="02010609060101010101" pitchFamily="49" charset="-122"/>
              </a:rPr>
              <a:t>    y = </a:t>
            </a:r>
            <a:r>
              <a:rPr lang="en-US" altLang="zh-CN" sz="1800" b="1" dirty="0" err="1">
                <a:ea typeface="黑体" panose="02010609060101010101" pitchFamily="49" charset="-122"/>
              </a:rPr>
              <a:t>a&amp;b</a:t>
            </a:r>
            <a:r>
              <a:rPr lang="en-US" altLang="zh-CN" sz="1800" b="1" dirty="0">
                <a:ea typeface="黑体" panose="02010609060101010101" pitchFamily="49" charset="-122"/>
              </a:rPr>
              <a:t>;</a:t>
            </a:r>
            <a:endParaRPr lang="en-US" altLang="zh-CN" sz="1800" b="1" dirty="0">
              <a:ea typeface="黑体" panose="02010609060101010101" pitchFamily="49" charset="-122"/>
            </a:endParaRPr>
          </a:p>
        </p:txBody>
      </p:sp>
      <p:sp>
        <p:nvSpPr>
          <p:cNvPr id="43017" name="左箭头 10"/>
          <p:cNvSpPr>
            <a:spLocks noChangeArrowheads="1"/>
          </p:cNvSpPr>
          <p:nvPr/>
        </p:nvSpPr>
        <p:spPr bwMode="auto">
          <a:xfrm>
            <a:off x="3929063" y="2586038"/>
            <a:ext cx="287337" cy="179387"/>
          </a:xfrm>
          <a:prstGeom prst="leftArrow">
            <a:avLst>
              <a:gd name="adj1" fmla="val 50000"/>
              <a:gd name="adj2" fmla="val 50055"/>
            </a:avLst>
          </a:prstGeom>
          <a:solidFill>
            <a:srgbClr val="FFFF00"/>
          </a:solidFill>
          <a:ln w="19050" algn="ctr">
            <a:solidFill>
              <a:schemeClr val="bg1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22" name="TextBox 11"/>
          <p:cNvSpPr txBox="1">
            <a:spLocks noChangeArrowheads="1"/>
          </p:cNvSpPr>
          <p:nvPr/>
        </p:nvSpPr>
        <p:spPr bwMode="auto">
          <a:xfrm>
            <a:off x="4429125" y="3443288"/>
            <a:ext cx="4071938" cy="1200150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sysDash"/>
            <a:miter lim="800000"/>
          </a:ln>
        </p:spPr>
        <p:txBody>
          <a:bodyPr>
            <a:spAutoFit/>
          </a:bodyPr>
          <a:lstStyle/>
          <a:p>
            <a:r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发生</a:t>
            </a:r>
            <a:r>
              <a:rPr lang="zh-CN" altLang="en-US" sz="1800" b="1">
                <a:ea typeface="黑体" panose="02010609060101010101" pitchFamily="49" charset="-122"/>
              </a:rPr>
              <a:t>变化，</a:t>
            </a:r>
            <a:r>
              <a:rPr lang="en-US" altLang="zh-CN" sz="1800" b="1">
                <a:ea typeface="黑体" panose="02010609060101010101" pitchFamily="49" charset="-122"/>
              </a:rPr>
              <a:t> always</a:t>
            </a:r>
            <a:r>
              <a:rPr lang="zh-CN" altLang="en-US" sz="1800" b="1">
                <a:ea typeface="黑体" panose="02010609060101010101" pitchFamily="49" charset="-122"/>
              </a:rPr>
              <a:t>块被激活，执行</a:t>
            </a:r>
            <a:r>
              <a:rPr lang="en-US" altLang="zh-CN" sz="1800" b="1">
                <a:ea typeface="黑体" panose="02010609060101010101" pitchFamily="49" charset="-122"/>
              </a:rPr>
              <a:t>y = a&amp;b; </a:t>
            </a:r>
            <a:r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发生</a:t>
            </a:r>
            <a:r>
              <a:rPr lang="zh-CN" altLang="en-US" sz="1800" b="1">
                <a:ea typeface="黑体" panose="02010609060101010101" pitchFamily="49" charset="-122"/>
              </a:rPr>
              <a:t>变化，</a:t>
            </a:r>
            <a:r>
              <a:rPr lang="en-US" altLang="zh-CN" sz="1800" b="1">
                <a:ea typeface="黑体" panose="02010609060101010101" pitchFamily="49" charset="-122"/>
              </a:rPr>
              <a:t> </a:t>
            </a:r>
            <a:r>
              <a:rPr lang="zh-CN" altLang="en-US" sz="1800" b="1">
                <a:ea typeface="黑体" panose="02010609060101010101" pitchFamily="49" charset="-122"/>
              </a:rPr>
              <a:t>由于</a:t>
            </a:r>
            <a:r>
              <a:rPr lang="en-US" altLang="zh-CN" sz="1800" b="1">
                <a:ea typeface="黑体" panose="02010609060101010101" pitchFamily="49" charset="-122"/>
              </a:rPr>
              <a:t>always</a:t>
            </a:r>
            <a:r>
              <a:rPr lang="zh-CN" altLang="en-US" sz="1800" b="1">
                <a:ea typeface="黑体" panose="02010609060101010101" pitchFamily="49" charset="-122"/>
              </a:rPr>
              <a:t>块对</a:t>
            </a:r>
            <a:r>
              <a:rPr lang="en-US" altLang="zh-CN" sz="1800" b="1">
                <a:ea typeface="黑体" panose="02010609060101010101" pitchFamily="49" charset="-122"/>
              </a:rPr>
              <a:t>b</a:t>
            </a:r>
            <a:r>
              <a:rPr lang="zh-CN" altLang="en-US" sz="1800" b="1">
                <a:ea typeface="黑体" panose="02010609060101010101" pitchFamily="49" charset="-122"/>
              </a:rPr>
              <a:t>不敏感，</a:t>
            </a:r>
            <a:r>
              <a:rPr lang="en-US" altLang="zh-CN" sz="1800" b="1">
                <a:ea typeface="黑体" panose="02010609060101010101" pitchFamily="49" charset="-122"/>
              </a:rPr>
              <a:t>y</a:t>
            </a:r>
            <a:r>
              <a:rPr lang="zh-CN" altLang="en-US" sz="1800" b="1">
                <a:ea typeface="黑体" panose="02010609060101010101" pitchFamily="49" charset="-122"/>
              </a:rPr>
              <a:t>保持之前的值不变</a:t>
            </a:r>
            <a:r>
              <a:rPr lang="en-US" altLang="zh-CN" sz="1800" b="1">
                <a:ea typeface="黑体" panose="02010609060101010101" pitchFamily="49" charset="-122"/>
              </a:rPr>
              <a:t>, </a:t>
            </a:r>
            <a:r>
              <a:rPr lang="zh-CN" altLang="en-US" sz="1800" b="1">
                <a:ea typeface="黑体" panose="02010609060101010101" pitchFamily="49" charset="-122"/>
              </a:rPr>
              <a:t>没有物理电路可以表示这种行为</a:t>
            </a:r>
            <a:endParaRPr lang="zh-CN" altLang="en-US" sz="1800"/>
          </a:p>
        </p:txBody>
      </p:sp>
      <p:sp>
        <p:nvSpPr>
          <p:cNvPr id="38923" name="左箭头 12"/>
          <p:cNvSpPr>
            <a:spLocks noChangeArrowheads="1"/>
          </p:cNvSpPr>
          <p:nvPr/>
        </p:nvSpPr>
        <p:spPr bwMode="auto">
          <a:xfrm>
            <a:off x="3929063" y="3800475"/>
            <a:ext cx="287337" cy="179388"/>
          </a:xfrm>
          <a:prstGeom prst="leftArrow">
            <a:avLst>
              <a:gd name="adj1" fmla="val 50000"/>
              <a:gd name="adj2" fmla="val 50055"/>
            </a:avLst>
          </a:prstGeom>
          <a:solidFill>
            <a:srgbClr val="FFFF00"/>
          </a:solidFill>
          <a:ln w="19050" algn="ctr">
            <a:solidFill>
              <a:schemeClr val="bg1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组合 13"/>
          <p:cNvGrpSpPr/>
          <p:nvPr/>
        </p:nvGrpSpPr>
        <p:grpSpPr bwMode="auto">
          <a:xfrm>
            <a:off x="2143125" y="4643438"/>
            <a:ext cx="1727200" cy="857250"/>
            <a:chOff x="5883373" y="2357430"/>
            <a:chExt cx="1857388" cy="857256"/>
          </a:xfrm>
        </p:grpSpPr>
        <p:sp>
          <p:nvSpPr>
            <p:cNvPr id="43021" name="云形标注 12"/>
            <p:cNvSpPr>
              <a:spLocks noChangeArrowheads="1"/>
            </p:cNvSpPr>
            <p:nvPr/>
          </p:nvSpPr>
          <p:spPr bwMode="auto">
            <a:xfrm>
              <a:off x="5883373" y="2357430"/>
              <a:ext cx="1857388" cy="857256"/>
            </a:xfrm>
            <a:prstGeom prst="cloudCallout">
              <a:avLst>
                <a:gd name="adj1" fmla="val -3764"/>
                <a:gd name="adj2" fmla="val -119722"/>
              </a:avLst>
            </a:prstGeom>
            <a:solidFill>
              <a:srgbClr val="FFFF00"/>
            </a:solidFill>
            <a:ln w="9525" algn="ctr">
              <a:solidFill>
                <a:srgbClr val="FF66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5965317" y="2571743"/>
              <a:ext cx="1761787" cy="4000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800" b="1" dirty="0">
                  <a:ea typeface="黑体" panose="02010609060101010101" pitchFamily="49" charset="-122"/>
                </a:rPr>
                <a:t>用</a:t>
              </a:r>
              <a:r>
                <a:rPr lang="en-US" altLang="zh-CN" sz="1800" b="1" dirty="0">
                  <a:ea typeface="黑体" panose="02010609060101010101" pitchFamily="49" charset="-122"/>
                </a:rPr>
                <a:t>always @ </a:t>
              </a:r>
              <a:r>
                <a:rPr lang="zh-CN" altLang="en-US" sz="2000" b="1" dirty="0">
                  <a:solidFill>
                    <a:srgbClr val="C00000"/>
                  </a:solidFill>
                  <a:latin typeface="+mj-lt"/>
                  <a:ea typeface="黑体" panose="02010609060101010101" pitchFamily="49" charset="-122"/>
                </a:rPr>
                <a:t>*</a:t>
              </a:r>
              <a:endParaRPr lang="zh-CN" altLang="en-US" sz="2000" b="1" dirty="0">
                <a:solidFill>
                  <a:srgbClr val="C00000"/>
                </a:solidFill>
                <a:latin typeface="+mj-lt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8922" grpId="0" animBg="1"/>
      <p:bldP spid="389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9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57250" y="642938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42938" y="714375"/>
            <a:ext cx="5286375" cy="523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组合逻辑代码中的常见错误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928688" y="1357313"/>
            <a:ext cx="4714875" cy="461962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  <a:buClr>
                <a:srgbClr val="00CC00"/>
              </a:buClr>
              <a:buSzPct val="70000"/>
              <a:defRPr/>
            </a:pPr>
            <a:r>
              <a:rPr lang="en-US" altLang="zh-CN" b="1" dirty="0">
                <a:latin typeface="+mj-lt"/>
                <a:ea typeface="黑体" panose="02010609060101010101" pitchFamily="49" charset="-122"/>
              </a:rPr>
              <a:t>3. </a:t>
            </a:r>
            <a:r>
              <a:rPr lang="zh-CN" altLang="en-US" b="1" dirty="0">
                <a:latin typeface="+mj-lt"/>
                <a:ea typeface="黑体" panose="02010609060101010101" pitchFamily="49" charset="-122"/>
              </a:rPr>
              <a:t>不完整分支和不完整输出赋值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072188" y="1857375"/>
            <a:ext cx="2500312" cy="4608513"/>
          </a:xfrm>
          <a:prstGeom prst="rect">
            <a:avLst/>
          </a:prstGeom>
          <a:noFill/>
          <a:ln w="19050" algn="ctr">
            <a:solidFill>
              <a:srgbClr val="C00000"/>
            </a:solidFill>
            <a:prstDash val="sysDash"/>
            <a:miter lim="800000"/>
          </a:ln>
        </p:spPr>
        <p:txBody>
          <a:bodyPr>
            <a:spAutoFit/>
          </a:bodyPr>
          <a:lstStyle/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always  @ *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if(a&gt;b)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        begin   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            </a:t>
            </a:r>
            <a:r>
              <a:rPr lang="en-US" altLang="zh-CN" sz="1600" b="1" dirty="0" err="1">
                <a:latin typeface="+mj-lt"/>
                <a:ea typeface="黑体" panose="02010609060101010101" pitchFamily="49" charset="-122"/>
              </a:rPr>
              <a:t>gt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 = 1’b1;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solidFill>
                  <a:schemeClr val="tx1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            </a:t>
            </a:r>
            <a:r>
              <a:rPr lang="en-US" altLang="zh-CN" sz="1600" b="1" dirty="0" err="1">
                <a:solidFill>
                  <a:schemeClr val="tx1">
                    <a:lumMod val="75000"/>
                  </a:schemeClr>
                </a:solidFill>
                <a:latin typeface="+mj-lt"/>
                <a:ea typeface="黑体" panose="02010609060101010101" pitchFamily="49" charset="-122"/>
              </a:rPr>
              <a:t>eq</a:t>
            </a:r>
            <a:r>
              <a:rPr lang="en-US" altLang="zh-CN" sz="1600" b="1" dirty="0">
                <a:solidFill>
                  <a:schemeClr val="tx1">
                    <a:lumMod val="75000"/>
                  </a:schemeClr>
                </a:solidFill>
                <a:latin typeface="+mj-lt"/>
                <a:ea typeface="黑体" panose="02010609060101010101" pitchFamily="49" charset="-122"/>
              </a:rPr>
              <a:t> = 1’b0;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        end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    else if(a == b)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ea typeface="黑体" panose="02010609060101010101" pitchFamily="49" charset="-122"/>
              </a:rPr>
              <a:t>        begin   </a:t>
            </a:r>
            <a:endParaRPr lang="en-US" altLang="zh-CN" sz="1600" b="1" dirty="0"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ea typeface="黑体" panose="02010609060101010101" pitchFamily="49" charset="-122"/>
              </a:rPr>
              <a:t>            </a:t>
            </a:r>
            <a:r>
              <a:rPr lang="en-US" altLang="zh-CN" sz="1600" b="1" dirty="0" err="1">
                <a:ea typeface="黑体" panose="02010609060101010101" pitchFamily="49" charset="-122"/>
              </a:rPr>
              <a:t>gt</a:t>
            </a:r>
            <a:r>
              <a:rPr lang="en-US" altLang="zh-CN" sz="1600" b="1" dirty="0">
                <a:ea typeface="黑体" panose="02010609060101010101" pitchFamily="49" charset="-122"/>
              </a:rPr>
              <a:t> = 1’b0;</a:t>
            </a:r>
            <a:endParaRPr lang="en-US" altLang="zh-CN" sz="1600" b="1" dirty="0"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ea typeface="黑体" panose="02010609060101010101" pitchFamily="49" charset="-122"/>
              </a:rPr>
              <a:t>            </a:t>
            </a:r>
            <a:r>
              <a:rPr lang="en-US" altLang="zh-CN" sz="1600" b="1" dirty="0" err="1">
                <a:ea typeface="黑体" panose="02010609060101010101" pitchFamily="49" charset="-122"/>
              </a:rPr>
              <a:t>eq</a:t>
            </a:r>
            <a:r>
              <a:rPr lang="en-US" altLang="zh-CN" sz="1600" b="1" dirty="0">
                <a:ea typeface="黑体" panose="02010609060101010101" pitchFamily="49" charset="-122"/>
              </a:rPr>
              <a:t> = 1’b0;</a:t>
            </a:r>
            <a:endParaRPr lang="en-US" altLang="zh-CN" sz="1600" b="1" dirty="0"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ea typeface="黑体" panose="02010609060101010101" pitchFamily="49" charset="-122"/>
              </a:rPr>
              <a:t>        end</a:t>
            </a:r>
            <a:endParaRPr lang="en-US" altLang="zh-CN" sz="1600" b="1" dirty="0"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ea typeface="黑体" panose="02010609060101010101" pitchFamily="49" charset="-122"/>
              </a:rPr>
              <a:t>    else</a:t>
            </a:r>
            <a:endParaRPr lang="en-US" altLang="zh-CN" sz="1600" b="1" dirty="0"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ea typeface="黑体" panose="02010609060101010101" pitchFamily="49" charset="-122"/>
              </a:rPr>
              <a:t>        begin   </a:t>
            </a:r>
            <a:endParaRPr lang="en-US" altLang="zh-CN" sz="1600" b="1" dirty="0"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ea typeface="黑体" panose="02010609060101010101" pitchFamily="49" charset="-122"/>
              </a:rPr>
              <a:t>             </a:t>
            </a:r>
            <a:r>
              <a:rPr lang="en-US" altLang="zh-CN" sz="1600" b="1" dirty="0" err="1">
                <a:ea typeface="黑体" panose="02010609060101010101" pitchFamily="49" charset="-122"/>
              </a:rPr>
              <a:t>gt</a:t>
            </a:r>
            <a:r>
              <a:rPr lang="en-US" altLang="zh-CN" sz="1600" b="1" dirty="0">
                <a:ea typeface="黑体" panose="02010609060101010101" pitchFamily="49" charset="-122"/>
              </a:rPr>
              <a:t> = 1’b0;</a:t>
            </a:r>
            <a:endParaRPr lang="en-US" altLang="zh-CN" sz="1600" b="1" dirty="0"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ea typeface="黑体" panose="02010609060101010101" pitchFamily="49" charset="-122"/>
              </a:rPr>
              <a:t>             </a:t>
            </a:r>
            <a:r>
              <a:rPr lang="en-US" altLang="zh-CN" sz="1600" b="1" dirty="0" err="1">
                <a:ea typeface="黑体" panose="02010609060101010101" pitchFamily="49" charset="-122"/>
              </a:rPr>
              <a:t>eq</a:t>
            </a:r>
            <a:r>
              <a:rPr lang="en-US" altLang="zh-CN" sz="1600" b="1" dirty="0">
                <a:ea typeface="黑体" panose="02010609060101010101" pitchFamily="49" charset="-122"/>
              </a:rPr>
              <a:t> = 1’b1;</a:t>
            </a:r>
            <a:endParaRPr lang="en-US" altLang="zh-CN" sz="1600" b="1" dirty="0"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ea typeface="黑体" panose="02010609060101010101" pitchFamily="49" charset="-122"/>
              </a:rPr>
              <a:t>       end</a:t>
            </a:r>
            <a:endParaRPr lang="en-US" altLang="zh-CN" sz="1600" b="1" dirty="0">
              <a:ea typeface="黑体" panose="02010609060101010101" pitchFamily="49" charset="-122"/>
            </a:endParaRPr>
          </a:p>
        </p:txBody>
      </p:sp>
      <p:sp>
        <p:nvSpPr>
          <p:cNvPr id="11" name="Text Box 4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116013" y="71438"/>
            <a:ext cx="6696075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（二）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Verilog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的基本知识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_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可综合性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组合 15"/>
          <p:cNvGrpSpPr/>
          <p:nvPr/>
        </p:nvGrpSpPr>
        <p:grpSpPr bwMode="auto">
          <a:xfrm>
            <a:off x="6000750" y="928688"/>
            <a:ext cx="3000375" cy="900112"/>
            <a:chOff x="6000760" y="928670"/>
            <a:chExt cx="3000396" cy="900000"/>
          </a:xfrm>
        </p:grpSpPr>
        <p:sp>
          <p:nvSpPr>
            <p:cNvPr id="44045" name="圆角矩形标注 11"/>
            <p:cNvSpPr>
              <a:spLocks noChangeArrowheads="1"/>
            </p:cNvSpPr>
            <p:nvPr/>
          </p:nvSpPr>
          <p:spPr bwMode="auto">
            <a:xfrm>
              <a:off x="6029335" y="928670"/>
              <a:ext cx="2872744" cy="900000"/>
            </a:xfrm>
            <a:prstGeom prst="wedgeRoundRectCallout">
              <a:avLst>
                <a:gd name="adj1" fmla="val 3269"/>
                <a:gd name="adj2" fmla="val 64519"/>
                <a:gd name="adj3" fmla="val 16667"/>
              </a:avLst>
            </a:prstGeom>
            <a:solidFill>
              <a:srgbClr val="FFFF99"/>
            </a:solidFill>
            <a:ln w="19050" algn="ctr">
              <a:solidFill>
                <a:schemeClr val="bg1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046" name="TextBox 2"/>
            <p:cNvSpPr txBox="1">
              <a:spLocks noChangeArrowheads="1"/>
            </p:cNvSpPr>
            <p:nvPr/>
          </p:nvSpPr>
          <p:spPr bwMode="auto">
            <a:xfrm>
              <a:off x="6000760" y="962008"/>
              <a:ext cx="3000396" cy="8309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1600" b="1">
                  <a:ea typeface="黑体" panose="02010609060101010101" pitchFamily="49" charset="-122"/>
                </a:rPr>
                <a:t>always</a:t>
              </a:r>
              <a:r>
                <a:rPr lang="zh-CN" altLang="en-US" sz="1600" b="1">
                  <a:ea typeface="黑体" panose="02010609060101010101" pitchFamily="49" charset="-122"/>
                </a:rPr>
                <a:t>块中，如果不给输出赋值，则保持原来的值。综合时，将产生闭合反馈回路或锁存器</a:t>
              </a:r>
              <a:endParaRPr lang="zh-CN" altLang="en-US" sz="1600"/>
            </a:p>
          </p:txBody>
        </p:sp>
      </p:grp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57188" y="2071688"/>
            <a:ext cx="2286000" cy="3186112"/>
          </a:xfrm>
          <a:prstGeom prst="rect">
            <a:avLst/>
          </a:prstGeom>
          <a:noFill/>
          <a:ln w="19050" algn="ctr">
            <a:solidFill>
              <a:srgbClr val="C00000"/>
            </a:solidFill>
            <a:prstDash val="sysDash"/>
            <a:miter lim="800000"/>
          </a:ln>
        </p:spPr>
        <p:txBody>
          <a:bodyPr>
            <a:spAutoFit/>
          </a:bodyPr>
          <a:lstStyle/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always  @ *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if(a&gt;b)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        begin   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            </a:t>
            </a:r>
            <a:r>
              <a:rPr lang="en-US" altLang="zh-CN" sz="1600" b="1" dirty="0" err="1">
                <a:latin typeface="+mj-lt"/>
                <a:ea typeface="黑体" panose="02010609060101010101" pitchFamily="49" charset="-122"/>
              </a:rPr>
              <a:t>gt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 = 1’b1;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solidFill>
                  <a:schemeClr val="tx1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            </a:t>
            </a:r>
            <a:r>
              <a:rPr lang="en-US" altLang="zh-CN" sz="1600" b="1" dirty="0" err="1">
                <a:latin typeface="+mj-lt"/>
                <a:ea typeface="黑体" panose="02010609060101010101" pitchFamily="49" charset="-122"/>
              </a:rPr>
              <a:t>eq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 = 1’b0;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        end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    else if(a == b)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ea typeface="黑体" panose="02010609060101010101" pitchFamily="49" charset="-122"/>
              </a:rPr>
              <a:t>        begin   </a:t>
            </a:r>
            <a:endParaRPr lang="en-US" altLang="zh-CN" sz="1600" b="1" dirty="0"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ea typeface="黑体" panose="02010609060101010101" pitchFamily="49" charset="-122"/>
              </a:rPr>
              <a:t>            </a:t>
            </a:r>
            <a:r>
              <a:rPr lang="en-US" altLang="zh-CN" sz="1600" b="1" dirty="0" err="1">
                <a:ea typeface="黑体" panose="02010609060101010101" pitchFamily="49" charset="-122"/>
              </a:rPr>
              <a:t>gt</a:t>
            </a:r>
            <a:r>
              <a:rPr lang="en-US" altLang="zh-CN" sz="1600" b="1" dirty="0">
                <a:ea typeface="黑体" panose="02010609060101010101" pitchFamily="49" charset="-122"/>
              </a:rPr>
              <a:t> = 1’b0;</a:t>
            </a:r>
            <a:endParaRPr lang="en-US" altLang="zh-CN" sz="1600" b="1" dirty="0"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ea typeface="黑体" panose="02010609060101010101" pitchFamily="49" charset="-122"/>
              </a:rPr>
              <a:t>            </a:t>
            </a:r>
            <a:r>
              <a:rPr lang="en-US" altLang="zh-CN" sz="1600" b="1" dirty="0" err="1">
                <a:ea typeface="黑体" panose="02010609060101010101" pitchFamily="49" charset="-122"/>
              </a:rPr>
              <a:t>eq</a:t>
            </a:r>
            <a:r>
              <a:rPr lang="en-US" altLang="zh-CN" sz="1600" b="1" dirty="0">
                <a:ea typeface="黑体" panose="02010609060101010101" pitchFamily="49" charset="-122"/>
              </a:rPr>
              <a:t> = 1’b0;</a:t>
            </a:r>
            <a:endParaRPr lang="en-US" altLang="zh-CN" sz="1600" b="1" dirty="0"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ea typeface="黑体" panose="02010609060101010101" pitchFamily="49" charset="-122"/>
              </a:rPr>
              <a:t>        end</a:t>
            </a:r>
            <a:endParaRPr lang="en-US" altLang="zh-CN" sz="1600" b="1" dirty="0">
              <a:ea typeface="黑体" panose="02010609060101010101" pitchFamily="49" charset="-122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3143250" y="1857375"/>
            <a:ext cx="2571750" cy="4608513"/>
          </a:xfrm>
          <a:prstGeom prst="rect">
            <a:avLst/>
          </a:prstGeom>
          <a:noFill/>
          <a:ln w="19050" algn="ctr">
            <a:solidFill>
              <a:srgbClr val="008080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always  @ *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if(a&gt;b)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        begin   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            </a:t>
            </a:r>
            <a:r>
              <a:rPr lang="en-US" altLang="zh-CN" sz="1600" b="1" dirty="0" err="1">
                <a:latin typeface="+mj-lt"/>
                <a:ea typeface="黑体" panose="02010609060101010101" pitchFamily="49" charset="-122"/>
              </a:rPr>
              <a:t>gt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 = 1’b1;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solidFill>
                  <a:schemeClr val="tx1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            </a:t>
            </a:r>
            <a:r>
              <a:rPr lang="en-US" altLang="zh-CN" sz="1600" b="1" dirty="0" err="1">
                <a:latin typeface="+mj-lt"/>
                <a:ea typeface="黑体" panose="02010609060101010101" pitchFamily="49" charset="-122"/>
              </a:rPr>
              <a:t>eq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 = 1’b0;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        end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    else if(a == b)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ea typeface="黑体" panose="02010609060101010101" pitchFamily="49" charset="-122"/>
              </a:rPr>
              <a:t>        begin   </a:t>
            </a:r>
            <a:endParaRPr lang="en-US" altLang="zh-CN" sz="1600" b="1" dirty="0"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ea typeface="黑体" panose="02010609060101010101" pitchFamily="49" charset="-122"/>
              </a:rPr>
              <a:t>            </a:t>
            </a:r>
            <a:r>
              <a:rPr lang="en-US" altLang="zh-CN" sz="1600" b="1" dirty="0" err="1">
                <a:ea typeface="黑体" panose="02010609060101010101" pitchFamily="49" charset="-122"/>
              </a:rPr>
              <a:t>gt</a:t>
            </a:r>
            <a:r>
              <a:rPr lang="en-US" altLang="zh-CN" sz="1600" b="1" dirty="0">
                <a:ea typeface="黑体" panose="02010609060101010101" pitchFamily="49" charset="-122"/>
              </a:rPr>
              <a:t> = 1’b0;</a:t>
            </a:r>
            <a:endParaRPr lang="en-US" altLang="zh-CN" sz="1600" b="1" dirty="0"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ea typeface="黑体" panose="02010609060101010101" pitchFamily="49" charset="-122"/>
              </a:rPr>
              <a:t>            </a:t>
            </a:r>
            <a:r>
              <a:rPr lang="en-US" altLang="zh-CN" sz="1600" b="1" dirty="0" err="1">
                <a:ea typeface="黑体" panose="02010609060101010101" pitchFamily="49" charset="-122"/>
              </a:rPr>
              <a:t>eq</a:t>
            </a:r>
            <a:r>
              <a:rPr lang="en-US" altLang="zh-CN" sz="1600" b="1" dirty="0">
                <a:ea typeface="黑体" panose="02010609060101010101" pitchFamily="49" charset="-122"/>
              </a:rPr>
              <a:t> = 1’b0;</a:t>
            </a:r>
            <a:endParaRPr lang="en-US" altLang="zh-CN" sz="1600" b="1" dirty="0"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ea typeface="黑体" panose="02010609060101010101" pitchFamily="49" charset="-122"/>
              </a:rPr>
              <a:t>        end</a:t>
            </a:r>
            <a:endParaRPr lang="en-US" altLang="zh-CN" sz="1600" b="1" dirty="0"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ea typeface="黑体" panose="02010609060101010101" pitchFamily="49" charset="-122"/>
              </a:rPr>
              <a:t>    else</a:t>
            </a:r>
            <a:endParaRPr lang="en-US" altLang="zh-CN" sz="1600" b="1" dirty="0"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ea typeface="黑体" panose="02010609060101010101" pitchFamily="49" charset="-122"/>
              </a:rPr>
              <a:t>        begin   </a:t>
            </a:r>
            <a:endParaRPr lang="en-US" altLang="zh-CN" sz="1600" b="1" dirty="0"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ea typeface="黑体" panose="02010609060101010101" pitchFamily="49" charset="-122"/>
              </a:rPr>
              <a:t>             </a:t>
            </a:r>
            <a:r>
              <a:rPr lang="en-US" altLang="zh-CN" sz="1600" b="1" dirty="0" err="1">
                <a:ea typeface="黑体" panose="02010609060101010101" pitchFamily="49" charset="-122"/>
              </a:rPr>
              <a:t>gt</a:t>
            </a:r>
            <a:r>
              <a:rPr lang="en-US" altLang="zh-CN" sz="1600" b="1" dirty="0">
                <a:ea typeface="黑体" panose="02010609060101010101" pitchFamily="49" charset="-122"/>
              </a:rPr>
              <a:t> = 1’b0;</a:t>
            </a:r>
            <a:endParaRPr lang="en-US" altLang="zh-CN" sz="1600" b="1" dirty="0"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ea typeface="黑体" panose="02010609060101010101" pitchFamily="49" charset="-122"/>
              </a:rPr>
              <a:t>             </a:t>
            </a:r>
            <a:r>
              <a:rPr lang="en-US" altLang="zh-CN" sz="1600" b="1" dirty="0" err="1">
                <a:ea typeface="黑体" panose="02010609060101010101" pitchFamily="49" charset="-122"/>
              </a:rPr>
              <a:t>eq</a:t>
            </a:r>
            <a:r>
              <a:rPr lang="en-US" altLang="zh-CN" sz="1600" b="1" dirty="0">
                <a:ea typeface="黑体" panose="02010609060101010101" pitchFamily="49" charset="-122"/>
              </a:rPr>
              <a:t> = 1’b1;</a:t>
            </a:r>
            <a:endParaRPr lang="en-US" altLang="zh-CN" sz="1600" b="1" dirty="0"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ea typeface="黑体" panose="02010609060101010101" pitchFamily="49" charset="-122"/>
              </a:rPr>
              <a:t>       end</a:t>
            </a:r>
            <a:endParaRPr lang="en-US" altLang="zh-CN" sz="1600" b="1" dirty="0">
              <a:ea typeface="黑体" panose="02010609060101010101" pitchFamily="49" charset="-122"/>
            </a:endParaRPr>
          </a:p>
        </p:txBody>
      </p:sp>
      <p:grpSp>
        <p:nvGrpSpPr>
          <p:cNvPr id="3" name="组合 16"/>
          <p:cNvGrpSpPr/>
          <p:nvPr/>
        </p:nvGrpSpPr>
        <p:grpSpPr bwMode="auto">
          <a:xfrm>
            <a:off x="142875" y="5500688"/>
            <a:ext cx="3000375" cy="900112"/>
            <a:chOff x="6000760" y="928670"/>
            <a:chExt cx="3000396" cy="900000"/>
          </a:xfrm>
        </p:grpSpPr>
        <p:sp>
          <p:nvSpPr>
            <p:cNvPr id="44043" name="圆角矩形标注 17"/>
            <p:cNvSpPr>
              <a:spLocks noChangeArrowheads="1"/>
            </p:cNvSpPr>
            <p:nvPr/>
          </p:nvSpPr>
          <p:spPr bwMode="auto">
            <a:xfrm>
              <a:off x="6029335" y="928670"/>
              <a:ext cx="2872744" cy="900000"/>
            </a:xfrm>
            <a:prstGeom prst="wedgeRoundRectCallout">
              <a:avLst>
                <a:gd name="adj1" fmla="val 2935"/>
                <a:gd name="adj2" fmla="val -70949"/>
                <a:gd name="adj3" fmla="val 16667"/>
              </a:avLst>
            </a:prstGeom>
            <a:solidFill>
              <a:srgbClr val="FFFF99"/>
            </a:solidFill>
            <a:ln w="19050" algn="ctr">
              <a:solidFill>
                <a:schemeClr val="bg1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044" name="TextBox 2"/>
            <p:cNvSpPr txBox="1">
              <a:spLocks noChangeArrowheads="1"/>
            </p:cNvSpPr>
            <p:nvPr/>
          </p:nvSpPr>
          <p:spPr bwMode="auto">
            <a:xfrm>
              <a:off x="6000760" y="962008"/>
              <a:ext cx="3000396" cy="8309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1600" b="1">
                  <a:ea typeface="黑体" panose="02010609060101010101" pitchFamily="49" charset="-122"/>
                </a:rPr>
                <a:t>always</a:t>
              </a:r>
              <a:r>
                <a:rPr lang="zh-CN" altLang="en-US" sz="1600" b="1">
                  <a:ea typeface="黑体" panose="02010609060101010101" pitchFamily="49" charset="-122"/>
                </a:rPr>
                <a:t>块中，缺少</a:t>
              </a:r>
              <a:r>
                <a:rPr lang="en-US" altLang="zh-CN" sz="1600" b="1">
                  <a:ea typeface="黑体" panose="02010609060101010101" pitchFamily="49" charset="-122"/>
                </a:rPr>
                <a:t>else</a:t>
              </a:r>
              <a:r>
                <a:rPr lang="zh-CN" altLang="en-US" sz="1600" b="1">
                  <a:ea typeface="黑体" panose="02010609060101010101" pitchFamily="49" charset="-122"/>
                </a:rPr>
                <a:t>分支，则其余状况下保持原来的值。综合时，将产生锁存器</a:t>
              </a:r>
              <a:endParaRPr lang="zh-CN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9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57250" y="642938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4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116013" y="71438"/>
            <a:ext cx="6696075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（二）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Verilog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的基本知识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_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可综合性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42938" y="714375"/>
            <a:ext cx="5286375" cy="523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组合逻辑代码中的常见错误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8688" y="1357313"/>
            <a:ext cx="7143750" cy="461962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  <a:buClr>
                <a:srgbClr val="00CC00"/>
              </a:buClr>
              <a:buSzPct val="70000"/>
              <a:defRPr/>
            </a:pPr>
            <a:r>
              <a:rPr lang="en-US" altLang="zh-CN" b="1" dirty="0">
                <a:latin typeface="+mj-lt"/>
                <a:ea typeface="黑体" panose="02010609060101010101" pitchFamily="49" charset="-122"/>
              </a:rPr>
              <a:t>3. </a:t>
            </a:r>
            <a:r>
              <a:rPr lang="zh-CN" altLang="en-US" b="1" dirty="0">
                <a:latin typeface="+mj-lt"/>
                <a:ea typeface="黑体" panose="02010609060101010101" pitchFamily="49" charset="-122"/>
              </a:rPr>
              <a:t>不完整分支和不完整输出赋值</a:t>
            </a:r>
            <a:r>
              <a:rPr lang="en-US" altLang="zh-CN" b="1" dirty="0">
                <a:latin typeface="+mj-lt"/>
                <a:ea typeface="黑体" panose="02010609060101010101" pitchFamily="49" charset="-122"/>
              </a:rPr>
              <a:t>——</a:t>
            </a:r>
            <a:r>
              <a:rPr lang="zh-CN" altLang="en-US" b="1" dirty="0">
                <a:latin typeface="+mj-lt"/>
                <a:ea typeface="黑体" panose="02010609060101010101" pitchFamily="49" charset="-122"/>
              </a:rPr>
              <a:t>解决方法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143250" y="2143125"/>
            <a:ext cx="2143125" cy="3186113"/>
          </a:xfrm>
          <a:prstGeom prst="rect">
            <a:avLst/>
          </a:prstGeom>
          <a:noFill/>
          <a:ln w="19050" algn="ctr">
            <a:solidFill>
              <a:srgbClr val="C00000"/>
            </a:solidFill>
            <a:prstDash val="sysDash"/>
            <a:miter lim="800000"/>
          </a:ln>
        </p:spPr>
        <p:txBody>
          <a:bodyPr>
            <a:spAutoFit/>
          </a:bodyPr>
          <a:lstStyle/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always  @ *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if(a&gt;b)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        begin   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            </a:t>
            </a:r>
            <a:r>
              <a:rPr lang="en-US" altLang="zh-CN" sz="1600" b="1" dirty="0" err="1">
                <a:latin typeface="+mj-lt"/>
                <a:ea typeface="黑体" panose="02010609060101010101" pitchFamily="49" charset="-122"/>
              </a:rPr>
              <a:t>gt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 = 1’b1;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solidFill>
                  <a:schemeClr val="tx1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            </a:t>
            </a:r>
            <a:r>
              <a:rPr lang="en-US" altLang="zh-CN" sz="1600" b="1" dirty="0" err="1">
                <a:latin typeface="+mj-lt"/>
                <a:ea typeface="黑体" panose="02010609060101010101" pitchFamily="49" charset="-122"/>
              </a:rPr>
              <a:t>eq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 = 1’b0;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        end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    else if(a == b)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ea typeface="黑体" panose="02010609060101010101" pitchFamily="49" charset="-122"/>
              </a:rPr>
              <a:t>        begin   </a:t>
            </a:r>
            <a:endParaRPr lang="en-US" altLang="zh-CN" sz="1600" b="1" dirty="0"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ea typeface="黑体" panose="02010609060101010101" pitchFamily="49" charset="-122"/>
              </a:rPr>
              <a:t>            </a:t>
            </a:r>
            <a:r>
              <a:rPr lang="en-US" altLang="zh-CN" sz="1600" b="1" dirty="0" err="1">
                <a:ea typeface="黑体" panose="02010609060101010101" pitchFamily="49" charset="-122"/>
              </a:rPr>
              <a:t>gt</a:t>
            </a:r>
            <a:r>
              <a:rPr lang="en-US" altLang="zh-CN" sz="1600" b="1" dirty="0">
                <a:ea typeface="黑体" panose="02010609060101010101" pitchFamily="49" charset="-122"/>
              </a:rPr>
              <a:t> = 1’b0;</a:t>
            </a:r>
            <a:endParaRPr lang="en-US" altLang="zh-CN" sz="1600" b="1" dirty="0"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ea typeface="黑体" panose="02010609060101010101" pitchFamily="49" charset="-122"/>
              </a:rPr>
              <a:t>            </a:t>
            </a:r>
            <a:r>
              <a:rPr lang="en-US" altLang="zh-CN" sz="1600" b="1" dirty="0" err="1">
                <a:ea typeface="黑体" panose="02010609060101010101" pitchFamily="49" charset="-122"/>
              </a:rPr>
              <a:t>eq</a:t>
            </a:r>
            <a:r>
              <a:rPr lang="en-US" altLang="zh-CN" sz="1600" b="1" dirty="0">
                <a:ea typeface="黑体" panose="02010609060101010101" pitchFamily="49" charset="-122"/>
              </a:rPr>
              <a:t> = 1’b0;</a:t>
            </a:r>
            <a:endParaRPr lang="en-US" altLang="zh-CN" sz="1600" b="1" dirty="0"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ea typeface="黑体" panose="02010609060101010101" pitchFamily="49" charset="-122"/>
              </a:rPr>
              <a:t>        end</a:t>
            </a:r>
            <a:endParaRPr lang="en-US" altLang="zh-CN" sz="1600" b="1" dirty="0">
              <a:ea typeface="黑体" panose="02010609060101010101" pitchFamily="49" charset="-122"/>
            </a:endParaRPr>
          </a:p>
        </p:txBody>
      </p:sp>
      <p:grpSp>
        <p:nvGrpSpPr>
          <p:cNvPr id="2" name="组合 12"/>
          <p:cNvGrpSpPr/>
          <p:nvPr/>
        </p:nvGrpSpPr>
        <p:grpSpPr bwMode="auto">
          <a:xfrm>
            <a:off x="285750" y="5357813"/>
            <a:ext cx="3105150" cy="1181100"/>
            <a:chOff x="5000627" y="4624394"/>
            <a:chExt cx="2962297" cy="1038233"/>
          </a:xfrm>
        </p:grpSpPr>
        <p:sp>
          <p:nvSpPr>
            <p:cNvPr id="45071" name="云形标注 11"/>
            <p:cNvSpPr>
              <a:spLocks noChangeArrowheads="1"/>
            </p:cNvSpPr>
            <p:nvPr/>
          </p:nvSpPr>
          <p:spPr bwMode="auto">
            <a:xfrm>
              <a:off x="5000627" y="4624394"/>
              <a:ext cx="2962297" cy="1038233"/>
            </a:xfrm>
            <a:prstGeom prst="cloudCallout">
              <a:avLst>
                <a:gd name="adj1" fmla="val -8319"/>
                <a:gd name="adj2" fmla="val -113120"/>
              </a:avLst>
            </a:prstGeom>
            <a:solidFill>
              <a:srgbClr val="FFFF99"/>
            </a:solidFill>
            <a:ln w="19050" algn="ctr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2" name="TextBox 2"/>
            <p:cNvSpPr txBox="1">
              <a:spLocks noChangeArrowheads="1"/>
            </p:cNvSpPr>
            <p:nvPr/>
          </p:nvSpPr>
          <p:spPr bwMode="auto">
            <a:xfrm>
              <a:off x="5252545" y="4781714"/>
              <a:ext cx="2583162" cy="7304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600" b="1">
                  <a:ea typeface="黑体" panose="02010609060101010101" pitchFamily="49" charset="-122"/>
                </a:rPr>
                <a:t>在</a:t>
              </a:r>
              <a:r>
                <a:rPr lang="en-US" altLang="zh-CN" sz="1600" b="1">
                  <a:ea typeface="黑体" panose="02010609060101010101" pitchFamily="49" charset="-122"/>
                </a:rPr>
                <a:t>always</a:t>
              </a:r>
              <a:r>
                <a:rPr lang="zh-CN" altLang="en-US" sz="1600" b="1">
                  <a:ea typeface="黑体" panose="02010609060101010101" pitchFamily="49" charset="-122"/>
                </a:rPr>
                <a:t>块起始处，给每个输出信号赋初值，以包含未指定分支和未赋值变量。</a:t>
              </a:r>
              <a:endParaRPr lang="zh-CN" altLang="en-US" sz="1600"/>
            </a:p>
          </p:txBody>
        </p:sp>
      </p:grpSp>
      <p:sp>
        <p:nvSpPr>
          <p:cNvPr id="45064" name="右箭头 9"/>
          <p:cNvSpPr>
            <a:spLocks noChangeArrowheads="1"/>
          </p:cNvSpPr>
          <p:nvPr/>
        </p:nvSpPr>
        <p:spPr bwMode="auto">
          <a:xfrm>
            <a:off x="5500688" y="3357563"/>
            <a:ext cx="285750" cy="21431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19050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00063" y="2214563"/>
            <a:ext cx="2143125" cy="2616200"/>
          </a:xfrm>
          <a:prstGeom prst="rect">
            <a:avLst/>
          </a:prstGeom>
          <a:noFill/>
          <a:ln w="19050" algn="ctr">
            <a:solidFill>
              <a:srgbClr val="008080"/>
            </a:solidFill>
            <a:prstDash val="solid"/>
            <a:miter lim="800000"/>
          </a:ln>
        </p:spPr>
        <p:txBody>
          <a:bodyPr>
            <a:spAutoFit/>
          </a:bodyPr>
          <a:lstStyle/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always  @ *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begin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       </a:t>
            </a:r>
            <a:r>
              <a:rPr lang="en-US" altLang="zh-CN" sz="1600" b="1" dirty="0" err="1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gt</a:t>
            </a:r>
            <a:r>
              <a:rPr lang="en-US" altLang="zh-CN" sz="16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=1’b0;</a:t>
            </a:r>
            <a:endParaRPr lang="en-US" altLang="zh-CN" sz="1600" b="1" dirty="0">
              <a:solidFill>
                <a:schemeClr val="bg1"/>
              </a:solidFill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       </a:t>
            </a:r>
            <a:r>
              <a:rPr lang="en-US" altLang="zh-CN" sz="1600" b="1" dirty="0" err="1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eq</a:t>
            </a:r>
            <a:r>
              <a:rPr lang="en-US" altLang="zh-CN" sz="16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=1’b0;</a:t>
            </a:r>
            <a:r>
              <a:rPr lang="zh-CN" altLang="en-US" sz="16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 </a:t>
            </a:r>
            <a:endParaRPr lang="en-US" altLang="zh-CN" sz="1600" b="1" dirty="0">
              <a:solidFill>
                <a:schemeClr val="bg1"/>
              </a:solidFill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if(a&gt;b)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            </a:t>
            </a:r>
            <a:r>
              <a:rPr lang="en-US" altLang="zh-CN" sz="1600" b="1" dirty="0" err="1">
                <a:latin typeface="+mj-lt"/>
                <a:ea typeface="黑体" panose="02010609060101010101" pitchFamily="49" charset="-122"/>
              </a:rPr>
              <a:t>gt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 = 1’b1;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       else if(a &lt; b)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ea typeface="黑体" panose="02010609060101010101" pitchFamily="49" charset="-122"/>
              </a:rPr>
              <a:t>            </a:t>
            </a:r>
            <a:r>
              <a:rPr lang="en-US" altLang="zh-CN" sz="1600" b="1" dirty="0" err="1">
                <a:ea typeface="黑体" panose="02010609060101010101" pitchFamily="49" charset="-122"/>
              </a:rPr>
              <a:t>eq</a:t>
            </a:r>
            <a:r>
              <a:rPr lang="en-US" altLang="zh-CN" sz="1600" b="1" dirty="0">
                <a:ea typeface="黑体" panose="02010609060101010101" pitchFamily="49" charset="-122"/>
              </a:rPr>
              <a:t> = 1’b1;</a:t>
            </a:r>
            <a:endParaRPr lang="en-US" altLang="zh-CN" sz="1600" b="1" dirty="0"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ea typeface="黑体" panose="02010609060101010101" pitchFamily="49" charset="-122"/>
              </a:rPr>
              <a:t>   end</a:t>
            </a:r>
            <a:endParaRPr lang="en-US" altLang="zh-CN" sz="1600" b="1" dirty="0">
              <a:ea typeface="黑体" panose="02010609060101010101" pitchFamily="49" charset="-122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6072188" y="1857375"/>
            <a:ext cx="2571750" cy="4608513"/>
          </a:xfrm>
          <a:prstGeom prst="rect">
            <a:avLst/>
          </a:prstGeom>
          <a:noFill/>
          <a:ln w="19050" algn="ctr">
            <a:solidFill>
              <a:srgbClr val="008080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always  @ *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if(a&gt;b)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        begin   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            </a:t>
            </a:r>
            <a:r>
              <a:rPr lang="en-US" altLang="zh-CN" sz="1600" b="1" dirty="0" err="1">
                <a:latin typeface="+mj-lt"/>
                <a:ea typeface="黑体" panose="02010609060101010101" pitchFamily="49" charset="-122"/>
              </a:rPr>
              <a:t>gt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 = 1’b1;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solidFill>
                  <a:schemeClr val="tx1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            </a:t>
            </a:r>
            <a:r>
              <a:rPr lang="en-US" altLang="zh-CN" sz="1600" b="1" dirty="0" err="1">
                <a:latin typeface="+mj-lt"/>
                <a:ea typeface="黑体" panose="02010609060101010101" pitchFamily="49" charset="-122"/>
              </a:rPr>
              <a:t>eq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 = 1’b0;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        end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    else if(a == b)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ea typeface="黑体" panose="02010609060101010101" pitchFamily="49" charset="-122"/>
              </a:rPr>
              <a:t>        begin   </a:t>
            </a:r>
            <a:endParaRPr lang="en-US" altLang="zh-CN" sz="1600" b="1" dirty="0"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ea typeface="黑体" panose="02010609060101010101" pitchFamily="49" charset="-122"/>
              </a:rPr>
              <a:t>            </a:t>
            </a:r>
            <a:r>
              <a:rPr lang="en-US" altLang="zh-CN" sz="1600" b="1" dirty="0" err="1">
                <a:ea typeface="黑体" panose="02010609060101010101" pitchFamily="49" charset="-122"/>
              </a:rPr>
              <a:t>gt</a:t>
            </a:r>
            <a:r>
              <a:rPr lang="en-US" altLang="zh-CN" sz="1600" b="1" dirty="0">
                <a:ea typeface="黑体" panose="02010609060101010101" pitchFamily="49" charset="-122"/>
              </a:rPr>
              <a:t> = 1’b0;</a:t>
            </a:r>
            <a:endParaRPr lang="en-US" altLang="zh-CN" sz="1600" b="1" dirty="0"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ea typeface="黑体" panose="02010609060101010101" pitchFamily="49" charset="-122"/>
              </a:rPr>
              <a:t>            </a:t>
            </a:r>
            <a:r>
              <a:rPr lang="en-US" altLang="zh-CN" sz="1600" b="1" dirty="0" err="1">
                <a:ea typeface="黑体" panose="02010609060101010101" pitchFamily="49" charset="-122"/>
              </a:rPr>
              <a:t>eq</a:t>
            </a:r>
            <a:r>
              <a:rPr lang="en-US" altLang="zh-CN" sz="1600" b="1" dirty="0">
                <a:ea typeface="黑体" panose="02010609060101010101" pitchFamily="49" charset="-122"/>
              </a:rPr>
              <a:t> = 1’b0;</a:t>
            </a:r>
            <a:endParaRPr lang="en-US" altLang="zh-CN" sz="1600" b="1" dirty="0"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ea typeface="黑体" panose="02010609060101010101" pitchFamily="49" charset="-122"/>
              </a:rPr>
              <a:t>        end</a:t>
            </a:r>
            <a:endParaRPr lang="en-US" altLang="zh-CN" sz="1600" b="1" dirty="0"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ea typeface="黑体" panose="02010609060101010101" pitchFamily="49" charset="-122"/>
              </a:rPr>
              <a:t>    </a:t>
            </a:r>
            <a:r>
              <a:rPr lang="en-US" altLang="zh-CN" sz="1600" b="1" dirty="0">
                <a:solidFill>
                  <a:schemeClr val="bg1"/>
                </a:solidFill>
                <a:ea typeface="黑体" panose="02010609060101010101" pitchFamily="49" charset="-122"/>
              </a:rPr>
              <a:t>else</a:t>
            </a:r>
            <a:endParaRPr lang="en-US" altLang="zh-CN" sz="1600" b="1" dirty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solidFill>
                  <a:schemeClr val="bg1"/>
                </a:solidFill>
                <a:ea typeface="黑体" panose="02010609060101010101" pitchFamily="49" charset="-122"/>
              </a:rPr>
              <a:t>        begin   </a:t>
            </a:r>
            <a:endParaRPr lang="en-US" altLang="zh-CN" sz="1600" b="1" dirty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solidFill>
                  <a:schemeClr val="bg1"/>
                </a:solidFill>
                <a:ea typeface="黑体" panose="02010609060101010101" pitchFamily="49" charset="-122"/>
              </a:rPr>
              <a:t>             </a:t>
            </a:r>
            <a:r>
              <a:rPr lang="en-US" altLang="zh-CN" sz="1600" b="1" dirty="0" err="1">
                <a:solidFill>
                  <a:schemeClr val="bg1"/>
                </a:solidFill>
                <a:ea typeface="黑体" panose="02010609060101010101" pitchFamily="49" charset="-122"/>
              </a:rPr>
              <a:t>gt</a:t>
            </a:r>
            <a:r>
              <a:rPr lang="en-US" altLang="zh-CN" sz="1600" b="1" dirty="0">
                <a:solidFill>
                  <a:schemeClr val="bg1"/>
                </a:solidFill>
                <a:ea typeface="黑体" panose="02010609060101010101" pitchFamily="49" charset="-122"/>
              </a:rPr>
              <a:t> = 1’b0;</a:t>
            </a:r>
            <a:endParaRPr lang="en-US" altLang="zh-CN" sz="1600" b="1" dirty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solidFill>
                  <a:schemeClr val="bg1"/>
                </a:solidFill>
                <a:ea typeface="黑体" panose="02010609060101010101" pitchFamily="49" charset="-122"/>
              </a:rPr>
              <a:t>             </a:t>
            </a:r>
            <a:r>
              <a:rPr lang="en-US" altLang="zh-CN" sz="1600" b="1" dirty="0" err="1">
                <a:solidFill>
                  <a:schemeClr val="bg1"/>
                </a:solidFill>
                <a:ea typeface="黑体" panose="02010609060101010101" pitchFamily="49" charset="-122"/>
              </a:rPr>
              <a:t>eq</a:t>
            </a:r>
            <a:r>
              <a:rPr lang="en-US" altLang="zh-CN" sz="1600" b="1" dirty="0">
                <a:solidFill>
                  <a:schemeClr val="bg1"/>
                </a:solidFill>
                <a:ea typeface="黑体" panose="02010609060101010101" pitchFamily="49" charset="-122"/>
              </a:rPr>
              <a:t> = 1’b1;</a:t>
            </a:r>
            <a:endParaRPr lang="en-US" altLang="zh-CN" sz="1600" b="1" dirty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ea typeface="黑体" panose="02010609060101010101" pitchFamily="49" charset="-122"/>
              </a:rPr>
              <a:t>       end</a:t>
            </a:r>
            <a:endParaRPr lang="en-US" altLang="zh-CN" sz="1600" b="1" dirty="0">
              <a:ea typeface="黑体" panose="02010609060101010101" pitchFamily="49" charset="-122"/>
            </a:endParaRPr>
          </a:p>
        </p:txBody>
      </p:sp>
      <p:sp>
        <p:nvSpPr>
          <p:cNvPr id="45067" name="右箭头 14"/>
          <p:cNvSpPr>
            <a:spLocks noChangeArrowheads="1"/>
          </p:cNvSpPr>
          <p:nvPr/>
        </p:nvSpPr>
        <p:spPr bwMode="auto">
          <a:xfrm rot="10800000">
            <a:off x="2714625" y="3357563"/>
            <a:ext cx="285750" cy="21431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19050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7" name="组合 18"/>
          <p:cNvGrpSpPr/>
          <p:nvPr/>
        </p:nvGrpSpPr>
        <p:grpSpPr bwMode="auto">
          <a:xfrm>
            <a:off x="3786188" y="5643563"/>
            <a:ext cx="2571750" cy="857250"/>
            <a:chOff x="3333740" y="5643579"/>
            <a:chExt cx="2571769" cy="857256"/>
          </a:xfrm>
        </p:grpSpPr>
        <p:sp>
          <p:nvSpPr>
            <p:cNvPr id="45069" name="云形标注 16"/>
            <p:cNvSpPr>
              <a:spLocks noChangeArrowheads="1"/>
            </p:cNvSpPr>
            <p:nvPr/>
          </p:nvSpPr>
          <p:spPr bwMode="auto">
            <a:xfrm>
              <a:off x="3333740" y="5643579"/>
              <a:ext cx="2571769" cy="857256"/>
            </a:xfrm>
            <a:prstGeom prst="cloudCallout">
              <a:avLst>
                <a:gd name="adj1" fmla="val 48347"/>
                <a:gd name="adj2" fmla="val -97565"/>
              </a:avLst>
            </a:prstGeom>
            <a:solidFill>
              <a:srgbClr val="CCFFCC"/>
            </a:solidFill>
            <a:ln w="19050" algn="ctr">
              <a:solidFill>
                <a:srgbClr val="7030A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0" name="TextBox 2"/>
            <p:cNvSpPr txBox="1">
              <a:spLocks noChangeArrowheads="1"/>
            </p:cNvSpPr>
            <p:nvPr/>
          </p:nvSpPr>
          <p:spPr bwMode="auto">
            <a:xfrm>
              <a:off x="3571867" y="5773184"/>
              <a:ext cx="2307700" cy="5847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600" b="1">
                  <a:ea typeface="黑体" panose="02010609060101010101" pitchFamily="49" charset="-122"/>
                </a:rPr>
                <a:t>加上</a:t>
              </a:r>
              <a:r>
                <a:rPr lang="en-US" altLang="zh-CN" sz="1600" b="1">
                  <a:ea typeface="黑体" panose="02010609060101010101" pitchFamily="49" charset="-122"/>
                </a:rPr>
                <a:t>else</a:t>
              </a:r>
              <a:r>
                <a:rPr lang="zh-CN" altLang="en-US" sz="1600" b="1">
                  <a:ea typeface="黑体" panose="02010609060101010101" pitchFamily="49" charset="-122"/>
                </a:rPr>
                <a:t>分支，并给所有输出变量明确赋值</a:t>
              </a:r>
              <a:endParaRPr lang="zh-CN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9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57250" y="642938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4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116013" y="71438"/>
            <a:ext cx="6696075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（二）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Verilog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的基本知识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_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可综合性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42938" y="714375"/>
            <a:ext cx="5286375" cy="523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组合逻辑代码中的常见错误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071563" y="1357313"/>
            <a:ext cx="7143750" cy="461962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  <a:buClr>
                <a:srgbClr val="00CC00"/>
              </a:buClr>
              <a:buSzPct val="70000"/>
              <a:defRPr/>
            </a:pPr>
            <a:r>
              <a:rPr lang="en-US" altLang="zh-CN" b="1" dirty="0">
                <a:latin typeface="+mj-lt"/>
                <a:ea typeface="黑体" panose="02010609060101010101" pitchFamily="49" charset="-122"/>
              </a:rPr>
              <a:t>3. </a:t>
            </a:r>
            <a:r>
              <a:rPr lang="zh-CN" altLang="en-US" b="1" dirty="0">
                <a:latin typeface="+mj-lt"/>
                <a:ea typeface="黑体" panose="02010609060101010101" pitchFamily="49" charset="-122"/>
              </a:rPr>
              <a:t>不完整分支和不完整输出赋值</a:t>
            </a:r>
            <a:r>
              <a:rPr lang="en-US" altLang="zh-CN" b="1" dirty="0">
                <a:latin typeface="+mj-lt"/>
                <a:ea typeface="黑体" panose="02010609060101010101" pitchFamily="49" charset="-122"/>
              </a:rPr>
              <a:t>——</a:t>
            </a:r>
            <a:r>
              <a:rPr lang="zh-CN" altLang="en-US" b="1" dirty="0">
                <a:latin typeface="+mj-lt"/>
                <a:ea typeface="黑体" panose="02010609060101010101" pitchFamily="49" charset="-122"/>
              </a:rPr>
              <a:t>解决方法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500438" y="2597150"/>
            <a:ext cx="2143125" cy="2332038"/>
          </a:xfrm>
          <a:prstGeom prst="rect">
            <a:avLst/>
          </a:prstGeom>
          <a:noFill/>
          <a:ln w="19050" algn="ctr">
            <a:solidFill>
              <a:srgbClr val="C00000"/>
            </a:solidFill>
            <a:prstDash val="sysDash"/>
            <a:miter lim="800000"/>
          </a:ln>
        </p:spPr>
        <p:txBody>
          <a:bodyPr>
            <a:spAutoFit/>
          </a:bodyPr>
          <a:lstStyle/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 err="1">
                <a:latin typeface="+mj-lt"/>
                <a:ea typeface="黑体" panose="02010609060101010101" pitchFamily="49" charset="-122"/>
              </a:rPr>
              <a:t>reg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  [1:0] s;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…..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always  @ *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case(s)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        2b’00: y = 1’b1;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        2b’10: y = 1’b0;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ea typeface="黑体" panose="02010609060101010101" pitchFamily="49" charset="-122"/>
              </a:rPr>
              <a:t>        2b’11: y = 1’b1;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               </a:t>
            </a:r>
            <a:endParaRPr lang="en-US" altLang="zh-CN" sz="1600" b="1" dirty="0"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ea typeface="黑体" panose="02010609060101010101" pitchFamily="49" charset="-122"/>
              </a:rPr>
              <a:t>    </a:t>
            </a:r>
            <a:r>
              <a:rPr lang="en-US" altLang="zh-CN" sz="1600" b="1" dirty="0" err="1">
                <a:ea typeface="黑体" panose="02010609060101010101" pitchFamily="49" charset="-122"/>
              </a:rPr>
              <a:t>endcase</a:t>
            </a:r>
            <a:endParaRPr lang="en-US" altLang="zh-CN" sz="1600" b="1" dirty="0">
              <a:ea typeface="黑体" panose="02010609060101010101" pitchFamily="49" charset="-122"/>
            </a:endParaRPr>
          </a:p>
        </p:txBody>
      </p:sp>
      <p:grpSp>
        <p:nvGrpSpPr>
          <p:cNvPr id="2" name="组合 6"/>
          <p:cNvGrpSpPr/>
          <p:nvPr/>
        </p:nvGrpSpPr>
        <p:grpSpPr bwMode="auto">
          <a:xfrm>
            <a:off x="2928938" y="5214938"/>
            <a:ext cx="2357437" cy="857250"/>
            <a:chOff x="3333740" y="5643579"/>
            <a:chExt cx="2571769" cy="857256"/>
          </a:xfrm>
        </p:grpSpPr>
        <p:sp>
          <p:nvSpPr>
            <p:cNvPr id="46090" name="云形标注 7"/>
            <p:cNvSpPr>
              <a:spLocks noChangeArrowheads="1"/>
            </p:cNvSpPr>
            <p:nvPr/>
          </p:nvSpPr>
          <p:spPr bwMode="auto">
            <a:xfrm>
              <a:off x="3333740" y="5643579"/>
              <a:ext cx="2571769" cy="857256"/>
            </a:xfrm>
            <a:prstGeom prst="cloudCallout">
              <a:avLst>
                <a:gd name="adj1" fmla="val 48347"/>
                <a:gd name="adj2" fmla="val -97565"/>
              </a:avLst>
            </a:prstGeom>
            <a:solidFill>
              <a:srgbClr val="CCFFCC"/>
            </a:solidFill>
            <a:ln w="19050" algn="ctr">
              <a:solidFill>
                <a:srgbClr val="7030A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1" name="TextBox 2"/>
            <p:cNvSpPr txBox="1">
              <a:spLocks noChangeArrowheads="1"/>
            </p:cNvSpPr>
            <p:nvPr/>
          </p:nvSpPr>
          <p:spPr bwMode="auto">
            <a:xfrm>
              <a:off x="3571867" y="5773184"/>
              <a:ext cx="2047890" cy="5847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600" b="1">
                  <a:ea typeface="黑体" panose="02010609060101010101" pitchFamily="49" charset="-122"/>
                </a:rPr>
                <a:t>缺少</a:t>
              </a:r>
              <a:r>
                <a:rPr lang="en-US" altLang="zh-CN" sz="1600" b="1">
                  <a:ea typeface="黑体" panose="02010609060101010101" pitchFamily="49" charset="-122"/>
                </a:rPr>
                <a:t>2’b01</a:t>
              </a:r>
              <a:r>
                <a:rPr lang="zh-CN" altLang="en-US" sz="1600" b="1">
                  <a:ea typeface="黑体" panose="02010609060101010101" pitchFamily="49" charset="-122"/>
                </a:rPr>
                <a:t>的分支，将产生锁存器</a:t>
              </a:r>
              <a:endParaRPr lang="zh-CN" altLang="en-US" sz="1600"/>
            </a:p>
          </p:txBody>
        </p:sp>
      </p:grp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072188" y="2428875"/>
            <a:ext cx="2428875" cy="2616200"/>
          </a:xfrm>
          <a:prstGeom prst="rect">
            <a:avLst/>
          </a:prstGeom>
          <a:noFill/>
          <a:ln w="19050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txBody>
          <a:bodyPr>
            <a:spAutoFit/>
          </a:bodyPr>
          <a:lstStyle/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 err="1">
                <a:latin typeface="+mj-lt"/>
                <a:ea typeface="黑体" panose="02010609060101010101" pitchFamily="49" charset="-122"/>
              </a:rPr>
              <a:t>reg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  [1:0] s;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…..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always  @ *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case(s)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        2b’00: y = 1’b1;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        2b’10: y = 1’b0;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ea typeface="黑体" panose="02010609060101010101" pitchFamily="49" charset="-122"/>
              </a:rPr>
              <a:t>        2b’11: y = 1’b1;</a:t>
            </a:r>
            <a:endParaRPr lang="en-US" altLang="zh-CN" sz="1600" b="1" dirty="0"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        </a:t>
            </a:r>
            <a:r>
              <a:rPr lang="en-US" altLang="zh-CN" sz="16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default</a:t>
            </a:r>
            <a:r>
              <a:rPr lang="zh-CN" altLang="en-US" sz="16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：</a:t>
            </a:r>
            <a:r>
              <a:rPr lang="en-US" altLang="zh-CN" sz="1600" b="1" dirty="0">
                <a:solidFill>
                  <a:schemeClr val="bg1"/>
                </a:solidFill>
                <a:ea typeface="黑体" panose="02010609060101010101" pitchFamily="49" charset="-122"/>
              </a:rPr>
              <a:t> y = 1’b1;</a:t>
            </a:r>
            <a:r>
              <a:rPr lang="en-US" altLang="zh-CN" sz="16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               </a:t>
            </a:r>
            <a:endParaRPr lang="en-US" altLang="zh-CN" sz="1600" b="1" dirty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ea typeface="黑体" panose="02010609060101010101" pitchFamily="49" charset="-122"/>
              </a:rPr>
              <a:t>    </a:t>
            </a:r>
            <a:r>
              <a:rPr lang="en-US" altLang="zh-CN" sz="1600" b="1" dirty="0" err="1">
                <a:ea typeface="黑体" panose="02010609060101010101" pitchFamily="49" charset="-122"/>
              </a:rPr>
              <a:t>endcase</a:t>
            </a:r>
            <a:endParaRPr lang="en-US" altLang="zh-CN" sz="1600" b="1" dirty="0">
              <a:ea typeface="黑体" panose="02010609060101010101" pitchFamily="49" charset="-122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642938" y="2357438"/>
            <a:ext cx="2428875" cy="3186112"/>
          </a:xfrm>
          <a:prstGeom prst="rect">
            <a:avLst/>
          </a:prstGeom>
          <a:noFill/>
          <a:ln w="19050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txBody>
          <a:bodyPr>
            <a:spAutoFit/>
          </a:bodyPr>
          <a:lstStyle/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 err="1">
                <a:latin typeface="+mj-lt"/>
                <a:ea typeface="黑体" panose="02010609060101010101" pitchFamily="49" charset="-122"/>
              </a:rPr>
              <a:t>reg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  [1:0] s;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…..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always  @ *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ea typeface="黑体" panose="02010609060101010101" pitchFamily="49" charset="-122"/>
              </a:rPr>
              <a:t>begin</a:t>
            </a:r>
            <a:endParaRPr lang="en-US" altLang="zh-CN" sz="1600" b="1" dirty="0"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solidFill>
                  <a:schemeClr val="bg1"/>
                </a:solidFill>
                <a:ea typeface="黑体" panose="02010609060101010101" pitchFamily="49" charset="-122"/>
              </a:rPr>
              <a:t>    y = 1’b1;</a:t>
            </a:r>
            <a:endParaRPr lang="en-US" altLang="zh-CN" sz="1600" b="1" dirty="0">
              <a:solidFill>
                <a:schemeClr val="bg1"/>
              </a:solidFill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case(s)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        2b’00: y = 1’b1;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latin typeface="+mj-lt"/>
                <a:ea typeface="黑体" panose="02010609060101010101" pitchFamily="49" charset="-122"/>
              </a:rPr>
              <a:t>        2b’10: y = 1’b0;</a:t>
            </a:r>
            <a:endParaRPr lang="en-US" altLang="zh-CN" sz="1600" b="1" dirty="0"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ea typeface="黑体" panose="02010609060101010101" pitchFamily="49" charset="-122"/>
              </a:rPr>
              <a:t>        2b’11: y = 1’b1;</a:t>
            </a:r>
            <a:endParaRPr lang="en-US" altLang="zh-CN" sz="1600" b="1" dirty="0"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ea typeface="黑体" panose="02010609060101010101" pitchFamily="49" charset="-122"/>
              </a:rPr>
              <a:t>    </a:t>
            </a:r>
            <a:r>
              <a:rPr lang="en-US" altLang="zh-CN" sz="1600" b="1" dirty="0" err="1">
                <a:ea typeface="黑体" panose="02010609060101010101" pitchFamily="49" charset="-122"/>
              </a:rPr>
              <a:t>endcase</a:t>
            </a:r>
            <a:endParaRPr lang="en-US" altLang="zh-CN" sz="1600" b="1" dirty="0"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1600" b="1" dirty="0">
                <a:ea typeface="黑体" panose="02010609060101010101" pitchFamily="49" charset="-122"/>
              </a:rPr>
              <a:t>end</a:t>
            </a:r>
            <a:endParaRPr lang="en-US" altLang="zh-CN" sz="1600" b="1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65770" y="642938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4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116013" y="71438"/>
            <a:ext cx="6696075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（二）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Verilog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的基本知识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_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可综合性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520" y="908720"/>
            <a:ext cx="4283968" cy="5078313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C00000"/>
                </a:solidFill>
              </a:rPr>
              <a:t>module</a:t>
            </a:r>
            <a:r>
              <a:rPr lang="en-US" altLang="zh-CN" sz="1800" b="1" dirty="0" smtClean="0"/>
              <a:t> count ( </a:t>
            </a:r>
            <a:r>
              <a:rPr lang="en-US" altLang="zh-CN" sz="1800" b="1" dirty="0" err="1" smtClean="0"/>
              <a:t>datain</a:t>
            </a:r>
            <a:r>
              <a:rPr lang="en-US" altLang="zh-CN" sz="1800" b="1" dirty="0" smtClean="0"/>
              <a:t>, </a:t>
            </a:r>
            <a:r>
              <a:rPr lang="en-US" altLang="zh-CN" sz="1800" b="1" dirty="0" err="1" smtClean="0"/>
              <a:t>clk</a:t>
            </a:r>
            <a:r>
              <a:rPr lang="en-US" altLang="zh-CN" sz="1800" b="1" dirty="0" smtClean="0"/>
              <a:t>, </a:t>
            </a:r>
            <a:r>
              <a:rPr lang="en-US" altLang="zh-CN" sz="1800" b="1" dirty="0" err="1" smtClean="0"/>
              <a:t>cnt</a:t>
            </a:r>
            <a:r>
              <a:rPr lang="en-US" altLang="zh-CN" sz="1800" b="1" dirty="0" smtClean="0"/>
              <a:t> );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input [7:0] </a:t>
            </a:r>
            <a:r>
              <a:rPr lang="en-US" altLang="zh-CN" sz="1800" b="1" dirty="0" err="1" smtClean="0"/>
              <a:t>datain</a:t>
            </a:r>
            <a:r>
              <a:rPr lang="en-US" altLang="zh-CN" sz="1800" b="1" dirty="0" smtClean="0"/>
              <a:t>;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input </a:t>
            </a:r>
            <a:r>
              <a:rPr lang="en-US" altLang="zh-CN" sz="1800" b="1" dirty="0" err="1" smtClean="0"/>
              <a:t>clk</a:t>
            </a:r>
            <a:r>
              <a:rPr lang="en-US" altLang="zh-CN" sz="1800" b="1" dirty="0" smtClean="0"/>
              <a:t>;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output [3:0] </a:t>
            </a:r>
            <a:r>
              <a:rPr lang="en-US" altLang="zh-CN" sz="1800" b="1" dirty="0" err="1" smtClean="0"/>
              <a:t>cnt</a:t>
            </a:r>
            <a:r>
              <a:rPr lang="en-US" altLang="zh-CN" sz="1800" b="1" dirty="0" smtClean="0"/>
              <a:t>;</a:t>
            </a:r>
            <a:endParaRPr lang="en-US" altLang="zh-CN" sz="1800" b="1" dirty="0" smtClean="0"/>
          </a:p>
          <a:p>
            <a:endParaRPr lang="en-US" altLang="zh-CN" sz="1800" b="1" dirty="0" smtClean="0"/>
          </a:p>
          <a:p>
            <a:r>
              <a:rPr lang="en-US" altLang="zh-CN" sz="1800" b="1" dirty="0" smtClean="0"/>
              <a:t>    </a:t>
            </a:r>
            <a:r>
              <a:rPr lang="en-US" altLang="zh-CN" sz="1800" b="1" dirty="0" err="1" smtClean="0"/>
              <a:t>reg</a:t>
            </a:r>
            <a:r>
              <a:rPr lang="en-US" altLang="zh-CN" sz="1800" b="1" dirty="0" smtClean="0"/>
              <a:t> [3:0] </a:t>
            </a:r>
            <a:r>
              <a:rPr lang="en-US" altLang="zh-CN" sz="1800" b="1" dirty="0" err="1" smtClean="0"/>
              <a:t>cnt</a:t>
            </a:r>
            <a:r>
              <a:rPr lang="en-US" altLang="zh-CN" sz="1800" b="1" dirty="0" smtClean="0"/>
              <a:t>;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</a:t>
            </a:r>
            <a:r>
              <a:rPr lang="en-US" altLang="zh-CN" sz="1800" b="1" dirty="0" err="1" smtClean="0"/>
              <a:t>reg</a:t>
            </a:r>
            <a:r>
              <a:rPr lang="en-US" altLang="zh-CN" sz="1800" b="1" dirty="0" smtClean="0"/>
              <a:t> [7:0] temp;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always @ ( </a:t>
            </a:r>
            <a:r>
              <a:rPr lang="en-US" altLang="zh-CN" sz="1800" b="1" dirty="0" err="1" smtClean="0"/>
              <a:t>posedge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clk</a:t>
            </a:r>
            <a:r>
              <a:rPr lang="en-US" altLang="zh-CN" sz="1800" b="1" dirty="0" smtClean="0"/>
              <a:t> )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    begin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        </a:t>
            </a:r>
            <a:r>
              <a:rPr lang="en-US" altLang="zh-CN" sz="1800" b="1" dirty="0" err="1" smtClean="0"/>
              <a:t>cnt</a:t>
            </a:r>
            <a:r>
              <a:rPr lang="en-US" altLang="zh-CN" sz="1800" b="1" dirty="0" smtClean="0"/>
              <a:t> = 0;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        temp = </a:t>
            </a:r>
            <a:r>
              <a:rPr lang="en-US" altLang="zh-CN" sz="1800" b="1" dirty="0" err="1" smtClean="0"/>
              <a:t>datain</a:t>
            </a:r>
            <a:r>
              <a:rPr lang="en-US" altLang="zh-CN" sz="1800" b="1" dirty="0" smtClean="0"/>
              <a:t>;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        while ( temp &gt; 0 )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              begin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                 if ( temp[0] ) </a:t>
            </a:r>
            <a:r>
              <a:rPr lang="en-US" altLang="zh-CN" sz="1800" b="1" dirty="0" err="1" smtClean="0"/>
              <a:t>cnt</a:t>
            </a:r>
            <a:r>
              <a:rPr lang="en-US" altLang="zh-CN" sz="1800" b="1" dirty="0" smtClean="0"/>
              <a:t> = </a:t>
            </a:r>
            <a:r>
              <a:rPr lang="en-US" altLang="zh-CN" sz="1800" b="1" dirty="0" err="1" smtClean="0"/>
              <a:t>cnt</a:t>
            </a:r>
            <a:r>
              <a:rPr lang="en-US" altLang="zh-CN" sz="1800" b="1" dirty="0" smtClean="0"/>
              <a:t> +1;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                 temp = temp &gt;&gt; 1;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              end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      end</a:t>
            </a:r>
            <a:endParaRPr lang="en-US" altLang="zh-CN" sz="1800" b="1" dirty="0" smtClean="0"/>
          </a:p>
          <a:p>
            <a:r>
              <a:rPr lang="en-US" altLang="zh-CN" sz="1800" b="1" dirty="0" err="1" smtClean="0">
                <a:solidFill>
                  <a:srgbClr val="C00000"/>
                </a:solidFill>
              </a:rPr>
              <a:t>endmodule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 </a:t>
            </a:r>
            <a:endParaRPr lang="zh-CN" altLang="en-US" sz="1800" b="1" dirty="0">
              <a:solidFill>
                <a:srgbClr val="C00000"/>
              </a:solidFill>
            </a:endParaRPr>
          </a:p>
        </p:txBody>
      </p:sp>
      <p:grpSp>
        <p:nvGrpSpPr>
          <p:cNvPr id="6" name="组合 18"/>
          <p:cNvGrpSpPr/>
          <p:nvPr/>
        </p:nvGrpSpPr>
        <p:grpSpPr bwMode="auto">
          <a:xfrm>
            <a:off x="2016224" y="5517232"/>
            <a:ext cx="2016224" cy="936104"/>
            <a:chOff x="3333740" y="5643579"/>
            <a:chExt cx="2016239" cy="936111"/>
          </a:xfrm>
        </p:grpSpPr>
        <p:sp>
          <p:nvSpPr>
            <p:cNvPr id="7" name="云形标注 16"/>
            <p:cNvSpPr>
              <a:spLocks noChangeArrowheads="1"/>
            </p:cNvSpPr>
            <p:nvPr/>
          </p:nvSpPr>
          <p:spPr bwMode="auto">
            <a:xfrm>
              <a:off x="3333740" y="5643579"/>
              <a:ext cx="2016239" cy="936111"/>
            </a:xfrm>
            <a:prstGeom prst="cloudCallout">
              <a:avLst>
                <a:gd name="adj1" fmla="val -38863"/>
                <a:gd name="adj2" fmla="val -87840"/>
              </a:avLst>
            </a:prstGeom>
            <a:solidFill>
              <a:srgbClr val="CCFFCC"/>
            </a:solidFill>
            <a:ln w="19050" algn="ctr">
              <a:solidFill>
                <a:srgbClr val="7030A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Box 2"/>
            <p:cNvSpPr txBox="1">
              <a:spLocks noChangeArrowheads="1"/>
            </p:cNvSpPr>
            <p:nvPr/>
          </p:nvSpPr>
          <p:spPr bwMode="auto">
            <a:xfrm>
              <a:off x="3543292" y="5782712"/>
              <a:ext cx="1778112" cy="64633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1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循环次数未知，不可综合</a:t>
              </a:r>
              <a:endPara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752528" y="908720"/>
            <a:ext cx="4283968" cy="5078313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C00000"/>
                </a:solidFill>
              </a:rPr>
              <a:t>module</a:t>
            </a:r>
            <a:r>
              <a:rPr lang="en-US" altLang="zh-CN" sz="1800" b="1" dirty="0" smtClean="0"/>
              <a:t> count ( </a:t>
            </a:r>
            <a:r>
              <a:rPr lang="en-US" altLang="zh-CN" sz="1800" b="1" dirty="0" err="1" smtClean="0"/>
              <a:t>datain</a:t>
            </a:r>
            <a:r>
              <a:rPr lang="en-US" altLang="zh-CN" sz="1800" b="1" dirty="0" smtClean="0"/>
              <a:t>, </a:t>
            </a:r>
            <a:r>
              <a:rPr lang="en-US" altLang="zh-CN" sz="1800" b="1" dirty="0" err="1" smtClean="0"/>
              <a:t>clk</a:t>
            </a:r>
            <a:r>
              <a:rPr lang="en-US" altLang="zh-CN" sz="1800" b="1" dirty="0" smtClean="0"/>
              <a:t>, </a:t>
            </a:r>
            <a:r>
              <a:rPr lang="en-US" altLang="zh-CN" sz="1800" b="1" dirty="0" err="1" smtClean="0"/>
              <a:t>cnt</a:t>
            </a:r>
            <a:r>
              <a:rPr lang="en-US" altLang="zh-CN" sz="1800" b="1" dirty="0" smtClean="0"/>
              <a:t> );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input [7:0] </a:t>
            </a:r>
            <a:r>
              <a:rPr lang="en-US" altLang="zh-CN" sz="1800" b="1" dirty="0" err="1" smtClean="0"/>
              <a:t>datain</a:t>
            </a:r>
            <a:r>
              <a:rPr lang="en-US" altLang="zh-CN" sz="1800" b="1" dirty="0" smtClean="0"/>
              <a:t>;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input </a:t>
            </a:r>
            <a:r>
              <a:rPr lang="en-US" altLang="zh-CN" sz="1800" b="1" dirty="0" err="1" smtClean="0"/>
              <a:t>clk</a:t>
            </a:r>
            <a:r>
              <a:rPr lang="en-US" altLang="zh-CN" sz="1800" b="1" dirty="0" smtClean="0"/>
              <a:t>;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output [3:0] </a:t>
            </a:r>
            <a:r>
              <a:rPr lang="en-US" altLang="zh-CN" sz="1800" b="1" dirty="0" err="1" smtClean="0"/>
              <a:t>cnt</a:t>
            </a:r>
            <a:r>
              <a:rPr lang="en-US" altLang="zh-CN" sz="1800" b="1" dirty="0" smtClean="0"/>
              <a:t>;</a:t>
            </a:r>
            <a:endParaRPr lang="en-US" altLang="zh-CN" sz="1800" b="1" dirty="0" smtClean="0"/>
          </a:p>
          <a:p>
            <a:endParaRPr lang="en-US" altLang="zh-CN" sz="1800" b="1" dirty="0" smtClean="0"/>
          </a:p>
          <a:p>
            <a:r>
              <a:rPr lang="en-US" altLang="zh-CN" sz="1800" b="1" dirty="0" smtClean="0"/>
              <a:t>    </a:t>
            </a:r>
            <a:r>
              <a:rPr lang="en-US" altLang="zh-CN" sz="1800" b="1" dirty="0" err="1" smtClean="0"/>
              <a:t>reg</a:t>
            </a:r>
            <a:r>
              <a:rPr lang="en-US" altLang="zh-CN" sz="1800" b="1" dirty="0" smtClean="0"/>
              <a:t> [3:0] </a:t>
            </a:r>
            <a:r>
              <a:rPr lang="en-US" altLang="zh-CN" sz="1800" b="1" dirty="0" err="1" smtClean="0"/>
              <a:t>cnt</a:t>
            </a:r>
            <a:r>
              <a:rPr lang="en-US" altLang="zh-CN" sz="1800" b="1" dirty="0" smtClean="0"/>
              <a:t>;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</a:t>
            </a:r>
            <a:r>
              <a:rPr lang="en-US" altLang="zh-CN" sz="1800" b="1" dirty="0" err="1" smtClean="0"/>
              <a:t>reg</a:t>
            </a:r>
            <a:r>
              <a:rPr lang="en-US" altLang="zh-CN" sz="1800" b="1" dirty="0" smtClean="0"/>
              <a:t> [7:0] </a:t>
            </a:r>
            <a:r>
              <a:rPr lang="en-US" altLang="zh-CN" sz="1800" b="1" dirty="0" err="1" smtClean="0"/>
              <a:t>i</a:t>
            </a:r>
            <a:r>
              <a:rPr lang="en-US" altLang="zh-CN" sz="1800" b="1" dirty="0" smtClean="0"/>
              <a:t> ;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always @ ( </a:t>
            </a:r>
            <a:r>
              <a:rPr lang="en-US" altLang="zh-CN" sz="1800" b="1" dirty="0" err="1" smtClean="0"/>
              <a:t>posedge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clk</a:t>
            </a:r>
            <a:r>
              <a:rPr lang="en-US" altLang="zh-CN" sz="1800" b="1" dirty="0" smtClean="0"/>
              <a:t> )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    begin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        </a:t>
            </a:r>
            <a:r>
              <a:rPr lang="en-US" altLang="zh-CN" sz="1800" b="1" dirty="0" err="1" smtClean="0"/>
              <a:t>cnt</a:t>
            </a:r>
            <a:r>
              <a:rPr lang="en-US" altLang="zh-CN" sz="1800" b="1" dirty="0" smtClean="0"/>
              <a:t> = 0;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        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        for ( </a:t>
            </a:r>
            <a:r>
              <a:rPr lang="en-US" altLang="zh-CN" sz="1800" b="1" dirty="0" err="1" smtClean="0"/>
              <a:t>i</a:t>
            </a:r>
            <a:r>
              <a:rPr lang="en-US" altLang="zh-CN" sz="1800" b="1" dirty="0" smtClean="0"/>
              <a:t> = 0; </a:t>
            </a:r>
            <a:r>
              <a:rPr lang="en-US" altLang="zh-CN" sz="1800" b="1" dirty="0" err="1" smtClean="0"/>
              <a:t>i</a:t>
            </a:r>
            <a:r>
              <a:rPr lang="en-US" altLang="zh-CN" sz="1800" b="1" dirty="0" smtClean="0"/>
              <a:t>&lt;=7; </a:t>
            </a:r>
            <a:r>
              <a:rPr lang="en-US" altLang="zh-CN" sz="1800" b="1" dirty="0" err="1" smtClean="0"/>
              <a:t>i</a:t>
            </a:r>
            <a:r>
              <a:rPr lang="en-US" altLang="zh-CN" sz="1800" b="1" dirty="0" smtClean="0"/>
              <a:t> = i+1 )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              begin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                 if ( </a:t>
            </a:r>
            <a:r>
              <a:rPr lang="en-US" altLang="zh-CN" sz="1800" b="1" dirty="0" err="1" smtClean="0"/>
              <a:t>datain</a:t>
            </a:r>
            <a:r>
              <a:rPr lang="en-US" altLang="zh-CN" sz="1800" b="1" dirty="0" smtClean="0"/>
              <a:t>[</a:t>
            </a:r>
            <a:r>
              <a:rPr lang="en-US" altLang="zh-CN" sz="1800" b="1" dirty="0" err="1" smtClean="0"/>
              <a:t>i</a:t>
            </a:r>
            <a:r>
              <a:rPr lang="en-US" altLang="zh-CN" sz="1800" b="1" dirty="0" smtClean="0"/>
              <a:t>] ) </a:t>
            </a:r>
            <a:r>
              <a:rPr lang="en-US" altLang="zh-CN" sz="1800" b="1" dirty="0" err="1" smtClean="0"/>
              <a:t>cnt</a:t>
            </a:r>
            <a:r>
              <a:rPr lang="en-US" altLang="zh-CN" sz="1800" b="1" dirty="0" smtClean="0"/>
              <a:t> = </a:t>
            </a:r>
            <a:r>
              <a:rPr lang="en-US" altLang="zh-CN" sz="1800" b="1" dirty="0" err="1" smtClean="0"/>
              <a:t>cnt</a:t>
            </a:r>
            <a:r>
              <a:rPr lang="en-US" altLang="zh-CN" sz="1800" b="1" dirty="0" smtClean="0"/>
              <a:t> +1;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              end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      end</a:t>
            </a:r>
            <a:endParaRPr lang="en-US" altLang="zh-CN" sz="1800" b="1" dirty="0" smtClean="0"/>
          </a:p>
          <a:p>
            <a:endParaRPr lang="en-US" altLang="zh-CN" sz="1800" b="1" dirty="0" smtClean="0"/>
          </a:p>
          <a:p>
            <a:r>
              <a:rPr lang="en-US" altLang="zh-CN" sz="1800" b="1" dirty="0" err="1" smtClean="0">
                <a:solidFill>
                  <a:srgbClr val="C00000"/>
                </a:solidFill>
              </a:rPr>
              <a:t>endmodule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 </a:t>
            </a:r>
            <a:endParaRPr lang="zh-CN" altLang="en-US" sz="1800" b="1" dirty="0">
              <a:solidFill>
                <a:srgbClr val="C00000"/>
              </a:solidFill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4248472" y="3429000"/>
            <a:ext cx="792088" cy="504055"/>
          </a:xfrm>
          <a:prstGeom prst="rightArrow">
            <a:avLst/>
          </a:prstGeom>
          <a:solidFill>
            <a:srgbClr val="FFFF99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" name="组合 18"/>
          <p:cNvGrpSpPr/>
          <p:nvPr/>
        </p:nvGrpSpPr>
        <p:grpSpPr bwMode="auto">
          <a:xfrm>
            <a:off x="6768752" y="5373216"/>
            <a:ext cx="1800200" cy="936104"/>
            <a:chOff x="3333740" y="5643579"/>
            <a:chExt cx="2016239" cy="936111"/>
          </a:xfrm>
        </p:grpSpPr>
        <p:sp>
          <p:nvSpPr>
            <p:cNvPr id="12" name="云形标注 16"/>
            <p:cNvSpPr>
              <a:spLocks noChangeArrowheads="1"/>
            </p:cNvSpPr>
            <p:nvPr/>
          </p:nvSpPr>
          <p:spPr bwMode="auto">
            <a:xfrm>
              <a:off x="3333740" y="5643579"/>
              <a:ext cx="2016239" cy="936111"/>
            </a:xfrm>
            <a:prstGeom prst="cloudCallout">
              <a:avLst>
                <a:gd name="adj1" fmla="val -46328"/>
                <a:gd name="adj2" fmla="val -93945"/>
              </a:avLst>
            </a:prstGeom>
            <a:solidFill>
              <a:schemeClr val="tx2">
                <a:lumMod val="40000"/>
                <a:lumOff val="60000"/>
              </a:schemeClr>
            </a:solidFill>
            <a:ln w="19050" algn="ctr">
              <a:solidFill>
                <a:srgbClr val="C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Box 2"/>
            <p:cNvSpPr txBox="1">
              <a:spLocks noChangeArrowheads="1"/>
            </p:cNvSpPr>
            <p:nvPr/>
          </p:nvSpPr>
          <p:spPr bwMode="auto">
            <a:xfrm>
              <a:off x="3543293" y="5782712"/>
              <a:ext cx="1518653" cy="64633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1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循环次数已知，可综合</a:t>
              </a:r>
              <a:endPara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592288" y="1772816"/>
            <a:ext cx="2376264" cy="830997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功能：统计输入数据中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1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的个数</a:t>
            </a:r>
            <a:endParaRPr lang="zh-CN" altLang="en-US" b="1" dirty="0">
              <a:latin typeface="+mj-lt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1"/>
          <p:cNvSpPr txBox="1">
            <a:spLocks noChangeArrowheads="1"/>
          </p:cNvSpPr>
          <p:nvPr/>
        </p:nvSpPr>
        <p:spPr bwMode="auto">
          <a:xfrm>
            <a:off x="1000125" y="1428750"/>
            <a:ext cx="7286625" cy="5078413"/>
          </a:xfrm>
          <a:prstGeom prst="rect">
            <a:avLst/>
          </a:prstGeom>
          <a:noFill/>
          <a:ln w="19050">
            <a:solidFill>
              <a:srgbClr val="008080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initial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只用在测试仿真中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不使用延时语句（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开头的）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不使用次数不确定的循环语句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2000" b="1" dirty="0">
                <a:latin typeface="+mj-lt"/>
                <a:ea typeface="黑体" panose="02010609060101010101" pitchFamily="49" charset="-122"/>
              </a:rPr>
              <a:t>forever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 dirty="0">
                <a:latin typeface="+mj-lt"/>
                <a:ea typeface="黑体" panose="02010609060101010101" pitchFamily="49" charset="-122"/>
              </a:rPr>
              <a:t>while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不使用用户自定义原语（</a:t>
            </a:r>
            <a:r>
              <a:rPr lang="en-US" altLang="zh-CN" b="1" dirty="0">
                <a:latin typeface="+mj-lt"/>
                <a:ea typeface="黑体" panose="02010609060101010101" pitchFamily="49" charset="-122"/>
              </a:rPr>
              <a:t>UDP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元件）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尽量使用同步方式设计电路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66700" indent="-266700">
              <a:spcBef>
                <a:spcPts val="6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除非是关键路径的设计，一般不采用调用门级元件的方法描述设计，建议采用行为语句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66700" indent="-266700">
              <a:spcBef>
                <a:spcPts val="6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b="1" dirty="0">
                <a:latin typeface="+mj-lt"/>
                <a:ea typeface="黑体" panose="02010609060101010101" pitchFamily="49" charset="-122"/>
              </a:rPr>
              <a:t>always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过程块描述组合逻辑，在敏感信号列表中列出所有的输入信号。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66700" indent="-266700">
              <a:spcBef>
                <a:spcPts val="6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所有的内部寄存器都应该能被复位，尽量使用器件的全局复位端作为系统总的复位。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107" name="TextBox 3"/>
          <p:cNvSpPr txBox="1">
            <a:spLocks noChangeArrowheads="1"/>
          </p:cNvSpPr>
          <p:nvPr/>
        </p:nvSpPr>
        <p:spPr bwMode="auto">
          <a:xfrm>
            <a:off x="1428750" y="904875"/>
            <a:ext cx="642937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如何保证</a:t>
            </a:r>
            <a:r>
              <a:rPr lang="en-US" altLang="zh-CN" sz="2800" b="1">
                <a:solidFill>
                  <a:schemeClr val="bg1"/>
                </a:solidFill>
                <a:ea typeface="黑体" panose="02010609060101010101" pitchFamily="49" charset="-122"/>
              </a:rPr>
              <a:t>Verilog 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赋值语句的可综合性</a:t>
            </a:r>
            <a:endParaRPr lang="zh-CN" altLang="en-US" sz="2800">
              <a:solidFill>
                <a:schemeClr val="bg1"/>
              </a:solidFill>
            </a:endParaRPr>
          </a:p>
        </p:txBody>
      </p:sp>
      <p:pic>
        <p:nvPicPr>
          <p:cNvPr id="47108" name="Picture 9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57250" y="715963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116013" y="144463"/>
            <a:ext cx="6696075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（二）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Verilog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的基本知识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_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可综合性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aring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00808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8610</Words>
  <Application>WPS 演示</Application>
  <PresentationFormat>全屏显示(4:3)</PresentationFormat>
  <Paragraphs>523</Paragraphs>
  <Slides>21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Times New Roman</vt:lpstr>
      <vt:lpstr>楷体_GB2312</vt:lpstr>
      <vt:lpstr>新宋体</vt:lpstr>
      <vt:lpstr>黑体</vt:lpstr>
      <vt:lpstr>微软雅黑</vt:lpstr>
      <vt:lpstr>Calibri</vt:lpstr>
      <vt:lpstr>Arial Unicode MS</vt:lpstr>
      <vt:lpstr>Soaring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niuyv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</dc:creator>
  <cp:lastModifiedBy>zhaohui</cp:lastModifiedBy>
  <cp:revision>2117</cp:revision>
  <dcterms:created xsi:type="dcterms:W3CDTF">2002-03-18T12:39:00Z</dcterms:created>
  <dcterms:modified xsi:type="dcterms:W3CDTF">2022-10-12T08:59:39Z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008B69E87FFB4582B31C26CB36C5BD17</vt:lpwstr>
  </property>
  <property fmtid="{D5CDD505-2E9C-101B-9397-08002B2CF9AE}" pid="3" name="KSOProductBuildVer">
    <vt:lpwstr>2052-11.1.0.12358</vt:lpwstr>
  </property>
</Properties>
</file>