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123" r:id="rId3"/>
    <p:sldId id="1091" r:id="rId4"/>
    <p:sldId id="1062" r:id="rId5"/>
    <p:sldId id="1128" r:id="rId6"/>
    <p:sldId id="1129" r:id="rId7"/>
    <p:sldId id="1124" r:id="rId8"/>
    <p:sldId id="1125" r:id="rId9"/>
    <p:sldId id="1131" r:id="rId10"/>
    <p:sldId id="1126" r:id="rId11"/>
    <p:sldId id="112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99"/>
    <a:srgbClr val="008080"/>
    <a:srgbClr val="00CC00"/>
    <a:srgbClr val="CCFFCC"/>
    <a:srgbClr val="FF6600"/>
    <a:srgbClr val="0066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1" autoAdjust="0"/>
  </p:normalViewPr>
  <p:slideViewPr>
    <p:cSldViewPr>
      <p:cViewPr varScale="1">
        <p:scale>
          <a:sx n="105" d="100"/>
          <a:sy n="105" d="100"/>
        </p:scale>
        <p:origin x="1716" y="108"/>
      </p:cViewPr>
      <p:guideLst>
        <p:guide orient="horz" pos="2256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666"/>
    </p:cViewPr>
  </p:sorterViewPr>
  <p:notesViewPr>
    <p:cSldViewPr>
      <p:cViewPr varScale="1">
        <p:scale>
          <a:sx n="36" d="100"/>
          <a:sy n="36" d="100"/>
        </p:scale>
        <p:origin x="-153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FE738F-680E-4765-84AE-C044F0C7129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E15DF4-10C8-4B70-B52D-7C9CFA83D15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68A93A-BFDD-4770-A9B4-DEDF518C5C4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A96A-A6CB-4DF8-A0BE-9A69D34D0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F824A-B8D6-4F92-8A37-F7F23B0C75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B9A8-E87E-4B1F-8A46-F98BC1624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4A110-EED5-4016-866E-BFB6B37E7F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69762-C006-4114-924C-A4881685FEE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BD63DC-6419-45AE-B6C0-D26225EFC1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98245-3A0E-4C70-971F-DF3DA914C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FD949-497E-46E2-BF88-20521D3F61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AF520-60C6-4B0B-AD0D-88DB49432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0523D-8A75-4E71-9FEA-63DCEF57CF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ECC2F-BBC9-491F-A033-6A35B16873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5462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628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546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46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F28023-30A3-4E28-BA6B-705DAF14A173}" type="slidenum">
              <a:rPr lang="en-US" altLang="zh-CN"/>
            </a:fld>
            <a:endParaRPr lang="en-US" altLang="zh-CN"/>
          </a:p>
        </p:txBody>
      </p:sp>
      <p:sp>
        <p:nvSpPr>
          <p:cNvPr id="512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（三）典型逻辑部件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71800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译码器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优先编码器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数据比较器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7346" name="Object 3"/>
          <p:cNvGraphicFramePr>
            <a:graphicFrameLocks noChangeAspect="1"/>
          </p:cNvGraphicFramePr>
          <p:nvPr/>
        </p:nvGraphicFramePr>
        <p:xfrm>
          <a:off x="2051720" y="2420888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420888"/>
                        <a:ext cx="5762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052736"/>
            <a:ext cx="4249042" cy="269304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module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compare (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Eq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Sm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A, B ) </a:t>
            </a:r>
            <a:r>
              <a:rPr lang="en-US" altLang="zh-CN" sz="1600" b="1" dirty="0">
                <a:ea typeface="宋体" panose="02010600030101010101" pitchFamily="2" charset="-122"/>
              </a:rPr>
              <a:t>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b="1" dirty="0">
                <a:ea typeface="宋体" panose="02010600030101010101" pitchFamily="2" charset="-122"/>
              </a:rPr>
              <a:t>input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[3:0</a:t>
            </a:r>
            <a:r>
              <a:rPr lang="en-US" altLang="zh-CN" sz="1600" b="1" dirty="0">
                <a:ea typeface="宋体" panose="02010600030101010101" pitchFamily="2" charset="-122"/>
              </a:rPr>
              <a:t>] 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A, B;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output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Eq</a:t>
            </a:r>
            <a:r>
              <a:rPr lang="en-US" altLang="zh-CN" sz="16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Sm</a:t>
            </a:r>
            <a:r>
              <a:rPr lang="en-US" altLang="zh-CN" sz="1600" b="1" dirty="0" smtClean="0">
                <a:ea typeface="宋体" panose="02010600030101010101" pitchFamily="2" charset="-122"/>
              </a:rPr>
              <a:t>;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Assign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 A &gt; B;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Assign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Eq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 A == B;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600" b="1" dirty="0" smtClean="0">
                <a:ea typeface="宋体" panose="02010600030101010101" pitchFamily="2" charset="-122"/>
              </a:rPr>
              <a:t>Assign   </a:t>
            </a:r>
            <a:r>
              <a:rPr lang="en-US" altLang="zh-CN" sz="16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600" b="1" dirty="0" smtClean="0">
                <a:ea typeface="宋体" panose="02010600030101010101" pitchFamily="2" charset="-122"/>
              </a:rPr>
              <a:t> =  A &lt; B;</a:t>
            </a: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6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600" b="1" dirty="0" err="1" smtClean="0">
                <a:ea typeface="宋体" panose="02010600030101010101" pitchFamily="2" charset="-122"/>
              </a:rPr>
              <a:t>endmodule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83568" y="188640"/>
            <a:ext cx="273630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位数据比较器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72370" y="1529977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16016" y="1052736"/>
            <a:ext cx="4104456" cy="469359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module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test_compare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[3:0]  A, B;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wire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8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Eq</a:t>
            </a:r>
            <a:r>
              <a:rPr lang="en-US" altLang="zh-CN" sz="18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Sm</a:t>
            </a:r>
            <a:r>
              <a:rPr lang="en-US" altLang="zh-CN" sz="1800" b="1" dirty="0" smtClean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begin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A = 0;   B = 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#10  A = 4'b0001; B = 4'b0010;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#10  A = 4'b1000; B = 4'b1001; 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#10  A = 4'b1010; B = 4'b1010;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#10  A = 4'b0111; B = 4'b0001; 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 #10 $stop; 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end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compare  my (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Gr</a:t>
            </a:r>
            <a:r>
              <a:rPr lang="en-US" altLang="zh-CN" sz="18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Eq</a:t>
            </a:r>
            <a:r>
              <a:rPr lang="en-US" altLang="zh-CN" sz="18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Sm</a:t>
            </a:r>
            <a:r>
              <a:rPr lang="en-US" altLang="zh-CN" sz="1800" b="1" dirty="0" smtClean="0">
                <a:ea typeface="宋体" panose="02010600030101010101" pitchFamily="2" charset="-122"/>
              </a:rPr>
              <a:t>, A, B);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>
                <a:ea typeface="宋体" panose="02010600030101010101" pitchFamily="2" charset="-122"/>
              </a:rPr>
              <a:t>endmodule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092280" y="1484784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/>
          <p:cNvSpPr txBox="1">
            <a:spLocks noChangeArrowheads="1"/>
          </p:cNvSpPr>
          <p:nvPr/>
        </p:nvSpPr>
        <p:spPr bwMode="auto">
          <a:xfrm>
            <a:off x="251520" y="764704"/>
            <a:ext cx="4214812" cy="5693866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decode3_8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enable</a:t>
            </a:r>
            <a:r>
              <a:rPr lang="en-US" altLang="zh-CN" sz="1400" b="1" dirty="0">
                <a:ea typeface="宋体" panose="02010600030101010101" pitchFamily="2" charset="-122"/>
              </a:rPr>
              <a:t>) 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input  </a:t>
            </a:r>
            <a:r>
              <a:rPr lang="en-US" altLang="zh-CN" sz="1400" b="1" dirty="0">
                <a:ea typeface="宋体" panose="02010600030101010101" pitchFamily="2" charset="-122"/>
              </a:rPr>
              <a:t>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enable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output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reg</a:t>
            </a:r>
            <a:r>
              <a:rPr lang="en-US" altLang="zh-CN" sz="1400" b="1" dirty="0">
                <a:ea typeface="宋体" panose="02010600030101010101" pitchFamily="2" charset="-122"/>
              </a:rPr>
              <a:t> [7:0</a:t>
            </a:r>
            <a:r>
              <a:rPr lang="en-US" altLang="zh-CN" sz="1400" b="1" dirty="0" smtClean="0">
                <a:ea typeface="宋体" panose="02010600030101010101" pitchFamily="2" charset="-122"/>
              </a:rPr>
              <a:t>]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always @(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or  enable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begin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if (</a:t>
            </a:r>
            <a:r>
              <a:rPr lang="en-US" altLang="zh-CN" sz="1400" b="1" dirty="0" smtClean="0">
                <a:ea typeface="宋体" panose="02010600030101010101" pitchFamily="2" charset="-122"/>
              </a:rPr>
              <a:t>enable == 1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case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3'b000: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8'b11111110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3'b001: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8'b11111101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     3'b010: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8'b11111011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3'b011: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8'b11110111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3'b100: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8'b11101111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3'b101: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8'b11011111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3'b110: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8'b10111111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3'b111: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8'b01111111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default: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err="1">
                <a:ea typeface="宋体" panose="02010600030101010101" pitchFamily="2" charset="-122"/>
              </a:rPr>
              <a:t>endcase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3438" y="71439"/>
            <a:ext cx="4393058" cy="6786473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decode3_8 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enable</a:t>
            </a:r>
            <a:r>
              <a:rPr lang="en-US" altLang="zh-CN" sz="1400" b="1" dirty="0">
                <a:ea typeface="宋体" panose="02010600030101010101" pitchFamily="2" charset="-122"/>
              </a:rPr>
              <a:t>) 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enable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output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reg</a:t>
            </a:r>
            <a:r>
              <a:rPr lang="en-US" altLang="zh-CN" sz="1400" b="1" dirty="0">
                <a:ea typeface="宋体" panose="02010600030101010101" pitchFamily="2" charset="-122"/>
              </a:rPr>
              <a:t> 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always @(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 or enable)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begin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if (</a:t>
            </a:r>
            <a:r>
              <a:rPr lang="en-US" altLang="zh-CN" sz="1400" b="1" dirty="0" smtClean="0">
                <a:ea typeface="宋体" panose="02010600030101010101" pitchFamily="2" charset="-122"/>
              </a:rPr>
              <a:t>enable == 1 )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3'b000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8'b11111110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3'b001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8'b11111101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3'b010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8'b11111011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3'b011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8'b11110111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3'b100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8'b11101111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3'b101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8'b11011111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3'b110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8'b10111111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3'b111</a:t>
            </a:r>
            <a:r>
              <a:rPr lang="en-US" altLang="zh-CN" sz="1400" b="1" dirty="0">
                <a:ea typeface="宋体" panose="02010600030101010101" pitchFamily="2" charset="-122"/>
              </a:rPr>
              <a:t>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8'b01111111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                   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else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       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>
                <a:ea typeface="宋体" panose="02010600030101010101" pitchFamily="2" charset="-122"/>
              </a:rPr>
              <a:t> = 8'b11111111;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0" name="TextBox 2"/>
          <p:cNvSpPr txBox="1">
            <a:spLocks noChangeArrowheads="1"/>
          </p:cNvSpPr>
          <p:nvPr/>
        </p:nvSpPr>
        <p:spPr bwMode="auto">
          <a:xfrm>
            <a:off x="1259632" y="188640"/>
            <a:ext cx="2143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555776" y="1340768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948264" y="620688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"/>
          <p:cNvSpPr txBox="1">
            <a:spLocks noChangeArrowheads="1"/>
          </p:cNvSpPr>
          <p:nvPr/>
        </p:nvSpPr>
        <p:spPr bwMode="auto">
          <a:xfrm>
            <a:off x="251520" y="764704"/>
            <a:ext cx="4214812" cy="2503249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module  test _decode;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[2:0]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enable;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wire [7:0]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600"/>
              </a:spcBef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Initial  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begin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enable = 0;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3'b000;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#10 enable = 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end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 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</a:pPr>
            <a:r>
              <a:rPr lang="en-US" altLang="zh-CN" sz="1400" b="1" dirty="0" smtClean="0"/>
              <a:t>     always  #10  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 = 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 + 1’b1;</a:t>
            </a:r>
            <a:endParaRPr lang="en-US" altLang="zh-CN" sz="1400" b="1" dirty="0" smtClean="0"/>
          </a:p>
          <a:p>
            <a:pPr>
              <a:lnSpc>
                <a:spcPts val="1400"/>
              </a:lnSpc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decode3_8  my 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enable);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555776" y="1340768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2"/>
          <p:cNvSpPr txBox="1">
            <a:spLocks noChangeArrowheads="1"/>
          </p:cNvSpPr>
          <p:nvPr/>
        </p:nvSpPr>
        <p:spPr bwMode="auto">
          <a:xfrm>
            <a:off x="1259632" y="188640"/>
            <a:ext cx="21431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>
                <a:latin typeface="+mj-ea"/>
                <a:ea typeface="+mj-ea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8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Box 1"/>
          <p:cNvSpPr txBox="1">
            <a:spLocks noChangeArrowheads="1"/>
          </p:cNvSpPr>
          <p:nvPr/>
        </p:nvSpPr>
        <p:spPr bwMode="auto">
          <a:xfrm>
            <a:off x="4716016" y="62622"/>
            <a:ext cx="4214812" cy="286232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400"/>
              </a:lnSpc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test _decode;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ea typeface="宋体" panose="02010600030101010101" pitchFamily="2" charset="-122"/>
              </a:rPr>
              <a:t>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enable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wire </a:t>
            </a:r>
            <a:r>
              <a:rPr lang="en-US" altLang="zh-CN" sz="1400" b="1" dirty="0">
                <a:ea typeface="宋体" panose="02010600030101010101" pitchFamily="2" charset="-122"/>
              </a:rPr>
              <a:t>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spcBef>
                <a:spcPts val="600"/>
              </a:spcBef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Initial  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begin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enable = 0;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3'b000;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#10 enable = 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</a:pPr>
            <a:r>
              <a:rPr lang="en-US" altLang="zh-CN" sz="1400" b="1" dirty="0" smtClean="0"/>
              <a:t>     always  #10  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[2] = ~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[2];</a:t>
            </a:r>
            <a:endParaRPr lang="en-US" altLang="zh-CN" sz="1400" b="1" dirty="0" smtClean="0"/>
          </a:p>
          <a:p>
            <a:pPr>
              <a:lnSpc>
                <a:spcPts val="1400"/>
              </a:lnSpc>
            </a:pPr>
            <a:r>
              <a:rPr lang="en-US" altLang="zh-CN" sz="1400" b="1" dirty="0" smtClean="0"/>
              <a:t>     always  #20  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[1] = ~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[1];</a:t>
            </a:r>
            <a:endParaRPr lang="en-US" altLang="zh-CN" sz="1400" b="1" dirty="0" smtClean="0"/>
          </a:p>
          <a:p>
            <a:pPr>
              <a:lnSpc>
                <a:spcPts val="1400"/>
              </a:lnSpc>
            </a:pPr>
            <a:r>
              <a:rPr lang="en-US" altLang="zh-CN" sz="1400" b="1" dirty="0" smtClean="0"/>
              <a:t>     always  #40  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[0] = ~</a:t>
            </a:r>
            <a:r>
              <a:rPr lang="en-US" altLang="zh-CN" sz="1400" b="1" dirty="0" err="1" smtClean="0"/>
              <a:t>data_in</a:t>
            </a:r>
            <a:r>
              <a:rPr lang="en-US" altLang="zh-CN" sz="1400" b="1" dirty="0" smtClean="0"/>
              <a:t>[0];</a:t>
            </a:r>
            <a:endParaRPr lang="en-US" altLang="zh-CN" sz="1400" b="1" dirty="0" smtClean="0"/>
          </a:p>
          <a:p>
            <a:pPr>
              <a:lnSpc>
                <a:spcPts val="1400"/>
              </a:lnSpc>
            </a:pPr>
            <a:r>
              <a:rPr lang="en-US" altLang="zh-CN" sz="1400" b="1" dirty="0" smtClean="0">
                <a:ea typeface="宋体" panose="02010600030101010101" pitchFamily="2" charset="-122"/>
              </a:rPr>
              <a:t>decode3_8  my 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enable);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4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92280" y="453008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TextBox 1"/>
          <p:cNvSpPr txBox="1">
            <a:spLocks noChangeArrowheads="1"/>
          </p:cNvSpPr>
          <p:nvPr/>
        </p:nvSpPr>
        <p:spPr bwMode="auto">
          <a:xfrm>
            <a:off x="4716016" y="2996952"/>
            <a:ext cx="4214812" cy="382412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  <a:miter lim="800000"/>
          </a:ln>
        </p:spPr>
        <p:txBody>
          <a:bodyPr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test _decode;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</a:t>
            </a:r>
            <a:r>
              <a:rPr lang="en-US" altLang="zh-CN" sz="1400" b="1" dirty="0">
                <a:ea typeface="宋体" panose="02010600030101010101" pitchFamily="2" charset="-122"/>
              </a:rPr>
              <a:t>[2:0]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data_in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enable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wire </a:t>
            </a:r>
            <a:r>
              <a:rPr lang="en-US" altLang="zh-CN" sz="1400" b="1" dirty="0">
                <a:ea typeface="宋体" panose="02010600030101010101" pitchFamily="2" charset="-122"/>
              </a:rPr>
              <a:t>[7:0] </a:t>
            </a:r>
            <a:r>
              <a:rPr lang="en-US" altLang="zh-CN" sz="1400" b="1" dirty="0" err="1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Initial  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begin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enable = 0; 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3'b000;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#10  enable = 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</a:t>
            </a:r>
            <a:r>
              <a:rPr lang="en-US" altLang="zh-CN" sz="1400" b="1" dirty="0" smtClean="0"/>
              <a:t>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3'b001;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3'b010;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3'b011;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3'b100;</a:t>
            </a:r>
            <a:r>
              <a:rPr lang="en-US" altLang="zh-CN" sz="1400" b="1" dirty="0" smtClean="0"/>
              <a:t>  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3'b101;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3'b110;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  3'b111;</a:t>
            </a:r>
            <a:r>
              <a:rPr lang="en-US" altLang="zh-CN" sz="1400" b="1" dirty="0" smtClean="0"/>
              <a:t>      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/>
              <a:t>         #10  $stop;</a:t>
            </a:r>
            <a:endParaRPr lang="en-US" altLang="zh-CN" sz="1400" b="1" dirty="0" smtClean="0"/>
          </a:p>
          <a:p>
            <a:pPr>
              <a:lnSpc>
                <a:spcPts val="1500"/>
              </a:lnSpc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end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</a:pPr>
            <a:r>
              <a:rPr lang="en-US" altLang="zh-CN" sz="1400" b="1" dirty="0" smtClean="0">
                <a:ea typeface="宋体" panose="02010600030101010101" pitchFamily="2" charset="-122"/>
              </a:rPr>
              <a:t>decode3_8  my (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data_out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data_in</a:t>
            </a:r>
            <a:r>
              <a:rPr lang="en-US" altLang="zh-CN" sz="1400" b="1" dirty="0" smtClean="0">
                <a:ea typeface="宋体" panose="02010600030101010101" pitchFamily="2" charset="-122"/>
              </a:rPr>
              <a:t>,  enable);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020272" y="3028315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r>
              <a:rPr lang="en-US" altLang="zh-CN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16632"/>
            <a:ext cx="8258490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188640"/>
            <a:ext cx="771366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15345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译码器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数据比较器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2195736" y="3140968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0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140968"/>
                        <a:ext cx="5762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10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980728"/>
            <a:ext cx="4249042" cy="5201424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module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encoder ( y,  none, 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) </a:t>
            </a:r>
            <a:r>
              <a:rPr lang="en-US" altLang="zh-CN" sz="1400" b="1" dirty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input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[7:0</a:t>
            </a:r>
            <a:r>
              <a:rPr lang="en-US" altLang="zh-CN" sz="1400" b="1" dirty="0">
                <a:ea typeface="宋体" panose="02010600030101010101" pitchFamily="2" charset="-122"/>
              </a:rPr>
              <a:t>]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output   [2:0] y;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output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none;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[2:0] y;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none;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always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@(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)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begin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ea typeface="宋体" panose="02010600030101010101" pitchFamily="2" charset="-122"/>
              </a:rPr>
              <a:t>     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  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[7] )   y = 3'b111;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ea typeface="宋体" panose="02010600030101010101" pitchFamily="2" charset="-122"/>
              </a:rPr>
              <a:t>            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else</a:t>
            </a:r>
            <a:r>
              <a:rPr lang="en-US" altLang="zh-CN" sz="1400" b="1" dirty="0">
                <a:ea typeface="宋体" panose="02010600030101010101" pitchFamily="2" charset="-122"/>
              </a:rPr>
              <a:t>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[6] )   y = 3'b110;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else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[5] )   y = 3'b101;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             else 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[4] )   y = 3'b100;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              else 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[3] )   y = 3'b011;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              else 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[2] )   y = 3'b010;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             else 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[1] )   y = 3'b001;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              else 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[0] )   y = 3'b000;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else       y = 3'b111;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      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  if ( </a:t>
            </a:r>
            <a:r>
              <a:rPr lang="en-US" altLang="zh-CN" sz="14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ea typeface="宋体" panose="02010600030101010101" pitchFamily="2" charset="-122"/>
              </a:rPr>
              <a:t> ==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0)  </a:t>
            </a:r>
            <a:r>
              <a:rPr lang="en-US" altLang="zh-CN" sz="1400" b="1" dirty="0" smtClean="0">
                <a:ea typeface="宋体" panose="02010600030101010101" pitchFamily="2" charset="-122"/>
              </a:rPr>
              <a:t>none = 1;</a:t>
            </a:r>
            <a:endParaRPr lang="en-US" altLang="zh-CN" sz="1400" b="1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       else  none = 0;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>
                <a:ea typeface="宋体" panose="02010600030101010101" pitchFamily="2" charset="-122"/>
              </a:rPr>
              <a:t>              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smtClean="0">
                <a:ea typeface="宋体" panose="02010600030101010101" pitchFamily="2" charset="-122"/>
              </a:rPr>
              <a:t>       end</a:t>
            </a:r>
            <a:endParaRPr lang="en-US" altLang="zh-CN" sz="14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400" b="1" dirty="0" err="1">
                <a:ea typeface="宋体" panose="02010600030101010101" pitchFamily="2" charset="-122"/>
              </a:rPr>
              <a:t>endmodule</a:t>
            </a:r>
            <a:endParaRPr lang="en-US" altLang="zh-CN" sz="1400" b="1" dirty="0">
              <a:ea typeface="宋体" panose="02010600030101010101" pitchFamily="2" charset="-122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683568" y="188640"/>
            <a:ext cx="273630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8:3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370" y="1529977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88024" y="980728"/>
            <a:ext cx="4104456" cy="335476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b="1" dirty="0">
                <a:ea typeface="宋体" panose="02010600030101010101" pitchFamily="2" charset="-122"/>
              </a:rPr>
              <a:t>module 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test_encoder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 smtClean="0">
                <a:ea typeface="宋体" panose="02010600030101010101" pitchFamily="2" charset="-122"/>
              </a:rPr>
              <a:t>reg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[7:0</a:t>
            </a:r>
            <a:r>
              <a:rPr lang="en-US" altLang="zh-CN" sz="1800" b="1" dirty="0">
                <a:ea typeface="宋体" panose="02010600030101010101" pitchFamily="2" charset="-122"/>
              </a:rPr>
              <a:t>]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wire   [2:0] y;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wire   none;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lnSpc>
                <a:spcPts val="1500"/>
              </a:lnSpc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Initial 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= 8'b0000_0001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always   #10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=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&lt;&lt; 1 ;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endParaRPr lang="en-US" altLang="zh-CN" sz="1800" b="1" dirty="0" smtClean="0"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encoder    my ( y,  none,  </a:t>
            </a:r>
            <a:r>
              <a:rPr lang="en-US" altLang="zh-CN" sz="18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) ;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smtClean="0">
                <a:ea typeface="宋体" panose="02010600030101010101" pitchFamily="2" charset="-122"/>
              </a:rPr>
              <a:t>     </a:t>
            </a:r>
            <a:endParaRPr lang="en-US" altLang="zh-CN" sz="1800" b="1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1800" b="1" dirty="0" err="1">
                <a:ea typeface="宋体" panose="02010600030101010101" pitchFamily="2" charset="-122"/>
              </a:rPr>
              <a:t>endmodule</a:t>
            </a:r>
            <a:endParaRPr lang="en-US" altLang="zh-CN" sz="1800" b="1" dirty="0"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092280" y="1484784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测试文件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1720" y="-243408"/>
            <a:ext cx="5758408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条件</a:t>
            </a:r>
            <a:r>
              <a:rPr lang="zh-CN" altLang="en-US" sz="3200" b="1" dirty="0" smtClean="0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语句 </a:t>
            </a:r>
            <a:r>
              <a:rPr lang="en-US" altLang="zh-CN" sz="3200" b="1" dirty="0" smtClean="0">
                <a:solidFill>
                  <a:schemeClr val="bg2"/>
                </a:solidFill>
                <a:effectLst/>
                <a:latin typeface="+mn-lt"/>
                <a:ea typeface="黑体" panose="02010609060101010101" pitchFamily="49" charset="-122"/>
              </a:rPr>
              <a:t>if </a:t>
            </a:r>
            <a:r>
              <a:rPr lang="zh-CN" altLang="en-US" sz="3200" b="1" dirty="0" smtClean="0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与 </a:t>
            </a:r>
            <a:r>
              <a:rPr lang="en-US" altLang="zh-CN" sz="3200" b="1" dirty="0" smtClean="0">
                <a:solidFill>
                  <a:schemeClr val="bg2"/>
                </a:solidFill>
                <a:effectLst/>
                <a:latin typeface="+mn-lt"/>
                <a:ea typeface="黑体" panose="02010609060101010101" pitchFamily="49" charset="-122"/>
              </a:rPr>
              <a:t>case </a:t>
            </a:r>
            <a:r>
              <a:rPr lang="zh-CN" altLang="en-US" sz="3200" b="1" dirty="0" smtClean="0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chemeClr val="bg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区别</a:t>
            </a:r>
            <a:endParaRPr lang="zh-CN" altLang="en-US" sz="3200" b="1" dirty="0">
              <a:solidFill>
                <a:schemeClr val="bg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201" y="1196752"/>
            <a:ext cx="7433403" cy="4114800"/>
          </a:xfrm>
        </p:spPr>
        <p:txBody>
          <a:bodyPr/>
          <a:lstStyle/>
          <a:p>
            <a:pPr>
              <a:buClr>
                <a:srgbClr val="008080"/>
              </a:buClr>
              <a:buFont typeface="Wingdings" panose="05000000000000000000" pitchFamily="2" charset="2"/>
              <a:buChar char="n"/>
            </a:pPr>
            <a:r>
              <a:rPr lang="en-US" altLang="zh-CN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if</a:t>
            </a:r>
            <a:r>
              <a:rPr lang="zh-CN" altLang="en-US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生成的电路是串行，是有优先级的编码逻辑；</a:t>
            </a:r>
            <a:endParaRPr lang="en-US" altLang="zh-CN" sz="2800" b="1" kern="1200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n"/>
            </a:pPr>
            <a:r>
              <a:rPr lang="en-US" altLang="zh-CN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case</a:t>
            </a:r>
            <a:r>
              <a:rPr lang="zh-CN" altLang="en-US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生成的电路是并行的，各种判定情况的优先级相同。</a:t>
            </a:r>
            <a:endParaRPr lang="en-US" altLang="zh-CN" sz="2800" b="1" kern="1200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>
              <a:buClr>
                <a:srgbClr val="008080"/>
              </a:buClr>
              <a:buFont typeface="Wingdings" panose="05000000000000000000" pitchFamily="2" charset="2"/>
              <a:buChar char="n"/>
            </a:pPr>
            <a:r>
              <a:rPr lang="zh-CN" altLang="en-US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因此，</a:t>
            </a:r>
            <a:r>
              <a:rPr lang="en-US" altLang="zh-CN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if</a:t>
            </a:r>
            <a:r>
              <a:rPr lang="zh-CN" altLang="en-US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生成的电路延时较大，占用硬件资源少；</a:t>
            </a:r>
            <a:r>
              <a:rPr lang="en-US" altLang="zh-CN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case</a:t>
            </a:r>
            <a:r>
              <a:rPr lang="zh-CN" altLang="en-US" sz="2800" b="1" kern="1200" dirty="0">
                <a:solidFill>
                  <a:schemeClr val="bg2"/>
                </a:solidFill>
                <a:ea typeface="黑体" panose="02010609060101010101" pitchFamily="49" charset="-122"/>
              </a:rPr>
              <a:t>生成的电路延时短，但占用硬件资源多</a:t>
            </a:r>
            <a:r>
              <a:rPr lang="zh-CN" altLang="en-US" sz="2800" b="1" kern="1200" dirty="0" smtClean="0">
                <a:solidFill>
                  <a:schemeClr val="bg2"/>
                </a:solidFill>
                <a:ea typeface="黑体" panose="02010609060101010101" pitchFamily="49" charset="-122"/>
              </a:rPr>
              <a:t>。</a:t>
            </a:r>
            <a:endParaRPr lang="zh-CN" altLang="en-US" sz="2800" b="1" kern="1200" dirty="0">
              <a:solidFill>
                <a:schemeClr val="bg2"/>
              </a:solidFill>
              <a:ea typeface="黑体" panose="02010609060101010101" pitchFamily="49" charset="-122"/>
            </a:endParaRPr>
          </a:p>
        </p:txBody>
      </p:sp>
      <p:pic>
        <p:nvPicPr>
          <p:cNvPr id="4" name="Picture 9" descr="ELEGLINE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915345" y="1700808"/>
            <a:ext cx="3168823" cy="2203680"/>
          </a:xfrm>
          <a:prstGeom prst="rect">
            <a:avLst/>
          </a:prstGeom>
          <a:noFill/>
          <a:ln w="38100" algn="ctr">
            <a:solidFill>
              <a:srgbClr val="00808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数据选择器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译码器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优先编码器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30000"/>
              </a:spcBef>
              <a:buClr>
                <a:srgbClr val="00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数据比较器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23728" y="3606038"/>
          <a:ext cx="5762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7" name="Clip" r:id="rId1" imgW="419100" imgH="219075" progId="">
                  <p:embed/>
                </p:oleObj>
              </mc:Choice>
              <mc:Fallback>
                <p:oleObj name="Clip" r:id="rId1" imgW="419100" imgH="219075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606038"/>
                        <a:ext cx="57626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>
            <a:hlinkClick r:id="" action="ppaction://noaction" highlightClick="1"/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1331640" y="150540"/>
            <a:ext cx="6696075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（二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楷体_GB2312" pitchFamily="49" charset="-122"/>
              </a:rPr>
              <a:t>）典型逻辑部件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_GB2312" pitchFamily="49" charset="-122"/>
              </a:rPr>
              <a:t>_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描述方式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5" name="Picture 9" descr="ELEGL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715963"/>
            <a:ext cx="7416800" cy="6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ing">
  <a:themeElements>
    <a:clrScheme name="Soaring 5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00808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4367</Words>
  <Application>WPS 演示</Application>
  <PresentationFormat>全屏显示(4:3)</PresentationFormat>
  <Paragraphs>224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微软雅黑</vt:lpstr>
      <vt:lpstr>Calibri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条件语句 if 与 case 的区别</vt:lpstr>
      <vt:lpstr>PowerPoint 演示文稿</vt:lpstr>
      <vt:lpstr>PowerPoint 演示文稿</vt:lpstr>
    </vt:vector>
  </TitlesOfParts>
  <Company>niuyv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lina</dc:creator>
  <cp:lastModifiedBy>zhaohui</cp:lastModifiedBy>
  <cp:revision>2130</cp:revision>
  <dcterms:created xsi:type="dcterms:W3CDTF">2002-03-18T12:39:00Z</dcterms:created>
  <dcterms:modified xsi:type="dcterms:W3CDTF">2022-10-12T08:57:08Z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23BD98403B2F48B8818CFFEA6203D639</vt:lpwstr>
  </property>
  <property fmtid="{D5CDD505-2E9C-101B-9397-08002B2CF9AE}" pid="3" name="KSOProductBuildVer">
    <vt:lpwstr>2052-11.1.0.12358</vt:lpwstr>
  </property>
</Properties>
</file>