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123" r:id="rId3"/>
    <p:sldId id="1091" r:id="rId4"/>
    <p:sldId id="1128" r:id="rId5"/>
    <p:sldId id="1077" r:id="rId6"/>
    <p:sldId id="1124" r:id="rId7"/>
    <p:sldId id="1125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  <a:srgbClr val="008080"/>
    <a:srgbClr val="00CC00"/>
    <a:srgbClr val="CCFFCC"/>
    <a:srgbClr val="FF6600"/>
    <a:srgbClr val="00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1" autoAdjust="0"/>
  </p:normalViewPr>
  <p:slideViewPr>
    <p:cSldViewPr>
      <p:cViewPr varScale="1">
        <p:scale>
          <a:sx n="98" d="100"/>
          <a:sy n="98" d="100"/>
        </p:scale>
        <p:origin x="-1248" y="-102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FE738F-680E-4765-84AE-C044F0C7129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E15DF4-10C8-4B70-B52D-7C9CFA83D1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68A93A-BFDD-4770-A9B4-DEDF518C5C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A96A-A6CB-4DF8-A0BE-9A69D34D0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824A-B8D6-4F92-8A37-F7F23B0C75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B9A8-E87E-4B1F-8A46-F98BC1624E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4A110-EED5-4016-866E-BFB6B37E7F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69762-C006-4114-924C-A4881685FE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63DC-6419-45AE-B6C0-D26225EFC1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98245-3A0E-4C70-971F-DF3DA914C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FD949-497E-46E2-BF88-20521D3F61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AF520-60C6-4B0B-AD0D-88DB494324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523D-8A75-4E71-9FEA-63DCEF57CF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ECC2F-BBC9-491F-A033-6A35B16873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4628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F28023-30A3-4E28-BA6B-705DAF14A173}" type="slidenum">
              <a:rPr lang="en-US" altLang="zh-CN"/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331640" y="150540"/>
            <a:ext cx="66960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（二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itchFamily="49" charset="-122"/>
              </a:rPr>
              <a:t>）典型逻辑部件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描述方式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71800" y="1700808"/>
            <a:ext cx="3168823" cy="2203680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锁存器设计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触发器设计</a:t>
            </a:r>
            <a:endParaRPr lang="en-US" altLang="zh-CN" sz="2800" b="1" dirty="0" smtClean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计数器设计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寄存器设计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7346" name="Object 3"/>
          <p:cNvGraphicFramePr>
            <a:graphicFrameLocks noChangeAspect="1"/>
          </p:cNvGraphicFramePr>
          <p:nvPr/>
        </p:nvGraphicFramePr>
        <p:xfrm>
          <a:off x="1979712" y="1844824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712" y="1844824"/>
                        <a:ext cx="576262" cy="29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1259632" y="188640"/>
            <a:ext cx="2143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latin typeface="+mj-lt"/>
                <a:ea typeface="黑体" panose="02010609060101010101" pitchFamily="49" charset="-122"/>
              </a:rPr>
              <a:t>D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锁存器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28184" y="476672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23528" y="1196752"/>
            <a:ext cx="4104456" cy="309315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锁存器</a:t>
            </a:r>
            <a:br>
              <a:rPr lang="zh-CN" altLang="en-US" b="1" dirty="0">
                <a:ea typeface="宋体" panose="02010600030101010101" pitchFamily="2" charset="-122"/>
              </a:rPr>
            </a:br>
            <a:r>
              <a:rPr lang="en-US" altLang="zh-CN" sz="16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dlatch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(Q, CLK, D);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 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input    CLK, D;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output   Q;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Q;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always </a:t>
            </a:r>
            <a:r>
              <a:rPr lang="en-US" altLang="zh-CN" sz="1600" b="1" dirty="0">
                <a:ea typeface="宋体" panose="02010600030101010101" pitchFamily="2" charset="-122"/>
              </a:rPr>
              <a:t>@( </a:t>
            </a:r>
            <a:r>
              <a:rPr lang="en-US" altLang="zh-CN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CLK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)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begin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    if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(CLK == 1)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      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Q &lt;= D;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endmodule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83768" y="2132856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980728"/>
            <a:ext cx="4104456" cy="377795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module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test_dlatch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CLK, D;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wire   Q;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initial   CLK = 0;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always   #5  CLK = ~CLK 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initial   D = 1;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always   #6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D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&lt;=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D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+ 1 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err="1" smtClean="0">
                <a:ea typeface="宋体" panose="02010600030101010101" pitchFamily="2" charset="-122"/>
              </a:rPr>
              <a:t>dlatch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  my (Q, CLK, D) 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endmodule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331640" y="150540"/>
            <a:ext cx="66960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（二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itchFamily="49" charset="-122"/>
              </a:rPr>
              <a:t>）典型逻辑部件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描述方式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71800" y="1700808"/>
            <a:ext cx="3168823" cy="2203680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锁存器设计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触发器设计</a:t>
            </a:r>
            <a:endParaRPr lang="en-US" altLang="zh-CN" sz="2800" b="1" dirty="0" smtClean="0">
              <a:solidFill>
                <a:schemeClr val="bg1"/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计数器设计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寄存器设计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7346" name="Object 3"/>
          <p:cNvGraphicFramePr>
            <a:graphicFrameLocks noChangeAspect="1"/>
          </p:cNvGraphicFramePr>
          <p:nvPr/>
        </p:nvGraphicFramePr>
        <p:xfrm>
          <a:off x="1979712" y="2420888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712" y="2420888"/>
                        <a:ext cx="576262" cy="29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6353" y="116632"/>
            <a:ext cx="4824536" cy="417037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1700" b="1" dirty="0">
                <a:ea typeface="宋体" panose="02010600030101010101" pitchFamily="2" charset="-122"/>
              </a:rPr>
              <a:t> </a:t>
            </a:r>
            <a:r>
              <a:rPr lang="en-US" altLang="zh-CN" sz="1700" b="1" dirty="0" smtClean="0">
                <a:ea typeface="宋体" panose="02010600030101010101" pitchFamily="2" charset="-122"/>
              </a:rPr>
              <a:t>D</a:t>
            </a:r>
            <a:r>
              <a:rPr lang="zh-CN" altLang="en-US" sz="17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触发器（同步置位</a:t>
            </a:r>
            <a:r>
              <a:rPr lang="en-US" altLang="zh-CN" sz="17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7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零）</a:t>
            </a:r>
            <a:br>
              <a:rPr lang="zh-CN" altLang="en-US" sz="1700" b="1" dirty="0">
                <a:ea typeface="宋体" panose="02010600030101010101" pitchFamily="2" charset="-122"/>
              </a:rPr>
            </a:br>
            <a:r>
              <a:rPr lang="en-US" altLang="zh-CN" sz="17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7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700" b="1" dirty="0" err="1" smtClean="0">
                <a:ea typeface="宋体" panose="02010600030101010101" pitchFamily="2" charset="-122"/>
              </a:rPr>
              <a:t>dff</a:t>
            </a:r>
            <a:r>
              <a:rPr lang="en-US" altLang="zh-CN" sz="1700" b="1" dirty="0" smtClean="0">
                <a:ea typeface="宋体" panose="02010600030101010101" pitchFamily="2" charset="-122"/>
              </a:rPr>
              <a:t> (Q, CLK, RESET, SET, D);</a:t>
            </a:r>
            <a:endParaRPr lang="en-US" altLang="zh-CN" sz="17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700" b="1" dirty="0">
                <a:ea typeface="宋体" panose="02010600030101010101" pitchFamily="2" charset="-122"/>
              </a:rPr>
              <a:t>  </a:t>
            </a:r>
            <a:r>
              <a:rPr lang="zh-CN" altLang="en-US" sz="1700" b="1" dirty="0" smtClean="0">
                <a:ea typeface="宋体" panose="02010600030101010101" pitchFamily="2" charset="-122"/>
              </a:rPr>
              <a:t> </a:t>
            </a:r>
            <a:r>
              <a:rPr lang="en-US" altLang="zh-CN" sz="1700" b="1" dirty="0" smtClean="0">
                <a:ea typeface="宋体" panose="02010600030101010101" pitchFamily="2" charset="-122"/>
              </a:rPr>
              <a:t>input    CLK, RESET, SET, D;</a:t>
            </a:r>
            <a:endParaRPr lang="en-US" altLang="zh-CN" sz="17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700" b="1" dirty="0" smtClean="0">
                <a:ea typeface="宋体" panose="02010600030101010101" pitchFamily="2" charset="-122"/>
              </a:rPr>
              <a:t>   output   Q;</a:t>
            </a:r>
            <a:endParaRPr lang="en-US" altLang="zh-CN" sz="17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7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17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700" b="1" dirty="0" smtClean="0">
                <a:ea typeface="宋体" panose="02010600030101010101" pitchFamily="2" charset="-122"/>
              </a:rPr>
              <a:t>  Q;</a:t>
            </a:r>
            <a:endParaRPr lang="en-US" altLang="zh-CN" sz="17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700" b="1" dirty="0" smtClean="0">
                <a:ea typeface="宋体" panose="02010600030101010101" pitchFamily="2" charset="-122"/>
              </a:rPr>
              <a:t>   always </a:t>
            </a:r>
            <a:r>
              <a:rPr lang="en-US" altLang="zh-CN" sz="1700" b="1" dirty="0">
                <a:ea typeface="宋体" panose="02010600030101010101" pitchFamily="2" charset="-122"/>
              </a:rPr>
              <a:t>@( </a:t>
            </a:r>
            <a:r>
              <a:rPr lang="en-US" altLang="zh-CN" sz="1700" b="1" dirty="0" err="1">
                <a:ea typeface="宋体" panose="02010600030101010101" pitchFamily="2" charset="-122"/>
              </a:rPr>
              <a:t>posedge</a:t>
            </a:r>
            <a:r>
              <a:rPr lang="en-US" altLang="zh-CN" sz="1700" b="1" dirty="0">
                <a:ea typeface="宋体" panose="02010600030101010101" pitchFamily="2" charset="-122"/>
              </a:rPr>
              <a:t> </a:t>
            </a:r>
            <a:r>
              <a:rPr lang="en-US" altLang="zh-CN" sz="1700" b="1" dirty="0" smtClean="0">
                <a:ea typeface="宋体" panose="02010600030101010101" pitchFamily="2" charset="-122"/>
              </a:rPr>
              <a:t>CLK )</a:t>
            </a:r>
            <a:br>
              <a:rPr lang="en-US" altLang="zh-CN" sz="1700" b="1" dirty="0">
                <a:ea typeface="宋体" panose="02010600030101010101" pitchFamily="2" charset="-122"/>
              </a:rPr>
            </a:br>
            <a:r>
              <a:rPr lang="en-US" altLang="zh-CN" sz="1700" b="1" dirty="0">
                <a:ea typeface="宋体" panose="02010600030101010101" pitchFamily="2" charset="-122"/>
              </a:rPr>
              <a:t>       begin</a:t>
            </a:r>
            <a:br>
              <a:rPr lang="en-US" altLang="zh-CN" sz="1700" b="1" dirty="0">
                <a:ea typeface="宋体" panose="02010600030101010101" pitchFamily="2" charset="-122"/>
              </a:rPr>
            </a:br>
            <a:r>
              <a:rPr lang="en-US" altLang="zh-CN" sz="1700" b="1" dirty="0">
                <a:ea typeface="宋体" panose="02010600030101010101" pitchFamily="2" charset="-122"/>
              </a:rPr>
              <a:t>           if </a:t>
            </a:r>
            <a:r>
              <a:rPr lang="en-US" altLang="zh-CN" sz="1700" b="1" dirty="0" smtClean="0">
                <a:ea typeface="宋体" panose="02010600030101010101" pitchFamily="2" charset="-122"/>
              </a:rPr>
              <a:t>(RESET == 0)</a:t>
            </a:r>
            <a:br>
              <a:rPr lang="en-US" altLang="zh-CN" sz="1700" b="1" dirty="0">
                <a:ea typeface="宋体" panose="02010600030101010101" pitchFamily="2" charset="-122"/>
              </a:rPr>
            </a:br>
            <a:r>
              <a:rPr lang="en-US" altLang="zh-CN" sz="1700" b="1" dirty="0">
                <a:ea typeface="宋体" panose="02010600030101010101" pitchFamily="2" charset="-122"/>
              </a:rPr>
              <a:t>                 </a:t>
            </a:r>
            <a:r>
              <a:rPr lang="en-US" altLang="zh-CN" sz="1700" b="1" dirty="0" smtClean="0">
                <a:ea typeface="宋体" panose="02010600030101010101" pitchFamily="2" charset="-122"/>
              </a:rPr>
              <a:t>Q &lt;= 0</a:t>
            </a:r>
            <a:r>
              <a:rPr lang="en-US" altLang="zh-CN" sz="1700" b="1" dirty="0">
                <a:ea typeface="宋体" panose="02010600030101010101" pitchFamily="2" charset="-122"/>
              </a:rPr>
              <a:t>;</a:t>
            </a:r>
            <a:br>
              <a:rPr lang="en-US" altLang="zh-CN" sz="1700" b="1" dirty="0">
                <a:ea typeface="宋体" panose="02010600030101010101" pitchFamily="2" charset="-122"/>
              </a:rPr>
            </a:br>
            <a:r>
              <a:rPr lang="en-US" altLang="zh-CN" sz="1700" b="1" dirty="0">
                <a:ea typeface="宋体" panose="02010600030101010101" pitchFamily="2" charset="-122"/>
              </a:rPr>
              <a:t>           </a:t>
            </a:r>
            <a:r>
              <a:rPr lang="en-US" altLang="zh-CN" sz="1700" b="1" dirty="0" smtClean="0">
                <a:ea typeface="宋体" panose="02010600030101010101" pitchFamily="2" charset="-122"/>
              </a:rPr>
              <a:t>else if ( SET == 0)</a:t>
            </a:r>
            <a:endParaRPr lang="en-US" altLang="zh-CN" sz="17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700" b="1" dirty="0" smtClean="0">
                <a:ea typeface="宋体" panose="02010600030101010101" pitchFamily="2" charset="-122"/>
              </a:rPr>
              <a:t>                 Q &lt;= 1;</a:t>
            </a:r>
            <a:endParaRPr lang="en-US" altLang="zh-CN" sz="17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700" b="1" dirty="0" smtClean="0">
                <a:ea typeface="宋体" panose="02010600030101010101" pitchFamily="2" charset="-122"/>
              </a:rPr>
              <a:t>           else </a:t>
            </a:r>
            <a:br>
              <a:rPr lang="en-US" altLang="zh-CN" sz="1700" b="1" dirty="0">
                <a:ea typeface="宋体" panose="02010600030101010101" pitchFamily="2" charset="-122"/>
              </a:rPr>
            </a:br>
            <a:r>
              <a:rPr lang="en-US" altLang="zh-CN" sz="1700" b="1" dirty="0">
                <a:ea typeface="宋体" panose="02010600030101010101" pitchFamily="2" charset="-122"/>
              </a:rPr>
              <a:t>                 Q&lt;=D;</a:t>
            </a:r>
            <a:br>
              <a:rPr lang="en-US" altLang="zh-CN" sz="1700" b="1" dirty="0">
                <a:ea typeface="宋体" panose="02010600030101010101" pitchFamily="2" charset="-122"/>
              </a:rPr>
            </a:br>
            <a:r>
              <a:rPr lang="en-US" altLang="zh-CN" sz="1700" b="1" dirty="0">
                <a:ea typeface="宋体" panose="02010600030101010101" pitchFamily="2" charset="-122"/>
              </a:rPr>
              <a:t>       </a:t>
            </a:r>
            <a:r>
              <a:rPr lang="en-US" altLang="zh-CN" sz="1700" b="1" dirty="0" smtClean="0">
                <a:ea typeface="宋体" panose="02010600030101010101" pitchFamily="2" charset="-122"/>
              </a:rPr>
              <a:t>end</a:t>
            </a:r>
            <a:endParaRPr lang="en-US" altLang="zh-CN" sz="17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700" b="1" dirty="0">
                <a:ea typeface="宋体" panose="02010600030101010101" pitchFamily="2" charset="-122"/>
              </a:rPr>
              <a:t>e</a:t>
            </a:r>
            <a:r>
              <a:rPr lang="en-US" altLang="zh-CN" sz="1700" b="1" dirty="0" smtClean="0">
                <a:ea typeface="宋体" panose="02010600030101010101" pitchFamily="2" charset="-122"/>
              </a:rPr>
              <a:t>ndmodule</a:t>
            </a:r>
            <a:endParaRPr lang="zh-CN" altLang="en-US" sz="1700" b="1" dirty="0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1700808"/>
            <a:ext cx="2500312" cy="107721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不要把置位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清零信号列入</a:t>
            </a:r>
            <a:r>
              <a:rPr lang="en-US" altLang="zh-CN" sz="1600" b="1" dirty="0">
                <a:ea typeface="宋体" panose="02010600030101010101" pitchFamily="2" charset="-122"/>
              </a:rPr>
              <a:t>always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块敏感列表，但必须在</a:t>
            </a:r>
            <a:r>
              <a:rPr lang="en-US" altLang="zh-CN" sz="1600" b="1" dirty="0">
                <a:ea typeface="宋体" panose="02010600030101010101" pitchFamily="2" charset="-122"/>
              </a:rPr>
              <a:t>always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块中首先检查置位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清零信号的电平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738347" y="2852936"/>
            <a:ext cx="6349898" cy="393954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D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触发器（异步置位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零）</a:t>
            </a:r>
            <a:br>
              <a:rPr lang="zh-CN" altLang="en-US" sz="1600" b="1" dirty="0">
                <a:ea typeface="宋体" panose="02010600030101010101" pitchFamily="2" charset="-122"/>
              </a:rPr>
            </a:br>
            <a:r>
              <a:rPr lang="en-US" altLang="zh-CN" sz="16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dff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(Q, CLK, RESET, SET, D);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 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input    CLK, RESET, SET, D;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output   Q;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Q;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always </a:t>
            </a:r>
            <a:r>
              <a:rPr lang="en-US" altLang="zh-CN" sz="1600" b="1" dirty="0">
                <a:ea typeface="宋体" panose="02010600030101010101" pitchFamily="2" charset="-122"/>
              </a:rPr>
              <a:t>@( </a:t>
            </a:r>
            <a:r>
              <a:rPr lang="en-US" altLang="zh-CN" sz="1600" b="1" dirty="0" err="1">
                <a:ea typeface="宋体" panose="02010600030101010101" pitchFamily="2" charset="-122"/>
              </a:rPr>
              <a:t>posedge</a:t>
            </a:r>
            <a:r>
              <a:rPr lang="en-US" altLang="zh-CN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CLK or </a:t>
            </a:r>
            <a:r>
              <a:rPr lang="en-US" altLang="zh-CN" sz="1600" b="1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negedge</a:t>
            </a:r>
            <a:r>
              <a:rPr lang="en-US" altLang="zh-CN" sz="1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RESET or </a:t>
            </a:r>
            <a:r>
              <a:rPr lang="en-US" altLang="zh-CN" sz="1600" b="1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negedge</a:t>
            </a:r>
            <a:r>
              <a:rPr lang="en-US" altLang="zh-CN" sz="1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SET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)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begin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    if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(RESET == 0)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      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Q &lt;= 0</a:t>
            </a:r>
            <a:r>
              <a:rPr lang="en-US" altLang="zh-CN" sz="1600" b="1" dirty="0">
                <a:ea typeface="宋体" panose="02010600030101010101" pitchFamily="2" charset="-122"/>
              </a:rPr>
              <a:t>;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else if ( SET == 0)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Q &lt;= 1;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else 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           Q&lt;=D;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endmodule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200" y="5157192"/>
            <a:ext cx="2500312" cy="1077912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必须把置位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清零信号列入</a:t>
            </a:r>
            <a:r>
              <a:rPr lang="en-US" altLang="zh-CN" sz="1600" b="1" dirty="0">
                <a:ea typeface="宋体" panose="02010600030101010101" pitchFamily="2" charset="-122"/>
              </a:rPr>
              <a:t>always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块敏感列表，并在</a:t>
            </a:r>
            <a:r>
              <a:rPr lang="en-US" altLang="zh-CN" sz="1600" b="1" dirty="0">
                <a:ea typeface="宋体" panose="02010600030101010101" pitchFamily="2" charset="-122"/>
              </a:rPr>
              <a:t>always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块中首先检查置位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清零信号的电平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5436096" y="116632"/>
            <a:ext cx="3463230" cy="1508125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 </a:t>
            </a:r>
            <a:r>
              <a:rPr lang="en-US" altLang="zh-CN" sz="1800" b="1" dirty="0" smtClean="0"/>
              <a:t>D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（无置位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清零）</a:t>
            </a:r>
            <a:br>
              <a:rPr lang="zh-CN" altLang="en-US" sz="1800" b="1" dirty="0"/>
            </a:br>
            <a:r>
              <a:rPr lang="zh-CN" altLang="en-US" sz="1800" b="1" dirty="0"/>
              <a:t>    </a:t>
            </a:r>
            <a:r>
              <a:rPr lang="en-US" altLang="zh-CN" sz="1800" b="1" dirty="0"/>
              <a:t>always @( </a:t>
            </a:r>
            <a:r>
              <a:rPr lang="en-US" altLang="zh-CN" sz="1800" b="1" dirty="0" err="1"/>
              <a:t>posedge</a:t>
            </a:r>
            <a:r>
              <a:rPr lang="en-US" altLang="zh-CN" sz="1800" b="1" dirty="0"/>
              <a:t> CLK)</a:t>
            </a:r>
            <a:br>
              <a:rPr lang="en-US" altLang="zh-CN" sz="1800" b="1" dirty="0"/>
            </a:br>
            <a:r>
              <a:rPr lang="en-US" altLang="zh-CN" sz="1800" b="1" dirty="0"/>
              <a:t>       begin</a:t>
            </a:r>
            <a:br>
              <a:rPr lang="en-US" altLang="zh-CN" sz="1800" b="1" dirty="0"/>
            </a:br>
            <a:r>
              <a:rPr lang="en-US" altLang="zh-CN" sz="1800" b="1" dirty="0"/>
              <a:t>            Q&lt;=D;</a:t>
            </a:r>
            <a:br>
              <a:rPr lang="en-US" altLang="zh-CN" sz="1800" b="1" dirty="0"/>
            </a:br>
            <a:r>
              <a:rPr lang="en-US" altLang="zh-CN" sz="1800" b="1" dirty="0"/>
              <a:t>       end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16016" y="692696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332656"/>
            <a:ext cx="5256584" cy="608628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module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test_dff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 CLK, RESET, SET, D;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wire   Q;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initial   CLK = 0;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always   #5  CLK = ~CLK 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initial   D = 1;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always   #6 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D </a:t>
            </a:r>
            <a:r>
              <a:rPr lang="en-US" altLang="zh-CN" sz="1800" b="1" smtClean="0">
                <a:ea typeface="宋体" panose="02010600030101010101" pitchFamily="2" charset="-122"/>
              </a:rPr>
              <a:t>&lt;= </a:t>
            </a:r>
            <a:r>
              <a:rPr lang="en-US" altLang="zh-CN" sz="1800" b="1" smtClean="0">
                <a:ea typeface="宋体" panose="02010600030101010101" pitchFamily="2" charset="-122"/>
              </a:rPr>
              <a:t>D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+ 1 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initial   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begin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 RESET = 1;  SET = 1;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 #12  RESET = 0;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 #11  RESET = 1; SET = 0;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 #17  $stop;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end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err="1" smtClean="0">
                <a:ea typeface="宋体" panose="02010600030101010101" pitchFamily="2" charset="-122"/>
              </a:rPr>
              <a:t>dlatch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  my (Q, CLK, D) 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endmodule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83568" y="188640"/>
            <a:ext cx="216024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latin typeface="+mj-lt"/>
                <a:ea typeface="黑体" panose="02010609060101010101" pitchFamily="49" charset="-122"/>
              </a:rPr>
              <a:t>JK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83568" y="836712"/>
            <a:ext cx="6840760" cy="5478423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JK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触发器（异步置位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零）</a:t>
            </a:r>
            <a:br>
              <a:rPr lang="zh-CN" altLang="en-US" b="1" dirty="0">
                <a:ea typeface="宋体" panose="02010600030101010101" pitchFamily="2" charset="-122"/>
              </a:rPr>
            </a:br>
            <a:r>
              <a:rPr lang="en-US" altLang="zh-CN" sz="16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jkff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(Q, CLK, RESET, SET, J, K);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 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input    CLK, RESET, SET, J, K;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output   Q;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Q;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always </a:t>
            </a:r>
            <a:r>
              <a:rPr lang="en-US" altLang="zh-CN" sz="1600" b="1" dirty="0">
                <a:ea typeface="宋体" panose="02010600030101010101" pitchFamily="2" charset="-122"/>
              </a:rPr>
              <a:t>@( </a:t>
            </a:r>
            <a:r>
              <a:rPr lang="en-US" altLang="zh-CN" sz="1600" b="1" dirty="0" err="1">
                <a:ea typeface="宋体" panose="02010600030101010101" pitchFamily="2" charset="-122"/>
              </a:rPr>
              <a:t>posedge</a:t>
            </a:r>
            <a:r>
              <a:rPr lang="en-US" altLang="zh-CN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CLK or </a:t>
            </a:r>
            <a:r>
              <a:rPr lang="en-US" altLang="zh-CN" sz="1600" b="1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negedge</a:t>
            </a:r>
            <a:r>
              <a:rPr lang="en-US" altLang="zh-CN" sz="1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RESET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or </a:t>
            </a:r>
            <a:r>
              <a:rPr lang="en-US" altLang="zh-CN" sz="1600" b="1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negedge</a:t>
            </a:r>
            <a:r>
              <a:rPr lang="en-US" altLang="zh-CN" sz="1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SET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)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begin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    if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(RESET == 0)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      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Q &lt;= 0</a:t>
            </a:r>
            <a:r>
              <a:rPr lang="en-US" altLang="zh-CN" sz="1600" b="1" dirty="0">
                <a:ea typeface="宋体" panose="02010600030101010101" pitchFamily="2" charset="-122"/>
              </a:rPr>
              <a:t>;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else if ( SET == 0)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Q &lt;= 1;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else if (J == 1 &amp;&amp; K == 1)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Q &lt;= ~Q;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else if (J == 0 &amp;&amp; K == 1)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Q &lt;= 0;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else if (J == 1 &amp;&amp; K == 0)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Q &lt;= 1;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else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      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Q &lt;= Q;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endmodule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8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2096</Words>
  <Application>WPS 演示</Application>
  <PresentationFormat>全屏显示(4:3)</PresentationFormat>
  <Paragraphs>103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微软雅黑</vt:lpstr>
      <vt:lpstr>Calibri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zhaohui</cp:lastModifiedBy>
  <cp:revision>2145</cp:revision>
  <dcterms:created xsi:type="dcterms:W3CDTF">2002-03-18T12:39:00Z</dcterms:created>
  <dcterms:modified xsi:type="dcterms:W3CDTF">2022-10-12T08:55:00Z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F23465B78B8F426C8AB656A0321CE50A</vt:lpwstr>
  </property>
  <property fmtid="{D5CDD505-2E9C-101B-9397-08002B2CF9AE}" pid="3" name="KSOProductBuildVer">
    <vt:lpwstr>2052-11.1.0.12358</vt:lpwstr>
  </property>
</Properties>
</file>