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117" r:id="rId3"/>
    <p:sldId id="1118" r:id="rId4"/>
    <p:sldId id="1112" r:id="rId5"/>
    <p:sldId id="1094" r:id="rId6"/>
    <p:sldId id="1115" r:id="rId7"/>
    <p:sldId id="1116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  <a:srgbClr val="008080"/>
    <a:srgbClr val="00CC00"/>
    <a:srgbClr val="CCFFCC"/>
    <a:srgbClr val="FF6600"/>
    <a:srgbClr val="00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1" autoAdjust="0"/>
  </p:normalViewPr>
  <p:slideViewPr>
    <p:cSldViewPr>
      <p:cViewPr varScale="1">
        <p:scale>
          <a:sx n="100" d="100"/>
          <a:sy n="100" d="100"/>
        </p:scale>
        <p:origin x="-1230" y="-90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FE738F-680E-4765-84AE-C044F0C7129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E15DF4-10C8-4B70-B52D-7C9CFA83D1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68A93A-BFDD-4770-A9B4-DEDF518C5C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A96A-A6CB-4DF8-A0BE-9A69D34D0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824A-B8D6-4F92-8A37-F7F23B0C75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B9A8-E87E-4B1F-8A46-F98BC1624E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4A110-EED5-4016-866E-BFB6B37E7F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69762-C006-4114-924C-A4881685FE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63DC-6419-45AE-B6C0-D26225EFC1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98245-3A0E-4C70-971F-DF3DA914C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FD949-497E-46E2-BF88-20521D3F61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AF520-60C6-4B0B-AD0D-88DB494324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523D-8A75-4E71-9FEA-63DCEF57CF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ECC2F-BBC9-491F-A033-6A35B16873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4628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F28023-30A3-4E28-BA6B-705DAF14A173}" type="slidenum">
              <a:rPr lang="en-US" altLang="zh-CN"/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771800" y="1700808"/>
            <a:ext cx="3168823" cy="2203680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锁存器设计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触发器设计</a:t>
            </a:r>
            <a:endParaRPr lang="en-US" altLang="zh-CN" sz="2800" b="1" dirty="0" smtClean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计数器设计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寄存器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51720" y="2996952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720" y="2996952"/>
                        <a:ext cx="576262" cy="29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331640" y="150540"/>
            <a:ext cx="66960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（二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itchFamily="49" charset="-122"/>
              </a:rPr>
              <a:t>）典型逻辑部件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描述方式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8" name="Picture 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9512" y="692696"/>
            <a:ext cx="5616624" cy="367793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counter2 (q, CLK, RESET, LOAD,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up_down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d);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 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input CLK, RESET, LOAD,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up_down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input  [7:0] d;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output [7:0]  q;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[7:0]  q </a:t>
            </a:r>
            <a:r>
              <a:rPr lang="en-US" altLang="zh-CN" sz="1600" b="1" dirty="0">
                <a:ea typeface="宋体" panose="02010600030101010101" pitchFamily="2" charset="-122"/>
              </a:rPr>
              <a:t>=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8'h00;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always </a:t>
            </a:r>
            <a:r>
              <a:rPr lang="en-US" altLang="zh-CN" sz="1600" b="1" dirty="0">
                <a:ea typeface="宋体" panose="02010600030101010101" pitchFamily="2" charset="-122"/>
              </a:rPr>
              <a:t>@( </a:t>
            </a:r>
            <a:r>
              <a:rPr lang="en-US" altLang="zh-CN" sz="1600" b="1" dirty="0" err="1">
                <a:ea typeface="宋体" panose="02010600030101010101" pitchFamily="2" charset="-122"/>
              </a:rPr>
              <a:t>posedge</a:t>
            </a:r>
            <a:r>
              <a:rPr lang="en-US" altLang="zh-CN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CLK)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begin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    if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(RESET)</a:t>
            </a:r>
            <a:r>
              <a:rPr lang="en-US" altLang="zh-CN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q &lt;= </a:t>
            </a:r>
            <a:r>
              <a:rPr lang="en-US" altLang="zh-CN" sz="1600" b="1" dirty="0" smtClean="0">
                <a:latin typeface="+mj-lt"/>
                <a:ea typeface="宋体" panose="02010600030101010101" pitchFamily="2" charset="-122"/>
              </a:rPr>
              <a:t>8</a:t>
            </a:r>
            <a:r>
              <a:rPr lang="en-US" altLang="zh-CN" sz="1600" b="1" dirty="0">
                <a:ea typeface="宋体" panose="02010600030101010101" pitchFamily="2" charset="-122"/>
              </a:rPr>
              <a:t>'b</a:t>
            </a:r>
            <a:r>
              <a:rPr lang="en-US" altLang="zh-CN" sz="1600" b="1" dirty="0" smtClean="0">
                <a:latin typeface="+mj-lt"/>
                <a:ea typeface="宋体" panose="02010600030101010101" pitchFamily="2" charset="-122"/>
              </a:rPr>
              <a:t>h00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else if ( LOAD )  q &lt;= d;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           else if (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up_down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)  q &lt;= q + 1;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else   q &lt;= q - 1;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err="1" smtClean="0">
                <a:ea typeface="宋体" panose="02010600030101010101" pitchFamily="2" charset="-122"/>
              </a:rPr>
              <a:t>endmodule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ea typeface="宋体" panose="02010600030101010101" pitchFamily="2" charset="-122"/>
              </a:rPr>
              <a:t> 二进制可逆计数器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63688" y="4077072"/>
            <a:ext cx="1656184" cy="46166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95936" y="1323920"/>
            <a:ext cx="5076056" cy="520142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test_counter2;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 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CLK, RESET, LOAD,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up_down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[7:0] d;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wire [7:0]  q;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initial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begin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ea typeface="宋体" panose="02010600030101010101" pitchFamily="2" charset="-122"/>
              </a:rPr>
              <a:t>CLK =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0;    RESET = 1;      #15 RESET = 0;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up_down </a:t>
            </a:r>
            <a:r>
              <a:rPr lang="en-US" altLang="zh-CN" sz="1600" b="1" dirty="0">
                <a:ea typeface="宋体" panose="02010600030101010101" pitchFamily="2" charset="-122"/>
              </a:rPr>
              <a:t>= 1;  LOAD = 0;  d = 8'd50;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     #200 LOAD = 1; #10 LOAD = 0;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     #100 up_down = 0;     #200 $stop;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always </a:t>
            </a:r>
            <a:r>
              <a:rPr lang="en-US" altLang="zh-CN" sz="1600" b="1" dirty="0">
                <a:ea typeface="宋体" panose="02010600030101010101" pitchFamily="2" charset="-122"/>
              </a:rPr>
              <a:t>#5 CLK = ~CLK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counter2 my (q, CLK, RESET, LOAD, up_down, d); </a:t>
            </a:r>
            <a:br>
              <a:rPr lang="en-US" altLang="zh-CN" sz="1600" b="1" dirty="0" smtClean="0">
                <a:ea typeface="宋体" panose="02010600030101010101" pitchFamily="2" charset="-122"/>
              </a:rPr>
            </a:b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endmodule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6296" y="1095127"/>
            <a:ext cx="1656184" cy="46166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771800" y="1700808"/>
            <a:ext cx="3168823" cy="2203680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锁存器设计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触发器设计</a:t>
            </a:r>
            <a:endParaRPr lang="en-US" altLang="zh-CN" sz="2800" b="1" dirty="0" smtClean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计数器设计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51720" y="3573016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720" y="3573016"/>
                        <a:ext cx="576262" cy="29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331640" y="150540"/>
            <a:ext cx="66960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（二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itchFamily="49" charset="-122"/>
              </a:rPr>
              <a:t>）典型逻辑部件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描述方式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8" name="Picture 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9512" y="980728"/>
            <a:ext cx="4752528" cy="441659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shift (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CLK, RESET, din);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 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input    CLK, RESET, din;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output [7:0]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[7:0]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always </a:t>
            </a:r>
            <a:r>
              <a:rPr lang="en-US" altLang="zh-CN" sz="1600" b="1" dirty="0">
                <a:ea typeface="宋体" panose="02010600030101010101" pitchFamily="2" charset="-122"/>
              </a:rPr>
              <a:t>@( </a:t>
            </a:r>
            <a:r>
              <a:rPr lang="en-US" altLang="zh-CN" sz="1600" b="1" dirty="0" err="1">
                <a:ea typeface="宋体" panose="02010600030101010101" pitchFamily="2" charset="-122"/>
              </a:rPr>
              <a:t>posedge</a:t>
            </a:r>
            <a:r>
              <a:rPr lang="en-US" altLang="zh-CN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CLK)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begin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    if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(RESET == 0)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        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&lt;= </a:t>
            </a:r>
            <a:r>
              <a:rPr lang="en-US" altLang="zh-CN" sz="1600" b="1" dirty="0" smtClean="0">
                <a:latin typeface="+mj-lt"/>
                <a:ea typeface="宋体" panose="02010600030101010101" pitchFamily="2" charset="-122"/>
              </a:rPr>
              <a:t>8</a:t>
            </a:r>
            <a:r>
              <a:rPr lang="en-US" altLang="zh-CN" sz="1600" b="1" dirty="0" smtClean="0">
                <a:ea typeface="宋体" panose="02010600030101010101" pitchFamily="2" charset="-122"/>
              </a:rPr>
              <a:t>'</a:t>
            </a:r>
            <a:r>
              <a:rPr lang="en-US" altLang="zh-CN" sz="1600" b="1" dirty="0" smtClean="0">
                <a:latin typeface="+mj-lt"/>
                <a:ea typeface="宋体" panose="02010600030101010101" pitchFamily="2" charset="-122"/>
              </a:rPr>
              <a:t>b0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  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else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begin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&lt;=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&lt;&lt;1;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[0] &lt;= din;   //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串行输入端取数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      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       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err="1" smtClean="0">
                <a:ea typeface="宋体" panose="02010600030101010101" pitchFamily="2" charset="-122"/>
              </a:rPr>
              <a:t>endmodule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串行输入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并行输出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8024" y="1628800"/>
            <a:ext cx="4248472" cy="4955203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test_shift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 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 CLK, RESET, din;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wire [7:0]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integer seed = 8;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initial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begin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RESET = 0</a:t>
            </a:r>
            <a:r>
              <a:rPr lang="en-US" altLang="zh-CN" sz="1600" b="1" dirty="0">
                <a:ea typeface="宋体" panose="02010600030101010101" pitchFamily="2" charset="-122"/>
              </a:rPr>
              <a:t>; CLK = 0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#15 RESET = 1;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always #5 CLK = ~CLK;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always #9  din = ($random(seed)/2); 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shift my (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CLK, RESET, din);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err="1" smtClean="0">
                <a:ea typeface="宋体" panose="02010600030101010101" pitchFamily="2" charset="-122"/>
              </a:rPr>
              <a:t>endmodule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3808" y="1484784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92280" y="2564904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27584" y="980728"/>
            <a:ext cx="7272808" cy="473975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shift (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ser_out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CLK, RESET, LOAD,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par_in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);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 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input  [7:0]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par_in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input  CLK, RESET, LOAD;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output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ser_out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[7:0] temp;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always @(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posedge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CLK or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posedge</a:t>
            </a:r>
            <a:r>
              <a:rPr lang="en-US" altLang="zh-CN" sz="1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RESET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or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posedge</a:t>
            </a:r>
            <a:r>
              <a:rPr lang="en-US" altLang="zh-CN" sz="1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LOAD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)</a:t>
            </a:r>
            <a:br>
              <a:rPr lang="en-US" altLang="zh-CN" sz="1600" b="1" dirty="0" smtClean="0">
                <a:ea typeface="宋体" panose="02010600030101010101" pitchFamily="2" charset="-122"/>
              </a:rPr>
            </a:br>
            <a:r>
              <a:rPr lang="en-US" altLang="zh-CN" sz="1600" b="1" dirty="0" smtClean="0">
                <a:ea typeface="宋体" panose="02010600030101010101" pitchFamily="2" charset="-122"/>
              </a:rPr>
              <a:t>       begin</a:t>
            </a:r>
            <a:br>
              <a:rPr lang="en-US" altLang="zh-CN" sz="1600" b="1" dirty="0" smtClean="0">
                <a:ea typeface="宋体" panose="02010600030101010101" pitchFamily="2" charset="-122"/>
              </a:rPr>
            </a:br>
            <a:r>
              <a:rPr lang="en-US" altLang="zh-CN" sz="1600" b="1" dirty="0" smtClean="0">
                <a:ea typeface="宋体" panose="02010600030101010101" pitchFamily="2" charset="-122"/>
              </a:rPr>
              <a:t>           if (RESET)</a:t>
            </a:r>
            <a:br>
              <a:rPr lang="en-US" altLang="zh-CN" sz="1600" b="1" dirty="0" smtClean="0">
                <a:ea typeface="宋体" panose="02010600030101010101" pitchFamily="2" charset="-122"/>
              </a:rPr>
            </a:br>
            <a:r>
              <a:rPr lang="en-US" altLang="zh-CN" sz="1600" b="1" dirty="0" smtClean="0">
                <a:ea typeface="宋体" panose="02010600030101010101" pitchFamily="2" charset="-122"/>
              </a:rPr>
              <a:t>                 temp &lt;= </a:t>
            </a:r>
            <a:r>
              <a:rPr lang="en-US" altLang="zh-CN" sz="1600" b="1" dirty="0" smtClean="0">
                <a:latin typeface="+mj-lt"/>
                <a:ea typeface="宋体" panose="02010600030101010101" pitchFamily="2" charset="-122"/>
              </a:rPr>
              <a:t>8</a:t>
            </a:r>
            <a:r>
              <a:rPr lang="en-US" altLang="zh-CN" sz="1600" b="1" dirty="0" smtClean="0">
                <a:ea typeface="宋体" panose="02010600030101010101" pitchFamily="2" charset="-122"/>
              </a:rPr>
              <a:t>'</a:t>
            </a:r>
            <a:r>
              <a:rPr lang="en-US" altLang="zh-CN" sz="1600" b="1" dirty="0" smtClean="0">
                <a:latin typeface="+mj-lt"/>
                <a:ea typeface="宋体" panose="02010600030101010101" pitchFamily="2" charset="-122"/>
              </a:rPr>
              <a:t>b0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br>
              <a:rPr lang="en-US" altLang="zh-CN" sz="1600" b="1" dirty="0" smtClean="0">
                <a:ea typeface="宋体" panose="02010600030101010101" pitchFamily="2" charset="-122"/>
              </a:rPr>
            </a:br>
            <a:r>
              <a:rPr lang="en-US" altLang="zh-CN" sz="1600" b="1" dirty="0" smtClean="0">
                <a:ea typeface="宋体" panose="02010600030101010101" pitchFamily="2" charset="-122"/>
              </a:rPr>
              <a:t>           else if (LOAD)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temp &lt;=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par_in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else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temp&lt;= { temp[6:0], 1'b0 };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       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assign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ser_out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=  temp[7];   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err="1" smtClean="0">
                <a:ea typeface="宋体" panose="02010600030101010101" pitchFamily="2" charset="-122"/>
              </a:rPr>
              <a:t>endmodule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265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并行输入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串行输出寄存器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60032" y="1628800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5576" y="404664"/>
            <a:ext cx="7272808" cy="5847755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3">
                <a:lumMod val="75000"/>
              </a:schemeClr>
            </a:solidFill>
            <a:prstDash val="sysDash"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module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test_shift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 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[7:0]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par_in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CLK, RESET, LOAD;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wire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ser_out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integer seed = 9;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initial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begin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RESET = 1;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#15 RESET = 0</a:t>
            </a:r>
            <a:r>
              <a:rPr lang="en-US" altLang="zh-CN" sz="1600" b="1" dirty="0">
                <a:ea typeface="宋体" panose="02010600030101010101" pitchFamily="2" charset="-122"/>
              </a:rPr>
              <a:t>;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        CLK </a:t>
            </a:r>
            <a:r>
              <a:rPr lang="en-US" altLang="zh-CN" sz="1600" b="1" dirty="0">
                <a:ea typeface="宋体" panose="02010600030101010101" pitchFamily="2" charset="-122"/>
              </a:rPr>
              <a:t>= 0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LOAD = 0;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par_in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= ($random(seed)/256); </a:t>
            </a:r>
            <a:br>
              <a:rPr lang="en-US" altLang="zh-CN" sz="1600" b="1" dirty="0" smtClean="0">
                <a:ea typeface="宋体" panose="02010600030101010101" pitchFamily="2" charset="-122"/>
              </a:rPr>
            </a:br>
            <a:r>
              <a:rPr lang="en-US" altLang="zh-CN" sz="1600" b="1" dirty="0" smtClean="0">
                <a:ea typeface="宋体" panose="02010600030101010101" pitchFamily="2" charset="-122"/>
              </a:rPr>
              <a:t>             #25  LOAD = 1;       #10 LOAD = 0;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#90  LOAD = 1;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par_in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= ($random(seed)/256);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#10  LOAD = 10;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end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shift my (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ser_out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CLK, RESET, LOAD,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par_in</a:t>
            </a:r>
            <a:r>
              <a:rPr lang="en-US" altLang="zh-CN" sz="1600" b="1" dirty="0" smtClean="0">
                <a:ea typeface="宋体" panose="02010600030101010101" pitchFamily="2" charset="-122"/>
              </a:rPr>
              <a:t>);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70000"/>
              <a:defRPr/>
            </a:pPr>
            <a:r>
              <a:rPr lang="en-US" altLang="zh-CN" sz="1600" b="1" dirty="0" err="1" smtClean="0">
                <a:ea typeface="宋体" panose="02010600030101010101" pitchFamily="2" charset="-122"/>
              </a:rPr>
              <a:t>endmodule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188640"/>
            <a:ext cx="410445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并行输入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串行输出寄存器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8024" y="1052736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8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2435</Words>
  <Application>WPS 演示</Application>
  <PresentationFormat>全屏显示(4:3)</PresentationFormat>
  <Paragraphs>123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微软雅黑</vt:lpstr>
      <vt:lpstr>Calibri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zhaohui</cp:lastModifiedBy>
  <cp:revision>2122</cp:revision>
  <dcterms:created xsi:type="dcterms:W3CDTF">2002-03-18T12:39:00Z</dcterms:created>
  <dcterms:modified xsi:type="dcterms:W3CDTF">2022-10-12T08:53:48Z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A2EDD92954454A90B4880D6FED9A57F7</vt:lpwstr>
  </property>
  <property fmtid="{D5CDD505-2E9C-101B-9397-08002B2CF9AE}" pid="3" name="KSOProductBuildVer">
    <vt:lpwstr>2052-11.1.0.12358</vt:lpwstr>
  </property>
</Properties>
</file>