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7"/>
  </p:notesMasterIdLst>
  <p:sldIdLst>
    <p:sldId id="256" r:id="rId3"/>
    <p:sldId id="365" r:id="rId4"/>
    <p:sldId id="291" r:id="rId5"/>
    <p:sldId id="426" r:id="rId6"/>
    <p:sldId id="430" r:id="rId7"/>
    <p:sldId id="428" r:id="rId8"/>
    <p:sldId id="429" r:id="rId9"/>
    <p:sldId id="434" r:id="rId10"/>
    <p:sldId id="435" r:id="rId11"/>
    <p:sldId id="436" r:id="rId12"/>
    <p:sldId id="437" r:id="rId13"/>
    <p:sldId id="438" r:id="rId14"/>
    <p:sldId id="439" r:id="rId15"/>
    <p:sldId id="287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Hzx5tTLayMRx5JGHR1uhOw==" hashData="iJyf3ufELh8FvBvcW3ZmYlYUeKEK2AY/GcpKeDV0zdX1uIERJnWVq6Pe/ketUWrEuA4YMU8N+4yYl5UQ0NnCag=="/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2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2DA"/>
    <a:srgbClr val="FFFF99"/>
    <a:srgbClr val="0000FF"/>
    <a:srgbClr val="99FF66"/>
    <a:srgbClr val="9999FF"/>
    <a:srgbClr val="FFFFCC"/>
    <a:srgbClr val="CC6600"/>
    <a:srgbClr val="FFDFB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32"/>
      </p:cViewPr>
      <p:guideLst>
        <p:guide orient="horz" pos="2209"/>
        <p:guide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3075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海量数据计算研究中心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412875"/>
            <a:ext cx="9036050" cy="2552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54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</a:b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  <a:t>数据库系统</a:t>
            </a:r>
            <a:b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</a:b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  <a:t>总结与要点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4356100"/>
            <a:ext cx="520827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628775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查询处理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关系代数操作实现算法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投影、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种连接算法：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One-Pass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Nested-Loop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Sort-Merge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Grace Hash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Index-based Join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)、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集合操作</a:t>
            </a:r>
            <a:endParaRPr lang="zh-CN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0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628775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查询优化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关系表达式的等价转换规则，表达式结果大小的估计，启发式关系代数优化算法，复杂性估计方法 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关系代数的等价转换规则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表达式结果大小的估计(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均匀分布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)、处理时间的估计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启发式关系代数优化算法(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查询树、优化树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4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198563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并发控制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事务概念，事务的并发执行和调度，并发控制协议</a:t>
            </a:r>
            <a:r>
              <a:rPr lang="en-US" altLang="zh-CN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(基于锁的协议</a:t>
            </a: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lang="en-US" altLang="zh-CN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基于时间戳的协议</a:t>
            </a: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lang="en-US" altLang="zh-CN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多版本机制快照隔离)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事物的概念(ACID)、数据库的一致性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串行调度、可串行调度、冲突可串行化的判定方法(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定义，冲突图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基于锁的并发控制协议(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锁的概念与种类，锁的相容关系、两段锁协议、死锁的判定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基于时间戳的并发控制协议，两者的比较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362075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数据库恢复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数据库恢复必要性，使用日志的数据库恢复技术使用检查点的数据库恢复技术，恢复算法，缓冲技术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数据库故障分类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使用日志的数据库恢复技术(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日志的内容，redo、undo、推迟更新技术、即时更新技术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使用检查点的数据库恢复技术(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日志的内容，哪些事物需要redo、哪些需要undo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)、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恢复算法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*先写日志，后更新数据库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9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613" y="2438400"/>
            <a:ext cx="1454150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283968" y="3068958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zh-CN" altLang="en-US" sz="54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86130" y="2295525"/>
            <a:ext cx="666115" cy="31369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据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库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系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统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31950" y="1898650"/>
            <a:ext cx="881063" cy="38989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195" name="Rectangle 14"/>
          <p:cNvSpPr/>
          <p:nvPr/>
        </p:nvSpPr>
        <p:spPr>
          <a:xfrm>
            <a:off x="2608263" y="1590675"/>
            <a:ext cx="1560512" cy="644525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基础篇</a:t>
            </a:r>
          </a:p>
        </p:txBody>
      </p:sp>
      <p:sp>
        <p:nvSpPr>
          <p:cNvPr id="8196" name="Rectangle 14"/>
          <p:cNvSpPr/>
          <p:nvPr/>
        </p:nvSpPr>
        <p:spPr>
          <a:xfrm>
            <a:off x="2581275" y="5427663"/>
            <a:ext cx="1558925" cy="644525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实现篇</a:t>
            </a:r>
          </a:p>
        </p:txBody>
      </p:sp>
      <p:sp>
        <p:nvSpPr>
          <p:cNvPr id="8197" name="Rectangle 14"/>
          <p:cNvSpPr/>
          <p:nvPr/>
        </p:nvSpPr>
        <p:spPr>
          <a:xfrm>
            <a:off x="2581275" y="3211513"/>
            <a:ext cx="1558925" cy="646112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设计篇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254500" y="1303338"/>
            <a:ext cx="527050" cy="1198563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199" name="Rectangle 5"/>
          <p:cNvSpPr/>
          <p:nvPr/>
        </p:nvSpPr>
        <p:spPr>
          <a:xfrm>
            <a:off x="4852988" y="1128713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数据库系统概述</a:t>
            </a:r>
          </a:p>
        </p:txBody>
      </p:sp>
      <p:sp>
        <p:nvSpPr>
          <p:cNvPr id="8200" name="Rectangle 5"/>
          <p:cNvSpPr/>
          <p:nvPr/>
        </p:nvSpPr>
        <p:spPr>
          <a:xfrm>
            <a:off x="4852988" y="1631950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关系数据库系统</a:t>
            </a:r>
          </a:p>
        </p:txBody>
      </p:sp>
      <p:sp>
        <p:nvSpPr>
          <p:cNvPr id="8201" name="Rectangle 5"/>
          <p:cNvSpPr/>
          <p:nvPr/>
        </p:nvSpPr>
        <p:spPr>
          <a:xfrm>
            <a:off x="4876800" y="2139950"/>
            <a:ext cx="284480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结构化查询语言SQL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4254500" y="2786063"/>
            <a:ext cx="527050" cy="128587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203" name="Rectangle 5"/>
          <p:cNvSpPr/>
          <p:nvPr/>
        </p:nvSpPr>
        <p:spPr>
          <a:xfrm>
            <a:off x="4852988" y="2687638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概念数据库设计</a:t>
            </a:r>
          </a:p>
        </p:txBody>
      </p:sp>
      <p:sp>
        <p:nvSpPr>
          <p:cNvPr id="8204" name="Rectangle 5"/>
          <p:cNvSpPr/>
          <p:nvPr/>
        </p:nvSpPr>
        <p:spPr>
          <a:xfrm>
            <a:off x="4852988" y="3209925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</a:t>
            </a:r>
          </a:p>
        </p:txBody>
      </p:sp>
      <p:sp>
        <p:nvSpPr>
          <p:cNvPr id="8205" name="Rectangle 5"/>
          <p:cNvSpPr/>
          <p:nvPr/>
        </p:nvSpPr>
        <p:spPr>
          <a:xfrm>
            <a:off x="4852988" y="3744913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</a:t>
            </a:r>
          </a:p>
        </p:txBody>
      </p:sp>
      <p:sp>
        <p:nvSpPr>
          <p:cNvPr id="8206" name="Rectangle 5"/>
          <p:cNvSpPr/>
          <p:nvPr/>
        </p:nvSpPr>
        <p:spPr>
          <a:xfrm>
            <a:off x="4862513" y="4268788"/>
            <a:ext cx="2011362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物理存储结构</a:t>
            </a:r>
          </a:p>
        </p:txBody>
      </p:sp>
      <p:sp>
        <p:nvSpPr>
          <p:cNvPr id="8207" name="Rectangle 5"/>
          <p:cNvSpPr/>
          <p:nvPr/>
        </p:nvSpPr>
        <p:spPr>
          <a:xfrm>
            <a:off x="4879975" y="4773613"/>
            <a:ext cx="14017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查询处理</a:t>
            </a:r>
          </a:p>
        </p:txBody>
      </p:sp>
      <p:sp>
        <p:nvSpPr>
          <p:cNvPr id="8208" name="Rectangle 5"/>
          <p:cNvSpPr/>
          <p:nvPr/>
        </p:nvSpPr>
        <p:spPr>
          <a:xfrm>
            <a:off x="4879975" y="5294313"/>
            <a:ext cx="14017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查询优化</a:t>
            </a:r>
          </a:p>
        </p:txBody>
      </p:sp>
      <p:sp>
        <p:nvSpPr>
          <p:cNvPr id="8209" name="Rectangle 5"/>
          <p:cNvSpPr/>
          <p:nvPr/>
        </p:nvSpPr>
        <p:spPr>
          <a:xfrm>
            <a:off x="4870450" y="6383338"/>
            <a:ext cx="17065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数据库恢复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4240213" y="4524375"/>
            <a:ext cx="527050" cy="2236788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211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概览</a:t>
            </a:r>
          </a:p>
        </p:txBody>
      </p:sp>
      <p:sp>
        <p:nvSpPr>
          <p:cNvPr id="4" name="Rectangle 5"/>
          <p:cNvSpPr/>
          <p:nvPr/>
        </p:nvSpPr>
        <p:spPr>
          <a:xfrm>
            <a:off x="4879975" y="5851525"/>
            <a:ext cx="14017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95" grpId="0" animBg="1"/>
      <p:bldP spid="8196" grpId="0" animBg="1"/>
      <p:bldP spid="8197" grpId="0" bldLvl="0" animBg="1"/>
      <p:bldP spid="6" grpId="0" bldLvl="0" animBg="1"/>
      <p:bldP spid="8199" grpId="0" animBg="1"/>
      <p:bldP spid="8200" grpId="0" bldLvl="0" animBg="1"/>
      <p:bldP spid="8201" grpId="0" bldLvl="0" animBg="1"/>
      <p:bldP spid="11" grpId="0" bldLvl="0" animBg="1"/>
      <p:bldP spid="8203" grpId="0" bldLvl="0" animBg="1"/>
      <p:bldP spid="8204" grpId="0" bldLvl="0" animBg="1"/>
      <p:bldP spid="8205" grpId="0" bldLvl="0" animBg="1"/>
      <p:bldP spid="8206" grpId="0" bldLvl="0" animBg="1"/>
      <p:bldP spid="8207" grpId="0" bldLvl="0" animBg="1"/>
      <p:bldP spid="8208" grpId="0" bldLvl="0" animBg="1"/>
      <p:bldP spid="8209" grpId="0" bldLvl="0" animBg="1"/>
      <p:bldP spid="2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-25400" y="1744663"/>
            <a:ext cx="9066213" cy="3754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数据库系统概述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数据、数据库、数据库管理系统、数据抽象与数据模型，层次模型、网状模型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DBS定义与特点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文件系统与数据库系统的区别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三级抽象(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视图抽象、逻辑抽象、物理抽象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二级映射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数据独立性(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物理数据独立性、逻辑数据独立性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数据库系统：基础篇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590675"/>
            <a:ext cx="8851900" cy="4467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关系数据库系统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关系模型、关系运算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关系数据库的数据结构(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元组、属性、域、码(超码、候选码、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外码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完整性约束规则(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实体完整性、参照完整性、用户自定义完整性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6种基本操作，关系代数书写查询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10242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数据库系统：基础篇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206375" y="1481138"/>
            <a:ext cx="8851900" cy="41227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结构化查询语言SQL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SQL-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数据定义、查询、数据库修改、事物、触发器，嵌入式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SQL数据定义(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关系定义、视图定义、完整性约束的SQL语言表示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SQL查询(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单表、连接、分组、聚集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SQL数据修改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0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数据库系统：基础篇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0" y="1346200"/>
            <a:ext cx="9237663" cy="4165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概念数据库设计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数据库设计概述、需求分析、概念数据库设计方法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ER图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联系: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映射基数、参与约束(全域关联、部分关联)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4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数据库系统：设计篇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087438"/>
            <a:ext cx="8997950" cy="5713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逻辑数据库设计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初始关系模式形成，关系模式规范化、优化，定义完整性和安全性约束，定义子模式，性能估计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ER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图—&gt;关系表，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关系数据库的规范化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函数依赖、完全函数依赖、部分函数依赖、传递函数依赖、Armstrong公理系统、求属性闭包、求候选码、求极小函数依赖集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关系数据规范形式: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1NF、2NF、3NF、BCNF、无损连接性、函数依赖保持性、判别方法、关系模式的分解算法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数据库系统：设计篇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590675"/>
            <a:ext cx="8997950" cy="3444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物理数据库设计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影响物理数据库设计的因素，关系模式选择存取方法，设计关系、索引等数据库文件的物理存储结构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影响物理数据库设计的因素、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聚集存储方法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en-US" alt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2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数据库系统：设计篇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087438"/>
            <a:ext cx="8997950" cy="57134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物理存储结构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数据库存储设备，磁盘文件，Hash文件，索引文件B+树文件索引，B树文件索引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磁盘缓冲区处理技术、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磁盘容错技术(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RAID1,2,4,5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磁盘文件(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文件，文件记录、文件存储方式(连续、链式、索引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Hash文件(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动态Hash技术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索引文件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主索引、聚集索引、辅助索引、多级索引、B+树索引结构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en-US" alt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6a25633-ae17-4eee-9872-6f4dd4d505f4"/>
  <p:tag name="COMMONDATA" val="eyJoZGlkIjoiZTQ4ODQwNThiYTg4YTBlNDhkZDRmNGNiNWM5NWE1YzAifQ==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0</TotalTime>
  <Words>732</Words>
  <Application>Microsoft Office PowerPoint</Application>
  <PresentationFormat>全屏显示(4:3)</PresentationFormat>
  <Paragraphs>113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华文新魏</vt:lpstr>
      <vt:lpstr>楷体_GB2312</vt:lpstr>
      <vt:lpstr>宋体</vt:lpstr>
      <vt:lpstr>Arial</vt:lpstr>
      <vt:lpstr>Comic Sans MS</vt:lpstr>
      <vt:lpstr>Times New Roman</vt:lpstr>
      <vt:lpstr>Wingdings</vt:lpstr>
      <vt:lpstr>Autumn2003-4</vt:lpstr>
      <vt:lpstr>1_Autumn2003-4</vt:lpstr>
      <vt:lpstr> 数据库系统 总结与要点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Dell</cp:lastModifiedBy>
  <cp:revision>462</cp:revision>
  <dcterms:created xsi:type="dcterms:W3CDTF">2018-02-25T02:24:00Z</dcterms:created>
  <dcterms:modified xsi:type="dcterms:W3CDTF">2023-12-17T07:11:07Z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97B0245BDF8640498C447F278CCB51C1</vt:lpwstr>
  </property>
</Properties>
</file>