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2003" cy="756000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3" Type="http://schemas.openxmlformats.org/officeDocument/2006/relationships/viewProps" Target="viewProps.xml"/><Relationship Id="rId12" Type="http://schemas.openxmlformats.org/officeDocument/2006/relationships/tableStyles" Target="tableStyles.xml"/><Relationship Id="rId11" Type="http://schemas.openxmlformats.org/officeDocument/2006/relationships/presProps" Target="presProps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11.png"/><Relationship Id="rId5" Type="http://schemas.openxmlformats.org/officeDocument/2006/relationships/image" Target="../media/image4.jpe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15.png"/><Relationship Id="rId5" Type="http://schemas.openxmlformats.org/officeDocument/2006/relationships/image" Target="../media/image4.jpe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19.png"/><Relationship Id="rId5" Type="http://schemas.openxmlformats.org/officeDocument/2006/relationships/image" Target="../media/image4.jpe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6.jpe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4.jpeg"/><Relationship Id="rId2" Type="http://schemas.openxmlformats.org/officeDocument/2006/relationships/image" Target="../media/image20.jpeg"/><Relationship Id="rId11" Type="http://schemas.openxmlformats.org/officeDocument/2006/relationships/image" Target="../media/image7.jpe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4.jpe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7.jpeg"/><Relationship Id="rId11" Type="http://schemas.openxmlformats.org/officeDocument/2006/relationships/image" Target="../media/image6.jpe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4.jpe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7.jpeg"/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8.jpeg"/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8"/>
            <a:ext cx="10690859" cy="3890771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336547" y="3148584"/>
            <a:ext cx="8017764" cy="1514855"/>
            <a:chOff x="0" y="0"/>
            <a:chExt cx="8017764" cy="151485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017764" cy="1514855"/>
            </a:xfrm>
            <a:prstGeom prst="rect">
              <a:avLst/>
            </a:prstGeom>
          </p:spPr>
        </p:pic>
        <p:sp>
          <p:nvSpPr>
            <p:cNvPr id="6" name="textbox 6"/>
            <p:cNvSpPr/>
            <p:nvPr/>
          </p:nvSpPr>
          <p:spPr>
            <a:xfrm>
              <a:off x="-12700" y="-12700"/>
              <a:ext cx="8043544" cy="16052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marL="1579880" algn="l" rtl="0" eaLnBrk="0">
                <a:lnSpc>
                  <a:spcPct val="96000"/>
                </a:lnSpc>
                <a:spcBef>
                  <a:spcPts val="5"/>
                </a:spcBef>
                <a:tabLst/>
              </a:pPr>
              <a:r>
                <a:rPr sz="3800" kern="0" spc="50" dirty="0">
                  <a:ln w="9817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计算机网络</a:t>
              </a:r>
              <a:r>
                <a:rPr sz="3800" kern="0" spc="50" dirty="0">
                  <a:ln w="9817" cap="flat" cmpd="sng">
                    <a:solidFill>
                      <a:srgbClr val="FFFF00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之</a:t>
              </a:r>
              <a:r>
                <a:rPr sz="3800" kern="0" spc="50" dirty="0">
                  <a:ln w="9817" cap="flat" cmpd="sng">
                    <a:solidFill>
                      <a:srgbClr val="FF0000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探赜索隐</a:t>
              </a:r>
              <a:endParaRPr lang="SimSun" altLang="SimSun" sz="3800" dirty="0"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772667"/>
            <a:ext cx="10690859" cy="1011936"/>
          </a:xfrm>
          <a:prstGeom prst="rect">
            <a:avLst/>
          </a:prstGeom>
        </p:spPr>
      </p:pic>
      <p:sp>
        <p:nvSpPr>
          <p:cNvPr id="10" name="rect"/>
          <p:cNvSpPr/>
          <p:nvPr/>
        </p:nvSpPr>
        <p:spPr>
          <a:xfrm>
            <a:off x="0" y="6571488"/>
            <a:ext cx="10690859" cy="214883"/>
          </a:xfrm>
          <a:prstGeom prst="rect">
            <a:avLst/>
          </a:prstGeom>
          <a:solidFill>
            <a:srgbClr val="99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" name="textbox 12"/>
          <p:cNvSpPr/>
          <p:nvPr/>
        </p:nvSpPr>
        <p:spPr>
          <a:xfrm>
            <a:off x="3972974" y="5188927"/>
            <a:ext cx="2821939" cy="481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100" kern="0" spc="40" dirty="0">
                <a:ln w="80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3369397" y="3729441"/>
            <a:ext cx="3937634" cy="582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29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3800" kern="0" spc="40" dirty="0">
                <a:ln w="9817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可靠数据传输原理</a:t>
            </a:r>
            <a:endParaRPr lang="SimSun" altLang="SimSun" sz="3800" dirty="0"/>
          </a:p>
        </p:txBody>
      </p:sp>
      <p:sp>
        <p:nvSpPr>
          <p:cNvPr id="20" name="textbox 20"/>
          <p:cNvSpPr/>
          <p:nvPr/>
        </p:nvSpPr>
        <p:spPr>
          <a:xfrm>
            <a:off x="4474760" y="983881"/>
            <a:ext cx="1756410" cy="459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8210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3500" kern="0" spc="-90" dirty="0"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本讲主</a:t>
            </a:r>
            <a:r>
              <a:rPr sz="3500" kern="0" spc="-50" dirty="0"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题</a:t>
            </a:r>
            <a:endParaRPr lang="STKaiti" altLang="STKaiti" sz="3500" dirty="0"/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26" name="textbox 26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30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textbox 32"/>
          <p:cNvSpPr/>
          <p:nvPr/>
        </p:nvSpPr>
        <p:spPr>
          <a:xfrm>
            <a:off x="9882497" y="6550417"/>
            <a:ext cx="107950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1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770375" y="2517647"/>
            <a:ext cx="6786371" cy="2956560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577461" y="1873758"/>
            <a:ext cx="3050539" cy="43840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54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>
                <a:tab pos="264795" algn="l"/>
              </a:tabLst>
            </a:pPr>
            <a:r>
              <a:rPr sz="2400" kern="0" spc="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80" dirty="0">
                <a:ln w="6248" cap="flat" cmpd="sng">
                  <a:solidFill>
                    <a:srgbClr val="C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什么是可靠？</a:t>
            </a:r>
            <a:endParaRPr lang="SimSun" altLang="SimSun" sz="2400" dirty="0"/>
          </a:p>
          <a:p>
            <a:pPr marL="409575" algn="l" rtl="0" eaLnBrk="0">
              <a:lnSpc>
                <a:spcPts val="2621"/>
              </a:lnSpc>
              <a:spcBef>
                <a:spcPts val="823"/>
              </a:spcBef>
              <a:tabLst/>
            </a:pPr>
            <a:r>
              <a:rPr sz="2000" kern="0" spc="-16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000" kern="0" spc="-8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kern="0" spc="-16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不错、不丢、不乱</a:t>
            </a:r>
            <a:endParaRPr lang="SimSun" altLang="SimSun" sz="2000" dirty="0"/>
          </a:p>
          <a:p>
            <a:pPr algn="l" rtl="0" eaLnBrk="0">
              <a:lnSpc>
                <a:spcPct val="14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3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97000"/>
              </a:lnSpc>
              <a:spcBef>
                <a:spcPts val="727"/>
              </a:spcBef>
              <a:tabLst>
                <a:tab pos="264795" algn="l"/>
              </a:tabLst>
            </a:pP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可靠数据传输协议</a:t>
            </a:r>
            <a:endParaRPr lang="SimSun" altLang="SimSun" sz="2400" dirty="0"/>
          </a:p>
          <a:p>
            <a:pPr marL="647065" indent="-237490" algn="l" rtl="0" eaLnBrk="0">
              <a:lnSpc>
                <a:spcPct val="108000"/>
              </a:lnSpc>
              <a:spcBef>
                <a:spcPts val="833"/>
              </a:spcBef>
              <a:tabLst/>
            </a:pPr>
            <a:r>
              <a:rPr sz="2000" kern="0" spc="-167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  </a:t>
            </a:r>
            <a:r>
              <a:rPr sz="20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可靠数据传输对应用</a:t>
            </a:r>
            <a:r>
              <a:rPr sz="2000" kern="0" spc="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层、传输层、链路层</a:t>
            </a:r>
            <a:r>
              <a:rPr sz="21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都很重要</a:t>
            </a:r>
            <a:endParaRPr lang="SimSun" altLang="SimSun" sz="2100" dirty="0"/>
          </a:p>
          <a:p>
            <a:pPr marL="409575" algn="l" rtl="0" eaLnBrk="0">
              <a:lnSpc>
                <a:spcPts val="2328"/>
              </a:lnSpc>
              <a:spcBef>
                <a:spcPts val="795"/>
              </a:spcBef>
              <a:tabLst/>
            </a:pPr>
            <a:r>
              <a:rPr sz="1900" kern="0" spc="-10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1900" kern="0" spc="-61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900" kern="0" spc="-10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网络</a:t>
            </a:r>
            <a:r>
              <a:rPr sz="1900" kern="0" spc="-10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Top-10</a:t>
            </a:r>
            <a:r>
              <a:rPr sz="1900" kern="0" spc="-10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问题</a:t>
            </a:r>
            <a:endParaRPr lang="SimSun" altLang="SimSun" sz="19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800" dirty="0"/>
          </a:p>
          <a:p>
            <a:pPr marL="649605" indent="-240029" algn="l" rtl="0" eaLnBrk="0">
              <a:lnSpc>
                <a:spcPct val="110000"/>
              </a:lnSpc>
              <a:spcBef>
                <a:spcPts val="1"/>
              </a:spcBef>
              <a:tabLst/>
            </a:pPr>
            <a:r>
              <a:rPr sz="2000" kern="0" spc="-21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000" kern="0" spc="-91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kern="0" spc="9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信道的不可靠特性决</a:t>
            </a:r>
            <a:r>
              <a:rPr sz="20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定了可靠数据传输协</a:t>
            </a:r>
            <a:r>
              <a:rPr sz="2100" kern="0" spc="6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议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(rdt)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的复杂性</a:t>
            </a:r>
            <a:endParaRPr lang="SimSun" altLang="SimSun" sz="2100" dirty="0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0161" y="3245485"/>
            <a:ext cx="252122" cy="229316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0161" y="1925510"/>
            <a:ext cx="252122" cy="229316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46" name="textbox 46"/>
          <p:cNvSpPr/>
          <p:nvPr/>
        </p:nvSpPr>
        <p:spPr>
          <a:xfrm>
            <a:off x="3509635" y="1005652"/>
            <a:ext cx="3223895" cy="480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9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3100" kern="0" spc="4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可靠数据传输原理</a:t>
            </a:r>
            <a:endParaRPr lang="SimSun" altLang="SimSun" sz="3100" dirty="0"/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50" name="textbox 50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52" name="textbox 52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56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" name="textbox 58"/>
          <p:cNvSpPr/>
          <p:nvPr/>
        </p:nvSpPr>
        <p:spPr>
          <a:xfrm>
            <a:off x="9884518" y="6550417"/>
            <a:ext cx="105410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893820" y="2532887"/>
            <a:ext cx="6742176" cy="2950464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577461" y="1873758"/>
            <a:ext cx="3050539" cy="43840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54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>
                <a:tab pos="264795" algn="l"/>
              </a:tabLst>
            </a:pPr>
            <a:r>
              <a:rPr sz="2400" kern="0" spc="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80" dirty="0">
                <a:ln w="6248" cap="flat" cmpd="sng">
                  <a:solidFill>
                    <a:srgbClr val="C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什么是可靠？</a:t>
            </a:r>
            <a:endParaRPr lang="SimSun" altLang="SimSun" sz="2400" dirty="0"/>
          </a:p>
          <a:p>
            <a:pPr marL="409575" algn="l" rtl="0" eaLnBrk="0">
              <a:lnSpc>
                <a:spcPts val="2621"/>
              </a:lnSpc>
              <a:spcBef>
                <a:spcPts val="823"/>
              </a:spcBef>
              <a:tabLst/>
            </a:pPr>
            <a:r>
              <a:rPr sz="2000" kern="0" spc="-16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000" kern="0" spc="-8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kern="0" spc="-16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不错、不丢、不乱</a:t>
            </a:r>
            <a:endParaRPr lang="SimSun" altLang="SimSun" sz="2000" dirty="0"/>
          </a:p>
          <a:p>
            <a:pPr algn="l" rtl="0" eaLnBrk="0">
              <a:lnSpc>
                <a:spcPct val="14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3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97000"/>
              </a:lnSpc>
              <a:spcBef>
                <a:spcPts val="727"/>
              </a:spcBef>
              <a:tabLst>
                <a:tab pos="264795" algn="l"/>
              </a:tabLst>
            </a:pP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可靠数据传输协议</a:t>
            </a:r>
            <a:endParaRPr lang="SimSun" altLang="SimSun" sz="2400" dirty="0"/>
          </a:p>
          <a:p>
            <a:pPr marL="647065" indent="-237490" algn="l" rtl="0" eaLnBrk="0">
              <a:lnSpc>
                <a:spcPct val="108000"/>
              </a:lnSpc>
              <a:spcBef>
                <a:spcPts val="833"/>
              </a:spcBef>
              <a:tabLst/>
            </a:pPr>
            <a:r>
              <a:rPr sz="2000" kern="0" spc="-167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  </a:t>
            </a:r>
            <a:r>
              <a:rPr sz="20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可靠数据传输对应用</a:t>
            </a:r>
            <a:r>
              <a:rPr sz="2000" kern="0" spc="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层、传输层、链路层</a:t>
            </a:r>
            <a:r>
              <a:rPr sz="21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都很重要</a:t>
            </a:r>
            <a:endParaRPr lang="SimSun" altLang="SimSun" sz="2100" dirty="0"/>
          </a:p>
          <a:p>
            <a:pPr marL="409575" algn="l" rtl="0" eaLnBrk="0">
              <a:lnSpc>
                <a:spcPts val="2328"/>
              </a:lnSpc>
              <a:spcBef>
                <a:spcPts val="795"/>
              </a:spcBef>
              <a:tabLst/>
            </a:pPr>
            <a:r>
              <a:rPr sz="1900" kern="0" spc="-10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1900" kern="0" spc="-61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900" kern="0" spc="-10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网络</a:t>
            </a:r>
            <a:r>
              <a:rPr sz="1900" kern="0" spc="-10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Top-10</a:t>
            </a:r>
            <a:r>
              <a:rPr sz="1900" kern="0" spc="-10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问题</a:t>
            </a:r>
            <a:endParaRPr lang="SimSun" altLang="SimSun" sz="19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800" dirty="0"/>
          </a:p>
          <a:p>
            <a:pPr marL="649605" indent="-240029" algn="l" rtl="0" eaLnBrk="0">
              <a:lnSpc>
                <a:spcPct val="110000"/>
              </a:lnSpc>
              <a:spcBef>
                <a:spcPts val="1"/>
              </a:spcBef>
              <a:tabLst/>
            </a:pPr>
            <a:r>
              <a:rPr sz="2000" kern="0" spc="-21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000" kern="0" spc="-91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kern="0" spc="9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信道的不可靠特性决</a:t>
            </a:r>
            <a:r>
              <a:rPr sz="20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定了可靠数据传输协</a:t>
            </a:r>
            <a:r>
              <a:rPr sz="2100" kern="0" spc="6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议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(rdt)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的复杂性</a:t>
            </a:r>
            <a:endParaRPr lang="SimSun" altLang="SimSun" sz="2100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0161" y="3245485"/>
            <a:ext cx="252122" cy="229316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0161" y="1925510"/>
            <a:ext cx="252122" cy="229316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72" name="textbox 72"/>
          <p:cNvSpPr/>
          <p:nvPr/>
        </p:nvSpPr>
        <p:spPr>
          <a:xfrm>
            <a:off x="3509635" y="1005652"/>
            <a:ext cx="3223895" cy="480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9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3100" kern="0" spc="4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可靠数据传输原理</a:t>
            </a:r>
            <a:endParaRPr lang="SimSun" altLang="SimSun" sz="3100" dirty="0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78" name="textbox 78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80" name="picture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82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" name="textbox 84"/>
          <p:cNvSpPr/>
          <p:nvPr/>
        </p:nvSpPr>
        <p:spPr>
          <a:xfrm>
            <a:off x="9880010" y="6550883"/>
            <a:ext cx="109854" cy="1752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95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893820" y="2612135"/>
            <a:ext cx="6684264" cy="2950464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577461" y="1873758"/>
            <a:ext cx="3050539" cy="43840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54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>
                <a:tab pos="264795" algn="l"/>
              </a:tabLst>
            </a:pPr>
            <a:r>
              <a:rPr sz="2400" kern="0" spc="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80" dirty="0">
                <a:ln w="6248" cap="flat" cmpd="sng">
                  <a:solidFill>
                    <a:srgbClr val="C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什么是可靠？</a:t>
            </a:r>
            <a:endParaRPr lang="SimSun" altLang="SimSun" sz="2400" dirty="0"/>
          </a:p>
          <a:p>
            <a:pPr marL="409575" algn="l" rtl="0" eaLnBrk="0">
              <a:lnSpc>
                <a:spcPts val="2621"/>
              </a:lnSpc>
              <a:spcBef>
                <a:spcPts val="823"/>
              </a:spcBef>
              <a:tabLst/>
            </a:pPr>
            <a:r>
              <a:rPr sz="2000" kern="0" spc="-16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000" kern="0" spc="-8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kern="0" spc="-16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不错、不丢、不乱</a:t>
            </a:r>
            <a:endParaRPr lang="SimSun" altLang="SimSun" sz="2000" dirty="0"/>
          </a:p>
          <a:p>
            <a:pPr algn="l" rtl="0" eaLnBrk="0">
              <a:lnSpc>
                <a:spcPct val="14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3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97000"/>
              </a:lnSpc>
              <a:spcBef>
                <a:spcPts val="727"/>
              </a:spcBef>
              <a:tabLst>
                <a:tab pos="264795" algn="l"/>
              </a:tabLst>
            </a:pP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可靠数据传输协议</a:t>
            </a:r>
            <a:endParaRPr lang="SimSun" altLang="SimSun" sz="2400" dirty="0"/>
          </a:p>
          <a:p>
            <a:pPr marL="647065" indent="-237490" algn="l" rtl="0" eaLnBrk="0">
              <a:lnSpc>
                <a:spcPct val="108000"/>
              </a:lnSpc>
              <a:spcBef>
                <a:spcPts val="833"/>
              </a:spcBef>
              <a:tabLst/>
            </a:pPr>
            <a:r>
              <a:rPr sz="2000" kern="0" spc="-167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  </a:t>
            </a:r>
            <a:r>
              <a:rPr sz="20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可靠数据传输对应用</a:t>
            </a:r>
            <a:r>
              <a:rPr sz="2000" kern="0" spc="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层、传输层、链路层</a:t>
            </a:r>
            <a:r>
              <a:rPr sz="21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都很重要</a:t>
            </a:r>
            <a:endParaRPr lang="SimSun" altLang="SimSun" sz="2100" dirty="0"/>
          </a:p>
          <a:p>
            <a:pPr marL="409575" algn="l" rtl="0" eaLnBrk="0">
              <a:lnSpc>
                <a:spcPts val="2328"/>
              </a:lnSpc>
              <a:spcBef>
                <a:spcPts val="795"/>
              </a:spcBef>
              <a:tabLst/>
            </a:pPr>
            <a:r>
              <a:rPr sz="1900" kern="0" spc="-10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1900" kern="0" spc="-61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900" kern="0" spc="-10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网络</a:t>
            </a:r>
            <a:r>
              <a:rPr sz="1900" kern="0" spc="-10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Top-10</a:t>
            </a:r>
            <a:r>
              <a:rPr sz="1900" kern="0" spc="-10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问题</a:t>
            </a:r>
            <a:endParaRPr lang="SimSun" altLang="SimSun" sz="19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800" dirty="0"/>
          </a:p>
          <a:p>
            <a:pPr marL="649605" indent="-240029" algn="l" rtl="0" eaLnBrk="0">
              <a:lnSpc>
                <a:spcPct val="110000"/>
              </a:lnSpc>
              <a:spcBef>
                <a:spcPts val="1"/>
              </a:spcBef>
              <a:tabLst/>
            </a:pPr>
            <a:r>
              <a:rPr sz="2000" kern="0" spc="-21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000" kern="0" spc="-91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kern="0" spc="9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信道的不可靠特性决</a:t>
            </a:r>
            <a:r>
              <a:rPr sz="20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定了可靠数据传输协</a:t>
            </a:r>
            <a:r>
              <a:rPr sz="2100" kern="0" spc="6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议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(rdt)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的复杂性</a:t>
            </a:r>
            <a:endParaRPr lang="SimSun" altLang="SimSun" sz="2100" dirty="0"/>
          </a:p>
        </p:txBody>
      </p:sp>
      <p:pic>
        <p:nvPicPr>
          <p:cNvPr id="90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0161" y="3245485"/>
            <a:ext cx="252122" cy="229316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0161" y="1925510"/>
            <a:ext cx="252122" cy="229316"/>
          </a:xfrm>
          <a:prstGeom prst="rect">
            <a:avLst/>
          </a:prstGeom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96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98" name="textbox 98"/>
          <p:cNvSpPr/>
          <p:nvPr/>
        </p:nvSpPr>
        <p:spPr>
          <a:xfrm>
            <a:off x="3509635" y="1005652"/>
            <a:ext cx="3223895" cy="480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9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3100" kern="0" spc="4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可靠数据传输原理</a:t>
            </a:r>
            <a:endParaRPr lang="SimSun" altLang="SimSun" sz="3100" dirty="0"/>
          </a:p>
        </p:txBody>
      </p:sp>
      <p:pic>
        <p:nvPicPr>
          <p:cNvPr id="100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102" name="textbox 102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104" name="textbox 104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106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108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0" name="textbox 110"/>
          <p:cNvSpPr/>
          <p:nvPr/>
        </p:nvSpPr>
        <p:spPr>
          <a:xfrm>
            <a:off x="9884518" y="6552438"/>
            <a:ext cx="105410" cy="173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6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820924" y="3148584"/>
            <a:ext cx="5233416" cy="2090927"/>
          </a:xfrm>
          <a:prstGeom prst="rect">
            <a:avLst/>
          </a:prstGeom>
        </p:spPr>
      </p:pic>
      <p:pic>
        <p:nvPicPr>
          <p:cNvPr id="114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sp>
        <p:nvSpPr>
          <p:cNvPr id="116" name="textbox 116"/>
          <p:cNvSpPr/>
          <p:nvPr/>
        </p:nvSpPr>
        <p:spPr>
          <a:xfrm>
            <a:off x="6091139" y="2101888"/>
            <a:ext cx="2572385" cy="554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407"/>
              </a:lnSpc>
              <a:tabLst/>
            </a:pPr>
            <a:endParaRPr lang="Arial" altLang="Arial" sz="100" dirty="0"/>
          </a:p>
          <a:p>
            <a:pPr marL="176529" indent="-164464" algn="l" rtl="0" eaLnBrk="0">
              <a:lnSpc>
                <a:spcPct val="116000"/>
              </a:lnSpc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deliver</a:t>
            </a:r>
            <a:r>
              <a:rPr sz="1500" kern="0" spc="18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_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data</a:t>
            </a:r>
            <a:r>
              <a:rPr sz="1500" kern="0" spc="18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():</a:t>
            </a:r>
            <a:r>
              <a:rPr sz="1500" kern="0" spc="-45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sz="1500" kern="0" spc="180" dirty="0">
                <a:ln w="402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被</a:t>
            </a:r>
            <a:r>
              <a:rPr sz="15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500" kern="0" spc="180" dirty="0">
                <a:ln w="402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调</a:t>
            </a:r>
            <a:r>
              <a:rPr sz="15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ln w="402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用，向上层应用交付数据</a:t>
            </a:r>
            <a:endParaRPr lang="SimSun" altLang="SimSun" sz="1500" dirty="0"/>
          </a:p>
        </p:txBody>
      </p:sp>
      <p:pic>
        <p:nvPicPr>
          <p:cNvPr id="118" name="pictur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811011" y="2125979"/>
            <a:ext cx="3314700" cy="1168908"/>
          </a:xfrm>
          <a:prstGeom prst="rect">
            <a:avLst/>
          </a:prstGeom>
        </p:spPr>
      </p:pic>
      <p:sp>
        <p:nvSpPr>
          <p:cNvPr id="120" name="textbox 120"/>
          <p:cNvSpPr/>
          <p:nvPr/>
        </p:nvSpPr>
        <p:spPr>
          <a:xfrm>
            <a:off x="1841867" y="2332628"/>
            <a:ext cx="1330325" cy="455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41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rdt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_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send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():</a:t>
            </a:r>
            <a:endParaRPr lang="Courier New" altLang="Courier New" sz="1500" dirty="0"/>
          </a:p>
          <a:p>
            <a:pPr marL="407669" algn="l" rtl="0" eaLnBrk="0">
              <a:lnSpc>
                <a:spcPct val="100000"/>
              </a:lnSpc>
              <a:spcBef>
                <a:spcPts val="222"/>
              </a:spcBef>
              <a:tabLst/>
            </a:pPr>
            <a:r>
              <a:rPr sz="1500" kern="0" spc="70" dirty="0">
                <a:ln w="402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数据交给</a:t>
            </a:r>
            <a:endParaRPr lang="SimSun" altLang="SimSun" sz="1500" dirty="0"/>
          </a:p>
        </p:txBody>
      </p:sp>
      <p:sp>
        <p:nvSpPr>
          <p:cNvPr id="122" name="textbox 122"/>
          <p:cNvSpPr/>
          <p:nvPr/>
        </p:nvSpPr>
        <p:spPr>
          <a:xfrm>
            <a:off x="3046663" y="2284951"/>
            <a:ext cx="1940560" cy="535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522"/>
              </a:lnSpc>
              <a:tabLst/>
            </a:pPr>
            <a:endParaRPr lang="Arial" altLang="Arial" sz="100" dirty="0"/>
          </a:p>
          <a:p>
            <a:pPr marL="12700" indent="107314" algn="l" rtl="0" eaLnBrk="0">
              <a:lnSpc>
                <a:spcPct val="112000"/>
              </a:lnSpc>
              <a:tabLst/>
            </a:pPr>
            <a:r>
              <a:rPr sz="1500" kern="0" spc="70" dirty="0">
                <a:ln w="402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被上次应用调用，将</a:t>
            </a:r>
            <a:r>
              <a:rPr sz="15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500" kern="0" spc="140" dirty="0">
                <a:ln w="402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以发送给对方</a:t>
            </a:r>
            <a:endParaRPr lang="SimSun" altLang="SimSun" sz="1500" dirty="0"/>
          </a:p>
        </p:txBody>
      </p:sp>
      <p:pic>
        <p:nvPicPr>
          <p:cNvPr id="124" name="picture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776983" y="2250947"/>
            <a:ext cx="3316223" cy="1094232"/>
          </a:xfrm>
          <a:prstGeom prst="rect">
            <a:avLst/>
          </a:prstGeom>
        </p:spPr>
      </p:pic>
      <p:sp>
        <p:nvSpPr>
          <p:cNvPr id="126" name="textbox 126"/>
          <p:cNvSpPr/>
          <p:nvPr/>
        </p:nvSpPr>
        <p:spPr>
          <a:xfrm>
            <a:off x="2222227" y="1005652"/>
            <a:ext cx="5799454" cy="480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9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3100" kern="0" spc="7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可靠数据传输协议基本结</a:t>
            </a:r>
            <a:r>
              <a:rPr sz="3100" kern="0" spc="6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</a:t>
            </a:r>
            <a:r>
              <a:rPr sz="3100" b="1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3100" kern="0" spc="6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接口</a:t>
            </a:r>
            <a:endParaRPr lang="SimSun" altLang="SimSun" sz="3100" dirty="0"/>
          </a:p>
        </p:txBody>
      </p:sp>
      <p:pic>
        <p:nvPicPr>
          <p:cNvPr id="128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130" name="textbox 130"/>
          <p:cNvSpPr/>
          <p:nvPr/>
        </p:nvSpPr>
        <p:spPr>
          <a:xfrm>
            <a:off x="1964177" y="5532607"/>
            <a:ext cx="2753360" cy="504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735"/>
              </a:lnSpc>
              <a:tabLst/>
            </a:pPr>
            <a:endParaRPr lang="Arial" altLang="Arial" sz="100" dirty="0"/>
          </a:p>
          <a:p>
            <a:pPr marL="12700" indent="1254125" algn="l" rtl="0" eaLnBrk="0">
              <a:lnSpc>
                <a:spcPct val="105000"/>
              </a:lnSpc>
              <a:tabLst/>
            </a:pPr>
            <a:r>
              <a:rPr sz="1500" kern="0" spc="90" dirty="0">
                <a:ln w="402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被</a:t>
            </a:r>
            <a:r>
              <a:rPr sz="1500" b="1" kern="0" spc="0" dirty="0">
                <a:solidFill>
                  <a:srgbClr val="163794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rdt</a:t>
            </a:r>
            <a:r>
              <a:rPr sz="1500" kern="0" spc="90" dirty="0">
                <a:ln w="402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调用，在不</a:t>
            </a:r>
            <a:r>
              <a:rPr sz="1500" kern="0" spc="4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ln w="402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可靠信道上向接收方传输数据</a:t>
            </a:r>
            <a:endParaRPr lang="SimSun" altLang="SimSun" sz="1500" dirty="0"/>
          </a:p>
        </p:txBody>
      </p:sp>
      <p:sp>
        <p:nvSpPr>
          <p:cNvPr id="132" name="textbox 132"/>
          <p:cNvSpPr/>
          <p:nvPr/>
        </p:nvSpPr>
        <p:spPr>
          <a:xfrm>
            <a:off x="1852328" y="5580284"/>
            <a:ext cx="1338580" cy="199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5000"/>
              </a:lnSpc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udt</a:t>
            </a:r>
            <a:r>
              <a:rPr sz="1500" kern="0" spc="21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send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():</a:t>
            </a:r>
            <a:endParaRPr lang="Courier New" altLang="Courier New" sz="1500" dirty="0"/>
          </a:p>
          <a:p>
            <a:pPr marL="364490" algn="l" rtl="0" eaLnBrk="0">
              <a:lnSpc>
                <a:spcPts val="9"/>
              </a:lnSpc>
              <a:spcBef>
                <a:spcPts val="3"/>
              </a:spcBef>
              <a:tabLst/>
            </a:pP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_</a:t>
            </a:r>
            <a:endParaRPr lang="Courier New" altLang="Courier New" sz="1500" dirty="0"/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685544" y="5509259"/>
            <a:ext cx="3314700" cy="592836"/>
          </a:xfrm>
          <a:prstGeom prst="rect">
            <a:avLst/>
          </a:prstGeom>
        </p:spPr>
      </p:pic>
      <p:sp>
        <p:nvSpPr>
          <p:cNvPr id="136" name="textbox 136"/>
          <p:cNvSpPr/>
          <p:nvPr/>
        </p:nvSpPr>
        <p:spPr>
          <a:xfrm>
            <a:off x="5880517" y="5549304"/>
            <a:ext cx="3265804" cy="5054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619"/>
              </a:lnSpc>
              <a:tabLst/>
            </a:pPr>
            <a:endParaRPr lang="Arial" altLang="Arial" sz="100" dirty="0"/>
          </a:p>
          <a:p>
            <a:pPr marL="1127760" indent="-1115060" algn="l" rtl="0" eaLnBrk="0">
              <a:lnSpc>
                <a:spcPct val="105000"/>
              </a:lnSpc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rdt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_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rcv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():</a:t>
            </a:r>
            <a:r>
              <a:rPr sz="1500" kern="0" spc="-39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sz="1500" kern="0" spc="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当数据包到达接收方信</a:t>
            </a:r>
            <a:r>
              <a:rPr sz="15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道时被调用</a:t>
            </a:r>
            <a:endParaRPr lang="SimSun" altLang="SimSun" sz="1500" dirty="0"/>
          </a:p>
        </p:txBody>
      </p:sp>
      <p:pic>
        <p:nvPicPr>
          <p:cNvPr id="138" name="picture 1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pic>
        <p:nvPicPr>
          <p:cNvPr id="142" name="picture 1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7847076" y="4648200"/>
            <a:ext cx="426720" cy="880872"/>
          </a:xfrm>
          <a:prstGeom prst="rect">
            <a:avLst/>
          </a:prstGeom>
        </p:spPr>
      </p:pic>
      <p:sp>
        <p:nvSpPr>
          <p:cNvPr id="144" name="textbox 144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146" name="picture 1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2671572" y="4664964"/>
            <a:ext cx="332232" cy="847344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150" name="textbox 150"/>
          <p:cNvSpPr/>
          <p:nvPr/>
        </p:nvSpPr>
        <p:spPr>
          <a:xfrm>
            <a:off x="7865084" y="3618547"/>
            <a:ext cx="819785" cy="3302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2100" kern="0" spc="-2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接收方</a:t>
            </a:r>
            <a:endParaRPr lang="SimSun" altLang="SimSun" sz="2100" dirty="0"/>
          </a:p>
        </p:txBody>
      </p:sp>
      <p:sp>
        <p:nvSpPr>
          <p:cNvPr id="152" name="textbox 152"/>
          <p:cNvSpPr/>
          <p:nvPr/>
        </p:nvSpPr>
        <p:spPr>
          <a:xfrm>
            <a:off x="2312390" y="3609480"/>
            <a:ext cx="814069" cy="331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84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2100" kern="0" spc="-4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发送方</a:t>
            </a:r>
            <a:endParaRPr lang="SimSun" altLang="SimSun" sz="2100" dirty="0"/>
          </a:p>
        </p:txBody>
      </p:sp>
      <p:sp>
        <p:nvSpPr>
          <p:cNvPr id="154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6" name="textbox 156"/>
          <p:cNvSpPr/>
          <p:nvPr/>
        </p:nvSpPr>
        <p:spPr>
          <a:xfrm>
            <a:off x="9883896" y="6550417"/>
            <a:ext cx="10604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8"/>
          <p:cNvSpPr/>
          <p:nvPr/>
        </p:nvSpPr>
        <p:spPr>
          <a:xfrm>
            <a:off x="577461" y="1873758"/>
            <a:ext cx="7619365" cy="17570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7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>
                <a:tab pos="264795" algn="l"/>
              </a:tabLst>
            </a:pP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渐进地设计可靠数据</a:t>
            </a:r>
            <a:r>
              <a:rPr sz="2400" kern="0" spc="6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传输协议的发送方和接收方</a:t>
            </a:r>
            <a:endParaRPr lang="SimSun" altLang="SimSun" sz="2400" dirty="0"/>
          </a:p>
          <a:p>
            <a:pPr marL="12700" algn="l" rtl="0" eaLnBrk="0">
              <a:lnSpc>
                <a:spcPct val="97000"/>
              </a:lnSpc>
              <a:spcBef>
                <a:spcPts val="1034"/>
              </a:spcBef>
              <a:tabLst>
                <a:tab pos="264795" algn="l"/>
              </a:tabLst>
            </a:pP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只考虑单向数据传输</a:t>
            </a:r>
            <a:endParaRPr lang="SimSun" altLang="SimSun" sz="2400" dirty="0"/>
          </a:p>
          <a:p>
            <a:pPr marL="409575" algn="l" rtl="0" eaLnBrk="0">
              <a:lnSpc>
                <a:spcPts val="2605"/>
              </a:lnSpc>
              <a:spcBef>
                <a:spcPts val="833"/>
              </a:spcBef>
              <a:tabLst/>
            </a:pPr>
            <a:r>
              <a:rPr sz="2000" kern="0" spc="-21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000" kern="0" spc="-90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kern="0" spc="9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但控制信息双向流动</a:t>
            </a:r>
            <a:endParaRPr lang="SimSun" altLang="SimSun" sz="2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700" dirty="0"/>
          </a:p>
          <a:p>
            <a:pPr marL="12700" algn="l" rtl="0" eaLnBrk="0">
              <a:lnSpc>
                <a:spcPct val="94000"/>
              </a:lnSpc>
              <a:spcBef>
                <a:spcPts val="1"/>
              </a:spcBef>
              <a:tabLst>
                <a:tab pos="264795" algn="l"/>
              </a:tabLst>
            </a:pP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利用状态机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Finite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Machine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400" kern="0" spc="2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FSM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刻画传输协议</a:t>
            </a:r>
            <a:endParaRPr lang="SimSun" altLang="SimSun" sz="2400" dirty="0"/>
          </a:p>
        </p:txBody>
      </p:sp>
      <p:pic>
        <p:nvPicPr>
          <p:cNvPr id="160" name="pictur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90161" y="3313904"/>
            <a:ext cx="252122" cy="229316"/>
          </a:xfrm>
          <a:prstGeom prst="rect">
            <a:avLst/>
          </a:prstGeom>
        </p:spPr>
      </p:pic>
      <p:pic>
        <p:nvPicPr>
          <p:cNvPr id="162" name="pictur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0161" y="2411636"/>
            <a:ext cx="252122" cy="229316"/>
          </a:xfrm>
          <a:prstGeom prst="rect">
            <a:avLst/>
          </a:prstGeom>
        </p:spPr>
      </p:pic>
      <p:pic>
        <p:nvPicPr>
          <p:cNvPr id="164" name="picture 1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0161" y="1925510"/>
            <a:ext cx="252122" cy="229316"/>
          </a:xfrm>
          <a:prstGeom prst="rect">
            <a:avLst/>
          </a:prstGeom>
        </p:spPr>
      </p:pic>
      <p:pic>
        <p:nvPicPr>
          <p:cNvPr id="166" name="picture 1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168" name="picture 1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170" name="textbox 170"/>
          <p:cNvSpPr/>
          <p:nvPr/>
        </p:nvSpPr>
        <p:spPr>
          <a:xfrm>
            <a:off x="1850316" y="4660745"/>
            <a:ext cx="1945004" cy="10363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4278"/>
              </a:lnSpc>
              <a:tabLst/>
            </a:pPr>
            <a:endParaRPr lang="Arial" altLang="Arial" sz="100" dirty="0"/>
          </a:p>
          <a:p>
            <a:pPr marL="12700" indent="72389" algn="r" rtl="0" eaLnBrk="0">
              <a:lnSpc>
                <a:spcPct val="111000"/>
              </a:lnSpc>
              <a:tabLst/>
            </a:pPr>
            <a:r>
              <a:rPr sz="1500" b="1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state:</a:t>
            </a:r>
            <a:r>
              <a:rPr sz="1500" b="1" kern="0" spc="3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1500" b="1" kern="0" spc="3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500" b="1" kern="0" spc="26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15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1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“state”</a:t>
            </a:r>
            <a:r>
              <a:rPr sz="1500" b="1" kern="0" spc="30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1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</a:t>
            </a:r>
            <a:r>
              <a:rPr sz="1500" b="1" kern="0" spc="30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1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b="1" kern="0" spc="1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tate</a:t>
            </a:r>
            <a:r>
              <a:rPr sz="15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uniquely</a:t>
            </a:r>
            <a:r>
              <a:rPr sz="1500" b="1" kern="0" spc="26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determ</a:t>
            </a:r>
            <a:r>
              <a:rPr sz="15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ined </a:t>
            </a:r>
            <a:r>
              <a:rPr sz="1500" b="1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1500" b="1" kern="0" spc="3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</a:t>
            </a:r>
            <a:r>
              <a:rPr sz="1500" b="1" kern="0" spc="30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event</a:t>
            </a:r>
            <a:endParaRPr lang="Arial" altLang="Arial" sz="1500" dirty="0"/>
          </a:p>
        </p:txBody>
      </p:sp>
      <p:sp>
        <p:nvSpPr>
          <p:cNvPr id="172" name="textbox 172"/>
          <p:cNvSpPr/>
          <p:nvPr/>
        </p:nvSpPr>
        <p:spPr>
          <a:xfrm>
            <a:off x="4848122" y="4143340"/>
            <a:ext cx="3211829" cy="5511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225"/>
              </a:lnSpc>
              <a:tabLst/>
            </a:pPr>
            <a:endParaRPr lang="Arial" altLang="Arial" sz="100" dirty="0"/>
          </a:p>
          <a:p>
            <a:pPr marL="12700" indent="93344" algn="l" rtl="0" eaLnBrk="0">
              <a:lnSpc>
                <a:spcPct val="112000"/>
              </a:lnSpc>
              <a:tabLst/>
            </a:pPr>
            <a:r>
              <a:rPr sz="1500" b="1" u="sng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event</a:t>
            </a:r>
            <a:r>
              <a:rPr sz="1500" b="1" u="sng" kern="0" spc="28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u="sng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causing</a:t>
            </a:r>
            <a:r>
              <a:rPr sz="1500" b="1" u="sng" kern="0" spc="2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u="sng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1500" b="1" u="sng" kern="0" spc="2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u="sng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r>
              <a:rPr sz="1500" b="1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500" b="1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actions</a:t>
            </a:r>
            <a:r>
              <a:rPr sz="1500" b="1" kern="0" spc="3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taken</a:t>
            </a:r>
            <a:r>
              <a:rPr sz="1500" b="1" kern="0" spc="28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500" b="1" kern="0" spc="30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1500" b="1" kern="0" spc="28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transition</a:t>
            </a:r>
            <a:endParaRPr lang="Arial" altLang="Arial" sz="1500" dirty="0"/>
          </a:p>
        </p:txBody>
      </p:sp>
      <p:sp>
        <p:nvSpPr>
          <p:cNvPr id="174" name="textbox 174"/>
          <p:cNvSpPr/>
          <p:nvPr/>
        </p:nvSpPr>
        <p:spPr>
          <a:xfrm>
            <a:off x="3509635" y="1005652"/>
            <a:ext cx="3223895" cy="480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9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3100" kern="0" spc="4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可靠数据传输协议</a:t>
            </a:r>
            <a:endParaRPr lang="SimSun" altLang="SimSun" sz="3100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029455" y="4607052"/>
            <a:ext cx="784859" cy="835151"/>
            <a:chOff x="0" y="0"/>
            <a:chExt cx="784859" cy="835151"/>
          </a:xfrm>
        </p:grpSpPr>
        <p:pic>
          <p:nvPicPr>
            <p:cNvPr id="176" name="picture 1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784859" cy="835151"/>
            </a:xfrm>
            <a:prstGeom prst="rect">
              <a:avLst/>
            </a:prstGeom>
          </p:spPr>
        </p:pic>
        <p:sp>
          <p:nvSpPr>
            <p:cNvPr id="178" name="textbox 178"/>
            <p:cNvSpPr/>
            <p:nvPr/>
          </p:nvSpPr>
          <p:spPr>
            <a:xfrm>
              <a:off x="-12700" y="-12700"/>
              <a:ext cx="810259" cy="9124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1000"/>
                </a:lnSpc>
                <a:tabLst/>
              </a:pPr>
              <a:endParaRPr lang="Arial" altLang="Arial" sz="1000" dirty="0"/>
            </a:p>
            <a:p>
              <a:pPr marL="71119" algn="l" rtl="0" eaLnBrk="0">
                <a:lnSpc>
                  <a:spcPts val="1266"/>
                </a:lnSpc>
                <a:spcBef>
                  <a:spcPts val="4"/>
                </a:spcBef>
                <a:tabLst/>
              </a:pPr>
              <a:r>
                <a:rPr sz="1700" b="1" kern="0" spc="8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state</a:t>
              </a:r>
              <a:endParaRPr lang="Arial" altLang="Arial" sz="1700" dirty="0"/>
            </a:p>
            <a:p>
              <a:pPr marL="306070" algn="l" rtl="0" eaLnBrk="0">
                <a:lnSpc>
                  <a:spcPts val="2464"/>
                </a:lnSpc>
                <a:tabLst/>
              </a:pPr>
              <a:r>
                <a:rPr sz="1700" b="1" kern="0" spc="-2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endParaRPr lang="Arial" altLang="Arial" sz="1700" dirty="0"/>
            </a:p>
          </p:txBody>
        </p:sp>
      </p:grpSp>
      <p:pic>
        <p:nvPicPr>
          <p:cNvPr id="180" name="picture 1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741163" y="5196840"/>
            <a:ext cx="1383792" cy="672083"/>
          </a:xfrm>
          <a:prstGeom prst="rect">
            <a:avLst/>
          </a:prstGeom>
        </p:spPr>
      </p:pic>
      <p:pic>
        <p:nvPicPr>
          <p:cNvPr id="182" name="picture 1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812791" y="4687823"/>
            <a:ext cx="3467100" cy="19812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8196071" y="4698492"/>
            <a:ext cx="784859" cy="835151"/>
            <a:chOff x="0" y="0"/>
            <a:chExt cx="784859" cy="835151"/>
          </a:xfrm>
        </p:grpSpPr>
        <p:pic>
          <p:nvPicPr>
            <p:cNvPr id="184" name="picture 1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600000">
              <a:off x="0" y="0"/>
              <a:ext cx="784859" cy="835151"/>
            </a:xfrm>
            <a:prstGeom prst="rect">
              <a:avLst/>
            </a:prstGeom>
          </p:spPr>
        </p:pic>
        <p:sp>
          <p:nvSpPr>
            <p:cNvPr id="186" name="textbox 186"/>
            <p:cNvSpPr/>
            <p:nvPr/>
          </p:nvSpPr>
          <p:spPr>
            <a:xfrm>
              <a:off x="-12700" y="-12700"/>
              <a:ext cx="810259" cy="9124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2000"/>
                </a:lnSpc>
                <a:tabLst/>
              </a:pPr>
              <a:endParaRPr lang="Arial" altLang="Arial" sz="1000" dirty="0"/>
            </a:p>
            <a:p>
              <a:pPr marL="73025" algn="l" rtl="0" eaLnBrk="0">
                <a:lnSpc>
                  <a:spcPts val="1266"/>
                </a:lnSpc>
                <a:spcBef>
                  <a:spcPts val="5"/>
                </a:spcBef>
                <a:tabLst/>
              </a:pPr>
              <a:r>
                <a:rPr sz="1700" b="1" kern="0" spc="8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state</a:t>
              </a:r>
              <a:endParaRPr lang="Arial" altLang="Arial" sz="1700" dirty="0"/>
            </a:p>
            <a:p>
              <a:pPr marL="295909" algn="l" rtl="0" eaLnBrk="0">
                <a:lnSpc>
                  <a:spcPts val="2464"/>
                </a:lnSpc>
                <a:tabLst/>
              </a:pPr>
              <a:r>
                <a:rPr sz="1700" b="1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lang="Arial" altLang="Arial" sz="1700" dirty="0"/>
            </a:p>
          </p:txBody>
        </p:sp>
      </p:grpSp>
      <p:pic>
        <p:nvPicPr>
          <p:cNvPr id="188" name="picture 1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190" name="textbox 190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192" name="textbox 192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194" name="picture 19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196" name="textbox 196"/>
          <p:cNvSpPr/>
          <p:nvPr/>
        </p:nvSpPr>
        <p:spPr>
          <a:xfrm>
            <a:off x="5430302" y="5370063"/>
            <a:ext cx="694690" cy="225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10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1500" b="1" kern="0" spc="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actions</a:t>
            </a:r>
            <a:endParaRPr lang="Arial" altLang="Arial" sz="1500" dirty="0"/>
          </a:p>
        </p:txBody>
      </p:sp>
      <p:sp>
        <p:nvSpPr>
          <p:cNvPr id="198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0" name="textbox 200"/>
          <p:cNvSpPr/>
          <p:nvPr/>
        </p:nvSpPr>
        <p:spPr>
          <a:xfrm>
            <a:off x="5475364" y="5113574"/>
            <a:ext cx="543559" cy="2152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10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1500" b="1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event</a:t>
            </a:r>
            <a:endParaRPr lang="Arial" altLang="Arial" sz="1500" dirty="0"/>
          </a:p>
        </p:txBody>
      </p:sp>
      <p:pic>
        <p:nvPicPr>
          <p:cNvPr id="202" name="picture 20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315967" y="5433059"/>
            <a:ext cx="82295" cy="513588"/>
          </a:xfrm>
          <a:prstGeom prst="rect">
            <a:avLst/>
          </a:prstGeom>
        </p:spPr>
      </p:pic>
      <p:pic>
        <p:nvPicPr>
          <p:cNvPr id="204" name="picture 20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8772144" y="5463540"/>
            <a:ext cx="80771" cy="513588"/>
          </a:xfrm>
          <a:prstGeom prst="rect">
            <a:avLst/>
          </a:prstGeom>
        </p:spPr>
      </p:pic>
      <p:pic>
        <p:nvPicPr>
          <p:cNvPr id="206" name="picture 2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5340095" y="5329428"/>
            <a:ext cx="827532" cy="25908"/>
          </a:xfrm>
          <a:prstGeom prst="rect">
            <a:avLst/>
          </a:prstGeom>
        </p:spPr>
      </p:pic>
      <p:sp>
        <p:nvSpPr>
          <p:cNvPr id="208" name="textbox 208"/>
          <p:cNvSpPr/>
          <p:nvPr/>
        </p:nvSpPr>
        <p:spPr>
          <a:xfrm>
            <a:off x="9885295" y="6552282"/>
            <a:ext cx="104775" cy="173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7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sp>
        <p:nvSpPr>
          <p:cNvPr id="212" name="textbox 212"/>
          <p:cNvSpPr/>
          <p:nvPr/>
        </p:nvSpPr>
        <p:spPr>
          <a:xfrm>
            <a:off x="577461" y="1873758"/>
            <a:ext cx="4080509" cy="17011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54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>
                <a:tab pos="264795" algn="l"/>
              </a:tabLst>
            </a:pP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底层信道完全可靠</a:t>
            </a:r>
            <a:endParaRPr lang="SimSun" altLang="SimSun" sz="2400" dirty="0"/>
          </a:p>
          <a:p>
            <a:pPr marL="409575" algn="l" rtl="0" eaLnBrk="0">
              <a:lnSpc>
                <a:spcPts val="2792"/>
              </a:lnSpc>
              <a:spcBef>
                <a:spcPts val="599"/>
              </a:spcBef>
              <a:tabLst/>
            </a:pPr>
            <a:r>
              <a:rPr sz="2100" kern="0" spc="-1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&gt;</a:t>
            </a:r>
            <a:r>
              <a:rPr sz="2100" kern="0" spc="-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不会发生错误</a:t>
            </a:r>
            <a:r>
              <a:rPr sz="21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(bit error)</a:t>
            </a:r>
            <a:endParaRPr lang="Arial" altLang="Arial" sz="2100" dirty="0"/>
          </a:p>
          <a:p>
            <a:pPr marL="409575" algn="l" rtl="0" eaLnBrk="0">
              <a:lnSpc>
                <a:spcPts val="2611"/>
              </a:lnSpc>
              <a:spcBef>
                <a:spcPts val="708"/>
              </a:spcBef>
              <a:tabLst/>
            </a:pPr>
            <a:r>
              <a:rPr sz="2100" kern="0" spc="-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&gt;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不会丢弃分组</a:t>
            </a:r>
            <a:endParaRPr lang="SimSun" altLang="SimSun" sz="21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700" dirty="0"/>
          </a:p>
          <a:p>
            <a:pPr algn="l" rtl="0" eaLnBrk="0">
              <a:lnSpc>
                <a:spcPct val="638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>
                <a:tab pos="264795" algn="l"/>
              </a:tabLst>
            </a:pP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发送方和接收方的</a:t>
            </a: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FSM</a:t>
            </a:r>
            <a:r>
              <a:rPr sz="2400" kern="0" spc="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独立</a:t>
            </a:r>
            <a:endParaRPr lang="SimSun" altLang="SimSun" sz="2400" dirty="0"/>
          </a:p>
        </p:txBody>
      </p:sp>
      <p:pic>
        <p:nvPicPr>
          <p:cNvPr id="214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0161" y="3245485"/>
            <a:ext cx="252122" cy="229316"/>
          </a:xfrm>
          <a:prstGeom prst="rect">
            <a:avLst/>
          </a:prstGeom>
        </p:spPr>
      </p:pic>
      <p:pic>
        <p:nvPicPr>
          <p:cNvPr id="216" name="picture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0161" y="1925510"/>
            <a:ext cx="252122" cy="229316"/>
          </a:xfrm>
          <a:prstGeom prst="rect">
            <a:avLst/>
          </a:prstGeom>
        </p:spPr>
      </p:pic>
      <p:sp>
        <p:nvSpPr>
          <p:cNvPr id="218" name="textbox 218"/>
          <p:cNvSpPr/>
          <p:nvPr/>
        </p:nvSpPr>
        <p:spPr>
          <a:xfrm>
            <a:off x="1676722" y="1005652"/>
            <a:ext cx="6739890" cy="480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9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6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1.0:</a:t>
            </a:r>
            <a:r>
              <a:rPr sz="3100" b="1" kern="0" spc="3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15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可靠信道上的可靠数据传输</a:t>
            </a:r>
            <a:endParaRPr lang="SimSun" altLang="SimSun" sz="3100" dirty="0"/>
          </a:p>
        </p:txBody>
      </p:sp>
      <p:pic>
        <p:nvPicPr>
          <p:cNvPr id="220" name="picture 2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222" name="textbox 222"/>
          <p:cNvSpPr/>
          <p:nvPr/>
        </p:nvSpPr>
        <p:spPr>
          <a:xfrm>
            <a:off x="2812411" y="4242188"/>
            <a:ext cx="2122804" cy="9029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5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9000"/>
              </a:lnSpc>
              <a:tabLst/>
            </a:pPr>
            <a:r>
              <a:rPr sz="1400" b="1" u="sng" kern="0" spc="-1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rdt_send(data</a:t>
            </a:r>
            <a:r>
              <a:rPr sz="1400" b="1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4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8707"/>
              </a:lnSpc>
              <a:tabLst/>
            </a:pPr>
            <a:endParaRPr lang="Arial" altLang="Arial" sz="100" dirty="0"/>
          </a:p>
          <a:p>
            <a:pPr marL="47625" algn="l" rtl="0" eaLnBrk="0">
              <a:lnSpc>
                <a:spcPct val="109000"/>
              </a:lnSpc>
              <a:tabLst/>
            </a:pPr>
            <a:r>
              <a:rPr sz="1400" b="1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packet =</a:t>
            </a:r>
            <a:r>
              <a:rPr sz="1400" b="1" kern="0" spc="1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make_pkt(data)</a:t>
            </a:r>
            <a:r>
              <a:rPr sz="14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udt_send(packet)</a:t>
            </a:r>
            <a:endParaRPr lang="Arial" altLang="Arial" sz="1400" dirty="0"/>
          </a:p>
        </p:txBody>
      </p:sp>
      <p:sp>
        <p:nvSpPr>
          <p:cNvPr id="224" name="textbox 224"/>
          <p:cNvSpPr/>
          <p:nvPr/>
        </p:nvSpPr>
        <p:spPr>
          <a:xfrm>
            <a:off x="6555275" y="4248250"/>
            <a:ext cx="1779270" cy="7727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5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9000"/>
              </a:lnSpc>
              <a:tabLst/>
            </a:pPr>
            <a:r>
              <a:rPr sz="1400" b="1" u="sng" kern="0" spc="-1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rdt_rcv(packe</a:t>
            </a:r>
            <a:r>
              <a:rPr sz="1400" b="1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t)</a:t>
            </a:r>
            <a:endParaRPr lang="Arial" altLang="Arial" sz="1400" dirty="0"/>
          </a:p>
          <a:p>
            <a:pPr marL="39369" indent="-1270" algn="l" rtl="0" eaLnBrk="0">
              <a:lnSpc>
                <a:spcPct val="109000"/>
              </a:lnSpc>
              <a:spcBef>
                <a:spcPts val="226"/>
              </a:spcBef>
              <a:tabLst/>
            </a:pPr>
            <a:r>
              <a:rPr sz="14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extract (packet,d</a:t>
            </a:r>
            <a:r>
              <a:rPr sz="1400" b="1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ata) </a:t>
            </a:r>
            <a:r>
              <a:rPr sz="14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deliver_dat</a:t>
            </a:r>
            <a:r>
              <a:rPr sz="1400" b="1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a(data)</a:t>
            </a:r>
            <a:endParaRPr lang="Arial" altLang="Arial" sz="1400" dirty="0"/>
          </a:p>
        </p:txBody>
      </p:sp>
      <p:pic>
        <p:nvPicPr>
          <p:cNvPr id="226" name="picture 2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414517" y="4168139"/>
            <a:ext cx="1134109" cy="903732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21600000">
            <a:off x="1636522" y="4180331"/>
            <a:ext cx="871982" cy="903732"/>
            <a:chOff x="0" y="0"/>
            <a:chExt cx="871982" cy="903732"/>
          </a:xfrm>
        </p:grpSpPr>
        <p:pic>
          <p:nvPicPr>
            <p:cNvPr id="228" name="picture 2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18542" y="0"/>
              <a:ext cx="853439" cy="903732"/>
            </a:xfrm>
            <a:prstGeom prst="rect">
              <a:avLst/>
            </a:prstGeom>
          </p:spPr>
        </p:pic>
        <p:sp>
          <p:nvSpPr>
            <p:cNvPr id="230" name="textbox 230"/>
            <p:cNvSpPr/>
            <p:nvPr/>
          </p:nvSpPr>
          <p:spPr>
            <a:xfrm>
              <a:off x="-12700" y="-12700"/>
              <a:ext cx="897889" cy="9702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6000"/>
                </a:lnSpc>
                <a:tabLst/>
              </a:pPr>
              <a:endParaRPr lang="Arial" altLang="Arial" sz="1000" dirty="0"/>
            </a:p>
            <a:p>
              <a:pPr marL="99060" indent="-5714" algn="l" rtl="0" eaLnBrk="0">
                <a:lnSpc>
                  <a:spcPct val="91000"/>
                </a:lnSpc>
                <a:spcBef>
                  <a:spcPts val="6"/>
                </a:spcBef>
                <a:tabLst>
                  <a:tab pos="135254" algn="l"/>
                </a:tabLst>
              </a:pPr>
              <a:r>
                <a:rPr sz="14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4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400" b="1" kern="0" spc="-1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Wait for</a:t>
              </a:r>
              <a:r>
                <a:rPr sz="1400" b="1" kern="0" spc="1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r>
                <a:rPr sz="1400" b="1" kern="0" spc="-1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call from</a:t>
              </a:r>
              <a:endParaRPr lang="Arial" altLang="Arial" sz="1400" dirty="0"/>
            </a:p>
            <a:p>
              <a:pPr marL="213995" algn="l" rtl="0" eaLnBrk="0">
                <a:lnSpc>
                  <a:spcPct val="81000"/>
                </a:lnSpc>
                <a:spcBef>
                  <a:spcPts val="320"/>
                </a:spcBef>
                <a:tabLst/>
              </a:pPr>
              <a:r>
                <a:rPr sz="1400" b="1" kern="0" spc="-2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above</a:t>
              </a:r>
              <a:endParaRPr lang="Arial" altLang="Arial" sz="1400" dirty="0"/>
            </a:p>
          </p:txBody>
        </p:sp>
        <p:pic>
          <p:nvPicPr>
            <p:cNvPr id="232" name="picture 2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136906"/>
              <a:ext cx="81025" cy="70358"/>
            </a:xfrm>
            <a:prstGeom prst="rect">
              <a:avLst/>
            </a:prstGeom>
          </p:spPr>
        </p:pic>
      </p:grpSp>
      <p:pic>
        <p:nvPicPr>
          <p:cNvPr id="234" name="picture 2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236" name="textbox 236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238" name="textbox 238"/>
          <p:cNvSpPr/>
          <p:nvPr/>
        </p:nvSpPr>
        <p:spPr>
          <a:xfrm>
            <a:off x="2854591" y="5321427"/>
            <a:ext cx="872489" cy="400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948"/>
              </a:lnSpc>
              <a:tabLst/>
            </a:pPr>
            <a:r>
              <a:rPr sz="2100" b="1" kern="0" spc="-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sender</a:t>
            </a:r>
            <a:endParaRPr lang="Arial" altLang="Arial" sz="2100" dirty="0"/>
          </a:p>
        </p:txBody>
      </p:sp>
      <p:sp>
        <p:nvSpPr>
          <p:cNvPr id="240" name="textbox 240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sp>
        <p:nvSpPr>
          <p:cNvPr id="242" name="textbox 242"/>
          <p:cNvSpPr/>
          <p:nvPr/>
        </p:nvSpPr>
        <p:spPr>
          <a:xfrm>
            <a:off x="5488815" y="4320822"/>
            <a:ext cx="762634" cy="4133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73"/>
              </a:lnSpc>
              <a:tabLst/>
            </a:pPr>
            <a:endParaRPr lang="Arial" altLang="Arial" sz="100" dirty="0"/>
          </a:p>
          <a:p>
            <a:pPr marL="12700" indent="35559" algn="l" rtl="0" eaLnBrk="0">
              <a:lnSpc>
                <a:spcPct val="91000"/>
              </a:lnSpc>
              <a:tabLst/>
            </a:pPr>
            <a:r>
              <a:rPr sz="1400" b="1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Wait for</a:t>
            </a:r>
            <a:r>
              <a:rPr sz="1400" b="1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400" b="1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 from</a:t>
            </a:r>
            <a:endParaRPr lang="Arial" altLang="Arial" sz="1400" dirty="0"/>
          </a:p>
        </p:txBody>
      </p:sp>
      <p:pic>
        <p:nvPicPr>
          <p:cNvPr id="244" name="picture 2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2369820" y="4309872"/>
            <a:ext cx="400811" cy="627887"/>
          </a:xfrm>
          <a:prstGeom prst="rect">
            <a:avLst/>
          </a:prstGeom>
        </p:spPr>
      </p:pic>
      <p:pic>
        <p:nvPicPr>
          <p:cNvPr id="246" name="picture 2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248" name="textbox 248"/>
          <p:cNvSpPr/>
          <p:nvPr/>
        </p:nvSpPr>
        <p:spPr>
          <a:xfrm>
            <a:off x="6348627" y="5454243"/>
            <a:ext cx="1060450" cy="292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46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2100" b="1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receiver</a:t>
            </a:r>
            <a:endParaRPr lang="Arial" altLang="Arial" sz="2100" dirty="0"/>
          </a:p>
        </p:txBody>
      </p:sp>
      <p:sp>
        <p:nvSpPr>
          <p:cNvPr id="250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2" name="textbox 252"/>
          <p:cNvSpPr/>
          <p:nvPr/>
        </p:nvSpPr>
        <p:spPr>
          <a:xfrm>
            <a:off x="5610420" y="4749652"/>
            <a:ext cx="518159" cy="198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0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400" b="1" kern="0" spc="-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</a:t>
            </a:r>
            <a:endParaRPr lang="Arial" altLang="Arial" sz="1400" dirty="0"/>
          </a:p>
        </p:txBody>
      </p:sp>
      <p:pic>
        <p:nvPicPr>
          <p:cNvPr id="254" name="picture 2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5154167" y="4158995"/>
            <a:ext cx="286765" cy="187706"/>
          </a:xfrm>
          <a:prstGeom prst="rect">
            <a:avLst/>
          </a:prstGeom>
        </p:spPr>
      </p:pic>
      <p:pic>
        <p:nvPicPr>
          <p:cNvPr id="256" name="picture 2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376172" y="4171188"/>
            <a:ext cx="286765" cy="187705"/>
          </a:xfrm>
          <a:prstGeom prst="rect">
            <a:avLst/>
          </a:prstGeom>
        </p:spPr>
      </p:pic>
      <p:sp>
        <p:nvSpPr>
          <p:cNvPr id="258" name="textbox 258"/>
          <p:cNvSpPr/>
          <p:nvPr/>
        </p:nvSpPr>
        <p:spPr>
          <a:xfrm>
            <a:off x="9884362" y="6550417"/>
            <a:ext cx="10604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8"/>
            <a:ext cx="10690859" cy="3890771"/>
          </a:xfrm>
          <a:prstGeom prst="rect">
            <a:avLst/>
          </a:prstGeom>
        </p:spPr>
      </p:pic>
      <p:pic>
        <p:nvPicPr>
          <p:cNvPr id="262" name="picture 2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772667"/>
            <a:ext cx="10690859" cy="101193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21600000">
            <a:off x="1336547" y="3337560"/>
            <a:ext cx="8017764" cy="1336547"/>
            <a:chOff x="0" y="0"/>
            <a:chExt cx="8017764" cy="1336547"/>
          </a:xfrm>
        </p:grpSpPr>
        <p:pic>
          <p:nvPicPr>
            <p:cNvPr id="264" name="picture 2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8017764" cy="1336547"/>
            </a:xfrm>
            <a:prstGeom prst="rect">
              <a:avLst/>
            </a:prstGeom>
          </p:spPr>
        </p:pic>
        <p:sp>
          <p:nvSpPr>
            <p:cNvPr id="266" name="textbox 266"/>
            <p:cNvSpPr/>
            <p:nvPr/>
          </p:nvSpPr>
          <p:spPr>
            <a:xfrm>
              <a:off x="-12700" y="-12700"/>
              <a:ext cx="8043544" cy="136207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3000"/>
                </a:lnSpc>
                <a:tabLst/>
              </a:pPr>
              <a:endParaRPr lang="Arial" altLang="Arial" sz="1000" dirty="0"/>
            </a:p>
            <a:p>
              <a:pPr marL="2997200" algn="l" rtl="0" eaLnBrk="0">
                <a:lnSpc>
                  <a:spcPts val="6161"/>
                </a:lnSpc>
                <a:spcBef>
                  <a:spcPts val="1"/>
                </a:spcBef>
                <a:tabLst/>
              </a:pPr>
              <a:r>
                <a:rPr sz="4700" kern="0" spc="-150" dirty="0">
                  <a:ln w="12039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FF">
                      <a:alpha val="100000"/>
                    </a:srgbClr>
                  </a:solidFill>
                  <a:latin typeface="STKaiti"/>
                  <a:ea typeface="STKaiti"/>
                  <a:cs typeface="STKaiti"/>
                </a:rPr>
                <a:t>谢</a:t>
              </a:r>
              <a:r>
                <a:rPr sz="4700" kern="0" spc="140" dirty="0">
                  <a:solidFill>
                    <a:srgbClr val="FFFFFF">
                      <a:alpha val="100000"/>
                    </a:srgbClr>
                  </a:solidFill>
                  <a:latin typeface="STKaiti"/>
                  <a:ea typeface="STKaiti"/>
                  <a:cs typeface="STKaiti"/>
                </a:rPr>
                <a:t>  </a:t>
              </a:r>
              <a:r>
                <a:rPr sz="4700" kern="0" spc="-150" dirty="0">
                  <a:ln w="12039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FF">
                      <a:alpha val="100000"/>
                    </a:srgbClr>
                  </a:solidFill>
                  <a:latin typeface="STKaiti"/>
                  <a:ea typeface="STKaiti"/>
                  <a:cs typeface="STKaiti"/>
                </a:rPr>
                <a:t>谢！</a:t>
              </a:r>
              <a:endParaRPr lang="STKaiti" altLang="STKaiti" sz="4700" dirty="0"/>
            </a:p>
          </p:txBody>
        </p:sp>
      </p:grpSp>
      <p:sp>
        <p:nvSpPr>
          <p:cNvPr id="268" name="rect"/>
          <p:cNvSpPr/>
          <p:nvPr/>
        </p:nvSpPr>
        <p:spPr>
          <a:xfrm>
            <a:off x="0" y="6571488"/>
            <a:ext cx="10690859" cy="214883"/>
          </a:xfrm>
          <a:prstGeom prst="rect">
            <a:avLst/>
          </a:prstGeom>
          <a:solidFill>
            <a:srgbClr val="99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2015-05-04T11:00:19Z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2023-09-16T15:46:12</vt:filetime>
  </property>
</Properties>
</file>