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692003" cy="756000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3" Type="http://schemas.openxmlformats.org/officeDocument/2006/relationships/viewProps" Target="viewProps.xml"/><Relationship Id="rId12" Type="http://schemas.openxmlformats.org/officeDocument/2006/relationships/tableStyles" Target="tableStyles.xml"/><Relationship Id="rId11" Type="http://schemas.openxmlformats.org/officeDocument/2006/relationships/presProps" Target="presProps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6.jpe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20" Type="http://schemas.openxmlformats.org/officeDocument/2006/relationships/image" Target="../media/image25.png"/><Relationship Id="rId2" Type="http://schemas.openxmlformats.org/officeDocument/2006/relationships/image" Target="../media/image4.jpeg"/><Relationship Id="rId19" Type="http://schemas.openxmlformats.org/officeDocument/2006/relationships/image" Target="../media/image24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7.jpe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6.jpe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7" Type="http://schemas.openxmlformats.org/officeDocument/2006/relationships/image" Target="../media/image39.png"/><Relationship Id="rId16" Type="http://schemas.openxmlformats.org/officeDocument/2006/relationships/image" Target="../media/image38.png"/><Relationship Id="rId15" Type="http://schemas.openxmlformats.org/officeDocument/2006/relationships/image" Target="../media/image37.png"/><Relationship Id="rId14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7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42.jpeg"/><Relationship Id="rId4" Type="http://schemas.openxmlformats.org/officeDocument/2006/relationships/image" Target="../media/image4.jpe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4.jpe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.jpeg"/><Relationship Id="rId3" Type="http://schemas.openxmlformats.org/officeDocument/2006/relationships/image" Target="../media/image6.jpeg"/><Relationship Id="rId20" Type="http://schemas.openxmlformats.org/officeDocument/2006/relationships/image" Target="../media/image62.png"/><Relationship Id="rId2" Type="http://schemas.openxmlformats.org/officeDocument/2006/relationships/image" Target="../media/image7.jpeg"/><Relationship Id="rId19" Type="http://schemas.openxmlformats.org/officeDocument/2006/relationships/image" Target="../media/image61.png"/><Relationship Id="rId18" Type="http://schemas.openxmlformats.org/officeDocument/2006/relationships/image" Target="../media/image60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5" Type="http://schemas.openxmlformats.org/officeDocument/2006/relationships/image" Target="../media/image57.png"/><Relationship Id="rId14" Type="http://schemas.openxmlformats.org/officeDocument/2006/relationships/image" Target="../media/image56.png"/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4.jpeg"/><Relationship Id="rId3" Type="http://schemas.openxmlformats.org/officeDocument/2006/relationships/image" Target="../media/image6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772668"/>
            <a:ext cx="10690859" cy="3890771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336547" y="3148584"/>
            <a:ext cx="8017764" cy="1514855"/>
            <a:chOff x="0" y="0"/>
            <a:chExt cx="8017764" cy="1514855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017764" cy="1514855"/>
            </a:xfrm>
            <a:prstGeom prst="rect">
              <a:avLst/>
            </a:prstGeom>
          </p:spPr>
        </p:pic>
        <p:sp>
          <p:nvSpPr>
            <p:cNvPr id="6" name="textbox 6"/>
            <p:cNvSpPr/>
            <p:nvPr/>
          </p:nvSpPr>
          <p:spPr>
            <a:xfrm>
              <a:off x="-12700" y="-12700"/>
              <a:ext cx="8043544" cy="16052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9000"/>
                </a:lnSpc>
                <a:tabLst/>
              </a:pPr>
              <a:endParaRPr lang="Arial" altLang="Arial" sz="1000" dirty="0"/>
            </a:p>
            <a:p>
              <a:pPr marL="1579880" algn="l" rtl="0" eaLnBrk="0">
                <a:lnSpc>
                  <a:spcPct val="96000"/>
                </a:lnSpc>
                <a:spcBef>
                  <a:spcPts val="5"/>
                </a:spcBef>
                <a:tabLst/>
              </a:pPr>
              <a:r>
                <a:rPr sz="3800" kern="0" spc="50" dirty="0">
                  <a:ln w="9817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10"/>
                  </a:ln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计算机网络</a:t>
              </a:r>
              <a:r>
                <a:rPr sz="3800" kern="0" spc="50" dirty="0">
                  <a:ln w="9817" cap="flat" cmpd="sng">
                    <a:solidFill>
                      <a:srgbClr val="FFFF00">
                        <a:alpha val="100000"/>
                      </a:srgbClr>
                    </a:solidFill>
                    <a:prstDash val="solid"/>
                    <a:miter lim="10"/>
                  </a:ln>
                  <a:solidFill>
                    <a:srgbClr val="FFFF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之</a:t>
              </a:r>
              <a:r>
                <a:rPr sz="3800" kern="0" spc="50" dirty="0">
                  <a:ln w="9817" cap="flat" cmpd="sng">
                    <a:solidFill>
                      <a:srgbClr val="FF0000">
                        <a:alpha val="100000"/>
                      </a:srgbClr>
                    </a:solidFill>
                    <a:prstDash val="solid"/>
                    <a:miter lim="10"/>
                  </a:ln>
                  <a:solidFill>
                    <a:srgbClr val="FF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探赜索隐</a:t>
              </a:r>
              <a:endParaRPr lang="SimSun" altLang="SimSun" sz="3800" dirty="0"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772667"/>
            <a:ext cx="10690859" cy="1011936"/>
          </a:xfrm>
          <a:prstGeom prst="rect">
            <a:avLst/>
          </a:prstGeom>
        </p:spPr>
      </p:pic>
      <p:sp>
        <p:nvSpPr>
          <p:cNvPr id="10" name="rect"/>
          <p:cNvSpPr/>
          <p:nvPr/>
        </p:nvSpPr>
        <p:spPr>
          <a:xfrm>
            <a:off x="0" y="6571488"/>
            <a:ext cx="10690859" cy="214883"/>
          </a:xfrm>
          <a:prstGeom prst="rect">
            <a:avLst/>
          </a:prstGeom>
          <a:solidFill>
            <a:srgbClr val="99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" name="textbox 12"/>
          <p:cNvSpPr/>
          <p:nvPr/>
        </p:nvSpPr>
        <p:spPr>
          <a:xfrm>
            <a:off x="3972974" y="5188927"/>
            <a:ext cx="2821939" cy="4819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8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100" kern="0" spc="40" dirty="0">
                <a:ln w="80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3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1508759"/>
            <a:ext cx="10690859" cy="213359"/>
          </a:xfrm>
          <a:prstGeom prst="rect">
            <a:avLst/>
          </a:prstGeom>
        </p:spPr>
      </p:pic>
      <p:sp>
        <p:nvSpPr>
          <p:cNvPr id="18" name="textbox 18"/>
          <p:cNvSpPr/>
          <p:nvPr/>
        </p:nvSpPr>
        <p:spPr>
          <a:xfrm>
            <a:off x="3946002" y="3729441"/>
            <a:ext cx="2797175" cy="5924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14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/>
            </a:pPr>
            <a:r>
              <a:rPr sz="38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 2.1</a:t>
            </a:r>
            <a:r>
              <a:rPr sz="3800" kern="0" spc="0" dirty="0">
                <a:ln w="9817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和</a:t>
            </a:r>
            <a:r>
              <a:rPr sz="38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2.2</a:t>
            </a:r>
            <a:endParaRPr lang="Arial" altLang="Arial" sz="3800" dirty="0"/>
          </a:p>
        </p:txBody>
      </p:sp>
      <p:sp>
        <p:nvSpPr>
          <p:cNvPr id="20" name="textbox 20"/>
          <p:cNvSpPr/>
          <p:nvPr/>
        </p:nvSpPr>
        <p:spPr>
          <a:xfrm>
            <a:off x="4474760" y="983881"/>
            <a:ext cx="1756410" cy="4597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8210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1000"/>
              </a:lnSpc>
              <a:tabLst/>
            </a:pPr>
            <a:r>
              <a:rPr sz="3500" kern="0" spc="-90" dirty="0">
                <a:solidFill>
                  <a:srgbClr val="FFFFFF">
                    <a:alpha val="100000"/>
                  </a:srgbClr>
                </a:solidFill>
                <a:latin typeface="STKaiti"/>
                <a:ea typeface="STKaiti"/>
                <a:cs typeface="STKaiti"/>
              </a:rPr>
              <a:t>本讲主</a:t>
            </a:r>
            <a:r>
              <a:rPr sz="3500" kern="0" spc="-50" dirty="0">
                <a:solidFill>
                  <a:srgbClr val="FFFFFF">
                    <a:alpha val="100000"/>
                  </a:srgbClr>
                </a:solidFill>
                <a:latin typeface="STKaiti"/>
                <a:ea typeface="STKaiti"/>
                <a:cs typeface="STKaiti"/>
              </a:rPr>
              <a:t>题</a:t>
            </a:r>
            <a:endParaRPr lang="STKaiti" altLang="STKaiti" sz="3500" dirty="0"/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24" name="textbox 24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26" name="textbox 26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30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textbox 32"/>
          <p:cNvSpPr/>
          <p:nvPr/>
        </p:nvSpPr>
        <p:spPr>
          <a:xfrm>
            <a:off x="9882497" y="6550417"/>
            <a:ext cx="107950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1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4"/>
          <p:cNvSpPr/>
          <p:nvPr/>
        </p:nvSpPr>
        <p:spPr>
          <a:xfrm>
            <a:off x="573506" y="1826590"/>
            <a:ext cx="8171815" cy="20415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lang="Arial" altLang="Arial" sz="100" dirty="0"/>
          </a:p>
          <a:p>
            <a:pPr marL="409575" indent="-396875" algn="l" rtl="0" eaLnBrk="0">
              <a:lnSpc>
                <a:spcPct val="122000"/>
              </a:lnSpc>
              <a:tabLst/>
            </a:pPr>
            <a:r>
              <a:rPr sz="2100" kern="0" spc="-10" dirty="0">
                <a:solidFill>
                  <a:srgbClr val="6699FF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</a:t>
            </a:r>
            <a:r>
              <a:rPr sz="2100" kern="0" spc="-1320" dirty="0">
                <a:solidFill>
                  <a:srgbClr val="6699FF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100" kern="0" spc="-1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如果</a:t>
            </a:r>
            <a:r>
              <a:rPr sz="2100" b="1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ACK/NAK</a:t>
            </a:r>
            <a:r>
              <a:rPr sz="2100" kern="0" spc="-1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消息发生错</a:t>
            </a:r>
            <a:r>
              <a:rPr sz="2100" kern="0" spc="-2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误</a:t>
            </a:r>
            <a:r>
              <a:rPr sz="2100" b="1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100" kern="0" spc="-2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被破坏</a:t>
            </a:r>
            <a:r>
              <a:rPr sz="2100" b="1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(corrupted)</a:t>
            </a:r>
            <a:r>
              <a:rPr sz="2100" kern="0" spc="-2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会怎么样？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</a:t>
            </a:r>
            <a:r>
              <a:rPr sz="1700" kern="0" spc="4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</a:t>
            </a:r>
            <a:r>
              <a:rPr sz="1700" kern="0" spc="-86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1700" kern="0" spc="4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为</a:t>
            </a:r>
            <a:r>
              <a:rPr sz="17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1700" b="1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17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NAK</a:t>
            </a:r>
            <a:r>
              <a:rPr sz="1700" kern="0" spc="4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增加校验和，检错并纠错</a:t>
            </a:r>
            <a:endParaRPr lang="SimSun" altLang="SimSun" sz="1700" dirty="0"/>
          </a:p>
          <a:p>
            <a:pPr marL="655955" indent="-246379" algn="l" rtl="0" eaLnBrk="0">
              <a:lnSpc>
                <a:spcPct val="109000"/>
              </a:lnSpc>
              <a:spcBef>
                <a:spcPts val="562"/>
              </a:spcBef>
              <a:tabLst/>
            </a:pPr>
            <a:r>
              <a:rPr sz="1700" kern="0" spc="6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</a:t>
            </a:r>
            <a:r>
              <a:rPr sz="1700" kern="0" spc="-89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1700" kern="0" spc="6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发送方收到被破坏</a:t>
            </a:r>
            <a:r>
              <a:rPr sz="17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1700" b="1" kern="0" spc="6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17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NAK</a:t>
            </a:r>
            <a:r>
              <a:rPr sz="1700" kern="0" spc="6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时不知</a:t>
            </a:r>
            <a:r>
              <a:rPr sz="1700" kern="0" spc="5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道接收方发生了什么，添加额外的控制消</a:t>
            </a:r>
            <a:r>
              <a:rPr sz="17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700" kern="0" spc="-1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息</a:t>
            </a:r>
            <a:endParaRPr lang="SimSun" altLang="SimSun" sz="1700" dirty="0"/>
          </a:p>
          <a:p>
            <a:pPr marL="409575" algn="l" rtl="0" eaLnBrk="0">
              <a:lnSpc>
                <a:spcPct val="95000"/>
              </a:lnSpc>
              <a:spcBef>
                <a:spcPts val="606"/>
              </a:spcBef>
              <a:tabLst/>
            </a:pPr>
            <a:r>
              <a:rPr sz="1700" kern="0" spc="4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</a:t>
            </a:r>
            <a:r>
              <a:rPr sz="1700" kern="0" spc="-88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1700" kern="0" spc="4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如果</a:t>
            </a:r>
            <a:r>
              <a:rPr sz="17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1700" b="1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17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NAK</a:t>
            </a:r>
            <a:r>
              <a:rPr sz="1700" kern="0" spc="4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坏掉，发送方</a:t>
            </a:r>
            <a:r>
              <a:rPr sz="1700" kern="0" spc="3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重传</a:t>
            </a:r>
            <a:endParaRPr lang="SimSun" altLang="SimSun" sz="1700" dirty="0"/>
          </a:p>
          <a:p>
            <a:pPr marL="409575" algn="l" rtl="0" eaLnBrk="0">
              <a:lnSpc>
                <a:spcPts val="2736"/>
              </a:lnSpc>
              <a:tabLst/>
            </a:pPr>
            <a:r>
              <a:rPr sz="1700" kern="0" spc="3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</a:t>
            </a:r>
            <a:r>
              <a:rPr sz="1700" kern="0" spc="-82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1700" kern="0" spc="3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不能简单的重传：产生</a:t>
            </a:r>
            <a:r>
              <a:rPr sz="1700" kern="0" spc="30" dirty="0">
                <a:ln w="4445" cap="flat" cmpd="sng">
                  <a:solidFill>
                    <a:srgbClr val="C00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重复分组</a:t>
            </a:r>
            <a:endParaRPr lang="SimSun" altLang="SimSun" sz="1700" dirty="0"/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sp>
        <p:nvSpPr>
          <p:cNvPr id="38" name="textbox 38"/>
          <p:cNvSpPr/>
          <p:nvPr/>
        </p:nvSpPr>
        <p:spPr>
          <a:xfrm>
            <a:off x="-12700" y="1005652"/>
            <a:ext cx="10716259" cy="4819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8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>
                <a:tab pos="3143250" algn="l"/>
              </a:tabLst>
            </a:pP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3100" b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3100" b="1" kern="0" spc="4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2.0</a:t>
            </a:r>
            <a:r>
              <a:rPr sz="3100" kern="0" spc="15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有什么缺陷？</a:t>
            </a:r>
            <a:r>
              <a:rPr sz="3100" kern="0" spc="15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</a:t>
            </a:r>
            <a:r>
              <a:rPr sz="3100" kern="0" spc="14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</a:t>
            </a:r>
            <a:endParaRPr lang="SimSun" altLang="SimSun" sz="3100" dirty="0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7293864" y="4732201"/>
            <a:ext cx="3057143" cy="1231210"/>
            <a:chOff x="0" y="0"/>
            <a:chExt cx="3057143" cy="1231210"/>
          </a:xfrm>
        </p:grpSpPr>
        <p:pic>
          <p:nvPicPr>
            <p:cNvPr id="40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54682"/>
              <a:ext cx="3057143" cy="1176528"/>
            </a:xfrm>
            <a:prstGeom prst="rect">
              <a:avLst/>
            </a:prstGeom>
          </p:spPr>
        </p:pic>
        <p:sp>
          <p:nvSpPr>
            <p:cNvPr id="42" name="textbox 42"/>
            <p:cNvSpPr/>
            <p:nvPr/>
          </p:nvSpPr>
          <p:spPr>
            <a:xfrm>
              <a:off x="-12700" y="-12700"/>
              <a:ext cx="3082925" cy="124777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341"/>
                </a:lnSpc>
                <a:tabLst/>
              </a:pPr>
              <a:endParaRPr lang="Arial" altLang="Arial" sz="100" dirty="0"/>
            </a:p>
            <a:p>
              <a:pPr marL="186054" algn="l" rtl="0" eaLnBrk="0">
                <a:lnSpc>
                  <a:spcPts val="2257"/>
                </a:lnSpc>
                <a:tabLst/>
              </a:pPr>
              <a:r>
                <a:rPr sz="1700" kern="0" spc="10" dirty="0">
                  <a:solidFill>
                    <a:srgbClr val="FF0000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stop and</a:t>
              </a:r>
              <a:r>
                <a:rPr sz="1700" kern="0" spc="130" dirty="0">
                  <a:solidFill>
                    <a:srgbClr val="FF0000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 </a:t>
              </a:r>
              <a:r>
                <a:rPr sz="1700" kern="0" spc="10" dirty="0">
                  <a:solidFill>
                    <a:srgbClr val="FF0000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wait</a:t>
              </a:r>
              <a:endParaRPr lang="Comic Sans MS" altLang="Comic Sans MS" sz="1700" dirty="0"/>
            </a:p>
            <a:p>
              <a:pPr marL="184150" indent="6985" algn="l" rtl="0" eaLnBrk="0">
                <a:lnSpc>
                  <a:spcPct val="103000"/>
                </a:lnSpc>
                <a:spcBef>
                  <a:spcPts val="43"/>
                </a:spcBef>
                <a:tabLst/>
              </a:pPr>
              <a:r>
                <a:rPr sz="1700" kern="0" spc="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Sender</a:t>
              </a:r>
              <a:r>
                <a:rPr sz="1700" kern="0" spc="11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 </a:t>
              </a:r>
              <a:r>
                <a:rPr sz="1700" kern="0" spc="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sends</a:t>
              </a:r>
              <a:r>
                <a:rPr sz="1700" kern="0" spc="11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 </a:t>
              </a:r>
              <a:r>
                <a:rPr sz="1700" kern="0" spc="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one</a:t>
              </a:r>
              <a:r>
                <a:rPr sz="1700" kern="0" spc="13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 </a:t>
              </a:r>
              <a:r>
                <a:rPr sz="1700" kern="0" spc="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packet</a:t>
              </a:r>
              <a:r>
                <a:rPr sz="1700" kern="0" spc="11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,</a:t>
              </a:r>
              <a:r>
                <a:rPr sz="1700" kern="0" spc="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     </a:t>
              </a:r>
              <a:r>
                <a:rPr sz="1700" kern="0" spc="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then</a:t>
              </a:r>
              <a:r>
                <a:rPr sz="1700" kern="0" spc="2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 </a:t>
              </a:r>
              <a:r>
                <a:rPr sz="1700" kern="0" spc="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waits</a:t>
              </a:r>
              <a:r>
                <a:rPr sz="1700" kern="0" spc="2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 </a:t>
              </a:r>
              <a:r>
                <a:rPr sz="1700" kern="0" spc="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for</a:t>
              </a:r>
              <a:r>
                <a:rPr sz="1700" kern="0" spc="20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 </a:t>
              </a:r>
              <a:r>
                <a:rPr sz="1700" kern="0" spc="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receiver</a:t>
              </a:r>
              <a:r>
                <a:rPr sz="1700" kern="0" spc="2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        </a:t>
              </a:r>
              <a:r>
                <a:rPr sz="1700" kern="0" spc="10" dirty="0">
                  <a:solidFill>
                    <a:srgbClr val="163794">
                      <a:alpha val="100000"/>
                    </a:srgbClr>
                  </a:solidFill>
                  <a:latin typeface="Comic Sans MS"/>
                  <a:ea typeface="Comic Sans MS"/>
                  <a:cs typeface="Comic Sans MS"/>
                </a:rPr>
                <a:t>response</a:t>
              </a:r>
              <a:endParaRPr lang="Comic Sans MS" altLang="Comic Sans MS" sz="1700" dirty="0"/>
            </a:p>
          </p:txBody>
        </p:sp>
      </p:grpSp>
      <p:sp>
        <p:nvSpPr>
          <p:cNvPr id="44" name="textbox 44"/>
          <p:cNvSpPr/>
          <p:nvPr/>
        </p:nvSpPr>
        <p:spPr>
          <a:xfrm>
            <a:off x="970767" y="4680341"/>
            <a:ext cx="6054090" cy="676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440"/>
              </a:lnSpc>
              <a:tabLst/>
            </a:pPr>
            <a:r>
              <a:rPr sz="1700" kern="0" spc="-1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1700" kern="0" spc="-48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1700" kern="0" spc="-10" dirty="0">
                <a:ln w="4445" cap="flat" cmpd="sng">
                  <a:solidFill>
                    <a:srgbClr val="C00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序列号</a:t>
            </a:r>
            <a:r>
              <a:rPr sz="1700" b="1" kern="0" spc="-10" dirty="0">
                <a:solidFill>
                  <a:srgbClr val="C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(Sequence</a:t>
            </a:r>
            <a:r>
              <a:rPr sz="1700" b="1" kern="0" spc="160" dirty="0">
                <a:solidFill>
                  <a:srgbClr val="C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C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</a:t>
            </a:r>
            <a:r>
              <a:rPr sz="1700" b="1" kern="0" spc="-20" dirty="0">
                <a:solidFill>
                  <a:srgbClr val="C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er)</a:t>
            </a:r>
            <a:r>
              <a:rPr sz="1700" b="1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: </a:t>
            </a:r>
            <a:r>
              <a:rPr sz="1700" kern="0" spc="-2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发送方给每个分组增加序列号</a:t>
            </a:r>
            <a:endParaRPr lang="SimSun" altLang="SimSun" sz="1700" dirty="0"/>
          </a:p>
          <a:p>
            <a:pPr marL="12700" algn="l" rtl="0" eaLnBrk="0">
              <a:lnSpc>
                <a:spcPts val="2178"/>
              </a:lnSpc>
              <a:spcBef>
                <a:spcPts val="503"/>
              </a:spcBef>
              <a:tabLst/>
            </a:pPr>
            <a:r>
              <a:rPr sz="1700" kern="0" spc="-13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1700" kern="0" spc="-48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1700" kern="0" spc="-13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接收方丢弃重复分</a:t>
            </a:r>
            <a:r>
              <a:rPr sz="1700" kern="0" spc="-14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组</a:t>
            </a:r>
            <a:endParaRPr lang="SimSun" altLang="SimSun" sz="1700" dirty="0"/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386316" y="1862328"/>
            <a:ext cx="1185671" cy="1101851"/>
          </a:xfrm>
          <a:prstGeom prst="rect">
            <a:avLst/>
          </a:prstGeom>
        </p:spPr>
      </p:pic>
      <p:sp>
        <p:nvSpPr>
          <p:cNvPr id="48" name="textbox 48"/>
          <p:cNvSpPr/>
          <p:nvPr/>
        </p:nvSpPr>
        <p:spPr>
          <a:xfrm>
            <a:off x="573506" y="4305833"/>
            <a:ext cx="3114039" cy="3581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3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2619"/>
              </a:lnSpc>
              <a:tabLst/>
            </a:pPr>
            <a:r>
              <a:rPr sz="2100" kern="0" spc="-120" dirty="0">
                <a:solidFill>
                  <a:srgbClr val="6699FF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</a:t>
            </a:r>
            <a:r>
              <a:rPr sz="2100" kern="0" spc="-1320" dirty="0">
                <a:solidFill>
                  <a:srgbClr val="6699FF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100" kern="0" spc="-12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如何解决重复分组问</a:t>
            </a:r>
            <a:r>
              <a:rPr sz="2100" kern="0" spc="-13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题？</a:t>
            </a:r>
            <a:endParaRPr lang="SimSun" altLang="SimSun" sz="2100" dirty="0"/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52" name="textbox 52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54" name="textbox 54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58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" name="textbox 60"/>
          <p:cNvSpPr/>
          <p:nvPr/>
        </p:nvSpPr>
        <p:spPr>
          <a:xfrm>
            <a:off x="9884518" y="6550417"/>
            <a:ext cx="105410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5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sp>
        <p:nvSpPr>
          <p:cNvPr id="64" name="textbox 64"/>
          <p:cNvSpPr/>
          <p:nvPr/>
        </p:nvSpPr>
        <p:spPr>
          <a:xfrm>
            <a:off x="6560445" y="2494769"/>
            <a:ext cx="1703704" cy="20643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981"/>
              </a:lnSpc>
              <a:tabLst/>
            </a:pPr>
            <a:endParaRPr lang="Arial" altLang="Arial" sz="100" dirty="0"/>
          </a:p>
          <a:p>
            <a:pPr marL="175260" indent="635" algn="l" rtl="0" eaLnBrk="0">
              <a:lnSpc>
                <a:spcPct val="106000"/>
              </a:lnSpc>
              <a:tabLst>
                <a:tab pos="1490344" algn="l"/>
              </a:tabLst>
            </a:pP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rdt_rcv(rcvpkt) &amp;&amp; </a:t>
            </a:r>
            <a:r>
              <a:rPr sz="1400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 corrupt(rcvpkt)</a:t>
            </a:r>
            <a:r>
              <a:rPr sz="1400" kern="0" spc="1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1400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400" u="sng" kern="0" spc="-1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NAK(rcvpk</a:t>
            </a:r>
            <a:r>
              <a:rPr sz="1400" u="sng" kern="0" spc="-2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t)</a:t>
            </a:r>
            <a:r>
              <a:rPr sz="1400" u="sng" kern="0" spc="8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 </a:t>
            </a:r>
            <a:r>
              <a:rPr sz="1400" u="sng" kern="0" spc="-2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)</a:t>
            </a:r>
            <a:r>
              <a:rPr sz="14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	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udt</a:t>
            </a:r>
            <a:r>
              <a:rPr sz="1400" kern="0" spc="6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</a:t>
            </a:r>
            <a:r>
              <a:rPr sz="1400" kern="0" spc="6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</a:t>
            </a:r>
            <a:r>
              <a:rPr sz="1400" kern="0" spc="6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400" dirty="0"/>
          </a:p>
          <a:p>
            <a:pPr marL="16509" algn="l" rtl="0" eaLnBrk="0">
              <a:lnSpc>
                <a:spcPts val="1773"/>
              </a:lnSpc>
              <a:spcBef>
                <a:spcPts val="1524"/>
              </a:spcBef>
              <a:tabLst/>
            </a:pP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rdt_rcv(rcvpkt)</a:t>
            </a:r>
            <a:endParaRPr lang="Arial" altLang="Arial" sz="1400" dirty="0"/>
          </a:p>
          <a:p>
            <a:pPr marL="12700" algn="l" rtl="0" eaLnBrk="0">
              <a:lnSpc>
                <a:spcPct val="104000"/>
              </a:lnSpc>
              <a:spcBef>
                <a:spcPts val="1"/>
              </a:spcBef>
              <a:tabLst/>
            </a:pP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&amp;&amp; notcorrupt(rcv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pkt) </a:t>
            </a:r>
            <a:r>
              <a:rPr sz="14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&amp;&amp; isACK(</a:t>
            </a:r>
            <a:r>
              <a:rPr sz="1400" u="sng" kern="0" spc="-1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r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cvpkt)</a:t>
            </a:r>
            <a:endParaRPr lang="Arial" altLang="Arial" sz="14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700" dirty="0"/>
          </a:p>
          <a:p>
            <a:pPr marL="452755" algn="l" rtl="0" eaLnBrk="0">
              <a:lnSpc>
                <a:spcPct val="77000"/>
              </a:lnSpc>
              <a:spcBef>
                <a:spcPts val="2"/>
              </a:spcBef>
              <a:tabLst/>
            </a:pP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Λ</a:t>
            </a:r>
            <a:endParaRPr lang="Times New Roman" altLang="Times New Roman" sz="1400" dirty="0"/>
          </a:p>
        </p:txBody>
      </p:sp>
      <p:sp>
        <p:nvSpPr>
          <p:cNvPr id="66" name="textbox 66"/>
          <p:cNvSpPr/>
          <p:nvPr/>
        </p:nvSpPr>
        <p:spPr>
          <a:xfrm>
            <a:off x="1784941" y="1005652"/>
            <a:ext cx="7153909" cy="4737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65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3100" b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3100" b="1" kern="0" spc="5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3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2.1:</a:t>
            </a:r>
            <a:r>
              <a:rPr sz="3100" b="1" kern="0" spc="3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kern="0" spc="37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发送方</a:t>
            </a:r>
            <a:r>
              <a:rPr sz="3100" b="1" kern="0" spc="3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 </a:t>
            </a:r>
            <a:r>
              <a:rPr sz="3100" kern="0" spc="37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应对</a:t>
            </a:r>
            <a:r>
              <a:rPr sz="3100" b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3100" b="1" kern="0" spc="3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3100" b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NAK</a:t>
            </a:r>
            <a:r>
              <a:rPr sz="3100" kern="0" spc="37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破坏</a:t>
            </a:r>
            <a:endParaRPr lang="SimSun" altLang="SimSun" sz="3100" dirty="0"/>
          </a:p>
        </p:txBody>
      </p:sp>
      <p:pic>
        <p:nvPicPr>
          <p:cNvPr id="68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1508759"/>
            <a:ext cx="10690859" cy="213359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21600000">
            <a:off x="5673852" y="2756915"/>
            <a:ext cx="838200" cy="775715"/>
            <a:chOff x="0" y="0"/>
            <a:chExt cx="838200" cy="775715"/>
          </a:xfrm>
        </p:grpSpPr>
        <p:pic>
          <p:nvPicPr>
            <p:cNvPr id="70" name="picture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838200" cy="775715"/>
            </a:xfrm>
            <a:prstGeom prst="rect">
              <a:avLst/>
            </a:prstGeom>
          </p:spPr>
        </p:pic>
        <p:sp>
          <p:nvSpPr>
            <p:cNvPr id="72" name="textbox 72"/>
            <p:cNvSpPr/>
            <p:nvPr/>
          </p:nvSpPr>
          <p:spPr>
            <a:xfrm>
              <a:off x="-12700" y="-12700"/>
              <a:ext cx="863600" cy="83629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2000"/>
                </a:lnSpc>
                <a:tabLst/>
              </a:pPr>
              <a:endParaRPr lang="Arial" altLang="Arial" sz="700" dirty="0"/>
            </a:p>
            <a:p>
              <a:pPr marL="179704" indent="-11429" algn="l" rtl="0" eaLnBrk="0">
                <a:lnSpc>
                  <a:spcPct val="103000"/>
                </a:lnSpc>
                <a:spcBef>
                  <a:spcPts val="1"/>
                </a:spcBef>
                <a:tabLst/>
              </a:pPr>
              <a:r>
                <a:rPr sz="1200" kern="0" spc="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Wait</a:t>
              </a:r>
              <a:r>
                <a:rPr sz="1200" kern="0" spc="2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200" kern="0" spc="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for</a:t>
              </a:r>
              <a:r>
                <a:rPr sz="1200" kern="0" spc="-1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</a:t>
              </a:r>
              <a:r>
                <a:rPr sz="1200" kern="0" spc="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ACK</a:t>
              </a:r>
              <a:r>
                <a:rPr sz="1200" kern="0" spc="9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200" kern="0" spc="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or     </a:t>
              </a:r>
              <a:r>
                <a:rPr sz="1200" kern="0" spc="6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NAK </a:t>
              </a:r>
              <a:r>
                <a:rPr sz="1200" kern="0" spc="60" dirty="0">
                  <a:solidFill>
                    <a:srgbClr val="FF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</a:t>
              </a:r>
              <a:endParaRPr lang="Arial" altLang="Arial" sz="1200" dirty="0"/>
            </a:p>
          </p:txBody>
        </p:sp>
      </p:grpSp>
      <p:pic>
        <p:nvPicPr>
          <p:cNvPr id="74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359652" y="3288791"/>
            <a:ext cx="140207" cy="1203960"/>
          </a:xfrm>
          <a:prstGeom prst="rect">
            <a:avLst/>
          </a:prstGeom>
        </p:spPr>
      </p:pic>
      <p:pic>
        <p:nvPicPr>
          <p:cNvPr id="76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861303" y="4463796"/>
            <a:ext cx="806196" cy="739139"/>
          </a:xfrm>
          <a:prstGeom prst="rect">
            <a:avLst/>
          </a:prstGeom>
        </p:spPr>
      </p:pic>
      <p:sp>
        <p:nvSpPr>
          <p:cNvPr id="78" name="textbox 78"/>
          <p:cNvSpPr/>
          <p:nvPr/>
        </p:nvSpPr>
        <p:spPr>
          <a:xfrm>
            <a:off x="4584615" y="4573584"/>
            <a:ext cx="2047239" cy="9093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389380" algn="l" rtl="0" eaLnBrk="0">
              <a:lnSpc>
                <a:spcPts val="1552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Wait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endParaRPr lang="Arial" altLang="Arial" sz="1200" dirty="0"/>
          </a:p>
          <a:p>
            <a:pPr marL="12700" indent="1309369" algn="l" rtl="0" eaLnBrk="0">
              <a:lnSpc>
                <a:spcPct val="118000"/>
              </a:lnSpc>
              <a:spcBef>
                <a:spcPts val="27"/>
              </a:spcBef>
              <a:tabLst>
                <a:tab pos="1483360" algn="l"/>
              </a:tabLst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call</a:t>
            </a:r>
            <a:r>
              <a:rPr sz="1200" kern="0" spc="1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 </a:t>
            </a: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200" kern="0" spc="-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above    </a:t>
            </a:r>
            <a:r>
              <a:rPr sz="1200" kern="0" spc="-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rdt_send(data)</a:t>
            </a:r>
            <a:endParaRPr lang="Arial" altLang="Arial" sz="1400" dirty="0"/>
          </a:p>
        </p:txBody>
      </p:sp>
      <p:pic>
        <p:nvPicPr>
          <p:cNvPr id="80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651248" y="4985684"/>
            <a:ext cx="1417319" cy="165302"/>
          </a:xfrm>
          <a:prstGeom prst="rect">
            <a:avLst/>
          </a:prstGeom>
        </p:spPr>
      </p:pic>
      <p:sp>
        <p:nvSpPr>
          <p:cNvPr id="82" name="textbox 82"/>
          <p:cNvSpPr/>
          <p:nvPr/>
        </p:nvSpPr>
        <p:spPr>
          <a:xfrm>
            <a:off x="4517571" y="5513702"/>
            <a:ext cx="3091179" cy="4800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133"/>
              </a:lnSpc>
              <a:tabLst/>
            </a:pPr>
            <a:endParaRPr lang="Arial" altLang="Arial" sz="100" dirty="0"/>
          </a:p>
          <a:p>
            <a:pPr marL="18415" indent="-5714" algn="l" rtl="0" eaLnBrk="0">
              <a:lnSpc>
                <a:spcPct val="106000"/>
              </a:lnSpc>
              <a:tabLst/>
            </a:pP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 =</a:t>
            </a:r>
            <a:r>
              <a:rPr sz="1400" kern="0" spc="10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ma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ke_pkt(</a:t>
            </a:r>
            <a:r>
              <a:rPr sz="1400" kern="0" spc="-2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, data, checksum)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udt_send(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sndpkt)</a:t>
            </a:r>
            <a:endParaRPr lang="Arial" altLang="Arial" sz="1400" dirty="0"/>
          </a:p>
        </p:txBody>
      </p:sp>
      <p:sp>
        <p:nvSpPr>
          <p:cNvPr id="84" name="textbox 84"/>
          <p:cNvSpPr/>
          <p:nvPr/>
        </p:nvSpPr>
        <p:spPr>
          <a:xfrm>
            <a:off x="2128600" y="3454779"/>
            <a:ext cx="1703704" cy="6946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6509" algn="l" rtl="0" eaLnBrk="0">
              <a:lnSpc>
                <a:spcPts val="1773"/>
              </a:lnSpc>
              <a:tabLst/>
            </a:pP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rdt_rcv(rcvpkt)</a:t>
            </a:r>
            <a:endParaRPr lang="Arial" altLang="Arial" sz="1400" dirty="0"/>
          </a:p>
          <a:p>
            <a:pPr marL="12700" algn="l" rtl="0" eaLnBrk="0">
              <a:lnSpc>
                <a:spcPct val="104000"/>
              </a:lnSpc>
              <a:spcBef>
                <a:spcPts val="2"/>
              </a:spcBef>
              <a:tabLst/>
            </a:pP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&amp;&amp; notcorrupt(rcv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pkt) 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&amp;&amp; isACK(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rcvpkt)</a:t>
            </a:r>
            <a:endParaRPr lang="Arial" altLang="Arial" sz="1400" dirty="0"/>
          </a:p>
        </p:txBody>
      </p:sp>
      <p:sp>
        <p:nvSpPr>
          <p:cNvPr id="86" name="textbox 86"/>
          <p:cNvSpPr/>
          <p:nvPr/>
        </p:nvSpPr>
        <p:spPr>
          <a:xfrm>
            <a:off x="2182093" y="4858420"/>
            <a:ext cx="1444625" cy="6946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4116"/>
              </a:lnSpc>
              <a:tabLst/>
            </a:pPr>
            <a:endParaRPr lang="Arial" altLang="Arial" sz="100" dirty="0"/>
          </a:p>
          <a:p>
            <a:pPr marL="12700" indent="635" algn="l" rtl="0" eaLnBrk="0">
              <a:lnSpc>
                <a:spcPct val="105000"/>
              </a:lnSpc>
              <a:tabLst/>
            </a:pP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rdt_rcv(rcvp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kt) &amp;&amp;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 corrupt(rcvpkt)</a:t>
            </a:r>
            <a:r>
              <a:rPr sz="1400" kern="0" spc="1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1400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isNAK(rcvpkt)</a:t>
            </a:r>
            <a:r>
              <a:rPr sz="1400" kern="0" spc="1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400" dirty="0"/>
          </a:p>
        </p:txBody>
      </p:sp>
      <p:sp>
        <p:nvSpPr>
          <p:cNvPr id="88" name="textbox 88"/>
          <p:cNvSpPr/>
          <p:nvPr/>
        </p:nvSpPr>
        <p:spPr>
          <a:xfrm>
            <a:off x="4305741" y="2193072"/>
            <a:ext cx="3091179" cy="262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67"/>
              </a:lnSpc>
              <a:tabLst/>
            </a:pP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 =</a:t>
            </a:r>
            <a:r>
              <a:rPr sz="1400" kern="0" spc="1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make_pkt(</a:t>
            </a:r>
            <a:r>
              <a:rPr sz="14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, data,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checksum)</a:t>
            </a:r>
            <a:endParaRPr lang="Arial" altLang="Arial" sz="1400" dirty="0"/>
          </a:p>
        </p:txBody>
      </p:sp>
      <p:pic>
        <p:nvPicPr>
          <p:cNvPr id="90" name="picture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pic>
        <p:nvPicPr>
          <p:cNvPr id="92" name="picture 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000500" y="2802635"/>
            <a:ext cx="807720" cy="749808"/>
          </a:xfrm>
          <a:prstGeom prst="rect">
            <a:avLst/>
          </a:prstGeom>
        </p:spPr>
      </p:pic>
      <p:pic>
        <p:nvPicPr>
          <p:cNvPr id="94" name="picture 9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947159" y="3348227"/>
            <a:ext cx="89915" cy="1118616"/>
          </a:xfrm>
          <a:prstGeom prst="rect">
            <a:avLst/>
          </a:prstGeom>
        </p:spPr>
      </p:pic>
      <p:pic>
        <p:nvPicPr>
          <p:cNvPr id="96" name="picture 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3713988" y="4767072"/>
            <a:ext cx="362711" cy="481583"/>
          </a:xfrm>
          <a:prstGeom prst="rect">
            <a:avLst/>
          </a:prstGeom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3878579" y="4416552"/>
            <a:ext cx="806195" cy="739139"/>
          </a:xfrm>
          <a:prstGeom prst="rect">
            <a:avLst/>
          </a:prstGeom>
        </p:spPr>
      </p:pic>
      <p:sp>
        <p:nvSpPr>
          <p:cNvPr id="100" name="textbox 100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102" name="textbox 102"/>
          <p:cNvSpPr/>
          <p:nvPr/>
        </p:nvSpPr>
        <p:spPr>
          <a:xfrm>
            <a:off x="4074649" y="2910913"/>
            <a:ext cx="737234" cy="6057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00964" algn="l" rtl="0" eaLnBrk="0">
              <a:lnSpc>
                <a:spcPts val="1552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Wait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endParaRPr lang="Arial" altLang="Arial" sz="1200" dirty="0"/>
          </a:p>
          <a:p>
            <a:pPr marL="12700" algn="l" rtl="0" eaLnBrk="0">
              <a:lnSpc>
                <a:spcPts val="1470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call</a:t>
            </a:r>
            <a:r>
              <a:rPr sz="1200" kern="0" spc="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endParaRPr lang="Arial" altLang="Arial" sz="1200" dirty="0"/>
          </a:p>
          <a:p>
            <a:pPr marL="158114" algn="l" rtl="0" eaLnBrk="0">
              <a:lnSpc>
                <a:spcPts val="1545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above</a:t>
            </a:r>
            <a:endParaRPr lang="Arial" altLang="Arial" sz="1200" dirty="0"/>
          </a:p>
        </p:txBody>
      </p:sp>
      <p:sp>
        <p:nvSpPr>
          <p:cNvPr id="104" name="textbox 104"/>
          <p:cNvSpPr/>
          <p:nvPr/>
        </p:nvSpPr>
        <p:spPr>
          <a:xfrm>
            <a:off x="2204025" y="5574683"/>
            <a:ext cx="1394460" cy="262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67"/>
              </a:lnSpc>
              <a:tabLst/>
            </a:pP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udt_send(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sndpkt)</a:t>
            </a:r>
            <a:endParaRPr lang="Arial" altLang="Arial" sz="1400" dirty="0"/>
          </a:p>
        </p:txBody>
      </p:sp>
      <p:sp>
        <p:nvSpPr>
          <p:cNvPr id="106" name="textbox 106"/>
          <p:cNvSpPr/>
          <p:nvPr/>
        </p:nvSpPr>
        <p:spPr>
          <a:xfrm>
            <a:off x="4311625" y="2404902"/>
            <a:ext cx="1394460" cy="262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67"/>
              </a:lnSpc>
              <a:tabLst/>
            </a:pP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udt_send(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sndpkt)</a:t>
            </a:r>
            <a:endParaRPr lang="Arial" altLang="Arial" sz="1400" dirty="0"/>
          </a:p>
        </p:txBody>
      </p:sp>
      <p:sp>
        <p:nvSpPr>
          <p:cNvPr id="108" name="textbox 108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sp>
        <p:nvSpPr>
          <p:cNvPr id="110" name="textbox 110"/>
          <p:cNvSpPr/>
          <p:nvPr/>
        </p:nvSpPr>
        <p:spPr>
          <a:xfrm>
            <a:off x="4012470" y="4518711"/>
            <a:ext cx="556259" cy="5918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832"/>
              </a:lnSpc>
              <a:tabLst/>
            </a:pPr>
            <a:endParaRPr lang="Arial" altLang="Arial" sz="100" dirty="0"/>
          </a:p>
          <a:p>
            <a:pPr marL="23495" indent="-11429" algn="l" rtl="0" eaLnBrk="0">
              <a:lnSpc>
                <a:spcPct val="103000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Wait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1200" kern="0" spc="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6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NAK</a:t>
            </a:r>
            <a:r>
              <a:rPr sz="1200" kern="0" spc="1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6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1200" dirty="0"/>
          </a:p>
        </p:txBody>
      </p:sp>
      <p:sp>
        <p:nvSpPr>
          <p:cNvPr id="112" name="textbox 112"/>
          <p:cNvSpPr/>
          <p:nvPr/>
        </p:nvSpPr>
        <p:spPr>
          <a:xfrm>
            <a:off x="4323929" y="1917230"/>
            <a:ext cx="1174750" cy="262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67"/>
              </a:lnSpc>
              <a:tabLst/>
            </a:pP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rdt_send(data)</a:t>
            </a:r>
            <a:endParaRPr lang="Arial" altLang="Arial" sz="1400" dirty="0"/>
          </a:p>
        </p:txBody>
      </p:sp>
      <p:pic>
        <p:nvPicPr>
          <p:cNvPr id="114" name="picture 1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pic>
        <p:nvPicPr>
          <p:cNvPr id="116" name="picture 1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4489703" y="2702051"/>
            <a:ext cx="1307591" cy="150876"/>
          </a:xfrm>
          <a:prstGeom prst="rect">
            <a:avLst/>
          </a:prstGeom>
        </p:spPr>
      </p:pic>
      <p:pic>
        <p:nvPicPr>
          <p:cNvPr id="118" name="picture 1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6332220" y="2773679"/>
            <a:ext cx="379476" cy="432815"/>
          </a:xfrm>
          <a:prstGeom prst="rect">
            <a:avLst/>
          </a:prstGeom>
        </p:spPr>
      </p:pic>
      <p:pic>
        <p:nvPicPr>
          <p:cNvPr id="120" name="picture 1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0" y="6428232"/>
            <a:ext cx="10690859" cy="9144"/>
          </a:xfrm>
          <a:prstGeom prst="rect">
            <a:avLst/>
          </a:prstGeom>
        </p:spPr>
      </p:pic>
      <p:pic>
        <p:nvPicPr>
          <p:cNvPr id="122" name="picture 1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4349495" y="2205227"/>
            <a:ext cx="2398776" cy="25908"/>
          </a:xfrm>
          <a:prstGeom prst="rect">
            <a:avLst/>
          </a:prstGeom>
        </p:spPr>
      </p:pic>
      <p:pic>
        <p:nvPicPr>
          <p:cNvPr id="124" name="picture 1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4547615" y="5492496"/>
            <a:ext cx="2546603" cy="24383"/>
          </a:xfrm>
          <a:prstGeom prst="rect">
            <a:avLst/>
          </a:prstGeom>
        </p:spPr>
      </p:pic>
      <p:pic>
        <p:nvPicPr>
          <p:cNvPr id="126" name="picture 1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3762755" y="2761488"/>
            <a:ext cx="336803" cy="178307"/>
          </a:xfrm>
          <a:prstGeom prst="rect">
            <a:avLst/>
          </a:prstGeom>
        </p:spPr>
      </p:pic>
      <p:pic>
        <p:nvPicPr>
          <p:cNvPr id="128" name="picture 12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2180844" y="4155947"/>
            <a:ext cx="1524000" cy="24383"/>
          </a:xfrm>
          <a:prstGeom prst="rect">
            <a:avLst/>
          </a:prstGeom>
        </p:spPr>
      </p:pic>
      <p:pic>
        <p:nvPicPr>
          <p:cNvPr id="130" name="picture 1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2205227" y="5548883"/>
            <a:ext cx="1365504" cy="25908"/>
          </a:xfrm>
          <a:prstGeom prst="rect">
            <a:avLst/>
          </a:prstGeom>
        </p:spPr>
      </p:pic>
      <p:sp>
        <p:nvSpPr>
          <p:cNvPr id="132" name="textbox 132"/>
          <p:cNvSpPr/>
          <p:nvPr/>
        </p:nvSpPr>
        <p:spPr>
          <a:xfrm>
            <a:off x="2749112" y="4258414"/>
            <a:ext cx="146050" cy="1911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20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Λ</a:t>
            </a:r>
            <a:endParaRPr lang="Times New Roman" altLang="Times New Roman" sz="1400" dirty="0"/>
          </a:p>
        </p:txBody>
      </p:sp>
      <p:sp>
        <p:nvSpPr>
          <p:cNvPr id="134" name="textbox 134"/>
          <p:cNvSpPr/>
          <p:nvPr/>
        </p:nvSpPr>
        <p:spPr>
          <a:xfrm>
            <a:off x="9880010" y="6550883"/>
            <a:ext cx="109854" cy="1752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95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sp>
        <p:nvSpPr>
          <p:cNvPr id="138" name="textbox 138"/>
          <p:cNvSpPr/>
          <p:nvPr/>
        </p:nvSpPr>
        <p:spPr>
          <a:xfrm>
            <a:off x="1784941" y="1005652"/>
            <a:ext cx="7153909" cy="4737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65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3100" b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3100" b="1" kern="0" spc="4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3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2.1: </a:t>
            </a:r>
            <a:r>
              <a:rPr sz="3100" kern="0" spc="38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接收方</a:t>
            </a:r>
            <a:r>
              <a:rPr sz="3100" b="1" kern="0" spc="3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3100" b="1" kern="0" spc="3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kern="0" spc="38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应对</a:t>
            </a:r>
            <a:r>
              <a:rPr sz="3100" b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3100" b="1" kern="0" spc="3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3100" b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NAK</a:t>
            </a:r>
            <a:r>
              <a:rPr sz="3100" kern="0" spc="38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破坏</a:t>
            </a:r>
            <a:endParaRPr lang="SimSun" altLang="SimSun" sz="3100" dirty="0"/>
          </a:p>
        </p:txBody>
      </p:sp>
      <p:pic>
        <p:nvPicPr>
          <p:cNvPr id="140" name="picture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216908" y="2633471"/>
            <a:ext cx="387095" cy="950976"/>
          </a:xfrm>
          <a:prstGeom prst="rect">
            <a:avLst/>
          </a:prstGeom>
        </p:spPr>
      </p:pic>
      <p:sp>
        <p:nvSpPr>
          <p:cNvPr id="142" name="rect"/>
          <p:cNvSpPr/>
          <p:nvPr/>
        </p:nvSpPr>
        <p:spPr>
          <a:xfrm>
            <a:off x="1952244" y="3230879"/>
            <a:ext cx="1699259" cy="27431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4" name="textbox 144"/>
          <p:cNvSpPr/>
          <p:nvPr/>
        </p:nvSpPr>
        <p:spPr>
          <a:xfrm>
            <a:off x="1954183" y="3235488"/>
            <a:ext cx="2377439" cy="12369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3334" algn="l" rtl="0" eaLnBrk="0">
              <a:lnSpc>
                <a:spcPts val="1552"/>
              </a:lnSpc>
              <a:tabLst/>
            </a:pP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</a:t>
            </a:r>
            <a:r>
              <a:rPr sz="1200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make</a:t>
            </a:r>
            <a:r>
              <a:rPr sz="1200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pkt</a:t>
            </a:r>
            <a:r>
              <a:rPr sz="1200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NAK</a:t>
            </a:r>
            <a:r>
              <a:rPr sz="1200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10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chksum</a:t>
            </a:r>
            <a:r>
              <a:rPr sz="1200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marL="18415" algn="l" rtl="0" eaLnBrk="0">
              <a:lnSpc>
                <a:spcPts val="1552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udt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algn="l" rtl="0" eaLnBrk="0">
              <a:lnSpc>
                <a:spcPct val="121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ts val="1552"/>
              </a:lnSpc>
              <a:spcBef>
                <a:spcPts val="365"/>
              </a:spcBef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 &amp;&amp;</a:t>
            </a:r>
            <a:endParaRPr lang="Arial" altLang="Arial" sz="1200" dirty="0"/>
          </a:p>
          <a:p>
            <a:pPr marL="142239" algn="l" rtl="0" eaLnBrk="0">
              <a:lnSpc>
                <a:spcPts val="1588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corrupt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 &amp;&amp;</a:t>
            </a:r>
            <a:endParaRPr lang="Arial" altLang="Arial" sz="1200" dirty="0"/>
          </a:p>
          <a:p>
            <a:pPr marL="142239" algn="l" rtl="0" eaLnBrk="0">
              <a:lnSpc>
                <a:spcPct val="97000"/>
              </a:lnSpc>
              <a:spcBef>
                <a:spcPts val="79"/>
              </a:spcBef>
              <a:tabLst/>
            </a:pP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has</a:t>
            </a:r>
            <a:r>
              <a:rPr sz="1200" kern="0" spc="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seq</a:t>
            </a:r>
            <a:r>
              <a:rPr sz="1200" kern="0" spc="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</p:txBody>
      </p:sp>
      <p:pic>
        <p:nvPicPr>
          <p:cNvPr id="146" name="picture 1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1508759"/>
            <a:ext cx="10690859" cy="213359"/>
          </a:xfrm>
          <a:prstGeom prst="rect">
            <a:avLst/>
          </a:prstGeom>
        </p:spPr>
      </p:pic>
      <p:sp>
        <p:nvSpPr>
          <p:cNvPr id="148" name="textbox 148"/>
          <p:cNvSpPr/>
          <p:nvPr/>
        </p:nvSpPr>
        <p:spPr>
          <a:xfrm>
            <a:off x="4384301" y="5359996"/>
            <a:ext cx="2376170" cy="7931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3334" algn="l" rtl="0" eaLnBrk="0">
              <a:lnSpc>
                <a:spcPts val="1588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extract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marL="12700" algn="l" rtl="0" eaLnBrk="0">
              <a:lnSpc>
                <a:spcPct val="95000"/>
              </a:lnSpc>
              <a:spcBef>
                <a:spcPts val="72"/>
              </a:spcBef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deliver</a:t>
            </a:r>
            <a:r>
              <a:rPr sz="1200" kern="0" spc="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200" kern="0" spc="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200" kern="0" spc="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marL="12700" algn="l" rtl="0" eaLnBrk="0">
              <a:lnSpc>
                <a:spcPts val="1470"/>
              </a:lnSpc>
              <a:tabLst/>
            </a:pP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make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pkt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chksum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marL="17779" algn="l" rtl="0" eaLnBrk="0">
              <a:lnSpc>
                <a:spcPts val="1545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udt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</p:txBody>
      </p:sp>
      <p:pic>
        <p:nvPicPr>
          <p:cNvPr id="150" name="picture 1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543044" y="2250947"/>
            <a:ext cx="1677923" cy="25908"/>
          </a:xfrm>
          <a:prstGeom prst="rect">
            <a:avLst/>
          </a:prstGeom>
        </p:spPr>
      </p:pic>
      <p:sp>
        <p:nvSpPr>
          <p:cNvPr id="152" name="textbox 152"/>
          <p:cNvSpPr/>
          <p:nvPr/>
        </p:nvSpPr>
        <p:spPr>
          <a:xfrm>
            <a:off x="4529023" y="2246527"/>
            <a:ext cx="2376170" cy="7931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3334" algn="l" rtl="0" eaLnBrk="0">
              <a:lnSpc>
                <a:spcPts val="1551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extract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marL="12700" algn="l" rtl="0" eaLnBrk="0">
              <a:lnSpc>
                <a:spcPts val="1475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deliver</a:t>
            </a:r>
            <a:r>
              <a:rPr sz="1200" kern="0" spc="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200" kern="0" spc="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200" kern="0" spc="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marL="12700" algn="l" rtl="0" eaLnBrk="0">
              <a:lnSpc>
                <a:spcPts val="1470"/>
              </a:lnSpc>
              <a:tabLst/>
            </a:pP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make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pkt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chksum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marL="17779" algn="l" rtl="0" eaLnBrk="0">
              <a:lnSpc>
                <a:spcPts val="1545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udt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</p:txBody>
      </p:sp>
      <p:sp>
        <p:nvSpPr>
          <p:cNvPr id="154" name="textbox 154"/>
          <p:cNvSpPr/>
          <p:nvPr/>
        </p:nvSpPr>
        <p:spPr>
          <a:xfrm>
            <a:off x="4523738" y="1784692"/>
            <a:ext cx="2522854" cy="4241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841"/>
              </a:lnSpc>
              <a:tabLst/>
            </a:pPr>
            <a:endParaRPr lang="Arial" altLang="Arial" sz="100" dirty="0"/>
          </a:p>
          <a:p>
            <a:pPr marL="95885" indent="-83185" algn="l" rtl="0" eaLnBrk="0">
              <a:lnSpc>
                <a:spcPct val="109000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 &amp;&amp;</a:t>
            </a:r>
            <a:r>
              <a:rPr sz="1200" kern="0" spc="1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notcorrupt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&amp;&amp; 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has</a:t>
            </a:r>
            <a:r>
              <a:rPr sz="1200" kern="0" spc="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seq</a:t>
            </a:r>
            <a:r>
              <a:rPr sz="1200" kern="0" spc="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</p:txBody>
      </p:sp>
      <p:sp>
        <p:nvSpPr>
          <p:cNvPr id="156" name="textbox 156"/>
          <p:cNvSpPr/>
          <p:nvPr/>
        </p:nvSpPr>
        <p:spPr>
          <a:xfrm>
            <a:off x="7149565" y="3877178"/>
            <a:ext cx="1655445" cy="6121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552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 &amp;&amp;</a:t>
            </a:r>
            <a:endParaRPr lang="Arial" altLang="Arial" sz="1200" dirty="0"/>
          </a:p>
          <a:p>
            <a:pPr marL="142239" algn="l" rtl="0" eaLnBrk="0">
              <a:lnSpc>
                <a:spcPct val="106000"/>
              </a:lnSpc>
              <a:spcBef>
                <a:spcPts val="11"/>
              </a:spcBef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corrupt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 &amp;&amp;</a:t>
            </a: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has</a:t>
            </a:r>
            <a:r>
              <a:rPr sz="1200" kern="0" spc="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seq</a:t>
            </a:r>
            <a:r>
              <a:rPr sz="1200" kern="0" spc="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</p:txBody>
      </p:sp>
      <p:sp>
        <p:nvSpPr>
          <p:cNvPr id="158" name="textbox 158"/>
          <p:cNvSpPr/>
          <p:nvPr/>
        </p:nvSpPr>
        <p:spPr>
          <a:xfrm>
            <a:off x="7106197" y="4537054"/>
            <a:ext cx="2376170" cy="4197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552"/>
              </a:lnSpc>
              <a:tabLst/>
            </a:pP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make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pkt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chksum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marL="17779" algn="l" rtl="0" eaLnBrk="0">
              <a:lnSpc>
                <a:spcPts val="1552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udt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</p:txBody>
      </p:sp>
      <p:sp>
        <p:nvSpPr>
          <p:cNvPr id="160" name="textbox 160"/>
          <p:cNvSpPr/>
          <p:nvPr/>
        </p:nvSpPr>
        <p:spPr>
          <a:xfrm>
            <a:off x="1976412" y="4500524"/>
            <a:ext cx="2376170" cy="4197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551"/>
              </a:lnSpc>
              <a:tabLst/>
            </a:pP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make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pkt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chksum</a:t>
            </a:r>
            <a:r>
              <a:rPr sz="12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marL="17779" algn="l" rtl="0" eaLnBrk="0">
              <a:lnSpc>
                <a:spcPts val="1551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udt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</p:txBody>
      </p:sp>
      <p:pic>
        <p:nvPicPr>
          <p:cNvPr id="162" name="picture 1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363211" y="3567684"/>
            <a:ext cx="697991" cy="716279"/>
          </a:xfrm>
          <a:prstGeom prst="rect">
            <a:avLst/>
          </a:prstGeom>
        </p:spPr>
      </p:pic>
      <p:pic>
        <p:nvPicPr>
          <p:cNvPr id="164" name="picture 1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817363" y="3096767"/>
            <a:ext cx="1431036" cy="510539"/>
          </a:xfrm>
          <a:prstGeom prst="rect">
            <a:avLst/>
          </a:prstGeom>
        </p:spPr>
      </p:pic>
      <p:pic>
        <p:nvPicPr>
          <p:cNvPr id="166" name="picture 1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pic>
        <p:nvPicPr>
          <p:cNvPr id="168" name="picture 1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817363" y="4291584"/>
            <a:ext cx="1426464" cy="449579"/>
          </a:xfrm>
          <a:prstGeom prst="rect">
            <a:avLst/>
          </a:prstGeom>
        </p:spPr>
      </p:pic>
      <p:pic>
        <p:nvPicPr>
          <p:cNvPr id="170" name="picture 17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5852159" y="3599688"/>
            <a:ext cx="722376" cy="714755"/>
          </a:xfrm>
          <a:prstGeom prst="rect">
            <a:avLst/>
          </a:prstGeom>
        </p:spPr>
      </p:pic>
      <p:sp>
        <p:nvSpPr>
          <p:cNvPr id="172" name="textbox 172"/>
          <p:cNvSpPr/>
          <p:nvPr/>
        </p:nvSpPr>
        <p:spPr>
          <a:xfrm>
            <a:off x="4381970" y="4823545"/>
            <a:ext cx="2522854" cy="232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627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 &amp;&amp;</a:t>
            </a:r>
            <a:r>
              <a:rPr sz="1200" kern="0" spc="1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notcorrupt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</p:txBody>
      </p:sp>
      <p:sp>
        <p:nvSpPr>
          <p:cNvPr id="174" name="textbox 174"/>
          <p:cNvSpPr/>
          <p:nvPr/>
        </p:nvSpPr>
        <p:spPr>
          <a:xfrm>
            <a:off x="1908481" y="2936873"/>
            <a:ext cx="2357754" cy="232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627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 &amp;&amp;</a:t>
            </a:r>
            <a:r>
              <a:rPr sz="1200" kern="0" spc="17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corrupt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</p:txBody>
      </p:sp>
      <p:sp>
        <p:nvSpPr>
          <p:cNvPr id="176" name="textbox 176"/>
          <p:cNvSpPr/>
          <p:nvPr/>
        </p:nvSpPr>
        <p:spPr>
          <a:xfrm>
            <a:off x="7103864" y="2993300"/>
            <a:ext cx="2357754" cy="232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627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 &amp;&amp;</a:t>
            </a:r>
            <a:r>
              <a:rPr sz="1200" kern="0" spc="17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corrupt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</p:txBody>
      </p:sp>
      <p:sp>
        <p:nvSpPr>
          <p:cNvPr id="178" name="textbox 178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180" name="textbox 180"/>
          <p:cNvSpPr/>
          <p:nvPr/>
        </p:nvSpPr>
        <p:spPr>
          <a:xfrm>
            <a:off x="5957124" y="3494023"/>
            <a:ext cx="1050925" cy="4083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690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627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Wait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endParaRPr lang="Arial" altLang="Arial" sz="1200" dirty="0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6479812" y="3506723"/>
            <a:ext cx="513588" cy="341375"/>
          </a:xfrm>
          <a:prstGeom prst="rect">
            <a:avLst/>
          </a:prstGeom>
        </p:spPr>
      </p:pic>
      <p:sp>
        <p:nvSpPr>
          <p:cNvPr id="184" name="textbox 184"/>
          <p:cNvSpPr/>
          <p:nvPr/>
        </p:nvSpPr>
        <p:spPr>
          <a:xfrm>
            <a:off x="4460626" y="3628771"/>
            <a:ext cx="556259" cy="6407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623"/>
              </a:lnSpc>
              <a:tabLst/>
            </a:pPr>
            <a:endParaRPr lang="Arial" altLang="Arial" sz="100" dirty="0"/>
          </a:p>
          <a:p>
            <a:pPr marL="60960" indent="-48259" algn="l" rtl="0" eaLnBrk="0">
              <a:lnSpc>
                <a:spcPct val="112000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Wait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0 from</a:t>
            </a: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below</a:t>
            </a:r>
            <a:endParaRPr lang="Arial" altLang="Arial" sz="1200" dirty="0"/>
          </a:p>
        </p:txBody>
      </p:sp>
      <p:sp>
        <p:nvSpPr>
          <p:cNvPr id="186" name="textbox 186"/>
          <p:cNvSpPr/>
          <p:nvPr/>
        </p:nvSpPr>
        <p:spPr>
          <a:xfrm>
            <a:off x="4465445" y="5032312"/>
            <a:ext cx="1464944" cy="232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627"/>
              </a:lnSpc>
              <a:tabLst/>
            </a:pP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&amp;&amp; 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has</a:t>
            </a:r>
            <a:r>
              <a:rPr sz="1200" kern="0" spc="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seq</a:t>
            </a:r>
            <a:r>
              <a:rPr sz="1200" kern="0" spc="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</p:txBody>
      </p:sp>
      <p:sp>
        <p:nvSpPr>
          <p:cNvPr id="188" name="textbox 188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sp>
        <p:nvSpPr>
          <p:cNvPr id="190" name="textbox 190"/>
          <p:cNvSpPr/>
          <p:nvPr/>
        </p:nvSpPr>
        <p:spPr>
          <a:xfrm>
            <a:off x="2323006" y="4412851"/>
            <a:ext cx="116204" cy="355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5"/>
              </a:lnSpc>
              <a:tabLst/>
            </a:pPr>
            <a:r>
              <a:rPr sz="1200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endParaRPr lang="Arial" altLang="Arial" sz="1200" dirty="0"/>
          </a:p>
        </p:txBody>
      </p:sp>
      <p:sp>
        <p:nvSpPr>
          <p:cNvPr id="192" name="textbox 192"/>
          <p:cNvSpPr/>
          <p:nvPr/>
        </p:nvSpPr>
        <p:spPr>
          <a:xfrm>
            <a:off x="1938020" y="4322205"/>
            <a:ext cx="1724660" cy="179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07"/>
              </a:lnSpc>
              <a:tabLst>
                <a:tab pos="1711325" algn="l"/>
              </a:tabLst>
            </a:pPr>
            <a:r>
              <a:rPr sz="1000" u="sng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lang="Arial" altLang="Arial" sz="1000" dirty="0"/>
          </a:p>
        </p:txBody>
      </p:sp>
      <p:sp>
        <p:nvSpPr>
          <p:cNvPr id="194" name="textbox 194"/>
          <p:cNvSpPr/>
          <p:nvPr/>
        </p:nvSpPr>
        <p:spPr>
          <a:xfrm>
            <a:off x="7518234" y="4429640"/>
            <a:ext cx="116204" cy="355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5"/>
              </a:lnSpc>
              <a:tabLst/>
            </a:pPr>
            <a:r>
              <a:rPr sz="1200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endParaRPr lang="Arial" altLang="Arial" sz="1200" dirty="0"/>
          </a:p>
        </p:txBody>
      </p:sp>
      <p:sp>
        <p:nvSpPr>
          <p:cNvPr id="196" name="textbox 196"/>
          <p:cNvSpPr/>
          <p:nvPr/>
        </p:nvSpPr>
        <p:spPr>
          <a:xfrm>
            <a:off x="7134859" y="4332111"/>
            <a:ext cx="1724660" cy="179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07"/>
              </a:lnSpc>
              <a:tabLst>
                <a:tab pos="1711325" algn="l"/>
              </a:tabLst>
            </a:pPr>
            <a:r>
              <a:rPr sz="1000" u="sng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lang="Arial" altLang="Arial" sz="1000" dirty="0"/>
          </a:p>
        </p:txBody>
      </p:sp>
      <p:pic>
        <p:nvPicPr>
          <p:cNvPr id="198" name="picture 1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pic>
        <p:nvPicPr>
          <p:cNvPr id="200" name="picture 20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3872483" y="3517391"/>
            <a:ext cx="513588" cy="342900"/>
          </a:xfrm>
          <a:prstGeom prst="rect">
            <a:avLst/>
          </a:prstGeom>
        </p:spPr>
      </p:pic>
      <p:pic>
        <p:nvPicPr>
          <p:cNvPr id="202" name="picture 20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6522719" y="4056888"/>
            <a:ext cx="472440" cy="367284"/>
          </a:xfrm>
          <a:prstGeom prst="rect">
            <a:avLst/>
          </a:prstGeom>
        </p:spPr>
      </p:pic>
      <p:pic>
        <p:nvPicPr>
          <p:cNvPr id="204" name="picture 20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3904488" y="4000499"/>
            <a:ext cx="470915" cy="367284"/>
          </a:xfrm>
          <a:prstGeom prst="rect">
            <a:avLst/>
          </a:prstGeom>
        </p:spPr>
      </p:pic>
      <p:sp>
        <p:nvSpPr>
          <p:cNvPr id="206" name="textbox 206"/>
          <p:cNvSpPr/>
          <p:nvPr/>
        </p:nvSpPr>
        <p:spPr>
          <a:xfrm>
            <a:off x="6016350" y="3857280"/>
            <a:ext cx="449580" cy="4533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389"/>
              </a:lnSpc>
              <a:tabLst/>
            </a:pPr>
            <a:endParaRPr lang="Arial" altLang="Arial" sz="100" dirty="0"/>
          </a:p>
          <a:p>
            <a:pPr marL="23495" indent="-11429" algn="l" rtl="0" eaLnBrk="0">
              <a:lnSpc>
                <a:spcPct val="117000"/>
              </a:lnSpc>
              <a:tabLst/>
            </a:pPr>
            <a:r>
              <a:rPr sz="1200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1 from</a:t>
            </a:r>
            <a:r>
              <a:rPr sz="1200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below</a:t>
            </a:r>
            <a:endParaRPr lang="Arial" altLang="Arial" sz="1200" dirty="0"/>
          </a:p>
        </p:txBody>
      </p:sp>
      <p:sp>
        <p:nvSpPr>
          <p:cNvPr id="208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10" name="picture 2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4363211" y="5277611"/>
            <a:ext cx="2542032" cy="25907"/>
          </a:xfrm>
          <a:prstGeom prst="rect">
            <a:avLst/>
          </a:prstGeom>
        </p:spPr>
      </p:pic>
      <p:pic>
        <p:nvPicPr>
          <p:cNvPr id="212" name="picture 2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7149084" y="3230879"/>
            <a:ext cx="1699259" cy="27431"/>
          </a:xfrm>
          <a:prstGeom prst="rect">
            <a:avLst/>
          </a:prstGeom>
        </p:spPr>
      </p:pic>
      <p:sp>
        <p:nvSpPr>
          <p:cNvPr id="214" name="textbox 214"/>
          <p:cNvSpPr/>
          <p:nvPr/>
        </p:nvSpPr>
        <p:spPr>
          <a:xfrm>
            <a:off x="9884518" y="6552438"/>
            <a:ext cx="105410" cy="1733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6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6"/>
          <p:cNvSpPr/>
          <p:nvPr/>
        </p:nvSpPr>
        <p:spPr>
          <a:xfrm>
            <a:off x="627761" y="1847827"/>
            <a:ext cx="4488815" cy="31451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35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>
                <a:tab pos="264795" algn="l"/>
              </a:tabLst>
            </a:pPr>
            <a:r>
              <a:rPr sz="24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400" kern="0" spc="8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发送方：</a:t>
            </a:r>
            <a:endParaRPr lang="SimSun" altLang="SimSun" sz="2400" dirty="0"/>
          </a:p>
          <a:p>
            <a:pPr marL="409575" algn="l" rtl="0" eaLnBrk="0">
              <a:lnSpc>
                <a:spcPts val="2619"/>
              </a:lnSpc>
              <a:spcBef>
                <a:spcPts val="525"/>
              </a:spcBef>
              <a:tabLst/>
            </a:pPr>
            <a:r>
              <a:rPr sz="2100" kern="0" spc="-1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</a:t>
            </a:r>
            <a:r>
              <a:rPr sz="2100" kern="0" spc="-1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为每个分组增加了序列号</a:t>
            </a:r>
            <a:endParaRPr lang="SimSun" altLang="SimSun" sz="2100" dirty="0"/>
          </a:p>
          <a:p>
            <a:pPr marL="673100" indent="-263525" algn="l" rtl="0" eaLnBrk="0">
              <a:lnSpc>
                <a:spcPct val="104000"/>
              </a:lnSpc>
              <a:spcBef>
                <a:spcPts val="398"/>
              </a:spcBef>
              <a:tabLst/>
            </a:pPr>
            <a:r>
              <a:rPr sz="2100" kern="0" spc="-2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两个序列号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(0,</a:t>
            </a:r>
            <a:r>
              <a:rPr sz="2100" kern="0" spc="26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1)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就够用，为什么</a:t>
            </a:r>
            <a:r>
              <a:rPr sz="21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1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?</a:t>
            </a:r>
            <a:endParaRPr lang="SimSun" altLang="SimSun" sz="2100" dirty="0"/>
          </a:p>
          <a:p>
            <a:pPr marL="650240" indent="-240665" algn="l" rtl="0" eaLnBrk="0">
              <a:lnSpc>
                <a:spcPct val="100000"/>
              </a:lnSpc>
              <a:spcBef>
                <a:spcPts val="312"/>
              </a:spcBef>
              <a:tabLst/>
            </a:pPr>
            <a:r>
              <a:rPr sz="2100" kern="0" spc="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</a:t>
            </a:r>
            <a:r>
              <a:rPr sz="21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需校验</a:t>
            </a:r>
            <a:r>
              <a:rPr sz="21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ACK/N</a:t>
            </a:r>
            <a:r>
              <a:rPr sz="21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AK</a:t>
            </a:r>
            <a:r>
              <a:rPr sz="2100" kern="0" spc="-1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消息是否发生错</a:t>
            </a:r>
            <a:r>
              <a:rPr sz="21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1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误</a:t>
            </a:r>
            <a:endParaRPr lang="SimSun" altLang="SimSun" sz="2100" dirty="0"/>
          </a:p>
          <a:p>
            <a:pPr marL="409575" algn="l" rtl="0" eaLnBrk="0">
              <a:lnSpc>
                <a:spcPts val="2619"/>
              </a:lnSpc>
              <a:spcBef>
                <a:spcPts val="527"/>
              </a:spcBef>
              <a:tabLst/>
            </a:pPr>
            <a:r>
              <a:rPr sz="2100" kern="0" spc="-2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状态数量翻倍</a:t>
            </a:r>
            <a:endParaRPr lang="SimSun" altLang="SimSun" sz="2100" dirty="0"/>
          </a:p>
          <a:p>
            <a:pPr marL="996314" indent="-189864" algn="l" rtl="0" eaLnBrk="0">
              <a:lnSpc>
                <a:spcPct val="100000"/>
              </a:lnSpc>
              <a:spcBef>
                <a:spcPts val="393"/>
              </a:spcBef>
              <a:tabLst/>
            </a:pPr>
            <a:r>
              <a:rPr sz="1700" kern="0" spc="10" dirty="0">
                <a:solidFill>
                  <a:srgbClr val="163794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</a:t>
            </a:r>
            <a:r>
              <a:rPr sz="1700" kern="0" spc="1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状态必须“记住</a:t>
            </a:r>
            <a:r>
              <a:rPr sz="1700" kern="0" spc="-56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700" kern="0" spc="1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”“当前</a:t>
            </a:r>
            <a:r>
              <a:rPr sz="1700" kern="0" spc="-6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700" kern="0" spc="1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”的分组</a:t>
            </a:r>
            <a:r>
              <a:rPr sz="17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700" kern="0" spc="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序列号</a:t>
            </a:r>
            <a:endParaRPr lang="SimSun" altLang="SimSun" sz="1700" dirty="0"/>
          </a:p>
        </p:txBody>
      </p:sp>
      <p:pic>
        <p:nvPicPr>
          <p:cNvPr id="218" name="picture 2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40461" y="1899579"/>
            <a:ext cx="252122" cy="229316"/>
          </a:xfrm>
          <a:prstGeom prst="rect">
            <a:avLst/>
          </a:prstGeom>
        </p:spPr>
      </p:pic>
      <p:sp>
        <p:nvSpPr>
          <p:cNvPr id="220" name="textbox 220"/>
          <p:cNvSpPr/>
          <p:nvPr/>
        </p:nvSpPr>
        <p:spPr>
          <a:xfrm>
            <a:off x="5527444" y="1847827"/>
            <a:ext cx="4488815" cy="2058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54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>
                <a:tab pos="264795" algn="l"/>
              </a:tabLst>
            </a:pPr>
            <a:r>
              <a:rPr sz="24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400" kern="0" spc="11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接收方</a:t>
            </a:r>
            <a:endParaRPr lang="SimSun" altLang="SimSun" sz="2400" dirty="0"/>
          </a:p>
          <a:p>
            <a:pPr marL="408940" algn="l" rtl="0" eaLnBrk="0">
              <a:lnSpc>
                <a:spcPts val="2619"/>
              </a:lnSpc>
              <a:spcBef>
                <a:spcPts val="534"/>
              </a:spcBef>
              <a:tabLst/>
            </a:pPr>
            <a:r>
              <a:rPr sz="2100" kern="0" spc="-1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</a:t>
            </a:r>
            <a:r>
              <a:rPr sz="2100" kern="0" spc="-1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需判断分组是否是重复</a:t>
            </a:r>
            <a:endParaRPr lang="SimSun" altLang="SimSun" sz="2100" dirty="0"/>
          </a:p>
          <a:p>
            <a:pPr marL="1015364" indent="-208915" algn="l" rtl="0" eaLnBrk="0">
              <a:lnSpc>
                <a:spcPct val="100000"/>
              </a:lnSpc>
              <a:spcBef>
                <a:spcPts val="394"/>
              </a:spcBef>
              <a:tabLst/>
            </a:pPr>
            <a:r>
              <a:rPr sz="1700" kern="0" spc="40" dirty="0">
                <a:solidFill>
                  <a:srgbClr val="163794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</a:t>
            </a:r>
            <a:r>
              <a:rPr sz="1700" kern="0" spc="4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当前所处状态提供了期望收到分组</a:t>
            </a:r>
            <a:r>
              <a:rPr sz="1700" kern="0" spc="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700" kern="0" spc="-1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的序列号</a:t>
            </a:r>
            <a:endParaRPr lang="SimSun" altLang="SimSun" sz="1700" dirty="0"/>
          </a:p>
          <a:p>
            <a:pPr marL="650875" indent="-241934" algn="l" rtl="0" eaLnBrk="0">
              <a:lnSpc>
                <a:spcPct val="99000"/>
              </a:lnSpc>
              <a:spcBef>
                <a:spcPts val="588"/>
              </a:spcBef>
              <a:tabLst/>
            </a:pPr>
            <a:r>
              <a:rPr sz="2100" kern="0" spc="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</a:t>
            </a:r>
            <a:r>
              <a:rPr sz="21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注意：接收方无法</a:t>
            </a:r>
            <a:r>
              <a:rPr sz="2100" kern="0" spc="-1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知道</a:t>
            </a:r>
            <a:r>
              <a:rPr sz="21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ACK/NAK </a:t>
            </a:r>
            <a:r>
              <a:rPr sz="2100" kern="0" spc="-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是否被发送方正确收到</a:t>
            </a:r>
            <a:endParaRPr lang="SimSun" altLang="SimSun" sz="2100" dirty="0"/>
          </a:p>
        </p:txBody>
      </p:sp>
      <p:pic>
        <p:nvPicPr>
          <p:cNvPr id="222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540144" y="1899579"/>
            <a:ext cx="252122" cy="229316"/>
          </a:xfrm>
          <a:prstGeom prst="rect">
            <a:avLst/>
          </a:prstGeom>
        </p:spPr>
      </p:pic>
      <p:pic>
        <p:nvPicPr>
          <p:cNvPr id="224" name="picture 2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pic>
        <p:nvPicPr>
          <p:cNvPr id="226" name="picture 2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797040" y="4223004"/>
            <a:ext cx="1958340" cy="1819655"/>
          </a:xfrm>
          <a:prstGeom prst="rect">
            <a:avLst/>
          </a:prstGeom>
        </p:spPr>
      </p:pic>
      <p:sp>
        <p:nvSpPr>
          <p:cNvPr id="228" name="textbox 228"/>
          <p:cNvSpPr/>
          <p:nvPr/>
        </p:nvSpPr>
        <p:spPr>
          <a:xfrm>
            <a:off x="-12700" y="988818"/>
            <a:ext cx="10716259" cy="4298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54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>
                <a:tab pos="3263900" algn="l"/>
              </a:tabLst>
            </a:pP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3100" b="1" kern="0" spc="2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3100" b="1" kern="0" spc="4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2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2.1 vs.</a:t>
            </a:r>
            <a:r>
              <a:rPr sz="3100" b="1" kern="0" spc="5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2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3100" b="1" kern="0" spc="5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2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2.</a:t>
            </a:r>
            <a:r>
              <a:rPr sz="3100" b="1" kern="0" spc="2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100" b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</a:t>
            </a:r>
            <a:endParaRPr lang="Arial" altLang="Arial" sz="3100" dirty="0"/>
          </a:p>
        </p:txBody>
      </p:sp>
      <p:pic>
        <p:nvPicPr>
          <p:cNvPr id="230" name="picture 2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232" name="textbox 232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234" name="textbox 234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pic>
        <p:nvPicPr>
          <p:cNvPr id="236" name="picture 2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238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0" name="textbox 240"/>
          <p:cNvSpPr/>
          <p:nvPr/>
        </p:nvSpPr>
        <p:spPr>
          <a:xfrm>
            <a:off x="9883896" y="6550417"/>
            <a:ext cx="106045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box 242"/>
          <p:cNvSpPr/>
          <p:nvPr/>
        </p:nvSpPr>
        <p:spPr>
          <a:xfrm>
            <a:off x="573506" y="1868995"/>
            <a:ext cx="7364094" cy="3053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19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1000"/>
              </a:lnSpc>
              <a:tabLst>
                <a:tab pos="227329" algn="l"/>
              </a:tabLst>
            </a:pPr>
            <a:r>
              <a:rPr sz="21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100" kern="0" spc="-39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我们真的需要两种确认消息</a:t>
            </a:r>
            <a:r>
              <a:rPr sz="21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(ACK + NAK)</a:t>
            </a:r>
            <a:r>
              <a:rPr sz="2100" kern="0" spc="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吗？</a:t>
            </a:r>
            <a:endParaRPr lang="SimSun" altLang="SimSun" sz="21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95000"/>
              </a:lnSpc>
              <a:spcBef>
                <a:spcPts val="639"/>
              </a:spcBef>
              <a:tabLst>
                <a:tab pos="227329" algn="l"/>
              </a:tabLst>
            </a:pPr>
            <a:r>
              <a:rPr sz="21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100" kern="0" spc="-44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与</a:t>
            </a:r>
            <a:r>
              <a:rPr sz="21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 2.1</a:t>
            </a:r>
            <a:r>
              <a:rPr sz="2100" kern="0" spc="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功能相同，但是只使用</a:t>
            </a:r>
            <a:r>
              <a:rPr sz="21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endParaRPr lang="Arial" altLang="Arial" sz="2100" dirty="0"/>
          </a:p>
          <a:p>
            <a:pPr marL="12700" algn="l" rtl="0" eaLnBrk="0">
              <a:lnSpc>
                <a:spcPct val="95000"/>
              </a:lnSpc>
              <a:spcBef>
                <a:spcPts val="890"/>
              </a:spcBef>
              <a:tabLst>
                <a:tab pos="227329" algn="l"/>
              </a:tabLst>
            </a:pPr>
            <a:r>
              <a:rPr sz="21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100" kern="0" spc="-44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2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如何实现？</a:t>
            </a:r>
            <a:endParaRPr lang="SimSun" altLang="SimSun" sz="2100" dirty="0"/>
          </a:p>
          <a:p>
            <a:pPr marL="409575" algn="l" rtl="0" eaLnBrk="0">
              <a:lnSpc>
                <a:spcPts val="2164"/>
              </a:lnSpc>
              <a:spcBef>
                <a:spcPts val="679"/>
              </a:spcBef>
              <a:tabLst/>
            </a:pPr>
            <a:r>
              <a:rPr sz="1700" kern="0" spc="8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&gt;</a:t>
            </a:r>
            <a:r>
              <a:rPr sz="1700" kern="0" spc="8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接收方通过</a:t>
            </a:r>
            <a:r>
              <a:rPr sz="17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1700" kern="0" spc="8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告知最后一个被正确接</a:t>
            </a:r>
            <a:r>
              <a:rPr sz="1700" kern="0" spc="7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收的分组</a:t>
            </a:r>
            <a:endParaRPr lang="SimSun" altLang="SimSun" sz="1700" dirty="0"/>
          </a:p>
          <a:p>
            <a:pPr marL="409575" algn="l" rtl="0" eaLnBrk="0">
              <a:lnSpc>
                <a:spcPts val="2178"/>
              </a:lnSpc>
              <a:spcBef>
                <a:spcPts val="572"/>
              </a:spcBef>
              <a:tabLst/>
            </a:pPr>
            <a:r>
              <a:rPr sz="1700" kern="0" spc="8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&gt;</a:t>
            </a:r>
            <a:r>
              <a:rPr sz="1700" kern="0" spc="8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</a:t>
            </a:r>
            <a:r>
              <a:rPr sz="17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1700" kern="0" spc="8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消息中</a:t>
            </a:r>
            <a:r>
              <a:rPr sz="1700" kern="0" spc="80" dirty="0">
                <a:ln w="4445" cap="flat" cmpd="sng">
                  <a:solidFill>
                    <a:srgbClr val="C00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显式地加入被确认分组的序</a:t>
            </a:r>
            <a:r>
              <a:rPr sz="1700" kern="0" spc="70" dirty="0">
                <a:ln w="4445" cap="flat" cmpd="sng">
                  <a:solidFill>
                    <a:srgbClr val="C00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列号</a:t>
            </a:r>
            <a:endParaRPr lang="SimSun" altLang="SimSun" sz="1700" dirty="0"/>
          </a:p>
          <a:p>
            <a:pPr marL="12700" algn="l" rtl="0" eaLnBrk="0">
              <a:lnSpc>
                <a:spcPct val="95000"/>
              </a:lnSpc>
              <a:spcBef>
                <a:spcPts val="755"/>
              </a:spcBef>
              <a:tabLst>
                <a:tab pos="227329" algn="l"/>
              </a:tabLst>
            </a:pPr>
            <a:r>
              <a:rPr sz="21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100" kern="0" spc="-44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1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发送方收到重复</a:t>
            </a:r>
            <a:r>
              <a:rPr sz="21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2100" kern="0" spc="1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之后，采取与收到</a:t>
            </a:r>
            <a:r>
              <a:rPr sz="2100" b="1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NAK</a:t>
            </a:r>
            <a:r>
              <a:rPr sz="2100" kern="0" spc="1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消息</a:t>
            </a:r>
            <a:r>
              <a:rPr sz="2100" kern="0" spc="0" dirty="0">
                <a:ln w="5334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相同的动作</a:t>
            </a:r>
            <a:endParaRPr lang="SimSun" altLang="SimSun" sz="21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500" dirty="0"/>
          </a:p>
          <a:p>
            <a:pPr marL="409575" algn="l" rtl="0" eaLnBrk="0">
              <a:lnSpc>
                <a:spcPts val="2171"/>
              </a:lnSpc>
              <a:spcBef>
                <a:spcPts val="6"/>
              </a:spcBef>
              <a:tabLst/>
            </a:pPr>
            <a:r>
              <a:rPr sz="1700" kern="0" spc="9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&gt;</a:t>
            </a:r>
            <a:r>
              <a:rPr sz="1700" kern="0" spc="90" dirty="0">
                <a:ln w="4445" cap="flat" cmpd="sng">
                  <a:solidFill>
                    <a:srgbClr val="163794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重传当前分组</a:t>
            </a:r>
            <a:endParaRPr lang="SimSun" altLang="SimSun" sz="1700" dirty="0"/>
          </a:p>
        </p:txBody>
      </p:sp>
      <p:pic>
        <p:nvPicPr>
          <p:cNvPr id="244" name="picture 2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86206" y="4277195"/>
            <a:ext cx="215226" cy="195757"/>
          </a:xfrm>
          <a:prstGeom prst="rect">
            <a:avLst/>
          </a:prstGeom>
        </p:spPr>
      </p:pic>
      <p:pic>
        <p:nvPicPr>
          <p:cNvPr id="246" name="picture 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86206" y="3164789"/>
            <a:ext cx="215226" cy="195757"/>
          </a:xfrm>
          <a:prstGeom prst="rect">
            <a:avLst/>
          </a:prstGeom>
        </p:spPr>
      </p:pic>
      <p:pic>
        <p:nvPicPr>
          <p:cNvPr id="248" name="picture 2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86206" y="2748737"/>
            <a:ext cx="215226" cy="195757"/>
          </a:xfrm>
          <a:prstGeom prst="rect">
            <a:avLst/>
          </a:prstGeom>
        </p:spPr>
      </p:pic>
      <p:pic>
        <p:nvPicPr>
          <p:cNvPr id="250" name="picture 2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86206" y="1915032"/>
            <a:ext cx="215226" cy="195757"/>
          </a:xfrm>
          <a:prstGeom prst="rect">
            <a:avLst/>
          </a:prstGeom>
        </p:spPr>
      </p:pic>
      <p:pic>
        <p:nvPicPr>
          <p:cNvPr id="252" name="picture 2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sp>
        <p:nvSpPr>
          <p:cNvPr id="254" name="textbox 254"/>
          <p:cNvSpPr/>
          <p:nvPr/>
        </p:nvSpPr>
        <p:spPr>
          <a:xfrm>
            <a:off x="-12700" y="1005652"/>
            <a:ext cx="10716259" cy="4838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18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>
                <a:tab pos="2715260" algn="l"/>
              </a:tabLst>
            </a:pP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3100" b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3100" b="1" kern="0" spc="5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3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2.2:</a:t>
            </a:r>
            <a:r>
              <a:rPr sz="3100" b="1" kern="0" spc="3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kern="0" spc="32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无</a:t>
            </a:r>
            <a:r>
              <a:rPr sz="3100" b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NAK</a:t>
            </a:r>
            <a:r>
              <a:rPr sz="3100" kern="0" spc="32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消息协议</a:t>
            </a:r>
            <a:r>
              <a:rPr sz="31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</a:t>
            </a:r>
            <a:endParaRPr lang="SimSun" altLang="SimSun" sz="3100" dirty="0"/>
          </a:p>
        </p:txBody>
      </p:sp>
      <p:pic>
        <p:nvPicPr>
          <p:cNvPr id="256" name="picture 2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258" name="textbox 258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260" name="textbox 260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pic>
        <p:nvPicPr>
          <p:cNvPr id="262" name="picture 2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264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6" name="textbox 266"/>
          <p:cNvSpPr/>
          <p:nvPr/>
        </p:nvSpPr>
        <p:spPr>
          <a:xfrm>
            <a:off x="9885295" y="6552282"/>
            <a:ext cx="104775" cy="1739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77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8"/>
          <p:cNvSpPr/>
          <p:nvPr/>
        </p:nvSpPr>
        <p:spPr>
          <a:xfrm>
            <a:off x="-12700" y="5067219"/>
            <a:ext cx="10716259" cy="1757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3588384" algn="l" rtl="0" eaLnBrk="0">
              <a:lnSpc>
                <a:spcPts val="1767"/>
              </a:lnSpc>
              <a:tabLst/>
            </a:pP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14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</a:t>
            </a:r>
            <a:r>
              <a:rPr sz="14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4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 &amp;&amp; 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notcorrupt</a:t>
            </a:r>
            <a:r>
              <a:rPr sz="14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4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       </a:t>
            </a:r>
            <a:r>
              <a:rPr sz="14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</a:t>
            </a:r>
            <a:r>
              <a:rPr sz="28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…</a:t>
            </a:r>
            <a:endParaRPr lang="Arial" altLang="Arial" sz="2800" dirty="0"/>
          </a:p>
          <a:p>
            <a:pPr marL="3595370" algn="l" rtl="0" eaLnBrk="0">
              <a:lnSpc>
                <a:spcPct val="105000"/>
              </a:lnSpc>
              <a:spcBef>
                <a:spcPts val="14"/>
              </a:spcBef>
              <a:tabLst>
                <a:tab pos="3685540" algn="l"/>
              </a:tabLst>
            </a:pPr>
            <a:r>
              <a:rPr sz="14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	</a:t>
            </a:r>
            <a:r>
              <a:rPr sz="14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&amp;&amp; has_seq1(rcvpkt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400" dirty="0"/>
          </a:p>
          <a:p>
            <a:pPr marL="3556000" algn="l" rtl="0" eaLnBrk="0">
              <a:lnSpc>
                <a:spcPts val="2068"/>
              </a:lnSpc>
              <a:tabLst/>
            </a:pP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extract(rcvpkt,da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ta)</a:t>
            </a:r>
            <a:endParaRPr lang="Arial" altLang="Arial" sz="1400" dirty="0"/>
          </a:p>
          <a:p>
            <a:pPr marL="3556000" algn="l" rtl="0" eaLnBrk="0">
              <a:lnSpc>
                <a:spcPct val="100000"/>
              </a:lnSpc>
              <a:tabLst/>
            </a:pP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deliver_data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(data)</a:t>
            </a:r>
            <a:endParaRPr lang="Arial" altLang="Arial" sz="1400" dirty="0"/>
          </a:p>
          <a:p>
            <a:pPr marL="3555365" algn="l" rtl="0" eaLnBrk="0">
              <a:lnSpc>
                <a:spcPct val="100000"/>
              </a:lnSpc>
              <a:tabLst/>
            </a:pPr>
            <a:r>
              <a:rPr sz="14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 =</a:t>
            </a:r>
            <a:r>
              <a:rPr sz="1400" kern="0" spc="10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make_pkt(A</a:t>
            </a:r>
            <a:r>
              <a:rPr sz="1400" kern="0" spc="-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CK1, chksum)</a:t>
            </a:r>
            <a:endParaRPr lang="Arial" altLang="Arial" sz="1400" dirty="0"/>
          </a:p>
          <a:p>
            <a:pPr marL="12700" algn="l" rtl="0" eaLnBrk="0">
              <a:lnSpc>
                <a:spcPct val="102000"/>
              </a:lnSpc>
              <a:spcBef>
                <a:spcPts val="7"/>
              </a:spcBef>
              <a:tabLst>
                <a:tab pos="3561079" algn="l"/>
                <a:tab pos="10702925" algn="l"/>
              </a:tabLst>
            </a:pPr>
            <a:r>
              <a:rPr sz="14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FF0000"/>
                  </a:solidFill>
                </a:uFill>
                <a:latin typeface="Arial"/>
                <a:ea typeface="Arial"/>
                <a:cs typeface="Arial"/>
              </a:rPr>
              <a:t>	</a:t>
            </a:r>
            <a:r>
              <a:rPr sz="14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FF0000"/>
                  </a:solidFill>
                </a:uFill>
                <a:latin typeface="Arial"/>
                <a:ea typeface="Arial"/>
                <a:cs typeface="Arial"/>
              </a:rPr>
              <a:t>udt_send(</a:t>
            </a:r>
            <a:r>
              <a:rPr sz="1400" u="sng" kern="0" spc="-1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FF0000"/>
                  </a:solidFill>
                </a:uFill>
                <a:latin typeface="Arial"/>
                <a:ea typeface="Arial"/>
                <a:cs typeface="Arial"/>
              </a:rPr>
              <a:t>sndpkt)</a:t>
            </a:r>
            <a:r>
              <a:rPr sz="14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FF0000"/>
                  </a:solidFill>
                </a:uFill>
                <a:latin typeface="Arial"/>
                <a:ea typeface="Arial"/>
                <a:cs typeface="Arial"/>
              </a:rPr>
              <a:t>	</a:t>
            </a:r>
            <a:endParaRPr lang="Arial" altLang="Arial" sz="14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500" dirty="0"/>
          </a:p>
          <a:p>
            <a:pPr marL="1879600" algn="l" rtl="0" eaLnBrk="0">
              <a:lnSpc>
                <a:spcPct val="98000"/>
              </a:lnSpc>
              <a:spcBef>
                <a:spcPts val="2"/>
              </a:spcBef>
              <a:tabLst>
                <a:tab pos="3580129" algn="l"/>
              </a:tabLst>
            </a:pPr>
            <a:r>
              <a:rPr sz="1500" kern="0" spc="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5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r>
              <a:rPr sz="1500" kern="0" spc="1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r>
              <a:rPr sz="1500" kern="0" spc="3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</a:t>
            </a:r>
            <a:r>
              <a:rPr sz="1500" kern="0" spc="2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</a:t>
            </a:r>
            <a:r>
              <a:rPr sz="1800" kern="0" spc="70" baseline="2893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r>
              <a:rPr sz="11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endParaRPr lang="Arial" altLang="Arial" sz="1100" dirty="0"/>
          </a:p>
        </p:txBody>
      </p:sp>
      <p:pic>
        <p:nvPicPr>
          <p:cNvPr id="270" name="picture 2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7388" y="6438073"/>
            <a:ext cx="630935" cy="348298"/>
          </a:xfrm>
          <a:prstGeom prst="rect">
            <a:avLst/>
          </a:prstGeom>
        </p:spPr>
      </p:pic>
      <p:pic>
        <p:nvPicPr>
          <p:cNvPr id="272" name="picture 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6448537"/>
            <a:ext cx="1866900" cy="337834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 rot="21600000">
            <a:off x="0" y="772667"/>
            <a:ext cx="10690859" cy="734568"/>
            <a:chOff x="0" y="0"/>
            <a:chExt cx="10690859" cy="734568"/>
          </a:xfrm>
        </p:grpSpPr>
        <p:pic>
          <p:nvPicPr>
            <p:cNvPr id="274" name="picture 2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10690859" cy="734568"/>
            </a:xfrm>
            <a:prstGeom prst="rect">
              <a:avLst/>
            </a:prstGeom>
          </p:spPr>
        </p:pic>
        <p:sp>
          <p:nvSpPr>
            <p:cNvPr id="276" name="textbox 276"/>
            <p:cNvSpPr/>
            <p:nvPr/>
          </p:nvSpPr>
          <p:spPr>
            <a:xfrm>
              <a:off x="-12700" y="-12700"/>
              <a:ext cx="10716259" cy="81661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69000"/>
                </a:lnSpc>
                <a:tabLst/>
              </a:pPr>
              <a:endParaRPr lang="Arial" altLang="Arial" sz="1000" dirty="0"/>
            </a:p>
            <a:p>
              <a:pPr marL="3416300" algn="l" rtl="0" eaLnBrk="0">
                <a:lnSpc>
                  <a:spcPct val="97000"/>
                </a:lnSpc>
                <a:spcBef>
                  <a:spcPts val="5"/>
                </a:spcBef>
                <a:tabLst/>
              </a:pPr>
              <a:r>
                <a:rPr sz="3100" b="1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Rdt</a:t>
              </a:r>
              <a:r>
                <a:rPr sz="3100" b="1" kern="0" spc="50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3100" b="1" kern="0" spc="44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2.2</a:t>
              </a:r>
              <a:r>
                <a:rPr sz="3100" b="1" kern="0" spc="52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3100" b="1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FSM</a:t>
              </a:r>
              <a:r>
                <a:rPr sz="3100" kern="0" spc="440" dirty="0">
                  <a:ln w="8013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10"/>
                  </a:ln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片段</a:t>
              </a:r>
              <a:endParaRPr lang="SimSun" altLang="SimSun" sz="3100" dirty="0"/>
            </a:p>
          </p:txBody>
        </p:sp>
      </p:grpSp>
      <p:sp>
        <p:nvSpPr>
          <p:cNvPr id="278" name="textbox 278"/>
          <p:cNvSpPr/>
          <p:nvPr/>
        </p:nvSpPr>
        <p:spPr>
          <a:xfrm>
            <a:off x="6304279" y="2221958"/>
            <a:ext cx="1726564" cy="2921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176"/>
              </a:lnSpc>
              <a:tabLst/>
            </a:pPr>
            <a:endParaRPr lang="Arial" altLang="Arial" sz="100" dirty="0"/>
          </a:p>
          <a:p>
            <a:pPr marL="149860" indent="635" algn="l" rtl="0" eaLnBrk="0">
              <a:lnSpc>
                <a:spcPct val="109000"/>
              </a:lnSpc>
              <a:tabLst>
                <a:tab pos="251459" algn="l"/>
              </a:tabLst>
            </a:pP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rdt_rcv(rcvpkt) &amp;&amp;   </a:t>
            </a:r>
            <a:r>
              <a:rPr sz="1400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 corrupt(rcvpkt)</a:t>
            </a:r>
            <a:r>
              <a:rPr sz="1400" kern="0" spc="1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1400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4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400" u="sng" kern="0" spc="-10" dirty="0">
                <a:solidFill>
                  <a:srgbClr val="FF0000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isACK(rcvpkt,1)</a:t>
            </a:r>
            <a:r>
              <a:rPr sz="1400" kern="0" spc="-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4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kern="0" spc="4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udt_send(snd</a:t>
            </a:r>
            <a:r>
              <a:rPr sz="1400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pkt)</a:t>
            </a:r>
            <a:endParaRPr lang="Arial" altLang="Arial" sz="1400" dirty="0"/>
          </a:p>
          <a:p>
            <a:pPr algn="l" rtl="0" eaLnBrk="0">
              <a:lnSpc>
                <a:spcPct val="156000"/>
              </a:lnSpc>
              <a:tabLst/>
            </a:pPr>
            <a:endParaRPr lang="Arial" altLang="Arial" sz="1000" dirty="0"/>
          </a:p>
          <a:p>
            <a:pPr marL="39369" algn="l" rtl="0" eaLnBrk="0">
              <a:lnSpc>
                <a:spcPts val="1773"/>
              </a:lnSpc>
              <a:spcBef>
                <a:spcPts val="420"/>
              </a:spcBef>
              <a:tabLst/>
            </a:pP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rdt_rcv(rcvpkt)</a:t>
            </a:r>
            <a:endParaRPr lang="Arial" altLang="Arial" sz="1400" dirty="0"/>
          </a:p>
          <a:p>
            <a:pPr marL="35559" algn="l" rtl="0" eaLnBrk="0">
              <a:lnSpc>
                <a:spcPct val="104000"/>
              </a:lnSpc>
              <a:spcBef>
                <a:spcPts val="1"/>
              </a:spcBef>
              <a:tabLst>
                <a:tab pos="1661160" algn="l"/>
              </a:tabLst>
            </a:pP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&amp;&amp; notcorrupt(rcv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pkt) </a:t>
            </a:r>
            <a:r>
              <a:rPr sz="14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&amp;&amp; </a:t>
            </a:r>
            <a:r>
              <a:rPr sz="1400" u="sng" kern="0" spc="0" dirty="0">
                <a:solidFill>
                  <a:srgbClr val="FF0000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isACK(rc</a:t>
            </a:r>
            <a:r>
              <a:rPr sz="1400" u="sng" kern="0" spc="-10" dirty="0">
                <a:solidFill>
                  <a:srgbClr val="FF0000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vpkt,0)</a:t>
            </a:r>
            <a:r>
              <a:rPr sz="1400" u="sng" kern="0" spc="0" dirty="0">
                <a:solidFill>
                  <a:srgbClr val="FF0000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	</a:t>
            </a:r>
            <a:endParaRPr lang="Arial" altLang="Arial" sz="1400" dirty="0"/>
          </a:p>
          <a:p>
            <a:pPr marL="721359" algn="l" rtl="0" eaLnBrk="0">
              <a:lnSpc>
                <a:spcPct val="77000"/>
              </a:lnSpc>
              <a:spcBef>
                <a:spcPts val="1043"/>
              </a:spcBef>
              <a:tabLst/>
            </a:pP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Λ</a:t>
            </a:r>
            <a:endParaRPr lang="Times New Roman" altLang="Times New Roman" sz="1400" dirty="0"/>
          </a:p>
          <a:p>
            <a:pPr marL="12700" algn="l" rtl="0" eaLnBrk="0">
              <a:lnSpc>
                <a:spcPct val="87000"/>
              </a:lnSpc>
              <a:spcBef>
                <a:spcPts val="874"/>
              </a:spcBef>
              <a:tabLst/>
            </a:pPr>
            <a:r>
              <a:rPr sz="3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……</a:t>
            </a:r>
            <a:endParaRPr lang="Arial" altLang="Arial" sz="3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" dirty="0"/>
          </a:p>
          <a:p>
            <a:pPr marL="1589405" algn="l" rtl="0" eaLnBrk="0">
              <a:lnSpc>
                <a:spcPct val="70000"/>
              </a:lnSpc>
              <a:tabLst/>
            </a:pPr>
            <a:r>
              <a:rPr sz="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……</a:t>
            </a:r>
            <a:endParaRPr lang="Arial" altLang="Arial" sz="400" dirty="0"/>
          </a:p>
        </p:txBody>
      </p:sp>
      <p:sp>
        <p:nvSpPr>
          <p:cNvPr id="280" name="rect"/>
          <p:cNvSpPr/>
          <p:nvPr/>
        </p:nvSpPr>
        <p:spPr>
          <a:xfrm>
            <a:off x="0" y="1508759"/>
            <a:ext cx="10690859" cy="213359"/>
          </a:xfrm>
          <a:prstGeom prst="rect">
            <a:avLst/>
          </a:prstGeom>
          <a:solidFill>
            <a:srgbClr val="99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82" name="picture 2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820667" y="2378964"/>
            <a:ext cx="1671827" cy="143255"/>
          </a:xfrm>
          <a:prstGeom prst="rect">
            <a:avLst/>
          </a:prstGeom>
        </p:spPr>
      </p:pic>
      <p:pic>
        <p:nvPicPr>
          <p:cNvPr id="284" name="picture 2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126479" y="3054095"/>
            <a:ext cx="140208" cy="1085088"/>
          </a:xfrm>
          <a:prstGeom prst="rect">
            <a:avLst/>
          </a:prstGeom>
        </p:spPr>
      </p:pic>
      <p:pic>
        <p:nvPicPr>
          <p:cNvPr id="286" name="picture 2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916167" y="2433827"/>
            <a:ext cx="399288" cy="521208"/>
          </a:xfrm>
          <a:prstGeom prst="rect">
            <a:avLst/>
          </a:prstGeom>
        </p:spPr>
      </p:pic>
      <p:pic>
        <p:nvPicPr>
          <p:cNvPr id="288" name="picture 2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324855" y="2459735"/>
            <a:ext cx="821435" cy="752855"/>
          </a:xfrm>
          <a:prstGeom prst="rect">
            <a:avLst/>
          </a:prstGeom>
        </p:spPr>
      </p:pic>
      <p:sp>
        <p:nvSpPr>
          <p:cNvPr id="290" name="textbox 290"/>
          <p:cNvSpPr/>
          <p:nvPr/>
        </p:nvSpPr>
        <p:spPr>
          <a:xfrm>
            <a:off x="4211761" y="2557424"/>
            <a:ext cx="1807845" cy="11347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89"/>
              </a:lnSpc>
              <a:tabLst/>
            </a:pPr>
            <a:endParaRPr lang="Arial" altLang="Arial" sz="100" dirty="0"/>
          </a:p>
          <a:p>
            <a:pPr marL="1367155" indent="-102870" algn="l" rtl="0" eaLnBrk="0">
              <a:lnSpc>
                <a:spcPct val="104000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Wait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endParaRPr lang="Arial" altLang="Arial" sz="1200" dirty="0"/>
          </a:p>
          <a:p>
            <a:pPr marL="1490980" algn="l" rtl="0" eaLnBrk="0">
              <a:lnSpc>
                <a:spcPts val="930"/>
              </a:lnSpc>
              <a:spcBef>
                <a:spcPts val="285"/>
              </a:spcBef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1200" dirty="0"/>
          </a:p>
          <a:p>
            <a:pPr marL="12700" algn="l" rtl="0" eaLnBrk="0">
              <a:lnSpc>
                <a:spcPts val="2475"/>
              </a:lnSpc>
              <a:tabLst/>
            </a:pPr>
            <a:r>
              <a:rPr sz="1700" kern="0" spc="0" dirty="0">
                <a:solidFill>
                  <a:srgbClr val="99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sender</a:t>
            </a:r>
            <a:r>
              <a:rPr sz="1700" kern="0" spc="250" dirty="0">
                <a:solidFill>
                  <a:srgbClr val="99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700" kern="0" spc="0" dirty="0">
                <a:solidFill>
                  <a:srgbClr val="99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FSM</a:t>
            </a:r>
            <a:endParaRPr lang="Comic Sans MS" altLang="Comic Sans MS" sz="1700" dirty="0"/>
          </a:p>
          <a:p>
            <a:pPr marL="162560" algn="l" rtl="0" eaLnBrk="0">
              <a:lnSpc>
                <a:spcPct val="92000"/>
              </a:lnSpc>
              <a:spcBef>
                <a:spcPts val="174"/>
              </a:spcBef>
              <a:tabLst/>
            </a:pPr>
            <a:r>
              <a:rPr sz="1700" kern="0" spc="10" dirty="0">
                <a:solidFill>
                  <a:srgbClr val="99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fragment</a:t>
            </a:r>
            <a:endParaRPr lang="Comic Sans MS" altLang="Comic Sans MS" sz="1700" dirty="0"/>
          </a:p>
        </p:txBody>
      </p:sp>
      <p:sp>
        <p:nvSpPr>
          <p:cNvPr id="292" name="textbox 292"/>
          <p:cNvSpPr/>
          <p:nvPr/>
        </p:nvSpPr>
        <p:spPr>
          <a:xfrm>
            <a:off x="977900" y="3942452"/>
            <a:ext cx="1711325" cy="10369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400"/>
              </a:lnSpc>
              <a:tabLst/>
            </a:pPr>
            <a:endParaRPr lang="Arial" altLang="Arial" sz="100" dirty="0"/>
          </a:p>
          <a:p>
            <a:pPr marL="181610" indent="-149860" algn="l" rtl="0" eaLnBrk="0">
              <a:lnSpc>
                <a:spcPct val="103000"/>
              </a:lnSpc>
              <a:tabLst/>
            </a:pP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rdt_rcv(rcvpkt) &amp;&amp;     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(corrupt(rcvpkt</a:t>
            </a:r>
            <a:r>
              <a:rPr sz="1400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400" kern="0" spc="1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||</a:t>
            </a:r>
            <a:endParaRPr lang="Arial" altLang="Arial" sz="1400" dirty="0"/>
          </a:p>
          <a:p>
            <a:pPr marL="23495" indent="-11429" algn="l" rtl="0" eaLnBrk="0">
              <a:lnSpc>
                <a:spcPct val="131000"/>
              </a:lnSpc>
              <a:spcBef>
                <a:spcPts val="6"/>
              </a:spcBef>
              <a:tabLst>
                <a:tab pos="281940" algn="l"/>
              </a:tabLst>
            </a:pPr>
            <a:r>
              <a:rPr sz="1400" u="sng" kern="0" spc="0" dirty="0">
                <a:solidFill>
                  <a:srgbClr val="FF0000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	</a:t>
            </a:r>
            <a:r>
              <a:rPr sz="1400" u="sng" kern="0" spc="0" dirty="0">
                <a:solidFill>
                  <a:srgbClr val="FF0000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	</a:t>
            </a:r>
            <a:r>
              <a:rPr sz="1400" u="sng" kern="0" spc="0" dirty="0">
                <a:solidFill>
                  <a:srgbClr val="FF0000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has_seq1(r</a:t>
            </a:r>
            <a:r>
              <a:rPr sz="1400" u="sng" kern="0" spc="-10" dirty="0">
                <a:solidFill>
                  <a:srgbClr val="FF0000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cvpkt))</a:t>
            </a:r>
            <a:r>
              <a:rPr sz="1400" kern="0" spc="-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udt_send(</a:t>
            </a:r>
            <a:r>
              <a:rPr sz="1400" kern="0" spc="-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sndpkt)</a:t>
            </a:r>
            <a:endParaRPr lang="Arial" altLang="Arial" sz="1400" dirty="0"/>
          </a:p>
        </p:txBody>
      </p:sp>
      <p:sp>
        <p:nvSpPr>
          <p:cNvPr id="294" name="textbox 294"/>
          <p:cNvSpPr/>
          <p:nvPr/>
        </p:nvSpPr>
        <p:spPr>
          <a:xfrm>
            <a:off x="3556508" y="1673304"/>
            <a:ext cx="3140710" cy="5111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8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1000"/>
              </a:lnSpc>
              <a:tabLst>
                <a:tab pos="49530" algn="l"/>
                <a:tab pos="3127375" algn="l"/>
              </a:tabLst>
            </a:pPr>
            <a:r>
              <a:rPr sz="14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	</a:t>
            </a:r>
            <a:r>
              <a:rPr sz="1400" u="sng" kern="0" spc="-1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rdt_send(data)</a:t>
            </a:r>
            <a:r>
              <a:rPr sz="14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	</a:t>
            </a:r>
            <a:endParaRPr lang="Arial" altLang="Arial" sz="1400" dirty="0"/>
          </a:p>
          <a:p>
            <a:pPr marL="33019" algn="l" rtl="0" eaLnBrk="0">
              <a:lnSpc>
                <a:spcPts val="1867"/>
              </a:lnSpc>
              <a:spcBef>
                <a:spcPts val="88"/>
              </a:spcBef>
              <a:tabLst/>
            </a:pP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 =</a:t>
            </a:r>
            <a:r>
              <a:rPr sz="1400" kern="0" spc="10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make_pkt(0, data,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checksum)</a:t>
            </a:r>
            <a:endParaRPr lang="Arial" altLang="Arial" sz="1400" dirty="0"/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3031236" y="4300727"/>
            <a:ext cx="760475" cy="713232"/>
            <a:chOff x="0" y="0"/>
            <a:chExt cx="760475" cy="713232"/>
          </a:xfrm>
        </p:grpSpPr>
        <p:pic>
          <p:nvPicPr>
            <p:cNvPr id="296" name="picture 29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0" y="0"/>
              <a:ext cx="760475" cy="713232"/>
            </a:xfrm>
            <a:prstGeom prst="rect">
              <a:avLst/>
            </a:prstGeom>
          </p:spPr>
        </p:pic>
        <p:sp>
          <p:nvSpPr>
            <p:cNvPr id="298" name="textbox 298"/>
            <p:cNvSpPr/>
            <p:nvPr/>
          </p:nvSpPr>
          <p:spPr>
            <a:xfrm>
              <a:off x="-12700" y="-12700"/>
              <a:ext cx="786130" cy="77343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2000"/>
                </a:lnSpc>
                <a:tabLst/>
              </a:pPr>
              <a:endParaRPr lang="Arial" altLang="Arial" sz="500" dirty="0"/>
            </a:p>
            <a:p>
              <a:pPr marL="193675" indent="-48259" algn="l" rtl="0" eaLnBrk="0">
                <a:lnSpc>
                  <a:spcPct val="112000"/>
                </a:lnSpc>
                <a:spcBef>
                  <a:spcPts val="1"/>
                </a:spcBef>
                <a:tabLst/>
              </a:pPr>
              <a:r>
                <a:rPr sz="1200" kern="0" spc="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Wait</a:t>
              </a:r>
              <a:r>
                <a:rPr sz="1200" kern="0" spc="2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200" kern="0" spc="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for</a:t>
              </a:r>
              <a:r>
                <a:rPr sz="1200" kern="0" spc="-1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</a:t>
              </a:r>
              <a:r>
                <a:rPr sz="1200" kern="0" spc="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 from</a:t>
              </a:r>
              <a:r>
                <a:rPr sz="1200" kern="0" spc="-1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</a:t>
              </a:r>
              <a:r>
                <a:rPr sz="1200" kern="0" spc="3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below</a:t>
              </a:r>
              <a:endParaRPr lang="Arial" altLang="Arial" sz="1200" dirty="0"/>
            </a:p>
          </p:txBody>
        </p:sp>
      </p:grpSp>
      <p:pic>
        <p:nvPicPr>
          <p:cNvPr id="300" name="picture 3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689603" y="4911852"/>
            <a:ext cx="2110740" cy="144779"/>
          </a:xfrm>
          <a:prstGeom prst="rect">
            <a:avLst/>
          </a:prstGeom>
        </p:spPr>
      </p:pic>
      <p:sp>
        <p:nvSpPr>
          <p:cNvPr id="302" name="textbox 302"/>
          <p:cNvSpPr/>
          <p:nvPr/>
        </p:nvSpPr>
        <p:spPr>
          <a:xfrm>
            <a:off x="3928290" y="4413113"/>
            <a:ext cx="1430655" cy="5289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04"/>
              </a:lnSpc>
              <a:tabLst/>
            </a:pPr>
            <a:endParaRPr lang="Arial" altLang="Arial" sz="100" dirty="0"/>
          </a:p>
          <a:p>
            <a:pPr marL="231140" indent="-218440" algn="l" rtl="0" eaLnBrk="0">
              <a:lnSpc>
                <a:spcPct val="97000"/>
              </a:lnSpc>
              <a:tabLst/>
            </a:pPr>
            <a:r>
              <a:rPr sz="1700" kern="0" spc="0" dirty="0">
                <a:solidFill>
                  <a:srgbClr val="99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receiver</a:t>
            </a:r>
            <a:r>
              <a:rPr sz="1700" kern="0" spc="190" dirty="0">
                <a:solidFill>
                  <a:srgbClr val="99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700" kern="0" spc="0" dirty="0">
                <a:solidFill>
                  <a:srgbClr val="99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FSM </a:t>
            </a:r>
            <a:r>
              <a:rPr sz="1700" kern="0" spc="10" dirty="0">
                <a:solidFill>
                  <a:srgbClr val="99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fragment</a:t>
            </a:r>
            <a:endParaRPr lang="Comic Sans MS" altLang="Comic Sans MS" sz="1700" dirty="0"/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3259835" y="2508503"/>
            <a:ext cx="821435" cy="751332"/>
            <a:chOff x="0" y="0"/>
            <a:chExt cx="821435" cy="751332"/>
          </a:xfrm>
        </p:grpSpPr>
        <p:pic>
          <p:nvPicPr>
            <p:cNvPr id="304" name="picture 30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21600000">
              <a:off x="0" y="0"/>
              <a:ext cx="821435" cy="751332"/>
            </a:xfrm>
            <a:prstGeom prst="rect">
              <a:avLst/>
            </a:prstGeom>
          </p:spPr>
        </p:pic>
        <p:sp>
          <p:nvSpPr>
            <p:cNvPr id="306" name="textbox 306"/>
            <p:cNvSpPr/>
            <p:nvPr/>
          </p:nvSpPr>
          <p:spPr>
            <a:xfrm>
              <a:off x="-12700" y="-12700"/>
              <a:ext cx="847089" cy="77724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3000"/>
                </a:lnSpc>
                <a:tabLst/>
              </a:pPr>
              <a:endParaRPr lang="Arial" altLang="Arial" sz="700" dirty="0"/>
            </a:p>
            <a:p>
              <a:pPr algn="l" rtl="0" eaLnBrk="0">
                <a:lnSpc>
                  <a:spcPct val="6823"/>
                </a:lnSpc>
                <a:tabLst/>
              </a:pPr>
              <a:endParaRPr lang="Arial" altLang="Arial" sz="100" dirty="0"/>
            </a:p>
            <a:p>
              <a:pPr marL="161925" algn="l" rtl="0" eaLnBrk="0">
                <a:lnSpc>
                  <a:spcPts val="1551"/>
                </a:lnSpc>
                <a:tabLst/>
              </a:pPr>
              <a:r>
                <a:rPr sz="1200" kern="0" spc="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Wait</a:t>
              </a:r>
              <a:r>
                <a:rPr sz="1200" kern="0" spc="2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200" kern="0" spc="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for</a:t>
              </a:r>
              <a:endParaRPr lang="Arial" altLang="Arial" sz="1200" dirty="0"/>
            </a:p>
            <a:p>
              <a:pPr marL="73660" algn="l" rtl="0" eaLnBrk="0">
                <a:lnSpc>
                  <a:spcPts val="1469"/>
                </a:lnSpc>
                <a:tabLst/>
              </a:pPr>
              <a:r>
                <a:rPr sz="1200" kern="0" spc="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call</a:t>
              </a:r>
              <a:r>
                <a:rPr sz="1200" kern="0" spc="5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200" kern="0" spc="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 from</a:t>
              </a:r>
              <a:endParaRPr lang="Arial" altLang="Arial" sz="1200" dirty="0"/>
            </a:p>
            <a:p>
              <a:pPr marL="219075" algn="l" rtl="0" eaLnBrk="0">
                <a:lnSpc>
                  <a:spcPts val="1545"/>
                </a:lnSpc>
                <a:tabLst/>
              </a:pPr>
              <a:r>
                <a:rPr sz="1200" kern="0" spc="0" dirty="0">
                  <a:solidFill>
                    <a:srgbClr val="163794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above</a:t>
              </a:r>
              <a:endParaRPr lang="Arial" altLang="Arial" sz="1200" dirty="0"/>
            </a:p>
          </p:txBody>
        </p:sp>
      </p:grpSp>
      <p:pic>
        <p:nvPicPr>
          <p:cNvPr id="308" name="picture 30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493519" y="2846831"/>
            <a:ext cx="1223771" cy="434340"/>
          </a:xfrm>
          <a:prstGeom prst="rect">
            <a:avLst/>
          </a:prstGeom>
        </p:spPr>
      </p:pic>
      <p:sp>
        <p:nvSpPr>
          <p:cNvPr id="310" name="textbox 310"/>
          <p:cNvSpPr/>
          <p:nvPr/>
        </p:nvSpPr>
        <p:spPr>
          <a:xfrm>
            <a:off x="3583237" y="2133517"/>
            <a:ext cx="1394460" cy="262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67"/>
              </a:lnSpc>
              <a:tabLst/>
            </a:pP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udt_send(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sndpkt)</a:t>
            </a:r>
            <a:endParaRPr lang="Arial" altLang="Arial" sz="1400" dirty="0"/>
          </a:p>
        </p:txBody>
      </p:sp>
      <p:sp>
        <p:nvSpPr>
          <p:cNvPr id="312" name="textbox 312"/>
          <p:cNvSpPr/>
          <p:nvPr/>
        </p:nvSpPr>
        <p:spPr>
          <a:xfrm>
            <a:off x="2750311" y="4358132"/>
            <a:ext cx="327659" cy="5137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645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100000"/>
              </a:lnSpc>
              <a:tabLst/>
            </a:pPr>
            <a:r>
              <a:rPr sz="3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lang="Arial" altLang="Arial" sz="3200" dirty="0"/>
          </a:p>
        </p:txBody>
      </p:sp>
      <p:pic>
        <p:nvPicPr>
          <p:cNvPr id="314" name="picture 3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3585971" y="4198619"/>
            <a:ext cx="728472" cy="184404"/>
          </a:xfrm>
          <a:prstGeom prst="rect">
            <a:avLst/>
          </a:prstGeom>
        </p:spPr>
      </p:pic>
      <p:pic>
        <p:nvPicPr>
          <p:cNvPr id="316" name="picture 3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3035807" y="2389631"/>
            <a:ext cx="370332" cy="207264"/>
          </a:xfrm>
          <a:prstGeom prst="rect">
            <a:avLst/>
          </a:prstGeom>
        </p:spPr>
      </p:pic>
      <p:pic>
        <p:nvPicPr>
          <p:cNvPr id="318" name="picture 3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6411467" y="4567428"/>
            <a:ext cx="278891" cy="105155"/>
          </a:xfrm>
          <a:prstGeom prst="rect">
            <a:avLst/>
          </a:prstGeom>
        </p:spPr>
      </p:pic>
      <p:pic>
        <p:nvPicPr>
          <p:cNvPr id="320" name="picture 3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7168896" y="4832604"/>
            <a:ext cx="278891" cy="105155"/>
          </a:xfrm>
          <a:prstGeom prst="rect">
            <a:avLst/>
          </a:prstGeom>
        </p:spPr>
      </p:pic>
      <p:pic>
        <p:nvPicPr>
          <p:cNvPr id="322" name="picture 3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6885431" y="4733544"/>
            <a:ext cx="277368" cy="103632"/>
          </a:xfrm>
          <a:prstGeom prst="rect">
            <a:avLst/>
          </a:prstGeom>
        </p:spPr>
      </p:pic>
      <p:pic>
        <p:nvPicPr>
          <p:cNvPr id="324" name="picture 3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7452359" y="4931664"/>
            <a:ext cx="214884" cy="82295"/>
          </a:xfrm>
          <a:prstGeom prst="rect">
            <a:avLst/>
          </a:prstGeom>
        </p:spPr>
      </p:pic>
      <p:pic>
        <p:nvPicPr>
          <p:cNvPr id="326" name="picture 3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7673340" y="5009388"/>
            <a:ext cx="214883" cy="82295"/>
          </a:xfrm>
          <a:prstGeom prst="rect">
            <a:avLst/>
          </a:prstGeom>
        </p:spPr>
      </p:pic>
      <p:pic>
        <p:nvPicPr>
          <p:cNvPr id="328" name="picture 32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6694931" y="4666488"/>
            <a:ext cx="184404" cy="716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icture 3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772668"/>
            <a:ext cx="10690859" cy="3890771"/>
          </a:xfrm>
          <a:prstGeom prst="rect">
            <a:avLst/>
          </a:prstGeom>
        </p:spPr>
      </p:pic>
      <p:pic>
        <p:nvPicPr>
          <p:cNvPr id="332" name="picture 3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772667"/>
            <a:ext cx="10690859" cy="1011936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 rot="21600000">
            <a:off x="1336547" y="3337560"/>
            <a:ext cx="8017764" cy="1336547"/>
            <a:chOff x="0" y="0"/>
            <a:chExt cx="8017764" cy="1336547"/>
          </a:xfrm>
        </p:grpSpPr>
        <p:pic>
          <p:nvPicPr>
            <p:cNvPr id="334" name="picture 3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8017764" cy="1336547"/>
            </a:xfrm>
            <a:prstGeom prst="rect">
              <a:avLst/>
            </a:prstGeom>
          </p:spPr>
        </p:pic>
        <p:sp>
          <p:nvSpPr>
            <p:cNvPr id="336" name="textbox 336"/>
            <p:cNvSpPr/>
            <p:nvPr/>
          </p:nvSpPr>
          <p:spPr>
            <a:xfrm>
              <a:off x="-12700" y="-12700"/>
              <a:ext cx="8043544" cy="136207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3000"/>
                </a:lnSpc>
                <a:tabLst/>
              </a:pPr>
              <a:endParaRPr lang="Arial" altLang="Arial" sz="1000" dirty="0"/>
            </a:p>
            <a:p>
              <a:pPr marL="2997200" algn="l" rtl="0" eaLnBrk="0">
                <a:lnSpc>
                  <a:spcPts val="6161"/>
                </a:lnSpc>
                <a:spcBef>
                  <a:spcPts val="1"/>
                </a:spcBef>
                <a:tabLst/>
              </a:pPr>
              <a:r>
                <a:rPr sz="4700" kern="0" spc="-150" dirty="0">
                  <a:ln w="12039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10"/>
                  </a:ln>
                  <a:solidFill>
                    <a:srgbClr val="FFFFFF">
                      <a:alpha val="100000"/>
                    </a:srgbClr>
                  </a:solidFill>
                  <a:latin typeface="STKaiti"/>
                  <a:ea typeface="STKaiti"/>
                  <a:cs typeface="STKaiti"/>
                </a:rPr>
                <a:t>谢</a:t>
              </a:r>
              <a:r>
                <a:rPr sz="4700" kern="0" spc="140" dirty="0">
                  <a:solidFill>
                    <a:srgbClr val="FFFFFF">
                      <a:alpha val="100000"/>
                    </a:srgbClr>
                  </a:solidFill>
                  <a:latin typeface="STKaiti"/>
                  <a:ea typeface="STKaiti"/>
                  <a:cs typeface="STKaiti"/>
                </a:rPr>
                <a:t>  </a:t>
              </a:r>
              <a:r>
                <a:rPr sz="4700" kern="0" spc="-150" dirty="0">
                  <a:ln w="12039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10"/>
                  </a:ln>
                  <a:solidFill>
                    <a:srgbClr val="FFFFFF">
                      <a:alpha val="100000"/>
                    </a:srgbClr>
                  </a:solidFill>
                  <a:latin typeface="STKaiti"/>
                  <a:ea typeface="STKaiti"/>
                  <a:cs typeface="STKaiti"/>
                </a:rPr>
                <a:t>谢！</a:t>
              </a:r>
              <a:endParaRPr lang="STKaiti" altLang="STKaiti" sz="4700" dirty="0"/>
            </a:p>
          </p:txBody>
        </p:sp>
      </p:grpSp>
      <p:sp>
        <p:nvSpPr>
          <p:cNvPr id="338" name="rect"/>
          <p:cNvSpPr/>
          <p:nvPr/>
        </p:nvSpPr>
        <p:spPr>
          <a:xfrm>
            <a:off x="0" y="6571488"/>
            <a:ext cx="10690859" cy="214883"/>
          </a:xfrm>
          <a:prstGeom prst="rect">
            <a:avLst/>
          </a:prstGeom>
          <a:solidFill>
            <a:srgbClr val="99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2015-05-04T11:00:05Z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2023-09-16T11:19:21</vt:filetime>
  </property>
</Properties>
</file>