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2003" cy="756000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3" Type="http://schemas.openxmlformats.org/officeDocument/2006/relationships/viewProps" Target="viewProps.xml"/><Relationship Id="rId12" Type="http://schemas.openxmlformats.org/officeDocument/2006/relationships/tableStyles" Target="tableStyles.xml"/><Relationship Id="rId11" Type="http://schemas.openxmlformats.org/officeDocument/2006/relationships/presProps" Target="presProps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10.png"/><Relationship Id="rId4" Type="http://schemas.openxmlformats.org/officeDocument/2006/relationships/image" Target="../media/image4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7.jpeg"/><Relationship Id="rId11" Type="http://schemas.openxmlformats.org/officeDocument/2006/relationships/image" Target="../media/image6.jpe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4.png"/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6.png"/><Relationship Id="rId3" Type="http://schemas.openxmlformats.org/officeDocument/2006/relationships/image" Target="../media/image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jpeg"/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336547" y="3148584"/>
            <a:ext cx="8017764" cy="1514855"/>
            <a:chOff x="0" y="0"/>
            <a:chExt cx="8017764" cy="15148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017764" cy="1514855"/>
            </a:xfrm>
            <a:prstGeom prst="rect">
              <a:avLst/>
            </a:prstGeom>
          </p:spPr>
        </p:pic>
        <p:sp>
          <p:nvSpPr>
            <p:cNvPr id="6" name="textbox 6"/>
            <p:cNvSpPr/>
            <p:nvPr/>
          </p:nvSpPr>
          <p:spPr>
            <a:xfrm>
              <a:off x="-12700" y="-12700"/>
              <a:ext cx="8043544" cy="1605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marL="1579880" algn="l" rtl="0" eaLnBrk="0">
                <a:lnSpc>
                  <a:spcPct val="96000"/>
                </a:lnSpc>
                <a:spcBef>
                  <a:spcPts val="5"/>
                </a:spcBef>
                <a:tabLst/>
              </a:pPr>
              <a:r>
                <a:rPr sz="3800" kern="0" spc="50" dirty="0">
                  <a:ln w="9817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计算机网络</a:t>
              </a:r>
              <a:r>
                <a:rPr sz="3800" kern="0" spc="50" dirty="0">
                  <a:ln w="9817" cap="flat" cmpd="sng">
                    <a:solidFill>
                      <a:srgbClr val="FFFF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之</a:t>
              </a:r>
              <a:r>
                <a:rPr sz="3800" kern="0" spc="50" dirty="0">
                  <a:ln w="9817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探赜索隐</a:t>
              </a:r>
              <a:endParaRPr lang="SimSun" altLang="SimSun" sz="3800" dirty="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/>
          <p:nvPr/>
        </p:nvSpPr>
        <p:spPr>
          <a:xfrm>
            <a:off x="3972974" y="5188927"/>
            <a:ext cx="2821939" cy="481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kern="0" spc="40" dirty="0">
                <a:ln w="8013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3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4474760" y="983881"/>
            <a:ext cx="1756410" cy="459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21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3500" kern="0" spc="-9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本讲主</a:t>
            </a:r>
            <a:r>
              <a:rPr sz="3500" kern="0" spc="-50" dirty="0">
                <a:solidFill>
                  <a:srgbClr val="FFFFFF">
                    <a:alpha val="100000"/>
                  </a:srgbClr>
                </a:solidFill>
                <a:latin typeface="STKaiti"/>
                <a:ea typeface="STKaiti"/>
                <a:cs typeface="STKaiti"/>
              </a:rPr>
              <a:t>题</a:t>
            </a:r>
            <a:endParaRPr lang="STKaiti" altLang="STKaiti" sz="35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4532422" y="3787837"/>
            <a:ext cx="1623694" cy="499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93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800" b="1" kern="0" spc="-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800" b="1" kern="0" spc="1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b="1" kern="0" spc="-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</a:t>
            </a:r>
            <a:endParaRPr lang="Arial" altLang="Arial" sz="3800" dirty="0"/>
          </a:p>
        </p:txBody>
      </p:sp>
      <p:sp>
        <p:nvSpPr>
          <p:cNvPr id="24" name="textbox 24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6" name="textbox 26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3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textbox 32"/>
          <p:cNvSpPr/>
          <p:nvPr/>
        </p:nvSpPr>
        <p:spPr>
          <a:xfrm>
            <a:off x="9882497" y="6550417"/>
            <a:ext cx="107950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1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577461" y="1861261"/>
            <a:ext cx="7656830" cy="3642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3060"/>
              </a:lnSpc>
              <a:tabLst/>
            </a:pPr>
            <a:r>
              <a:rPr sz="2400" kern="0" spc="1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sz="2400" kern="0" spc="10" dirty="0">
                <a:ln w="6248" cap="flat" cmpd="sng">
                  <a:solidFill>
                    <a:srgbClr val="C00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如果信道既可能发生错误，也可能丢失分组，怎么办？</a:t>
            </a:r>
            <a:endParaRPr lang="SimSun" altLang="SimSun" sz="2400" dirty="0"/>
          </a:p>
          <a:p>
            <a:pPr marL="409575" algn="l" rtl="0" eaLnBrk="0">
              <a:lnSpc>
                <a:spcPts val="2611"/>
              </a:lnSpc>
              <a:spcBef>
                <a:spcPts val="661"/>
              </a:spcBef>
              <a:tabLst/>
            </a:pPr>
            <a:r>
              <a:rPr sz="2100" kern="0" spc="-1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100" kern="0" spc="-11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1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“校验和</a:t>
            </a:r>
            <a:r>
              <a:rPr sz="2100" kern="0" spc="-3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1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+ </a:t>
            </a:r>
            <a:r>
              <a:rPr sz="2100" kern="0" spc="-12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序列号</a:t>
            </a:r>
            <a:r>
              <a:rPr sz="2100" kern="0" spc="-3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+ ACK</a:t>
            </a:r>
            <a:r>
              <a:rPr sz="2100" kern="0" spc="1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+ 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重传</a:t>
            </a:r>
            <a:r>
              <a:rPr sz="2100" kern="0" spc="-7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”够用吗？</a:t>
            </a:r>
            <a:endParaRPr lang="SimSun" altLang="SimSun" sz="21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3060"/>
              </a:lnSpc>
              <a:spcBef>
                <a:spcPts val="725"/>
              </a:spcBef>
              <a:tabLst/>
            </a:pPr>
            <a:r>
              <a:rPr sz="2400" kern="0" spc="30" dirty="0">
                <a:solidFill>
                  <a:srgbClr val="6699FF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</a:t>
            </a:r>
            <a:r>
              <a:rPr sz="2400" kern="0" spc="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方法：发送方等待“</a:t>
            </a:r>
            <a:r>
              <a:rPr sz="2400" kern="0" spc="3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合理</a:t>
            </a:r>
            <a:r>
              <a:rPr sz="2400" kern="0" spc="-85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400" kern="0" spc="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”时间</a:t>
            </a:r>
            <a:endParaRPr lang="SimSun" altLang="SimSun" sz="2400" dirty="0"/>
          </a:p>
          <a:p>
            <a:pPr marL="409575" algn="l" rtl="0" eaLnBrk="0">
              <a:lnSpc>
                <a:spcPts val="2597"/>
              </a:lnSpc>
              <a:spcBef>
                <a:spcPts val="658"/>
              </a:spcBef>
              <a:tabLst/>
            </a:pPr>
            <a:r>
              <a:rPr sz="2000" kern="0" spc="-10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000" kern="0" spc="-8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如果没收到</a:t>
            </a:r>
            <a:r>
              <a:rPr sz="2000" kern="0" spc="-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2000" kern="0" spc="-10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，重传</a:t>
            </a:r>
            <a:endParaRPr lang="SimSun" altLang="SimSun" sz="2000" dirty="0"/>
          </a:p>
          <a:p>
            <a:pPr marL="409575" algn="l" rtl="0" eaLnBrk="0">
              <a:lnSpc>
                <a:spcPts val="2627"/>
              </a:lnSpc>
              <a:spcBef>
                <a:spcPts val="678"/>
              </a:spcBef>
              <a:tabLst/>
            </a:pPr>
            <a:r>
              <a:rPr sz="2100" kern="0" spc="-13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100" kern="0" spc="-9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如果分组或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2100" kern="0" spc="-13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只是延迟而不</a:t>
            </a:r>
            <a:r>
              <a:rPr sz="2100" kern="0" spc="-14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是丢了</a:t>
            </a:r>
            <a:endParaRPr lang="SimSun" altLang="SimSun" sz="2100" dirty="0"/>
          </a:p>
          <a:p>
            <a:pPr marL="806450" algn="l" rtl="0" eaLnBrk="0">
              <a:lnSpc>
                <a:spcPct val="97000"/>
              </a:lnSpc>
              <a:spcBef>
                <a:spcPts val="619"/>
              </a:spcBef>
              <a:tabLst>
                <a:tab pos="986155" algn="l"/>
              </a:tabLst>
            </a:pP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700" kern="0" spc="5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重传会产生重复，序列号机制能够处理</a:t>
            </a:r>
            <a:endParaRPr lang="SimSun" altLang="SimSun" sz="1700" dirty="0"/>
          </a:p>
          <a:p>
            <a:pPr marL="806450" algn="l" rtl="0" eaLnBrk="0">
              <a:lnSpc>
                <a:spcPct val="97000"/>
              </a:lnSpc>
              <a:spcBef>
                <a:spcPts val="751"/>
              </a:spcBef>
              <a:tabLst>
                <a:tab pos="986155" algn="l"/>
              </a:tabLst>
            </a:pP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7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接收方需在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7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中显式告知所确</a:t>
            </a:r>
            <a:r>
              <a:rPr sz="1700" kern="0" spc="5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认的分组</a:t>
            </a:r>
            <a:endParaRPr lang="SimSun" altLang="SimSun" sz="17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600" dirty="0"/>
          </a:p>
          <a:p>
            <a:pPr marL="409575" algn="l" rtl="0" eaLnBrk="0">
              <a:lnSpc>
                <a:spcPts val="2328"/>
              </a:lnSpc>
              <a:spcBef>
                <a:spcPts val="6"/>
              </a:spcBef>
              <a:tabLst/>
            </a:pPr>
            <a:r>
              <a:rPr sz="1800" kern="0" spc="-9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1800" kern="0" spc="-5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800" kern="0" spc="-9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需要</a:t>
            </a:r>
            <a:r>
              <a:rPr sz="1800" kern="0" spc="-9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定时器</a:t>
            </a:r>
            <a:endParaRPr lang="SimSun" altLang="SimSun" sz="1800" dirty="0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84197" y="4869041"/>
            <a:ext cx="179783" cy="163317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84197" y="4521490"/>
            <a:ext cx="179783" cy="163317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3555215" y="6503243"/>
            <a:ext cx="3897629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6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r>
              <a:rPr sz="1500" kern="0" spc="1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4492828" y="1037718"/>
            <a:ext cx="1614169" cy="429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5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3100" b="1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</a:t>
            </a:r>
            <a:endParaRPr lang="Arial" altLang="Arial" sz="31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52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09359" y="2660903"/>
            <a:ext cx="1021080" cy="2441448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4596177" y="4424199"/>
            <a:ext cx="2939414" cy="1619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59"/>
              </a:lnSpc>
              <a:tabLst/>
            </a:pPr>
            <a:endParaRPr lang="Arial" altLang="Arial" sz="100" dirty="0"/>
          </a:p>
          <a:p>
            <a:pPr marL="1969135" indent="90169" algn="l" rtl="0" eaLnBrk="0">
              <a:lnSpc>
                <a:spcPct val="105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</a:t>
            </a:r>
            <a:r>
              <a:rPr sz="1200" kern="0" spc="1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 from</a:t>
            </a:r>
            <a:endParaRPr lang="Arial" altLang="Arial" sz="1200" dirty="0"/>
          </a:p>
          <a:p>
            <a:pPr marL="17779" indent="2096770" algn="l" rtl="0" eaLnBrk="0">
              <a:lnSpc>
                <a:spcPct val="161000"/>
              </a:lnSpc>
              <a:spcBef>
                <a:spcPts val="6"/>
              </a:spcBef>
              <a:tabLst>
                <a:tab pos="2312035" algn="l"/>
              </a:tabLst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          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</a:t>
            </a:r>
            <a:r>
              <a:rPr sz="1200" u="sng" kern="0" spc="3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_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send</a:t>
            </a:r>
            <a:r>
              <a:rPr sz="1200" u="sng" kern="0" spc="3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data</a:t>
            </a:r>
            <a:r>
              <a:rPr sz="1200" u="sng" kern="0" spc="3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)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200" dirty="0"/>
          </a:p>
          <a:p>
            <a:pPr marL="17145" indent="-5080" algn="l" rtl="0" eaLnBrk="0">
              <a:lnSpc>
                <a:spcPct val="105000"/>
              </a:lnSpc>
              <a:spcBef>
                <a:spcPts val="314"/>
              </a:spcBef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(1,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checksum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12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endParaRPr lang="Arial" altLang="Arial" sz="12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232774" y="4835143"/>
            <a:ext cx="284988" cy="305499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19144" y="4939283"/>
            <a:ext cx="368808" cy="329184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572000" y="4989576"/>
            <a:ext cx="2036064" cy="185927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825240" y="2700527"/>
            <a:ext cx="885443" cy="2400300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2979129" y="2071182"/>
            <a:ext cx="4050029" cy="11328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02689" algn="l" rtl="0" eaLnBrk="0">
              <a:lnSpc>
                <a:spcPts val="1627"/>
              </a:lnSpc>
              <a:tabLst>
                <a:tab pos="1369060" algn="l"/>
              </a:tabLst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make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pkt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(0,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checksum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algn="l" rtl="0" eaLnBrk="0">
              <a:lnSpc>
                <a:spcPct val="13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ts val="1975"/>
              </a:lnSpc>
              <a:spcBef>
                <a:spcPts val="2"/>
              </a:spcBef>
              <a:tabLst/>
            </a:pPr>
            <a:r>
              <a:rPr sz="2100" kern="0" spc="90" baseline="16732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r>
              <a:rPr sz="1300" kern="0" spc="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sz="1300" kern="0" spc="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1800" kern="0" spc="0" baseline="505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r>
              <a:rPr sz="11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baseline="505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1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1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</a:t>
            </a:r>
            <a:r>
              <a:rPr sz="1800" kern="0" spc="0" baseline="22415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</a:t>
            </a:r>
            <a:endParaRPr lang="Arial" altLang="Arial" sz="1800" baseline="22415" dirty="0"/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630027" y="2714244"/>
            <a:ext cx="284988" cy="312420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015740" y="2186939"/>
            <a:ext cx="166115" cy="509016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2601935" y="2258653"/>
            <a:ext cx="3828415" cy="4749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751329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ct val="141000"/>
              </a:lnSpc>
              <a:spcBef>
                <a:spcPts val="11"/>
              </a:spcBef>
              <a:tabLst/>
            </a:pPr>
            <a:r>
              <a:rPr sz="1800" u="sng" kern="0" spc="0" baseline="-8681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</a:t>
            </a:r>
            <a:r>
              <a:rPr sz="1800" u="sng" kern="0" spc="120" baseline="-8681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_</a:t>
            </a:r>
            <a:r>
              <a:rPr sz="1800" u="sng" kern="0" spc="0" baseline="-8681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</a:t>
            </a:r>
            <a:r>
              <a:rPr sz="1800" u="sng" kern="0" spc="120" baseline="-8681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800" u="sng" kern="0" spc="0" baseline="-8681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rcvpkt</a:t>
            </a:r>
            <a:r>
              <a:rPr sz="1800" kern="0" spc="120" baseline="-8681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1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1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800" kern="0" spc="0" baseline="14468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1800" kern="0" spc="120" baseline="14468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kern="0" spc="0" baseline="14468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r>
              <a:rPr sz="11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</a:t>
            </a:r>
            <a:endParaRPr lang="Arial" altLang="Arial" sz="1100" dirty="0"/>
          </a:p>
        </p:txBody>
      </p:sp>
      <p:sp>
        <p:nvSpPr>
          <p:cNvPr id="78" name="textbox 78"/>
          <p:cNvSpPr/>
          <p:nvPr/>
        </p:nvSpPr>
        <p:spPr>
          <a:xfrm>
            <a:off x="3258327" y="1005652"/>
            <a:ext cx="3747134" cy="483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3.0</a:t>
            </a:r>
            <a:r>
              <a:rPr sz="3100" kern="0" spc="44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</a:t>
            </a: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FSM</a:t>
            </a:r>
            <a:endParaRPr lang="Arial" altLang="Arial" sz="3100" dirty="0"/>
          </a:p>
        </p:txBody>
      </p:sp>
      <p:sp>
        <p:nvSpPr>
          <p:cNvPr id="80" name="textbox 80"/>
          <p:cNvSpPr/>
          <p:nvPr/>
        </p:nvSpPr>
        <p:spPr>
          <a:xfrm>
            <a:off x="4377306" y="1813605"/>
            <a:ext cx="4257040" cy="3422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1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71000"/>
              </a:lnSpc>
              <a:tabLst/>
            </a:pPr>
            <a:r>
              <a:rPr sz="1800" u="sng" kern="0" spc="0" baseline="2315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</a:t>
            </a:r>
            <a:r>
              <a:rPr sz="1800" u="sng" kern="0" spc="30" baseline="2315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_</a:t>
            </a:r>
            <a:r>
              <a:rPr sz="1800" u="sng" kern="0" spc="0" baseline="2315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send</a:t>
            </a:r>
            <a:r>
              <a:rPr sz="1800" u="sng" kern="0" spc="30" baseline="2315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800" u="sng" kern="0" spc="0" baseline="2315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dat</a:t>
            </a:r>
            <a:r>
              <a:rPr sz="1800" kern="0" spc="0" baseline="231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kern="0" spc="30" baseline="231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1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1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</a:t>
            </a:r>
            <a:r>
              <a:rPr sz="1800" kern="0" spc="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800" kern="0" spc="2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800" kern="0" spc="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800" kern="0" spc="2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kern="0" spc="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800" kern="0" spc="2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1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20" baseline="-17362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</a:t>
            </a:r>
            <a:endParaRPr lang="Arial" altLang="Arial" sz="1800" baseline="-17362" dirty="0"/>
          </a:p>
        </p:txBody>
      </p:sp>
      <p:sp>
        <p:nvSpPr>
          <p:cNvPr id="82" name="textbox 82"/>
          <p:cNvSpPr/>
          <p:nvPr/>
        </p:nvSpPr>
        <p:spPr>
          <a:xfrm>
            <a:off x="2477732" y="3369640"/>
            <a:ext cx="1497964" cy="857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3495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20320" algn="l" rtl="0" eaLnBrk="0">
              <a:lnSpc>
                <a:spcPct val="105000"/>
              </a:lnSpc>
              <a:spcBef>
                <a:spcPts val="4"/>
              </a:spcBef>
              <a:tabLst/>
            </a:pP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notcorrupt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&amp;&amp; 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isACK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rcvpkt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,1)</a:t>
            </a:r>
            <a:endParaRPr lang="Arial" altLang="Arial" sz="1200" dirty="0"/>
          </a:p>
          <a:p>
            <a:pPr marL="12700" algn="l" rtl="0" eaLnBrk="0">
              <a:lnSpc>
                <a:spcPts val="1627"/>
              </a:lnSpc>
              <a:spcBef>
                <a:spcPts val="340"/>
              </a:spcBef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12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endParaRPr lang="Arial" altLang="Arial" sz="1200" dirty="0"/>
          </a:p>
        </p:txBody>
      </p:sp>
      <p:sp>
        <p:nvSpPr>
          <p:cNvPr id="84" name="textbox 84"/>
          <p:cNvSpPr/>
          <p:nvPr/>
        </p:nvSpPr>
        <p:spPr>
          <a:xfrm>
            <a:off x="7196355" y="3581515"/>
            <a:ext cx="1490344" cy="8388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5875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ct val="106000"/>
              </a:lnSpc>
              <a:spcBef>
                <a:spcPts val="11"/>
              </a:spcBef>
              <a:tabLst/>
            </a:pP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&amp;&amp;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notcorrupt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&amp;&amp; 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isACK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rcvpkt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,0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28575" algn="l" rtl="0" eaLnBrk="0">
              <a:lnSpc>
                <a:spcPts val="1627"/>
              </a:lnSpc>
              <a:spcBef>
                <a:spcPts val="160"/>
              </a:spcBef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stop</a:t>
            </a:r>
            <a:r>
              <a:rPr sz="12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endParaRPr lang="Arial" altLang="Arial" sz="1200" dirty="0"/>
          </a:p>
        </p:txBody>
      </p:sp>
      <p:sp>
        <p:nvSpPr>
          <p:cNvPr id="86" name="textbox 86"/>
          <p:cNvSpPr/>
          <p:nvPr/>
        </p:nvSpPr>
        <p:spPr>
          <a:xfrm>
            <a:off x="7449115" y="2856040"/>
            <a:ext cx="1225550" cy="627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30"/>
              </a:lnSpc>
              <a:tabLst/>
            </a:pPr>
            <a:endParaRPr lang="Arial" altLang="Arial" sz="100" dirty="0"/>
          </a:p>
          <a:p>
            <a:pPr marL="29844" algn="l" rtl="0" eaLnBrk="0">
              <a:lnSpc>
                <a:spcPct val="113000"/>
              </a:lnSpc>
              <a:tabLst>
                <a:tab pos="894714" algn="l"/>
              </a:tabLst>
            </a:pPr>
            <a:r>
              <a:rPr sz="12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timeout</a:t>
            </a:r>
            <a:r>
              <a:rPr sz="1200" u="sng" kern="0" spc="0" dirty="0">
                <a:solidFill>
                  <a:srgbClr val="FF0000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200" dirty="0"/>
          </a:p>
          <a:p>
            <a:pPr marL="17779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1200" kern="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endParaRPr lang="Arial" altLang="Arial" sz="1200" dirty="0"/>
          </a:p>
        </p:txBody>
      </p:sp>
      <p:sp>
        <p:nvSpPr>
          <p:cNvPr id="88" name="textbox 88"/>
          <p:cNvSpPr/>
          <p:nvPr/>
        </p:nvSpPr>
        <p:spPr>
          <a:xfrm>
            <a:off x="7376054" y="2094033"/>
            <a:ext cx="1305560" cy="631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545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 corrupt(rcvpkt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||</a:t>
            </a:r>
            <a:endParaRPr lang="Arial" altLang="Arial" sz="1200" dirty="0"/>
          </a:p>
          <a:p>
            <a:pPr marL="13334" algn="l" rtl="0" eaLnBrk="0">
              <a:lnSpc>
                <a:spcPct val="109000"/>
              </a:lnSpc>
              <a:spcBef>
                <a:spcPts val="12"/>
              </a:spcBef>
              <a:tabLst>
                <a:tab pos="1292225" algn="l"/>
              </a:tabLst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ACK(rcvpkt,1)</a:t>
            </a:r>
            <a:r>
              <a:rPr sz="1200" u="sng" kern="0" spc="9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)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endParaRPr lang="Arial" altLang="Arial" sz="1200" dirty="0"/>
          </a:p>
          <a:p>
            <a:pPr marL="570230" algn="l" rtl="0" eaLnBrk="0">
              <a:lnSpc>
                <a:spcPct val="77000"/>
              </a:lnSpc>
              <a:spcBef>
                <a:spcPts val="351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</p:txBody>
      </p:sp>
      <p:sp>
        <p:nvSpPr>
          <p:cNvPr id="90" name="textbox 90"/>
          <p:cNvSpPr/>
          <p:nvPr/>
        </p:nvSpPr>
        <p:spPr>
          <a:xfrm>
            <a:off x="3913139" y="2927701"/>
            <a:ext cx="2897504" cy="2768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75"/>
              </a:lnSpc>
              <a:tabLst/>
            </a:pPr>
            <a:r>
              <a:rPr sz="1800" kern="0" spc="0" baseline="4277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</a:t>
            </a:r>
            <a:r>
              <a:rPr sz="11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20" baseline="4277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800" kern="0" spc="0" baseline="4277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1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</a:t>
            </a:r>
            <a:r>
              <a:rPr sz="11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1800" kern="0" spc="0" baseline="216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1800" baseline="21640" dirty="0"/>
          </a:p>
        </p:txBody>
      </p:sp>
      <p:sp>
        <p:nvSpPr>
          <p:cNvPr id="92" name="textbox 92"/>
          <p:cNvSpPr/>
          <p:nvPr/>
        </p:nvSpPr>
        <p:spPr>
          <a:xfrm>
            <a:off x="2825314" y="5295951"/>
            <a:ext cx="1258569" cy="622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87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7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rcvpkt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 &amp;&amp;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 corrupt(rcvpkt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||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isACK</a:t>
            </a:r>
            <a:r>
              <a:rPr sz="1200" u="sng" kern="0" spc="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rcvpkt</a:t>
            </a:r>
            <a:r>
              <a:rPr sz="1200" u="sng" kern="0" spc="1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,0)</a:t>
            </a:r>
            <a:r>
              <a:rPr sz="1200" u="sng" kern="0" spc="-8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</a:t>
            </a:r>
            <a:r>
              <a:rPr sz="1200" kern="0" spc="-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2240052" y="4768672"/>
            <a:ext cx="1225550" cy="419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7779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udt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sndpkt</a:t>
            </a:r>
            <a:r>
              <a:rPr sz="1200" kern="0" spc="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200" dirty="0"/>
          </a:p>
          <a:p>
            <a:pPr marL="12700" algn="l" rtl="0" eaLnBrk="0">
              <a:lnSpc>
                <a:spcPts val="1552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start</a:t>
            </a:r>
            <a:r>
              <a:rPr sz="1200" kern="0" spc="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timer</a:t>
            </a:r>
            <a:endParaRPr lang="Arial" altLang="Arial" sz="1200" dirty="0"/>
          </a:p>
        </p:txBody>
      </p:sp>
      <p:sp>
        <p:nvSpPr>
          <p:cNvPr id="98" name="textbox 98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00" name="textbox 100"/>
          <p:cNvSpPr/>
          <p:nvPr/>
        </p:nvSpPr>
        <p:spPr>
          <a:xfrm>
            <a:off x="3332714" y="5868366"/>
            <a:ext cx="1675129" cy="316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570989" algn="l" rtl="0" eaLnBrk="0">
              <a:lnSpc>
                <a:spcPts val="1099"/>
              </a:lnSpc>
              <a:tabLst>
                <a:tab pos="1661795" algn="l"/>
              </a:tabLst>
            </a:pPr>
            <a:r>
              <a:rPr sz="1000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000" dirty="0"/>
          </a:p>
          <a:p>
            <a:pPr marL="12700" algn="l" rtl="0" eaLnBrk="0">
              <a:lnSpc>
                <a:spcPct val="71000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</p:txBody>
      </p:sp>
      <p:sp>
        <p:nvSpPr>
          <p:cNvPr id="102" name="textbox 102"/>
          <p:cNvSpPr/>
          <p:nvPr/>
        </p:nvSpPr>
        <p:spPr>
          <a:xfrm>
            <a:off x="7618863" y="4893652"/>
            <a:ext cx="1009650" cy="480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188"/>
              </a:lnSpc>
              <a:tabLst/>
            </a:pPr>
            <a:endParaRPr lang="Arial" altLang="Arial" sz="100" dirty="0"/>
          </a:p>
          <a:p>
            <a:pPr marL="412750" indent="-400050" algn="l" rtl="0" eaLnBrk="0">
              <a:lnSpc>
                <a:spcPct val="111000"/>
              </a:lnSpc>
              <a:tabLst/>
            </a:pP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rdt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_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</a:t>
            </a:r>
            <a:r>
              <a:rPr sz="1200" u="sng" kern="0" spc="2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(</a:t>
            </a:r>
            <a:r>
              <a:rPr sz="1200" u="sng" kern="0" spc="0" dirty="0">
                <a:solidFill>
                  <a:srgbClr val="163794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rcvpkt</a:t>
            </a:r>
            <a:r>
              <a:rPr sz="1200" kern="0" spc="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Λ</a:t>
            </a:r>
            <a:endParaRPr lang="Times New Roman" altLang="Times New Roman" sz="1400" dirty="0"/>
          </a:p>
        </p:txBody>
      </p:sp>
      <p:sp>
        <p:nvSpPr>
          <p:cNvPr id="104" name="textbox 104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4094546" y="4449381"/>
            <a:ext cx="431800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75"/>
              </a:lnSpc>
              <a:tabLst/>
            </a:pPr>
            <a:endParaRPr lang="Arial" altLang="Arial" sz="100" dirty="0"/>
          </a:p>
          <a:p>
            <a:pPr marL="126364" indent="-63500" algn="l" rtl="0" eaLnBrk="0">
              <a:lnSpc>
                <a:spcPct val="102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Wait  </a:t>
            </a: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lang="Arial" altLang="Arial" sz="1200" dirty="0"/>
          </a:p>
          <a:p>
            <a:pPr marL="12700" algn="l" rtl="0" eaLnBrk="0">
              <a:lnSpc>
                <a:spcPct val="82000"/>
              </a:lnSpc>
              <a:spcBef>
                <a:spcPts val="11"/>
              </a:spcBef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200" dirty="0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929627" y="2540507"/>
            <a:ext cx="416052" cy="364236"/>
          </a:xfrm>
          <a:prstGeom prst="rect">
            <a:avLst/>
          </a:prstGeom>
        </p:spPr>
      </p:pic>
      <p:sp>
        <p:nvSpPr>
          <p:cNvPr id="112" name="textbox 112"/>
          <p:cNvSpPr/>
          <p:nvPr/>
        </p:nvSpPr>
        <p:spPr>
          <a:xfrm>
            <a:off x="2250156" y="4546226"/>
            <a:ext cx="533400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timeout</a:t>
            </a:r>
            <a:endParaRPr lang="Arial" altLang="Arial" sz="1200" dirty="0"/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543300" y="4681728"/>
            <a:ext cx="358140" cy="277368"/>
          </a:xfrm>
          <a:prstGeom prst="rect">
            <a:avLst/>
          </a:prstGeom>
        </p:spPr>
      </p:pic>
      <p:sp>
        <p:nvSpPr>
          <p:cNvPr id="116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7083552" y="3014471"/>
            <a:ext cx="301752" cy="294132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4037653" y="3157764"/>
            <a:ext cx="444500" cy="23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27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above</a:t>
            </a:r>
            <a:endParaRPr lang="Arial" altLang="Arial" sz="1200" dirty="0"/>
          </a:p>
        </p:txBody>
      </p:sp>
      <p:sp>
        <p:nvSpPr>
          <p:cNvPr id="122" name="textbox 122"/>
          <p:cNvSpPr/>
          <p:nvPr/>
        </p:nvSpPr>
        <p:spPr>
          <a:xfrm>
            <a:off x="6488757" y="3155122"/>
            <a:ext cx="431800" cy="177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20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r>
              <a:rPr sz="12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lang="Arial" altLang="Arial" sz="1200" dirty="0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270760" y="4759452"/>
            <a:ext cx="868679" cy="25907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9880010" y="6550883"/>
            <a:ext cx="109854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9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67027" y="1885187"/>
            <a:ext cx="8124444" cy="4230624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34" name="textbox 134"/>
          <p:cNvSpPr/>
          <p:nvPr/>
        </p:nvSpPr>
        <p:spPr>
          <a:xfrm>
            <a:off x="3561741" y="1005652"/>
            <a:ext cx="3139439" cy="461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6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</a:t>
            </a:r>
            <a:r>
              <a:rPr sz="3100" kern="0" spc="46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示例</a:t>
            </a:r>
            <a:r>
              <a:rPr sz="3100" b="1" kern="0" spc="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(1)</a:t>
            </a:r>
            <a:endParaRPr lang="Arial" altLang="Arial" sz="3100" dirty="0"/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40" name="textbox 140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44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6" name="textbox 146"/>
          <p:cNvSpPr/>
          <p:nvPr/>
        </p:nvSpPr>
        <p:spPr>
          <a:xfrm>
            <a:off x="9884518" y="6552438"/>
            <a:ext cx="105410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95043" y="1947671"/>
            <a:ext cx="7953756" cy="4119372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3561741" y="1005652"/>
            <a:ext cx="3139439" cy="461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6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</a:t>
            </a:r>
            <a:r>
              <a:rPr sz="3100" kern="0" spc="46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示例</a:t>
            </a:r>
            <a:r>
              <a:rPr sz="3100" b="1" kern="0" spc="4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(2)</a:t>
            </a:r>
            <a:endParaRPr lang="Arial" altLang="Arial" sz="3100" dirty="0"/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60" name="textbox 160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164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textbox 166"/>
          <p:cNvSpPr/>
          <p:nvPr/>
        </p:nvSpPr>
        <p:spPr>
          <a:xfrm>
            <a:off x="9883896" y="6550417"/>
            <a:ext cx="10604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577461" y="1873758"/>
            <a:ext cx="7566025" cy="8547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35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24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3.0</a:t>
            </a:r>
            <a:r>
              <a:rPr sz="2400" kern="0" spc="6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能够正确工作，但性能很差</a:t>
            </a:r>
            <a:endParaRPr lang="SimSun" altLang="SimSun" sz="24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800" dirty="0"/>
          </a:p>
          <a:p>
            <a:pPr marL="12700" algn="l" rtl="0" eaLnBrk="0">
              <a:lnSpc>
                <a:spcPct val="94000"/>
              </a:lnSpc>
              <a:spcBef>
                <a:spcPts val="3"/>
              </a:spcBef>
              <a:tabLst>
                <a:tab pos="264795" algn="l"/>
              </a:tabLst>
            </a:pP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示例：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Gbps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链路，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ms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端到端传播延迟，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KB</a:t>
            </a:r>
            <a:r>
              <a:rPr sz="2400" kern="0" spc="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分组</a:t>
            </a:r>
            <a:endParaRPr lang="SimSun" altLang="SimSun" sz="2400" dirty="0"/>
          </a:p>
        </p:txBody>
      </p:sp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0161" y="2411636"/>
            <a:ext cx="252122" cy="229316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0161" y="1925510"/>
            <a:ext cx="252122" cy="229316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974356" y="5043525"/>
            <a:ext cx="6502400" cy="775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2100" kern="0" spc="-7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100" kern="0" spc="-102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2100" kern="0" spc="-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1Gbps</a:t>
            </a:r>
            <a:r>
              <a:rPr sz="2100" kern="0" spc="-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链路上每</a:t>
            </a:r>
            <a:r>
              <a:rPr sz="2100" kern="0" spc="-7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r>
              <a:rPr sz="2100" kern="0" spc="-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毫秒才发送</a:t>
            </a:r>
            <a:r>
              <a:rPr sz="2100" kern="0" spc="-8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一个分组</a:t>
            </a:r>
            <a:r>
              <a:rPr sz="2100" kern="0" spc="-80" dirty="0">
                <a:solidFill>
                  <a:srgbClr val="163794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sz="2100" kern="0" spc="-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33KB/sec</a:t>
            </a:r>
            <a:endParaRPr lang="Arial" altLang="Arial" sz="21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700" dirty="0"/>
          </a:p>
          <a:p>
            <a:pPr marL="12700" algn="l" rtl="0" eaLnBrk="0">
              <a:lnSpc>
                <a:spcPts val="2627"/>
              </a:lnSpc>
              <a:spcBef>
                <a:spcPts val="4"/>
              </a:spcBef>
              <a:tabLst/>
            </a:pPr>
            <a:r>
              <a:rPr sz="2100" kern="0" spc="-17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</a:t>
            </a:r>
            <a:r>
              <a:rPr sz="2100" kern="0" spc="-79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100" kern="0" spc="-17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网络协议限制了物理资源的利用</a:t>
            </a:r>
            <a:endParaRPr lang="SimSun" altLang="SimSun" sz="2100" dirty="0"/>
          </a:p>
        </p:txBody>
      </p:sp>
      <p:pic>
        <p:nvPicPr>
          <p:cNvPr id="178" name="picture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180" name="textbox 180"/>
          <p:cNvSpPr/>
          <p:nvPr/>
        </p:nvSpPr>
        <p:spPr>
          <a:xfrm>
            <a:off x="3305048" y="2951707"/>
            <a:ext cx="2716529" cy="628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20"/>
              </a:lnSpc>
              <a:tabLst/>
            </a:pPr>
            <a:endParaRPr lang="Arial" altLang="Arial" sz="100" dirty="0"/>
          </a:p>
          <a:p>
            <a:pPr marL="41275" indent="-29209" algn="l" rtl="0" eaLnBrk="0">
              <a:lnSpc>
                <a:spcPct val="114000"/>
              </a:lnSpc>
              <a:tabLst>
                <a:tab pos="58419" algn="l"/>
                <a:tab pos="2589529" algn="l"/>
              </a:tabLst>
            </a:pP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	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	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L (packet</a:t>
            </a:r>
            <a:r>
              <a:rPr sz="1700" u="sng" kern="0" spc="18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length</a:t>
            </a:r>
            <a:r>
              <a:rPr sz="1700" u="sng" kern="0" spc="18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in</a:t>
            </a:r>
            <a:r>
              <a:rPr sz="1700" u="sng" kern="0" spc="14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u="sng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bits)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	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  </a:t>
            </a:r>
            <a:r>
              <a:rPr sz="1700" kern="0" spc="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 (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transmission</a:t>
            </a:r>
            <a:r>
              <a:rPr sz="1700" kern="0" spc="19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rate</a:t>
            </a:r>
            <a:r>
              <a:rPr sz="1700" kern="0" spc="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,</a:t>
            </a:r>
            <a:r>
              <a:rPr sz="1700" kern="0" spc="15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bps</a:t>
            </a:r>
            <a:r>
              <a:rPr sz="1700" kern="0" spc="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)</a:t>
            </a:r>
            <a:endParaRPr lang="Comic Sans MS" altLang="Comic Sans MS" sz="1700" dirty="0"/>
          </a:p>
        </p:txBody>
      </p:sp>
      <p:sp>
        <p:nvSpPr>
          <p:cNvPr id="182" name="textbox 182"/>
          <p:cNvSpPr/>
          <p:nvPr/>
        </p:nvSpPr>
        <p:spPr>
          <a:xfrm>
            <a:off x="974356" y="3792168"/>
            <a:ext cx="4788534" cy="358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619"/>
              </a:lnSpc>
              <a:tabLst/>
            </a:pPr>
            <a:r>
              <a:rPr sz="2100" kern="0" spc="-1780" dirty="0">
                <a:solidFill>
                  <a:srgbClr val="009999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.  </a:t>
            </a:r>
            <a:r>
              <a:rPr sz="2100" kern="0" spc="-10" dirty="0">
                <a:solidFill>
                  <a:srgbClr val="163794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发送方利用率：发送方发送时间百分比</a:t>
            </a:r>
            <a:endParaRPr lang="SimSun" altLang="SimSun" sz="2100" dirty="0"/>
          </a:p>
        </p:txBody>
      </p:sp>
      <p:sp>
        <p:nvSpPr>
          <p:cNvPr id="184" name="textbox 184"/>
          <p:cNvSpPr/>
          <p:nvPr/>
        </p:nvSpPr>
        <p:spPr>
          <a:xfrm>
            <a:off x="3520457" y="1005652"/>
            <a:ext cx="3222625" cy="483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</a:t>
            </a:r>
            <a:r>
              <a:rPr sz="3100" kern="0" spc="28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性能分析</a:t>
            </a:r>
            <a:endParaRPr lang="SimSun" altLang="SimSun" sz="3100" dirty="0"/>
          </a:p>
        </p:txBody>
      </p:sp>
      <p:pic>
        <p:nvPicPr>
          <p:cNvPr id="186" name="picture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6497100" y="3037149"/>
            <a:ext cx="1177289" cy="612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730"/>
              </a:lnSpc>
              <a:tabLst/>
            </a:pPr>
            <a:endParaRPr lang="Arial" altLang="Arial" sz="100" dirty="0"/>
          </a:p>
          <a:p>
            <a:pPr marL="118745" indent="-106045" algn="l" rtl="0" eaLnBrk="0">
              <a:lnSpc>
                <a:spcPct val="111000"/>
              </a:lnSpc>
              <a:tabLst>
                <a:tab pos="1163955" algn="l"/>
              </a:tabLst>
            </a:pPr>
            <a:r>
              <a:rPr sz="1700" u="sng" kern="0" spc="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8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kb</a:t>
            </a:r>
            <a:r>
              <a:rPr sz="1700" u="sng" kern="0" spc="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/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pkt</a:t>
            </a:r>
            <a:r>
              <a:rPr sz="1700" u="sng" kern="0" spc="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	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10</a:t>
            </a:r>
            <a:r>
              <a:rPr sz="1700" kern="0" spc="-10" baseline="3064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9</a:t>
            </a:r>
            <a:r>
              <a:rPr sz="1100" kern="0" spc="17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b/sec</a:t>
            </a:r>
            <a:endParaRPr lang="Comic Sans MS" altLang="Comic Sans MS" sz="1700" dirty="0"/>
          </a:p>
        </p:txBody>
      </p:sp>
      <p:sp>
        <p:nvSpPr>
          <p:cNvPr id="190" name="textbox 19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192" name="textbox 192"/>
          <p:cNvSpPr/>
          <p:nvPr/>
        </p:nvSpPr>
        <p:spPr>
          <a:xfrm>
            <a:off x="5730702" y="4504357"/>
            <a:ext cx="1246505" cy="34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553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RTT + L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/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</a:t>
            </a:r>
            <a:endParaRPr lang="Comic Sans MS" altLang="Comic Sans MS" sz="1800" dirty="0"/>
          </a:p>
        </p:txBody>
      </p:sp>
      <p:sp>
        <p:nvSpPr>
          <p:cNvPr id="194" name="textbox 194"/>
          <p:cNvSpPr/>
          <p:nvPr/>
        </p:nvSpPr>
        <p:spPr>
          <a:xfrm>
            <a:off x="4613241" y="4291562"/>
            <a:ext cx="951864" cy="430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85"/>
              </a:lnSpc>
              <a:tabLst/>
            </a:pPr>
            <a:r>
              <a:rPr sz="2700" kern="0" spc="50" baseline="45778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U</a:t>
            </a:r>
            <a:r>
              <a:rPr sz="2200" kern="0" spc="50" baseline="6461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sender</a:t>
            </a:r>
            <a:r>
              <a:rPr sz="2700" kern="0" spc="50" baseline="3806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endParaRPr lang="Times New Roman" altLang="Times New Roman" sz="2700" baseline="38061" dirty="0"/>
          </a:p>
        </p:txBody>
      </p:sp>
      <p:sp>
        <p:nvSpPr>
          <p:cNvPr id="196" name="textbox 196"/>
          <p:cNvSpPr/>
          <p:nvPr/>
        </p:nvSpPr>
        <p:spPr>
          <a:xfrm>
            <a:off x="8274374" y="4291562"/>
            <a:ext cx="1101725" cy="327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73"/>
              </a:lnSpc>
              <a:tabLst/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0.00027</a:t>
            </a:r>
            <a:endParaRPr lang="Comic Sans MS" altLang="Comic Sans MS" sz="1400" dirty="0"/>
          </a:p>
        </p:txBody>
      </p:sp>
      <p:sp>
        <p:nvSpPr>
          <p:cNvPr id="198" name="textbox 198"/>
          <p:cNvSpPr/>
          <p:nvPr/>
        </p:nvSpPr>
        <p:spPr>
          <a:xfrm>
            <a:off x="2016314" y="3123925"/>
            <a:ext cx="1097280" cy="311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253"/>
              </a:lnSpc>
              <a:tabLst/>
            </a:pPr>
            <a:r>
              <a:rPr sz="2600" kern="0" spc="-20" baseline="31928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T</a:t>
            </a:r>
            <a:r>
              <a:rPr sz="2400" kern="0" spc="-20" baseline="-100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transmit</a:t>
            </a:r>
            <a:r>
              <a:rPr sz="1500" kern="0" spc="-3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2600" kern="0" spc="-30" baseline="27922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=</a:t>
            </a:r>
            <a:endParaRPr lang="Comic Sans MS" altLang="Comic Sans MS" sz="2600" baseline="27922" dirty="0"/>
          </a:p>
        </p:txBody>
      </p:sp>
      <p:sp>
        <p:nvSpPr>
          <p:cNvPr id="200" name="textbox 200"/>
          <p:cNvSpPr/>
          <p:nvPr/>
        </p:nvSpPr>
        <p:spPr>
          <a:xfrm>
            <a:off x="7348226" y="4212203"/>
            <a:ext cx="641350" cy="513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14"/>
              </a:lnSpc>
              <a:tabLst/>
            </a:pPr>
            <a:endParaRPr lang="Arial" altLang="Arial" sz="100" dirty="0"/>
          </a:p>
          <a:p>
            <a:pPr marL="49530" algn="l" rtl="0" eaLnBrk="0">
              <a:lnSpc>
                <a:spcPct val="55000"/>
              </a:lnSpc>
              <a:tabLst>
                <a:tab pos="111125" algn="l"/>
              </a:tabLst>
            </a:pP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1800" u="sng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400" u="sng" kern="0" spc="1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008</a:t>
            </a:r>
            <a:endParaRPr lang="Comic Sans MS" altLang="Comic Sans MS" sz="1400" dirty="0"/>
          </a:p>
          <a:p>
            <a:pPr marL="12700" algn="l" rtl="0" eaLnBrk="0">
              <a:lnSpc>
                <a:spcPts val="2656"/>
              </a:lnSpc>
              <a:tabLst/>
            </a:pP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30.008</a:t>
            </a:r>
            <a:endParaRPr lang="Comic Sans MS" altLang="Comic Sans MS" sz="1400" dirty="0"/>
          </a:p>
        </p:txBody>
      </p:sp>
      <p:sp>
        <p:nvSpPr>
          <p:cNvPr id="202" name="textbox 202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sp>
        <p:nvSpPr>
          <p:cNvPr id="204" name="textbox 204"/>
          <p:cNvSpPr/>
          <p:nvPr/>
        </p:nvSpPr>
        <p:spPr>
          <a:xfrm>
            <a:off x="7852593" y="3189786"/>
            <a:ext cx="1316989" cy="246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=</a:t>
            </a:r>
            <a:r>
              <a:rPr sz="1700" kern="0" spc="17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8</a:t>
            </a:r>
            <a:r>
              <a:rPr sz="1700" kern="0" spc="1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700" kern="0" spc="-1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microsec</a:t>
            </a:r>
            <a:endParaRPr lang="Comic Sans MS" altLang="Comic Sans MS" sz="1700" dirty="0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208" name="textbox 208"/>
          <p:cNvSpPr/>
          <p:nvPr/>
        </p:nvSpPr>
        <p:spPr>
          <a:xfrm>
            <a:off x="6059422" y="4140057"/>
            <a:ext cx="541019" cy="34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553"/>
              </a:lnSpc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L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/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</a:t>
            </a:r>
            <a:endParaRPr lang="Comic Sans MS" altLang="Comic Sans MS" sz="1800" dirty="0"/>
          </a:p>
        </p:txBody>
      </p:sp>
      <p:sp>
        <p:nvSpPr>
          <p:cNvPr id="21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path"/>
          <p:cNvSpPr/>
          <p:nvPr/>
        </p:nvSpPr>
        <p:spPr>
          <a:xfrm>
            <a:off x="5639072" y="4445113"/>
            <a:ext cx="1396963" cy="30030"/>
          </a:xfrm>
          <a:custGeom>
            <a:avLst/>
            <a:gdLst/>
            <a:ahLst/>
            <a:cxnLst/>
            <a:rect l="0" t="0" r="0" b="0"/>
            <a:pathLst>
              <a:path w="2199" h="47">
                <a:moveTo>
                  <a:pt x="15" y="15"/>
                </a:moveTo>
                <a:lnTo>
                  <a:pt x="2184" y="31"/>
                </a:lnTo>
              </a:path>
            </a:pathLst>
          </a:custGeom>
          <a:noFill/>
          <a:ln w="20029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textbox 214"/>
          <p:cNvSpPr/>
          <p:nvPr/>
        </p:nvSpPr>
        <p:spPr>
          <a:xfrm>
            <a:off x="7093326" y="4306712"/>
            <a:ext cx="151129" cy="327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73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endParaRPr lang="Times New Roman" altLang="Times New Roman" sz="1800" dirty="0"/>
          </a:p>
        </p:txBody>
      </p:sp>
      <p:sp>
        <p:nvSpPr>
          <p:cNvPr id="216" name="textbox 216"/>
          <p:cNvSpPr/>
          <p:nvPr/>
        </p:nvSpPr>
        <p:spPr>
          <a:xfrm>
            <a:off x="9885295" y="6552282"/>
            <a:ext cx="104775" cy="173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200" dirty="0"/>
          </a:p>
        </p:txBody>
      </p:sp>
      <p:sp>
        <p:nvSpPr>
          <p:cNvPr id="218" name="textbox 218"/>
          <p:cNvSpPr/>
          <p:nvPr/>
        </p:nvSpPr>
        <p:spPr>
          <a:xfrm>
            <a:off x="6161119" y="3220715"/>
            <a:ext cx="128270" cy="134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55"/>
              </a:lnSpc>
              <a:tabLst/>
            </a:pPr>
            <a:r>
              <a:rPr sz="600" kern="0" spc="490" dirty="0">
                <a:solidFill>
                  <a:srgbClr val="163794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=</a:t>
            </a:r>
            <a:endParaRPr lang="Comic Sans MS" altLang="Comic Sans M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7"/>
            <a:ext cx="10690859" cy="734568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509515" y="2282951"/>
            <a:ext cx="170688" cy="2554224"/>
          </a:xfrm>
          <a:prstGeom prst="rect">
            <a:avLst/>
          </a:prstGeom>
        </p:spPr>
      </p:pic>
      <p:sp>
        <p:nvSpPr>
          <p:cNvPr id="224" name="textbox 224"/>
          <p:cNvSpPr/>
          <p:nvPr/>
        </p:nvSpPr>
        <p:spPr>
          <a:xfrm>
            <a:off x="1723841" y="2317887"/>
            <a:ext cx="2920364" cy="2210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537"/>
              </a:lnSpc>
              <a:tabLst/>
            </a:pPr>
            <a:endParaRPr lang="Arial" altLang="Arial" sz="100" dirty="0"/>
          </a:p>
          <a:p>
            <a:pPr marL="12700" indent="250825" algn="l" rtl="0" eaLnBrk="0">
              <a:lnSpc>
                <a:spcPct val="114000"/>
              </a:lnSpc>
              <a:tabLst>
                <a:tab pos="2896870" algn="l"/>
              </a:tabLst>
            </a:pP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14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bit transmitted, t</a:t>
            </a:r>
            <a:r>
              <a:rPr sz="14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400" kern="0" spc="6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400" kern="0" spc="-1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trike="sngStrike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last</a:t>
            </a:r>
            <a:r>
              <a:rPr sz="14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 bit tr</a:t>
            </a: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ansmitted, </a:t>
            </a: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4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4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 /</a:t>
            </a:r>
            <a:r>
              <a:rPr sz="14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-1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trike="sngStrike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lang="Arial" altLang="Arial" sz="14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marL="2543175" algn="l" rtl="0" eaLnBrk="0">
              <a:lnSpc>
                <a:spcPct val="81000"/>
              </a:lnSpc>
              <a:spcBef>
                <a:spcPts val="431"/>
              </a:spcBef>
              <a:tabLst/>
            </a:pPr>
            <a:r>
              <a:rPr sz="1400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RTT</a:t>
            </a:r>
            <a:endParaRPr lang="Arial" altLang="Arial" sz="14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300" dirty="0"/>
          </a:p>
          <a:p>
            <a:pPr marL="1006475" indent="-37465" algn="l" rtl="0" eaLnBrk="0">
              <a:lnSpc>
                <a:spcPct val="107000"/>
              </a:lnSpc>
              <a:spcBef>
                <a:spcPts val="1"/>
              </a:spcBef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 arrives,</a:t>
            </a:r>
            <a:r>
              <a:rPr sz="1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400" kern="0" spc="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next</a:t>
            </a:r>
            <a:r>
              <a:rPr sz="1400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-3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packet, </a:t>
            </a:r>
            <a:r>
              <a:rPr sz="14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400" kern="0" spc="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400" kern="0" spc="1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RTT +</a:t>
            </a:r>
            <a:r>
              <a:rPr sz="14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 /</a:t>
            </a:r>
            <a:r>
              <a:rPr sz="14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lang="Arial" altLang="Arial" sz="1400" dirty="0"/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511340" y="4306823"/>
            <a:ext cx="117347" cy="9144"/>
          </a:xfrm>
          <a:prstGeom prst="rect">
            <a:avLst/>
          </a:prstGeom>
        </p:spPr>
      </p:pic>
      <p:sp>
        <p:nvSpPr>
          <p:cNvPr id="228" name="rect"/>
          <p:cNvSpPr/>
          <p:nvPr/>
        </p:nvSpPr>
        <p:spPr>
          <a:xfrm>
            <a:off x="6565392" y="2295144"/>
            <a:ext cx="65531" cy="2534412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0" name="picture 2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626863" y="2465831"/>
            <a:ext cx="1965960" cy="2372868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1508759"/>
            <a:ext cx="10690859" cy="213359"/>
          </a:xfrm>
          <a:prstGeom prst="rect">
            <a:avLst/>
          </a:prstGeom>
        </p:spPr>
      </p:pic>
      <p:sp>
        <p:nvSpPr>
          <p:cNvPr id="234" name="textbox 234"/>
          <p:cNvSpPr/>
          <p:nvPr/>
        </p:nvSpPr>
        <p:spPr>
          <a:xfrm>
            <a:off x="3371355" y="1005652"/>
            <a:ext cx="3521075" cy="481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3100" b="1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Rdt</a:t>
            </a:r>
            <a:r>
              <a:rPr sz="3100" b="1" kern="0" spc="4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3.0:</a:t>
            </a:r>
            <a:r>
              <a:rPr sz="3100" b="1" kern="0" spc="3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260" dirty="0">
                <a:ln w="8013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停等操作</a:t>
            </a:r>
            <a:endParaRPr lang="SimSun" altLang="SimSun" sz="3100" dirty="0"/>
          </a:p>
        </p:txBody>
      </p:sp>
      <p:sp>
        <p:nvSpPr>
          <p:cNvPr id="236" name="textbox 236"/>
          <p:cNvSpPr/>
          <p:nvPr/>
        </p:nvSpPr>
        <p:spPr>
          <a:xfrm>
            <a:off x="6555740" y="3136321"/>
            <a:ext cx="2747645" cy="485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09"/>
              </a:lnSpc>
              <a:tabLst>
                <a:tab pos="128270" algn="l"/>
              </a:tabLst>
            </a:pPr>
            <a:r>
              <a:rPr sz="1400" strike="sngStrike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400" kern="0" spc="-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1400" kern="0" spc="9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 bit</a:t>
            </a:r>
            <a:r>
              <a:rPr sz="14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arrives</a:t>
            </a:r>
            <a:endParaRPr lang="Arial" altLang="Arial" sz="1400" dirty="0"/>
          </a:p>
          <a:p>
            <a:pPr marL="32384" algn="l" rtl="0" eaLnBrk="0">
              <a:lnSpc>
                <a:spcPts val="1809"/>
              </a:lnSpc>
              <a:tabLst>
                <a:tab pos="143510" algn="l"/>
              </a:tabLst>
            </a:pPr>
            <a:r>
              <a:rPr sz="1400" strike="sngStrike" kern="0" spc="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400" kern="0" spc="-4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last</a:t>
            </a:r>
            <a:r>
              <a:rPr sz="1400" kern="0" spc="10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packet bit arrives,</a:t>
            </a:r>
            <a:r>
              <a:rPr sz="1400" kern="0" spc="5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</a:t>
            </a:r>
            <a:r>
              <a:rPr sz="1400" kern="0" spc="-8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ACK</a:t>
            </a:r>
            <a:endParaRPr lang="Arial" altLang="Arial" sz="1400" dirty="0"/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0" y="6441947"/>
            <a:ext cx="1866900" cy="344424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3555215" y="6503243"/>
            <a:ext cx="2150110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计算机网络</a:t>
            </a:r>
            <a:r>
              <a:rPr sz="1500" kern="0" spc="-240" dirty="0"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7A9AEF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</a:t>
            </a:r>
            <a:r>
              <a:rPr sz="1500" kern="0" spc="-250" dirty="0">
                <a:solidFill>
                  <a:srgbClr val="7A9AE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探赜索隐</a:t>
            </a:r>
            <a:endParaRPr lang="SimSun" altLang="SimSun" sz="1500" dirty="0"/>
          </a:p>
        </p:txBody>
      </p:sp>
      <p:sp>
        <p:nvSpPr>
          <p:cNvPr id="242" name="textbox 242"/>
          <p:cNvSpPr/>
          <p:nvPr/>
        </p:nvSpPr>
        <p:spPr>
          <a:xfrm>
            <a:off x="4295082" y="5580269"/>
            <a:ext cx="1246505" cy="34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553"/>
              </a:lnSpc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RTT + L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/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</a:t>
            </a:r>
            <a:endParaRPr lang="Comic Sans MS" altLang="Comic Sans MS" sz="1800" dirty="0"/>
          </a:p>
        </p:txBody>
      </p:sp>
      <p:sp>
        <p:nvSpPr>
          <p:cNvPr id="244" name="textbox 244"/>
          <p:cNvSpPr/>
          <p:nvPr/>
        </p:nvSpPr>
        <p:spPr>
          <a:xfrm>
            <a:off x="3177620" y="5367474"/>
            <a:ext cx="951864" cy="430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185"/>
              </a:lnSpc>
              <a:tabLst/>
            </a:pPr>
            <a:r>
              <a:rPr sz="2700" kern="0" spc="50" baseline="45779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U</a:t>
            </a:r>
            <a:r>
              <a:rPr sz="2200" kern="0" spc="50" baseline="6462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sender</a:t>
            </a:r>
            <a:r>
              <a:rPr sz="2700" kern="0" spc="50" baseline="3806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endParaRPr lang="Times New Roman" altLang="Times New Roman" sz="2700" baseline="38062" dirty="0"/>
          </a:p>
        </p:txBody>
      </p:sp>
      <p:sp>
        <p:nvSpPr>
          <p:cNvPr id="246" name="textbox 246"/>
          <p:cNvSpPr/>
          <p:nvPr/>
        </p:nvSpPr>
        <p:spPr>
          <a:xfrm>
            <a:off x="6838753" y="5367474"/>
            <a:ext cx="1101725" cy="327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73"/>
              </a:lnSpc>
              <a:tabLst/>
            </a:pP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0.00027</a:t>
            </a:r>
            <a:endParaRPr lang="Comic Sans MS" altLang="Comic Sans MS" sz="1400" dirty="0"/>
          </a:p>
        </p:txBody>
      </p:sp>
      <p:sp>
        <p:nvSpPr>
          <p:cNvPr id="248" name="textbox 248"/>
          <p:cNvSpPr/>
          <p:nvPr/>
        </p:nvSpPr>
        <p:spPr>
          <a:xfrm>
            <a:off x="5912489" y="5288128"/>
            <a:ext cx="641350" cy="513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14"/>
              </a:lnSpc>
              <a:tabLst/>
            </a:pPr>
            <a:endParaRPr lang="Arial" altLang="Arial" sz="100" dirty="0"/>
          </a:p>
          <a:p>
            <a:pPr marL="49530" algn="l" rtl="0" eaLnBrk="0">
              <a:lnSpc>
                <a:spcPct val="55000"/>
              </a:lnSpc>
              <a:tabLst>
                <a:tab pos="111125" algn="l"/>
              </a:tabLst>
            </a:pPr>
            <a:r>
              <a:rPr sz="1800" u="sng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1800" u="sng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400" u="sng" kern="0" spc="1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008</a:t>
            </a:r>
            <a:endParaRPr lang="Comic Sans MS" altLang="Comic Sans MS" sz="1400" dirty="0"/>
          </a:p>
          <a:p>
            <a:pPr marL="12700" algn="l" rtl="0" eaLnBrk="0">
              <a:lnSpc>
                <a:spcPts val="2656"/>
              </a:lnSpc>
              <a:tabLst/>
            </a:pP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30.008</a:t>
            </a:r>
            <a:endParaRPr lang="Comic Sans MS" altLang="Comic Sans MS" sz="1400" dirty="0"/>
          </a:p>
        </p:txBody>
      </p:sp>
      <p:sp>
        <p:nvSpPr>
          <p:cNvPr id="250" name="textbox 250"/>
          <p:cNvSpPr/>
          <p:nvPr/>
        </p:nvSpPr>
        <p:spPr>
          <a:xfrm>
            <a:off x="6021133" y="6503243"/>
            <a:ext cx="14319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80" dirty="0">
                <a:ln w="4025" cap="flat" cmpd="sng">
                  <a:solidFill>
                    <a:srgbClr val="86A2EE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86A2EE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主讲人：聂兰顺</a:t>
            </a:r>
            <a:endParaRPr lang="SimSun" altLang="SimSun" sz="1500" dirty="0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059923" y="6431279"/>
            <a:ext cx="630935" cy="355091"/>
          </a:xfrm>
          <a:prstGeom prst="rect">
            <a:avLst/>
          </a:prstGeom>
        </p:spPr>
      </p:pic>
      <p:sp>
        <p:nvSpPr>
          <p:cNvPr id="254" name="textbox 254"/>
          <p:cNvSpPr/>
          <p:nvPr/>
        </p:nvSpPr>
        <p:spPr>
          <a:xfrm>
            <a:off x="4623801" y="5216199"/>
            <a:ext cx="541019" cy="34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553"/>
              </a:lnSpc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L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/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Comic Sans MS"/>
              </a:rPr>
              <a:t>R</a:t>
            </a:r>
            <a:endParaRPr lang="Comic Sans MS" altLang="Comic Sans MS" sz="1800" dirty="0"/>
          </a:p>
        </p:txBody>
      </p:sp>
      <p:sp>
        <p:nvSpPr>
          <p:cNvPr id="256" name="textbox 256"/>
          <p:cNvSpPr/>
          <p:nvPr/>
        </p:nvSpPr>
        <p:spPr>
          <a:xfrm>
            <a:off x="6186356" y="2008523"/>
            <a:ext cx="64896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-2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receiver</a:t>
            </a:r>
            <a:endParaRPr lang="Arial" altLang="Arial" sz="1400" dirty="0"/>
          </a:p>
        </p:txBody>
      </p:sp>
      <p:sp>
        <p:nvSpPr>
          <p:cNvPr id="258" name="textbox 258"/>
          <p:cNvSpPr/>
          <p:nvPr/>
        </p:nvSpPr>
        <p:spPr>
          <a:xfrm>
            <a:off x="4305741" y="2008523"/>
            <a:ext cx="567690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67"/>
              </a:lnSpc>
              <a:tabLst/>
            </a:pPr>
            <a:r>
              <a:rPr sz="14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sender</a:t>
            </a:r>
            <a:endParaRPr lang="Arial" altLang="Arial" sz="1400" dirty="0"/>
          </a:p>
        </p:txBody>
      </p:sp>
      <p:sp>
        <p:nvSpPr>
          <p:cNvPr id="260" name="rect"/>
          <p:cNvSpPr/>
          <p:nvPr/>
        </p:nvSpPr>
        <p:spPr>
          <a:xfrm>
            <a:off x="0" y="6428232"/>
            <a:ext cx="10690859" cy="9144"/>
          </a:xfrm>
          <a:prstGeom prst="rect">
            <a:avLst/>
          </a:prstGeom>
          <a:solidFill>
            <a:srgbClr val="FF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2" name="path"/>
          <p:cNvSpPr/>
          <p:nvPr/>
        </p:nvSpPr>
        <p:spPr>
          <a:xfrm>
            <a:off x="4203463" y="5521058"/>
            <a:ext cx="1396964" cy="30030"/>
          </a:xfrm>
          <a:custGeom>
            <a:avLst/>
            <a:gdLst/>
            <a:ahLst/>
            <a:cxnLst/>
            <a:rect l="0" t="0" r="0" b="0"/>
            <a:pathLst>
              <a:path w="2199" h="47">
                <a:moveTo>
                  <a:pt x="15" y="15"/>
                </a:moveTo>
                <a:lnTo>
                  <a:pt x="2184" y="31"/>
                </a:lnTo>
              </a:path>
            </a:pathLst>
          </a:custGeom>
          <a:noFill/>
          <a:ln w="20029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4" name="textbox 264"/>
          <p:cNvSpPr/>
          <p:nvPr/>
        </p:nvSpPr>
        <p:spPr>
          <a:xfrm>
            <a:off x="5657705" y="5382624"/>
            <a:ext cx="151129" cy="327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73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endParaRPr lang="Times New Roman" altLang="Times New Roman" sz="1800" dirty="0"/>
          </a:p>
        </p:txBody>
      </p:sp>
      <p:sp>
        <p:nvSpPr>
          <p:cNvPr id="266" name="textbox 266"/>
          <p:cNvSpPr/>
          <p:nvPr/>
        </p:nvSpPr>
        <p:spPr>
          <a:xfrm>
            <a:off x="9884362" y="6550417"/>
            <a:ext cx="10604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1200" kern="0" spc="-10" dirty="0">
                <a:solidFill>
                  <a:srgbClr val="163794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772668"/>
            <a:ext cx="10690859" cy="3890771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772667"/>
            <a:ext cx="10690859" cy="101193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1336547" y="3337560"/>
            <a:ext cx="8017764" cy="1336547"/>
            <a:chOff x="0" y="0"/>
            <a:chExt cx="8017764" cy="1336547"/>
          </a:xfrm>
        </p:grpSpPr>
        <p:pic>
          <p:nvPicPr>
            <p:cNvPr id="272" name="picture 2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017764" cy="1336547"/>
            </a:xfrm>
            <a:prstGeom prst="rect">
              <a:avLst/>
            </a:prstGeom>
          </p:spPr>
        </p:pic>
        <p:sp>
          <p:nvSpPr>
            <p:cNvPr id="274" name="textbox 274"/>
            <p:cNvSpPr/>
            <p:nvPr/>
          </p:nvSpPr>
          <p:spPr>
            <a:xfrm>
              <a:off x="-12700" y="-12700"/>
              <a:ext cx="8043544" cy="13620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3000"/>
                </a:lnSpc>
                <a:tabLst/>
              </a:pPr>
              <a:endParaRPr lang="Arial" altLang="Arial" sz="1000" dirty="0"/>
            </a:p>
            <a:p>
              <a:pPr marL="2997200" algn="l" rtl="0" eaLnBrk="0">
                <a:lnSpc>
                  <a:spcPts val="6161"/>
                </a:lnSpc>
                <a:spcBef>
                  <a:spcPts val="1"/>
                </a:spcBef>
                <a:tabLst/>
              </a:pP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</a:t>
              </a:r>
              <a:r>
                <a:rPr sz="4700" kern="0" spc="140" dirty="0"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  </a:t>
              </a:r>
              <a:r>
                <a:rPr sz="4700" kern="0" spc="-150" dirty="0">
                  <a:ln w="12039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10"/>
                  </a:ln>
                  <a:solidFill>
                    <a:srgbClr val="FFFFFF">
                      <a:alpha val="100000"/>
                    </a:srgbClr>
                  </a:solidFill>
                  <a:latin typeface="STKaiti"/>
                  <a:ea typeface="STKaiti"/>
                  <a:cs typeface="STKaiti"/>
                </a:rPr>
                <a:t>谢！</a:t>
              </a:r>
              <a:endParaRPr lang="STKaiti" altLang="STKaiti" sz="4700" dirty="0"/>
            </a:p>
          </p:txBody>
        </p:sp>
      </p:grpSp>
      <p:sp>
        <p:nvSpPr>
          <p:cNvPr id="276" name="rect"/>
          <p:cNvSpPr/>
          <p:nvPr/>
        </p:nvSpPr>
        <p:spPr>
          <a:xfrm>
            <a:off x="0" y="6571488"/>
            <a:ext cx="10690859" cy="214883"/>
          </a:xfrm>
          <a:prstGeom prst="rect">
            <a:avLst/>
          </a:prstGeom>
          <a:solidFill>
            <a:srgbClr val="99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2015-05-04T10:59:58Z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2023-09-16T11:47:47</vt:filetime>
  </property>
</Properties>
</file>