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8"/>
  </p:handoutMasterIdLst>
  <p:sldIdLst>
    <p:sldId id="501" r:id="rId5"/>
    <p:sldId id="259" r:id="rId7"/>
    <p:sldId id="394" r:id="rId8"/>
    <p:sldId id="1460" r:id="rId9"/>
    <p:sldId id="1760" r:id="rId10"/>
    <p:sldId id="1761" r:id="rId11"/>
    <p:sldId id="1762" r:id="rId12"/>
    <p:sldId id="1459" r:id="rId13"/>
    <p:sldId id="1763" r:id="rId14"/>
    <p:sldId id="1765" r:id="rId15"/>
    <p:sldId id="1766" r:id="rId16"/>
    <p:sldId id="1764" r:id="rId17"/>
    <p:sldId id="1767" r:id="rId18"/>
    <p:sldId id="1461" r:id="rId19"/>
    <p:sldId id="1793" r:id="rId20"/>
    <p:sldId id="1794" r:id="rId21"/>
    <p:sldId id="1795" r:id="rId22"/>
    <p:sldId id="1796" r:id="rId23"/>
    <p:sldId id="1797" r:id="rId24"/>
    <p:sldId id="1798" r:id="rId25"/>
    <p:sldId id="1799" r:id="rId26"/>
    <p:sldId id="1423" r:id="rId27"/>
  </p:sldIdLst>
  <p:sldSz cx="9144000" cy="6858000" type="screen4x3"/>
  <p:notesSz cx="6800850" cy="9872345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59"/>
        <p:guide pos="291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gs" Target="tags/tag2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现在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已经达到物理极限，被</a:t>
            </a:r>
            <a:r>
              <a:rPr lang="en-US" altLang="zh-CN" dirty="0" err="1" smtClean="0"/>
              <a:t>4GHz</a:t>
            </a:r>
            <a:r>
              <a:rPr lang="zh-CN" altLang="en-US" dirty="0" smtClean="0"/>
              <a:t>所限制，于是开始通过增加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数量来提高计算机速度。</a:t>
            </a:r>
            <a:br>
              <a:rPr lang="zh-CN" altLang="en-US" dirty="0" smtClean="0"/>
            </a:br>
            <a:r>
              <a:rPr lang="zh-CN" altLang="en-US" dirty="0" smtClean="0"/>
              <a:t>对称多处理器（</a:t>
            </a:r>
            <a:r>
              <a:rPr lang="en-US" altLang="zh-CN" dirty="0" err="1" smtClean="0"/>
              <a:t>SMP</a:t>
            </a:r>
            <a:r>
              <a:rPr lang="zh-CN" altLang="en-US" dirty="0" smtClean="0"/>
              <a:t>）：</a:t>
            </a:r>
            <a:br>
              <a:rPr lang="zh-CN" altLang="en-US" dirty="0" smtClean="0"/>
            </a:br>
            <a:r>
              <a:rPr lang="zh-CN" altLang="en-US" dirty="0" smtClean="0"/>
              <a:t>每个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系统中所处的地位和所发挥的功能是一样，是相互对称的。但在处理程序时，我们并不能把他们分成若干个不相干的子问题，所以，使得多处理器速度实际提高得并没有理论上那么高。当对于相互独立的问题，多处理器就能最大效能的发挥威力了（比如：大型数据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网络服务等）。</a:t>
            </a:r>
            <a:endParaRPr lang="zh-CN" altLang="en-US" dirty="0" smtClean="0"/>
          </a:p>
          <a:p>
            <a:r>
              <a:rPr lang="zh-CN" altLang="en-US" dirty="0" smtClean="0"/>
              <a:t>多核处理器：</a:t>
            </a:r>
            <a:br>
              <a:rPr lang="zh-CN" altLang="en-US" dirty="0" smtClean="0"/>
            </a:br>
            <a:r>
              <a:rPr lang="zh-CN" altLang="en-US" dirty="0" smtClean="0"/>
              <a:t>其实际上是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SMP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的简化版，思想是将多个处理器合并在一起打包出售，它们之间共享比较昂贵的缓存部件，只保留了多个核心。在逻辑上看，它们和</a:t>
            </a:r>
            <a:r>
              <a:rPr lang="en-US" altLang="zh-CN" dirty="0" err="1" smtClean="0"/>
              <a:t>SMP</a:t>
            </a:r>
            <a:r>
              <a:rPr lang="zh-CN" altLang="en-US" dirty="0" smtClean="0"/>
              <a:t>完全相同。</a:t>
            </a:r>
            <a:endParaRPr lang="zh-CN" altLang="en-US" dirty="0" smtClean="0"/>
          </a:p>
          <a:p>
            <a:r>
              <a:rPr lang="zh-CN" altLang="en-US" dirty="0" smtClean="0"/>
              <a:t>对称处理器由于造价比较高昂，主要用在商用电脑上，对于个人电脑，主要是多核处理器。</a:t>
            </a:r>
            <a:endParaRPr lang="zh-CN" altLang="en-US" dirty="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12" y="277813"/>
            <a:ext cx="8579074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.xml"/><Relationship Id="rId2" Type="http://schemas.openxmlformats.org/officeDocument/2006/relationships/image" Target="../media/image12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19.png"/><Relationship Id="rId6" Type="http://schemas.openxmlformats.org/officeDocument/2006/relationships/tags" Target="../tags/tag22.xml"/><Relationship Id="rId5" Type="http://schemas.openxmlformats.org/officeDocument/2006/relationships/image" Target="../media/image18.png"/><Relationship Id="rId4" Type="http://schemas.openxmlformats.org/officeDocument/2006/relationships/tags" Target="../tags/tag21.xml"/><Relationship Id="rId3" Type="http://schemas.openxmlformats.org/officeDocument/2006/relationships/image" Target="../media/image1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zh-CN" altLang="en-US"/>
              <a:t>内存</a:t>
            </a:r>
            <a:r>
              <a:rPr lang="zh-CN" altLang="en-US"/>
              <a:t>管理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Memory Management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伙伴系统（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+mj-ea"/>
                <a:cs typeface="+mj-cs"/>
                <a:sym typeface="+mn-ea"/>
              </a:rPr>
              <a:t>Buddy System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）：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chemeClr val="tx1"/>
                </a:solidFill>
                <a:sym typeface="+mn-ea"/>
              </a:rPr>
              <a:t>可用内存块大小为</a:t>
            </a: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100" b="1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100" b="1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100" b="1" i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100" b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100" b="1" i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100" b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100" b="1" i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endParaRPr lang="en-US" altLang="zh-CN" sz="2100" b="1" i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每个大小为</a:t>
            </a:r>
            <a:r>
              <a:rPr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1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的内存块记录在一个</a:t>
            </a:r>
            <a:r>
              <a:rPr lang="en-US" altLang="zh-CN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列表</a:t>
            </a:r>
            <a:r>
              <a:rPr lang="zh-CN" alt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请求大小为</a:t>
            </a:r>
            <a:r>
              <a:rPr lang="en-US" altLang="zh-CN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的内存块，确定一个</a:t>
            </a:r>
            <a:r>
              <a:rPr lang="en-US" altLang="zh-CN" sz="2100" b="1" i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，有</a:t>
            </a:r>
            <a:r>
              <a:rPr lang="en-US" altLang="zh-CN" sz="2100" b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100" b="1" i="1" spc="150" baseline="30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i-1</a:t>
            </a:r>
            <a:r>
              <a:rPr lang="zh-CN" altLang="en-US" sz="2100" b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altLang="zh-CN" sz="2100" b="1" i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100" b="1" spc="15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≤2</a:t>
            </a:r>
            <a:r>
              <a:rPr lang="en-US" altLang="zh-CN" sz="2100" b="1" i="1" spc="150" baseline="30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endParaRPr lang="en-US" altLang="zh-CN" sz="2100" b="1" i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采用递归的放置算法，找到内存块</a:t>
            </a: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合并</a:t>
            </a:r>
            <a:r>
              <a:rPr lang="en-US" altLang="zh-CN" sz="2100" b="1" i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列表中的伙伴，将其移入到</a:t>
            </a:r>
            <a:r>
              <a:rPr lang="en-US" altLang="zh-CN" sz="2100" b="1" i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+1</a:t>
            </a:r>
            <a:r>
              <a:rPr lang="zh-CN" altLang="en-US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列表</a:t>
            </a:r>
            <a:endParaRPr lang="en-US" altLang="zh-CN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100" b="1" i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3789045"/>
            <a:ext cx="4066540" cy="245173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伙伴系统内存分配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过程：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8040" y="2060575"/>
            <a:ext cx="7594282" cy="429910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释放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后的伙伴系统分配情况的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二叉树：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2204085"/>
            <a:ext cx="7048500" cy="40157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重定位：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逻辑地址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b="1" dirty="0" smtClean="0">
                <a:solidFill>
                  <a:schemeClr val="tx1"/>
                </a:solidFill>
                <a:sym typeface="+mn-ea"/>
              </a:rPr>
              <a:t>      --- 每个</a:t>
            </a:r>
            <a:r>
              <a:rPr lang="en-US" altLang="zh-CN" sz="2100" b="1" dirty="0" smtClean="0">
                <a:solidFill>
                  <a:srgbClr val="0070C0"/>
                </a:solidFill>
                <a:sym typeface="+mn-ea"/>
              </a:rPr>
              <a:t>用户进程</a:t>
            </a:r>
            <a:r>
              <a:rPr lang="en-US" altLang="zh-CN" sz="2100" b="1" dirty="0" smtClean="0">
                <a:solidFill>
                  <a:schemeClr val="tx1"/>
                </a:solidFill>
                <a:sym typeface="+mn-ea"/>
              </a:rPr>
              <a:t>所看到的独立的地址空间，就是</a:t>
            </a:r>
            <a:r>
              <a:rPr lang="en-US" altLang="zh-CN" sz="2100" b="1" dirty="0" smtClean="0">
                <a:solidFill>
                  <a:srgbClr val="0070C0"/>
                </a:solidFill>
                <a:sym typeface="+mn-ea"/>
              </a:rPr>
              <a:t>逻辑地址空间</a:t>
            </a:r>
            <a:r>
              <a:rPr lang="en-US" altLang="zh-CN" sz="2100" b="1" dirty="0" smtClean="0">
                <a:solidFill>
                  <a:schemeClr val="tx1"/>
                </a:solidFill>
                <a:sym typeface="+mn-ea"/>
              </a:rPr>
              <a:t>。逻辑地址空间里的地址，就是</a:t>
            </a:r>
            <a:r>
              <a:rPr lang="en-US" altLang="zh-CN" sz="2100" b="1" dirty="0" smtClean="0">
                <a:solidFill>
                  <a:srgbClr val="0070C0"/>
                </a:solidFill>
                <a:sym typeface="+mn-ea"/>
              </a:rPr>
              <a:t>逻辑地址</a:t>
            </a:r>
            <a:endParaRPr lang="en-US" altLang="zh-CN" sz="21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相对地址</a:t>
            </a:r>
            <a:endParaRPr lang="zh-CN" altLang="en-US" sz="2100" b="1" dirty="0" smtClean="0">
              <a:solidFill>
                <a:srgbClr val="0070C0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 smtClean="0">
                <a:solidFill>
                  <a:schemeClr val="tx1"/>
                </a:solidFill>
                <a:sym typeface="+mn-ea"/>
              </a:rPr>
              <a:t>      ---相对地址是相对于进程当前部分(比如</a:t>
            </a:r>
            <a:r>
              <a:rPr lang="zh-CN" altLang="en-US" sz="2100" b="1" dirty="0" smtClean="0">
                <a:solidFill>
                  <a:schemeClr val="tx1"/>
                </a:solidFill>
                <a:sym typeface="+mn-ea"/>
              </a:rPr>
              <a:t>程序起始位置</a:t>
            </a:r>
            <a:r>
              <a:rPr lang="en-US" altLang="zh-CN" sz="2100" b="1" dirty="0" smtClean="0">
                <a:solidFill>
                  <a:schemeClr val="tx1"/>
                </a:solidFill>
                <a:sym typeface="+mn-ea"/>
              </a:rPr>
              <a:t>)的地址</a:t>
            </a:r>
            <a:endParaRPr lang="en-US" altLang="zh-CN" sz="21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100" b="1" spc="100" dirty="0" smtClean="0">
                <a:solidFill>
                  <a:srgbClr val="0070C0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线性地址</a:t>
            </a:r>
            <a:endParaRPr lang="zh-CN" altLang="en-US" sz="2100" b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b="1" spc="1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100" b="1" dirty="0" smtClean="0">
                <a:sym typeface="+mn-ea"/>
              </a:rPr>
              <a:t>---</a:t>
            </a:r>
            <a:r>
              <a:rPr lang="zh-CN" altLang="en-US" sz="2100" b="1" dirty="0" smtClean="0">
                <a:sym typeface="+mn-ea"/>
              </a:rPr>
              <a:t>逻辑地址到物理地址变换之间的中间层，一般采用分页系统才会存在线性地址</a:t>
            </a:r>
            <a:endParaRPr lang="en-US" altLang="zh-CN" sz="2100" b="1" i="1" spc="100" dirty="0" smtClean="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9205" y="1339215"/>
            <a:ext cx="6598920" cy="54406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内存管理的需求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分区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分页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分段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</a:t>
            </a:r>
            <a:r>
              <a:rPr lang="zh-CN" altLang="en-US" dirty="0">
                <a:latin typeface="+mn-ea"/>
                <a:ea typeface="+mn-ea"/>
                <a:sym typeface="+mn-ea"/>
              </a:rPr>
              <a:t>页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95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将内存划分成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大小固定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相等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且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较小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块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将进程划分成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同样大小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块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进程的块称为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页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page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内存中的块成为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页框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frame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ym typeface="+mn-ea"/>
              </a:rPr>
              <a:t>通过将进程的各页放置在可用的页框中，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一个进程可以占据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多个不连续的页框</a:t>
            </a:r>
            <a:endParaRPr lang="zh-CN" altLang="en-US" sz="24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仅最后一页中存在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很小的内碎片</a:t>
            </a:r>
            <a:r>
              <a:rPr lang="zh-CN" altLang="en-US" sz="2100" b="1" dirty="0" smtClean="0">
                <a:solidFill>
                  <a:srgbClr val="0070C0"/>
                </a:solidFill>
                <a:sym typeface="+mn-ea"/>
              </a:rPr>
              <a:t>，</a:t>
            </a: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没有外碎片</a:t>
            </a:r>
            <a:endParaRPr lang="zh-CN" altLang="en-US" sz="24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</a:t>
            </a:r>
            <a:r>
              <a:rPr lang="zh-CN" altLang="en-US" dirty="0">
                <a:latin typeface="+mn-ea"/>
                <a:ea typeface="+mn-ea"/>
                <a:sym typeface="+mn-ea"/>
              </a:rPr>
              <a:t>页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1400" y="434975"/>
            <a:ext cx="5837873" cy="616362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451725" y="2491105"/>
            <a:ext cx="1593850" cy="721360"/>
            <a:chOff x="11735" y="3923"/>
            <a:chExt cx="2510" cy="1136"/>
          </a:xfrm>
        </p:grpSpPr>
        <p:sp>
          <p:nvSpPr>
            <p:cNvPr id="4" name="圆角矩形标注 3"/>
            <p:cNvSpPr/>
            <p:nvPr/>
          </p:nvSpPr>
          <p:spPr>
            <a:xfrm>
              <a:off x="11737" y="3925"/>
              <a:ext cx="2508" cy="1134"/>
            </a:xfrm>
            <a:prstGeom prst="wedgeRoundRectCallout">
              <a:avLst>
                <a:gd name="adj1" fmla="val -88596"/>
                <a:gd name="adj2" fmla="val 235273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圆角矩形标注 4"/>
            <p:cNvSpPr/>
            <p:nvPr>
              <p:custDataLst>
                <p:tags r:id="rId3"/>
              </p:custDataLst>
            </p:nvPr>
          </p:nvSpPr>
          <p:spPr>
            <a:xfrm>
              <a:off x="11735" y="3923"/>
              <a:ext cx="2508" cy="1134"/>
            </a:xfrm>
            <a:prstGeom prst="wedgeRoundRectCallout">
              <a:avLst>
                <a:gd name="adj1" fmla="val -96331"/>
                <a:gd name="adj2" fmla="val 409347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被放置在不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连续的页框中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7319010" y="5300980"/>
            <a:ext cx="1573530" cy="936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进程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的地址应该如何访问？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</a:t>
            </a:r>
            <a:r>
              <a:rPr lang="zh-CN" altLang="en-US" dirty="0">
                <a:latin typeface="+mn-ea"/>
                <a:ea typeface="+mn-ea"/>
                <a:sym typeface="+mn-ea"/>
              </a:rPr>
              <a:t>页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95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操作系统需要为每个进程维持一个页表（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page table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页表描述了该进程每页所对应的页框的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位置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708275"/>
            <a:ext cx="1789271" cy="39347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5" y="2637155"/>
            <a:ext cx="4452938" cy="405622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</a:t>
            </a:r>
            <a:r>
              <a:rPr lang="zh-CN" altLang="en-US" dirty="0">
                <a:latin typeface="+mn-ea"/>
                <a:ea typeface="+mn-ea"/>
                <a:sym typeface="+mn-ea"/>
              </a:rPr>
              <a:t>页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65860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页和页框的大小必须是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幂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逻辑地址到物理地址的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映射：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2633345"/>
            <a:ext cx="3446145" cy="3829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282950"/>
            <a:ext cx="4443413" cy="25812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内存管理的需求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分区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分页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分段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</a:t>
            </a:r>
            <a:r>
              <a:rPr lang="zh-CN" altLang="en-US" dirty="0">
                <a:latin typeface="+mn-ea"/>
                <a:ea typeface="+mn-ea"/>
                <a:sym typeface="+mn-ea"/>
              </a:rPr>
              <a:t>段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95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类似于动态分区，一个程序可以占据多个段，且不要求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连续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没有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内碎片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由于进程可以被分成多个小块，外碎片也会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较小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分页对程序员是透明的，但分段通常是可见的，是组织程序和数据的一种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手段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需要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段表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分段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0245" y="2420620"/>
            <a:ext cx="4510284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3850" y="1769110"/>
            <a:ext cx="1760220" cy="3337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79930" y="1624965"/>
            <a:ext cx="174307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内存管理的需求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分区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分页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分段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内存管理的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需求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需要将内存划分成不同部分进行管理：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操作系统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用户程序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需要分隔开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不同进程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需要分隔开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一个进程的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不同模块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需要分隔开</a:t>
            </a:r>
            <a:endParaRPr lang="zh-CN" altLang="en-US" sz="2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内存分区也是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内存保护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的必要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条件：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给不同分区（模块）提供不同的</a:t>
            </a: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保护级别</a:t>
            </a:r>
            <a:endParaRPr lang="zh-CN" altLang="en-US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      ---- </a:t>
            </a:r>
            <a:r>
              <a:rPr lang="zh-CN" altLang="en-US" sz="21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如代码段不能写</a:t>
            </a:r>
            <a:endParaRPr lang="zh-CN" altLang="en-US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不同分区具有不同的</a:t>
            </a: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访问授权</a:t>
            </a:r>
            <a:endParaRPr lang="zh-CN" altLang="en-US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----- </a:t>
            </a:r>
            <a:r>
              <a:rPr lang="zh-CN" altLang="en-US" sz="21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如内核态和用户态</a:t>
            </a:r>
            <a:endParaRPr lang="zh-CN" altLang="en-US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特定分区有其特定的限长</a:t>
            </a:r>
            <a:endParaRPr lang="zh-CN" altLang="en-US" sz="2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内存管理的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需求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需要将进程换入或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换出内存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         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----------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重定位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待解决的问题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如何分区？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如何分配内存空间？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如何实现逻辑地址到物理地址的映射？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zh-CN" altLang="en-US" sz="2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内存管理的需求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分区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分页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分段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固定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分区：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大小相等的固定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分区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大小不等的固定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分区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存在的问题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程序太大而无法装载到一个分区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中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               -</a:t>
            </a: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 dirty="0" smtClean="0">
                <a:solidFill>
                  <a:srgbClr val="C00000"/>
                </a:solidFill>
                <a:sym typeface="+mn-ea"/>
              </a:rPr>
              <a:t>部分装载</a:t>
            </a: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+</a:t>
            </a:r>
            <a:r>
              <a:rPr lang="zh-CN" altLang="en-US" sz="2000" b="1" dirty="0" smtClean="0">
                <a:solidFill>
                  <a:srgbClr val="C00000"/>
                </a:solidFill>
                <a:sym typeface="+mn-ea"/>
              </a:rPr>
              <a:t>覆盖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cs typeface="+mn-ea"/>
                <a:sym typeface="+mn-ea"/>
              </a:rPr>
              <a:t>内部碎片（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+mj-ea"/>
                <a:cs typeface="+mj-cs"/>
                <a:sym typeface="+mn-ea"/>
              </a:rPr>
              <a:t>Interal fragmentation</a:t>
            </a:r>
            <a:r>
              <a:rPr lang="zh-CN" altLang="en-US" sz="2000" b="1" dirty="0" smtClean="0">
                <a:solidFill>
                  <a:srgbClr val="0070C0"/>
                </a:solidFill>
                <a:cs typeface="+mn-ea"/>
                <a:sym typeface="+mn-ea"/>
              </a:rPr>
              <a:t>）</a:t>
            </a: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  <a:p>
            <a:pPr lvl="0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2285" b="1" dirty="0" smtClean="0">
                <a:sym typeface="+mn-ea"/>
              </a:rPr>
              <a:t>放置算法</a:t>
            </a:r>
            <a:r>
              <a:rPr lang="en-US" altLang="zh-CN" sz="2285" b="1" dirty="0" smtClean="0">
                <a:sym typeface="+mn-ea"/>
              </a:rPr>
              <a:t>:</a:t>
            </a:r>
            <a:endParaRPr lang="en-US" altLang="zh-CN" sz="2285" b="1" dirty="0" smtClean="0">
              <a:sym typeface="+mn-ea"/>
            </a:endParaRPr>
          </a:p>
          <a:p>
            <a:pPr marL="0" lvl="0" indent="0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None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把进程放置在能够容纳它的最小分区中</a:t>
            </a:r>
            <a:endParaRPr lang="en-US" altLang="zh-CN" sz="2285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08625" y="547370"/>
            <a:ext cx="1653540" cy="6201410"/>
            <a:chOff x="8675" y="297"/>
            <a:chExt cx="2604" cy="9766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8675" y="297"/>
              <a:ext cx="2605" cy="915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014" y="9483"/>
              <a:ext cx="187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大小</a:t>
              </a:r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相等</a:t>
              </a:r>
              <a:endParaRPr lang="zh-CN" altLang="en-US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31075" y="558800"/>
            <a:ext cx="1619250" cy="6173470"/>
            <a:chOff x="11545" y="315"/>
            <a:chExt cx="2550" cy="9722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545" y="315"/>
              <a:ext cx="2551" cy="915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11813" y="9457"/>
              <a:ext cx="187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ctr"/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大小</a:t>
              </a:r>
              <a:r>
                <a:rPr lang="zh-CN" altLang="en-US" sz="1800">
                  <a:latin typeface="Arial" panose="020B0604020202020204" pitchFamily="34" charset="0"/>
                  <a:ea typeface="微软雅黑" panose="020B0503020204020204" charset="-122"/>
                </a:rPr>
                <a:t>不等</a:t>
              </a:r>
              <a:endParaRPr lang="zh-CN" altLang="en-US" sz="180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71550" y="5933440"/>
            <a:ext cx="38677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8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早期的</a:t>
            </a:r>
            <a:r>
              <a:rPr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IBM</a:t>
            </a:r>
            <a:r>
              <a:rPr lang="zh-CN" altLang="en-US" sz="18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主机操作系统</a:t>
            </a:r>
            <a:r>
              <a:rPr lang="en-US" altLang="zh-CN" sz="18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OS/MFT</a:t>
            </a:r>
            <a:endParaRPr lang="en-US" altLang="zh-CN" sz="180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052830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cs typeface="+mn-ea"/>
                <a:sym typeface="+mn-ea"/>
              </a:rPr>
              <a:t>动态分区</a:t>
            </a:r>
            <a:r>
              <a:rPr lang="zh-CN" altLang="en-US" sz="2400" b="1" dirty="0" smtClean="0">
                <a:solidFill>
                  <a:srgbClr val="0070C0"/>
                </a:solidFill>
                <a:cs typeface="+mn-ea"/>
                <a:sym typeface="+mn-ea"/>
              </a:rPr>
              <a:t>：分区的长度和数量可变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1628775"/>
            <a:ext cx="6212205" cy="2468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5425" y="4193540"/>
            <a:ext cx="6189345" cy="24403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分区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526280"/>
          </a:xfrm>
        </p:spPr>
        <p:txBody>
          <a:bodyPr/>
          <a:lstStyle/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存在的</a:t>
            </a: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问题：</a:t>
            </a:r>
            <a:endParaRPr lang="zh-CN" altLang="en-US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外碎片</a:t>
            </a:r>
            <a:r>
              <a:rPr lang="zh-CN" altLang="en-US" sz="2000" b="1" dirty="0" smtClean="0">
                <a:solidFill>
                  <a:srgbClr val="0070C0"/>
                </a:solidFill>
                <a:cs typeface="+mn-ea"/>
                <a:sym typeface="+mn-ea"/>
              </a:rPr>
              <a:t>（</a:t>
            </a:r>
            <a:r>
              <a:rPr lang="en-US" altLang="zh-CN" sz="2000" b="1">
                <a:solidFill>
                  <a:schemeClr val="folHlink"/>
                </a:solidFill>
                <a:latin typeface="Times New Roman" panose="02020603050405020304" pitchFamily="18" charset="0"/>
                <a:ea typeface="+mj-ea"/>
                <a:cs typeface="+mj-cs"/>
                <a:sym typeface="+mn-ea"/>
              </a:rPr>
              <a:t>external fragmentation</a:t>
            </a:r>
            <a:r>
              <a:rPr lang="zh-CN" altLang="en-US" sz="2000" b="1" dirty="0" smtClean="0">
                <a:solidFill>
                  <a:srgbClr val="0070C0"/>
                </a:solidFill>
                <a:cs typeface="+mn-ea"/>
                <a:sym typeface="+mn-ea"/>
              </a:rPr>
              <a:t>）</a:t>
            </a: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           ---需要不时的移动进程来使空闲空间连成一片</a:t>
            </a: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（压缩）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sym typeface="+mn-ea"/>
              </a:rPr>
              <a:t>放置算法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:</a:t>
            </a:r>
            <a:endParaRPr lang="en-US" altLang="zh-CN" sz="24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最佳适配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     --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选择与要求大小最接近的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块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首次适配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    --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选择大小足够的第一个可用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块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下次适配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       </a:t>
            </a: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--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在上次放置位置后，选择大小</a:t>
            </a:r>
            <a:endParaRPr lang="zh-CN" altLang="en-US" sz="2000" b="1" dirty="0" smtClean="0">
              <a:solidFill>
                <a:srgbClr val="0070C0"/>
              </a:solidFill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sym typeface="+mn-ea"/>
              </a:rPr>
              <a:t>        </a:t>
            </a:r>
            <a:r>
              <a:rPr lang="zh-CN" altLang="en-US" sz="2000" b="1" dirty="0" smtClean="0">
                <a:solidFill>
                  <a:srgbClr val="0070C0"/>
                </a:solidFill>
                <a:sym typeface="+mn-ea"/>
              </a:rPr>
              <a:t>足够的第一个可用块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  <a:p>
            <a:pPr lvl="1"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pitchFamily="2" charset="2"/>
              <a:defRPr/>
            </a:pPr>
            <a:endParaRPr lang="zh-CN" altLang="en-US" sz="2000" b="1" dirty="0" smtClean="0">
              <a:solidFill>
                <a:srgbClr val="0070C0"/>
              </a:solidFill>
              <a:cs typeface="+mn-ea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60290" y="2780665"/>
            <a:ext cx="4033457" cy="3914784"/>
            <a:chOff x="7654" y="4379"/>
            <a:chExt cx="6352" cy="6165"/>
          </a:xfrm>
        </p:grpSpPr>
        <p:graphicFrame>
          <p:nvGraphicFramePr>
            <p:cNvPr id="9" name="对象 8"/>
            <p:cNvGraphicFramePr/>
            <p:nvPr>
              <p:custDataLst>
                <p:tags r:id="rId1"/>
              </p:custDataLst>
            </p:nvPr>
          </p:nvGraphicFramePr>
          <p:xfrm>
            <a:off x="8561" y="4379"/>
            <a:ext cx="5445" cy="6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2" imgW="5762625" imgH="6524625" progId="Paint.Picture">
                    <p:embed/>
                  </p:oleObj>
                </mc:Choice>
                <mc:Fallback>
                  <p:oleObj name="" r:id="rId2" imgW="5762625" imgH="6524625" progId="Paint.Picture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561" y="4379"/>
                          <a:ext cx="5445" cy="61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7654" y="6307"/>
              <a:ext cx="1782" cy="434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200" b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上次分配</a:t>
              </a:r>
              <a:r>
                <a:rPr lang="en-US" altLang="zh-CN" sz="1200" b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14M</a:t>
              </a:r>
              <a:endParaRPr lang="en-US" altLang="zh-CN" sz="12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1395" y="4925"/>
              <a:ext cx="1288" cy="434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200" b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首次</a:t>
              </a:r>
              <a:r>
                <a:rPr lang="zh-CN" altLang="en-US" sz="1200" b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适配</a:t>
              </a:r>
              <a:endParaRPr lang="zh-CN" altLang="en-US" sz="12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11395" y="5803"/>
              <a:ext cx="1288" cy="434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200" b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最佳适配</a:t>
              </a:r>
              <a:endParaRPr lang="zh-CN" altLang="en-US" sz="12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11395" y="9167"/>
              <a:ext cx="1288" cy="434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200" b="1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下次适配</a:t>
              </a:r>
              <a:endParaRPr lang="zh-CN" altLang="en-US" sz="1200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7"/>
              </p:custDataLst>
            </p:nvPr>
          </p:nvSpPr>
          <p:spPr>
            <a:xfrm>
              <a:off x="11055" y="7903"/>
              <a:ext cx="1288" cy="386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已分配</a:t>
              </a:r>
              <a:endParaRPr lang="zh-CN" altLang="en-US" sz="1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11055" y="8306"/>
              <a:ext cx="1288" cy="386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空闲</a:t>
              </a:r>
              <a:endParaRPr lang="zh-CN" altLang="en-US" sz="1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11055" y="8732"/>
              <a:ext cx="1288" cy="386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100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新分配</a:t>
              </a:r>
              <a:endParaRPr lang="zh-CN" altLang="en-US" sz="1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5825ba92-c481-4c68-9cac-59e3dc06af8c"/>
  <p:tag name="COMMONDATA" val="eyJoZGlkIjoiMDhlNTM2MTA4NWNjODIxZmM5YzM4ZTZhYzBmZTk2Zj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1547</Words>
  <Application>WPS 演示</Application>
  <PresentationFormat>全屏显示(4:3)</PresentationFormat>
  <Paragraphs>199</Paragraphs>
  <Slides>22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Arial Black</vt:lpstr>
      <vt:lpstr>Arial Narrow</vt:lpstr>
      <vt:lpstr>Wingdings</vt:lpstr>
      <vt:lpstr>微软雅黑</vt:lpstr>
      <vt:lpstr>Arial Unicode MS</vt:lpstr>
      <vt:lpstr>MS PGothic</vt:lpstr>
      <vt:lpstr>1_Radial</vt:lpstr>
      <vt:lpstr>Radial</vt:lpstr>
      <vt:lpstr>默认设计模板</vt:lpstr>
      <vt:lpstr>Paint.Picture</vt:lpstr>
      <vt:lpstr>内存管理  Memory Management</vt:lpstr>
      <vt:lpstr>PowerPoint 演示文稿</vt:lpstr>
      <vt:lpstr>内容</vt:lpstr>
      <vt:lpstr>内存管理的需求</vt:lpstr>
      <vt:lpstr>内存管理的需求</vt:lpstr>
      <vt:lpstr>内容</vt:lpstr>
      <vt:lpstr>分区</vt:lpstr>
      <vt:lpstr>分区</vt:lpstr>
      <vt:lpstr>分区</vt:lpstr>
      <vt:lpstr>分区</vt:lpstr>
      <vt:lpstr>分区</vt:lpstr>
      <vt:lpstr>分区</vt:lpstr>
      <vt:lpstr>分区</vt:lpstr>
      <vt:lpstr>分区</vt:lpstr>
      <vt:lpstr>内容</vt:lpstr>
      <vt:lpstr>分页</vt:lpstr>
      <vt:lpstr>分页</vt:lpstr>
      <vt:lpstr>分页</vt:lpstr>
      <vt:lpstr>分页</vt:lpstr>
      <vt:lpstr>内容</vt:lpstr>
      <vt:lpstr>分段</vt:lpstr>
      <vt:lpstr>PowerPoint 演示文稿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228</cp:revision>
  <cp:lastPrinted>2019-07-15T08:06:00Z</cp:lastPrinted>
  <dcterms:created xsi:type="dcterms:W3CDTF">2004-08-18T11:10:00Z</dcterms:created>
  <dcterms:modified xsi:type="dcterms:W3CDTF">2023-11-02T14:06:14Z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A97F2B31A6224D3D9C7C0DF865028163_13</vt:lpwstr>
  </property>
  <property fmtid="{D5CDD505-2E9C-101B-9397-08002B2CF9AE}" pid="3" name="KSOProductBuildVer">
    <vt:lpwstr>2052-12.1.0.15712</vt:lpwstr>
  </property>
</Properties>
</file>