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59"/>
  </p:handoutMasterIdLst>
  <p:sldIdLst>
    <p:sldId id="256" r:id="rId5"/>
    <p:sldId id="259" r:id="rId7"/>
    <p:sldId id="783" r:id="rId8"/>
    <p:sldId id="470" r:id="rId9"/>
    <p:sldId id="541" r:id="rId10"/>
    <p:sldId id="601" r:id="rId11"/>
    <p:sldId id="542" r:id="rId12"/>
    <p:sldId id="602" r:id="rId13"/>
    <p:sldId id="603" r:id="rId14"/>
    <p:sldId id="604" r:id="rId15"/>
    <p:sldId id="605" r:id="rId16"/>
    <p:sldId id="536" r:id="rId17"/>
    <p:sldId id="665" r:id="rId18"/>
    <p:sldId id="667" r:id="rId19"/>
    <p:sldId id="669" r:id="rId20"/>
    <p:sldId id="681" r:id="rId21"/>
    <p:sldId id="682" r:id="rId22"/>
    <p:sldId id="683" r:id="rId23"/>
    <p:sldId id="684" r:id="rId24"/>
    <p:sldId id="685" r:id="rId25"/>
    <p:sldId id="686" r:id="rId26"/>
    <p:sldId id="687" r:id="rId27"/>
    <p:sldId id="688" r:id="rId28"/>
    <p:sldId id="690" r:id="rId29"/>
    <p:sldId id="691" r:id="rId30"/>
    <p:sldId id="697" r:id="rId31"/>
    <p:sldId id="699" r:id="rId32"/>
    <p:sldId id="700" r:id="rId33"/>
    <p:sldId id="701" r:id="rId34"/>
    <p:sldId id="711" r:id="rId35"/>
    <p:sldId id="712" r:id="rId36"/>
    <p:sldId id="702" r:id="rId37"/>
    <p:sldId id="710" r:id="rId38"/>
    <p:sldId id="713" r:id="rId39"/>
    <p:sldId id="537" r:id="rId40"/>
    <p:sldId id="715" r:id="rId41"/>
    <p:sldId id="714" r:id="rId42"/>
    <p:sldId id="716" r:id="rId43"/>
    <p:sldId id="717" r:id="rId44"/>
    <p:sldId id="718" r:id="rId45"/>
    <p:sldId id="719" r:id="rId46"/>
    <p:sldId id="720" r:id="rId47"/>
    <p:sldId id="721" r:id="rId48"/>
    <p:sldId id="538" r:id="rId49"/>
    <p:sldId id="722" r:id="rId50"/>
    <p:sldId id="344" r:id="rId51"/>
    <p:sldId id="723" r:id="rId52"/>
    <p:sldId id="724" r:id="rId53"/>
    <p:sldId id="784" r:id="rId54"/>
    <p:sldId id="539" r:id="rId55"/>
    <p:sldId id="786" r:id="rId56"/>
    <p:sldId id="787" r:id="rId57"/>
    <p:sldId id="788" r:id="rId58"/>
  </p:sldIdLst>
  <p:sldSz cx="9144000" cy="6858000" type="screen4x3"/>
  <p:notesSz cx="6858000" cy="9947275"/>
  <p:custDataLst>
    <p:tags r:id="rId6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9900"/>
    <a:srgbClr val="FF99CC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08" autoAdjust="0"/>
  </p:normalViewPr>
  <p:slideViewPr>
    <p:cSldViewPr showGuides="1">
      <p:cViewPr varScale="1">
        <p:scale>
          <a:sx n="132" d="100"/>
          <a:sy n="132" d="100"/>
        </p:scale>
        <p:origin x="384" y="126"/>
      </p:cViewPr>
      <p:guideLst>
        <p:guide orient="horz" pos="2196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3" Type="http://schemas.openxmlformats.org/officeDocument/2006/relationships/tags" Target="tags/tag15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6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35ECC31-B2EE-4F08-B963-51589D57E80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2A3E25D-6983-4369-BAA3-51431C8A820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6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0388"/>
            <a:ext cx="29718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50388"/>
            <a:ext cx="29718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1CA62FB-D1CD-4E67-A496-156C9EF4772D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1C5247-3400-420B-9C82-E9BD7E4716BE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3AA036E-E120-4816-9652-06B60B069F5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BD844B-0BCC-42F7-89FC-60CE2AB6BEEC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听老师仔细说一下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听老师仔细说一下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听老师仔细说一下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听老师仔细说一下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听老师仔细说一下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56851-88C2-4635-B174-5A68876DFC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B3838-987F-4237-8224-4145BE4988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15900"/>
            <a:ext cx="2084387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15900"/>
            <a:ext cx="6102350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2C10A-8852-4ACE-AF45-88363C1017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F6B24-90A0-4DC1-BC53-2B6500E3F08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FDB4C-B201-4A0B-9DB5-42DC9DB51EB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ED449-CA8D-4829-A69C-D3367092835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E23DC-E305-4497-87CE-4EF121C12E4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B1F46-C512-438E-A9FD-8F1A08D51CC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5533F-03BE-49BC-9C37-2D233E91F81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2C505-64A0-4AC6-8321-915200A201F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152A4-1605-408A-8DF6-A53D64D894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E6D3E-4762-418E-9AB9-B5210D4A86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A6E4-7C42-4EAE-ACBE-4A2DCDFCBE6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1EC04-AA99-44F3-AFC0-EF0CBFA5A02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5EFB8-F5E9-4679-B925-7955A91B52E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3648C-18B3-4CC9-8B7A-BCA970B78F6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EB905-B78D-47D7-8D87-EAE4E5DC79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39E99-BEFC-42F5-87E6-583F954AC4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F8B1D-5479-4976-8E53-75DB9C08A5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3959C-7B39-47D3-820A-AF5C37E284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5BCDB-9B3A-40D1-A274-B5EFA6F16E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CFD45-43CB-4B4B-8340-336AB40550E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032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18165 w 4917"/>
                <a:gd name="T3" fmla="*/ 0 h 1000"/>
                <a:gd name="T4" fmla="*/ 20225 w 4917"/>
                <a:gd name="T5" fmla="*/ 2060 h 1000"/>
                <a:gd name="T6" fmla="*/ 18169 w 4917"/>
                <a:gd name="T7" fmla="*/ 4115 h 1000"/>
                <a:gd name="T8" fmla="*/ 0 w 4917"/>
                <a:gd name="T9" fmla="*/ 4115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159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AA319BD7-F04A-47FF-B512-5EC206901B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115888"/>
            <a:ext cx="8686800" cy="6096000"/>
            <a:chOff x="0" y="96"/>
            <a:chExt cx="5472" cy="3840"/>
          </a:xfrm>
        </p:grpSpPr>
        <p:sp>
          <p:nvSpPr>
            <p:cNvPr id="2054" name="AutoShape 3"/>
            <p:cNvSpPr>
              <a:spLocks noChangeArrowheads="1"/>
            </p:cNvSpPr>
            <p:nvPr userDrawn="1"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5" name="AutoShape 4"/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464 w 7000"/>
                <a:gd name="T3" fmla="*/ 0 h 1000"/>
                <a:gd name="T4" fmla="*/ 499 w 7000"/>
                <a:gd name="T5" fmla="*/ 36 h 1000"/>
                <a:gd name="T6" fmla="*/ 464 w 7000"/>
                <a:gd name="T7" fmla="*/ 71 h 1000"/>
                <a:gd name="T8" fmla="*/ 0 w 7000"/>
                <a:gd name="T9" fmla="*/ 7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5"/>
            <p:cNvSpPr>
              <a:spLocks noChangeShapeType="1"/>
            </p:cNvSpPr>
            <p:nvPr userDrawn="1"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2053" name="Picture 11" descr="index2008_0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6245225"/>
            <a:ext cx="1831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0AFE1A0-EB92-4602-BFAE-145726FE8F6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image" Target="../media/image4.png"/><Relationship Id="rId2" Type="http://schemas.openxmlformats.org/officeDocument/2006/relationships/tags" Target="../tags/tag78.xml"/><Relationship Id="rId17" Type="http://schemas.openxmlformats.org/officeDocument/2006/relationships/slideLayout" Target="../slideLayouts/slideLayout24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9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tags" Target="../tags/tag9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9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9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image" Target="../media/image6.jpeg"/><Relationship Id="rId1" Type="http://schemas.openxmlformats.org/officeDocument/2006/relationships/tags" Target="../tags/tag9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9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tags" Target="../tags/tag99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tags" Target="../tags/tag9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00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9.png"/><Relationship Id="rId1" Type="http://schemas.openxmlformats.org/officeDocument/2006/relationships/tags" Target="../tags/tag10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10.png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1.jpeg"/><Relationship Id="rId1" Type="http://schemas.openxmlformats.org/officeDocument/2006/relationships/tags" Target="../tags/tag10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2.jpeg"/><Relationship Id="rId1" Type="http://schemas.openxmlformats.org/officeDocument/2006/relationships/tags" Target="../tags/tag10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13.jpeg"/><Relationship Id="rId1" Type="http://schemas.openxmlformats.org/officeDocument/2006/relationships/tags" Target="../tags/tag10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0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0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09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9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NULL" TargetMode="Externa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jpeg"/><Relationship Id="rId8" Type="http://schemas.openxmlformats.org/officeDocument/2006/relationships/image" Target="NULL" TargetMode="External"/><Relationship Id="rId7" Type="http://schemas.openxmlformats.org/officeDocument/2006/relationships/image" Target="../media/image25.jpeg"/><Relationship Id="rId6" Type="http://schemas.openxmlformats.org/officeDocument/2006/relationships/hyperlink" Target="http://image.baidu.com/i?ct=503316480&amp;z=&amp;tn=baiduimagedetail&amp;word=unix%B5%C4%B1%EA%D6%BE&amp;in=11646&amp;cl=2&amp;lm=-1&amp;pn=0&amp;rn=1&amp;di=12198215265&amp;ln=1092&amp;fr=ala0&amp;fmq=&amp;ic=0&amp;s=0&amp;se=1&amp;sme=0&amp;tab=&amp;width=&amp;height=&amp;face=0&amp;is=&amp;istype=2" TargetMode="External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0" Type="http://schemas.openxmlformats.org/officeDocument/2006/relationships/slideLayout" Target="../slideLayouts/slideLayout29.xml"/><Relationship Id="rId1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24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1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33.png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18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34.png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35.jpeg"/><Relationship Id="rId1" Type="http://schemas.openxmlformats.org/officeDocument/2006/relationships/tags" Target="../tags/tag1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36.jpeg"/><Relationship Id="rId1" Type="http://schemas.openxmlformats.org/officeDocument/2006/relationships/tags" Target="../tags/tag1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image" Target="../media/image37.jpeg"/><Relationship Id="rId1" Type="http://schemas.openxmlformats.org/officeDocument/2006/relationships/tags" Target="../tags/tag1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27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0" Type="http://schemas.openxmlformats.org/officeDocument/2006/relationships/notesSlide" Target="../notesSlides/notesSlide12.xml"/><Relationship Id="rId2" Type="http://schemas.openxmlformats.org/officeDocument/2006/relationships/tags" Target="../tags/tag129.xml"/><Relationship Id="rId19" Type="http://schemas.openxmlformats.org/officeDocument/2006/relationships/slideLayout" Target="../slideLayouts/slideLayout24.xml"/><Relationship Id="rId18" Type="http://schemas.openxmlformats.org/officeDocument/2006/relationships/tags" Target="../tags/tag145.xml"/><Relationship Id="rId17" Type="http://schemas.openxmlformats.org/officeDocument/2006/relationships/tags" Target="../tags/tag144.xml"/><Relationship Id="rId16" Type="http://schemas.openxmlformats.org/officeDocument/2006/relationships/tags" Target="../tags/tag143.xml"/><Relationship Id="rId15" Type="http://schemas.openxmlformats.org/officeDocument/2006/relationships/tags" Target="../tags/tag142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tags" Target="../tags/tag1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9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38.png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5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1" Type="http://schemas.openxmlformats.org/officeDocument/2006/relationships/slideLayout" Target="../slideLayouts/slideLayout24.xml"/><Relationship Id="rId30" Type="http://schemas.openxmlformats.org/officeDocument/2006/relationships/image" Target="../media/image3.png"/><Relationship Id="rId3" Type="http://schemas.openxmlformats.org/officeDocument/2006/relationships/tags" Target="../tags/tag20.xml"/><Relationship Id="rId29" Type="http://schemas.openxmlformats.org/officeDocument/2006/relationships/tags" Target="../tags/tag46.xml"/><Relationship Id="rId28" Type="http://schemas.openxmlformats.org/officeDocument/2006/relationships/tags" Target="../tags/tag45.xml"/><Relationship Id="rId27" Type="http://schemas.openxmlformats.org/officeDocument/2006/relationships/tags" Target="../tags/tag44.xml"/><Relationship Id="rId26" Type="http://schemas.openxmlformats.org/officeDocument/2006/relationships/tags" Target="../tags/tag43.xml"/><Relationship Id="rId25" Type="http://schemas.openxmlformats.org/officeDocument/2006/relationships/tags" Target="../tags/tag42.xml"/><Relationship Id="rId24" Type="http://schemas.openxmlformats.org/officeDocument/2006/relationships/tags" Target="../tags/tag41.xml"/><Relationship Id="rId23" Type="http://schemas.openxmlformats.org/officeDocument/2006/relationships/tags" Target="../tags/tag40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tags" Target="../tags/tag19.xml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1" Type="http://schemas.openxmlformats.org/officeDocument/2006/relationships/slideLayout" Target="../slideLayouts/slideLayout24.xml"/><Relationship Id="rId30" Type="http://schemas.openxmlformats.org/officeDocument/2006/relationships/tags" Target="../tags/tag76.xml"/><Relationship Id="rId3" Type="http://schemas.openxmlformats.org/officeDocument/2006/relationships/tags" Target="../tags/tag49.xml"/><Relationship Id="rId29" Type="http://schemas.openxmlformats.org/officeDocument/2006/relationships/tags" Target="../tags/tag75.xml"/><Relationship Id="rId28" Type="http://schemas.openxmlformats.org/officeDocument/2006/relationships/tags" Target="../tags/tag74.xml"/><Relationship Id="rId27" Type="http://schemas.openxmlformats.org/officeDocument/2006/relationships/tags" Target="../tags/tag73.xml"/><Relationship Id="rId26" Type="http://schemas.openxmlformats.org/officeDocument/2006/relationships/tags" Target="../tags/tag72.xml"/><Relationship Id="rId25" Type="http://schemas.openxmlformats.org/officeDocument/2006/relationships/tags" Target="../tags/tag71.xml"/><Relationship Id="rId24" Type="http://schemas.openxmlformats.org/officeDocument/2006/relationships/tags" Target="../tags/tag70.xml"/><Relationship Id="rId23" Type="http://schemas.openxmlformats.org/officeDocument/2006/relationships/tags" Target="../tags/tag69.xml"/><Relationship Id="rId22" Type="http://schemas.openxmlformats.org/officeDocument/2006/relationships/tags" Target="../tags/tag68.xml"/><Relationship Id="rId21" Type="http://schemas.openxmlformats.org/officeDocument/2006/relationships/tags" Target="../tags/tag67.xml"/><Relationship Id="rId20" Type="http://schemas.openxmlformats.org/officeDocument/2006/relationships/tags" Target="../tags/tag66.xml"/><Relationship Id="rId2" Type="http://schemas.openxmlformats.org/officeDocument/2006/relationships/tags" Target="../tags/tag48.xml"/><Relationship Id="rId19" Type="http://schemas.openxmlformats.org/officeDocument/2006/relationships/tags" Target="../tags/tag65.xml"/><Relationship Id="rId18" Type="http://schemas.openxmlformats.org/officeDocument/2006/relationships/tags" Target="../tags/tag64.xml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2270" y="1412875"/>
            <a:ext cx="8219440" cy="1141730"/>
          </a:xfrm>
        </p:spPr>
        <p:txBody>
          <a:bodyPr/>
          <a:lstStyle/>
          <a:p>
            <a:pPr eaLnBrk="1" hangingPunct="1"/>
            <a:r>
              <a:rPr lang="zh-CN" altLang="en-US" b="1"/>
              <a:t>操作系统概述</a:t>
            </a:r>
            <a:br>
              <a:rPr lang="zh-CN" altLang="en-US" b="1"/>
            </a:br>
            <a:r>
              <a:rPr lang="zh-CN" altLang="en-US"/>
              <a:t> 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</a:rPr>
              <a:t>perating System Overview</a:t>
            </a:r>
            <a:endParaRPr lang="zh-CN" altLang="en-US" sz="36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7" name="图片 6" descr="HIT-Logo-AL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6165850"/>
            <a:ext cx="21605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功能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485"/>
            <a:ext cx="8325485" cy="45262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作为资源管理</a:t>
            </a: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者的操作系统</a:t>
            </a:r>
            <a:r>
              <a:rPr lang="zh-CN" altLang="en-US" sz="280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80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en-US" altLang="zh-CN" sz="2400" baseline="30000" dirty="0">
              <a:solidFill>
                <a:srgbClr val="161628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341" name="Group 4"/>
          <p:cNvGrpSpPr/>
          <p:nvPr/>
        </p:nvGrpSpPr>
        <p:grpSpPr bwMode="auto">
          <a:xfrm>
            <a:off x="1066800" y="1857375"/>
            <a:ext cx="7620000" cy="1123950"/>
            <a:chOff x="0" y="0"/>
            <a:chExt cx="4800" cy="708"/>
          </a:xfrm>
        </p:grpSpPr>
        <p:sp>
          <p:nvSpPr>
            <p:cNvPr id="27674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4800" cy="7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Arial" panose="020B0604020202020204" pitchFamily="34" charset="0"/>
                  <a:sym typeface="Symbol" panose="05050102010706020507" pitchFamily="18" charset="2"/>
                </a:rPr>
                <a:t>冯诺依曼认为，计算机由五大部件组成</a:t>
              </a: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:</a:t>
              </a:r>
              <a:endParaRPr lang="en-US" altLang="zh-CN" sz="2400" b="1"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输入设备、输出设备、存储器、运算器、控制器</a:t>
              </a:r>
              <a:endParaRPr lang="zh-CN" altLang="en-US" sz="2400" b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pic>
          <p:nvPicPr>
            <p:cNvPr id="27675" name="Picture 6" descr="j0115835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160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56" name="AutoShape 2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10800000">
            <a:off x="6683375" y="3500438"/>
            <a:ext cx="1752600" cy="533400"/>
          </a:xfrm>
          <a:prstGeom prst="wedgeRoundRectCallout">
            <a:avLst>
              <a:gd name="adj1" fmla="val 137826"/>
              <a:gd name="adj2" fmla="val 76369"/>
              <a:gd name="adj3" fmla="val 16667"/>
            </a:avLst>
          </a:prstGeom>
          <a:solidFill>
            <a:schemeClr val="bg1"/>
          </a:solidFill>
          <a:ln w="25400" cmpd="thickThin">
            <a:solidFill>
              <a:srgbClr val="0070C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</a:rPr>
              <a:t>进程管理</a:t>
            </a:r>
            <a:endParaRPr lang="zh-CN" altLang="zh-CN" sz="2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sp>
        <p:nvSpPr>
          <p:cNvPr id="14357" name="AutoShape 2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10800000">
            <a:off x="5692775" y="4119563"/>
            <a:ext cx="1752600" cy="533400"/>
          </a:xfrm>
          <a:prstGeom prst="wedgeRoundRectCallout">
            <a:avLst>
              <a:gd name="adj1" fmla="val 65667"/>
              <a:gd name="adj2" fmla="val 67556"/>
              <a:gd name="adj3" fmla="val 16667"/>
            </a:avLst>
          </a:prstGeom>
          <a:solidFill>
            <a:schemeClr val="bg1"/>
          </a:solidFill>
          <a:ln w="25400" cmpd="thickThin">
            <a:solidFill>
              <a:srgbClr val="0070C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</a:rPr>
              <a:t>内存管理</a:t>
            </a:r>
            <a:endParaRPr lang="zh-CN" altLang="zh-CN" sz="2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sp>
        <p:nvSpPr>
          <p:cNvPr id="14358" name="AutoShape 2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10800000">
            <a:off x="5940425" y="4868863"/>
            <a:ext cx="1752600" cy="533400"/>
          </a:xfrm>
          <a:prstGeom prst="wedgeRoundRectCallout">
            <a:avLst>
              <a:gd name="adj1" fmla="val 134690"/>
              <a:gd name="adj2" fmla="val 85713"/>
              <a:gd name="adj3" fmla="val 16667"/>
            </a:avLst>
          </a:prstGeom>
          <a:solidFill>
            <a:schemeClr val="bg1"/>
          </a:solidFill>
          <a:ln w="25400" cmpd="thickThin">
            <a:solidFill>
              <a:srgbClr val="0070C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</a:rPr>
              <a:t>文件系统</a:t>
            </a:r>
            <a:endParaRPr lang="zh-CN" altLang="zh-CN" sz="2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sp>
        <p:nvSpPr>
          <p:cNvPr id="14359" name="AutoShape 2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10800000">
            <a:off x="2627313" y="5876608"/>
            <a:ext cx="1752600" cy="533400"/>
          </a:xfrm>
          <a:prstGeom prst="wedgeRoundRectCallout">
            <a:avLst>
              <a:gd name="adj1" fmla="val -36144"/>
              <a:gd name="adj2" fmla="val 132139"/>
              <a:gd name="adj3" fmla="val 16667"/>
            </a:avLst>
          </a:prstGeom>
          <a:solidFill>
            <a:schemeClr val="bg1"/>
          </a:solidFill>
          <a:ln w="25400" cmpd="thickThin">
            <a:solidFill>
              <a:srgbClr val="0070C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</a:rPr>
              <a:t>I/O</a:t>
            </a:r>
            <a:r>
              <a:rPr lang="zh-CN" altLang="en-US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</a:rPr>
              <a:t>系统</a:t>
            </a:r>
            <a:endParaRPr lang="zh-CN" altLang="en-US" sz="2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Arial" panose="020B0604020202020204" pitchFamily="34" charset="0"/>
            </a:endParaRPr>
          </a:p>
        </p:txBody>
      </p:sp>
      <p:sp>
        <p:nvSpPr>
          <p:cNvPr id="14360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822950" y="5751513"/>
            <a:ext cx="2133600" cy="4857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课程核心内容</a:t>
            </a:r>
            <a:endParaRPr lang="zh-CN" altLang="zh-CN" sz="24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14344" name="Group 12"/>
          <p:cNvGrpSpPr/>
          <p:nvPr/>
        </p:nvGrpSpPr>
        <p:grpSpPr bwMode="auto">
          <a:xfrm>
            <a:off x="1066800" y="2997200"/>
            <a:ext cx="7620000" cy="603250"/>
            <a:chOff x="0" y="0"/>
            <a:chExt cx="4800" cy="380"/>
          </a:xfrm>
        </p:grpSpPr>
        <p:sp>
          <p:nvSpPr>
            <p:cNvPr id="27672" name="Rectangle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480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OS</a:t>
              </a:r>
              <a:r>
                <a:rPr lang="zh-CN" altLang="en-US" sz="2400" b="1">
                  <a:latin typeface="Arial" panose="020B0604020202020204" pitchFamily="34" charset="0"/>
                  <a:sym typeface="Symbol" panose="05050102010706020507" pitchFamily="18" charset="2"/>
                </a:rPr>
                <a:t>需要管理</a:t>
              </a: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CPU(</a:t>
              </a:r>
              <a:r>
                <a:rPr lang="zh-CN" altLang="en-US" sz="2400" b="1">
                  <a:latin typeface="Arial" panose="020B0604020202020204" pitchFamily="34" charset="0"/>
                  <a:sym typeface="Symbol" panose="05050102010706020507" pitchFamily="18" charset="2"/>
                </a:rPr>
                <a:t>运算器、控制器</a:t>
              </a: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)</a:t>
              </a:r>
              <a:endParaRPr lang="en-US" altLang="zh-CN" sz="2400" b="1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pic>
          <p:nvPicPr>
            <p:cNvPr id="27673" name="Picture 14" descr="j0115835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160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47" name="Group 15"/>
          <p:cNvGrpSpPr/>
          <p:nvPr/>
        </p:nvGrpSpPr>
        <p:grpSpPr bwMode="auto">
          <a:xfrm>
            <a:off x="1066800" y="3644900"/>
            <a:ext cx="7620000" cy="603250"/>
            <a:chOff x="0" y="0"/>
            <a:chExt cx="4800" cy="380"/>
          </a:xfrm>
        </p:grpSpPr>
        <p:sp>
          <p:nvSpPr>
            <p:cNvPr id="27670" name="Rectangle 1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480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OS</a:t>
              </a:r>
              <a:r>
                <a:rPr lang="zh-CN" altLang="en-US" sz="2400" b="1">
                  <a:latin typeface="Arial" panose="020B0604020202020204" pitchFamily="34" charset="0"/>
                  <a:sym typeface="Symbol" panose="05050102010706020507" pitchFamily="18" charset="2"/>
                </a:rPr>
                <a:t>需要管理</a:t>
              </a: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memory(</a:t>
              </a:r>
              <a:r>
                <a:rPr lang="zh-CN" altLang="en-US" sz="2400" b="1">
                  <a:latin typeface="Arial" panose="020B0604020202020204" pitchFamily="34" charset="0"/>
                  <a:sym typeface="Symbol" panose="05050102010706020507" pitchFamily="18" charset="2"/>
                </a:rPr>
                <a:t>内存</a:t>
              </a: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)</a:t>
              </a:r>
              <a:endParaRPr lang="en-US" altLang="zh-CN" sz="2400" b="1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pic>
          <p:nvPicPr>
            <p:cNvPr id="27671" name="Picture 17" descr="j0115835"/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153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50" name="Group 18"/>
          <p:cNvGrpSpPr/>
          <p:nvPr/>
        </p:nvGrpSpPr>
        <p:grpSpPr bwMode="auto">
          <a:xfrm>
            <a:off x="1066800" y="4292600"/>
            <a:ext cx="7620000" cy="603250"/>
            <a:chOff x="0" y="0"/>
            <a:chExt cx="4800" cy="380"/>
          </a:xfrm>
        </p:grpSpPr>
        <p:sp>
          <p:nvSpPr>
            <p:cNvPr id="27668" name="Rectangle 1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480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OS</a:t>
              </a:r>
              <a:r>
                <a:rPr lang="zh-CN" altLang="en-US" sz="2400" b="1">
                  <a:latin typeface="Arial" panose="020B0604020202020204" pitchFamily="34" charset="0"/>
                  <a:sym typeface="Symbol" panose="05050102010706020507" pitchFamily="18" charset="2"/>
                </a:rPr>
                <a:t>需要管理</a:t>
              </a: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disk(</a:t>
              </a:r>
              <a:r>
                <a:rPr lang="zh-CN" altLang="en-US" sz="2400" b="1">
                  <a:latin typeface="Arial" panose="020B0604020202020204" pitchFamily="34" charset="0"/>
                  <a:sym typeface="Symbol" panose="05050102010706020507" pitchFamily="18" charset="2"/>
                </a:rPr>
                <a:t>外存</a:t>
              </a: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)</a:t>
              </a:r>
              <a:endParaRPr lang="en-US" altLang="zh-CN" sz="2400" b="1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pic>
          <p:nvPicPr>
            <p:cNvPr id="27669" name="Picture 20" descr="j0115835"/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139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53" name="Group 21"/>
          <p:cNvGrpSpPr/>
          <p:nvPr/>
        </p:nvGrpSpPr>
        <p:grpSpPr bwMode="auto">
          <a:xfrm>
            <a:off x="1066800" y="4986338"/>
            <a:ext cx="7620000" cy="603250"/>
            <a:chOff x="0" y="0"/>
            <a:chExt cx="4800" cy="380"/>
          </a:xfrm>
        </p:grpSpPr>
        <p:sp>
          <p:nvSpPr>
            <p:cNvPr id="27666" name="Rectangle 22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480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OS</a:t>
              </a:r>
              <a:r>
                <a:rPr lang="zh-CN" altLang="en-US" sz="2400" b="1">
                  <a:latin typeface="Arial" panose="020B0604020202020204" pitchFamily="34" charset="0"/>
                  <a:sym typeface="Symbol" panose="05050102010706020507" pitchFamily="18" charset="2"/>
                </a:rPr>
                <a:t>需要管理</a:t>
              </a: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IO(</a:t>
              </a:r>
              <a:r>
                <a:rPr lang="zh-CN" altLang="en-US" sz="2400" b="1">
                  <a:latin typeface="Arial" panose="020B0604020202020204" pitchFamily="34" charset="0"/>
                  <a:sym typeface="Symbol" panose="05050102010706020507" pitchFamily="18" charset="2"/>
                </a:rPr>
                <a:t>输入</a:t>
              </a: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/</a:t>
              </a:r>
              <a:r>
                <a:rPr lang="zh-CN" altLang="en-US" sz="2400" b="1">
                  <a:latin typeface="Arial" panose="020B0604020202020204" pitchFamily="34" charset="0"/>
                  <a:sym typeface="Symbol" panose="05050102010706020507" pitchFamily="18" charset="2"/>
                </a:rPr>
                <a:t>输出设备</a:t>
              </a:r>
              <a:r>
                <a:rPr lang="en-US" altLang="zh-CN" sz="2400" b="1">
                  <a:latin typeface="Arial" panose="020B0604020202020204" pitchFamily="34" charset="0"/>
                  <a:sym typeface="Symbol" panose="05050102010706020507" pitchFamily="18" charset="2"/>
                </a:rPr>
                <a:t>)</a:t>
              </a:r>
              <a:endParaRPr lang="en-US" altLang="zh-CN" sz="2400" b="1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pic>
          <p:nvPicPr>
            <p:cNvPr id="27667" name="Picture 23" descr="j0115835"/>
            <p:cNvPicPr>
              <a:picLocks noChangeAspect="1" noChangeArrowheads="1"/>
            </p:cNvPicPr>
            <p:nvPr>
              <p:custDataLst>
                <p:tags r:id="rId16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139"/>
              <a:ext cx="119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  <p:bldP spid="14356" grpId="0" bldLvl="0" animBg="1" autoUpdateAnimBg="0"/>
      <p:bldP spid="14357" grpId="0" bldLvl="0" animBg="1" autoUpdateAnimBg="0"/>
      <p:bldP spid="14358" grpId="0" bldLvl="0" animBg="1" autoUpdateAnimBg="0"/>
      <p:bldP spid="14359" grpId="0" bldLvl="0" animBg="1" autoUpdateAnimBg="0"/>
      <p:bldP spid="14360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功能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485"/>
            <a:ext cx="8325485" cy="45262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操作系统的易扩展性</a:t>
            </a:r>
            <a:r>
              <a:rPr lang="zh-CN" altLang="en-US" sz="280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80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50" b="1" dirty="0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硬件升级</a:t>
            </a:r>
            <a:endParaRPr lang="zh-CN" altLang="en-US" sz="2450" b="1" dirty="0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50" b="1" dirty="0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新型硬件的出现</a:t>
            </a:r>
            <a:endParaRPr lang="zh-CN" altLang="en-US" sz="2450" b="1" dirty="0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50" b="1" dirty="0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新的服务</a:t>
            </a:r>
            <a:endParaRPr lang="zh-CN" altLang="en-US" sz="2450" b="1" dirty="0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latinLnBrk="0" hangingPunct="1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50" b="1" dirty="0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纠正错误</a:t>
            </a:r>
            <a:endParaRPr lang="zh-CN" altLang="en-US" sz="2450" b="1" dirty="0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en-US" altLang="zh-CN" sz="2400" b="1" baseline="30000" dirty="0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本章主要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内容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3895" y="908368"/>
            <a:ext cx="7848600" cy="4395787"/>
          </a:xfrm>
        </p:spPr>
        <p:txBody>
          <a:bodyPr lIns="18000" rIns="18000"/>
          <a:lstStyle/>
          <a:p>
            <a:pPr marL="0" indent="0" eaLnBrk="1" hangingPunct="1">
              <a:lnSpc>
                <a:spcPct val="110000"/>
              </a:lnSpc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操作系统的主要功能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操作系统的演化过程</a:t>
            </a:r>
            <a:endParaRPr lang="zh-CN" altLang="en-US" sz="2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主要成就</a:t>
            </a: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现代操作系统的特征</a:t>
            </a: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虚拟机和虚拟化</a:t>
            </a: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None/>
            </a:pP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1628775"/>
            <a:ext cx="8020685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1411605"/>
            <a:ext cx="7938770" cy="4575810"/>
          </a:xfrm>
        </p:spPr>
        <p:txBody>
          <a:bodyPr/>
          <a:lstStyle/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8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串行处理</a:t>
            </a:r>
            <a:r>
              <a:rPr lang="en-US" altLang="zh-CN" sz="24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b="1" smtClean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ts val="358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世纪</a:t>
            </a:r>
            <a:r>
              <a:rPr lang="en-US" altLang="zh-CN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年代后期到</a:t>
            </a:r>
            <a:r>
              <a:rPr lang="en-US" altLang="zh-CN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年代</a:t>
            </a: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中期</a:t>
            </a:r>
            <a:endParaRPr lang="zh-CN" altLang="en-US" sz="24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ts val="358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程序员需要直接与计算机硬件打交道（没有操作</a:t>
            </a: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系统）</a:t>
            </a:r>
            <a:endParaRPr lang="zh-CN" altLang="en-US" sz="24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ts val="358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用户（程序）必须顺序访问</a:t>
            </a: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</a:t>
            </a:r>
            <a:endParaRPr lang="zh-CN" altLang="en-US" sz="24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ts val="358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为了使串行处理更加有效，人们开发了公用函数库、链接器、加载器、调试器和</a:t>
            </a:r>
            <a:r>
              <a:rPr lang="en-US" altLang="zh-CN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驱动等</a:t>
            </a: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工具。</a:t>
            </a:r>
            <a:endParaRPr lang="zh-CN" altLang="en-US" sz="24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charset="0"/>
              <a:buChar char="n"/>
            </a:pPr>
            <a:endParaRPr lang="zh-CN" altLang="en-US" sz="2400" b="1" smtClean="0">
              <a:solidFill>
                <a:srgbClr val="66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charset="0"/>
              <a:buChar char="n"/>
            </a:pPr>
            <a:r>
              <a:rPr lang="zh-CN" altLang="en-US" sz="2400" b="1" smtClean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特点：用户程序独占所有资源，效率极低，作业准备时间长、存在调度问题</a:t>
            </a:r>
            <a:endParaRPr lang="zh-CN" altLang="en-US" sz="2400" b="1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0" name="Picture 34" descr="作业卡片示意图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90" y="3284855"/>
            <a:ext cx="4572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Rectangle 3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6235" y="6237605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rgbClr val="0099FF"/>
                </a:solidFill>
              </a:rPr>
              <a:t>作业卡片示意图</a:t>
            </a:r>
            <a:endParaRPr lang="zh-CN" altLang="zh-CN" sz="1800" b="1">
              <a:solidFill>
                <a:srgbClr val="0099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25606" name="Rectangle 1028"/>
          <p:cNvSpPr>
            <a:spLocks noGrp="1" noChangeArrowheads="1"/>
          </p:cNvSpPr>
          <p:nvPr>
            <p:ph type="body" idx="4294967295"/>
          </p:nvPr>
        </p:nvSpPr>
        <p:spPr>
          <a:xfrm>
            <a:off x="467360" y="1772920"/>
            <a:ext cx="8303260" cy="4074160"/>
          </a:xfrm>
        </p:spPr>
        <p:txBody>
          <a:bodyPr/>
          <a:lstStyle/>
          <a:p>
            <a:pPr eaLnBrk="1" latinLnBrk="0" hangingPunct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zh-CN" altLang="en-US" sz="2800" b="1" smtClean="0"/>
              <a:t> </a:t>
            </a:r>
            <a:r>
              <a:rPr lang="zh-CN" altLang="en-US" sz="2800" b="1" smtClean="0">
                <a:solidFill>
                  <a:srgbClr val="66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简单批处理系统</a:t>
            </a:r>
            <a:endParaRPr lang="zh-CN" altLang="en-US" sz="2800" b="1" smtClean="0">
              <a:solidFill>
                <a:srgbClr val="66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latinLnBrk="0" hangingPunct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  <a:defRPr/>
            </a:pPr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世纪</a:t>
            </a:r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年代中期，</a:t>
            </a:r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General Motors </a:t>
            </a:r>
            <a:r>
              <a:rPr lang="zh-CN" altLang="en-US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开发了第一个批处理操作系统，应用在</a:t>
            </a:r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IBM701</a:t>
            </a:r>
            <a:r>
              <a:rPr lang="zh-CN" altLang="en-US" sz="24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上，也可以认为是第一个操作系统</a:t>
            </a:r>
            <a:endParaRPr lang="zh-CN" altLang="en-US" sz="24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zh-CN" altLang="en-US" sz="2400" b="1" smtClean="0">
                <a:sym typeface="+mn-ea"/>
              </a:rPr>
              <a:t> 作业卡片以脱机方式被读入磁带</a:t>
            </a:r>
            <a:endParaRPr lang="zh-CN" altLang="en-US" sz="2400" b="1" smtClean="0">
              <a:sym typeface="+mn-ea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zh-CN" altLang="en-US" sz="24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监控程序</a:t>
            </a:r>
            <a:r>
              <a:rPr lang="en-US" altLang="zh-CN" sz="24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(monitor)</a:t>
            </a:r>
            <a:r>
              <a:rPr lang="zh-CN" altLang="en-US" sz="2400" b="1" smtClean="0">
                <a:sym typeface="+mn-ea"/>
              </a:rPr>
              <a:t>能够从磁带</a:t>
            </a:r>
            <a:endParaRPr lang="zh-CN" altLang="en-US" sz="2400" b="1" smtClean="0">
              <a:sym typeface="+mn-ea"/>
            </a:endParaRP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b="1" smtClean="0">
                <a:sym typeface="+mn-ea"/>
              </a:rPr>
              <a:t>   </a:t>
            </a:r>
            <a:r>
              <a:rPr lang="zh-CN" altLang="en-US" sz="2400" b="1" smtClean="0">
                <a:sym typeface="+mn-ea"/>
              </a:rPr>
              <a:t>自动识别一个作业，处理后</a:t>
            </a:r>
            <a:endParaRPr lang="zh-CN" altLang="en-US" sz="2400" b="1" smtClean="0">
              <a:sym typeface="+mn-ea"/>
            </a:endParaRP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400" b="1" smtClean="0">
                <a:sym typeface="+mn-ea"/>
              </a:rPr>
              <a:t> </a:t>
            </a:r>
            <a:r>
              <a:rPr lang="en-US" altLang="zh-CN" sz="2400" b="1" smtClean="0">
                <a:sym typeface="+mn-ea"/>
              </a:rPr>
              <a:t>  </a:t>
            </a:r>
            <a:r>
              <a:rPr lang="zh-CN" altLang="en-US" sz="2400" b="1" smtClean="0">
                <a:sym typeface="+mn-ea"/>
              </a:rPr>
              <a:t>再取下一个作业   </a:t>
            </a:r>
            <a:endParaRPr lang="zh-CN" altLang="en-US" sz="2400" b="1" smtClean="0"/>
          </a:p>
          <a:p>
            <a:pPr eaLnBrk="1" latinLnBrk="0" hangingPunct="1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  <a:defRPr/>
            </a:pPr>
            <a:endParaRPr lang="zh-CN" altLang="en-US" sz="24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/>
          <p:nvPr>
            <p:custDataLst>
              <p:tags r:id="rId1"/>
            </p:custDataLst>
          </p:nvPr>
        </p:nvGraphicFramePr>
        <p:xfrm>
          <a:off x="6156325" y="1259840"/>
          <a:ext cx="2429510" cy="472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6791325" imgH="7820025" progId="Paint.Picture">
                  <p:embed/>
                </p:oleObj>
              </mc:Choice>
              <mc:Fallback>
                <p:oleObj name="" r:id="rId2" imgW="6791325" imgH="78200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56325" y="1259840"/>
                        <a:ext cx="2429510" cy="472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1411605"/>
            <a:ext cx="5476875" cy="4575810"/>
          </a:xfrm>
        </p:spPr>
        <p:txBody>
          <a:bodyPr/>
          <a:lstStyle/>
          <a:p>
            <a:pPr eaLnBrk="1" latinLnBrk="0" hangingPunct="1">
              <a:lnSpc>
                <a:spcPts val="308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常驻监控程序（</a:t>
            </a:r>
            <a:r>
              <a:rPr lang="en-US" altLang="zh-CN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resident monitor</a:t>
            </a: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）：大部分监控程序必须总是处于内存中且可以执行</a:t>
            </a:r>
            <a:endParaRPr lang="zh-CN" altLang="en-US" sz="24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ts val="308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非常驻监控程序：一些实用程序和公用函数，可以作为用户程序的子程序，在需要时才被载入。</a:t>
            </a:r>
            <a:endParaRPr lang="zh-CN" altLang="en-US" sz="2400" b="1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09690" y="6114415"/>
            <a:ext cx="273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常驻监控程序</a:t>
            </a:r>
            <a:r>
              <a:rPr lang="zh-CN" altLang="en-US" b="1"/>
              <a:t>的内存布局</a:t>
            </a:r>
            <a:endParaRPr lang="zh-CN" altLang="en-US" b="1"/>
          </a:p>
        </p:txBody>
      </p:sp>
      <p:graphicFrame>
        <p:nvGraphicFramePr>
          <p:cNvPr id="30727" name="对象 1"/>
          <p:cNvGraphicFramePr>
            <a:graphicFrameLocks noChangeAspect="1"/>
          </p:cNvGraphicFramePr>
          <p:nvPr/>
        </p:nvGraphicFramePr>
        <p:xfrm>
          <a:off x="1979930" y="3789045"/>
          <a:ext cx="3734435" cy="296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Visio" r:id="rId5" imgW="2590800" imgH="2011680" progId="Visio.Drawing.11">
                  <p:embed/>
                </p:oleObj>
              </mc:Choice>
              <mc:Fallback>
                <p:oleObj name="Visio" r:id="rId5" imgW="2590800" imgH="2011680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2124"/>
                      <a:stretch>
                        <a:fillRect/>
                      </a:stretch>
                    </p:blipFill>
                    <p:spPr bwMode="auto">
                      <a:xfrm>
                        <a:off x="1979930" y="3789045"/>
                        <a:ext cx="3734435" cy="2963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1411605"/>
            <a:ext cx="7895590" cy="4575810"/>
          </a:xfrm>
        </p:spPr>
        <p:txBody>
          <a:bodyPr/>
          <a:lstStyle/>
          <a:p>
            <a:pPr eaLnBrk="1" latinLnBrk="0" hangingPunct="1">
              <a:lnSpc>
                <a:spcPts val="358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作业控制语言（</a:t>
            </a:r>
            <a:r>
              <a:rPr lang="en-US" altLang="zh-CN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Job Control Language, JBL</a:t>
            </a: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ts val="358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简单批处理系统需要考虑的其它硬件</a:t>
            </a:r>
            <a:r>
              <a:rPr lang="zh-CN" altLang="en-US" sz="24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功能</a:t>
            </a:r>
            <a:endParaRPr lang="zh-CN" altLang="en-US" sz="2400" b="1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latinLnBrk="0" hangingPunct="1">
              <a:lnSpc>
                <a:spcPts val="358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1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内存保护</a:t>
            </a:r>
            <a:endParaRPr lang="zh-CN" altLang="en-US" sz="21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latinLnBrk="0" hangingPunct="1">
              <a:lnSpc>
                <a:spcPts val="358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1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定时器</a:t>
            </a:r>
            <a:endParaRPr lang="zh-CN" altLang="en-US" sz="21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latinLnBrk="0" hangingPunct="1">
              <a:lnSpc>
                <a:spcPts val="358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1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特权指令</a:t>
            </a:r>
            <a:endParaRPr lang="zh-CN" altLang="en-US" sz="21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latinLnBrk="0" hangingPunct="1">
              <a:lnSpc>
                <a:spcPts val="358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1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中断</a:t>
            </a:r>
            <a:endParaRPr lang="zh-CN" altLang="en-US" sz="21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1" latinLnBrk="0" hangingPunct="1">
              <a:lnSpc>
                <a:spcPts val="358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运行模式</a:t>
            </a:r>
            <a:endParaRPr lang="en-US" altLang="zh-CN" sz="2400" b="1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latinLnBrk="0" hangingPunct="1">
              <a:lnSpc>
                <a:spcPts val="358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1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用户模式</a:t>
            </a:r>
            <a:endParaRPr lang="zh-CN" altLang="en-US" sz="21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latinLnBrk="0" hangingPunct="1">
              <a:lnSpc>
                <a:spcPts val="3580"/>
              </a:lnSpc>
              <a:spcBef>
                <a:spcPts val="0"/>
              </a:spcBef>
              <a:buFont typeface="Wingdings" panose="05000000000000000000" charset="0"/>
              <a:buChar char="ü"/>
            </a:pPr>
            <a:r>
              <a:rPr lang="zh-CN" altLang="en-US" sz="21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内核模式</a:t>
            </a:r>
            <a:endParaRPr lang="zh-CN" altLang="en-US" sz="21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1411605"/>
            <a:ext cx="7938770" cy="4575810"/>
          </a:xfrm>
        </p:spPr>
        <p:txBody>
          <a:bodyPr/>
          <a:lstStyle/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8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多道批处理</a:t>
            </a:r>
            <a:r>
              <a:rPr lang="zh-CN" altLang="en-US" sz="28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en-US" altLang="zh-CN" sz="24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b="1" smtClean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ts val="358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中断和</a:t>
            </a:r>
            <a:r>
              <a:rPr lang="en-US" altLang="zh-CN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等机制的出现，允许</a:t>
            </a: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在外围计算机的控制下实现程序和数据的自动输入输出。</a:t>
            </a:r>
            <a:endParaRPr lang="zh-CN" altLang="en-US" sz="24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ts val="358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en-US" altLang="zh-CN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设备速度太慢，处理器常常处于空间</a:t>
            </a: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状态</a:t>
            </a:r>
            <a:endParaRPr lang="zh-CN" altLang="en-US" sz="24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1" latinLnBrk="0" hangingPunct="1">
              <a:lnSpc>
                <a:spcPts val="358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多道程序设计（</a:t>
            </a:r>
            <a:r>
              <a:rPr lang="en-US" altLang="zh-CN" sz="24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multiprogramming</a:t>
            </a:r>
            <a:r>
              <a:rPr lang="zh-CN" altLang="en-US" sz="24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）和多任务处理（</a:t>
            </a:r>
            <a:r>
              <a:rPr lang="en-US" altLang="zh-CN" sz="24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multitasking</a:t>
            </a:r>
            <a:r>
              <a:rPr lang="zh-CN" altLang="en-US" sz="24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）称为现代操作系统的主要</a:t>
            </a:r>
            <a:r>
              <a:rPr lang="zh-CN" altLang="en-US" sz="24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endParaRPr lang="zh-CN" altLang="en-US" sz="2400" b="1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ts val="358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n"/>
            </a:pPr>
            <a:r>
              <a:rPr lang="en-US" altLang="zh-CN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这一代典型的OS是FMS（FORTRAN Monitor System)和IBMSYS（IBM为7094计算机配备的OS）</a:t>
            </a:r>
            <a:endParaRPr lang="en-US" altLang="zh-CN" sz="24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158105"/>
            <a:ext cx="3891915" cy="1656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05" y="1628458"/>
            <a:ext cx="7504113" cy="435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任课教师：    郑铁然</a:t>
            </a:r>
            <a:endParaRPr lang="zh-CN" altLang="en-US">
              <a:solidFill>
                <a:schemeClr val="tx2"/>
              </a:solidFill>
            </a:endParaRPr>
          </a:p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办公室地址： 综合楼6</a:t>
            </a:r>
            <a:r>
              <a:rPr lang="en-US" altLang="zh-CN">
                <a:solidFill>
                  <a:schemeClr val="tx2"/>
                </a:solidFill>
              </a:rPr>
              <a:t>03</a:t>
            </a:r>
            <a:endParaRPr lang="en-US" altLang="zh-CN">
              <a:solidFill>
                <a:schemeClr val="tx2"/>
              </a:solidFill>
            </a:endParaRPr>
          </a:p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办公室电话： </a:t>
            </a:r>
            <a:r>
              <a:rPr lang="en-US" altLang="zh-CN">
                <a:solidFill>
                  <a:schemeClr val="tx2"/>
                </a:solidFill>
              </a:rPr>
              <a:t>86417981-11</a:t>
            </a:r>
            <a:endParaRPr lang="en-US" altLang="zh-CN">
              <a:solidFill>
                <a:schemeClr val="tx2"/>
              </a:solidFill>
            </a:endParaRPr>
          </a:p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手机：            </a:t>
            </a:r>
            <a:r>
              <a:rPr lang="en-US" altLang="zh-CN">
                <a:solidFill>
                  <a:schemeClr val="tx2"/>
                </a:solidFill>
              </a:rPr>
              <a:t>13313655979</a:t>
            </a:r>
            <a:endParaRPr lang="en-US" altLang="zh-CN">
              <a:solidFill>
                <a:schemeClr val="tx2"/>
              </a:solidFill>
            </a:endParaRPr>
          </a:p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QQ</a:t>
            </a:r>
            <a:r>
              <a:rPr lang="zh-CN" altLang="en-US">
                <a:solidFill>
                  <a:schemeClr val="tx2"/>
                </a:solidFill>
              </a:rPr>
              <a:t>：              </a:t>
            </a:r>
            <a:r>
              <a:rPr lang="en-US" altLang="zh-CN">
                <a:solidFill>
                  <a:schemeClr val="tx2"/>
                </a:solidFill>
              </a:rPr>
              <a:t>2350562164</a:t>
            </a:r>
            <a:endParaRPr lang="en-US" altLang="zh-CN">
              <a:solidFill>
                <a:schemeClr val="tx2"/>
              </a:solidFill>
            </a:endParaRPr>
          </a:p>
          <a:p>
            <a:pPr eaLnBrk="1" hangingPunct="1"/>
            <a:r>
              <a:rPr lang="en-US" altLang="zh-CN">
                <a:solidFill>
                  <a:schemeClr val="tx2"/>
                </a:solidFill>
              </a:rPr>
              <a:t>Email</a:t>
            </a:r>
            <a:r>
              <a:rPr lang="zh-CN" altLang="en-US">
                <a:solidFill>
                  <a:schemeClr val="tx2"/>
                </a:solidFill>
              </a:rPr>
              <a:t>：          </a:t>
            </a:r>
            <a:r>
              <a:rPr lang="en-US" altLang="zh-CN">
                <a:solidFill>
                  <a:schemeClr val="tx2"/>
                </a:solidFill>
              </a:rPr>
              <a:t>zhengtieran@hit.edu.cn</a:t>
            </a:r>
            <a:r>
              <a:rPr lang="zh-CN" altLang="en-US">
                <a:solidFill>
                  <a:schemeClr val="tx2"/>
                </a:solidFill>
              </a:rPr>
              <a:t>   </a:t>
            </a:r>
            <a:endParaRPr lang="zh-CN" altLang="en-US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chemeClr val="tx2"/>
                </a:solidFill>
              </a:rPr>
              <a:t>                          </a:t>
            </a:r>
            <a:r>
              <a:rPr lang="en-US" altLang="zh-CN">
                <a:solidFill>
                  <a:schemeClr val="tx2"/>
                </a:solidFill>
              </a:rPr>
              <a:t>                          </a:t>
            </a:r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  <p:pic>
        <p:nvPicPr>
          <p:cNvPr id="3" name="图片 2" descr="0813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95" y="0"/>
            <a:ext cx="77508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  <p:pic>
        <p:nvPicPr>
          <p:cNvPr id="4" name="图片 3" descr="0813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1484630"/>
            <a:ext cx="7555230" cy="50380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  <p:pic>
        <p:nvPicPr>
          <p:cNvPr id="3" name="图片 2" descr="0813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"/>
            <a:ext cx="9144000" cy="65373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22300" y="1411605"/>
            <a:ext cx="7938770" cy="5247005"/>
          </a:xfrm>
        </p:spPr>
        <p:txBody>
          <a:bodyPr/>
          <a:lstStyle/>
          <a:p>
            <a:pPr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8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分时系统</a:t>
            </a:r>
            <a:r>
              <a:rPr lang="en-US" altLang="zh-CN" sz="24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4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b="1" smtClean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10000"/>
              </a:lnSpc>
              <a:buFont typeface="Wingdings" panose="05000000000000000000" charset="0"/>
              <a:buChar char="n"/>
              <a:defRPr/>
            </a:pPr>
            <a:r>
              <a:rPr lang="zh-CN" altLang="en-US" sz="24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背景</a:t>
            </a:r>
            <a:r>
              <a:rPr lang="zh-CN" altLang="en-US" sz="24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latinLnBrk="0" hangingPunct="1">
              <a:lnSpc>
                <a:spcPct val="110000"/>
              </a:lnSpc>
              <a:buFont typeface="Wingdings" panose="05000000000000000000" charset="0"/>
              <a:buChar char="ü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多终端计算机出现；</a:t>
            </a:r>
            <a:endParaRPr lang="zh-CN" altLang="en-US" sz="20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10000"/>
              </a:lnSpc>
              <a:buFont typeface="Wingdings" panose="05000000000000000000" charset="0"/>
              <a:buChar char="ü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事务性计算、人机交互的需要</a:t>
            </a:r>
            <a:endParaRPr lang="zh-CN" altLang="en-US" sz="2000" b="1" dirty="0" smtClean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10000"/>
              </a:lnSpc>
              <a:buFont typeface="Wingdings" panose="05000000000000000000" charset="0"/>
              <a:buChar char="ü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快速响应的需要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eaLnBrk="1" latinLnBrk="0" hangingPunct="1">
              <a:lnSpc>
                <a:spcPct val="110000"/>
              </a:lnSpc>
              <a:buFont typeface="Wingdings" panose="05000000000000000000" charset="0"/>
              <a:buChar char="n"/>
              <a:defRPr/>
            </a:pP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同“多道批处理</a:t>
            </a:r>
            <a:r>
              <a:rPr 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OS”</a:t>
            </a: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不同的是</a:t>
            </a:r>
            <a:r>
              <a:rPr lang="zh-CN" altLang="en-US" sz="2400" b="1" dirty="0" smtClean="0">
                <a:solidFill>
                  <a:srgbClr val="6600FF"/>
                </a:solidFill>
                <a:sym typeface="+mn-ea"/>
              </a:rPr>
              <a:t>：</a:t>
            </a:r>
            <a:endParaRPr lang="zh-CN" altLang="en-US" sz="2400" b="1" dirty="0" smtClean="0">
              <a:solidFill>
                <a:srgbClr val="6600FF"/>
              </a:solidFill>
            </a:endParaRPr>
          </a:p>
          <a:p>
            <a:pPr lvl="1" eaLnBrk="1" latinLnBrk="0" hangingPunct="1">
              <a:lnSpc>
                <a:spcPct val="110000"/>
              </a:lnSpc>
              <a:buFont typeface="Wingdings" panose="05000000000000000000" charset="0"/>
              <a:buChar char="ü"/>
              <a:defRPr/>
            </a:pPr>
            <a:r>
              <a:rPr lang="en-US" sz="2000" b="1" dirty="0" smtClean="0">
                <a:solidFill>
                  <a:schemeClr val="tx1"/>
                </a:solidFill>
                <a:sym typeface="+mn-ea"/>
              </a:rPr>
              <a:t>CPU</a:t>
            </a:r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在程序间切换设定了固定时间：多道是不可抢占，分时是可抢占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buFont typeface="Wingdings" panose="05000000000000000000" charset="0"/>
              <a:buChar char="ü"/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出现“存储器调度”：当作业多、主存不能同时容下时，则程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序在完成之前，可以写回磁盘上，需要时再读回</a:t>
            </a:r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10000"/>
              </a:lnSpc>
              <a:buFont typeface="Wingdings" panose="05000000000000000000" charset="0"/>
              <a:buChar char="n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世界上第一个分时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1961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MIT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开发的</a:t>
            </a:r>
            <a:r>
              <a:rPr 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CTSS</a:t>
            </a:r>
            <a:r>
              <a:rPr lang="zh-CN" alt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Compatible Time Sharing System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2400" b="1" dirty="0" smtClean="0">
                <a:sym typeface="+mn-ea"/>
              </a:rPr>
              <a:t>兼容分时系统</a:t>
            </a:r>
            <a:endParaRPr lang="en-US" altLang="zh-CN" sz="24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 txBox="1">
            <a:spLocks noGrp="1" noChangeArrowheads="1"/>
          </p:cNvSpPr>
          <p:nvPr/>
        </p:nvSpPr>
        <p:spPr bwMode="auto">
          <a:xfrm>
            <a:off x="68818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5748AA7-5590-42B7-93A7-E05F7D9237B8}" type="slidenum">
              <a:rPr lang="en-US" altLang="zh-CN" sz="1400"/>
            </a:fld>
            <a:endParaRPr lang="en-US" altLang="zh-CN" sz="1400"/>
          </a:p>
        </p:txBody>
      </p:sp>
      <p:sp>
        <p:nvSpPr>
          <p:cNvPr id="58371" name="日期占位符 3"/>
          <p:cNvSpPr txBox="1">
            <a:spLocks noGrp="1" noChangeArrowheads="1"/>
          </p:cNvSpPr>
          <p:nvPr/>
        </p:nvSpPr>
        <p:spPr bwMode="auto">
          <a:xfrm>
            <a:off x="1014413" y="61071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0C36C26-9483-481C-AD58-B01FE7E4F7EB}" type="datetime5">
              <a:rPr lang="zh-CN" altLang="en-US" sz="1400"/>
            </a:fld>
            <a:endParaRPr lang="en-US" altLang="zh-CN" sz="1400"/>
          </a:p>
        </p:txBody>
      </p:sp>
      <p:sp>
        <p:nvSpPr>
          <p:cNvPr id="58372" name="页脚占位符 4"/>
          <p:cNvSpPr txBox="1">
            <a:spLocks noGrp="1" noChangeArrowheads="1"/>
          </p:cNvSpPr>
          <p:nvPr/>
        </p:nvSpPr>
        <p:spPr bwMode="auto">
          <a:xfrm>
            <a:off x="3452813" y="61071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/>
              <a:t>哈工大</a:t>
            </a:r>
            <a:r>
              <a:rPr lang="zh-CN" altLang="en-US" sz="1400"/>
              <a:t>计算机学院</a:t>
            </a:r>
            <a:endParaRPr lang="en-US" altLang="zh-CN" sz="1400"/>
          </a:p>
        </p:txBody>
      </p:sp>
      <p:sp>
        <p:nvSpPr>
          <p:cNvPr id="58373" name="TextBox 1"/>
          <p:cNvSpPr txBox="1">
            <a:spLocks noChangeArrowheads="1"/>
          </p:cNvSpPr>
          <p:nvPr/>
        </p:nvSpPr>
        <p:spPr bwMode="auto">
          <a:xfrm>
            <a:off x="304800" y="152400"/>
            <a:ext cx="8758238" cy="6572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4400">
              <a:solidFill>
                <a:schemeClr val="tx2"/>
              </a:solidFill>
            </a:endParaRPr>
          </a:p>
        </p:txBody>
      </p:sp>
      <p:pic>
        <p:nvPicPr>
          <p:cNvPr id="32774" name="Picture 1028" descr="2_7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850" b="62872"/>
          <a:stretch>
            <a:fillRect/>
          </a:stretch>
        </p:blipFill>
        <p:spPr bwMode="auto">
          <a:xfrm>
            <a:off x="385763" y="152400"/>
            <a:ext cx="250983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Rectangle 1030"/>
          <p:cNvSpPr>
            <a:spLocks noChangeArrowheads="1"/>
          </p:cNvSpPr>
          <p:nvPr/>
        </p:nvSpPr>
        <p:spPr bwMode="auto">
          <a:xfrm>
            <a:off x="4343400" y="2590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6600FF"/>
                </a:solidFill>
              </a:rPr>
              <a:t>JOB1</a:t>
            </a:r>
            <a:r>
              <a:rPr lang="zh-CN" altLang="en-US" sz="1600" b="1">
                <a:solidFill>
                  <a:srgbClr val="6600FF"/>
                </a:solidFill>
              </a:rPr>
              <a:t>被全部写出</a:t>
            </a:r>
            <a:endParaRPr lang="zh-CN" altLang="en-US" sz="1600" b="1">
              <a:solidFill>
                <a:srgbClr val="66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6600FF"/>
                </a:solidFill>
              </a:rPr>
              <a:t>JOB2</a:t>
            </a:r>
            <a:r>
              <a:rPr lang="zh-CN" altLang="en-US" sz="1600" b="1">
                <a:solidFill>
                  <a:srgbClr val="6600FF"/>
                </a:solidFill>
              </a:rPr>
              <a:t>被调入</a:t>
            </a:r>
            <a:r>
              <a:rPr lang="zh-CN" altLang="en-US" sz="1600">
                <a:solidFill>
                  <a:srgbClr val="6600FF"/>
                </a:solidFill>
              </a:rPr>
              <a:t>        </a:t>
            </a:r>
            <a:endParaRPr lang="zh-CN" altLang="en-US" sz="1600">
              <a:solidFill>
                <a:srgbClr val="6600FF"/>
              </a:solidFill>
            </a:endParaRPr>
          </a:p>
        </p:txBody>
      </p:sp>
      <p:sp>
        <p:nvSpPr>
          <p:cNvPr id="32776" name="Rectangle 1031"/>
          <p:cNvSpPr>
            <a:spLocks noChangeArrowheads="1"/>
          </p:cNvSpPr>
          <p:nvPr/>
        </p:nvSpPr>
        <p:spPr bwMode="auto">
          <a:xfrm>
            <a:off x="7391400" y="2590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6600FF"/>
                </a:solidFill>
              </a:rPr>
              <a:t>JOB2</a:t>
            </a:r>
            <a:r>
              <a:rPr lang="zh-CN" altLang="en-US" sz="1600" b="1">
                <a:solidFill>
                  <a:srgbClr val="6600FF"/>
                </a:solidFill>
              </a:rPr>
              <a:t>被部分写出</a:t>
            </a:r>
            <a:endParaRPr lang="zh-CN" altLang="en-US" sz="1600" b="1">
              <a:solidFill>
                <a:srgbClr val="66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6600FF"/>
                </a:solidFill>
              </a:rPr>
              <a:t>JOB3</a:t>
            </a:r>
            <a:r>
              <a:rPr lang="zh-CN" altLang="en-US" sz="1600" b="1">
                <a:solidFill>
                  <a:srgbClr val="6600FF"/>
                </a:solidFill>
              </a:rPr>
              <a:t>被调入</a:t>
            </a:r>
            <a:r>
              <a:rPr lang="zh-CN" altLang="en-US" sz="1600">
                <a:solidFill>
                  <a:srgbClr val="6600FF"/>
                </a:solidFill>
              </a:rPr>
              <a:t>        </a:t>
            </a:r>
            <a:endParaRPr lang="zh-CN" altLang="en-US" sz="1600">
              <a:solidFill>
                <a:srgbClr val="6600FF"/>
              </a:solidFill>
            </a:endParaRPr>
          </a:p>
        </p:txBody>
      </p:sp>
      <p:sp>
        <p:nvSpPr>
          <p:cNvPr id="32777" name="Rectangle 1032"/>
          <p:cNvSpPr>
            <a:spLocks noChangeArrowheads="1"/>
          </p:cNvSpPr>
          <p:nvPr/>
        </p:nvSpPr>
        <p:spPr bwMode="auto">
          <a:xfrm>
            <a:off x="914400" y="5638800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6600FF"/>
                </a:solidFill>
              </a:rPr>
              <a:t>JOB3</a:t>
            </a:r>
            <a:r>
              <a:rPr lang="zh-CN" altLang="en-US" sz="1600" b="1">
                <a:solidFill>
                  <a:srgbClr val="6600FF"/>
                </a:solidFill>
              </a:rPr>
              <a:t>全部被写出       </a:t>
            </a:r>
            <a:endParaRPr lang="zh-CN" altLang="en-US" sz="1600" b="1">
              <a:solidFill>
                <a:srgbClr val="66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6600FF"/>
                </a:solidFill>
              </a:rPr>
              <a:t>JOB2</a:t>
            </a:r>
            <a:r>
              <a:rPr lang="zh-CN" altLang="en-US" sz="1600" b="1">
                <a:solidFill>
                  <a:srgbClr val="6600FF"/>
                </a:solidFill>
              </a:rPr>
              <a:t>另一部分被写出</a:t>
            </a:r>
            <a:endParaRPr lang="zh-CN" altLang="en-US" sz="1600" b="1">
              <a:solidFill>
                <a:srgbClr val="66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6600FF"/>
                </a:solidFill>
              </a:rPr>
              <a:t>JOB1</a:t>
            </a:r>
            <a:r>
              <a:rPr lang="zh-CN" altLang="en-US" sz="1600" b="1">
                <a:solidFill>
                  <a:srgbClr val="6600FF"/>
                </a:solidFill>
              </a:rPr>
              <a:t>被重新写入</a:t>
            </a:r>
            <a:r>
              <a:rPr lang="zh-CN" altLang="en-US" sz="1600">
                <a:solidFill>
                  <a:srgbClr val="6600FF"/>
                </a:solidFill>
              </a:rPr>
              <a:t>        </a:t>
            </a:r>
            <a:endParaRPr lang="zh-CN" altLang="en-US" sz="1600">
              <a:solidFill>
                <a:srgbClr val="6600FF"/>
              </a:solidFill>
            </a:endParaRPr>
          </a:p>
        </p:txBody>
      </p:sp>
      <p:sp>
        <p:nvSpPr>
          <p:cNvPr id="32778" name="Rectangle 1034"/>
          <p:cNvSpPr>
            <a:spLocks noChangeArrowheads="1"/>
          </p:cNvSpPr>
          <p:nvPr/>
        </p:nvSpPr>
        <p:spPr bwMode="auto">
          <a:xfrm>
            <a:off x="4038600" y="5638800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6600FF"/>
                </a:solidFill>
              </a:rPr>
              <a:t>JOB1</a:t>
            </a:r>
            <a:r>
              <a:rPr lang="zh-CN" altLang="en-US" sz="1600" b="1">
                <a:solidFill>
                  <a:srgbClr val="6600FF"/>
                </a:solidFill>
              </a:rPr>
              <a:t>部分被写出       </a:t>
            </a:r>
            <a:endParaRPr lang="zh-CN" altLang="en-US" sz="1600" b="1">
              <a:solidFill>
                <a:srgbClr val="66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6600FF"/>
                </a:solidFill>
              </a:rPr>
              <a:t>JOB4</a:t>
            </a:r>
            <a:r>
              <a:rPr lang="zh-CN" altLang="en-US" sz="1600" b="1">
                <a:solidFill>
                  <a:srgbClr val="6600FF"/>
                </a:solidFill>
              </a:rPr>
              <a:t>被调入</a:t>
            </a:r>
            <a:r>
              <a:rPr lang="zh-CN" altLang="en-US" sz="1600">
                <a:solidFill>
                  <a:srgbClr val="6600FF"/>
                </a:solidFill>
              </a:rPr>
              <a:t>               </a:t>
            </a:r>
            <a:endParaRPr lang="zh-CN" altLang="en-US" sz="1600">
              <a:solidFill>
                <a:srgbClr val="6600FF"/>
              </a:solidFill>
            </a:endParaRPr>
          </a:p>
        </p:txBody>
      </p:sp>
      <p:sp>
        <p:nvSpPr>
          <p:cNvPr id="32779" name="Rectangle 1035"/>
          <p:cNvSpPr>
            <a:spLocks noChangeArrowheads="1"/>
          </p:cNvSpPr>
          <p:nvPr/>
        </p:nvSpPr>
        <p:spPr bwMode="auto">
          <a:xfrm>
            <a:off x="6467475" y="5638800"/>
            <a:ext cx="24193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6600FF"/>
                </a:solidFill>
              </a:rPr>
              <a:t>JOB1</a:t>
            </a:r>
            <a:r>
              <a:rPr lang="zh-CN" altLang="en-US" sz="1600" b="1">
                <a:solidFill>
                  <a:srgbClr val="6600FF"/>
                </a:solidFill>
              </a:rPr>
              <a:t>剩余部分被写出</a:t>
            </a:r>
            <a:endParaRPr lang="zh-CN" altLang="en-US" sz="1600" b="1">
              <a:solidFill>
                <a:srgbClr val="66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6600FF"/>
                </a:solidFill>
              </a:rPr>
              <a:t>JOB4</a:t>
            </a:r>
            <a:r>
              <a:rPr lang="zh-CN" altLang="en-US" sz="1600" b="1">
                <a:solidFill>
                  <a:srgbClr val="6600FF"/>
                </a:solidFill>
              </a:rPr>
              <a:t>剩余部分被写出</a:t>
            </a:r>
            <a:endParaRPr lang="zh-CN" altLang="en-US" sz="1600" b="1">
              <a:solidFill>
                <a:srgbClr val="6600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6600FF"/>
                </a:solidFill>
              </a:rPr>
              <a:t>JOB2</a:t>
            </a:r>
            <a:r>
              <a:rPr lang="zh-CN" altLang="en-US" sz="1600" b="1">
                <a:solidFill>
                  <a:srgbClr val="6600FF"/>
                </a:solidFill>
              </a:rPr>
              <a:t>写出部分被重新写入</a:t>
            </a:r>
            <a:endParaRPr lang="zh-CN" altLang="en-US" sz="1600">
              <a:solidFill>
                <a:srgbClr val="6600FF"/>
              </a:solidFill>
            </a:endParaRPr>
          </a:p>
        </p:txBody>
      </p:sp>
      <p:sp>
        <p:nvSpPr>
          <p:cNvPr id="32780" name="Rectangle 1036"/>
          <p:cNvSpPr>
            <a:spLocks noChangeArrowheads="1"/>
          </p:cNvSpPr>
          <p:nvPr/>
        </p:nvSpPr>
        <p:spPr bwMode="auto">
          <a:xfrm>
            <a:off x="838200" y="2438400"/>
            <a:ext cx="1981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6600FF"/>
                </a:solidFill>
              </a:rPr>
              <a:t>JOB1</a:t>
            </a:r>
            <a:r>
              <a:rPr lang="zh-CN" altLang="en-US" sz="1600" b="1">
                <a:solidFill>
                  <a:srgbClr val="6600FF"/>
                </a:solidFill>
              </a:rPr>
              <a:t>被调入</a:t>
            </a:r>
            <a:endParaRPr lang="zh-CN" altLang="en-US" sz="1600" b="1">
              <a:solidFill>
                <a:srgbClr val="6600FF"/>
              </a:solidFill>
            </a:endParaRPr>
          </a:p>
        </p:txBody>
      </p:sp>
      <p:sp>
        <p:nvSpPr>
          <p:cNvPr id="58381" name="Rectangle 1038"/>
          <p:cNvSpPr>
            <a:spLocks noChangeArrowheads="1"/>
          </p:cNvSpPr>
          <p:nvPr/>
        </p:nvSpPr>
        <p:spPr bwMode="auto">
          <a:xfrm>
            <a:off x="2743200" y="6324600"/>
            <a:ext cx="3962400" cy="400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4400">
              <a:solidFill>
                <a:schemeClr val="tx2"/>
              </a:solidFill>
            </a:endParaRPr>
          </a:p>
        </p:txBody>
      </p:sp>
      <p:sp>
        <p:nvSpPr>
          <p:cNvPr id="58382" name="Rectangle 1037"/>
          <p:cNvSpPr>
            <a:spLocks noChangeArrowheads="1"/>
          </p:cNvSpPr>
          <p:nvPr/>
        </p:nvSpPr>
        <p:spPr bwMode="auto">
          <a:xfrm>
            <a:off x="2743200" y="6400800"/>
            <a:ext cx="3581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CTSS</a:t>
            </a:r>
            <a:r>
              <a:rPr lang="zh-CN" altLang="en-US" sz="1800" b="1"/>
              <a:t>系统作业程序写出</a:t>
            </a:r>
            <a:r>
              <a:rPr lang="en-US" altLang="zh-CN" sz="1800" b="1"/>
              <a:t>/</a:t>
            </a:r>
            <a:r>
              <a:rPr lang="zh-CN" altLang="en-US" sz="1800" b="1"/>
              <a:t>读回例子</a:t>
            </a:r>
            <a:endParaRPr lang="zh-CN" altLang="en-US" sz="1800" b="1"/>
          </a:p>
        </p:txBody>
      </p:sp>
      <p:pic>
        <p:nvPicPr>
          <p:cNvPr id="32783" name="Picture 1028" descr="2_7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4" r="34566" b="62871"/>
          <a:stretch>
            <a:fillRect/>
          </a:stretch>
        </p:blipFill>
        <p:spPr bwMode="auto">
          <a:xfrm>
            <a:off x="3468688" y="152400"/>
            <a:ext cx="255111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4" name="Picture 1028" descr="2_7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6" b="62872"/>
          <a:stretch>
            <a:fillRect/>
          </a:stretch>
        </p:blipFill>
        <p:spPr bwMode="auto">
          <a:xfrm>
            <a:off x="6589713" y="152400"/>
            <a:ext cx="24066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5" name="Picture 1028" descr="2_7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90" r="70850" b="16461"/>
          <a:stretch>
            <a:fillRect/>
          </a:stretch>
        </p:blipFill>
        <p:spPr bwMode="auto">
          <a:xfrm>
            <a:off x="385763" y="3048000"/>
            <a:ext cx="250983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6" name="Picture 1028" descr="2_7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4" t="44090" r="34566" b="16461"/>
          <a:stretch>
            <a:fillRect/>
          </a:stretch>
        </p:blipFill>
        <p:spPr bwMode="auto">
          <a:xfrm>
            <a:off x="3468688" y="3048000"/>
            <a:ext cx="25511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7" name="Picture 1028" descr="2_7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47" t="45250" r="-2" b="16461"/>
          <a:stretch>
            <a:fillRect/>
          </a:stretch>
        </p:blipFill>
        <p:spPr bwMode="auto">
          <a:xfrm>
            <a:off x="6589713" y="3124200"/>
            <a:ext cx="24066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bldLvl="0" animBg="1" autoUpdateAnimBg="0"/>
      <p:bldP spid="32776" grpId="0" bldLvl="0" animBg="1" autoUpdateAnimBg="0"/>
      <p:bldP spid="32777" grpId="0" bldLvl="0" animBg="1" autoUpdateAnimBg="0"/>
      <p:bldP spid="32778" grpId="0" bldLvl="0" animBg="1" autoUpdateAnimBg="0"/>
      <p:bldP spid="32779" grpId="0" bldLvl="0" animBg="1" autoUpdateAnimBg="0"/>
      <p:bldP spid="32780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9915" y="1345565"/>
            <a:ext cx="7954645" cy="4674235"/>
          </a:xfrm>
        </p:spPr>
        <p:txBody>
          <a:bodyPr/>
          <a:lstStyle/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8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现代操作系统的经典   </a:t>
            </a:r>
            <a:r>
              <a:rPr lang="zh-CN" altLang="en-US" sz="2400" dirty="0" smtClean="0"/>
              <a:t>            </a:t>
            </a:r>
            <a:endParaRPr lang="zh-CN" altLang="en-US" sz="2400" dirty="0" smtClean="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dirty="0" smtClean="0"/>
              <a:t> </a:t>
            </a:r>
            <a:r>
              <a:rPr lang="en-US" altLang="zh-CN" sz="2400" b="1" dirty="0" smtClean="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 </a:t>
            </a:r>
            <a:r>
              <a:rPr lang="zh-CN" altLang="en-US" sz="2400" b="1" dirty="0" smtClean="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革命（多道、分时、内存管理集大成）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世纪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年代，贝尔实验室的</a:t>
            </a:r>
            <a:r>
              <a:rPr lang="en-US" altLang="zh-CN" sz="2200" b="1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 Thompson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 b="1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Dennis </a:t>
            </a:r>
            <a:r>
              <a:rPr lang="en-US" altLang="zh-CN" sz="2200" b="1" dirty="0" err="1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M.Ritchie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设计出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开始用汇编语言编写，后用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语言重写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n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UNIX是现代操作系统的代表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n"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UNIX出色的设计思想与实现技术在理论界有着广泛而深远的影响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dvAuto="0" autoUpdateAnimBg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9915" y="1345565"/>
            <a:ext cx="7954645" cy="4674235"/>
          </a:xfrm>
        </p:spPr>
        <p:txBody>
          <a:bodyPr/>
          <a:lstStyle/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8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现代操作系统的经典   </a:t>
            </a:r>
            <a:r>
              <a:rPr lang="zh-CN" altLang="en-US" sz="2400" dirty="0" smtClean="0"/>
              <a:t>            </a:t>
            </a:r>
            <a:endParaRPr lang="zh-CN" altLang="en-US" sz="2400" dirty="0" smtClean="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dirty="0" smtClean="0"/>
              <a:t> </a:t>
            </a:r>
            <a:r>
              <a:rPr lang="en-US" altLang="zh-CN" sz="2400" b="1" smtClean="0">
                <a:solidFill>
                  <a:srgbClr val="0099FF"/>
                </a:solidFill>
                <a:sym typeface="+mn-ea"/>
              </a:rPr>
              <a:t>DOS</a:t>
            </a:r>
            <a:r>
              <a:rPr lang="zh-CN" altLang="en-US" sz="2400" b="1" smtClean="0">
                <a:solidFill>
                  <a:srgbClr val="0099FF"/>
                </a:solidFill>
                <a:sym typeface="+mn-ea"/>
              </a:rPr>
              <a:t>、</a:t>
            </a:r>
            <a:r>
              <a:rPr lang="en-US" altLang="zh-CN" sz="2400" b="1" smtClean="0">
                <a:solidFill>
                  <a:srgbClr val="0099FF"/>
                </a:solidFill>
                <a:sym typeface="+mn-ea"/>
              </a:rPr>
              <a:t>Windows </a:t>
            </a:r>
            <a:r>
              <a:rPr lang="zh-CN" altLang="en-US" sz="2400" b="1" smtClean="0">
                <a:solidFill>
                  <a:srgbClr val="0099FF"/>
                </a:solidFill>
                <a:sym typeface="+mn-ea"/>
              </a:rPr>
              <a:t>－ </a:t>
            </a:r>
            <a:r>
              <a:rPr lang="en-US" altLang="zh-CN" sz="2400" b="1" smtClean="0">
                <a:sym typeface="+mn-ea"/>
              </a:rPr>
              <a:t>OS</a:t>
            </a:r>
            <a:r>
              <a:rPr lang="zh-CN" altLang="en-US" sz="2400" b="1" smtClean="0">
                <a:sym typeface="+mn-ea"/>
              </a:rPr>
              <a:t>大众化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n"/>
            </a:pPr>
            <a:r>
              <a:rPr lang="zh-CN" altLang="en-US" sz="2400" b="1" dirty="0" smtClean="0">
                <a:sym typeface="+mn-ea"/>
              </a:rPr>
              <a:t> DOS、Windows一直统治着PC-OS市场</a:t>
            </a:r>
            <a:endParaRPr lang="zh-CN" altLang="en-US" sz="2400" b="1" dirty="0" smtClean="0">
              <a:sym typeface="+mn-ea"/>
            </a:endParaRPr>
          </a:p>
          <a:p>
            <a:pPr algn="l"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Wingdings" panose="05000000000000000000" charset="0"/>
              <a:buChar char="n"/>
            </a:pPr>
            <a:r>
              <a:rPr lang="zh-CN" altLang="en-US" sz="2400" b="1" dirty="0" smtClean="0">
                <a:sym typeface="+mn-ea"/>
              </a:rPr>
              <a:t> Windows2K/XP/NT/win8/win10/win11, 及面向网络的OS</a:t>
            </a:r>
            <a:endParaRPr lang="zh-CN" altLang="en-US" sz="2400" b="1" dirty="0" smtClean="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en-US" altLang="zh-CN" sz="2400" b="1" smtClean="0">
                <a:solidFill>
                  <a:srgbClr val="0099FF"/>
                </a:solidFill>
                <a:sym typeface="+mn-ea"/>
              </a:rPr>
              <a:t>Linux </a:t>
            </a:r>
            <a:r>
              <a:rPr lang="zh-CN" altLang="en-US" sz="2400" b="1" smtClean="0">
                <a:solidFill>
                  <a:srgbClr val="0099FF"/>
                </a:solidFill>
                <a:sym typeface="+mn-ea"/>
              </a:rPr>
              <a:t>－ </a:t>
            </a:r>
            <a:r>
              <a:rPr lang="en-US" altLang="zh-CN" sz="2400" b="1" smtClean="0">
                <a:sym typeface="+mn-ea"/>
              </a:rPr>
              <a:t>OS</a:t>
            </a:r>
            <a:r>
              <a:rPr lang="zh-CN" altLang="en-US" sz="2400" b="1" smtClean="0">
                <a:sym typeface="+mn-ea"/>
              </a:rPr>
              <a:t>新宠儿</a:t>
            </a:r>
            <a:r>
              <a:rPr lang="en-US" altLang="zh-CN" sz="2400" b="1" smtClean="0">
                <a:sym typeface="+mn-ea"/>
              </a:rPr>
              <a:t>/</a:t>
            </a:r>
            <a:r>
              <a:rPr lang="zh-CN" altLang="en-US" sz="2400" b="1" smtClean="0">
                <a:sym typeface="+mn-ea"/>
              </a:rPr>
              <a:t>自由软件里程碑</a:t>
            </a:r>
            <a:endParaRPr lang="zh-CN" altLang="en-US" sz="2400" b="1" smtClean="0"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smtClean="0">
                <a:sym typeface="+mn-ea"/>
              </a:rPr>
              <a:t>不是</a:t>
            </a:r>
            <a:r>
              <a:rPr lang="en-US" altLang="zh-CN" sz="2400" b="1" smtClean="0">
                <a:sym typeface="+mn-ea"/>
              </a:rPr>
              <a:t>UNIX</a:t>
            </a:r>
            <a:r>
              <a:rPr lang="zh-CN" altLang="en-US" sz="2400" b="1" smtClean="0">
                <a:sym typeface="+mn-ea"/>
              </a:rPr>
              <a:t>的新版本，自由版权</a:t>
            </a:r>
            <a:r>
              <a:rPr lang="en-US" altLang="zh-CN" sz="2400" b="1" smtClean="0">
                <a:sym typeface="+mn-ea"/>
              </a:rPr>
              <a:t>OS</a:t>
            </a:r>
            <a:endParaRPr lang="en-US" altLang="zh-CN" sz="2400" b="1" smtClean="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en-US" altLang="zh-CN" sz="2400" b="1" smtClean="0">
                <a:sym typeface="+mn-ea"/>
              </a:rPr>
              <a:t>1991</a:t>
            </a:r>
            <a:r>
              <a:rPr lang="zh-CN" altLang="en-US" sz="2400" b="1" smtClean="0">
                <a:sym typeface="+mn-ea"/>
              </a:rPr>
              <a:t>年由</a:t>
            </a:r>
            <a:r>
              <a:rPr lang="en-US" altLang="zh-CN" sz="2400" b="1" smtClean="0">
                <a:solidFill>
                  <a:srgbClr val="990000"/>
                </a:solidFill>
                <a:sym typeface="+mn-ea"/>
              </a:rPr>
              <a:t>Linus Torvalds</a:t>
            </a:r>
            <a:r>
              <a:rPr lang="zh-CN" altLang="en-US" sz="2400" b="1" smtClean="0">
                <a:sym typeface="+mn-ea"/>
              </a:rPr>
              <a:t>公布推出后， 迅速得到空前发展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dvAuto="0" autoUpdateAnimBg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解读七大主流操作系统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1222375"/>
            <a:ext cx="19462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adee30dddd3499898c1029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412875"/>
            <a:ext cx="122237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http:/www.sy11z.edu.cn/xswy/dibajie/microsoft/images/dos.jpg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12" r="42056" b="6602"/>
          <a:stretch>
            <a:fillRect/>
          </a:stretch>
        </p:blipFill>
        <p:spPr bwMode="auto">
          <a:xfrm>
            <a:off x="3708400" y="1196975"/>
            <a:ext cx="2879725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8c511fe9bb52c46fb80e2d8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28775"/>
            <a:ext cx="185261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1" t="41190" r="35312" b="22966"/>
          <a:stretch>
            <a:fillRect/>
          </a:stretch>
        </p:blipFill>
        <p:spPr bwMode="auto">
          <a:xfrm>
            <a:off x="395288" y="3284538"/>
            <a:ext cx="8137525" cy="33543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1187450" y="2565400"/>
            <a:ext cx="0" cy="1368425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1187450" y="2565400"/>
            <a:ext cx="720725" cy="2232025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H="1">
            <a:off x="1260475" y="2852738"/>
            <a:ext cx="1655763" cy="2881312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H="1">
            <a:off x="2051050" y="3068638"/>
            <a:ext cx="3168650" cy="3384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5795963" y="2997200"/>
            <a:ext cx="2160587" cy="3455988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4698" y="309563"/>
            <a:ext cx="7847012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UNIX</a:t>
            </a:r>
            <a:r>
              <a:rPr lang="zh-CN" altLang="en-US" sz="36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常见的发行版本</a:t>
            </a:r>
            <a:endParaRPr lang="zh-CN" altLang="en-US" sz="3600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22531" name="Picture 3" descr="cbc17b3863b6747397ddd89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3141663"/>
            <a:ext cx="16573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 descr="d0526df077efbfffa50f52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933825"/>
            <a:ext cx="1038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 descr="35e940df29412e43485403e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365625"/>
            <a:ext cx="18954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 descr="d56b36346ed7e66b5bb5f5b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636838"/>
            <a:ext cx="1905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 descr="d8b8c92a3616c07dd42af18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654550"/>
            <a:ext cx="17335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8" descr="http:/t3.baidu.com/it/u=1110541667,1029285906&amp;fm=0&amp;gp=0.jpg">
            <a:hlinkClick r:id="rId6"/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581525"/>
            <a:ext cx="155892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1835150" y="2278063"/>
            <a:ext cx="793750" cy="16573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2411413" y="2276475"/>
            <a:ext cx="2592387" cy="12969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2197100" y="2278063"/>
            <a:ext cx="4103688" cy="28082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2555875" y="2276475"/>
            <a:ext cx="4248150" cy="7937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2052638" y="2276475"/>
            <a:ext cx="2087562" cy="24923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542" name="Picture 14" descr="8c511fe9bb52c46fb80e2d8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341438"/>
            <a:ext cx="1852613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1619250" y="2278063"/>
            <a:ext cx="1588" cy="20875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adee30dddd3499898c1029e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96975"/>
            <a:ext cx="122237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627063" y="301308"/>
            <a:ext cx="7847012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Linux</a:t>
            </a:r>
            <a:r>
              <a:rPr lang="zh-CN" altLang="en-US" sz="360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常见的发行版本</a:t>
            </a:r>
            <a:endParaRPr lang="zh-CN" altLang="en-US" sz="360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1765300" y="2638425"/>
            <a:ext cx="647700" cy="20161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124075" y="2205038"/>
            <a:ext cx="4824413" cy="12969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197100" y="2638425"/>
            <a:ext cx="3816350" cy="25193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2195513" y="1989138"/>
            <a:ext cx="3673475" cy="73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1908175" y="2638425"/>
            <a:ext cx="1943100" cy="23034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1404938" y="2636838"/>
            <a:ext cx="215900" cy="12255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860800"/>
            <a:ext cx="1150937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4" t="4359" r="19693" b="2371"/>
          <a:stretch>
            <a:fillRect/>
          </a:stretch>
        </p:blipFill>
        <p:spPr bwMode="auto">
          <a:xfrm>
            <a:off x="1908175" y="4724400"/>
            <a:ext cx="122237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9294" r="9294" b="9091"/>
          <a:stretch>
            <a:fillRect/>
          </a:stretch>
        </p:blipFill>
        <p:spPr bwMode="auto">
          <a:xfrm>
            <a:off x="6948488" y="2781300"/>
            <a:ext cx="152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5157788"/>
            <a:ext cx="216535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3"/>
          <a:stretch>
            <a:fillRect/>
          </a:stretch>
        </p:blipFill>
        <p:spPr bwMode="auto">
          <a:xfrm>
            <a:off x="5437188" y="3502025"/>
            <a:ext cx="14986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7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4941888"/>
            <a:ext cx="22320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84313"/>
            <a:ext cx="10604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2195513" y="2420938"/>
            <a:ext cx="3473450" cy="16732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338185" cy="1143000"/>
          </a:xfrm>
        </p:spPr>
        <p:txBody>
          <a:bodyPr/>
          <a:p>
            <a:r>
              <a:rPr lang="zh-CN" altLang="en-US"/>
              <a:t>学习</a:t>
            </a:r>
            <a:r>
              <a:rPr lang="zh-CN" altLang="en-US"/>
              <a:t>策略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43205" y="2381250"/>
            <a:ext cx="6503670" cy="817245"/>
            <a:chOff x="1761" y="4541"/>
            <a:chExt cx="11186" cy="1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矩形 3"/>
            <p:cNvSpPr/>
            <p:nvPr>
              <p:custDataLst>
                <p:tags r:id="rId1"/>
              </p:custDataLst>
            </p:nvPr>
          </p:nvSpPr>
          <p:spPr>
            <a:xfrm>
              <a:off x="1761" y="4541"/>
              <a:ext cx="11186" cy="1287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5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1761" y="5080"/>
              <a:ext cx="11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>
              <p:custDataLst>
                <p:tags r:id="rId3"/>
              </p:custDataLst>
            </p:nvPr>
          </p:nvSpPr>
          <p:spPr>
            <a:xfrm>
              <a:off x="2114" y="4558"/>
              <a:ext cx="103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</a:rPr>
                <a:t>技巧层面</a:t>
              </a:r>
              <a:endPara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1761" y="5163"/>
              <a:ext cx="111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操作系统是个大程序，蕴含着丰富的程序设计和系统</a:t>
              </a:r>
              <a:r>
                <a:rPr lang="zh-CN" altLang="en-US"/>
                <a:t>开发技巧</a:t>
              </a:r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3205" y="3336925"/>
            <a:ext cx="6497320" cy="817245"/>
            <a:chOff x="1761" y="4541"/>
            <a:chExt cx="11186" cy="1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761" y="4541"/>
              <a:ext cx="11186" cy="1287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>
              <p:custDataLst>
                <p:tags r:id="rId6"/>
              </p:custDataLst>
            </p:nvPr>
          </p:nvCxnSpPr>
          <p:spPr>
            <a:xfrm>
              <a:off x="1761" y="5080"/>
              <a:ext cx="11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>
              <p:custDataLst>
                <p:tags r:id="rId7"/>
              </p:custDataLst>
            </p:nvPr>
          </p:nvSpPr>
          <p:spPr>
            <a:xfrm>
              <a:off x="2114" y="4558"/>
              <a:ext cx="103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</a:rPr>
                <a:t>理论层面</a:t>
              </a:r>
              <a:endPara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8"/>
              </p:custDataLst>
            </p:nvPr>
          </p:nvSpPr>
          <p:spPr>
            <a:xfrm>
              <a:off x="1761" y="5163"/>
              <a:ext cx="111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课程内容是综合多种操作系统总结出来的、具有一般性的</a:t>
              </a:r>
              <a:r>
                <a:rPr lang="zh-CN" altLang="en-US"/>
                <a:t>理论</a:t>
              </a:r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5590" y="4302125"/>
            <a:ext cx="6468110" cy="817245"/>
            <a:chOff x="1761" y="4541"/>
            <a:chExt cx="11186" cy="1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>
              <p:custDataLst>
                <p:tags r:id="rId9"/>
              </p:custDataLst>
            </p:nvPr>
          </p:nvSpPr>
          <p:spPr>
            <a:xfrm>
              <a:off x="1761" y="4541"/>
              <a:ext cx="11186" cy="1287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>
              <p:custDataLst>
                <p:tags r:id="rId10"/>
              </p:custDataLst>
            </p:nvPr>
          </p:nvCxnSpPr>
          <p:spPr>
            <a:xfrm>
              <a:off x="1761" y="5080"/>
              <a:ext cx="11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>
              <p:custDataLst>
                <p:tags r:id="rId11"/>
              </p:custDataLst>
            </p:nvPr>
          </p:nvSpPr>
          <p:spPr>
            <a:xfrm>
              <a:off x="2114" y="4558"/>
              <a:ext cx="103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</a:rPr>
                <a:t>应用层面</a:t>
              </a:r>
              <a:endPara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2"/>
              </p:custDataLst>
            </p:nvPr>
          </p:nvSpPr>
          <p:spPr>
            <a:xfrm>
              <a:off x="1761" y="5163"/>
              <a:ext cx="111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能够运用所学知识，深入</a:t>
              </a:r>
              <a:r>
                <a:rPr lang="zh-CN" altLang="en-US"/>
                <a:t>内核源码，更高效地满足应用</a:t>
              </a:r>
              <a:r>
                <a:rPr lang="zh-CN" altLang="en-US"/>
                <a:t>需求</a:t>
              </a:r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29235" y="5248275"/>
            <a:ext cx="6517640" cy="817245"/>
            <a:chOff x="1761" y="4541"/>
            <a:chExt cx="11186" cy="1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>
              <p:custDataLst>
                <p:tags r:id="rId13"/>
              </p:custDataLst>
            </p:nvPr>
          </p:nvSpPr>
          <p:spPr>
            <a:xfrm>
              <a:off x="1761" y="4541"/>
              <a:ext cx="11186" cy="1287"/>
            </a:xfrm>
            <a:prstGeom prst="rect">
              <a:avLst/>
            </a:prstGeom>
            <a:noFill/>
            <a:ln w="28575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>
              <p:custDataLst>
                <p:tags r:id="rId14"/>
              </p:custDataLst>
            </p:nvPr>
          </p:nvCxnSpPr>
          <p:spPr>
            <a:xfrm>
              <a:off x="1761" y="5080"/>
              <a:ext cx="111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>
              <p:custDataLst>
                <p:tags r:id="rId15"/>
              </p:custDataLst>
            </p:nvPr>
          </p:nvSpPr>
          <p:spPr>
            <a:xfrm>
              <a:off x="2114" y="4558"/>
              <a:ext cx="1034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</a:rPr>
                <a:t>发展层面</a:t>
              </a:r>
              <a:endPara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16"/>
              </p:custDataLst>
            </p:nvPr>
          </p:nvSpPr>
          <p:spPr>
            <a:xfrm>
              <a:off x="1761" y="5163"/>
              <a:ext cx="1118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/>
                <a:t>信息和</a:t>
              </a:r>
              <a:r>
                <a:rPr lang="zh-CN" altLang="en-US"/>
                <a:t>智能时代带来的诸多社会问题将驱使着</a:t>
              </a:r>
              <a:r>
                <a:rPr lang="en-US" altLang="zh-CN"/>
                <a:t>OS</a:t>
              </a:r>
              <a:r>
                <a:rPr lang="zh-CN" altLang="en-US"/>
                <a:t>进一步</a:t>
              </a:r>
              <a:r>
                <a:rPr lang="zh-CN" altLang="en-US"/>
                <a:t>发展</a:t>
              </a:r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7400925" y="2466975"/>
            <a:ext cx="15544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抠细节</a:t>
            </a:r>
            <a:endParaRPr lang="zh-CN" altLang="en-US" sz="36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9" name="虚尾箭头 28"/>
          <p:cNvSpPr/>
          <p:nvPr/>
        </p:nvSpPr>
        <p:spPr>
          <a:xfrm>
            <a:off x="6855460" y="2672715"/>
            <a:ext cx="466725" cy="233680"/>
          </a:xfrm>
          <a:prstGeom prst="stripedRightArrow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413625" y="3423285"/>
            <a:ext cx="15544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成体系</a:t>
            </a:r>
            <a:endParaRPr lang="zh-CN" altLang="en-US" sz="36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0" name="虚尾箭头 29"/>
          <p:cNvSpPr/>
          <p:nvPr/>
        </p:nvSpPr>
        <p:spPr>
          <a:xfrm>
            <a:off x="6887210" y="3629025"/>
            <a:ext cx="466725" cy="233680"/>
          </a:xfrm>
          <a:prstGeom prst="stripedRightArrow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336790" y="4388485"/>
            <a:ext cx="15544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重实践</a:t>
            </a:r>
            <a:endParaRPr lang="zh-CN" altLang="en-US" sz="36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1" name="虚尾箭头 30"/>
          <p:cNvSpPr/>
          <p:nvPr/>
        </p:nvSpPr>
        <p:spPr>
          <a:xfrm>
            <a:off x="6888480" y="4594225"/>
            <a:ext cx="466725" cy="233680"/>
          </a:xfrm>
          <a:prstGeom prst="stripedRightArrow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368540" y="5334635"/>
            <a:ext cx="15544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</a:rPr>
              <a:t>问问题</a:t>
            </a:r>
            <a:endParaRPr lang="zh-CN" altLang="en-US" sz="36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2" name="虚尾箭头 31"/>
          <p:cNvSpPr/>
          <p:nvPr/>
        </p:nvSpPr>
        <p:spPr>
          <a:xfrm>
            <a:off x="6891655" y="5540375"/>
            <a:ext cx="466725" cy="233680"/>
          </a:xfrm>
          <a:prstGeom prst="stripedRightArrow">
            <a:avLst/>
          </a:prstGeom>
          <a:solidFill>
            <a:schemeClr val="accent4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  <p:bldP spid="26" grpId="0"/>
      <p:bldP spid="30" grpId="0" animBg="1"/>
      <p:bldP spid="27" grpId="0"/>
      <p:bldP spid="31" grpId="0" animBg="1"/>
      <p:bldP spid="28" grpId="0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9915" y="1345565"/>
            <a:ext cx="7954645" cy="4674235"/>
          </a:xfrm>
        </p:spPr>
        <p:txBody>
          <a:bodyPr/>
          <a:lstStyle/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8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现代操作系统的</a:t>
            </a:r>
            <a:r>
              <a:rPr lang="zh-CN" altLang="en-US" sz="28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新宠   </a:t>
            </a:r>
            <a:r>
              <a:rPr lang="zh-CN" altLang="en-US" sz="2400" dirty="0" smtClean="0"/>
              <a:t>            </a:t>
            </a:r>
            <a:endParaRPr lang="zh-CN" altLang="en-US" sz="2400" dirty="0" smtClean="0"/>
          </a:p>
          <a:p>
            <a:pPr eaLnBrk="1" hangingPunct="1">
              <a:buFont typeface="Wingdings" panose="05000000000000000000" charset="0"/>
              <a:buChar char="n"/>
              <a:defRPr/>
            </a:pP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</a:t>
            </a: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嵌入</a:t>
            </a: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式操作系统</a:t>
            </a:r>
            <a:endParaRPr lang="en-US" altLang="zh-CN" sz="2400" b="1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lvl="1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嵌入式操作系统（</a:t>
            </a:r>
            <a:r>
              <a:rPr lang="en-US" altLang="zh-CN" sz="2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Embedded Operating System</a:t>
            </a:r>
            <a:r>
              <a:rPr lang="zh-CN" altLang="en-US" sz="2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，简称：</a:t>
            </a:r>
            <a:r>
              <a:rPr lang="en-US" altLang="zh-CN" sz="2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EOS</a:t>
            </a:r>
            <a:r>
              <a:rPr lang="zh-CN" altLang="en-US" sz="2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）是指用于嵌入式系统（嵌入式计算机系统）的操作系统。</a:t>
            </a:r>
            <a:endParaRPr lang="en-US" altLang="zh-CN" sz="21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实时操作系统大多是</a:t>
            </a:r>
            <a:r>
              <a:rPr lang="zh-CN" altLang="en-US" sz="2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嵌入式操作系统，但嵌入式操作系统并不全是实时的。</a:t>
            </a:r>
            <a:endParaRPr lang="zh-CN" altLang="en-US" sz="21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smtClean="0">
                <a:latin typeface="楷体_GB2312" pitchFamily="49" charset="-122"/>
                <a:ea typeface="楷体_GB2312" pitchFamily="49" charset="-122"/>
                <a:sym typeface="+mn-ea"/>
              </a:rPr>
              <a:t>嵌入式系统在硬件资源、可靠性、安全性、温度湿度、软硬件可裁剪方面都有严格的要求。</a:t>
            </a:r>
            <a:endParaRPr lang="zh-CN" altLang="en-US" sz="2100" b="1" smtClean="0"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lvl="1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smtClean="0">
                <a:latin typeface="楷体_GB2312" pitchFamily="49" charset="-122"/>
                <a:ea typeface="楷体_GB2312" pitchFamily="49" charset="-122"/>
                <a:sym typeface="+mn-ea"/>
              </a:rPr>
              <a:t>特点：</a:t>
            </a:r>
            <a:r>
              <a:rPr lang="en-US" altLang="zh-CN" sz="2100" b="1" smtClean="0">
                <a:sym typeface="+mn-ea"/>
              </a:rPr>
              <a:t>1</a:t>
            </a:r>
            <a:r>
              <a:rPr lang="zh-CN" altLang="en-US" sz="2100" b="1" smtClean="0">
                <a:sym typeface="+mn-ea"/>
              </a:rPr>
              <a:t>）系统内核小 ，</a:t>
            </a:r>
            <a:r>
              <a:rPr lang="en-US" altLang="zh-CN" sz="2100" b="1" smtClean="0">
                <a:sym typeface="+mn-ea"/>
              </a:rPr>
              <a:t>2</a:t>
            </a:r>
            <a:r>
              <a:rPr lang="zh-CN" altLang="en-US" sz="2100" b="1" smtClean="0">
                <a:sym typeface="+mn-ea"/>
              </a:rPr>
              <a:t>）专用性强，</a:t>
            </a:r>
            <a:r>
              <a:rPr lang="en-US" altLang="zh-CN" sz="2100" b="1" smtClean="0">
                <a:sym typeface="+mn-ea"/>
              </a:rPr>
              <a:t>3</a:t>
            </a:r>
            <a:r>
              <a:rPr lang="zh-CN" altLang="en-US" sz="2100" b="1" smtClean="0">
                <a:sym typeface="+mn-ea"/>
              </a:rPr>
              <a:t>）系统精简，</a:t>
            </a:r>
            <a:r>
              <a:rPr lang="en-US" altLang="zh-CN" sz="2100" b="1" smtClean="0">
                <a:sym typeface="+mn-ea"/>
              </a:rPr>
              <a:t>4</a:t>
            </a:r>
            <a:r>
              <a:rPr lang="zh-CN" altLang="en-US" sz="2100" b="1" smtClean="0">
                <a:sym typeface="+mn-ea"/>
              </a:rPr>
              <a:t>）多任务的操作系统，</a:t>
            </a:r>
            <a:r>
              <a:rPr lang="en-US" altLang="zh-CN" sz="2100" b="1" smtClean="0">
                <a:sym typeface="+mn-ea"/>
              </a:rPr>
              <a:t>5</a:t>
            </a:r>
            <a:r>
              <a:rPr lang="zh-CN" altLang="en-US" sz="2100" b="1" smtClean="0">
                <a:sym typeface="+mn-ea"/>
              </a:rPr>
              <a:t>）需要开发工具和环境 </a:t>
            </a:r>
            <a:endParaRPr lang="en-US" altLang="zh-CN" sz="21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dvAuto="0" autoUpdateAnimBg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9915" y="1345565"/>
            <a:ext cx="7954645" cy="4674235"/>
          </a:xfrm>
        </p:spPr>
        <p:txBody>
          <a:bodyPr/>
          <a:lstStyle/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8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现代操作系统的</a:t>
            </a:r>
            <a:r>
              <a:rPr lang="zh-CN" altLang="en-US" sz="28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新宠   </a:t>
            </a:r>
            <a:r>
              <a:rPr lang="zh-CN" altLang="en-US" sz="2400" dirty="0" smtClean="0"/>
              <a:t>            </a:t>
            </a:r>
            <a:endParaRPr lang="zh-CN" altLang="en-US" sz="2400" dirty="0" smtClean="0"/>
          </a:p>
          <a:p>
            <a:pPr eaLnBrk="1" hangingPunct="1">
              <a:buFont typeface="Wingdings" panose="05000000000000000000" charset="0"/>
              <a:buChar char="n"/>
              <a:defRPr/>
            </a:pP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</a:t>
            </a: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嵌入</a:t>
            </a: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式操作系统</a:t>
            </a:r>
            <a:endParaRPr lang="en-US" altLang="zh-CN" sz="2400" b="1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Android</a:t>
            </a:r>
            <a:r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是一种基于（兼容）</a:t>
            </a:r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Linux</a:t>
            </a:r>
            <a:r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的自由及开放源代码的嵌入式操作系统，主要使用于移动设备，如智能手机和平板电脑，由</a:t>
            </a:r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Google</a:t>
            </a:r>
            <a:r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公司和开放手机联盟领导及开发。</a:t>
            </a:r>
            <a:endParaRPr lang="en-US" altLang="zh-CN" sz="20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1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Windows CE</a:t>
            </a:r>
            <a:r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是微软开发的，用于通信、娱乐和移动式计算设备的操作系统</a:t>
            </a:r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平台</a:t>
            </a:r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，它是微软“维纳斯” 计划的核心。</a:t>
            </a:r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CE</a:t>
            </a:r>
            <a:r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是具有开放性的</a:t>
            </a:r>
            <a:r>
              <a:rPr lang="en-US" altLang="zh-CN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32</a:t>
            </a:r>
            <a:r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位多任务嵌入式操作系统</a:t>
            </a:r>
            <a:endParaRPr lang="zh-CN" altLang="en-US" sz="20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国产：华为</a:t>
            </a:r>
            <a:r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鸿蒙、秦简-DJYOS、凯思昊鹏-HopenOS</a:t>
            </a:r>
            <a:r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等</a:t>
            </a:r>
            <a:endParaRPr lang="zh-CN" altLang="en-US" sz="20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spcBef>
                <a:spcPts val="600"/>
              </a:spcBef>
              <a:buFont typeface="Wingdings" panose="05000000000000000000" charset="0"/>
              <a:buChar char="Ø"/>
            </a:pPr>
            <a:endParaRPr lang="en-US" altLang="zh-CN" sz="20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endParaRPr lang="zh-CN" altLang="en-US" sz="2100" b="1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endParaRPr lang="zh-CN" altLang="en-US" sz="21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9915" y="1345565"/>
            <a:ext cx="7954645" cy="4674235"/>
          </a:xfrm>
        </p:spPr>
        <p:txBody>
          <a:bodyPr/>
          <a:lstStyle/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8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现代操作系统的</a:t>
            </a:r>
            <a:r>
              <a:rPr lang="zh-CN" altLang="en-US" sz="28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新宠   </a:t>
            </a:r>
            <a:r>
              <a:rPr lang="zh-CN" altLang="en-US" sz="2400" dirty="0" smtClean="0"/>
              <a:t>            </a:t>
            </a:r>
            <a:endParaRPr lang="zh-CN" altLang="en-US" sz="2400" dirty="0" smtClean="0"/>
          </a:p>
          <a:p>
            <a:pPr eaLnBrk="1" hangingPunct="1">
              <a:buFont typeface="Wingdings" panose="05000000000000000000" charset="0"/>
              <a:buChar char="n"/>
              <a:defRPr/>
            </a:pP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</a:t>
            </a: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实时操作系统</a:t>
            </a:r>
            <a:endParaRPr lang="en-US" altLang="zh-CN" sz="2400" b="1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lvl="1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dirty="0" smtClean="0">
                <a:sym typeface="+mn-ea"/>
              </a:rPr>
              <a:t> </a:t>
            </a:r>
            <a:r>
              <a:rPr lang="zh-CN" altLang="en-US" sz="2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实时操作系统（</a:t>
            </a:r>
            <a:r>
              <a:rPr lang="en-US" altLang="zh-CN" sz="2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RTOS</a:t>
            </a:r>
            <a:r>
              <a:rPr lang="zh-CN" altLang="en-US" sz="2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）是指当外界事件或数据产生时，能够接受并以足够快的速度予以处理，其处理的结果又能在</a:t>
            </a:r>
            <a:r>
              <a:rPr lang="zh-CN" altLang="en-US" sz="21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规定的时间之内</a:t>
            </a:r>
            <a:r>
              <a:rPr lang="zh-CN" altLang="en-US" sz="2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来控制生产过程或对处理系统做出快速响应，调度一切可利用的资源</a:t>
            </a:r>
            <a:r>
              <a:rPr lang="zh-CN" altLang="en-US" sz="21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完成实时任务</a:t>
            </a:r>
            <a:r>
              <a:rPr lang="zh-CN" altLang="en-US" sz="2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，并控制所有实时任务协调一致运行的操作系统。</a:t>
            </a:r>
            <a:endParaRPr lang="zh-CN" altLang="en-US" sz="21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en-US" altLang="zh-CN" sz="2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RTOS</a:t>
            </a:r>
            <a:r>
              <a:rPr lang="zh-CN" altLang="en-US" sz="2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核心特点是</a:t>
            </a:r>
            <a:r>
              <a:rPr lang="en-US" altLang="zh-CN" sz="21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精确的任务调度</a:t>
            </a:r>
            <a:r>
              <a:rPr lang="en-US" altLang="zh-CN" sz="2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1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可预测的响应时间</a:t>
            </a:r>
            <a:r>
              <a:rPr lang="en-US" altLang="zh-CN" sz="2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1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稳定性</a:t>
            </a:r>
            <a:r>
              <a:rPr lang="en-US" altLang="zh-CN" sz="2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1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</a:t>
            </a:r>
            <a:r>
              <a:rPr lang="en-US" altLang="zh-CN" sz="21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可靠性</a:t>
            </a:r>
            <a:endParaRPr lang="en-US" altLang="zh-CN" sz="2100" b="1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en-US" altLang="zh-CN" sz="21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典型的实时操作系统有VxWorks，RT-Thread，uCOS，QNX，WinCE等</a:t>
            </a:r>
            <a:endParaRPr lang="en-US" altLang="zh-CN" sz="21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endParaRPr lang="en-US" altLang="zh-CN" sz="21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dvAuto="0" autoUpdateAnimBg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9915" y="1345565"/>
            <a:ext cx="4777105" cy="4674235"/>
          </a:xfrm>
        </p:spPr>
        <p:txBody>
          <a:bodyPr/>
          <a:lstStyle/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8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现代操作系统的</a:t>
            </a:r>
            <a:r>
              <a:rPr lang="zh-CN" altLang="en-US" sz="28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新宠   </a:t>
            </a:r>
            <a:r>
              <a:rPr lang="zh-CN" altLang="en-US" sz="2400" dirty="0" smtClean="0"/>
              <a:t>            </a:t>
            </a:r>
            <a:endParaRPr lang="zh-CN" altLang="en-US" sz="2400" dirty="0" smtClean="0"/>
          </a:p>
          <a:p>
            <a:pPr eaLnBrk="1" hangingPunct="1">
              <a:buFont typeface="Wingdings" panose="05000000000000000000" charset="0"/>
              <a:buChar char="n"/>
              <a:defRPr/>
            </a:pP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</a:t>
            </a: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实时操作系统</a:t>
            </a:r>
            <a:endParaRPr lang="en-US" altLang="zh-CN" sz="2400" b="1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lvl="1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dirty="0" smtClean="0">
                <a:sym typeface="+mn-ea"/>
              </a:rPr>
              <a:t> </a:t>
            </a:r>
            <a:r>
              <a:rPr lang="en-US" altLang="zh-CN" sz="21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我国嵌入式实时操作系统有道系统（Delta OS）、翼辉（Sylix OS）、天脉系统（ACore OS）、科东软件（Intewell OS）、赛睿德（RT-Thread）等</a:t>
            </a:r>
            <a:endParaRPr lang="en-US" altLang="zh-CN" sz="21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charset="0"/>
              <a:buChar char="Ø"/>
              <a:defRPr/>
            </a:pPr>
            <a:r>
              <a:rPr lang="zh-CN" alt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广泛应用于</a:t>
            </a:r>
            <a:r>
              <a:rPr lang="en-US" altLang="zh-CN" sz="21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工业自动化、机器人、航空航天、军工</a:t>
            </a:r>
            <a:r>
              <a:rPr lang="zh-CN" alt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等特定</a:t>
            </a:r>
            <a:r>
              <a:rPr lang="en-US" altLang="zh-CN" sz="21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领域</a:t>
            </a:r>
            <a:endParaRPr lang="en-US" altLang="zh-CN" sz="21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  <p:pic>
        <p:nvPicPr>
          <p:cNvPr id="54276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92090" y="1196340"/>
            <a:ext cx="3763010" cy="5375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9915" y="1345565"/>
            <a:ext cx="7954645" cy="4674235"/>
          </a:xfrm>
        </p:spPr>
        <p:txBody>
          <a:bodyPr/>
          <a:lstStyle/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8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现代操作系统的</a:t>
            </a:r>
            <a:r>
              <a:rPr lang="zh-CN" altLang="en-US" sz="2800" b="1" smtClean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新宠   </a:t>
            </a:r>
            <a:r>
              <a:rPr lang="zh-CN" altLang="en-US" sz="2400" dirty="0" smtClean="0"/>
              <a:t>            </a:t>
            </a:r>
            <a:endParaRPr lang="zh-CN" altLang="en-US" sz="2400" dirty="0" smtClean="0"/>
          </a:p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  <a:defRPr/>
            </a:pP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分布式</a:t>
            </a: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操作系统</a:t>
            </a:r>
            <a:r>
              <a:rPr lang="zh-CN" alt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sym typeface="Arial" panose="020B0604020202020204" pitchFamily="34" charset="0"/>
              </a:rPr>
              <a:t>（</a:t>
            </a: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sym typeface="Arial" panose="020B0604020202020204" pitchFamily="34" charset="0"/>
              </a:rPr>
              <a:t>云操作系统）</a:t>
            </a:r>
            <a:r>
              <a:rPr lang="en-US" altLang="zh-CN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+mn-ea"/>
                <a:sym typeface="Arial" panose="020B0604020202020204" pitchFamily="34" charset="0"/>
              </a:rPr>
              <a:t>		</a:t>
            </a:r>
            <a:endParaRPr lang="en-US" altLang="zh-CN" sz="2400" b="1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2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100" b="1" dirty="0" smtClean="0">
                <a:latin typeface="+mn-ea"/>
                <a:sym typeface="+mn-ea"/>
              </a:rPr>
              <a:t>若干个计算机可相互协作共同完成一项任务</a:t>
            </a:r>
            <a:r>
              <a:rPr lang="zh-CN" altLang="en-US" sz="2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1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2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100" b="1" dirty="0" smtClean="0">
                <a:latin typeface="+mn-ea"/>
                <a:sym typeface="+mn-ea"/>
              </a:rPr>
              <a:t>分布式系统资源为所有用户共享</a:t>
            </a:r>
            <a:endParaRPr lang="zh-CN" altLang="en-US" sz="2100" b="1" dirty="0" smtClean="0">
              <a:latin typeface="+mn-ea"/>
              <a:sym typeface="+mn-ea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100" b="1" dirty="0" smtClean="0">
                <a:latin typeface="+mn-ea"/>
                <a:sym typeface="+mn-ea"/>
              </a:rPr>
              <a:t> 各个计算机间相互通讯，数据传输</a:t>
            </a:r>
            <a:endParaRPr lang="zh-CN" altLang="en-US" sz="2100" b="1" dirty="0" smtClean="0">
              <a:latin typeface="+mn-ea"/>
              <a:sym typeface="+mn-ea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2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100" b="1" kern="1200" noProof="0" dirty="0" smtClean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阿里飞天Apsara</a:t>
            </a:r>
            <a:r>
              <a:rPr lang="zh-CN" altLang="en-US" sz="2100" b="1" kern="12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、</a:t>
            </a:r>
            <a:r>
              <a:rPr lang="en-US" altLang="zh-CN" sz="2100" b="1" kern="120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AliOS</a:t>
            </a:r>
            <a:r>
              <a:rPr lang="zh-CN" altLang="en-US" sz="2100" b="1" kern="12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、百度</a:t>
            </a:r>
            <a:r>
              <a:rPr lang="en-US" altLang="zh-CN" sz="2100" b="1" kern="120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Due</a:t>
            </a:r>
            <a:r>
              <a:rPr lang="en-US" altLang="zh-CN" sz="2100" b="1" kern="120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rOS</a:t>
            </a:r>
            <a:r>
              <a:rPr lang="zh-CN" altLang="en-US" sz="2100" b="1" kern="120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、</a:t>
            </a:r>
            <a:r>
              <a:rPr lang="en-US" altLang="zh-CN" sz="2100" b="1" kern="120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ROS</a:t>
            </a:r>
            <a:r>
              <a:rPr lang="zh-CN" altLang="en-US" sz="2100" b="1" kern="120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等</a:t>
            </a:r>
            <a:endParaRPr lang="zh-CN" altLang="en-US" sz="2100" b="1" kern="1200" noProof="0" dirty="0" err="1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lvl="0" indent="0" eaLnBrk="1" latinLnBrk="0" hangingPunct="1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charset="0"/>
              <a:buNone/>
              <a:defRPr/>
            </a:pPr>
            <a:r>
              <a:rPr lang="zh-CN" altLang="en-US" sz="28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发展的总体趋势</a:t>
            </a:r>
            <a:endParaRPr lang="zh-CN" altLang="en-US" sz="28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charset="0"/>
              <a:buChar char="Ø"/>
              <a:defRPr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  <a:sym typeface="+mn-ea"/>
              </a:rPr>
              <a:t>单机单处理器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  <a:sym typeface="+mn-ea"/>
              </a:rPr>
              <a:t>—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  <a:sym typeface="+mn-ea"/>
              </a:rPr>
              <a:t>多核处理器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  <a:sym typeface="+mn-ea"/>
              </a:rPr>
              <a:t>--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  <a:sym typeface="+mn-ea"/>
              </a:rPr>
              <a:t>分布式集群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  <a:sym typeface="+mn-ea"/>
              </a:rPr>
              <a:t>—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  <a:sym typeface="+mn-ea"/>
              </a:rPr>
              <a:t>云计算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charset="0"/>
              <a:buChar char="Ø"/>
              <a:defRPr/>
            </a:pPr>
            <a:r>
              <a:rPr lang="zh-CN" altLang="en-US" sz="2000" b="1" dirty="0" smtClean="0">
                <a:sym typeface="+mn-ea"/>
              </a:rPr>
              <a:t>结构功能简单</a:t>
            </a:r>
            <a:r>
              <a:rPr lang="en-US" altLang="zh-CN" sz="2000" b="1" dirty="0" smtClean="0">
                <a:sym typeface="+mn-ea"/>
              </a:rPr>
              <a:t>—</a:t>
            </a:r>
            <a:r>
              <a:rPr lang="zh-CN" altLang="en-US" sz="2000" b="1" dirty="0" smtClean="0">
                <a:sym typeface="+mn-ea"/>
              </a:rPr>
              <a:t>结构功能复杂</a:t>
            </a:r>
            <a:endParaRPr lang="en-US" altLang="zh-CN" sz="2000" b="1" dirty="0"/>
          </a:p>
          <a:p>
            <a:pPr lvl="1" eaLnBrk="1" hangingPunct="1">
              <a:buFont typeface="Wingdings" panose="05000000000000000000" charset="0"/>
              <a:buChar char="Ø"/>
              <a:defRPr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  <a:sym typeface="+mn-ea"/>
              </a:rPr>
              <a:t>任务串行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  <a:sym typeface="+mn-ea"/>
              </a:rPr>
              <a:t>—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  <a:sym typeface="+mn-ea"/>
              </a:rPr>
              <a:t>任务并发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Font typeface="Wingdings" panose="05000000000000000000" charset="0"/>
              <a:buChar char="Ø"/>
              <a:defRPr/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  <a:sym typeface="+mn-ea"/>
              </a:rPr>
              <a:t>任务静态配置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  <a:sym typeface="+mn-ea"/>
              </a:rPr>
              <a:t>—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  <a:sym typeface="+mn-ea"/>
              </a:rPr>
              <a:t>任务动态建立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n"/>
              <a:defRPr/>
            </a:pPr>
            <a:endParaRPr lang="zh-CN" altLang="en-US" sz="2000" b="1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操作系统的演化过程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7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7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dvAuto="0" autoUpdateAnimBg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本章主要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内容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3895" y="908368"/>
            <a:ext cx="7848600" cy="4395787"/>
          </a:xfrm>
        </p:spPr>
        <p:txBody>
          <a:bodyPr lIns="18000" rIns="18000"/>
          <a:lstStyle/>
          <a:p>
            <a:pPr marL="0" indent="0" eaLnBrk="1" hangingPunct="1">
              <a:lnSpc>
                <a:spcPct val="110000"/>
              </a:lnSpc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操作系统的主要功能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操作系统的演化过程</a:t>
            </a: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主要成就</a:t>
            </a:r>
            <a:endParaRPr lang="zh-CN" altLang="en-US" sz="2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现代操作系统的特征</a:t>
            </a: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虚拟机和虚拟化</a:t>
            </a: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None/>
            </a:pP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9915" y="1345565"/>
            <a:ext cx="7954645" cy="4674235"/>
          </a:xfrm>
        </p:spPr>
        <p:txBody>
          <a:bodyPr/>
          <a:lstStyle/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操作系统是最复杂的软件之一</a:t>
            </a:r>
            <a:endParaRPr lang="zh-CN" altLang="en-US" sz="2400" b="1" dirty="0" smtClean="0">
              <a:solidFill>
                <a:srgbClr val="0070C0"/>
              </a:solidFill>
            </a:endParaRPr>
          </a:p>
          <a:p>
            <a:pPr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有四个重要的理论进展：</a:t>
            </a:r>
            <a:endParaRPr lang="zh-CN" altLang="en-US" sz="2400" b="1" dirty="0" smtClean="0">
              <a:solidFill>
                <a:srgbClr val="0070C0"/>
              </a:solidFill>
            </a:endParaRPr>
          </a:p>
          <a:p>
            <a:pPr lvl="1"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进程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 内存管理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 信息保护和安全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 调度和资源管理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0"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740" b="1" dirty="0" smtClean="0">
                <a:solidFill>
                  <a:srgbClr val="0070C0"/>
                </a:solidFill>
              </a:rPr>
              <a:t>进程</a:t>
            </a:r>
            <a:endParaRPr lang="zh-CN" altLang="en-US" sz="2740" b="1" dirty="0" smtClean="0">
              <a:solidFill>
                <a:srgbClr val="0070C0"/>
              </a:solidFill>
            </a:endParaRPr>
          </a:p>
          <a:p>
            <a:pPr lvl="1"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一个正在执行的程序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计算机中正在运行的程序的一个实例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可分配给处理器并由处理器执行的一个实体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由一个按顺序执行的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程序，一个当前状态和一组相关系统资源所表征的活动单元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marL="457200" lvl="1" indent="0"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</a:pPr>
            <a:r>
              <a:rPr lang="en-US" altLang="zh-CN" sz="2400" b="1" dirty="0" smtClean="0">
                <a:solidFill>
                  <a:srgbClr val="0070C0"/>
                </a:solidFill>
              </a:rPr>
              <a:t> </a:t>
            </a:r>
            <a:endParaRPr lang="zh-CN" altLang="en-US" sz="2000" b="1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成就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7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7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9915" y="1345565"/>
            <a:ext cx="7954645" cy="5093335"/>
          </a:xfrm>
        </p:spPr>
        <p:txBody>
          <a:bodyPr/>
          <a:lstStyle/>
          <a:p>
            <a:pPr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设计出能够协调各种不同活动的操作系统非常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困难。</a:t>
            </a:r>
            <a:endParaRPr lang="zh-CN" altLang="en-US" sz="2400" b="1" dirty="0" smtClean="0">
              <a:solidFill>
                <a:srgbClr val="0070C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不可能分析事件序列的所有组合，缺乏在所有活动中进行协调合作的系统级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方法</a:t>
            </a:r>
            <a:endParaRPr lang="zh-CN" altLang="en-US" sz="2400" b="1" dirty="0" smtClean="0">
              <a:solidFill>
                <a:srgbClr val="0070C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错误诊断难度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大，一些错误的精确场景很难再现：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 不正确的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同步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 失败的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互斥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不正确的程序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操作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死锁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问题的解决：需要一种系统级的方法来监控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进程</a:t>
            </a:r>
            <a:endParaRPr lang="zh-CN" altLang="en-US" sz="2400" b="1" dirty="0" smtClean="0">
              <a:solidFill>
                <a:srgbClr val="0070C0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除了程序和数据外，执行上下文（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execution context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）也成为进程的组成部分，又称为进程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状态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通过这种特定的数据结构来确保进程的协调和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合作。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en-US" sz="2000" b="1" dirty="0" smtClean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成就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7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成就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07540" y="100965"/>
            <a:ext cx="5869940" cy="6757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9915" y="1345565"/>
            <a:ext cx="7954645" cy="5093335"/>
          </a:xfrm>
        </p:spPr>
        <p:txBody>
          <a:bodyPr/>
          <a:lstStyle/>
          <a:p>
            <a:pPr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内存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管理：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进程隔离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：存储空间相互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独立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自动分配和管理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：按需动态分配，对程序员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透明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支持模块化程序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设计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 保护和访问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控制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长期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存储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虚存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机制</a:t>
            </a:r>
            <a:endParaRPr lang="zh-CN" altLang="en-US" sz="2400" b="1" dirty="0" smtClean="0">
              <a:solidFill>
                <a:srgbClr val="0070C0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允许程序以逻辑方式访问存储器，而不考虑物理内存上可用的空间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数量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满足多个进程同时驻留在内存中的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需求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分页系统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：固定大小的连续块称为页，虚地址由页号和页中偏移量组成，分页系统完成由虚地址到实地址的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映射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缺页（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missing page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）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处理</a:t>
            </a:r>
            <a:endParaRPr lang="zh-CN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成就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7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37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本章主要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内容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3895" y="908368"/>
            <a:ext cx="7848600" cy="4395787"/>
          </a:xfrm>
        </p:spPr>
        <p:txBody>
          <a:bodyPr lIns="18000" rIns="18000"/>
          <a:lstStyle/>
          <a:p>
            <a:pPr marL="0" indent="0" eaLnBrk="1" hangingPunct="1">
              <a:lnSpc>
                <a:spcPct val="110000"/>
              </a:lnSpc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操作系统的主要功能</a:t>
            </a:r>
            <a:endParaRPr lang="zh-CN" altLang="en-US" sz="2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操作系统的演化过程</a:t>
            </a: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主要成就</a:t>
            </a: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现代操作系统的特征</a:t>
            </a: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虚拟机和虚拟化</a:t>
            </a: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None/>
            </a:pP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成就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  <p:pic>
        <p:nvPicPr>
          <p:cNvPr id="2" name="图片 1" descr="0813-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1412875"/>
            <a:ext cx="9001760" cy="5156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成就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  <p:pic>
        <p:nvPicPr>
          <p:cNvPr id="4" name="图片 3" descr="0813-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700530"/>
            <a:ext cx="7119620" cy="4380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9915" y="1345565"/>
            <a:ext cx="7954645" cy="5093335"/>
          </a:xfrm>
        </p:spPr>
        <p:txBody>
          <a:bodyPr/>
          <a:lstStyle/>
          <a:p>
            <a:pPr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信息保护和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安全：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可用性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：保护系统不被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中断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保密性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：保证用户不能读取未授权访问的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数据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数据完整性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：保护数据不被未授权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修改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认证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：涉及用户身份的正确认证和消息或数据的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合法性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调度和资源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管理</a:t>
            </a:r>
            <a:endParaRPr lang="zh-CN" altLang="en-US" sz="2400" b="1" dirty="0" smtClean="0">
              <a:solidFill>
                <a:srgbClr val="0070C0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公平性</a:t>
            </a:r>
            <a:endParaRPr lang="zh-CN" altLang="en-US" sz="20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有差别的响应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: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区分不同作业类别，试图做出满足所有要求的分配和调度决策，并动态进行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决策。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有效性：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希望获得最大吞吐量和最小响应时间，容纳尽可能多的用户。</a:t>
            </a:r>
            <a:endParaRPr lang="zh-CN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成就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7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成就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  <p:pic>
        <p:nvPicPr>
          <p:cNvPr id="2" name="图片 1" descr="081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1340485"/>
            <a:ext cx="6582410" cy="5027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本章主要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内容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3895" y="908368"/>
            <a:ext cx="7848600" cy="4395787"/>
          </a:xfrm>
        </p:spPr>
        <p:txBody>
          <a:bodyPr lIns="18000" rIns="18000"/>
          <a:lstStyle/>
          <a:p>
            <a:pPr marL="0" indent="0" eaLnBrk="1" hangingPunct="1">
              <a:lnSpc>
                <a:spcPct val="110000"/>
              </a:lnSpc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操作系统的主要功能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操作系统的演化过程</a:t>
            </a: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主要成就</a:t>
            </a: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现代操作系统的特征</a:t>
            </a:r>
            <a:endParaRPr lang="zh-CN" altLang="en-US" sz="2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虚拟机和虚拟化</a:t>
            </a: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None/>
            </a:pP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9915" y="1345565"/>
            <a:ext cx="7954645" cy="5093335"/>
          </a:xfrm>
        </p:spPr>
        <p:txBody>
          <a:bodyPr/>
          <a:lstStyle/>
          <a:p>
            <a:pPr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微内核体系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结构：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 提供操作系统核心功能的内核的精简版本，它设计成在很小的内存空间内增加移植性，提供模块化设计，以使用户安装不同的接口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 将通常与内核集成在一起的系统服务层被分离出来，变成可以根据需求加入的选件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仅将</a:t>
            </a:r>
            <a:r>
              <a:rPr lang="zh-CN" altLang="zh-CN" sz="2000" b="1" dirty="0">
                <a:solidFill>
                  <a:schemeClr val="tx1"/>
                </a:solidFill>
                <a:sym typeface="+mn-ea"/>
              </a:rPr>
              <a:t>最基本的功能作为内核，包括最小的进程管理、内存管理和通信功能，其他功能作为系统程序或用户程序出现。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采用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CS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模式（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client-server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），微内核经常扮演消息传递的功能。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很多嵌入式操作系统都是这种结构。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微内核嵌入式操作系统几乎都支持定制裁剪</a:t>
            </a:r>
            <a:endParaRPr lang="zh-CN" altLang="zh-CN" sz="2000" b="1" dirty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endParaRPr lang="zh-CN" altLang="zh-CN" sz="20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现代操作系统的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特征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Text Box 3"/>
          <p:cNvSpPr txBox="1"/>
          <p:nvPr>
            <p:custDataLst>
              <p:tags r:id="rId1"/>
            </p:custDataLst>
          </p:nvPr>
        </p:nvSpPr>
        <p:spPr>
          <a:xfrm>
            <a:off x="5092700" y="1918970"/>
            <a:ext cx="1612900" cy="728663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操作系统服务进程</a:t>
            </a:r>
            <a:endParaRPr lang="zh-CN" altLang="zh-CN" sz="24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038" name="Text Box 4"/>
          <p:cNvSpPr txBox="1"/>
          <p:nvPr>
            <p:custDataLst>
              <p:tags r:id="rId2"/>
            </p:custDataLst>
          </p:nvPr>
        </p:nvSpPr>
        <p:spPr>
          <a:xfrm>
            <a:off x="1384300" y="3276283"/>
            <a:ext cx="1128713" cy="728662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8900000" algn="ctr" rotWithShape="0">
              <a:srgbClr val="808080"/>
            </a:outerShdw>
          </a:effectLst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客户</a:t>
            </a:r>
            <a:endParaRPr lang="zh-CN" altLang="zh-CN" sz="24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进程1</a:t>
            </a:r>
            <a:endParaRPr lang="zh-CN" altLang="zh-CN" sz="24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039" name="Text Box 5"/>
          <p:cNvSpPr txBox="1"/>
          <p:nvPr>
            <p:custDataLst>
              <p:tags r:id="rId3"/>
            </p:custDataLst>
          </p:nvPr>
        </p:nvSpPr>
        <p:spPr>
          <a:xfrm>
            <a:off x="2513013" y="3276283"/>
            <a:ext cx="1128712" cy="728662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8900000" algn="ctr" rotWithShape="0">
              <a:srgbClr val="808080"/>
            </a:outerShdw>
          </a:effectLst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客户</a:t>
            </a:r>
            <a:endParaRPr lang="zh-CN" altLang="zh-CN" sz="24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进程2</a:t>
            </a:r>
            <a:endParaRPr lang="zh-CN" altLang="zh-CN" sz="24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040" name="Text Box 6"/>
          <p:cNvSpPr txBox="1"/>
          <p:nvPr>
            <p:custDataLst>
              <p:tags r:id="rId4"/>
            </p:custDataLst>
          </p:nvPr>
        </p:nvSpPr>
        <p:spPr>
          <a:xfrm>
            <a:off x="3641725" y="3276283"/>
            <a:ext cx="1128713" cy="728662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8900000" algn="ctr" rotWithShape="0">
              <a:srgbClr val="808080"/>
            </a:outerShdw>
          </a:effectLst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文件服务器</a:t>
            </a:r>
            <a:endParaRPr lang="zh-CN" altLang="zh-CN" sz="24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041" name="Text Box 7"/>
          <p:cNvSpPr txBox="1"/>
          <p:nvPr>
            <p:custDataLst>
              <p:tags r:id="rId5"/>
            </p:custDataLst>
          </p:nvPr>
        </p:nvSpPr>
        <p:spPr>
          <a:xfrm>
            <a:off x="4770438" y="3276283"/>
            <a:ext cx="1128712" cy="728662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8900000" algn="ctr" rotWithShape="0">
              <a:srgbClr val="808080"/>
            </a:outerShdw>
          </a:effectLst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进程服务器</a:t>
            </a:r>
            <a:endParaRPr lang="zh-CN" altLang="zh-CN" sz="24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042" name="Text Box 8"/>
          <p:cNvSpPr txBox="1"/>
          <p:nvPr>
            <p:custDataLst>
              <p:tags r:id="rId6"/>
            </p:custDataLst>
          </p:nvPr>
        </p:nvSpPr>
        <p:spPr>
          <a:xfrm>
            <a:off x="5899150" y="3276283"/>
            <a:ext cx="1128713" cy="728662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8900000" algn="ctr" rotWithShape="0">
              <a:srgbClr val="808080"/>
            </a:outerShdw>
          </a:effectLst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辅</a:t>
            </a:r>
            <a:r>
              <a:rPr lang="zh-CN" altLang="zh-CN" sz="24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存服务器</a:t>
            </a:r>
            <a:endParaRPr lang="zh-CN" altLang="zh-CN" sz="24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043" name="Text Box 9"/>
          <p:cNvSpPr txBox="1"/>
          <p:nvPr>
            <p:custDataLst>
              <p:tags r:id="rId7"/>
            </p:custDataLst>
          </p:nvPr>
        </p:nvSpPr>
        <p:spPr>
          <a:xfrm>
            <a:off x="7027863" y="3276283"/>
            <a:ext cx="1128712" cy="728662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18900000" algn="ctr" rotWithShape="0">
              <a:srgbClr val="808080"/>
            </a:outerShdw>
          </a:effectLst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accent2"/>
                </a:solidFill>
                <a:ea typeface="华文新魏" panose="02010800040101010101" pitchFamily="2" charset="-122"/>
              </a:rPr>
              <a:t>……</a:t>
            </a:r>
            <a:endParaRPr lang="zh-CN" altLang="zh-CN" sz="24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044" name="Text Box 10"/>
          <p:cNvSpPr txBox="1"/>
          <p:nvPr>
            <p:custDataLst>
              <p:tags r:id="rId8"/>
            </p:custDataLst>
          </p:nvPr>
        </p:nvSpPr>
        <p:spPr>
          <a:xfrm>
            <a:off x="1384300" y="4006533"/>
            <a:ext cx="6772275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微内核</a:t>
            </a:r>
            <a:r>
              <a:rPr lang="zh-CN" altLang="zh-CN" sz="1800" b="1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(消息传递、进程调度、内存管理)</a:t>
            </a:r>
            <a:endParaRPr lang="zh-CN" altLang="zh-CN" sz="1800" b="1" dirty="0">
              <a:solidFill>
                <a:srgbClr val="CC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045" name="Text Box 11"/>
          <p:cNvSpPr txBox="1"/>
          <p:nvPr>
            <p:custDataLst>
              <p:tags r:id="rId9"/>
            </p:custDataLst>
          </p:nvPr>
        </p:nvSpPr>
        <p:spPr>
          <a:xfrm>
            <a:off x="1384300" y="4654233"/>
            <a:ext cx="6772275" cy="63658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计算机硬件</a:t>
            </a:r>
            <a:endParaRPr lang="zh-CN" altLang="zh-CN" sz="24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046" name="Text Box 12"/>
          <p:cNvSpPr txBox="1"/>
          <p:nvPr>
            <p:custDataLst>
              <p:tags r:id="rId10"/>
            </p:custDataLst>
          </p:nvPr>
        </p:nvSpPr>
        <p:spPr>
          <a:xfrm>
            <a:off x="2028825" y="1918970"/>
            <a:ext cx="1128713" cy="728663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用户</a:t>
            </a:r>
            <a:endParaRPr lang="zh-CN" altLang="zh-CN" sz="24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进程</a:t>
            </a:r>
            <a:endParaRPr lang="zh-CN" altLang="zh-CN" sz="24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047" name="AutoShape 13"/>
          <p:cNvSpPr/>
          <p:nvPr>
            <p:custDataLst>
              <p:tags r:id="rId11"/>
            </p:custDataLst>
          </p:nvPr>
        </p:nvSpPr>
        <p:spPr>
          <a:xfrm rot="5400000">
            <a:off x="2297113" y="1798320"/>
            <a:ext cx="431800" cy="2257425"/>
          </a:xfrm>
          <a:prstGeom prst="leftBrace">
            <a:avLst>
              <a:gd name="adj1" fmla="val 43566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44048" name="AutoShape 14"/>
          <p:cNvSpPr/>
          <p:nvPr>
            <p:custDataLst>
              <p:tags r:id="rId12"/>
            </p:custDataLst>
          </p:nvPr>
        </p:nvSpPr>
        <p:spPr>
          <a:xfrm rot="5400000">
            <a:off x="5683250" y="669608"/>
            <a:ext cx="431800" cy="4514850"/>
          </a:xfrm>
          <a:prstGeom prst="leftBrace">
            <a:avLst>
              <a:gd name="adj1" fmla="val 87132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44049" name="AutoShape 17"/>
          <p:cNvSpPr/>
          <p:nvPr>
            <p:custDataLst>
              <p:tags r:id="rId13"/>
            </p:custDataLst>
          </p:nvPr>
        </p:nvSpPr>
        <p:spPr>
          <a:xfrm>
            <a:off x="8156575" y="3309620"/>
            <a:ext cx="160338" cy="636588"/>
          </a:xfrm>
          <a:prstGeom prst="rightBrace">
            <a:avLst>
              <a:gd name="adj1" fmla="val 33085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44050" name="AutoShape 18"/>
          <p:cNvSpPr/>
          <p:nvPr>
            <p:custDataLst>
              <p:tags r:id="rId14"/>
            </p:custDataLst>
          </p:nvPr>
        </p:nvSpPr>
        <p:spPr>
          <a:xfrm>
            <a:off x="8156575" y="4014470"/>
            <a:ext cx="160338" cy="1274763"/>
          </a:xfrm>
          <a:prstGeom prst="rightBrace">
            <a:avLst>
              <a:gd name="adj1" fmla="val 66253"/>
              <a:gd name="adj2" fmla="val 50000"/>
            </a:avLst>
          </a:prstGeom>
          <a:solidFill>
            <a:srgbClr val="CC0000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44051" name="AutoShape 19"/>
          <p:cNvSpPr/>
          <p:nvPr>
            <p:custDataLst>
              <p:tags r:id="rId15"/>
            </p:custDataLst>
          </p:nvPr>
        </p:nvSpPr>
        <p:spPr>
          <a:xfrm>
            <a:off x="2320925" y="3974783"/>
            <a:ext cx="1943100" cy="247650"/>
          </a:xfrm>
          <a:prstGeom prst="curvedUpArrow">
            <a:avLst>
              <a:gd name="adj1" fmla="val 156923"/>
              <a:gd name="adj2" fmla="val 313846"/>
              <a:gd name="adj3" fmla="val 33333"/>
            </a:avLst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4400" dirty="0">
              <a:solidFill>
                <a:schemeClr val="tx2"/>
              </a:solidFill>
            </a:endParaRPr>
          </a:p>
        </p:txBody>
      </p:sp>
      <p:sp>
        <p:nvSpPr>
          <p:cNvPr id="44052" name="AutoShape 20"/>
          <p:cNvSpPr/>
          <p:nvPr>
            <p:custDataLst>
              <p:tags r:id="rId16"/>
            </p:custDataLst>
          </p:nvPr>
        </p:nvSpPr>
        <p:spPr>
          <a:xfrm>
            <a:off x="1455738" y="5086033"/>
            <a:ext cx="1773237" cy="922337"/>
          </a:xfrm>
          <a:prstGeom prst="wedgeRectCallout">
            <a:avLst>
              <a:gd name="adj1" fmla="val 44986"/>
              <a:gd name="adj2" fmla="val -133995"/>
            </a:avLst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18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客户通过微内核发送消息给文件服务器</a:t>
            </a:r>
            <a:endParaRPr lang="zh-CN" altLang="zh-CN" sz="18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4054" name="Rectangle 22"/>
          <p:cNvSpPr/>
          <p:nvPr>
            <p:custDataLst>
              <p:tags r:id="rId17"/>
            </p:custDataLst>
          </p:nvPr>
        </p:nvSpPr>
        <p:spPr>
          <a:xfrm>
            <a:off x="3328988" y="5478145"/>
            <a:ext cx="4897437" cy="360363"/>
          </a:xfrm>
          <a:prstGeom prst="rect">
            <a:avLst/>
          </a:prstGeom>
          <a:solidFill>
            <a:srgbClr val="EDE7E3"/>
          </a:solidFill>
          <a:ln w="9525">
            <a:noFill/>
          </a:ln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lnSpc>
                <a:spcPct val="90000"/>
              </a:lnSpc>
              <a:buNone/>
            </a:pPr>
            <a:r>
              <a:rPr lang="zh-CN" altLang="zh-CN" sz="1800" b="1" dirty="0"/>
              <a:t>微内核结构模型</a:t>
            </a:r>
            <a:r>
              <a:rPr lang="zh-CN" altLang="en-US" sz="1800" b="1" dirty="0"/>
              <a:t>（</a:t>
            </a:r>
            <a:r>
              <a:rPr lang="en-US" altLang="zh-CN" sz="1800" b="1" dirty="0"/>
              <a:t>QNX, Mach,Vxworks</a:t>
            </a:r>
            <a:r>
              <a:rPr lang="zh-CN" altLang="en-US" sz="1800" b="1" dirty="0"/>
              <a:t>等）</a:t>
            </a:r>
            <a:endParaRPr lang="zh-CN" altLang="zh-CN" sz="1800" b="1" dirty="0">
              <a:solidFill>
                <a:srgbClr val="6600FF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现代操作系统的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特征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9915" y="1345565"/>
            <a:ext cx="7954645" cy="5093335"/>
          </a:xfrm>
        </p:spPr>
        <p:txBody>
          <a:bodyPr/>
          <a:lstStyle/>
          <a:p>
            <a:pPr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多线程：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把执行一个应用程序的进程划分为可以同时运行的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线程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线程是可分派的工作单元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多线程对于执行许多本质上独立且不需要串行处理的程序非常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有用。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对称多处理（</a:t>
            </a:r>
            <a:r>
              <a:rPr lang="en-US" altLang="zh-CN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Symmetric MultiProcessing</a:t>
            </a: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，</a:t>
            </a:r>
            <a:r>
              <a:rPr lang="en-US" altLang="zh-CN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SMP</a:t>
            </a: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）</a:t>
            </a:r>
            <a:endParaRPr lang="zh-CN" altLang="en-US" sz="2285" b="1" dirty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多个处理器，共享内存和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I/O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设备，互联。所有处理器可以执行相同的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功能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操作系统可调度进程或线程到所有的处理器上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运行。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操作系统负责在多个处理器间调度进程和线程，并负责处理处理器间的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同步</a:t>
            </a:r>
            <a:endParaRPr lang="zh-CN" altLang="zh-CN" sz="20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现代操作系统的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特征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7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7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7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589915" y="1345565"/>
            <a:ext cx="7954645" cy="5093335"/>
          </a:xfrm>
        </p:spPr>
        <p:txBody>
          <a:bodyPr/>
          <a:lstStyle/>
          <a:p>
            <a:pPr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 smtClean="0">
                <a:solidFill>
                  <a:srgbClr val="0070C0"/>
                </a:solidFill>
              </a:rPr>
              <a:t>分布式操作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系统：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 smtClean="0">
                <a:solidFill>
                  <a:schemeClr val="tx1"/>
                </a:solidFill>
              </a:rPr>
              <a:t>多级系统好像具有单一存储空间和统一的文件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系统</a:t>
            </a:r>
            <a:endParaRPr lang="zh-CN" altLang="en-US" sz="2000" b="1" dirty="0" smtClean="0">
              <a:solidFill>
                <a:schemeClr val="tx1"/>
              </a:solidFill>
            </a:endParaRPr>
          </a:p>
          <a:p>
            <a:pPr lv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面向对象的</a:t>
            </a: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设计</a:t>
            </a:r>
            <a:endParaRPr lang="zh-CN" altLang="en-US" sz="2285" b="1" dirty="0">
              <a:solidFill>
                <a:schemeClr val="tx1"/>
              </a:solidFill>
              <a:sym typeface="+mn-ea"/>
            </a:endParaRP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定制操作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系统</a:t>
            </a:r>
            <a:endParaRPr lang="zh-CN" altLang="zh-CN" sz="2000" b="1" dirty="0" smtClean="0">
              <a:solidFill>
                <a:schemeClr val="tx1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</a:pP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现代操作系统的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特征</a:t>
            </a:r>
            <a:endParaRPr lang="zh-CN" altLang="en-US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本章主要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内容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3895" y="908368"/>
            <a:ext cx="7848600" cy="4395787"/>
          </a:xfrm>
        </p:spPr>
        <p:txBody>
          <a:bodyPr lIns="18000" rIns="18000"/>
          <a:lstStyle/>
          <a:p>
            <a:pPr marL="0" indent="0" eaLnBrk="1" hangingPunct="1">
              <a:lnSpc>
                <a:spcPct val="110000"/>
              </a:lnSpc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操作系统的主要功能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操作系统的演化过程</a:t>
            </a: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主要成就</a:t>
            </a: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现代操作系统的特征</a:t>
            </a: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Char char="n"/>
            </a:pPr>
            <a:r>
              <a:rPr lang="zh-C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虚拟机和虚拟化</a:t>
            </a:r>
            <a:endParaRPr lang="zh-CN" altLang="en-US" sz="28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None/>
            </a:pPr>
            <a:endParaRPr lang="zh-CN" altLang="en-US" sz="2800" b="1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功能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操作系统的</a:t>
            </a:r>
            <a:r>
              <a:rPr lang="zh-CN" altLang="en-US" sz="280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  <a:endParaRPr lang="zh-CN" altLang="en-US" sz="280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>
                <a:solidFill>
                  <a:srgbClr val="006600"/>
                </a:solidFill>
                <a:sym typeface="+mn-ea"/>
              </a:rPr>
              <a:t>         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计算机系统中的一个</a:t>
            </a:r>
            <a:r>
              <a:rPr lang="zh-C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系统基础软件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，它是这样一些程序模块的集合：它们能有效地</a:t>
            </a:r>
            <a:r>
              <a:rPr lang="zh-C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组织和管理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计算机系统中的</a:t>
            </a:r>
            <a:r>
              <a:rPr lang="zh-C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硬件及软件资源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，合理地组织计算机工作流程，</a:t>
            </a:r>
            <a:r>
              <a:rPr lang="zh-C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控制程序的执行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，并</a:t>
            </a:r>
            <a:r>
              <a:rPr lang="zh-C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向用户提供各种服务功能及相应接口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，使用户能够灵活、方便和有效地使用计算机，使整个计算机系统能高效地运行。</a:t>
            </a:r>
            <a:endParaRPr lang="zh-CN" altLang="en-US" sz="2800" b="1">
              <a:solidFill>
                <a:schemeClr val="tx1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zh-CN" altLang="en-US" sz="2800" b="1">
              <a:solidFill>
                <a:srgbClr val="0066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en-US" altLang="zh-CN" sz="2800" baseline="30000" dirty="0">
              <a:solidFill>
                <a:srgbClr val="161628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虚拟机和虚拟化</a:t>
            </a:r>
            <a:endParaRPr lang="zh-CN" altLang="en-US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3895" y="908368"/>
            <a:ext cx="7848600" cy="4395787"/>
          </a:xfrm>
        </p:spPr>
        <p:txBody>
          <a:bodyPr lIns="18000" rIns="18000"/>
          <a:lstStyle/>
          <a:p>
            <a:pPr marL="0" indent="0" eaLnBrk="1" hangingPunct="1">
              <a:lnSpc>
                <a:spcPct val="110000"/>
              </a:lnSpc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虚拟化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通过在软件和物理硬件之间提供一个软件转换层（称为抽象层）来管理计算机资源的一组技术。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28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虚拟化的主要方法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sz="245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虚拟机（</a:t>
            </a:r>
            <a:r>
              <a:rPr lang="en-US" altLang="zh-CN" sz="245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Virtual Machine,VM</a:t>
            </a:r>
            <a:r>
              <a:rPr lang="zh-CN" altLang="en-US" sz="245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5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1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charset="0"/>
              <a:buNone/>
            </a:pPr>
            <a:r>
              <a:rPr lang="en-US" altLang="zh-CN" sz="245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5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代表：</a:t>
            </a:r>
            <a:r>
              <a:rPr lang="en-US" altLang="zh-CN" sz="245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vmware bochs</a:t>
            </a:r>
            <a:endParaRPr lang="zh-CN" altLang="en-US" sz="245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charset="0"/>
              <a:buChar char="Ø"/>
            </a:pPr>
            <a:r>
              <a:rPr lang="zh-CN" altLang="en-US" sz="245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虚拟化容器</a:t>
            </a:r>
            <a:r>
              <a:rPr lang="en-US" altLang="zh-CN" sz="245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(Virtualization container)</a:t>
            </a:r>
            <a:endParaRPr lang="en-US" altLang="zh-CN" sz="245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1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charset="0"/>
              <a:buNone/>
            </a:pPr>
            <a:r>
              <a:rPr lang="en-US" altLang="zh-CN" sz="245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5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代表：</a:t>
            </a:r>
            <a:r>
              <a:rPr lang="en-US" altLang="zh-CN" sz="245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</a:t>
            </a:r>
            <a:endParaRPr lang="zh-CN" altLang="en-US" sz="245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None/>
            </a:pP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虚拟机和虚拟化</a:t>
            </a:r>
            <a:endParaRPr lang="zh-CN" altLang="en-US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3895" y="908685"/>
            <a:ext cx="2836545" cy="2574925"/>
          </a:xfrm>
        </p:spPr>
        <p:txBody>
          <a:bodyPr lIns="18000" rIns="18000"/>
          <a:lstStyle/>
          <a:p>
            <a:pPr marL="0" indent="0" eaLnBrk="1" hangingPunct="1">
              <a:lnSpc>
                <a:spcPct val="110000"/>
              </a:lnSpc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虚拟机使单个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或服务器能够同时运行多个操作系统或单个操作系统的多个会话。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某些虚拟机可以具有特定硬件平台的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特征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63620" y="1772920"/>
            <a:ext cx="5090160" cy="426593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虚拟机和虚拟化</a:t>
            </a:r>
            <a:endParaRPr lang="zh-CN" altLang="en-US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3895" y="908368"/>
            <a:ext cx="7848600" cy="4395787"/>
          </a:xfrm>
        </p:spPr>
        <p:txBody>
          <a:bodyPr lIns="18000" rIns="18000"/>
          <a:lstStyle/>
          <a:p>
            <a:pPr marL="0" indent="0" eaLnBrk="1" hangingPunct="1">
              <a:lnSpc>
                <a:spcPct val="110000"/>
              </a:lnSpc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charset="0"/>
              <a:buChar char="n"/>
            </a:pPr>
            <a:r>
              <a:rPr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云计算</a:t>
            </a:r>
            <a:r>
              <a:rPr 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底层基石是虚拟</a:t>
            </a:r>
            <a:r>
              <a:rPr 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</a:t>
            </a:r>
            <a:r>
              <a:rPr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技术</a:t>
            </a:r>
            <a:r>
              <a:rPr 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，使用虚拟机技术将硬件资源切分，以支持不同的用户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然而操作系统也占用了很多资源，为了避免将资源浪费在操作系统上，就发明了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容器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容器技术只隔离应用程序的运行时环境，但容器之间可以共享同一个操作系统，这里的运行时环境指的是程序运行依赖的各种库以及配置。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容器更加的轻量级且占用的资源更少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None/>
            </a:pP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latin typeface="仿宋" panose="02010609060101010101" charset="-122"/>
                <a:ea typeface="仿宋" panose="02010609060101010101" charset="-122"/>
              </a:rPr>
              <a:t>虚拟机和虚拟化</a:t>
            </a:r>
            <a:endParaRPr lang="zh-CN" altLang="en-US">
              <a:solidFill>
                <a:schemeClr val="accent2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3895" y="908368"/>
            <a:ext cx="7848600" cy="4395787"/>
          </a:xfrm>
        </p:spPr>
        <p:txBody>
          <a:bodyPr lIns="18000" rIns="18000"/>
          <a:lstStyle/>
          <a:p>
            <a:pPr marL="0" indent="0" eaLnBrk="1" hangingPunct="1">
              <a:lnSpc>
                <a:spcPct val="110000"/>
              </a:lnSpc>
              <a:buClr>
                <a:srgbClr val="9900FF"/>
              </a:buClr>
              <a:buFont typeface="Wingdings" panose="05000000000000000000" pitchFamily="2" charset="2"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charset="0"/>
              <a:buChar char="n"/>
            </a:pPr>
            <a:r>
              <a:rPr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docker是一个用Go语言实现的开源项目，可以让我们方便的创建和使用容器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docker将程序以及程序所有的依赖都打包到docker container，这样你的程序可以在任何环境都会有一致的表现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70C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docker的另一个好处就是快速部署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50000"/>
              </a:spcBef>
              <a:buClr>
                <a:srgbClr val="9900FF"/>
              </a:buClr>
              <a:buFont typeface="Wingdings" panose="05000000000000000000" charset="0"/>
              <a:buNone/>
            </a:pP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功能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3315" name="灯片编号占位符 5"/>
          <p:cNvSpPr txBox="1">
            <a:spLocks noGrp="1" noChangeArrowheads="1"/>
          </p:cNvSpPr>
          <p:nvPr>
            <p:custDataLst>
              <p:tags r:id="rId1"/>
            </p:custDataLst>
          </p:nvPr>
        </p:nvSpPr>
        <p:spPr bwMode="auto">
          <a:xfrm>
            <a:off x="6881813" y="639413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77A352D-1D12-438C-9D34-91B0631EFCFB}" type="slidenum">
              <a:rPr lang="en-US" altLang="zh-CN" sz="1400"/>
            </a:fld>
            <a:endParaRPr lang="en-US" altLang="zh-CN" sz="1400"/>
          </a:p>
        </p:txBody>
      </p:sp>
      <p:grpSp>
        <p:nvGrpSpPr>
          <p:cNvPr id="6150" name="Group 79"/>
          <p:cNvGrpSpPr/>
          <p:nvPr/>
        </p:nvGrpSpPr>
        <p:grpSpPr bwMode="auto">
          <a:xfrm>
            <a:off x="3203575" y="2563495"/>
            <a:ext cx="2016125" cy="4105275"/>
            <a:chOff x="0" y="0"/>
            <a:chExt cx="1270" cy="2586"/>
          </a:xfrm>
        </p:grpSpPr>
        <p:grpSp>
          <p:nvGrpSpPr>
            <p:cNvPr id="13354" name="Group 69"/>
            <p:cNvGrpSpPr/>
            <p:nvPr/>
          </p:nvGrpSpPr>
          <p:grpSpPr bwMode="auto">
            <a:xfrm>
              <a:off x="289" y="504"/>
              <a:ext cx="678" cy="543"/>
              <a:chOff x="0" y="0"/>
              <a:chExt cx="678" cy="543"/>
            </a:xfrm>
          </p:grpSpPr>
          <p:sp>
            <p:nvSpPr>
              <p:cNvPr id="13361" name="Line 19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 flipV="1">
                <a:off x="307" y="0"/>
                <a:ext cx="5" cy="181"/>
              </a:xfrm>
              <a:prstGeom prst="line">
                <a:avLst/>
              </a:prstGeom>
              <a:noFill/>
              <a:ln w="19050" cap="sq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2" name="Text Box 20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0" y="181"/>
                <a:ext cx="678" cy="36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lIns="28115" tIns="14057" rIns="28115" bIns="14057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800" b="1">
                    <a:solidFill>
                      <a:srgbClr val="FF0000"/>
                    </a:solidFill>
                    <a:latin typeface="仿宋_GB2312" pitchFamily="49" charset="-122"/>
                    <a:ea typeface="仿宋_GB2312" pitchFamily="49" charset="-122"/>
                  </a:rPr>
                  <a:t>管理资源的观点</a:t>
                </a:r>
                <a:endParaRPr lang="zh-CN" altLang="zh-CN" sz="1800"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  <p:grpSp>
          <p:nvGrpSpPr>
            <p:cNvPr id="13355" name="Group 65"/>
            <p:cNvGrpSpPr/>
            <p:nvPr/>
          </p:nvGrpSpPr>
          <p:grpSpPr bwMode="auto">
            <a:xfrm>
              <a:off x="240" y="0"/>
              <a:ext cx="1030" cy="504"/>
              <a:chOff x="0" y="0"/>
              <a:chExt cx="1030" cy="504"/>
            </a:xfrm>
          </p:grpSpPr>
          <p:sp>
            <p:nvSpPr>
              <p:cNvPr id="13359" name="Line 10"/>
              <p:cNvSpPr>
                <a:spLocks noChangeShapeType="1"/>
              </p:cNvSpPr>
              <p:nvPr>
                <p:custDataLst>
                  <p:tags r:id="rId4"/>
                </p:custDataLst>
              </p:nvPr>
            </p:nvSpPr>
            <p:spPr bwMode="auto">
              <a:xfrm flipH="1">
                <a:off x="350" y="0"/>
                <a:ext cx="680" cy="1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60" name="Text Box 21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0" y="127"/>
                <a:ext cx="727" cy="377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lIns="30231" tIns="15115" rIns="30231" bIns="15115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008000"/>
                    </a:solidFill>
                    <a:latin typeface="仿宋_GB2312" pitchFamily="49" charset="-122"/>
                    <a:ea typeface="仿宋_GB2312" pitchFamily="49" charset="-122"/>
                  </a:rPr>
                  <a:t>OS</a:t>
                </a:r>
                <a:r>
                  <a:rPr lang="zh-CN" altLang="en-US" sz="1800" b="1">
                    <a:solidFill>
                      <a:srgbClr val="008000"/>
                    </a:solidFill>
                    <a:latin typeface="仿宋_GB2312" pitchFamily="49" charset="-122"/>
                    <a:ea typeface="仿宋_GB2312" pitchFamily="49" charset="-122"/>
                  </a:rPr>
                  <a:t>是资源管理者</a:t>
                </a:r>
                <a:endParaRPr lang="zh-CN" altLang="en-US" sz="1800"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  <p:grpSp>
          <p:nvGrpSpPr>
            <p:cNvPr id="13356" name="Group 73"/>
            <p:cNvGrpSpPr/>
            <p:nvPr/>
          </p:nvGrpSpPr>
          <p:grpSpPr bwMode="auto">
            <a:xfrm>
              <a:off x="0" y="1047"/>
              <a:ext cx="998" cy="1539"/>
              <a:chOff x="0" y="0"/>
              <a:chExt cx="998" cy="1539"/>
            </a:xfrm>
          </p:grpSpPr>
          <p:sp>
            <p:nvSpPr>
              <p:cNvPr id="13357" name="Line 23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 flipH="1">
                <a:off x="601" y="0"/>
                <a:ext cx="1" cy="7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8" name="Text Box 26"/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0" y="724"/>
                <a:ext cx="998" cy="81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CC000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zh-CN" altLang="zh-CN" sz="1600" b="1">
                    <a:cs typeface="Times New Roman" panose="02020603050405020304" pitchFamily="18" charset="0"/>
                  </a:rPr>
                  <a:t>处理器管理</a:t>
                </a:r>
                <a:endParaRPr lang="zh-CN" altLang="zh-CN" sz="1600" b="1"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>
                    <a:srgbClr val="CC000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zh-CN" altLang="zh-CN" sz="1600" b="1">
                    <a:cs typeface="Times New Roman" panose="02020603050405020304" pitchFamily="18" charset="0"/>
                  </a:rPr>
                  <a:t>存储管理</a:t>
                </a:r>
                <a:endParaRPr lang="zh-CN" altLang="zh-CN" sz="1600" b="1"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>
                    <a:srgbClr val="CC000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zh-CN" altLang="zh-CN" sz="1600" b="1">
                    <a:cs typeface="Times New Roman" panose="02020603050405020304" pitchFamily="18" charset="0"/>
                  </a:rPr>
                  <a:t>设备管理</a:t>
                </a:r>
                <a:endParaRPr lang="zh-CN" altLang="zh-CN" sz="1600" b="1"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>
                    <a:srgbClr val="CC000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zh-CN" altLang="zh-CN" sz="1600" b="1">
                    <a:cs typeface="Times New Roman" panose="02020603050405020304" pitchFamily="18" charset="0"/>
                  </a:rPr>
                  <a:t>文件管理</a:t>
                </a:r>
                <a:endParaRPr lang="zh-CN" altLang="zh-CN" sz="1600" b="1"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70" name="Group 77"/>
          <p:cNvGrpSpPr/>
          <p:nvPr/>
        </p:nvGrpSpPr>
        <p:grpSpPr bwMode="auto">
          <a:xfrm>
            <a:off x="6372225" y="4220845"/>
            <a:ext cx="1582738" cy="860425"/>
            <a:chOff x="0" y="0"/>
            <a:chExt cx="997" cy="542"/>
          </a:xfrm>
        </p:grpSpPr>
        <p:sp>
          <p:nvSpPr>
            <p:cNvPr id="13352" name="AutoShape 15"/>
            <p:cNvSpPr/>
            <p:nvPr>
              <p:custDataLst>
                <p:tags r:id="rId8"/>
              </p:custDataLst>
            </p:nvPr>
          </p:nvSpPr>
          <p:spPr bwMode="auto">
            <a:xfrm rot="-5400000">
              <a:off x="203" y="-203"/>
              <a:ext cx="184" cy="589"/>
            </a:xfrm>
            <a:prstGeom prst="leftBrace">
              <a:avLst>
                <a:gd name="adj1" fmla="val 26676"/>
                <a:gd name="adj2" fmla="val 69259"/>
              </a:avLst>
            </a:prstGeom>
            <a:noFill/>
            <a:ln w="1905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4000"/>
            </a:p>
          </p:txBody>
        </p:sp>
        <p:sp>
          <p:nvSpPr>
            <p:cNvPr id="13353" name="Text Box 3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98" y="181"/>
              <a:ext cx="699" cy="361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lIns="28115" tIns="14057" rIns="28115" bIns="14057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 b="1">
                  <a:solidFill>
                    <a:srgbClr val="FF0000"/>
                  </a:solidFill>
                  <a:latin typeface="仿宋_GB2312" pitchFamily="49" charset="-122"/>
                  <a:ea typeface="仿宋_GB2312" pitchFamily="49" charset="-122"/>
                </a:rPr>
                <a:t>动态观察方法</a:t>
              </a:r>
              <a:endParaRPr lang="zh-CN" altLang="zh-CN" sz="1800">
                <a:latin typeface="仿宋_GB2312" pitchFamily="49" charset="-122"/>
                <a:ea typeface="仿宋_GB2312" pitchFamily="49" charset="-122"/>
              </a:endParaRPr>
            </a:p>
          </p:txBody>
        </p:sp>
      </p:grpSp>
      <p:grpSp>
        <p:nvGrpSpPr>
          <p:cNvPr id="6173" name="Group 76"/>
          <p:cNvGrpSpPr/>
          <p:nvPr/>
        </p:nvGrpSpPr>
        <p:grpSpPr bwMode="auto">
          <a:xfrm>
            <a:off x="1908175" y="4220845"/>
            <a:ext cx="2771775" cy="874713"/>
            <a:chOff x="0" y="0"/>
            <a:chExt cx="2177" cy="551"/>
          </a:xfrm>
        </p:grpSpPr>
        <p:sp>
          <p:nvSpPr>
            <p:cNvPr id="13350" name="AutoShape 14"/>
            <p:cNvSpPr/>
            <p:nvPr>
              <p:custDataLst>
                <p:tags r:id="rId10"/>
              </p:custDataLst>
            </p:nvPr>
          </p:nvSpPr>
          <p:spPr bwMode="auto">
            <a:xfrm rot="-5400000">
              <a:off x="997" y="-997"/>
              <a:ext cx="184" cy="2177"/>
            </a:xfrm>
            <a:prstGeom prst="leftBrace">
              <a:avLst>
                <a:gd name="adj1" fmla="val 98596"/>
                <a:gd name="adj2" fmla="val 50000"/>
              </a:avLst>
            </a:prstGeom>
            <a:noFill/>
            <a:ln w="19050" cap="sq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4000"/>
            </a:p>
          </p:txBody>
        </p:sp>
        <p:sp>
          <p:nvSpPr>
            <p:cNvPr id="13351" name="Text Box 3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80" y="184"/>
              <a:ext cx="693" cy="367"/>
            </a:xfrm>
            <a:prstGeom prst="rect">
              <a:avLst/>
            </a:prstGeom>
            <a:solidFill>
              <a:srgbClr val="99FF99"/>
            </a:solidFill>
            <a:ln w="12700" cap="sq">
              <a:solidFill>
                <a:srgbClr val="000000"/>
              </a:solidFill>
              <a:miter lim="800000"/>
            </a:ln>
          </p:spPr>
          <p:txBody>
            <a:bodyPr lIns="28115" tIns="14057" rIns="28115" bIns="14057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 b="1">
                  <a:solidFill>
                    <a:srgbClr val="FF0000"/>
                  </a:solidFill>
                  <a:latin typeface="仿宋_GB2312" pitchFamily="49" charset="-122"/>
                  <a:ea typeface="仿宋_GB2312" pitchFamily="49" charset="-122"/>
                </a:rPr>
                <a:t>静态观察方法</a:t>
              </a:r>
              <a:endParaRPr lang="zh-CN" altLang="zh-CN" sz="1800">
                <a:latin typeface="仿宋_GB2312" pitchFamily="49" charset="-122"/>
                <a:ea typeface="仿宋_GB2312" pitchFamily="49" charset="-122"/>
              </a:endParaRPr>
            </a:p>
          </p:txBody>
        </p:sp>
      </p:grpSp>
      <p:grpSp>
        <p:nvGrpSpPr>
          <p:cNvPr id="6176" name="Group 81"/>
          <p:cNvGrpSpPr/>
          <p:nvPr/>
        </p:nvGrpSpPr>
        <p:grpSpPr bwMode="auto">
          <a:xfrm>
            <a:off x="4859338" y="2499995"/>
            <a:ext cx="3551237" cy="4168775"/>
            <a:chOff x="0" y="0"/>
            <a:chExt cx="2237" cy="2626"/>
          </a:xfrm>
        </p:grpSpPr>
        <p:grpSp>
          <p:nvGrpSpPr>
            <p:cNvPr id="13341" name="Group 71"/>
            <p:cNvGrpSpPr/>
            <p:nvPr/>
          </p:nvGrpSpPr>
          <p:grpSpPr bwMode="auto">
            <a:xfrm>
              <a:off x="860" y="536"/>
              <a:ext cx="724" cy="551"/>
              <a:chOff x="0" y="0"/>
              <a:chExt cx="724" cy="551"/>
            </a:xfrm>
          </p:grpSpPr>
          <p:sp>
            <p:nvSpPr>
              <p:cNvPr id="13348" name="Line 13"/>
              <p:cNvSpPr>
                <a:spLocks noChangeShapeType="1"/>
              </p:cNvSpPr>
              <p:nvPr>
                <p:custDataLst>
                  <p:tags r:id="rId12"/>
                </p:custDataLst>
              </p:nvPr>
            </p:nvSpPr>
            <p:spPr bwMode="auto">
              <a:xfrm flipV="1">
                <a:off x="334" y="0"/>
                <a:ext cx="4" cy="189"/>
              </a:xfrm>
              <a:prstGeom prst="line">
                <a:avLst/>
              </a:prstGeom>
              <a:noFill/>
              <a:ln w="19050" cap="sq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9" name="Text Box 17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0" y="185"/>
                <a:ext cx="724" cy="36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lIns="28115" tIns="14057" rIns="28115" bIns="14057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800" b="1">
                    <a:solidFill>
                      <a:srgbClr val="FF0000"/>
                    </a:solidFill>
                    <a:latin typeface="仿宋_GB2312" pitchFamily="49" charset="-122"/>
                    <a:ea typeface="仿宋_GB2312" pitchFamily="49" charset="-122"/>
                  </a:rPr>
                  <a:t>进程交互观点</a:t>
                </a:r>
                <a:endParaRPr lang="zh-CN" altLang="zh-CN" sz="1800"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  <p:grpSp>
          <p:nvGrpSpPr>
            <p:cNvPr id="13342" name="Group 75"/>
            <p:cNvGrpSpPr/>
            <p:nvPr/>
          </p:nvGrpSpPr>
          <p:grpSpPr bwMode="auto">
            <a:xfrm>
              <a:off x="898" y="1087"/>
              <a:ext cx="1339" cy="1539"/>
              <a:chOff x="0" y="0"/>
              <a:chExt cx="1339" cy="1539"/>
            </a:xfrm>
          </p:grpSpPr>
          <p:sp>
            <p:nvSpPr>
              <p:cNvPr id="13346" name="Line 25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20" y="0"/>
                <a:ext cx="0" cy="7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7" name="Text Box 29"/>
              <p:cNvSpPr txBox="1"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0" y="724"/>
                <a:ext cx="1339" cy="815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CC000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zh-CN" altLang="zh-CN" sz="1600" b="1">
                    <a:cs typeface="Times New Roman" panose="02020603050405020304" pitchFamily="18" charset="0"/>
                  </a:rPr>
                  <a:t>进程、线程、调度</a:t>
                </a:r>
                <a:endParaRPr lang="zh-CN" altLang="zh-CN" sz="1600" b="1"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>
                    <a:srgbClr val="CC000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zh-CN" altLang="zh-CN" sz="1600" b="1">
                    <a:cs typeface="Times New Roman" panose="02020603050405020304" pitchFamily="18" charset="0"/>
                  </a:rPr>
                  <a:t>互斥与同步</a:t>
                </a:r>
                <a:endParaRPr lang="zh-CN" altLang="zh-CN" sz="1600" b="1"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>
                    <a:srgbClr val="CC000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zh-CN" altLang="zh-CN" sz="1600" b="1">
                    <a:cs typeface="Times New Roman" panose="02020603050405020304" pitchFamily="18" charset="0"/>
                  </a:rPr>
                  <a:t>通信</a:t>
                </a:r>
                <a:endParaRPr lang="zh-CN" altLang="zh-CN" sz="1600" b="1"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>
                    <a:srgbClr val="CC000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zh-CN" altLang="zh-CN" sz="1600" b="1">
                    <a:cs typeface="Times New Roman" panose="02020603050405020304" pitchFamily="18" charset="0"/>
                  </a:rPr>
                  <a:t>死锁</a:t>
                </a:r>
                <a:endParaRPr lang="zh-CN" altLang="zh-CN" sz="1600" b="1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43" name="Group 67"/>
            <p:cNvGrpSpPr/>
            <p:nvPr/>
          </p:nvGrpSpPr>
          <p:grpSpPr bwMode="auto">
            <a:xfrm>
              <a:off x="0" y="0"/>
              <a:ext cx="1560" cy="557"/>
              <a:chOff x="0" y="0"/>
              <a:chExt cx="1560" cy="557"/>
            </a:xfrm>
          </p:grpSpPr>
          <p:sp>
            <p:nvSpPr>
              <p:cNvPr id="13344" name="Line 11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0" y="0"/>
                <a:ext cx="1104" cy="1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5" name="Text Box 33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12" y="182"/>
                <a:ext cx="848" cy="375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lIns="30231" tIns="15115" rIns="30231" bIns="15115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008000"/>
                    </a:solidFill>
                    <a:latin typeface="仿宋_GB2312" pitchFamily="49" charset="-122"/>
                    <a:ea typeface="仿宋_GB2312" pitchFamily="49" charset="-122"/>
                  </a:rPr>
                  <a:t>OS</a:t>
                </a:r>
                <a:r>
                  <a:rPr lang="zh-CN" altLang="en-US" sz="1800" b="1">
                    <a:solidFill>
                      <a:srgbClr val="008000"/>
                    </a:solidFill>
                    <a:latin typeface="仿宋_GB2312" pitchFamily="49" charset="-122"/>
                    <a:ea typeface="仿宋_GB2312" pitchFamily="49" charset="-122"/>
                  </a:rPr>
                  <a:t>是程序执行控制者</a:t>
                </a:r>
                <a:endParaRPr lang="zh-CN" altLang="en-US" sz="1800"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</p:grpSp>
      <p:grpSp>
        <p:nvGrpSpPr>
          <p:cNvPr id="6186" name="Group 62"/>
          <p:cNvGrpSpPr/>
          <p:nvPr/>
        </p:nvGrpSpPr>
        <p:grpSpPr bwMode="auto">
          <a:xfrm>
            <a:off x="1619250" y="1771333"/>
            <a:ext cx="2447925" cy="809625"/>
            <a:chOff x="0" y="0"/>
            <a:chExt cx="1542" cy="510"/>
          </a:xfrm>
        </p:grpSpPr>
        <p:sp>
          <p:nvSpPr>
            <p:cNvPr id="13339" name="Line 7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363" y="0"/>
              <a:ext cx="1179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Text Box 34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0" y="278"/>
              <a:ext cx="721" cy="2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30231" tIns="15115" rIns="30231" bIns="15115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</a:rPr>
                <a:t> </a:t>
              </a:r>
              <a:r>
                <a:rPr lang="zh-CN" altLang="en-US" sz="1800" b="1">
                  <a:solidFill>
                    <a:srgbClr val="FF3300"/>
                  </a:solidFill>
                  <a:latin typeface="仿宋_GB2312" pitchFamily="49" charset="-122"/>
                  <a:ea typeface="仿宋_GB2312" pitchFamily="49" charset="-122"/>
                </a:rPr>
                <a:t>用户角度</a:t>
              </a:r>
              <a:endParaRPr lang="zh-CN" altLang="en-US" sz="1800">
                <a:latin typeface="仿宋_GB2312" pitchFamily="49" charset="-122"/>
                <a:ea typeface="仿宋_GB2312" pitchFamily="49" charset="-122"/>
              </a:endParaRPr>
            </a:p>
          </p:txBody>
        </p:sp>
      </p:grpSp>
      <p:grpSp>
        <p:nvGrpSpPr>
          <p:cNvPr id="6189" name="Group 78"/>
          <p:cNvGrpSpPr/>
          <p:nvPr/>
        </p:nvGrpSpPr>
        <p:grpSpPr bwMode="auto">
          <a:xfrm>
            <a:off x="1619250" y="2563495"/>
            <a:ext cx="1174750" cy="4105275"/>
            <a:chOff x="0" y="0"/>
            <a:chExt cx="740" cy="2586"/>
          </a:xfrm>
        </p:grpSpPr>
        <p:grpSp>
          <p:nvGrpSpPr>
            <p:cNvPr id="13330" name="Group 72"/>
            <p:cNvGrpSpPr/>
            <p:nvPr/>
          </p:nvGrpSpPr>
          <p:grpSpPr bwMode="auto">
            <a:xfrm>
              <a:off x="0" y="1047"/>
              <a:ext cx="731" cy="1539"/>
              <a:chOff x="0" y="0"/>
              <a:chExt cx="731" cy="1539"/>
            </a:xfrm>
          </p:grpSpPr>
          <p:sp>
            <p:nvSpPr>
              <p:cNvPr id="13337" name="Text Box 5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0" y="723"/>
                <a:ext cx="731" cy="81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>
                    <a:srgbClr val="CC000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zh-CN" altLang="zh-CN" sz="1600" b="1">
                    <a:cs typeface="Times New Roman" panose="02020603050405020304" pitchFamily="18" charset="0"/>
                  </a:rPr>
                  <a:t>接口</a:t>
                </a:r>
                <a:endParaRPr lang="zh-CN" altLang="zh-CN" sz="1600" b="1"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Clr>
                    <a:srgbClr val="CC0000"/>
                  </a:buClr>
                  <a:buSzPct val="80000"/>
                  <a:buFont typeface="Wingdings" panose="05000000000000000000" pitchFamily="2" charset="2"/>
                  <a:buChar char="l"/>
                </a:pPr>
                <a:r>
                  <a:rPr lang="zh-CN" altLang="zh-CN" sz="1600" b="1">
                    <a:cs typeface="Times New Roman" panose="02020603050405020304" pitchFamily="18" charset="0"/>
                  </a:rPr>
                  <a:t>服务</a:t>
                </a:r>
                <a:endParaRPr lang="zh-CN" altLang="zh-CN" sz="1600" b="1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38" name="Line 22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361" y="0"/>
                <a:ext cx="2" cy="7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31" name="Group 64"/>
            <p:cNvGrpSpPr/>
            <p:nvPr/>
          </p:nvGrpSpPr>
          <p:grpSpPr bwMode="auto">
            <a:xfrm>
              <a:off x="0" y="0"/>
              <a:ext cx="721" cy="483"/>
              <a:chOff x="0" y="0"/>
              <a:chExt cx="721" cy="483"/>
            </a:xfrm>
          </p:grpSpPr>
          <p:sp>
            <p:nvSpPr>
              <p:cNvPr id="13335" name="Line 9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63" y="0"/>
                <a:ext cx="0" cy="13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6" name="Text Box 35"/>
              <p:cNvSpPr txBox="1"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0" y="137"/>
                <a:ext cx="721" cy="34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lIns="30231" tIns="15115" rIns="30231" bIns="15115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solidFill>
                      <a:srgbClr val="009900"/>
                    </a:solidFill>
                    <a:latin typeface="仿宋_GB2312" pitchFamily="49" charset="-122"/>
                    <a:ea typeface="仿宋_GB2312" pitchFamily="49" charset="-122"/>
                  </a:rPr>
                  <a:t>OS</a:t>
                </a:r>
                <a:r>
                  <a:rPr lang="zh-CN" altLang="en-US" sz="1800" b="1">
                    <a:solidFill>
                      <a:srgbClr val="009900"/>
                    </a:solidFill>
                    <a:latin typeface="仿宋_GB2312" pitchFamily="49" charset="-122"/>
                    <a:ea typeface="仿宋_GB2312" pitchFamily="49" charset="-122"/>
                  </a:rPr>
                  <a:t>是服务提供者</a:t>
                </a:r>
                <a:endParaRPr lang="zh-CN" altLang="en-US" sz="1800" b="1">
                  <a:solidFill>
                    <a:srgbClr val="009900"/>
                  </a:solidFill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  <p:grpSp>
          <p:nvGrpSpPr>
            <p:cNvPr id="13332" name="Group 68"/>
            <p:cNvGrpSpPr/>
            <p:nvPr/>
          </p:nvGrpSpPr>
          <p:grpSpPr bwMode="auto">
            <a:xfrm>
              <a:off x="0" y="504"/>
              <a:ext cx="740" cy="540"/>
              <a:chOff x="0" y="0"/>
              <a:chExt cx="740" cy="540"/>
            </a:xfrm>
          </p:grpSpPr>
          <p:sp>
            <p:nvSpPr>
              <p:cNvPr id="13333" name="Line 18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 flipV="1">
                <a:off x="359" y="0"/>
                <a:ext cx="4" cy="181"/>
              </a:xfrm>
              <a:prstGeom prst="line">
                <a:avLst/>
              </a:prstGeom>
              <a:noFill/>
              <a:ln w="19050" cap="sq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4" name="Text Box 36"/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0" y="161"/>
                <a:ext cx="740" cy="379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lIns="28115" tIns="14057" rIns="28115" bIns="14057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800" b="1">
                    <a:solidFill>
                      <a:srgbClr val="FF0000"/>
                    </a:solidFill>
                    <a:latin typeface="仿宋_GB2312" pitchFamily="49" charset="-122"/>
                    <a:ea typeface="仿宋_GB2312" pitchFamily="49" charset="-122"/>
                  </a:rPr>
                  <a:t>服务用户的观点</a:t>
                </a:r>
                <a:endParaRPr lang="zh-CN" altLang="zh-CN" sz="1800">
                  <a:latin typeface="仿宋_GB2312" pitchFamily="49" charset="-122"/>
                  <a:ea typeface="仿宋_GB2312" pitchFamily="49" charset="-122"/>
                </a:endParaRPr>
              </a:p>
            </p:txBody>
          </p:sp>
        </p:grpSp>
      </p:grpSp>
      <p:grpSp>
        <p:nvGrpSpPr>
          <p:cNvPr id="6199" name="Group 63"/>
          <p:cNvGrpSpPr/>
          <p:nvPr/>
        </p:nvGrpSpPr>
        <p:grpSpPr bwMode="auto">
          <a:xfrm>
            <a:off x="4356100" y="1771333"/>
            <a:ext cx="1655763" cy="809625"/>
            <a:chOff x="0" y="0"/>
            <a:chExt cx="1043" cy="510"/>
          </a:xfrm>
        </p:grpSpPr>
        <p:sp>
          <p:nvSpPr>
            <p:cNvPr id="13328" name="Line 8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0" y="0"/>
              <a:ext cx="68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Text Box 30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69" y="278"/>
              <a:ext cx="774" cy="2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30231" tIns="15115" rIns="30231" bIns="15115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8000"/>
                  </a:solidFill>
                </a:rPr>
                <a:t> </a:t>
              </a:r>
              <a:r>
                <a:rPr lang="zh-CN" altLang="en-US" sz="1800" b="1">
                  <a:solidFill>
                    <a:srgbClr val="FF3300"/>
                  </a:solidFill>
                  <a:latin typeface="仿宋_GB2312" pitchFamily="49" charset="-122"/>
                  <a:ea typeface="仿宋_GB2312" pitchFamily="49" charset="-122"/>
                </a:rPr>
                <a:t>系统角度</a:t>
              </a:r>
              <a:endParaRPr lang="zh-CN" altLang="en-US" sz="1800" b="1">
                <a:solidFill>
                  <a:srgbClr val="FF3300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</p:grpSp>
      <p:sp>
        <p:nvSpPr>
          <p:cNvPr id="13324" name="Text Box 3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2974975" y="1412558"/>
            <a:ext cx="2533650" cy="395287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</p:spPr>
        <p:txBody>
          <a:bodyPr lIns="28115" tIns="14057" rIns="28115" bIns="14057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rgbClr val="008000"/>
                </a:solidFill>
                <a:latin typeface="仿宋_GB2312" pitchFamily="49" charset="-122"/>
                <a:ea typeface="仿宋_GB2312" pitchFamily="49" charset="-122"/>
              </a:rPr>
              <a:t>研究和观察操作系统</a:t>
            </a:r>
            <a:endParaRPr lang="zh-CN" altLang="zh-CN" sz="1800">
              <a:latin typeface="仿宋_GB2312" pitchFamily="49" charset="-122"/>
              <a:ea typeface="仿宋_GB2312" pitchFamily="49" charset="-122"/>
            </a:endParaRPr>
          </a:p>
        </p:txBody>
      </p:sp>
      <p:pic>
        <p:nvPicPr>
          <p:cNvPr id="7216" name="Picture 48"/>
          <p:cNvPicPr>
            <a:picLocks noChangeAspect="1" noChangeArrowheads="1"/>
          </p:cNvPicPr>
          <p:nvPr>
            <p:custDataLst>
              <p:tags r:id="rId29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5284470"/>
            <a:ext cx="43053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功能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25485" cy="45262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操作系统应达到的</a:t>
            </a:r>
            <a:r>
              <a:rPr lang="zh-CN" altLang="en-US" sz="280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目标：</a:t>
            </a:r>
            <a:endParaRPr lang="zh-CN" altLang="en-US" sz="280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方便：</a:t>
            </a:r>
            <a:r>
              <a:rPr lang="zh-CN" altLang="en-US" sz="2400" b="1" dirty="0" smtClean="0">
                <a:sym typeface="+mn-ea"/>
              </a:rPr>
              <a:t>  </a:t>
            </a:r>
            <a:r>
              <a:rPr lang="en-US" altLang="zh-CN" sz="2400" b="1" dirty="0" smtClean="0">
                <a:sym typeface="+mn-ea"/>
              </a:rPr>
              <a:t>  </a:t>
            </a:r>
            <a:endParaRPr lang="en-US" altLang="zh-CN" sz="2400" b="1" dirty="0" smtClean="0"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ym typeface="+mn-ea"/>
              </a:rPr>
              <a:t>            </a:t>
            </a:r>
            <a:r>
              <a:rPr lang="zh-CN" altLang="en-US" sz="2400" b="1" dirty="0" smtClean="0">
                <a:sym typeface="+mn-ea"/>
              </a:rPr>
              <a:t>操作系统使计算机更易于使用。</a:t>
            </a:r>
            <a:endParaRPr lang="zh-CN" altLang="en-US" sz="2400" b="1" dirty="0" smtClean="0"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有效：</a:t>
            </a:r>
            <a:r>
              <a:rPr lang="zh-CN" altLang="en-US" sz="2400" b="1" dirty="0" smtClean="0">
                <a:sym typeface="+mn-ea"/>
              </a:rPr>
              <a:t> </a:t>
            </a:r>
            <a:r>
              <a:rPr lang="en-US" altLang="zh-CN" sz="2400" b="1" dirty="0" smtClean="0">
                <a:sym typeface="+mn-ea"/>
              </a:rPr>
              <a:t>   </a:t>
            </a:r>
            <a:endParaRPr lang="en-US" altLang="zh-CN" sz="2400" b="1" dirty="0" smtClean="0"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ym typeface="+mn-ea"/>
              </a:rPr>
              <a:t>           </a:t>
            </a:r>
            <a:r>
              <a:rPr lang="zh-CN" altLang="en-US" sz="2400" b="1" dirty="0" smtClean="0">
                <a:sym typeface="+mn-ea"/>
              </a:rPr>
              <a:t>操作系统允许以更有效的方式使用计算机系统资源。</a:t>
            </a:r>
            <a:endParaRPr lang="zh-CN" altLang="en-US" sz="2400" b="1" dirty="0" smtClean="0">
              <a:sym typeface="+mn-ea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扩展的能力</a:t>
            </a:r>
            <a:r>
              <a:rPr lang="zh-CN" altLang="en-US" sz="2400" b="1" dirty="0" smtClean="0">
                <a:solidFill>
                  <a:schemeClr val="hlink"/>
                </a:solidFill>
                <a:sym typeface="+mn-ea"/>
              </a:rPr>
              <a:t>： </a:t>
            </a:r>
            <a:r>
              <a:rPr lang="zh-CN" altLang="en-US" sz="2400" b="1" dirty="0" smtClean="0">
                <a:sym typeface="+mn-ea"/>
              </a:rPr>
              <a:t> </a:t>
            </a:r>
            <a:endParaRPr lang="zh-CN" altLang="en-US" sz="2400" b="1" dirty="0" smtClean="0">
              <a:sym typeface="+mn-ea"/>
            </a:endParaRPr>
          </a:p>
          <a:p>
            <a:pPr marL="0" indent="0" eaLnBrk="1" latinLnBrk="0" hangingPunct="1">
              <a:lnSpc>
                <a:spcPts val="25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ym typeface="+mn-ea"/>
              </a:rPr>
              <a:t>          </a:t>
            </a:r>
            <a:r>
              <a:rPr lang="zh-CN" altLang="en-US" sz="2400" b="1" dirty="0" smtClean="0">
                <a:sym typeface="+mn-ea"/>
              </a:rPr>
              <a:t>在构造操作系统时，应允许在不妨碍服务的前提下，</a:t>
            </a:r>
            <a:r>
              <a:rPr lang="en-US" altLang="zh-CN" sz="2400" b="1" dirty="0" smtClean="0">
                <a:sym typeface="+mn-ea"/>
              </a:rPr>
              <a:t>  </a:t>
            </a:r>
            <a:endParaRPr lang="en-US" altLang="zh-CN" sz="2400" b="1" dirty="0" smtClean="0">
              <a:sym typeface="+mn-ea"/>
            </a:endParaRPr>
          </a:p>
          <a:p>
            <a:pPr marL="0" indent="0" eaLnBrk="1" latinLnBrk="0" hangingPunct="1">
              <a:lnSpc>
                <a:spcPts val="25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>
                <a:sym typeface="+mn-ea"/>
              </a:rPr>
              <a:t>          </a:t>
            </a:r>
            <a:r>
              <a:rPr lang="zh-CN" altLang="en-US" sz="2400" b="1" dirty="0" smtClean="0">
                <a:sym typeface="+mn-ea"/>
              </a:rPr>
              <a:t>有效地开发、测试和引入新的</a:t>
            </a:r>
            <a:r>
              <a:rPr lang="zh-CN" altLang="en-US" sz="2400" b="1" dirty="0" smtClean="0">
                <a:sym typeface="+mn-ea"/>
              </a:rPr>
              <a:t>系统功能。</a:t>
            </a:r>
            <a:endParaRPr lang="en-US" altLang="zh-CN" sz="2400" baseline="30000" dirty="0">
              <a:solidFill>
                <a:srgbClr val="161628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功能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485"/>
            <a:ext cx="8325485" cy="45262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作为服务提供者（接口）的操作系统</a:t>
            </a:r>
            <a:r>
              <a:rPr lang="zh-CN" altLang="en-US" sz="2800" dirty="0">
                <a:solidFill>
                  <a:srgbClr val="16162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80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en-US" altLang="zh-CN" sz="2400" baseline="30000" dirty="0">
              <a:solidFill>
                <a:srgbClr val="161628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7" name="Text Box 5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35713" y="2278698"/>
            <a:ext cx="661987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ea typeface="华文新魏" panose="02010800040101010101" pitchFamily="2" charset="-122"/>
              </a:rPr>
              <a:t>…</a:t>
            </a:r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128" name="Group 61"/>
          <p:cNvGrpSpPr/>
          <p:nvPr/>
        </p:nvGrpSpPr>
        <p:grpSpPr bwMode="auto">
          <a:xfrm>
            <a:off x="1216025" y="3210560"/>
            <a:ext cx="6840538" cy="1574800"/>
            <a:chOff x="0" y="0"/>
            <a:chExt cx="4309" cy="992"/>
          </a:xfrm>
        </p:grpSpPr>
        <p:sp>
          <p:nvSpPr>
            <p:cNvPr id="11302" name="Rectangle 38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8"/>
              <a:ext cx="4309" cy="9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4000"/>
            </a:p>
          </p:txBody>
        </p:sp>
        <p:grpSp>
          <p:nvGrpSpPr>
            <p:cNvPr id="11303" name="Group 1034"/>
            <p:cNvGrpSpPr/>
            <p:nvPr/>
          </p:nvGrpSpPr>
          <p:grpSpPr bwMode="auto">
            <a:xfrm>
              <a:off x="45" y="0"/>
              <a:ext cx="4246" cy="587"/>
              <a:chOff x="0" y="0"/>
              <a:chExt cx="4246" cy="587"/>
            </a:xfrm>
          </p:grpSpPr>
          <p:sp>
            <p:nvSpPr>
              <p:cNvPr id="11304" name="Text Box 39"/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0" y="0"/>
                <a:ext cx="695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财务系统</a:t>
                </a:r>
                <a:endParaRPr lang="zh-CN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1305" name="Text Box 40"/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71" y="0"/>
                <a:ext cx="695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航空订票</a:t>
                </a:r>
                <a:endParaRPr lang="zh-CN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1306" name="Text Box 41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605" y="0"/>
                <a:ext cx="695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上网浏览</a:t>
                </a:r>
                <a:endParaRPr lang="zh-CN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1307" name="Text Box 42"/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439" y="0"/>
                <a:ext cx="695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电子商务</a:t>
                </a:r>
                <a:endParaRPr lang="zh-CN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1308" name="Text Box 43"/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551" y="0"/>
                <a:ext cx="695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3600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zh-CN" sz="1800" b="1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科学计算</a:t>
                </a:r>
                <a:endParaRPr lang="zh-CN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1309" name="Text Box 45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542" y="273"/>
                <a:ext cx="1036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sz="1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应用软件</a:t>
                </a:r>
                <a:r>
                  <a:rPr lang="en-US" altLang="zh-CN" sz="1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310" name="Text Box 54"/>
              <p:cNvSpPr txBox="1"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134" y="0"/>
                <a:ext cx="417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>
                    <a:ea typeface="华文新魏" panose="02010800040101010101" pitchFamily="2" charset="-122"/>
                  </a:rPr>
                  <a:t>…</a:t>
                </a:r>
                <a:endParaRPr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</p:grpSp>
      <p:grpSp>
        <p:nvGrpSpPr>
          <p:cNvPr id="5138" name="Group 60"/>
          <p:cNvGrpSpPr/>
          <p:nvPr/>
        </p:nvGrpSpPr>
        <p:grpSpPr bwMode="auto">
          <a:xfrm>
            <a:off x="6997700" y="2119948"/>
            <a:ext cx="1103313" cy="1103312"/>
            <a:chOff x="0" y="0"/>
            <a:chExt cx="695" cy="695"/>
          </a:xfrm>
        </p:grpSpPr>
        <p:sp>
          <p:nvSpPr>
            <p:cNvPr id="11300" name="Line 60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278" y="415"/>
              <a:ext cx="0" cy="2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11301" name="Text Box 6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695" cy="41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用户</a:t>
              </a:r>
              <a:r>
                <a:rPr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endPara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141" name="Group 62"/>
          <p:cNvGrpSpPr/>
          <p:nvPr/>
        </p:nvGrpSpPr>
        <p:grpSpPr bwMode="auto">
          <a:xfrm>
            <a:off x="5232400" y="2119948"/>
            <a:ext cx="1103313" cy="1090612"/>
            <a:chOff x="0" y="0"/>
            <a:chExt cx="695" cy="687"/>
          </a:xfrm>
        </p:grpSpPr>
        <p:sp>
          <p:nvSpPr>
            <p:cNvPr id="11298" name="Line 59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355" y="409"/>
              <a:ext cx="0" cy="2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11299" name="Text Box 62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695" cy="41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用户</a:t>
              </a:r>
              <a:r>
                <a:rPr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  <a:endPara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144" name="Group 58"/>
          <p:cNvGrpSpPr/>
          <p:nvPr/>
        </p:nvGrpSpPr>
        <p:grpSpPr bwMode="auto">
          <a:xfrm>
            <a:off x="3908425" y="2119948"/>
            <a:ext cx="1103313" cy="1103312"/>
            <a:chOff x="0" y="0"/>
            <a:chExt cx="695" cy="695"/>
          </a:xfrm>
        </p:grpSpPr>
        <p:sp>
          <p:nvSpPr>
            <p:cNvPr id="11296" name="Line 5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17" y="415"/>
              <a:ext cx="0" cy="2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11297" name="Text Box 63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695" cy="41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用户</a:t>
              </a:r>
              <a:r>
                <a:rPr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147" name="Group 57"/>
          <p:cNvGrpSpPr/>
          <p:nvPr/>
        </p:nvGrpSpPr>
        <p:grpSpPr bwMode="auto">
          <a:xfrm>
            <a:off x="2584450" y="2119948"/>
            <a:ext cx="1103313" cy="1103312"/>
            <a:chOff x="0" y="0"/>
            <a:chExt cx="695" cy="695"/>
          </a:xfrm>
        </p:grpSpPr>
        <p:sp>
          <p:nvSpPr>
            <p:cNvPr id="11294" name="Line 5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17" y="415"/>
              <a:ext cx="0" cy="2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11295" name="Text Box 64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0" y="0"/>
              <a:ext cx="695" cy="41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用户</a:t>
              </a:r>
              <a:r>
                <a:rPr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150" name="Group 56"/>
          <p:cNvGrpSpPr/>
          <p:nvPr/>
        </p:nvGrpSpPr>
        <p:grpSpPr bwMode="auto">
          <a:xfrm>
            <a:off x="1260475" y="2119948"/>
            <a:ext cx="1103313" cy="1103312"/>
            <a:chOff x="0" y="0"/>
            <a:chExt cx="695" cy="695"/>
          </a:xfrm>
        </p:grpSpPr>
        <p:sp>
          <p:nvSpPr>
            <p:cNvPr id="11292" name="Line 56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17" y="415"/>
              <a:ext cx="0" cy="2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36000"/>
            <a:lstStyle/>
            <a:p>
              <a:endParaRPr lang="zh-CN" altLang="en-US"/>
            </a:p>
          </p:txBody>
        </p:sp>
        <p:sp>
          <p:nvSpPr>
            <p:cNvPr id="11293" name="Text Box 65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0" y="0"/>
              <a:ext cx="695" cy="41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用户</a:t>
              </a:r>
              <a:r>
                <a:rPr lang="en-US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153" name="Group 63"/>
          <p:cNvGrpSpPr/>
          <p:nvPr/>
        </p:nvGrpSpPr>
        <p:grpSpPr bwMode="auto">
          <a:xfrm>
            <a:off x="1863725" y="4072573"/>
            <a:ext cx="5516563" cy="1360487"/>
            <a:chOff x="0" y="0"/>
            <a:chExt cx="3475" cy="857"/>
          </a:xfrm>
        </p:grpSpPr>
        <p:sp>
          <p:nvSpPr>
            <p:cNvPr id="11285" name="Rectangle 44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0" y="0"/>
              <a:ext cx="3475" cy="857"/>
            </a:xfrm>
            <a:prstGeom prst="rect">
              <a:avLst/>
            </a:prstGeom>
            <a:solidFill>
              <a:srgbClr val="6666FF"/>
            </a:solidFill>
            <a:ln w="19050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4000"/>
            </a:p>
          </p:txBody>
        </p:sp>
        <p:sp>
          <p:nvSpPr>
            <p:cNvPr id="11286" name="Text Box 46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39" y="42"/>
              <a:ext cx="695" cy="285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编译程序</a:t>
              </a:r>
              <a:endParaRPr lang="zh-CN" altLang="zh-CN" sz="18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287" name="Text Box 47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834" y="42"/>
              <a:ext cx="695" cy="285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zh-CN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汇编程序</a:t>
              </a:r>
              <a:endParaRPr lang="zh-CN" altLang="zh-CN" sz="18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288" name="Text Box 48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668" y="42"/>
              <a:ext cx="695" cy="285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数据库</a:t>
              </a:r>
              <a:endParaRPr lang="zh-CN" altLang="en-US" sz="18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289" name="Text Box 50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251" y="293"/>
              <a:ext cx="973" cy="253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支撑软件</a:t>
              </a:r>
              <a:r>
                <a:rPr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en-US" altLang="zh-CN" sz="1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90" name="Text Box 55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300" y="42"/>
              <a:ext cx="493" cy="288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ea typeface="华文新魏" panose="02010800040101010101" pitchFamily="2" charset="-122"/>
                </a:rPr>
                <a:t>…</a:t>
              </a:r>
              <a:endPara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291" name="Text Box 66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717" y="42"/>
              <a:ext cx="695" cy="285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实用程序</a:t>
              </a:r>
              <a:endParaRPr lang="zh-CN" altLang="en-US" sz="18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5161" name="Group 1032"/>
          <p:cNvGrpSpPr/>
          <p:nvPr/>
        </p:nvGrpSpPr>
        <p:grpSpPr bwMode="auto">
          <a:xfrm>
            <a:off x="3563938" y="4934585"/>
            <a:ext cx="2427287" cy="1228725"/>
            <a:chOff x="0" y="0"/>
            <a:chExt cx="1529" cy="774"/>
          </a:xfrm>
        </p:grpSpPr>
        <p:sp>
          <p:nvSpPr>
            <p:cNvPr id="11283" name="Rectangle 4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0" y="0"/>
              <a:ext cx="1529" cy="77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rgbClr val="000000"/>
              </a:solidFill>
              <a:miter lim="800000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4000"/>
            </a:p>
          </p:txBody>
        </p:sp>
        <p:sp>
          <p:nvSpPr>
            <p:cNvPr id="11284" name="Text Box 51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36" y="91"/>
              <a:ext cx="1251" cy="47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 b="1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操作系统</a:t>
              </a:r>
              <a:endParaRPr lang="zh-CN" altLang="en-US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000" b="1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</a:t>
              </a:r>
              <a:r>
                <a:rPr lang="en-US" altLang="zh-CN" sz="2000" b="1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2000" b="1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基础软件</a:t>
              </a:r>
              <a:r>
                <a:rPr lang="en-US" altLang="zh-CN" sz="2000" b="1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en-US" altLang="zh-CN" sz="2000" b="1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164" name="Text Box 52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035425" y="5731510"/>
            <a:ext cx="1544638" cy="879475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0" tIns="108000" rIns="0" bIns="0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计算机硬件</a:t>
            </a:r>
            <a:endParaRPr lang="zh-CN" altLang="zh-CN" sz="18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65" name="AutoShape 55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06680" y="5431790"/>
            <a:ext cx="3241675" cy="1107440"/>
          </a:xfrm>
          <a:prstGeom prst="wedgeRectCallout">
            <a:avLst>
              <a:gd name="adj1" fmla="val 70028"/>
              <a:gd name="adj2" fmla="val -43384"/>
            </a:avLst>
          </a:prstGeom>
          <a:solidFill>
            <a:srgbClr val="FFFFFF"/>
          </a:solidFill>
          <a:ln w="9525">
            <a:solidFill>
              <a:srgbClr val="C0C0C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latinLnBrk="0" hangingPunct="1">
              <a:spcBef>
                <a:spcPct val="0"/>
              </a:spcBef>
            </a:pPr>
            <a:r>
              <a:rPr lang="en-US" altLang="zh-CN" sz="1600" b="1">
                <a:solidFill>
                  <a:srgbClr val="990000"/>
                </a:solidFill>
              </a:rPr>
              <a:t> </a:t>
            </a:r>
            <a:r>
              <a:rPr lang="zh-CN" altLang="en-US" sz="1600" b="1">
                <a:solidFill>
                  <a:srgbClr val="0070C0"/>
                </a:solidFill>
              </a:rPr>
              <a:t>操作系统处于计算机硬件和应用</a:t>
            </a:r>
            <a:r>
              <a:rPr lang="en-US" altLang="zh-CN" sz="1600" b="1">
                <a:solidFill>
                  <a:srgbClr val="0070C0"/>
                </a:solidFill>
              </a:rPr>
              <a:t> </a:t>
            </a:r>
            <a:r>
              <a:rPr lang="zh-CN" altLang="en-US" sz="1600" b="1">
                <a:solidFill>
                  <a:srgbClr val="0070C0"/>
                </a:solidFill>
              </a:rPr>
              <a:t>软件及用户之间，是“中介机构”</a:t>
            </a:r>
            <a:endParaRPr lang="zh-CN" altLang="en-US" sz="1600" b="1">
              <a:solidFill>
                <a:srgbClr val="0070C0"/>
              </a:solidFill>
            </a:endParaRPr>
          </a:p>
          <a:p>
            <a:pPr algn="ctr" eaLnBrk="1" latinLnBrk="0" hangingPunct="1">
              <a:spcBef>
                <a:spcPct val="0"/>
              </a:spcBef>
            </a:pPr>
            <a:r>
              <a:rPr lang="zh-CN" altLang="en-US" sz="1600" b="1">
                <a:solidFill>
                  <a:srgbClr val="0070C0"/>
                </a:solidFill>
              </a:rPr>
              <a:t> 计算机硬件对用户来说是透明的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  <p:bldP spid="5127" grpId="0" autoUpdateAnimBg="0"/>
      <p:bldP spid="5164" grpId="0" bldLvl="0" animBg="1" autoUpdateAnimBg="0"/>
      <p:bldP spid="5165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操作系统的主要</a:t>
            </a:r>
            <a:r>
              <a:rPr lang="zh-CN" altLang="en-US">
                <a:solidFill>
                  <a:schemeClr val="accent2"/>
                </a:solidFill>
                <a:ea typeface="仿宋_GB2312" pitchFamily="49" charset="-122"/>
              </a:rPr>
              <a:t>功能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325485" cy="423418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charset="0"/>
              <a:buChar char="n"/>
            </a:pPr>
            <a:r>
              <a:rPr lang="zh-CN" altLang="en-US" sz="2450" b="1" dirty="0">
                <a:solidFill>
                  <a:srgbClr val="161628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通常提供如下几方面服务：</a:t>
            </a:r>
            <a:endParaRPr lang="zh-CN" altLang="en-US" sz="2450" dirty="0">
              <a:solidFill>
                <a:srgbClr val="161628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16162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程序开发</a:t>
            </a:r>
            <a:endParaRPr lang="zh-CN" altLang="en-US" sz="2400" b="1" dirty="0">
              <a:solidFill>
                <a:srgbClr val="16162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16162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程序运行</a:t>
            </a:r>
            <a:endParaRPr lang="zh-CN" altLang="en-US" sz="2400" b="1" dirty="0">
              <a:solidFill>
                <a:srgbClr val="16162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16162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400" b="1" dirty="0">
                <a:solidFill>
                  <a:srgbClr val="16162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设备访问</a:t>
            </a:r>
            <a:endParaRPr lang="zh-CN" altLang="en-US" sz="2400" b="1" dirty="0">
              <a:solidFill>
                <a:srgbClr val="16162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16162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文件访问控制</a:t>
            </a:r>
            <a:endParaRPr lang="zh-CN" altLang="en-US" sz="2400" b="1" dirty="0">
              <a:solidFill>
                <a:srgbClr val="16162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16162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系统访问</a:t>
            </a:r>
            <a:endParaRPr lang="zh-CN" altLang="en-US" sz="2400" b="1" dirty="0">
              <a:solidFill>
                <a:srgbClr val="16162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16162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错误检测和响应</a:t>
            </a:r>
            <a:endParaRPr lang="zh-CN" altLang="en-US" sz="2400" b="1" dirty="0">
              <a:solidFill>
                <a:srgbClr val="16162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161628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记账</a:t>
            </a:r>
            <a:endParaRPr lang="zh-CN" altLang="en-US" sz="2400" b="1" dirty="0">
              <a:solidFill>
                <a:srgbClr val="161628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latinLnBrk="0" hangingPunct="1">
              <a:lnSpc>
                <a:spcPct val="14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dirty="0">
              <a:solidFill>
                <a:srgbClr val="16162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  <a:defRPr/>
            </a:pPr>
            <a:endParaRPr lang="en-US" altLang="zh-CN" sz="2400" baseline="30000" dirty="0">
              <a:solidFill>
                <a:srgbClr val="161628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uiExpand="1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49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53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54.xml><?xml version="1.0" encoding="utf-8"?>
<p:tagLst xmlns:p="http://schemas.openxmlformats.org/presentationml/2006/main">
  <p:tag name="KSO_WPP_MARK_KEY" val="c172cc89-fdbc-4144-a981-2bb03d051ca4"/>
  <p:tag name="COMMONDATA" val="eyJoZGlkIjoiNWYyODU0MTJjOGFhNmFjNmM3OTgzOTg1Zjk0OGNkZWMifQ==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UNIT_MEDIACOVER_STYLEID" val="1"/>
  <p:tag name="KSO_WM_UNIT_MEDIACOVER_TEXTSTATE" val="0"/>
  <p:tag name="KSO_WM_UNIT_MEDIACOVER_BTN_STATE" val="1"/>
  <p:tag name="KSO_WM_UNIT_MEDIACOVER_BTN_POS" val="c"/>
  <p:tag name="KSO_WM_UNIT_MEDIACOVER_BTN_STYLE" val="ee0bc779c1f3d7f3e90c96344320e69a"/>
  <p:tag name="KSO_WM_UNIT_MEDIACOVER_RGB" val="000000"/>
  <p:tag name="KSO_WM_UNIT_MEDIACOVER_TRANSPARENCY" val="0.5"/>
  <p:tag name="KSO_WM_UNIT_MEDIACOVER_TEXT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0</TotalTime>
  <Words>5861</Words>
  <Application>WPS 演示</Application>
  <PresentationFormat>全屏显示(4:3)</PresentationFormat>
  <Paragraphs>561</Paragraphs>
  <Slides>53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74" baseType="lpstr">
      <vt:lpstr>Arial</vt:lpstr>
      <vt:lpstr>宋体</vt:lpstr>
      <vt:lpstr>Wingdings</vt:lpstr>
      <vt:lpstr>Times New Roman</vt:lpstr>
      <vt:lpstr>Arial Black</vt:lpstr>
      <vt:lpstr>Arial Narrow</vt:lpstr>
      <vt:lpstr>仿宋_GB2312</vt:lpstr>
      <vt:lpstr>仿宋</vt:lpstr>
      <vt:lpstr>黑体</vt:lpstr>
      <vt:lpstr>Wingdings</vt:lpstr>
      <vt:lpstr>华文新魏</vt:lpstr>
      <vt:lpstr>微软雅黑</vt:lpstr>
      <vt:lpstr>Arial Unicode MS</vt:lpstr>
      <vt:lpstr>Symbol</vt:lpstr>
      <vt:lpstr>楷体_GB2312</vt:lpstr>
      <vt:lpstr>新宋体</vt:lpstr>
      <vt:lpstr>1_Radial</vt:lpstr>
      <vt:lpstr>Radial</vt:lpstr>
      <vt:lpstr>默认设计模板</vt:lpstr>
      <vt:lpstr>Paint.Picture</vt:lpstr>
      <vt:lpstr>Visio.Drawing.11</vt:lpstr>
      <vt:lpstr>操作系统概述  Operating System Overview</vt:lpstr>
      <vt:lpstr>PowerPoint 演示文稿</vt:lpstr>
      <vt:lpstr>学习策略</vt:lpstr>
      <vt:lpstr>本章主要内容</vt:lpstr>
      <vt:lpstr>操作系统的主要功能</vt:lpstr>
      <vt:lpstr>操作系统的主要功能</vt:lpstr>
      <vt:lpstr>操作系统的主要功能</vt:lpstr>
      <vt:lpstr>操作系统的主要功能</vt:lpstr>
      <vt:lpstr>操作系统的主要功能</vt:lpstr>
      <vt:lpstr>操作系统的主要功能</vt:lpstr>
      <vt:lpstr>操作系统的主要功能</vt:lpstr>
      <vt:lpstr>本章主要内容</vt:lpstr>
      <vt:lpstr>操作系统的演化过程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UNIX常见的发行版本</vt:lpstr>
      <vt:lpstr>Linux常见的发行版本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本章主要内容</vt:lpstr>
      <vt:lpstr>PowerPoint 演示文稿</vt:lpstr>
      <vt:lpstr>PowerPoint 演示文稿</vt:lpstr>
      <vt:lpstr>PowerPoint 演示文稿</vt:lpstr>
      <vt:lpstr>PowerPoint 演示文稿</vt:lpstr>
      <vt:lpstr>本章主要内容</vt:lpstr>
      <vt:lpstr>虚拟机和虚拟化</vt:lpstr>
      <vt:lpstr>虚拟机和虚拟化</vt:lpstr>
      <vt:lpstr>虚拟机和虚拟化</vt:lpstr>
      <vt:lpstr>虚拟机和虚拟化</vt:lpstr>
    </vt:vector>
  </TitlesOfParts>
  <Company>雨薇在线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雨薇</dc:creator>
  <cp:lastModifiedBy>郑铁然</cp:lastModifiedBy>
  <cp:revision>124</cp:revision>
  <cp:lastPrinted>2018-09-25T10:48:00Z</cp:lastPrinted>
  <dcterms:created xsi:type="dcterms:W3CDTF">2004-08-18T11:10:00Z</dcterms:created>
  <dcterms:modified xsi:type="dcterms:W3CDTF">2023-09-14T08:42:04Z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F4169689B1814CB4B2AD0CA6053C04FD_13</vt:lpwstr>
  </property>
  <property fmtid="{D5CDD505-2E9C-101B-9397-08002B2CF9AE}" pid="3" name="KSOProductBuildVer">
    <vt:lpwstr>2052-12.1.0.15374</vt:lpwstr>
  </property>
</Properties>
</file>