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35"/>
  </p:handoutMasterIdLst>
  <p:sldIdLst>
    <p:sldId id="501" r:id="rId5"/>
    <p:sldId id="259" r:id="rId7"/>
    <p:sldId id="394" r:id="rId8"/>
    <p:sldId id="1460" r:id="rId9"/>
    <p:sldId id="1459" r:id="rId10"/>
    <p:sldId id="1461" r:id="rId11"/>
    <p:sldId id="1423" r:id="rId12"/>
    <p:sldId id="1556" r:id="rId13"/>
    <p:sldId id="1558" r:id="rId14"/>
    <p:sldId id="1557" r:id="rId15"/>
    <p:sldId id="1741" r:id="rId16"/>
    <p:sldId id="1742" r:id="rId17"/>
    <p:sldId id="1559" r:id="rId18"/>
    <p:sldId id="1560" r:id="rId19"/>
    <p:sldId id="1561" r:id="rId20"/>
    <p:sldId id="1562" r:id="rId21"/>
    <p:sldId id="1563" r:id="rId22"/>
    <p:sldId id="1564" r:id="rId23"/>
    <p:sldId id="1743" r:id="rId24"/>
    <p:sldId id="1744" r:id="rId25"/>
    <p:sldId id="1745" r:id="rId26"/>
    <p:sldId id="1752" r:id="rId27"/>
    <p:sldId id="1746" r:id="rId28"/>
    <p:sldId id="1747" r:id="rId29"/>
    <p:sldId id="1753" r:id="rId30"/>
    <p:sldId id="1748" r:id="rId31"/>
    <p:sldId id="1754" r:id="rId32"/>
    <p:sldId id="1749" r:id="rId33"/>
    <p:sldId id="1751" r:id="rId34"/>
  </p:sldIdLst>
  <p:sldSz cx="9144000" cy="6858000" type="screen4x3"/>
  <p:notesSz cx="6800850" cy="9872345"/>
  <p:custDataLst>
    <p:tags r:id="rId3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CC9900"/>
    <a:srgbClr val="FF99CC"/>
    <a:srgbClr val="16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08" autoAdjust="0"/>
  </p:normalViewPr>
  <p:slideViewPr>
    <p:cSldViewPr showGuides="1">
      <p:cViewPr varScale="1">
        <p:scale>
          <a:sx n="130" d="100"/>
          <a:sy n="130" d="100"/>
        </p:scale>
        <p:origin x="474" y="126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9" Type="http://schemas.openxmlformats.org/officeDocument/2006/relationships/tags" Target="tags/tag250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2241" y="1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>
              <a:defRPr sz="1200" smtClean="0"/>
            </a:lvl1pPr>
          </a:lstStyle>
          <a:p>
            <a:pPr>
              <a:defRPr/>
            </a:pPr>
            <a:fld id="{EF111691-F249-49BF-AD13-77AC163C2E7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7927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2241" y="9377927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D217722-F9DE-4589-BAF8-332D113C647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035" cy="4931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815" y="0"/>
            <a:ext cx="2947035" cy="4931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780" y="4688963"/>
            <a:ext cx="4987290" cy="44431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9504"/>
            <a:ext cx="2947035" cy="493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815" y="9379504"/>
            <a:ext cx="2947035" cy="493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7847A5-3418-4168-BB03-40E320A0CA1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C12FDF-207D-4315-99CC-760ECF297C16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E933F3D-3132-4E55-B67E-D84038DB376F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现在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已经达到物理极限，被</a:t>
            </a:r>
            <a:r>
              <a:rPr lang="en-US" altLang="zh-CN" dirty="0" err="1" smtClean="0"/>
              <a:t>4GHz</a:t>
            </a:r>
            <a:r>
              <a:rPr lang="zh-CN" altLang="en-US" dirty="0" smtClean="0"/>
              <a:t>所限制，于是开始通过增加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数量来提高计算机速度。</a:t>
            </a:r>
            <a:br>
              <a:rPr lang="zh-CN" altLang="en-US" dirty="0" smtClean="0"/>
            </a:br>
            <a:r>
              <a:rPr lang="zh-CN" altLang="en-US" dirty="0" smtClean="0"/>
              <a:t>对称多处理器（</a:t>
            </a:r>
            <a:r>
              <a:rPr lang="en-US" altLang="zh-CN" dirty="0" err="1" smtClean="0"/>
              <a:t>SMP</a:t>
            </a:r>
            <a:r>
              <a:rPr lang="zh-CN" altLang="en-US" dirty="0" smtClean="0"/>
              <a:t>）：</a:t>
            </a:r>
            <a:br>
              <a:rPr lang="zh-CN" altLang="en-US" dirty="0" smtClean="0"/>
            </a:br>
            <a:r>
              <a:rPr lang="zh-CN" altLang="en-US" dirty="0" smtClean="0"/>
              <a:t>每个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在系统中所处的地位和所发挥的功能是一样，是相互对称的。但在处理程序时，我们并不能把他们分成若干个不相干的子问题，所以，使得多处理器速度实际提高得并没有理论上那么高。当对于相互独立的问题，多处理器就能最大效能的发挥威力了（比如：大型数据库</a:t>
            </a:r>
            <a:r>
              <a:rPr lang="en-US" altLang="zh-CN" dirty="0" smtClean="0"/>
              <a:t>,</a:t>
            </a:r>
            <a:r>
              <a:rPr lang="zh-CN" altLang="en-US" dirty="0" smtClean="0"/>
              <a:t>网络服务等）。</a:t>
            </a:r>
            <a:endParaRPr lang="zh-CN" altLang="en-US" dirty="0" smtClean="0"/>
          </a:p>
          <a:p>
            <a:r>
              <a:rPr lang="zh-CN" altLang="en-US" dirty="0" smtClean="0"/>
              <a:t>多核处理器：</a:t>
            </a:r>
            <a:br>
              <a:rPr lang="zh-CN" altLang="en-US" dirty="0" smtClean="0"/>
            </a:br>
            <a:r>
              <a:rPr lang="zh-CN" altLang="en-US" dirty="0" smtClean="0"/>
              <a:t>其实际上是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SMP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的简化版，思想是将多个处理器合并在一起打包出售，它们之间共享比较昂贵的缓存部件，只保留了多个核心。在逻辑上看，它们和</a:t>
            </a:r>
            <a:r>
              <a:rPr lang="en-US" altLang="zh-CN" dirty="0" err="1" smtClean="0"/>
              <a:t>SMP</a:t>
            </a:r>
            <a:r>
              <a:rPr lang="zh-CN" altLang="en-US" dirty="0" smtClean="0"/>
              <a:t>完全相同。</a:t>
            </a:r>
            <a:endParaRPr lang="zh-CN" altLang="en-US" dirty="0" smtClean="0"/>
          </a:p>
          <a:p>
            <a:r>
              <a:rPr lang="zh-CN" altLang="en-US" dirty="0" smtClean="0"/>
              <a:t>对称处理器由于造价比较高昂，主要用在商用电脑上，对于个人电脑，主要是多核处理器。</a:t>
            </a:r>
            <a:endParaRPr lang="zh-CN" altLang="en-US" dirty="0" smtClean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41D5B-C7CF-41E9-8BFC-B81285AC3D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C2D64-1FDD-46B2-AA0E-566EBA5F561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15900"/>
            <a:ext cx="2084387" cy="5803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15900"/>
            <a:ext cx="6102350" cy="5803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47193-5223-410B-8004-74950257FF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>
    <p:sndAc>
      <p:endSnd/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9342B-1D0C-4C87-A696-AE5BD3D6C09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FD1BE-9A24-4ABB-8E66-560EA6A1DFC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2C963-E0A7-42F7-8FAD-B21C46696F2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37D3D-CAAF-4017-B871-F905C63F368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A83EA-F16A-41B4-A35C-7CA23289B57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843DB-975B-4589-AE69-FB160CC0C24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C28B7-A46D-492B-B924-04F8242A502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2E4ED-E153-4BBF-9C40-4C1BA4B76FE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71257-F651-4830-91FE-B8FD3A2DF0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E5126-C2C7-4B90-8322-5292A2A408B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46550-8C4D-4F6D-A434-8579F080076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E6D23-AE9F-4212-9947-F857A2BFEF8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0B9D0-2EDD-4D8B-9176-4274A3030CE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06450" y="1233488"/>
            <a:ext cx="82296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12" y="277813"/>
            <a:ext cx="8579074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1B0DD-5CA8-413B-9D98-C20793B9E8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EC62F-676E-4536-9A52-2309C69F88B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6F8B4-B054-4685-9B5D-BD1CE4E33E8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38BD6-CD08-4B18-A00E-213EF5559B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BF579-F828-4DD0-9748-1571BF19EE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C05E3-AD46-4E9C-B21F-7DEECDF53C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1032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7775 w 4917"/>
                <a:gd name="T3" fmla="*/ 0 h 1000"/>
                <a:gd name="T4" fmla="*/ 8657 w 4917"/>
                <a:gd name="T5" fmla="*/ 881 h 1000"/>
                <a:gd name="T6" fmla="*/ 7777 w 4917"/>
                <a:gd name="T7" fmla="*/ 1761 h 1000"/>
                <a:gd name="T8" fmla="*/ 0 w 4917"/>
                <a:gd name="T9" fmla="*/ 176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159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 b="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8AE5B700-EE1E-4D63-B1C2-C88A146C7A2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sndAc>
      <p:endSnd/>
    </p:sndAc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 bwMode="auto">
          <a:xfrm>
            <a:off x="0" y="115888"/>
            <a:ext cx="8686800" cy="6096000"/>
            <a:chOff x="0" y="96"/>
            <a:chExt cx="5472" cy="3840"/>
          </a:xfrm>
        </p:grpSpPr>
        <p:sp>
          <p:nvSpPr>
            <p:cNvPr id="2054" name="AutoShape 3"/>
            <p:cNvSpPr>
              <a:spLocks noChangeArrowheads="1"/>
            </p:cNvSpPr>
            <p:nvPr userDrawn="1"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055" name="AutoShape 4"/>
            <p:cNvSpPr>
              <a:spLocks noChangeArrowheads="1"/>
            </p:cNvSpPr>
            <p:nvPr userDrawn="1"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261 w 7000"/>
                <a:gd name="T3" fmla="*/ 0 h 1000"/>
                <a:gd name="T4" fmla="*/ 2435 w 7000"/>
                <a:gd name="T5" fmla="*/ 174 h 1000"/>
                <a:gd name="T6" fmla="*/ 2262 w 7000"/>
                <a:gd name="T7" fmla="*/ 348 h 1000"/>
                <a:gd name="T8" fmla="*/ 0 w 7000"/>
                <a:gd name="T9" fmla="*/ 34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Line 5"/>
            <p:cNvSpPr>
              <a:spLocks noChangeShapeType="1"/>
            </p:cNvSpPr>
            <p:nvPr userDrawn="1"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2053" name="Picture 11" descr="index2008_0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0" y="6245225"/>
            <a:ext cx="18319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>
    <p:sndAc>
      <p:endSnd/>
    </p:sndAc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B08F23A-9504-4358-88BF-208BD38AFAE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image" Target="../media/image3.png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7" Type="http://schemas.openxmlformats.org/officeDocument/2006/relationships/slideLayout" Target="../slideLayouts/slideLayout24.xml"/><Relationship Id="rId26" Type="http://schemas.openxmlformats.org/officeDocument/2006/relationships/tags" Target="../tags/tag27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image" Target="../media/image9.png"/><Relationship Id="rId21" Type="http://schemas.openxmlformats.org/officeDocument/2006/relationships/tags" Target="../tags/tag23.xml"/><Relationship Id="rId20" Type="http://schemas.openxmlformats.org/officeDocument/2006/relationships/image" Target="../media/image8.png"/><Relationship Id="rId2" Type="http://schemas.openxmlformats.org/officeDocument/2006/relationships/image" Target="../media/image7.png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tags" Target="../tags/tag19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image" Target="../media/image3.png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1" Type="http://schemas.openxmlformats.org/officeDocument/2006/relationships/slideLayout" Target="../slideLayouts/slideLayout24.xml"/><Relationship Id="rId20" Type="http://schemas.openxmlformats.org/officeDocument/2006/relationships/tags" Target="../tags/tag46.xml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0.png"/><Relationship Id="rId1" Type="http://schemas.openxmlformats.org/officeDocument/2006/relationships/tags" Target="../tags/tag4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1.png"/><Relationship Id="rId1" Type="http://schemas.openxmlformats.org/officeDocument/2006/relationships/tags" Target="../tags/tag4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2.png"/><Relationship Id="rId1" Type="http://schemas.openxmlformats.org/officeDocument/2006/relationships/tags" Target="../tags/tag54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6" Type="http://schemas.openxmlformats.org/officeDocument/2006/relationships/notesSlide" Target="../notesSlides/notesSlide9.xml"/><Relationship Id="rId35" Type="http://schemas.openxmlformats.org/officeDocument/2006/relationships/slideLayout" Target="../slideLayouts/slideLayout24.xml"/><Relationship Id="rId34" Type="http://schemas.openxmlformats.org/officeDocument/2006/relationships/tags" Target="../tags/tag87.xml"/><Relationship Id="rId33" Type="http://schemas.openxmlformats.org/officeDocument/2006/relationships/tags" Target="../tags/tag86.xml"/><Relationship Id="rId32" Type="http://schemas.openxmlformats.org/officeDocument/2006/relationships/tags" Target="../tags/tag85.xml"/><Relationship Id="rId31" Type="http://schemas.openxmlformats.org/officeDocument/2006/relationships/tags" Target="../tags/tag84.xml"/><Relationship Id="rId30" Type="http://schemas.openxmlformats.org/officeDocument/2006/relationships/tags" Target="../tags/tag83.xml"/><Relationship Id="rId3" Type="http://schemas.openxmlformats.org/officeDocument/2006/relationships/tags" Target="../tags/tag57.xml"/><Relationship Id="rId29" Type="http://schemas.openxmlformats.org/officeDocument/2006/relationships/image" Target="../media/image13.png"/><Relationship Id="rId28" Type="http://schemas.openxmlformats.org/officeDocument/2006/relationships/tags" Target="../tags/tag82.xml"/><Relationship Id="rId27" Type="http://schemas.openxmlformats.org/officeDocument/2006/relationships/tags" Target="../tags/tag81.xml"/><Relationship Id="rId26" Type="http://schemas.openxmlformats.org/officeDocument/2006/relationships/tags" Target="../tags/tag80.xml"/><Relationship Id="rId25" Type="http://schemas.openxmlformats.org/officeDocument/2006/relationships/tags" Target="../tags/tag79.xml"/><Relationship Id="rId24" Type="http://schemas.openxmlformats.org/officeDocument/2006/relationships/tags" Target="../tags/tag78.xml"/><Relationship Id="rId23" Type="http://schemas.openxmlformats.org/officeDocument/2006/relationships/tags" Target="../tags/tag77.xml"/><Relationship Id="rId22" Type="http://schemas.openxmlformats.org/officeDocument/2006/relationships/tags" Target="../tags/tag76.xml"/><Relationship Id="rId21" Type="http://schemas.openxmlformats.org/officeDocument/2006/relationships/tags" Target="../tags/tag75.xml"/><Relationship Id="rId20" Type="http://schemas.openxmlformats.org/officeDocument/2006/relationships/tags" Target="../tags/tag74.xml"/><Relationship Id="rId2" Type="http://schemas.openxmlformats.org/officeDocument/2006/relationships/tags" Target="../tags/tag56.xml"/><Relationship Id="rId19" Type="http://schemas.openxmlformats.org/officeDocument/2006/relationships/tags" Target="../tags/tag73.xml"/><Relationship Id="rId18" Type="http://schemas.openxmlformats.org/officeDocument/2006/relationships/tags" Target="../tags/tag72.xml"/><Relationship Id="rId17" Type="http://schemas.openxmlformats.org/officeDocument/2006/relationships/tags" Target="../tags/tag71.xml"/><Relationship Id="rId16" Type="http://schemas.openxmlformats.org/officeDocument/2006/relationships/tags" Target="../tags/tag70.xml"/><Relationship Id="rId15" Type="http://schemas.openxmlformats.org/officeDocument/2006/relationships/tags" Target="../tags/tag69.xml"/><Relationship Id="rId14" Type="http://schemas.openxmlformats.org/officeDocument/2006/relationships/tags" Target="../tags/tag68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tags" Target="../tags/tag55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4.png"/><Relationship Id="rId1" Type="http://schemas.openxmlformats.org/officeDocument/2006/relationships/tags" Target="../tags/tag8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89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92.xml"/><Relationship Id="rId3" Type="http://schemas.openxmlformats.org/officeDocument/2006/relationships/image" Target="../media/image15.png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4" Type="http://schemas.openxmlformats.org/officeDocument/2006/relationships/notesSlide" Target="../notesSlides/notesSlide13.xml"/><Relationship Id="rId43" Type="http://schemas.openxmlformats.org/officeDocument/2006/relationships/slideLayout" Target="../slideLayouts/slideLayout24.xml"/><Relationship Id="rId42" Type="http://schemas.openxmlformats.org/officeDocument/2006/relationships/tags" Target="../tags/tag133.xml"/><Relationship Id="rId41" Type="http://schemas.openxmlformats.org/officeDocument/2006/relationships/tags" Target="../tags/tag132.xml"/><Relationship Id="rId40" Type="http://schemas.openxmlformats.org/officeDocument/2006/relationships/tags" Target="../tags/tag131.xml"/><Relationship Id="rId4" Type="http://schemas.openxmlformats.org/officeDocument/2006/relationships/tags" Target="../tags/tag96.xml"/><Relationship Id="rId39" Type="http://schemas.openxmlformats.org/officeDocument/2006/relationships/tags" Target="../tags/tag130.xml"/><Relationship Id="rId38" Type="http://schemas.openxmlformats.org/officeDocument/2006/relationships/tags" Target="../tags/tag129.xml"/><Relationship Id="rId37" Type="http://schemas.openxmlformats.org/officeDocument/2006/relationships/tags" Target="../tags/tag128.xml"/><Relationship Id="rId36" Type="http://schemas.openxmlformats.org/officeDocument/2006/relationships/tags" Target="../tags/tag127.xml"/><Relationship Id="rId35" Type="http://schemas.openxmlformats.org/officeDocument/2006/relationships/tags" Target="../tags/tag126.xml"/><Relationship Id="rId34" Type="http://schemas.openxmlformats.org/officeDocument/2006/relationships/tags" Target="../tags/tag125.xml"/><Relationship Id="rId33" Type="http://schemas.openxmlformats.org/officeDocument/2006/relationships/tags" Target="../tags/tag124.xml"/><Relationship Id="rId32" Type="http://schemas.openxmlformats.org/officeDocument/2006/relationships/tags" Target="../tags/tag123.xml"/><Relationship Id="rId31" Type="http://schemas.openxmlformats.org/officeDocument/2006/relationships/tags" Target="../tags/tag122.xml"/><Relationship Id="rId30" Type="http://schemas.openxmlformats.org/officeDocument/2006/relationships/tags" Target="../tags/tag121.xml"/><Relationship Id="rId3" Type="http://schemas.openxmlformats.org/officeDocument/2006/relationships/tags" Target="../tags/tag95.xml"/><Relationship Id="rId29" Type="http://schemas.openxmlformats.org/officeDocument/2006/relationships/tags" Target="../tags/tag120.xml"/><Relationship Id="rId28" Type="http://schemas.openxmlformats.org/officeDocument/2006/relationships/tags" Target="../tags/tag119.xml"/><Relationship Id="rId27" Type="http://schemas.openxmlformats.org/officeDocument/2006/relationships/tags" Target="../tags/tag118.xml"/><Relationship Id="rId26" Type="http://schemas.openxmlformats.org/officeDocument/2006/relationships/tags" Target="../tags/tag117.xml"/><Relationship Id="rId25" Type="http://schemas.openxmlformats.org/officeDocument/2006/relationships/tags" Target="../tags/tag116.xml"/><Relationship Id="rId24" Type="http://schemas.openxmlformats.org/officeDocument/2006/relationships/tags" Target="../tags/tag115.xml"/><Relationship Id="rId23" Type="http://schemas.openxmlformats.org/officeDocument/2006/relationships/image" Target="../media/image16.png"/><Relationship Id="rId22" Type="http://schemas.openxmlformats.org/officeDocument/2006/relationships/tags" Target="../tags/tag114.xml"/><Relationship Id="rId21" Type="http://schemas.openxmlformats.org/officeDocument/2006/relationships/tags" Target="../tags/tag113.xml"/><Relationship Id="rId20" Type="http://schemas.openxmlformats.org/officeDocument/2006/relationships/tags" Target="../tags/tag112.xml"/><Relationship Id="rId2" Type="http://schemas.openxmlformats.org/officeDocument/2006/relationships/tags" Target="../tags/tag94.xml"/><Relationship Id="rId19" Type="http://schemas.openxmlformats.org/officeDocument/2006/relationships/tags" Target="../tags/tag111.xml"/><Relationship Id="rId18" Type="http://schemas.openxmlformats.org/officeDocument/2006/relationships/tags" Target="../tags/tag110.xml"/><Relationship Id="rId17" Type="http://schemas.openxmlformats.org/officeDocument/2006/relationships/tags" Target="../tags/tag109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tags" Target="../tags/tag93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4.xml"/><Relationship Id="rId5" Type="http://schemas.openxmlformats.org/officeDocument/2006/relationships/image" Target="../media/image18.jpeg"/><Relationship Id="rId4" Type="http://schemas.openxmlformats.org/officeDocument/2006/relationships/tags" Target="../tags/tag136.xml"/><Relationship Id="rId3" Type="http://schemas.openxmlformats.org/officeDocument/2006/relationships/image" Target="../media/image17.png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7" Type="http://schemas.openxmlformats.org/officeDocument/2006/relationships/notesSlide" Target="../notesSlides/notesSlide15.xml"/><Relationship Id="rId36" Type="http://schemas.openxmlformats.org/officeDocument/2006/relationships/slideLayout" Target="../slideLayouts/slideLayout24.xml"/><Relationship Id="rId35" Type="http://schemas.openxmlformats.org/officeDocument/2006/relationships/tags" Target="../tags/tag170.xml"/><Relationship Id="rId34" Type="http://schemas.openxmlformats.org/officeDocument/2006/relationships/tags" Target="../tags/tag169.xml"/><Relationship Id="rId33" Type="http://schemas.openxmlformats.org/officeDocument/2006/relationships/tags" Target="../tags/tag168.xml"/><Relationship Id="rId32" Type="http://schemas.openxmlformats.org/officeDocument/2006/relationships/tags" Target="../tags/tag167.xml"/><Relationship Id="rId31" Type="http://schemas.openxmlformats.org/officeDocument/2006/relationships/tags" Target="../tags/tag166.xml"/><Relationship Id="rId30" Type="http://schemas.openxmlformats.org/officeDocument/2006/relationships/tags" Target="../tags/tag165.xml"/><Relationship Id="rId3" Type="http://schemas.openxmlformats.org/officeDocument/2006/relationships/image" Target="../media/image16.png"/><Relationship Id="rId29" Type="http://schemas.openxmlformats.org/officeDocument/2006/relationships/tags" Target="../tags/tag164.xml"/><Relationship Id="rId28" Type="http://schemas.openxmlformats.org/officeDocument/2006/relationships/tags" Target="../tags/tag163.xml"/><Relationship Id="rId27" Type="http://schemas.openxmlformats.org/officeDocument/2006/relationships/tags" Target="../tags/tag162.xml"/><Relationship Id="rId26" Type="http://schemas.openxmlformats.org/officeDocument/2006/relationships/tags" Target="../tags/tag161.xml"/><Relationship Id="rId25" Type="http://schemas.openxmlformats.org/officeDocument/2006/relationships/tags" Target="../tags/tag160.xml"/><Relationship Id="rId24" Type="http://schemas.openxmlformats.org/officeDocument/2006/relationships/tags" Target="../tags/tag159.xml"/><Relationship Id="rId23" Type="http://schemas.openxmlformats.org/officeDocument/2006/relationships/tags" Target="../tags/tag158.xml"/><Relationship Id="rId22" Type="http://schemas.openxmlformats.org/officeDocument/2006/relationships/tags" Target="../tags/tag157.xml"/><Relationship Id="rId21" Type="http://schemas.openxmlformats.org/officeDocument/2006/relationships/tags" Target="../tags/tag156.xml"/><Relationship Id="rId20" Type="http://schemas.openxmlformats.org/officeDocument/2006/relationships/tags" Target="../tags/tag155.xml"/><Relationship Id="rId2" Type="http://schemas.openxmlformats.org/officeDocument/2006/relationships/tags" Target="../tags/tag138.xml"/><Relationship Id="rId19" Type="http://schemas.openxmlformats.org/officeDocument/2006/relationships/tags" Target="../tags/tag154.xml"/><Relationship Id="rId18" Type="http://schemas.openxmlformats.org/officeDocument/2006/relationships/tags" Target="../tags/tag153.xml"/><Relationship Id="rId17" Type="http://schemas.openxmlformats.org/officeDocument/2006/relationships/tags" Target="../tags/tag152.xml"/><Relationship Id="rId16" Type="http://schemas.openxmlformats.org/officeDocument/2006/relationships/tags" Target="../tags/tag151.xml"/><Relationship Id="rId15" Type="http://schemas.openxmlformats.org/officeDocument/2006/relationships/tags" Target="../tags/tag150.xml"/><Relationship Id="rId14" Type="http://schemas.openxmlformats.org/officeDocument/2006/relationships/tags" Target="../tags/tag149.xml"/><Relationship Id="rId13" Type="http://schemas.openxmlformats.org/officeDocument/2006/relationships/tags" Target="../tags/tag14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tags" Target="../tags/tag137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0" Type="http://schemas.openxmlformats.org/officeDocument/2006/relationships/notesSlide" Target="../notesSlides/notesSlide16.xml"/><Relationship Id="rId8" Type="http://schemas.openxmlformats.org/officeDocument/2006/relationships/tags" Target="../tags/tag178.xml"/><Relationship Id="rId79" Type="http://schemas.openxmlformats.org/officeDocument/2006/relationships/slideLayout" Target="../slideLayouts/slideLayout24.xml"/><Relationship Id="rId78" Type="http://schemas.openxmlformats.org/officeDocument/2006/relationships/tags" Target="../tags/tag248.xml"/><Relationship Id="rId77" Type="http://schemas.openxmlformats.org/officeDocument/2006/relationships/tags" Target="../tags/tag247.xml"/><Relationship Id="rId76" Type="http://schemas.openxmlformats.org/officeDocument/2006/relationships/tags" Target="../tags/tag246.xml"/><Relationship Id="rId75" Type="http://schemas.openxmlformats.org/officeDocument/2006/relationships/tags" Target="../tags/tag245.xml"/><Relationship Id="rId74" Type="http://schemas.openxmlformats.org/officeDocument/2006/relationships/tags" Target="../tags/tag244.xml"/><Relationship Id="rId73" Type="http://schemas.openxmlformats.org/officeDocument/2006/relationships/tags" Target="../tags/tag243.xml"/><Relationship Id="rId72" Type="http://schemas.openxmlformats.org/officeDocument/2006/relationships/tags" Target="../tags/tag242.xml"/><Relationship Id="rId71" Type="http://schemas.openxmlformats.org/officeDocument/2006/relationships/tags" Target="../tags/tag241.xml"/><Relationship Id="rId70" Type="http://schemas.openxmlformats.org/officeDocument/2006/relationships/tags" Target="../tags/tag240.xml"/><Relationship Id="rId7" Type="http://schemas.openxmlformats.org/officeDocument/2006/relationships/tags" Target="../tags/tag177.xml"/><Relationship Id="rId69" Type="http://schemas.openxmlformats.org/officeDocument/2006/relationships/tags" Target="../tags/tag239.xml"/><Relationship Id="rId68" Type="http://schemas.openxmlformats.org/officeDocument/2006/relationships/tags" Target="../tags/tag238.xml"/><Relationship Id="rId67" Type="http://schemas.openxmlformats.org/officeDocument/2006/relationships/tags" Target="../tags/tag237.xml"/><Relationship Id="rId66" Type="http://schemas.openxmlformats.org/officeDocument/2006/relationships/tags" Target="../tags/tag236.xml"/><Relationship Id="rId65" Type="http://schemas.openxmlformats.org/officeDocument/2006/relationships/tags" Target="../tags/tag235.xml"/><Relationship Id="rId64" Type="http://schemas.openxmlformats.org/officeDocument/2006/relationships/tags" Target="../tags/tag234.xml"/><Relationship Id="rId63" Type="http://schemas.openxmlformats.org/officeDocument/2006/relationships/tags" Target="../tags/tag233.xml"/><Relationship Id="rId62" Type="http://schemas.openxmlformats.org/officeDocument/2006/relationships/tags" Target="../tags/tag232.xml"/><Relationship Id="rId61" Type="http://schemas.openxmlformats.org/officeDocument/2006/relationships/tags" Target="../tags/tag231.xml"/><Relationship Id="rId60" Type="http://schemas.openxmlformats.org/officeDocument/2006/relationships/tags" Target="../tags/tag230.xml"/><Relationship Id="rId6" Type="http://schemas.openxmlformats.org/officeDocument/2006/relationships/tags" Target="../tags/tag176.xml"/><Relationship Id="rId59" Type="http://schemas.openxmlformats.org/officeDocument/2006/relationships/tags" Target="../tags/tag229.xml"/><Relationship Id="rId58" Type="http://schemas.openxmlformats.org/officeDocument/2006/relationships/tags" Target="../tags/tag228.xml"/><Relationship Id="rId57" Type="http://schemas.openxmlformats.org/officeDocument/2006/relationships/tags" Target="../tags/tag227.xml"/><Relationship Id="rId56" Type="http://schemas.openxmlformats.org/officeDocument/2006/relationships/tags" Target="../tags/tag226.xml"/><Relationship Id="rId55" Type="http://schemas.openxmlformats.org/officeDocument/2006/relationships/tags" Target="../tags/tag225.xml"/><Relationship Id="rId54" Type="http://schemas.openxmlformats.org/officeDocument/2006/relationships/tags" Target="../tags/tag224.xml"/><Relationship Id="rId53" Type="http://schemas.openxmlformats.org/officeDocument/2006/relationships/tags" Target="../tags/tag223.xml"/><Relationship Id="rId52" Type="http://schemas.openxmlformats.org/officeDocument/2006/relationships/tags" Target="../tags/tag222.xml"/><Relationship Id="rId51" Type="http://schemas.openxmlformats.org/officeDocument/2006/relationships/tags" Target="../tags/tag221.xml"/><Relationship Id="rId50" Type="http://schemas.openxmlformats.org/officeDocument/2006/relationships/tags" Target="../tags/tag220.xml"/><Relationship Id="rId5" Type="http://schemas.openxmlformats.org/officeDocument/2006/relationships/tags" Target="../tags/tag175.xml"/><Relationship Id="rId49" Type="http://schemas.openxmlformats.org/officeDocument/2006/relationships/tags" Target="../tags/tag219.xml"/><Relationship Id="rId48" Type="http://schemas.openxmlformats.org/officeDocument/2006/relationships/tags" Target="../tags/tag218.xml"/><Relationship Id="rId47" Type="http://schemas.openxmlformats.org/officeDocument/2006/relationships/tags" Target="../tags/tag217.xml"/><Relationship Id="rId46" Type="http://schemas.openxmlformats.org/officeDocument/2006/relationships/tags" Target="../tags/tag216.xml"/><Relationship Id="rId45" Type="http://schemas.openxmlformats.org/officeDocument/2006/relationships/tags" Target="../tags/tag215.xml"/><Relationship Id="rId44" Type="http://schemas.openxmlformats.org/officeDocument/2006/relationships/tags" Target="../tags/tag214.xml"/><Relationship Id="rId43" Type="http://schemas.openxmlformats.org/officeDocument/2006/relationships/tags" Target="../tags/tag213.xml"/><Relationship Id="rId42" Type="http://schemas.openxmlformats.org/officeDocument/2006/relationships/tags" Target="../tags/tag212.xml"/><Relationship Id="rId41" Type="http://schemas.openxmlformats.org/officeDocument/2006/relationships/tags" Target="../tags/tag211.xml"/><Relationship Id="rId40" Type="http://schemas.openxmlformats.org/officeDocument/2006/relationships/tags" Target="../tags/tag210.xml"/><Relationship Id="rId4" Type="http://schemas.openxmlformats.org/officeDocument/2006/relationships/tags" Target="../tags/tag174.xml"/><Relationship Id="rId39" Type="http://schemas.openxmlformats.org/officeDocument/2006/relationships/tags" Target="../tags/tag209.xml"/><Relationship Id="rId38" Type="http://schemas.openxmlformats.org/officeDocument/2006/relationships/tags" Target="../tags/tag208.xml"/><Relationship Id="rId37" Type="http://schemas.openxmlformats.org/officeDocument/2006/relationships/tags" Target="../tags/tag207.xml"/><Relationship Id="rId36" Type="http://schemas.openxmlformats.org/officeDocument/2006/relationships/tags" Target="../tags/tag206.xml"/><Relationship Id="rId35" Type="http://schemas.openxmlformats.org/officeDocument/2006/relationships/tags" Target="../tags/tag205.xml"/><Relationship Id="rId34" Type="http://schemas.openxmlformats.org/officeDocument/2006/relationships/tags" Target="../tags/tag204.xml"/><Relationship Id="rId33" Type="http://schemas.openxmlformats.org/officeDocument/2006/relationships/tags" Target="../tags/tag203.xml"/><Relationship Id="rId32" Type="http://schemas.openxmlformats.org/officeDocument/2006/relationships/tags" Target="../tags/tag202.xml"/><Relationship Id="rId31" Type="http://schemas.openxmlformats.org/officeDocument/2006/relationships/tags" Target="../tags/tag201.xml"/><Relationship Id="rId30" Type="http://schemas.openxmlformats.org/officeDocument/2006/relationships/tags" Target="../tags/tag200.xml"/><Relationship Id="rId3" Type="http://schemas.openxmlformats.org/officeDocument/2006/relationships/tags" Target="../tags/tag173.xml"/><Relationship Id="rId29" Type="http://schemas.openxmlformats.org/officeDocument/2006/relationships/tags" Target="../tags/tag199.xml"/><Relationship Id="rId28" Type="http://schemas.openxmlformats.org/officeDocument/2006/relationships/tags" Target="../tags/tag198.xml"/><Relationship Id="rId27" Type="http://schemas.openxmlformats.org/officeDocument/2006/relationships/tags" Target="../tags/tag197.xml"/><Relationship Id="rId26" Type="http://schemas.openxmlformats.org/officeDocument/2006/relationships/tags" Target="../tags/tag196.xml"/><Relationship Id="rId25" Type="http://schemas.openxmlformats.org/officeDocument/2006/relationships/tags" Target="../tags/tag195.xml"/><Relationship Id="rId24" Type="http://schemas.openxmlformats.org/officeDocument/2006/relationships/tags" Target="../tags/tag194.xml"/><Relationship Id="rId23" Type="http://schemas.openxmlformats.org/officeDocument/2006/relationships/tags" Target="../tags/tag193.xml"/><Relationship Id="rId22" Type="http://schemas.openxmlformats.org/officeDocument/2006/relationships/tags" Target="../tags/tag192.xml"/><Relationship Id="rId21" Type="http://schemas.openxmlformats.org/officeDocument/2006/relationships/tags" Target="../tags/tag191.xml"/><Relationship Id="rId20" Type="http://schemas.openxmlformats.org/officeDocument/2006/relationships/tags" Target="../tags/tag190.xml"/><Relationship Id="rId2" Type="http://schemas.openxmlformats.org/officeDocument/2006/relationships/tags" Target="../tags/tag172.xml"/><Relationship Id="rId19" Type="http://schemas.openxmlformats.org/officeDocument/2006/relationships/tags" Target="../tags/tag189.xml"/><Relationship Id="rId18" Type="http://schemas.openxmlformats.org/officeDocument/2006/relationships/tags" Target="../tags/tag188.xml"/><Relationship Id="rId17" Type="http://schemas.openxmlformats.org/officeDocument/2006/relationships/tags" Target="../tags/tag187.xml"/><Relationship Id="rId16" Type="http://schemas.openxmlformats.org/officeDocument/2006/relationships/tags" Target="../tags/tag186.xml"/><Relationship Id="rId15" Type="http://schemas.openxmlformats.org/officeDocument/2006/relationships/tags" Target="../tags/tag185.xml"/><Relationship Id="rId14" Type="http://schemas.openxmlformats.org/officeDocument/2006/relationships/tags" Target="../tags/tag184.xml"/><Relationship Id="rId13" Type="http://schemas.openxmlformats.org/officeDocument/2006/relationships/tags" Target="../tags/tag183.xml"/><Relationship Id="rId12" Type="http://schemas.openxmlformats.org/officeDocument/2006/relationships/tags" Target="../tags/tag182.xml"/><Relationship Id="rId11" Type="http://schemas.openxmlformats.org/officeDocument/2006/relationships/tags" Target="../tags/tag181.xml"/><Relationship Id="rId10" Type="http://schemas.openxmlformats.org/officeDocument/2006/relationships/tags" Target="../tags/tag180.xml"/><Relationship Id="rId1" Type="http://schemas.openxmlformats.org/officeDocument/2006/relationships/tags" Target="../tags/tag17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3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6.png"/><Relationship Id="rId3" Type="http://schemas.openxmlformats.org/officeDocument/2006/relationships/tags" Target="../tags/tag5.xml"/><Relationship Id="rId2" Type="http://schemas.openxmlformats.org/officeDocument/2006/relationships/image" Target="../media/image5.png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190" y="1557655"/>
            <a:ext cx="8912860" cy="791845"/>
          </a:xfrm>
        </p:spPr>
        <p:txBody>
          <a:bodyPr/>
          <a:lstStyle/>
          <a:p>
            <a:pPr eaLnBrk="1" hangingPunct="1"/>
            <a:r>
              <a:rPr lang="zh-CN" altLang="en-US"/>
              <a:t>线程</a:t>
            </a:r>
            <a:br>
              <a:rPr lang="zh-CN" altLang="en-US"/>
            </a:br>
            <a:r>
              <a:rPr lang="zh-CN" altLang="en-US"/>
              <a:t> </a:t>
            </a:r>
            <a:r>
              <a:rPr lang="en-US" altLang="zh-CN" sz="3600" b="1">
                <a:solidFill>
                  <a:schemeClr val="folHlink"/>
                </a:solidFill>
                <a:latin typeface="Times New Roman" panose="02020603050405020304" pitchFamily="18" charset="0"/>
              </a:rPr>
              <a:t>Threads</a:t>
            </a:r>
            <a:endParaRPr lang="zh-CN" altLang="en-US" sz="3600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5" name="图片 6" descr="HIT-Logo-AL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6165850"/>
            <a:ext cx="21605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线程的引入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6690"/>
            <a:ext cx="8325485" cy="4526280"/>
          </a:xfrm>
        </p:spPr>
        <p:txBody>
          <a:bodyPr/>
          <a:lstStyle/>
          <a:p>
            <a:pPr marL="0" lvl="0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多线程的优点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：</a:t>
            </a:r>
            <a:endParaRPr lang="zh-CN" altLang="en-US" sz="2400" b="1" dirty="0" smtClean="0">
              <a:solidFill>
                <a:schemeClr val="tx1"/>
              </a:solidFill>
              <a:sym typeface="+mn-ea"/>
            </a:endParaRPr>
          </a:p>
          <a:p>
            <a:pPr marL="0"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响应度高：</a:t>
            </a:r>
            <a:r>
              <a:rPr lang="zh-CN" altLang="en-US" sz="21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交互程序采用多线程，即使部分阻塞，其他部分仍能够执行；</a:t>
            </a:r>
            <a:endParaRPr lang="zh-CN" altLang="en-US" sz="21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1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资源共享：</a:t>
            </a:r>
            <a:r>
              <a:rPr lang="zh-CN" altLang="en-US" sz="21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线程默认共享他们所属进程的所有资源</a:t>
            </a:r>
            <a:endParaRPr lang="zh-CN" altLang="en-US" sz="2100" b="1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1" algn="l" ea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1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经济快捷：</a:t>
            </a:r>
            <a:r>
              <a:rPr lang="zh-CN" altLang="en-US" sz="21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1）多进程比多线程消耗资源更多；</a:t>
            </a:r>
            <a:endParaRPr kumimoji="0" lang="zh-CN" altLang="en-US" sz="21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  <a:p>
            <a:pPr marL="0" lvl="1" indent="0" algn="l" eaLnBrk="1" hangingPunct="1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zh-CN" altLang="en-US" sz="21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                     2） 线程创建快，终止快，切换快</a:t>
            </a:r>
            <a:endParaRPr lang="zh-CN" altLang="en-US" sz="21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L="342900" lvl="1" indent="-342900" algn="l" ea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n"/>
              <a:defRPr/>
            </a:pPr>
            <a:r>
              <a:rPr lang="zh-CN" altLang="en-US" sz="21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方便多</a:t>
            </a:r>
            <a:r>
              <a:rPr lang="en-US" altLang="zh-CN" sz="21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CPU</a:t>
            </a:r>
            <a:r>
              <a:rPr lang="zh-CN" altLang="en-US" sz="21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处理：</a:t>
            </a:r>
            <a:r>
              <a:rPr lang="zh-CN" altLang="en-US" sz="21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线程由用户</a:t>
            </a:r>
            <a:r>
              <a:rPr lang="zh-CN" altLang="en-US" sz="2100" b="1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（程序员）</a:t>
            </a:r>
            <a:r>
              <a:rPr lang="zh-CN" altLang="en-US" sz="21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编写，能够充分</a:t>
            </a:r>
            <a:r>
              <a:rPr lang="zh-CN" altLang="en-US" sz="2100" b="1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考虑</a:t>
            </a:r>
            <a:r>
              <a:rPr lang="zh-CN" altLang="en-US" sz="21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任务</a:t>
            </a:r>
            <a:r>
              <a:rPr lang="zh-CN" altLang="en-US" sz="2100" b="1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 </a:t>
            </a:r>
            <a:r>
              <a:rPr lang="zh-CN" altLang="en-US" sz="2100" b="1" dirty="0" smtClean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有效分离（多序列），</a:t>
            </a:r>
            <a:r>
              <a:rPr lang="zh-CN" altLang="en-US" sz="21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同时执行序列隶属于同一个进程的地址空间</a:t>
            </a:r>
            <a:r>
              <a:rPr lang="zh-CN" altLang="en-US" sz="2100" b="1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，仍然可以</a:t>
            </a:r>
            <a:r>
              <a:rPr lang="zh-CN" altLang="en-US" sz="21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充分利用多</a:t>
            </a:r>
            <a:r>
              <a:rPr lang="en-US" altLang="zh-CN" sz="21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CPU</a:t>
            </a:r>
            <a:r>
              <a:rPr lang="zh-CN" altLang="en-US" sz="21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处理</a:t>
            </a:r>
            <a:endParaRPr kumimoji="0" lang="zh-CN" altLang="en-US" sz="21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endParaRPr kumimoji="0" lang="zh-CN" altLang="en-US" sz="21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endParaRPr kumimoji="0" lang="zh-CN" altLang="en-US" sz="21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endParaRPr lang="zh-CN" altLang="en-US" sz="2100" b="1" dirty="0" smtClean="0">
              <a:solidFill>
                <a:schemeClr val="tx1"/>
              </a:solidFill>
              <a:sym typeface="+mn-ea"/>
            </a:endParaRPr>
          </a:p>
          <a:p>
            <a:pPr marL="457200" lvl="1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CN" altLang="en-US" sz="2000" b="1" baseline="30000" dirty="0" smtClean="0">
              <a:solidFill>
                <a:srgbClr val="0070C0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  <p:bldP spid="48131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线程的引入</a:t>
            </a:r>
            <a:endParaRPr lang="en-US" altLang="zh-CN">
              <a:solidFill>
                <a:schemeClr val="accent2"/>
              </a:solidFill>
            </a:endParaRPr>
          </a:p>
        </p:txBody>
      </p:sp>
      <p:pic>
        <p:nvPicPr>
          <p:cNvPr id="344091" name="Picture 2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882" y="3038414"/>
            <a:ext cx="2482915" cy="1227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495313" y="1396287"/>
            <a:ext cx="5405579" cy="5072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u="sng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多个执行序列</a:t>
            </a:r>
            <a:r>
              <a:rPr lang="en-US" altLang="zh-CN" sz="1800" u="sng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1800" u="sng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一个地址空间是否实用</a:t>
            </a:r>
            <a:r>
              <a:rPr lang="en-US" altLang="zh-CN" sz="1800" u="sng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en-US" altLang="zh-CN" sz="1800" u="sng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685819" y="4151823"/>
            <a:ext cx="7921832" cy="64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这些线程共用一个地址空间吗</a:t>
            </a:r>
            <a:r>
              <a:rPr lang="en-US" altLang="zh-CN" sz="1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en-US" altLang="zh-CN" sz="18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21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4231" y="1947631"/>
            <a:ext cx="3206834" cy="520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800" b="1">
                <a:solidFill>
                  <a:srgbClr val="FF0000"/>
                </a:solidFill>
                <a:ea typeface="宋体" panose="02010600030101010101" pitchFamily="2" charset="-122"/>
              </a:rPr>
              <a:t>一个网页浏览器</a:t>
            </a:r>
            <a:endParaRPr lang="zh-CN" altLang="zh-CN" sz="1800" b="1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9222" name="Group 5"/>
          <p:cNvGrpSpPr/>
          <p:nvPr/>
        </p:nvGrpSpPr>
        <p:grpSpPr bwMode="auto">
          <a:xfrm>
            <a:off x="914424" y="2290585"/>
            <a:ext cx="6256501" cy="478706"/>
            <a:chOff x="523" y="1876"/>
            <a:chExt cx="3941" cy="402"/>
          </a:xfrm>
        </p:grpSpPr>
        <p:sp>
          <p:nvSpPr>
            <p:cNvPr id="9243" name="Rectangle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23" y="1876"/>
              <a:ext cx="3941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Arial" panose="020B0604020202020204" pitchFamily="34" charset="0"/>
                  <a:ea typeface="宋体" panose="02010600030101010101" pitchFamily="2" charset="-122"/>
                </a:rPr>
                <a:t>一个线程用来从服务器接收数据</a:t>
              </a:r>
              <a:endParaRPr kumimoji="0" lang="zh-CN" altLang="en-US" sz="1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9244" name="Picture 7" descr="j0115835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202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23" name="Group 8"/>
          <p:cNvGrpSpPr/>
          <p:nvPr/>
        </p:nvGrpSpPr>
        <p:grpSpPr bwMode="auto">
          <a:xfrm>
            <a:off x="914424" y="3090810"/>
            <a:ext cx="6256501" cy="478706"/>
            <a:chOff x="523" y="1876"/>
            <a:chExt cx="3941" cy="402"/>
          </a:xfrm>
        </p:grpSpPr>
        <p:sp>
          <p:nvSpPr>
            <p:cNvPr id="9241" name="Rectangle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23" y="1876"/>
              <a:ext cx="3941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Arial" panose="020B0604020202020204" pitchFamily="34" charset="0"/>
                  <a:ea typeface="宋体" panose="02010600030101010101" pitchFamily="2" charset="-122"/>
                </a:rPr>
                <a:t>一个线程用来处理图片</a:t>
              </a:r>
              <a:r>
                <a:rPr kumimoji="0"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kumimoji="0" lang="zh-CN" altLang="en-US" sz="1800" b="1">
                  <a:latin typeface="Arial" panose="020B0604020202020204" pitchFamily="34" charset="0"/>
                  <a:ea typeface="宋体" panose="02010600030101010101" pitchFamily="2" charset="-122"/>
                </a:rPr>
                <a:t>如解压缩</a:t>
              </a:r>
              <a:r>
                <a:rPr kumimoji="0"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kumimoji="0" lang="en-US" altLang="zh-CN" sz="1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9242" name="Picture 10" descr="j0115835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202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24" name="Group 11"/>
          <p:cNvGrpSpPr/>
          <p:nvPr/>
        </p:nvGrpSpPr>
        <p:grpSpPr bwMode="auto">
          <a:xfrm>
            <a:off x="914424" y="2685934"/>
            <a:ext cx="6256501" cy="478706"/>
            <a:chOff x="523" y="1876"/>
            <a:chExt cx="3941" cy="402"/>
          </a:xfrm>
        </p:grpSpPr>
        <p:sp>
          <p:nvSpPr>
            <p:cNvPr id="9239" name="Rectangle 1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23" y="1876"/>
              <a:ext cx="3941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Arial" panose="020B0604020202020204" pitchFamily="34" charset="0"/>
                  <a:ea typeface="宋体" panose="02010600030101010101" pitchFamily="2" charset="-122"/>
                </a:rPr>
                <a:t>一个线程用来显示文本</a:t>
              </a:r>
              <a:endParaRPr kumimoji="0" lang="zh-CN" altLang="en-US" sz="1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9240" name="Picture 13" descr="j0115835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202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25" name="Group 14"/>
          <p:cNvGrpSpPr/>
          <p:nvPr/>
        </p:nvGrpSpPr>
        <p:grpSpPr bwMode="auto">
          <a:xfrm>
            <a:off x="914424" y="3489732"/>
            <a:ext cx="6256501" cy="478706"/>
            <a:chOff x="523" y="1876"/>
            <a:chExt cx="3941" cy="402"/>
          </a:xfrm>
        </p:grpSpPr>
        <p:sp>
          <p:nvSpPr>
            <p:cNvPr id="9237" name="Rectangle 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23" y="1876"/>
              <a:ext cx="3941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一个线程用来显示图片</a:t>
              </a:r>
              <a:endParaRPr kumimoji="0" lang="zh-CN" altLang="en-US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9238" name="Picture 16" descr="j0115835"/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202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26" name="Group 17"/>
          <p:cNvGrpSpPr/>
          <p:nvPr/>
        </p:nvGrpSpPr>
        <p:grpSpPr bwMode="auto">
          <a:xfrm>
            <a:off x="914424" y="4581705"/>
            <a:ext cx="6256501" cy="478706"/>
            <a:chOff x="523" y="1876"/>
            <a:chExt cx="3941" cy="402"/>
          </a:xfrm>
        </p:grpSpPr>
        <p:sp>
          <p:nvSpPr>
            <p:cNvPr id="9235" name="Rectangle 18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23" y="1876"/>
              <a:ext cx="3941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Arial" panose="020B0604020202020204" pitchFamily="34" charset="0"/>
                  <a:ea typeface="宋体" panose="02010600030101010101" pitchFamily="2" charset="-122"/>
                </a:rPr>
                <a:t>同一个服务器建立连接并接收数据</a:t>
              </a:r>
              <a:endParaRPr kumimoji="0" lang="zh-CN" altLang="en-US" sz="1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9236" name="Picture 19" descr="j0115835"/>
            <p:cNvPicPr>
              <a:picLocks noChangeAspect="1" noChangeArrowheads="1"/>
            </p:cNvPicPr>
            <p:nvPr>
              <p:custDataLst>
                <p:tags r:id="rId15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202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27" name="Group 20"/>
          <p:cNvGrpSpPr/>
          <p:nvPr/>
        </p:nvGrpSpPr>
        <p:grpSpPr bwMode="auto">
          <a:xfrm>
            <a:off x="906487" y="5029450"/>
            <a:ext cx="6256500" cy="478706"/>
            <a:chOff x="523" y="1876"/>
            <a:chExt cx="3941" cy="402"/>
          </a:xfrm>
        </p:grpSpPr>
        <p:sp>
          <p:nvSpPr>
            <p:cNvPr id="9233" name="Rectangle 21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23" y="1876"/>
              <a:ext cx="3941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一次请求所有</a:t>
              </a:r>
              <a:r>
                <a:rPr kumimoji="0"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文本、图片都显示在浏览器</a:t>
              </a:r>
              <a:r>
                <a:rPr kumimoji="0" lang="zh-CN" altLang="en-US" sz="1800" b="1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一页中</a:t>
              </a:r>
              <a:endParaRPr kumimoji="0" lang="zh-CN" altLang="en-US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9234" name="Picture 22" descr="j0115835"/>
            <p:cNvPicPr>
              <a:picLocks noChangeAspect="1" noChangeArrowheads="1"/>
            </p:cNvPicPr>
            <p:nvPr>
              <p:custDataLst>
                <p:tags r:id="rId17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202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4089" name="AutoShape 2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 rot="16200000" flipH="1">
            <a:off x="7704125" y="2842531"/>
            <a:ext cx="232209" cy="76202"/>
          </a:xfrm>
          <a:prstGeom prst="rightArrow">
            <a:avLst>
              <a:gd name="adj1" fmla="val 50000"/>
              <a:gd name="adj2" fmla="val 1015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00">
              <a:latin typeface="Verdana" panose="020B0604030504040204" pitchFamily="34" charset="0"/>
            </a:endParaRPr>
          </a:p>
        </p:txBody>
      </p:sp>
      <p:pic>
        <p:nvPicPr>
          <p:cNvPr id="344090" name="Picture 26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593" y="1534420"/>
            <a:ext cx="2438464" cy="1195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4092" name="Picture 28"/>
          <p:cNvPicPr preferRelativeResize="0">
            <a:picLocks noChangeAspect="1" noChangeArrowheads="1"/>
          </p:cNvPicPr>
          <p:nvPr>
            <p:custDataLst>
              <p:tags r:id="rId2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532" y="4624575"/>
            <a:ext cx="2522603" cy="126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4093" name="AutoShape 29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 rot="16200000" flipH="1">
            <a:off x="7693408" y="4407257"/>
            <a:ext cx="253642" cy="76202"/>
          </a:xfrm>
          <a:prstGeom prst="rightArrow">
            <a:avLst>
              <a:gd name="adj1" fmla="val 50000"/>
              <a:gd name="adj2" fmla="val 11093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00">
              <a:latin typeface="Verdana" panose="020B060403050404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1460" y="5710555"/>
            <a:ext cx="6071870" cy="896620"/>
            <a:chOff x="396" y="8993"/>
            <a:chExt cx="9562" cy="1412"/>
          </a:xfrm>
        </p:grpSpPr>
        <p:sp>
          <p:nvSpPr>
            <p:cNvPr id="3" name="矩形 2"/>
            <p:cNvSpPr/>
            <p:nvPr>
              <p:custDataLst>
                <p:tags r:id="rId24"/>
              </p:custDataLst>
            </p:nvPr>
          </p:nvSpPr>
          <p:spPr>
            <a:xfrm>
              <a:off x="396" y="9115"/>
              <a:ext cx="9412" cy="127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p>
              <a:pPr marL="285750" marR="0" indent="-2857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25"/>
              </p:custDataLst>
            </p:nvPr>
          </p:nvSpPr>
          <p:spPr>
            <a:xfrm>
              <a:off x="623" y="9001"/>
              <a:ext cx="3160" cy="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marR="0" indent="-285750" algn="l" defTabSz="914400" rtl="0" eaLnBrk="1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2000" b="1" smtClean="0">
                  <a:ln>
                    <a:noFill/>
                  </a:ln>
                  <a:effectLst/>
                  <a:sym typeface="+mn-ea"/>
                </a:rPr>
                <a:t>前台和后台</a:t>
              </a: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285750" marR="0" indent="-285750" algn="l" defTabSz="914400" rtl="0" eaLnBrk="1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2000" b="1" smtClean="0">
                  <a:ln>
                    <a:noFill/>
                  </a:ln>
                  <a:effectLst/>
                  <a:sym typeface="+mn-ea"/>
                </a:rPr>
                <a:t>异步处理</a:t>
              </a:r>
              <a:endParaRPr lang="zh-CN" altLang="en-US" sz="2000" b="1"/>
            </a:p>
          </p:txBody>
        </p:sp>
        <p:sp>
          <p:nvSpPr>
            <p:cNvPr id="5" name="文本框 4"/>
            <p:cNvSpPr txBox="1"/>
            <p:nvPr>
              <p:custDataLst>
                <p:tags r:id="rId26"/>
              </p:custDataLst>
            </p:nvPr>
          </p:nvSpPr>
          <p:spPr>
            <a:xfrm>
              <a:off x="5840" y="8993"/>
              <a:ext cx="4119" cy="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marR="0" indent="-285750" algn="l" defTabSz="914400" rtl="0" eaLnBrk="1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2000" b="1" smtClean="0">
                  <a:ln>
                    <a:noFill/>
                  </a:ln>
                  <a:effectLst/>
                  <a:sym typeface="+mn-ea"/>
                </a:rPr>
                <a:t>执行</a:t>
              </a:r>
              <a:r>
                <a:rPr lang="zh-CN" altLang="en-US" sz="2000" b="1" smtClean="0">
                  <a:ln>
                    <a:noFill/>
                  </a:ln>
                  <a:effectLst/>
                  <a:sym typeface="+mn-ea"/>
                </a:rPr>
                <a:t>速度</a:t>
              </a:r>
              <a:endParaRPr lang="zh-CN" altLang="en-US" sz="2000" b="1" smtClean="0">
                <a:ln>
                  <a:noFill/>
                </a:ln>
                <a:effectLst/>
                <a:sym typeface="+mn-ea"/>
              </a:endParaRPr>
            </a:p>
            <a:p>
              <a:pPr marL="285750" marR="0" indent="-285750" algn="l" defTabSz="914400" rtl="0" eaLnBrk="1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2000" b="1" smtClean="0">
                  <a:ln>
                    <a:noFill/>
                  </a:ln>
                  <a:effectLst/>
                  <a:sym typeface="+mn-ea"/>
                </a:rPr>
                <a:t>模块化程序</a:t>
              </a:r>
              <a:r>
                <a:rPr lang="zh-CN" altLang="en-US" sz="2000" b="1" smtClean="0">
                  <a:ln>
                    <a:noFill/>
                  </a:ln>
                  <a:effectLst/>
                  <a:sym typeface="+mn-ea"/>
                </a:rPr>
                <a:t>结构</a:t>
              </a:r>
              <a:endParaRPr lang="zh-CN" altLang="en-US" sz="2000" b="1" smtClean="0">
                <a:ln>
                  <a:noFill/>
                </a:ln>
                <a:effectLst/>
                <a:sym typeface="+mn-ea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89" grpId="0" bldLvl="0" animBg="1"/>
      <p:bldP spid="344093" grpId="0" bldLvl="0" animBg="1"/>
      <p:bldP spid="92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线程的引入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348163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495313" y="1539797"/>
            <a:ext cx="5405579" cy="5072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u="sng" smtClean="0">
                <a:latin typeface="宋体" panose="02010600030101010101" pitchFamily="2" charset="-122"/>
                <a:ea typeface="宋体" panose="02010600030101010101" pitchFamily="2" charset="-122"/>
              </a:rPr>
              <a:t>前面的例子使用</a:t>
            </a:r>
            <a:r>
              <a:rPr lang="zh-CN" altLang="en-US" sz="1800" u="sng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子进程</a:t>
            </a:r>
            <a:r>
              <a:rPr lang="en-US" altLang="zh-CN" sz="1800" u="sng" smtClean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1800" u="sng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IPC</a:t>
            </a:r>
            <a:r>
              <a:rPr lang="zh-CN" altLang="en-US" sz="1800" u="sng" smtClean="0">
                <a:latin typeface="宋体" panose="02010600030101010101" pitchFamily="2" charset="-122"/>
                <a:ea typeface="宋体" panose="02010600030101010101" pitchFamily="2" charset="-122"/>
              </a:rPr>
              <a:t>不可以吗？</a:t>
            </a:r>
            <a:endParaRPr lang="zh-CN" altLang="en-US" sz="1800" u="sng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816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19" y="3963097"/>
            <a:ext cx="7921832" cy="4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完全可以！但开销较大、控制过程繁琐！</a:t>
            </a:r>
            <a:endParaRPr lang="en-US" altLang="zh-CN" sz="18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81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4231" y="2091141"/>
            <a:ext cx="5221423" cy="520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800" b="1" dirty="0">
                <a:solidFill>
                  <a:srgbClr val="FF0000"/>
                </a:solidFill>
                <a:ea typeface="宋体" panose="02010600030101010101" pitchFamily="2" charset="-122"/>
              </a:rPr>
              <a:t>一个网页浏览器程序（主进程）</a:t>
            </a:r>
            <a:endParaRPr lang="zh-CN" altLang="zh-CN" sz="1800" b="1" dirty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348166" name="Group 6"/>
          <p:cNvGrpSpPr/>
          <p:nvPr/>
        </p:nvGrpSpPr>
        <p:grpSpPr bwMode="auto">
          <a:xfrm>
            <a:off x="914424" y="2434095"/>
            <a:ext cx="6256501" cy="478706"/>
            <a:chOff x="523" y="1876"/>
            <a:chExt cx="3941" cy="402"/>
          </a:xfrm>
        </p:grpSpPr>
        <p:sp>
          <p:nvSpPr>
            <p:cNvPr id="10268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3" y="1876"/>
              <a:ext cx="3941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Arial" panose="020B0604020202020204" pitchFamily="34" charset="0"/>
                  <a:ea typeface="宋体" panose="02010600030101010101" pitchFamily="2" charset="-122"/>
                </a:rPr>
                <a:t>一个子进程用来从服务器接收数据</a:t>
              </a:r>
              <a:endParaRPr kumimoji="0" lang="zh-CN" altLang="en-US" sz="1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0269" name="Picture 8" descr="j0115835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202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8169" name="Group 9"/>
          <p:cNvGrpSpPr/>
          <p:nvPr/>
        </p:nvGrpSpPr>
        <p:grpSpPr bwMode="auto">
          <a:xfrm>
            <a:off x="914424" y="3180734"/>
            <a:ext cx="6256501" cy="478706"/>
            <a:chOff x="523" y="1876"/>
            <a:chExt cx="3941" cy="402"/>
          </a:xfrm>
        </p:grpSpPr>
        <p:sp>
          <p:nvSpPr>
            <p:cNvPr id="10266" name="Rectangl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23" y="1876"/>
              <a:ext cx="3941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Arial" panose="020B0604020202020204" pitchFamily="34" charset="0"/>
                  <a:ea typeface="宋体" panose="02010600030101010101" pitchFamily="2" charset="-122"/>
                </a:rPr>
                <a:t>一个子进程用来处理图片</a:t>
              </a:r>
              <a:r>
                <a:rPr kumimoji="0"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kumimoji="0" lang="zh-CN" altLang="en-US" sz="1800" b="1">
                  <a:latin typeface="Arial" panose="020B0604020202020204" pitchFamily="34" charset="0"/>
                  <a:ea typeface="宋体" panose="02010600030101010101" pitchFamily="2" charset="-122"/>
                </a:rPr>
                <a:t>如解压缩</a:t>
              </a:r>
              <a:r>
                <a:rPr kumimoji="0"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kumimoji="0" lang="en-US" altLang="zh-CN" sz="1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0267" name="Picture 11" descr="j0115835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202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8172" name="Group 12"/>
          <p:cNvGrpSpPr/>
          <p:nvPr/>
        </p:nvGrpSpPr>
        <p:grpSpPr bwMode="auto">
          <a:xfrm>
            <a:off x="914424" y="2786575"/>
            <a:ext cx="6256501" cy="478706"/>
            <a:chOff x="523" y="1876"/>
            <a:chExt cx="3941" cy="402"/>
          </a:xfrm>
        </p:grpSpPr>
        <p:sp>
          <p:nvSpPr>
            <p:cNvPr id="10264" name="Rectangle 1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23" y="1876"/>
              <a:ext cx="3941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Arial" panose="020B0604020202020204" pitchFamily="34" charset="0"/>
                  <a:ea typeface="宋体" panose="02010600030101010101" pitchFamily="2" charset="-122"/>
                </a:rPr>
                <a:t>一个子进程用来显示文本</a:t>
              </a:r>
              <a:endParaRPr kumimoji="0" lang="zh-CN" altLang="en-US" sz="1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0265" name="Picture 14" descr="j0115835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202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8175" name="Group 15"/>
          <p:cNvGrpSpPr/>
          <p:nvPr/>
        </p:nvGrpSpPr>
        <p:grpSpPr bwMode="auto">
          <a:xfrm>
            <a:off x="914424" y="3536786"/>
            <a:ext cx="6256501" cy="478706"/>
            <a:chOff x="523" y="1876"/>
            <a:chExt cx="3941" cy="402"/>
          </a:xfrm>
        </p:grpSpPr>
        <p:sp>
          <p:nvSpPr>
            <p:cNvPr id="10262" name="Rectangle 1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23" y="1876"/>
              <a:ext cx="3941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Arial" panose="020B0604020202020204" pitchFamily="34" charset="0"/>
                  <a:ea typeface="宋体" panose="02010600030101010101" pitchFamily="2" charset="-122"/>
                </a:rPr>
                <a:t>一个子进程用来显示图片</a:t>
              </a:r>
              <a:endParaRPr kumimoji="0" lang="zh-CN" altLang="en-US" sz="1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0263" name="Picture 17" descr="j0115835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202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8189" name="Group 29"/>
          <p:cNvGrpSpPr/>
          <p:nvPr/>
        </p:nvGrpSpPr>
        <p:grpSpPr bwMode="auto">
          <a:xfrm>
            <a:off x="914424" y="4307241"/>
            <a:ext cx="8028198" cy="478706"/>
            <a:chOff x="576" y="2849"/>
            <a:chExt cx="5057" cy="402"/>
          </a:xfrm>
        </p:grpSpPr>
        <p:sp>
          <p:nvSpPr>
            <p:cNvPr id="10260" name="Rectangle 19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76" y="2849"/>
              <a:ext cx="5057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每个进程必须有一个完整的</a:t>
              </a:r>
              <a:r>
                <a:rPr kumimoji="0" lang="zh-CN" altLang="en-US" sz="1800" b="1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映像</a:t>
              </a:r>
              <a:r>
                <a:rPr kumimoji="0" lang="zh-CN" altLang="en-US" sz="1800" b="1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（内储</a:t>
              </a:r>
              <a:r>
                <a:rPr kumimoji="0"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空间）</a:t>
              </a:r>
              <a:endParaRPr kumimoji="0" lang="zh-CN" altLang="en-US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0261" name="Picture 20" descr="j0115835"/>
            <p:cNvPicPr>
              <a:picLocks noChangeAspect="1" noChangeArrowheads="1"/>
            </p:cNvPicPr>
            <p:nvPr>
              <p:custDataLst>
                <p:tags r:id="rId14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" y="301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8201" name="Group 41"/>
          <p:cNvGrpSpPr/>
          <p:nvPr/>
        </p:nvGrpSpPr>
        <p:grpSpPr bwMode="auto">
          <a:xfrm>
            <a:off x="909663" y="4668056"/>
            <a:ext cx="8028196" cy="478706"/>
            <a:chOff x="573" y="3080"/>
            <a:chExt cx="5057" cy="402"/>
          </a:xfrm>
        </p:grpSpPr>
        <p:sp>
          <p:nvSpPr>
            <p:cNvPr id="10258" name="Rectangle 3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73" y="3080"/>
              <a:ext cx="5057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大量的重复存储：库函数、复用的过程、全局变量等</a:t>
              </a:r>
              <a:endParaRPr kumimoji="0" lang="zh-CN" altLang="en-US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0259" name="Picture 32" descr="j0115835"/>
            <p:cNvPicPr>
              <a:picLocks noChangeAspect="1" noChangeArrowheads="1"/>
            </p:cNvPicPr>
            <p:nvPr>
              <p:custDataLst>
                <p:tags r:id="rId16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" y="3247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8200" name="Group 40"/>
          <p:cNvGrpSpPr/>
          <p:nvPr/>
        </p:nvGrpSpPr>
        <p:grpSpPr bwMode="auto">
          <a:xfrm>
            <a:off x="892198" y="5076505"/>
            <a:ext cx="8085349" cy="478706"/>
            <a:chOff x="562" y="3495"/>
            <a:chExt cx="5093" cy="402"/>
          </a:xfrm>
        </p:grpSpPr>
        <p:sp>
          <p:nvSpPr>
            <p:cNvPr id="10256" name="Rectangle 22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62" y="3495"/>
              <a:ext cx="5093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Arial" panose="020B0604020202020204" pitchFamily="34" charset="0"/>
                  <a:ea typeface="宋体" panose="02010600030101010101" pitchFamily="2" charset="-122"/>
                </a:rPr>
                <a:t>主进程协调子进程工作：只有通过</a:t>
              </a:r>
              <a:r>
                <a:rPr kumimoji="0" lang="zh-CN" altLang="en-US" sz="1800" b="1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频繁的</a:t>
              </a:r>
              <a:r>
                <a:rPr kumimoji="0" lang="en-US" altLang="zh-CN" sz="1800" b="1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IPC</a:t>
              </a:r>
              <a:r>
                <a:rPr kumimoji="0" lang="zh-CN" altLang="en-US" sz="1800" b="1">
                  <a:latin typeface="Arial" panose="020B0604020202020204" pitchFamily="34" charset="0"/>
                  <a:ea typeface="宋体" panose="02010600030101010101" pitchFamily="2" charset="-122"/>
                </a:rPr>
                <a:t>过程完成</a:t>
              </a:r>
              <a:endParaRPr kumimoji="0" lang="zh-CN" altLang="en-US" sz="1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0257" name="Picture 37" descr="j0115835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" y="3640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8199" name="Group 39"/>
          <p:cNvGrpSpPr/>
          <p:nvPr/>
        </p:nvGrpSpPr>
        <p:grpSpPr bwMode="auto">
          <a:xfrm>
            <a:off x="901723" y="5498358"/>
            <a:ext cx="8085349" cy="478706"/>
            <a:chOff x="568" y="3789"/>
            <a:chExt cx="5093" cy="402"/>
          </a:xfrm>
        </p:grpSpPr>
        <p:sp>
          <p:nvSpPr>
            <p:cNvPr id="10254" name="Rectangle 35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68" y="3789"/>
              <a:ext cx="5093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子进程之间调度切换代价大：现场、栈</a:t>
              </a:r>
              <a:r>
                <a:rPr kumimoji="0" lang="zh-CN" altLang="en-US" sz="1800" b="1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、内存（</a:t>
              </a:r>
              <a:r>
                <a:rPr kumimoji="0" lang="zh-CN" altLang="en-US" sz="1800" b="1" dirty="0" smtClean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页表</a:t>
              </a:r>
              <a:r>
                <a:rPr kumimoji="0" lang="zh-CN" altLang="en-US" sz="1800" b="1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）</a:t>
              </a:r>
              <a:endParaRPr kumimoji="0"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0255" name="Picture 38" descr="j0115835"/>
            <p:cNvPicPr>
              <a:picLocks noChangeAspect="1" noChangeArrowheads="1"/>
            </p:cNvPicPr>
            <p:nvPr>
              <p:custDataLst>
                <p:tags r:id="rId20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" y="3928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4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4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4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/>
      <p:bldP spid="348164" grpId="0" bldLvl="0" animBg="1"/>
      <p:bldP spid="34816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内容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29600" cy="4471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</a:rPr>
              <a:t>线程的引入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00000"/>
                </a:solidFill>
              </a:rPr>
              <a:t>线程</a:t>
            </a:r>
            <a:r>
              <a:rPr lang="zh-CN" altLang="en-US" sz="2800" b="1" dirty="0">
                <a:solidFill>
                  <a:srgbClr val="C00000"/>
                </a:solidFill>
              </a:rPr>
              <a:t>的功能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线程</a:t>
            </a:r>
            <a:r>
              <a:rPr lang="zh-CN" altLang="en-US" sz="2800" b="1" dirty="0">
                <a:solidFill>
                  <a:schemeClr val="tx2"/>
                </a:solidFill>
              </a:rPr>
              <a:t>分类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线程的</a:t>
            </a:r>
            <a:r>
              <a:rPr lang="zh-CN" altLang="en-US" dirty="0">
                <a:latin typeface="+mn-ea"/>
                <a:ea typeface="+mn-ea"/>
                <a:sym typeface="+mn-ea"/>
              </a:rPr>
              <a:t>功能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6690"/>
            <a:ext cx="8325485" cy="4526280"/>
          </a:xfrm>
        </p:spPr>
        <p:txBody>
          <a:bodyPr/>
          <a:lstStyle/>
          <a:p>
            <a:pPr lv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线程的状态</a:t>
            </a: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:</a:t>
            </a:r>
            <a:endParaRPr lang="en-US" altLang="zh-CN" sz="2400" b="1" dirty="0" smtClean="0">
              <a:solidFill>
                <a:schemeClr val="tx1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运行态</a:t>
            </a:r>
            <a:endParaRPr lang="zh-CN" altLang="en-US" sz="2100" b="1" dirty="0" smtClean="0">
              <a:solidFill>
                <a:srgbClr val="0070C0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就绪态</a:t>
            </a:r>
            <a:endParaRPr lang="zh-CN" altLang="en-US" sz="2100" b="1" dirty="0" smtClean="0">
              <a:solidFill>
                <a:srgbClr val="0070C0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阻塞态</a:t>
            </a:r>
            <a:endParaRPr lang="en-US" altLang="zh-CN" sz="2100" b="1" dirty="0" smtClean="0">
              <a:solidFill>
                <a:srgbClr val="0070C0"/>
              </a:solidFill>
              <a:sym typeface="+mn-ea"/>
            </a:endParaRPr>
          </a:p>
          <a:p>
            <a:pPr lv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与线程状态改变相关的基本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操作：</a:t>
            </a:r>
            <a:endParaRPr lang="zh-CN" altLang="en-US" sz="2400" b="1" dirty="0" smtClean="0">
              <a:solidFill>
                <a:schemeClr val="tx1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派生</a:t>
            </a:r>
            <a:endParaRPr lang="zh-CN" altLang="en-US" sz="2000" b="1" dirty="0" smtClean="0">
              <a:solidFill>
                <a:srgbClr val="0070C0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阻塞</a:t>
            </a:r>
            <a:endParaRPr lang="zh-CN" altLang="en-US" sz="2000" b="1" dirty="0" smtClean="0">
              <a:solidFill>
                <a:srgbClr val="0070C0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解除</a:t>
            </a: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阻塞</a:t>
            </a:r>
            <a:endParaRPr lang="zh-CN" altLang="en-US" sz="2000" b="1" dirty="0" smtClean="0">
              <a:solidFill>
                <a:srgbClr val="0070C0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结束</a:t>
            </a:r>
            <a:endParaRPr lang="zh-CN" altLang="en-US" sz="2000" b="1" baseline="30000" dirty="0" smtClean="0">
              <a:solidFill>
                <a:srgbClr val="0070C0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线程的</a:t>
            </a:r>
            <a:r>
              <a:rPr lang="zh-CN" altLang="en-US" dirty="0">
                <a:latin typeface="+mn-ea"/>
                <a:ea typeface="+mn-ea"/>
                <a:sym typeface="+mn-ea"/>
              </a:rPr>
              <a:t>功能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5120" y="1483995"/>
            <a:ext cx="8153400" cy="471678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线程的</a:t>
            </a:r>
            <a:r>
              <a:rPr lang="zh-CN" altLang="en-US" dirty="0">
                <a:latin typeface="+mn-ea"/>
                <a:ea typeface="+mn-ea"/>
                <a:sym typeface="+mn-ea"/>
              </a:rPr>
              <a:t>功能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6240" y="1482725"/>
            <a:ext cx="8365046" cy="480345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线程的</a:t>
            </a:r>
            <a:r>
              <a:rPr lang="zh-CN" altLang="en-US" dirty="0">
                <a:latin typeface="+mn-ea"/>
                <a:ea typeface="+mn-ea"/>
                <a:sym typeface="+mn-ea"/>
              </a:rPr>
              <a:t>功能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" name="横卷形 3"/>
          <p:cNvSpPr/>
          <p:nvPr/>
        </p:nvSpPr>
        <p:spPr>
          <a:xfrm>
            <a:off x="1288415" y="1916430"/>
            <a:ext cx="7007225" cy="3743960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线程间的同步问题变得尤为重要</a:t>
            </a: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内容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29600" cy="4471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</a:rPr>
              <a:t>线程的引入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</a:rPr>
              <a:t>线程的功能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00000"/>
                </a:solidFill>
              </a:rPr>
              <a:t>线程分类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线程</a:t>
            </a:r>
            <a:r>
              <a:rPr lang="zh-CN" altLang="en-US" dirty="0">
                <a:latin typeface="+mn-ea"/>
                <a:ea typeface="+mn-ea"/>
              </a:rPr>
              <a:t>分类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47138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695343" y="1589198"/>
            <a:ext cx="6305715" cy="59302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线程有</a:t>
            </a: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种实现方法：</a:t>
            </a: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）用户层的</a:t>
            </a:r>
            <a:r>
              <a:rPr lang="zh-CN" altLang="en-US" sz="2000" b="1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用户级线程</a:t>
            </a:r>
            <a:b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</a:t>
            </a:r>
            <a:r>
              <a:rPr lang="en-US" altLang="zh-CN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2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）内核层的</a:t>
            </a:r>
            <a:r>
              <a:rPr lang="zh-CN" altLang="en-US" sz="2000" b="1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内核</a:t>
            </a:r>
            <a:r>
              <a:rPr lang="zh-CN" altLang="en-US" sz="2000" b="1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级线程</a:t>
            </a:r>
            <a:endParaRPr lang="zh-CN" altLang="en-US" sz="2000" b="1" smtClean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7144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06508" y="2422493"/>
            <a:ext cx="5562745" cy="66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indent="0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20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zh-CN" altLang="en-US" sz="2000" b="1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级</a:t>
            </a:r>
            <a:r>
              <a:rPr kumimoji="0" lang="zh-CN" altLang="en-US" sz="20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线程：</a:t>
            </a:r>
            <a:r>
              <a:rPr kumimoji="0"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受内核支持，但不需内核管理</a:t>
            </a:r>
            <a:br>
              <a:rPr kumimoji="0"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en-US" sz="20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内核</a:t>
            </a:r>
            <a:r>
              <a:rPr lang="zh-CN" altLang="en-US" sz="2000" b="1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级</a:t>
            </a:r>
            <a:r>
              <a:rPr kumimoji="0" lang="zh-CN" altLang="en-US" sz="20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线程：</a:t>
            </a:r>
            <a:r>
              <a:rPr kumimoji="0"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由操作系统直接支持和管理</a:t>
            </a:r>
            <a:endParaRPr kumimoji="0"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7145" name="Rectangl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57393" y="3212856"/>
            <a:ext cx="6948669" cy="507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用户线程</a:t>
            </a:r>
            <a:r>
              <a:rPr kumimoji="0"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是用户程序建立的，</a:t>
            </a:r>
            <a:r>
              <a:rPr kumimoji="0" lang="zh-CN" altLang="en-US" sz="20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内核线程</a:t>
            </a:r>
            <a:r>
              <a:rPr kumimoji="0"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是操作系统建立的？</a:t>
            </a:r>
            <a:endParaRPr kumimoji="0"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7146" name="WordArt 10"/>
          <p:cNvSpPr>
            <a:spLocks noChangeArrowheads="1" noChangeShapeType="1" noTextEdit="1"/>
          </p:cNvSpPr>
          <p:nvPr>
            <p:custDataLst>
              <p:tags r:id="rId4"/>
            </p:custDataLst>
          </p:nvPr>
        </p:nvSpPr>
        <p:spPr bwMode="auto">
          <a:xfrm>
            <a:off x="871561" y="3145316"/>
            <a:ext cx="585803" cy="52514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2700" kern="10">
                <a:ln w="9525">
                  <a:rou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zh-CN" altLang="en-US" sz="2700" kern="10">
              <a:ln w="9525">
                <a:rou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7147" name="Rectangle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9625" y="3883025"/>
            <a:ext cx="780605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答案：</a:t>
            </a:r>
            <a:r>
              <a:rPr kumimoji="0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线程都是</a:t>
            </a:r>
            <a:r>
              <a:rPr kumimoji="0"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由用户程序创建</a:t>
            </a:r>
            <a:r>
              <a:rPr kumimoji="0"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0"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0" lang="zh-CN" altLang="en-US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）操作系统可以</a:t>
            </a:r>
            <a:r>
              <a:rPr kumimoji="0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创建对应的数据结构对这些线程直接进行管理，并</a:t>
            </a:r>
            <a:r>
              <a:rPr kumimoji="0"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以线程为调度单位</a:t>
            </a:r>
            <a:r>
              <a:rPr kumimoji="0"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kumimoji="0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----</a:t>
            </a:r>
            <a:r>
              <a:rPr kumimoji="0" lang="zh-CN" altLang="en-US" sz="20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内核线程</a:t>
            </a:r>
            <a:endParaRPr kumimoji="0" lang="zh-CN" altLang="en-US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）也</a:t>
            </a:r>
            <a:r>
              <a:rPr kumimoji="0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可以完全不“感知”线程的存在，</a:t>
            </a:r>
            <a:r>
              <a:rPr kumimoji="0"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仍然以进程为管理和调度单位</a:t>
            </a:r>
            <a:r>
              <a:rPr kumimoji="0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，线程的管理与调度完全由用户级程序来完成（当然也可能由编程语言提供用户级的库函数支持，即</a:t>
            </a:r>
            <a:r>
              <a:rPr kumimoji="0" lang="zh-CN" altLang="en-US" sz="20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线程库</a:t>
            </a:r>
            <a:r>
              <a:rPr kumimoji="0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0" 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---</a:t>
            </a:r>
            <a:r>
              <a:rPr kumimoji="0" lang="zh-CN" altLang="en-US" sz="20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用户线程</a:t>
            </a:r>
            <a:endParaRPr kumimoji="0" lang="zh-CN" altLang="en-US" sz="2000" b="1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8" grpId="0"/>
      <p:bldP spid="347144" grpId="0"/>
      <p:bldP spid="347145" grpId="0"/>
      <p:bldP spid="347146" grpId="0" animBg="1"/>
      <p:bldP spid="3471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授课</a:t>
            </a:r>
            <a:r>
              <a:rPr lang="zh-CN" altLang="en-US" dirty="0">
                <a:solidFill>
                  <a:schemeClr val="tx2"/>
                </a:solidFill>
              </a:rPr>
              <a:t>教师</a:t>
            </a:r>
            <a:r>
              <a:rPr lang="zh-CN" altLang="en-US">
                <a:solidFill>
                  <a:schemeClr val="tx2"/>
                </a:solidFill>
              </a:rPr>
              <a:t>：        </a:t>
            </a:r>
            <a:r>
              <a:rPr lang="zh-CN" altLang="en-US" dirty="0">
                <a:solidFill>
                  <a:schemeClr val="tx2"/>
                </a:solidFill>
              </a:rPr>
              <a:t>郑铁然</a:t>
            </a:r>
            <a:endParaRPr lang="zh-CN" altLang="en-US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办公室地址： 哈工大综合楼6</a:t>
            </a:r>
            <a:r>
              <a:rPr lang="en-US" altLang="zh-CN" dirty="0">
                <a:solidFill>
                  <a:schemeClr val="tx2"/>
                </a:solidFill>
              </a:rPr>
              <a:t>03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办公室电话： </a:t>
            </a:r>
            <a:r>
              <a:rPr lang="en-US" altLang="zh-CN" dirty="0">
                <a:solidFill>
                  <a:schemeClr val="tx2"/>
                </a:solidFill>
              </a:rPr>
              <a:t>86417981-11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手机：            </a:t>
            </a:r>
            <a:r>
              <a:rPr lang="en-US" altLang="zh-CN" dirty="0">
                <a:solidFill>
                  <a:schemeClr val="tx2"/>
                </a:solidFill>
              </a:rPr>
              <a:t>13313655979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tx2"/>
                </a:solidFill>
              </a:rPr>
              <a:t>QQ</a:t>
            </a:r>
            <a:r>
              <a:rPr lang="zh-CN" altLang="en-US" dirty="0">
                <a:solidFill>
                  <a:schemeClr val="tx2"/>
                </a:solidFill>
              </a:rPr>
              <a:t>：              </a:t>
            </a:r>
            <a:r>
              <a:rPr lang="en-US" altLang="zh-CN" dirty="0">
                <a:solidFill>
                  <a:schemeClr val="tx2"/>
                </a:solidFill>
              </a:rPr>
              <a:t>2350562164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tx2"/>
                </a:solidFill>
              </a:rPr>
              <a:t>Email</a:t>
            </a:r>
            <a:r>
              <a:rPr lang="zh-CN" altLang="en-US" dirty="0">
                <a:solidFill>
                  <a:schemeClr val="tx2"/>
                </a:solidFill>
              </a:rPr>
              <a:t>：           </a:t>
            </a:r>
            <a:r>
              <a:rPr lang="en-US" altLang="zh-CN" dirty="0">
                <a:solidFill>
                  <a:schemeClr val="tx2"/>
                </a:solidFill>
              </a:rPr>
              <a:t>zhengtieran@hit.edu.cn</a:t>
            </a:r>
            <a:r>
              <a:rPr lang="zh-CN" altLang="en-US" dirty="0">
                <a:solidFill>
                  <a:schemeClr val="tx2"/>
                </a:solidFill>
              </a:rPr>
              <a:t>   </a:t>
            </a:r>
            <a:endParaRPr lang="zh-CN" altLang="en-US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dirty="0">
                <a:solidFill>
                  <a:schemeClr val="tx2"/>
                </a:solidFill>
              </a:rPr>
              <a:t>                          </a:t>
            </a:r>
            <a:r>
              <a:rPr lang="en-US" altLang="zh-CN" dirty="0">
                <a:solidFill>
                  <a:schemeClr val="tx2"/>
                </a:solidFill>
              </a:rPr>
              <a:t>                          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线程的</a:t>
            </a:r>
            <a:r>
              <a:rPr lang="zh-CN" altLang="en-US" dirty="0">
                <a:latin typeface="+mn-ea"/>
                <a:ea typeface="+mn-ea"/>
              </a:rPr>
              <a:t>分类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7200" y="1456690"/>
            <a:ext cx="4481195" cy="4526280"/>
          </a:xfrm>
        </p:spPr>
        <p:txBody>
          <a:bodyPr/>
          <a:p>
            <a:pPr lv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用户级线程</a:t>
            </a: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:</a:t>
            </a:r>
            <a:endParaRPr lang="en-US" altLang="zh-CN" sz="2400" b="1" dirty="0" smtClean="0">
              <a:solidFill>
                <a:schemeClr val="tx1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管理线程的工作都由应用程序完成（</a:t>
            </a: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使用用线程</a:t>
            </a: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库）</a:t>
            </a:r>
            <a:endParaRPr lang="zh-CN" altLang="en-US" sz="2100" b="1" dirty="0" smtClean="0">
              <a:solidFill>
                <a:srgbClr val="0070C0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内核意识不到线程的</a:t>
            </a: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存在</a:t>
            </a:r>
            <a:endParaRPr lang="zh-CN" altLang="en-US" sz="2100" b="1" dirty="0" smtClean="0">
              <a:solidFill>
                <a:srgbClr val="0070C0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 smtClean="0">
                <a:solidFill>
                  <a:srgbClr val="FF0000"/>
                </a:solidFill>
                <a:sym typeface="+mn-ea"/>
              </a:rPr>
              <a:t>线程库</a:t>
            </a: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：创建和销毁线程、调度线程执行</a:t>
            </a: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等</a:t>
            </a:r>
            <a:endParaRPr lang="zh-CN" altLang="en-US" sz="2100" b="1" dirty="0" smtClean="0">
              <a:solidFill>
                <a:srgbClr val="0070C0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所有活动发生在</a:t>
            </a:r>
            <a:r>
              <a:rPr lang="zh-CN" altLang="en-US" sz="2100" b="1" dirty="0" smtClean="0">
                <a:solidFill>
                  <a:srgbClr val="FF0000"/>
                </a:solidFill>
                <a:sym typeface="+mn-ea"/>
              </a:rPr>
              <a:t>用户空间</a:t>
            </a:r>
            <a:endParaRPr lang="en-US" altLang="zh-CN" sz="2100" b="1" dirty="0" smtClean="0">
              <a:solidFill>
                <a:srgbClr val="FF0000"/>
              </a:solidFill>
              <a:sym typeface="+mn-ea"/>
            </a:endParaRPr>
          </a:p>
          <a:p>
            <a:pPr marL="0" lvl="0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2100" b="1" baseline="30000" dirty="0" smtClean="0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35" y="1340485"/>
            <a:ext cx="3793807" cy="4047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线程的</a:t>
            </a:r>
            <a:r>
              <a:rPr lang="zh-CN" altLang="en-US" dirty="0">
                <a:latin typeface="+mn-ea"/>
                <a:ea typeface="+mn-ea"/>
              </a:rPr>
              <a:t>分类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" name="组合 2"/>
          <p:cNvGrpSpPr/>
          <p:nvPr/>
        </p:nvGrpSpPr>
        <p:grpSpPr>
          <a:xfrm>
            <a:off x="1262380" y="2108200"/>
            <a:ext cx="6837680" cy="3636010"/>
            <a:chOff x="1988" y="3320"/>
            <a:chExt cx="10768" cy="5726"/>
          </a:xfrm>
        </p:grpSpPr>
        <p:grpSp>
          <p:nvGrpSpPr>
            <p:cNvPr id="14340" name="Group 109"/>
            <p:cNvGrpSpPr/>
            <p:nvPr/>
          </p:nvGrpSpPr>
          <p:grpSpPr bwMode="auto">
            <a:xfrm>
              <a:off x="1988" y="3320"/>
              <a:ext cx="10768" cy="5195"/>
              <a:chOff x="885" y="1121"/>
              <a:chExt cx="4307" cy="2770"/>
            </a:xfrm>
          </p:grpSpPr>
          <p:sp>
            <p:nvSpPr>
              <p:cNvPr id="14342" name="Oval 66"/>
              <p:cNvSpPr>
                <a:spLocks noChangeAspect="1"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3046" y="1242"/>
                <a:ext cx="1041" cy="120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00">
                  <a:latin typeface="Verdana" panose="020B0604030504040204" pitchFamily="34" charset="0"/>
                </a:endParaRPr>
              </a:p>
            </p:txBody>
          </p:sp>
          <p:sp>
            <p:nvSpPr>
              <p:cNvPr id="14343" name="Freeform 67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3344" y="1439"/>
                <a:ext cx="44" cy="470"/>
              </a:xfrm>
              <a:custGeom>
                <a:avLst/>
                <a:gdLst>
                  <a:gd name="T0" fmla="*/ 11 w 180"/>
                  <a:gd name="T1" fmla="*/ 0 h 1560"/>
                  <a:gd name="T2" fmla="*/ 0 w 180"/>
                  <a:gd name="T3" fmla="*/ 28 h 1560"/>
                  <a:gd name="T4" fmla="*/ 11 w 180"/>
                  <a:gd name="T5" fmla="*/ 57 h 1560"/>
                  <a:gd name="T6" fmla="*/ 0 w 180"/>
                  <a:gd name="T7" fmla="*/ 85 h 1560"/>
                  <a:gd name="T8" fmla="*/ 11 w 180"/>
                  <a:gd name="T9" fmla="*/ 113 h 1560"/>
                  <a:gd name="T10" fmla="*/ 0 w 180"/>
                  <a:gd name="T11" fmla="*/ 142 h 15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0" h="1560">
                    <a:moveTo>
                      <a:pt x="180" y="0"/>
                    </a:moveTo>
                    <a:cubicBezTo>
                      <a:pt x="90" y="104"/>
                      <a:pt x="0" y="208"/>
                      <a:pt x="0" y="312"/>
                    </a:cubicBezTo>
                    <a:cubicBezTo>
                      <a:pt x="0" y="416"/>
                      <a:pt x="180" y="520"/>
                      <a:pt x="180" y="624"/>
                    </a:cubicBezTo>
                    <a:cubicBezTo>
                      <a:pt x="180" y="728"/>
                      <a:pt x="0" y="832"/>
                      <a:pt x="0" y="936"/>
                    </a:cubicBezTo>
                    <a:cubicBezTo>
                      <a:pt x="0" y="1040"/>
                      <a:pt x="180" y="1144"/>
                      <a:pt x="180" y="1248"/>
                    </a:cubicBezTo>
                    <a:cubicBezTo>
                      <a:pt x="180" y="1352"/>
                      <a:pt x="90" y="1456"/>
                      <a:pt x="0" y="1560"/>
                    </a:cubicBezTo>
                  </a:path>
                </a:pathLst>
              </a:custGeom>
              <a:noFill/>
              <a:ln w="19050">
                <a:solidFill>
                  <a:srgbClr val="8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14344" name="Freeform 68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3497" y="1439"/>
                <a:ext cx="44" cy="470"/>
              </a:xfrm>
              <a:custGeom>
                <a:avLst/>
                <a:gdLst>
                  <a:gd name="T0" fmla="*/ 11 w 180"/>
                  <a:gd name="T1" fmla="*/ 0 h 1560"/>
                  <a:gd name="T2" fmla="*/ 0 w 180"/>
                  <a:gd name="T3" fmla="*/ 28 h 1560"/>
                  <a:gd name="T4" fmla="*/ 11 w 180"/>
                  <a:gd name="T5" fmla="*/ 57 h 1560"/>
                  <a:gd name="T6" fmla="*/ 0 w 180"/>
                  <a:gd name="T7" fmla="*/ 85 h 1560"/>
                  <a:gd name="T8" fmla="*/ 11 w 180"/>
                  <a:gd name="T9" fmla="*/ 113 h 1560"/>
                  <a:gd name="T10" fmla="*/ 0 w 180"/>
                  <a:gd name="T11" fmla="*/ 142 h 15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0" h="1560">
                    <a:moveTo>
                      <a:pt x="180" y="0"/>
                    </a:moveTo>
                    <a:cubicBezTo>
                      <a:pt x="90" y="104"/>
                      <a:pt x="0" y="208"/>
                      <a:pt x="0" y="312"/>
                    </a:cubicBezTo>
                    <a:cubicBezTo>
                      <a:pt x="0" y="416"/>
                      <a:pt x="180" y="520"/>
                      <a:pt x="180" y="624"/>
                    </a:cubicBezTo>
                    <a:cubicBezTo>
                      <a:pt x="180" y="728"/>
                      <a:pt x="0" y="832"/>
                      <a:pt x="0" y="936"/>
                    </a:cubicBezTo>
                    <a:cubicBezTo>
                      <a:pt x="0" y="1040"/>
                      <a:pt x="180" y="1144"/>
                      <a:pt x="180" y="1248"/>
                    </a:cubicBezTo>
                    <a:cubicBezTo>
                      <a:pt x="180" y="1352"/>
                      <a:pt x="90" y="1456"/>
                      <a:pt x="0" y="1560"/>
                    </a:cubicBezTo>
                  </a:path>
                </a:pathLst>
              </a:custGeom>
              <a:noFill/>
              <a:ln w="19050">
                <a:solidFill>
                  <a:srgbClr val="8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14345" name="Freeform 69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3647" y="1435"/>
                <a:ext cx="44" cy="469"/>
              </a:xfrm>
              <a:custGeom>
                <a:avLst/>
                <a:gdLst>
                  <a:gd name="T0" fmla="*/ 11 w 180"/>
                  <a:gd name="T1" fmla="*/ 0 h 1560"/>
                  <a:gd name="T2" fmla="*/ 0 w 180"/>
                  <a:gd name="T3" fmla="*/ 28 h 1560"/>
                  <a:gd name="T4" fmla="*/ 11 w 180"/>
                  <a:gd name="T5" fmla="*/ 57 h 1560"/>
                  <a:gd name="T6" fmla="*/ 0 w 180"/>
                  <a:gd name="T7" fmla="*/ 84 h 1560"/>
                  <a:gd name="T8" fmla="*/ 11 w 180"/>
                  <a:gd name="T9" fmla="*/ 113 h 1560"/>
                  <a:gd name="T10" fmla="*/ 0 w 180"/>
                  <a:gd name="T11" fmla="*/ 141 h 15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0" h="1560">
                    <a:moveTo>
                      <a:pt x="180" y="0"/>
                    </a:moveTo>
                    <a:cubicBezTo>
                      <a:pt x="90" y="104"/>
                      <a:pt x="0" y="208"/>
                      <a:pt x="0" y="312"/>
                    </a:cubicBezTo>
                    <a:cubicBezTo>
                      <a:pt x="0" y="416"/>
                      <a:pt x="180" y="520"/>
                      <a:pt x="180" y="624"/>
                    </a:cubicBezTo>
                    <a:cubicBezTo>
                      <a:pt x="180" y="728"/>
                      <a:pt x="0" y="832"/>
                      <a:pt x="0" y="936"/>
                    </a:cubicBezTo>
                    <a:cubicBezTo>
                      <a:pt x="0" y="1040"/>
                      <a:pt x="180" y="1144"/>
                      <a:pt x="180" y="1248"/>
                    </a:cubicBezTo>
                    <a:cubicBezTo>
                      <a:pt x="180" y="1352"/>
                      <a:pt x="90" y="1456"/>
                      <a:pt x="0" y="1560"/>
                    </a:cubicBezTo>
                  </a:path>
                </a:pathLst>
              </a:custGeom>
              <a:noFill/>
              <a:ln w="19050">
                <a:solidFill>
                  <a:srgbClr val="8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14346" name="Freeform 7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3777" y="1435"/>
                <a:ext cx="44" cy="469"/>
              </a:xfrm>
              <a:custGeom>
                <a:avLst/>
                <a:gdLst>
                  <a:gd name="T0" fmla="*/ 11 w 180"/>
                  <a:gd name="T1" fmla="*/ 0 h 1560"/>
                  <a:gd name="T2" fmla="*/ 0 w 180"/>
                  <a:gd name="T3" fmla="*/ 28 h 1560"/>
                  <a:gd name="T4" fmla="*/ 11 w 180"/>
                  <a:gd name="T5" fmla="*/ 57 h 1560"/>
                  <a:gd name="T6" fmla="*/ 0 w 180"/>
                  <a:gd name="T7" fmla="*/ 84 h 1560"/>
                  <a:gd name="T8" fmla="*/ 11 w 180"/>
                  <a:gd name="T9" fmla="*/ 113 h 1560"/>
                  <a:gd name="T10" fmla="*/ 0 w 180"/>
                  <a:gd name="T11" fmla="*/ 141 h 15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0" h="1560">
                    <a:moveTo>
                      <a:pt x="180" y="0"/>
                    </a:moveTo>
                    <a:cubicBezTo>
                      <a:pt x="90" y="104"/>
                      <a:pt x="0" y="208"/>
                      <a:pt x="0" y="312"/>
                    </a:cubicBezTo>
                    <a:cubicBezTo>
                      <a:pt x="0" y="416"/>
                      <a:pt x="180" y="520"/>
                      <a:pt x="180" y="624"/>
                    </a:cubicBezTo>
                    <a:cubicBezTo>
                      <a:pt x="180" y="728"/>
                      <a:pt x="0" y="832"/>
                      <a:pt x="0" y="936"/>
                    </a:cubicBezTo>
                    <a:cubicBezTo>
                      <a:pt x="0" y="1040"/>
                      <a:pt x="180" y="1144"/>
                      <a:pt x="180" y="1248"/>
                    </a:cubicBezTo>
                    <a:cubicBezTo>
                      <a:pt x="180" y="1352"/>
                      <a:pt x="90" y="1456"/>
                      <a:pt x="0" y="1560"/>
                    </a:cubicBezTo>
                  </a:path>
                </a:pathLst>
              </a:custGeom>
              <a:noFill/>
              <a:ln w="19050">
                <a:solidFill>
                  <a:srgbClr val="8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14347" name="Rectangle 71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212" y="1995"/>
                <a:ext cx="720" cy="235"/>
              </a:xfrm>
              <a:prstGeom prst="rect">
                <a:avLst/>
              </a:prstGeom>
              <a:solidFill>
                <a:srgbClr val="0000FF">
                  <a:alpha val="41960"/>
                </a:srgbClr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00">
                  <a:latin typeface="Verdana" panose="020B0604030504040204" pitchFamily="34" charset="0"/>
                </a:endParaRPr>
              </a:p>
            </p:txBody>
          </p:sp>
          <p:sp>
            <p:nvSpPr>
              <p:cNvPr id="14348" name="Rectangle 72" descr="浅色横线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3651" y="2019"/>
                <a:ext cx="233" cy="192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rgbClr val="FFFFFF"/>
                </a:bgClr>
              </a:pattFill>
              <a:ln w="19050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00">
                  <a:latin typeface="Verdana" panose="020B0604030504040204" pitchFamily="34" charset="0"/>
                </a:endParaRPr>
              </a:p>
            </p:txBody>
          </p:sp>
          <p:sp>
            <p:nvSpPr>
              <p:cNvPr id="14349" name="Oval 74"/>
              <p:cNvSpPr>
                <a:spLocks noChangeAspect="1"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807" y="1274"/>
                <a:ext cx="1042" cy="120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00">
                  <a:latin typeface="Verdana" panose="020B0604030504040204" pitchFamily="34" charset="0"/>
                </a:endParaRPr>
              </a:p>
            </p:txBody>
          </p:sp>
          <p:sp>
            <p:nvSpPr>
              <p:cNvPr id="14350" name="Freeform 75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112" y="1447"/>
                <a:ext cx="44" cy="470"/>
              </a:xfrm>
              <a:custGeom>
                <a:avLst/>
                <a:gdLst>
                  <a:gd name="T0" fmla="*/ 11 w 180"/>
                  <a:gd name="T1" fmla="*/ 0 h 1560"/>
                  <a:gd name="T2" fmla="*/ 0 w 180"/>
                  <a:gd name="T3" fmla="*/ 28 h 1560"/>
                  <a:gd name="T4" fmla="*/ 11 w 180"/>
                  <a:gd name="T5" fmla="*/ 57 h 1560"/>
                  <a:gd name="T6" fmla="*/ 0 w 180"/>
                  <a:gd name="T7" fmla="*/ 85 h 1560"/>
                  <a:gd name="T8" fmla="*/ 11 w 180"/>
                  <a:gd name="T9" fmla="*/ 113 h 1560"/>
                  <a:gd name="T10" fmla="*/ 0 w 180"/>
                  <a:gd name="T11" fmla="*/ 142 h 15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0" h="1560">
                    <a:moveTo>
                      <a:pt x="180" y="0"/>
                    </a:moveTo>
                    <a:cubicBezTo>
                      <a:pt x="90" y="104"/>
                      <a:pt x="0" y="208"/>
                      <a:pt x="0" y="312"/>
                    </a:cubicBezTo>
                    <a:cubicBezTo>
                      <a:pt x="0" y="416"/>
                      <a:pt x="180" y="520"/>
                      <a:pt x="180" y="624"/>
                    </a:cubicBezTo>
                    <a:cubicBezTo>
                      <a:pt x="180" y="728"/>
                      <a:pt x="0" y="832"/>
                      <a:pt x="0" y="936"/>
                    </a:cubicBezTo>
                    <a:cubicBezTo>
                      <a:pt x="0" y="1040"/>
                      <a:pt x="180" y="1144"/>
                      <a:pt x="180" y="1248"/>
                    </a:cubicBezTo>
                    <a:cubicBezTo>
                      <a:pt x="180" y="1352"/>
                      <a:pt x="90" y="1456"/>
                      <a:pt x="0" y="1560"/>
                    </a:cubicBezTo>
                  </a:path>
                </a:pathLst>
              </a:custGeom>
              <a:noFill/>
              <a:ln w="19050">
                <a:solidFill>
                  <a:srgbClr val="8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14351" name="Freeform 76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293" y="1434"/>
                <a:ext cx="44" cy="469"/>
              </a:xfrm>
              <a:custGeom>
                <a:avLst/>
                <a:gdLst>
                  <a:gd name="T0" fmla="*/ 11 w 180"/>
                  <a:gd name="T1" fmla="*/ 0 h 1560"/>
                  <a:gd name="T2" fmla="*/ 0 w 180"/>
                  <a:gd name="T3" fmla="*/ 28 h 1560"/>
                  <a:gd name="T4" fmla="*/ 11 w 180"/>
                  <a:gd name="T5" fmla="*/ 57 h 1560"/>
                  <a:gd name="T6" fmla="*/ 0 w 180"/>
                  <a:gd name="T7" fmla="*/ 84 h 1560"/>
                  <a:gd name="T8" fmla="*/ 11 w 180"/>
                  <a:gd name="T9" fmla="*/ 113 h 1560"/>
                  <a:gd name="T10" fmla="*/ 0 w 180"/>
                  <a:gd name="T11" fmla="*/ 141 h 15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0" h="1560">
                    <a:moveTo>
                      <a:pt x="180" y="0"/>
                    </a:moveTo>
                    <a:cubicBezTo>
                      <a:pt x="90" y="104"/>
                      <a:pt x="0" y="208"/>
                      <a:pt x="0" y="312"/>
                    </a:cubicBezTo>
                    <a:cubicBezTo>
                      <a:pt x="0" y="416"/>
                      <a:pt x="180" y="520"/>
                      <a:pt x="180" y="624"/>
                    </a:cubicBezTo>
                    <a:cubicBezTo>
                      <a:pt x="180" y="728"/>
                      <a:pt x="0" y="832"/>
                      <a:pt x="0" y="936"/>
                    </a:cubicBezTo>
                    <a:cubicBezTo>
                      <a:pt x="0" y="1040"/>
                      <a:pt x="180" y="1144"/>
                      <a:pt x="180" y="1248"/>
                    </a:cubicBezTo>
                    <a:cubicBezTo>
                      <a:pt x="180" y="1352"/>
                      <a:pt x="90" y="1456"/>
                      <a:pt x="0" y="1560"/>
                    </a:cubicBezTo>
                  </a:path>
                </a:pathLst>
              </a:custGeom>
              <a:noFill/>
              <a:ln w="19050">
                <a:solidFill>
                  <a:srgbClr val="8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14352" name="Freeform 77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465" y="1443"/>
                <a:ext cx="44" cy="469"/>
              </a:xfrm>
              <a:custGeom>
                <a:avLst/>
                <a:gdLst>
                  <a:gd name="T0" fmla="*/ 11 w 180"/>
                  <a:gd name="T1" fmla="*/ 0 h 1560"/>
                  <a:gd name="T2" fmla="*/ 0 w 180"/>
                  <a:gd name="T3" fmla="*/ 28 h 1560"/>
                  <a:gd name="T4" fmla="*/ 11 w 180"/>
                  <a:gd name="T5" fmla="*/ 57 h 1560"/>
                  <a:gd name="T6" fmla="*/ 0 w 180"/>
                  <a:gd name="T7" fmla="*/ 84 h 1560"/>
                  <a:gd name="T8" fmla="*/ 11 w 180"/>
                  <a:gd name="T9" fmla="*/ 113 h 1560"/>
                  <a:gd name="T10" fmla="*/ 0 w 180"/>
                  <a:gd name="T11" fmla="*/ 141 h 15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0" h="1560">
                    <a:moveTo>
                      <a:pt x="180" y="0"/>
                    </a:moveTo>
                    <a:cubicBezTo>
                      <a:pt x="90" y="104"/>
                      <a:pt x="0" y="208"/>
                      <a:pt x="0" y="312"/>
                    </a:cubicBezTo>
                    <a:cubicBezTo>
                      <a:pt x="0" y="416"/>
                      <a:pt x="180" y="520"/>
                      <a:pt x="180" y="624"/>
                    </a:cubicBezTo>
                    <a:cubicBezTo>
                      <a:pt x="180" y="728"/>
                      <a:pt x="0" y="832"/>
                      <a:pt x="0" y="936"/>
                    </a:cubicBezTo>
                    <a:cubicBezTo>
                      <a:pt x="0" y="1040"/>
                      <a:pt x="180" y="1144"/>
                      <a:pt x="180" y="1248"/>
                    </a:cubicBezTo>
                    <a:cubicBezTo>
                      <a:pt x="180" y="1352"/>
                      <a:pt x="90" y="1456"/>
                      <a:pt x="0" y="1560"/>
                    </a:cubicBezTo>
                  </a:path>
                </a:pathLst>
              </a:custGeom>
              <a:noFill/>
              <a:ln w="19050">
                <a:solidFill>
                  <a:srgbClr val="8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14353" name="Rectangle 78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960" y="2004"/>
                <a:ext cx="721" cy="235"/>
              </a:xfrm>
              <a:prstGeom prst="rect">
                <a:avLst/>
              </a:prstGeom>
              <a:solidFill>
                <a:srgbClr val="0000FF">
                  <a:alpha val="41176"/>
                </a:srgbClr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00">
                  <a:latin typeface="Verdana" panose="020B0604030504040204" pitchFamily="34" charset="0"/>
                </a:endParaRPr>
              </a:p>
            </p:txBody>
          </p:sp>
          <p:sp>
            <p:nvSpPr>
              <p:cNvPr id="14354" name="Rectangle 79" descr="浅色横线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400" y="2070"/>
                <a:ext cx="233" cy="118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rgbClr val="FFFFFF"/>
                </a:bgClr>
              </a:pattFill>
              <a:ln w="19050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00">
                  <a:latin typeface="Verdana" panose="020B0604030504040204" pitchFamily="34" charset="0"/>
                </a:endParaRPr>
              </a:p>
            </p:txBody>
          </p:sp>
          <p:sp>
            <p:nvSpPr>
              <p:cNvPr id="14355" name="Line 81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366" y="1341"/>
                <a:ext cx="532" cy="1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14356" name="Rectangle 82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917" y="1216"/>
                <a:ext cx="699" cy="3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15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进程</a:t>
                </a:r>
                <a:endParaRPr kumimoji="0" lang="zh-CN" altLang="en-US" sz="150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357" name="Group 83"/>
              <p:cNvGrpSpPr/>
              <p:nvPr/>
            </p:nvGrpSpPr>
            <p:grpSpPr bwMode="auto">
              <a:xfrm>
                <a:off x="886" y="2275"/>
                <a:ext cx="1252" cy="1616"/>
                <a:chOff x="2746" y="3256"/>
                <a:chExt cx="1934" cy="2145"/>
              </a:xfrm>
            </p:grpSpPr>
            <p:sp>
              <p:nvSpPr>
                <p:cNvPr id="14377" name="Line 84"/>
                <p:cNvSpPr>
                  <a:spLocks noChangeShapeType="1"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 flipV="1">
                  <a:off x="4140" y="3256"/>
                  <a:ext cx="540" cy="16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00"/>
                </a:p>
              </p:txBody>
            </p:sp>
            <p:sp>
              <p:nvSpPr>
                <p:cNvPr id="14378" name="Rectangle 85"/>
                <p:cNvSpPr>
                  <a:spLocks noChangeArrowheads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2746" y="4872"/>
                  <a:ext cx="1934" cy="5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35000"/>
                    </a:spcBef>
                    <a:buClr>
                      <a:srgbClr val="993300"/>
                    </a:buClr>
                    <a:buSzPct val="90000"/>
                    <a:buFont typeface="Monotype Sorts" charset="2"/>
                    <a:buChar char="n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rgbClr val="CC6600"/>
                    </a:buClr>
                    <a:buSzPct val="80000"/>
                    <a:buFont typeface="Monotype Sorts" charset="2"/>
                    <a:buChar char="l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009900"/>
                    </a:buClr>
                    <a:buSzPct val="75000"/>
                    <a:buFont typeface="Webdings" panose="05030102010509060703" pitchFamily="18" charset="2"/>
                    <a:buChar char="4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SzPct val="75000"/>
                    <a:buChar char="–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zh-CN" altLang="en-US" sz="15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用户</a:t>
                  </a:r>
                  <a:r>
                    <a:rPr kumimoji="0" lang="zh-CN" altLang="en-US" sz="1500" b="1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级线程库进行线程的管理与调度</a:t>
                  </a:r>
                  <a:endParaRPr kumimoji="0" lang="zh-CN" altLang="en-US" sz="1500" dirty="0">
                    <a:latin typeface="Verdan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4358" name="Group 86"/>
              <p:cNvGrpSpPr/>
              <p:nvPr/>
            </p:nvGrpSpPr>
            <p:grpSpPr bwMode="auto">
              <a:xfrm>
                <a:off x="2258" y="2213"/>
                <a:ext cx="699" cy="1643"/>
                <a:chOff x="4860" y="3156"/>
                <a:chExt cx="1080" cy="2184"/>
              </a:xfrm>
            </p:grpSpPr>
            <p:sp>
              <p:nvSpPr>
                <p:cNvPr id="14375" name="Line 87"/>
                <p:cNvSpPr>
                  <a:spLocks noChangeShapeType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 flipV="1">
                  <a:off x="5400" y="3156"/>
                  <a:ext cx="0" cy="17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00"/>
                </a:p>
              </p:txBody>
            </p:sp>
            <p:sp>
              <p:nvSpPr>
                <p:cNvPr id="14376" name="Rectangle 88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4860" y="4872"/>
                  <a:ext cx="108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35000"/>
                    </a:spcBef>
                    <a:buClr>
                      <a:srgbClr val="993300"/>
                    </a:buClr>
                    <a:buSzPct val="90000"/>
                    <a:buFont typeface="Monotype Sorts" charset="2"/>
                    <a:buChar char="n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rgbClr val="CC6600"/>
                    </a:buClr>
                    <a:buSzPct val="80000"/>
                    <a:buFont typeface="Monotype Sorts" charset="2"/>
                    <a:buChar char="l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009900"/>
                    </a:buClr>
                    <a:buSzPct val="75000"/>
                    <a:buFont typeface="Webdings" panose="05030102010509060703" pitchFamily="18" charset="2"/>
                    <a:buChar char="4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SzPct val="75000"/>
                    <a:buChar char="–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zh-CN" altLang="en-US" sz="15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线程表</a:t>
                  </a:r>
                  <a:endParaRPr kumimoji="0" lang="zh-CN" altLang="en-US" sz="1500">
                    <a:latin typeface="Verdan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4359" name="Group 89"/>
              <p:cNvGrpSpPr/>
              <p:nvPr/>
            </p:nvGrpSpPr>
            <p:grpSpPr bwMode="auto">
              <a:xfrm>
                <a:off x="3428" y="3041"/>
                <a:ext cx="698" cy="828"/>
                <a:chOff x="6660" y="4242"/>
                <a:chExt cx="1080" cy="1098"/>
              </a:xfrm>
            </p:grpSpPr>
            <p:sp>
              <p:nvSpPr>
                <p:cNvPr id="14373" name="Line 90"/>
                <p:cNvSpPr>
                  <a:spLocks noChangeShapeType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 flipV="1">
                  <a:off x="7196" y="4242"/>
                  <a:ext cx="2" cy="6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00"/>
                </a:p>
              </p:txBody>
            </p:sp>
            <p:sp>
              <p:nvSpPr>
                <p:cNvPr id="14374" name="Rectangle 91"/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6660" y="4872"/>
                  <a:ext cx="108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35000"/>
                    </a:spcBef>
                    <a:buClr>
                      <a:srgbClr val="993300"/>
                    </a:buClr>
                    <a:buSzPct val="90000"/>
                    <a:buFont typeface="Monotype Sorts" charset="2"/>
                    <a:buChar char="n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rgbClr val="CC6600"/>
                    </a:buClr>
                    <a:buSzPct val="80000"/>
                    <a:buFont typeface="Monotype Sorts" charset="2"/>
                    <a:buChar char="l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009900"/>
                    </a:buClr>
                    <a:buSzPct val="75000"/>
                    <a:buFont typeface="Webdings" panose="05030102010509060703" pitchFamily="18" charset="2"/>
                    <a:buChar char="4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SzPct val="75000"/>
                    <a:buChar char="–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zh-CN" altLang="en-US" sz="15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进程表</a:t>
                  </a:r>
                  <a:endParaRPr kumimoji="0" lang="zh-CN" altLang="en-US" sz="1500">
                    <a:latin typeface="Verdan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360" name="Line 93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 flipV="1">
                <a:off x="1327" y="1716"/>
                <a:ext cx="803" cy="2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14361" name="Rectangle 94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885" y="1854"/>
                <a:ext cx="699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15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线程</a:t>
                </a:r>
                <a:endParaRPr kumimoji="0" lang="zh-CN" altLang="en-US" sz="150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362" name="Group 95"/>
              <p:cNvGrpSpPr/>
              <p:nvPr/>
            </p:nvGrpSpPr>
            <p:grpSpPr bwMode="auto">
              <a:xfrm>
                <a:off x="4207" y="2661"/>
                <a:ext cx="985" cy="500"/>
                <a:chOff x="8014" y="3802"/>
                <a:chExt cx="1524" cy="666"/>
              </a:xfrm>
            </p:grpSpPr>
            <p:sp>
              <p:nvSpPr>
                <p:cNvPr id="14371" name="AutoShape 96"/>
                <p:cNvSpPr/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8014" y="3802"/>
                  <a:ext cx="264" cy="666"/>
                </a:xfrm>
                <a:prstGeom prst="rightBrace">
                  <a:avLst>
                    <a:gd name="adj1" fmla="val 21023"/>
                    <a:gd name="adj2" fmla="val 50000"/>
                  </a:avLst>
                </a:prstGeom>
                <a:noFill/>
                <a:ln w="19050">
                  <a:solidFill>
                    <a:srgbClr val="8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35000"/>
                    </a:spcBef>
                    <a:buClr>
                      <a:srgbClr val="993300"/>
                    </a:buClr>
                    <a:buSzPct val="90000"/>
                    <a:buFont typeface="Monotype Sorts" charset="2"/>
                    <a:buChar char="n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rgbClr val="CC6600"/>
                    </a:buClr>
                    <a:buSzPct val="80000"/>
                    <a:buFont typeface="Monotype Sorts" charset="2"/>
                    <a:buChar char="l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009900"/>
                    </a:buClr>
                    <a:buSzPct val="75000"/>
                    <a:buFont typeface="Webdings" panose="05030102010509060703" pitchFamily="18" charset="2"/>
                    <a:buChar char="4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SzPct val="75000"/>
                    <a:buChar char="–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4372" name="Rectangle 97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8246" y="3894"/>
                  <a:ext cx="1292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35000"/>
                    </a:spcBef>
                    <a:buClr>
                      <a:srgbClr val="993300"/>
                    </a:buClr>
                    <a:buSzPct val="90000"/>
                    <a:buFont typeface="Monotype Sorts" charset="2"/>
                    <a:buChar char="n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rgbClr val="CC6600"/>
                    </a:buClr>
                    <a:buSzPct val="80000"/>
                    <a:buFont typeface="Monotype Sorts" charset="2"/>
                    <a:buChar char="l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009900"/>
                    </a:buClr>
                    <a:buSzPct val="75000"/>
                    <a:buFont typeface="Webdings" panose="05030102010509060703" pitchFamily="18" charset="2"/>
                    <a:buChar char="4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SzPct val="75000"/>
                    <a:buChar char="–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zh-CN" altLang="en-US" sz="15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内核空间</a:t>
                  </a:r>
                  <a:endParaRPr kumimoji="0" lang="zh-CN" altLang="en-US" sz="1500">
                    <a:latin typeface="Verdan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4363" name="Group 98"/>
              <p:cNvGrpSpPr/>
              <p:nvPr/>
            </p:nvGrpSpPr>
            <p:grpSpPr bwMode="auto">
              <a:xfrm>
                <a:off x="4204" y="1121"/>
                <a:ext cx="988" cy="1530"/>
                <a:chOff x="7860" y="2205"/>
                <a:chExt cx="1528" cy="2032"/>
              </a:xfrm>
            </p:grpSpPr>
            <p:sp>
              <p:nvSpPr>
                <p:cNvPr id="14369" name="AutoShape 99"/>
                <p:cNvSpPr/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7860" y="2205"/>
                  <a:ext cx="268" cy="2032"/>
                </a:xfrm>
                <a:prstGeom prst="rightBrace">
                  <a:avLst>
                    <a:gd name="adj1" fmla="val 63184"/>
                    <a:gd name="adj2" fmla="val 50000"/>
                  </a:avLst>
                </a:prstGeom>
                <a:noFill/>
                <a:ln w="19050">
                  <a:solidFill>
                    <a:srgbClr val="8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35000"/>
                    </a:spcBef>
                    <a:buClr>
                      <a:srgbClr val="993300"/>
                    </a:buClr>
                    <a:buSzPct val="90000"/>
                    <a:buFont typeface="Monotype Sorts" charset="2"/>
                    <a:buChar char="n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rgbClr val="CC6600"/>
                    </a:buClr>
                    <a:buSzPct val="80000"/>
                    <a:buFont typeface="Monotype Sorts" charset="2"/>
                    <a:buChar char="l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009900"/>
                    </a:buClr>
                    <a:buSzPct val="75000"/>
                    <a:buFont typeface="Webdings" panose="05030102010509060703" pitchFamily="18" charset="2"/>
                    <a:buChar char="4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SzPct val="75000"/>
                    <a:buChar char="–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4370" name="Rectangle 100"/>
                <p:cNvSpPr>
                  <a:spLocks noChangeArrowheads="1"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8096" y="3000"/>
                  <a:ext cx="1292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35000"/>
                    </a:spcBef>
                    <a:buClr>
                      <a:srgbClr val="993300"/>
                    </a:buClr>
                    <a:buSzPct val="90000"/>
                    <a:buFont typeface="Monotype Sorts" charset="2"/>
                    <a:buChar char="n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rgbClr val="CC6600"/>
                    </a:buClr>
                    <a:buSzPct val="80000"/>
                    <a:buFont typeface="Monotype Sorts" charset="2"/>
                    <a:buChar char="l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009900"/>
                    </a:buClr>
                    <a:buSzPct val="75000"/>
                    <a:buFont typeface="Webdings" panose="05030102010509060703" pitchFamily="18" charset="2"/>
                    <a:buChar char="4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SzPct val="75000"/>
                    <a:buChar char="–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zh-CN" altLang="en-US" sz="15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用户空间</a:t>
                  </a:r>
                  <a:endParaRPr kumimoji="0" lang="zh-CN" altLang="en-US" sz="1500">
                    <a:latin typeface="Verdan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364" name="Rectangle 103" descr="浅色横线"/>
              <p:cNvSpPr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3534" y="2829"/>
                <a:ext cx="465" cy="178"/>
              </a:xfrm>
              <a:prstGeom prst="rect">
                <a:avLst/>
              </a:prstGeom>
              <a:blipFill dpi="0" rotWithShape="0">
                <a:blip r:embed="rId29"/>
                <a:srcRect/>
                <a:tile tx="0" ty="0" sx="100000" sy="100000" flip="none" algn="tl"/>
              </a:blipFill>
              <a:ln w="19050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00">
                  <a:latin typeface="Verdana" panose="020B0604030504040204" pitchFamily="34" charset="0"/>
                </a:endParaRPr>
              </a:p>
            </p:txBody>
          </p:sp>
          <p:sp>
            <p:nvSpPr>
              <p:cNvPr id="14365" name="Line 104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3526" y="2915"/>
                <a:ext cx="46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14366" name="Rectangle 105"/>
              <p:cNvSpPr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2592" y="2770"/>
                <a:ext cx="699" cy="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1500" b="1">
                    <a:solidFill>
                      <a:srgbClr val="80008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内 核</a:t>
                </a:r>
                <a:endParaRPr kumimoji="0" lang="zh-CN" altLang="en-US" sz="150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67" name="Rectangle 106"/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690" y="1129"/>
                <a:ext cx="2473" cy="2032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00">
                  <a:latin typeface="Verdana" panose="020B0604030504040204" pitchFamily="34" charset="0"/>
                </a:endParaRPr>
              </a:p>
            </p:txBody>
          </p:sp>
          <p:sp>
            <p:nvSpPr>
              <p:cNvPr id="14368" name="Line 107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689" y="2667"/>
                <a:ext cx="2473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</p:grpSp>
        <p:sp>
          <p:nvSpPr>
            <p:cNvPr id="14341" name="Rectangle 110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958" y="8468"/>
              <a:ext cx="5228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500" b="1">
                  <a:solidFill>
                    <a:srgbClr val="00009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用户级线程实现</a:t>
              </a:r>
              <a:endParaRPr kumimoji="0" lang="zh-CN" altLang="en-US" sz="1500" b="1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线程的</a:t>
            </a:r>
            <a:r>
              <a:rPr lang="zh-CN" altLang="en-US" dirty="0">
                <a:latin typeface="+mn-ea"/>
                <a:ea typeface="+mn-ea"/>
              </a:rPr>
              <a:t>分类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6770" y="1196340"/>
            <a:ext cx="7743825" cy="5436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线程的</a:t>
            </a:r>
            <a:r>
              <a:rPr lang="zh-CN" altLang="en-US" dirty="0">
                <a:latin typeface="+mn-ea"/>
                <a:ea typeface="+mn-ea"/>
              </a:rPr>
              <a:t>分类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7200" y="1456690"/>
            <a:ext cx="8325485" cy="4526280"/>
          </a:xfrm>
        </p:spPr>
        <p:txBody>
          <a:bodyPr/>
          <a:p>
            <a:pPr lv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用户级线程的优点</a:t>
            </a: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:</a:t>
            </a:r>
            <a:endParaRPr lang="en-US" altLang="zh-CN" sz="2400" b="1" dirty="0" smtClean="0">
              <a:solidFill>
                <a:schemeClr val="tx1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不需要切换到内核</a:t>
            </a: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模式</a:t>
            </a:r>
            <a:endParaRPr lang="zh-CN" altLang="en-US" sz="2100" b="1" dirty="0" smtClean="0">
              <a:solidFill>
                <a:srgbClr val="0070C0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可以为应用程序量身定做调度</a:t>
            </a: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算法</a:t>
            </a:r>
            <a:endParaRPr lang="zh-CN" altLang="en-US" sz="2100" b="1" dirty="0" smtClean="0">
              <a:solidFill>
                <a:srgbClr val="0070C0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可在任何操作系统中运行</a:t>
            </a:r>
            <a:endParaRPr lang="en-US" altLang="zh-CN" sz="2100" b="1" dirty="0" smtClean="0">
              <a:solidFill>
                <a:srgbClr val="0070C0"/>
              </a:solidFill>
              <a:sym typeface="+mn-ea"/>
            </a:endParaRPr>
          </a:p>
          <a:p>
            <a:pPr lv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用户级线程的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缺点：</a:t>
            </a:r>
            <a:endParaRPr lang="zh-CN" altLang="en-US" sz="2400" b="1" dirty="0" smtClean="0">
              <a:solidFill>
                <a:schemeClr val="tx1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系统调用会阻塞进程中的所有</a:t>
            </a: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线程</a:t>
            </a:r>
            <a:endParaRPr lang="zh-CN" altLang="en-US" sz="2000" b="1" dirty="0" smtClean="0">
              <a:solidFill>
                <a:srgbClr val="0070C0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不能利用</a:t>
            </a: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多处理器</a:t>
            </a:r>
            <a:endParaRPr lang="zh-CN" altLang="en-US" sz="2000" b="1" baseline="30000" dirty="0" smtClean="0">
              <a:solidFill>
                <a:srgbClr val="0070C0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线程的</a:t>
            </a:r>
            <a:r>
              <a:rPr lang="zh-CN" altLang="en-US" dirty="0">
                <a:latin typeface="+mn-ea"/>
                <a:ea typeface="+mn-ea"/>
              </a:rPr>
              <a:t>分类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7200" y="1456690"/>
            <a:ext cx="4481195" cy="4526280"/>
          </a:xfrm>
        </p:spPr>
        <p:txBody>
          <a:bodyPr/>
          <a:p>
            <a:pPr lv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内核级线程</a:t>
            </a: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:</a:t>
            </a:r>
            <a:endParaRPr lang="en-US" altLang="zh-CN" sz="2400" b="1" dirty="0" smtClean="0">
              <a:solidFill>
                <a:schemeClr val="tx1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管理线程的</a:t>
            </a: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所有工作均由内核</a:t>
            </a: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完成</a:t>
            </a:r>
            <a:endParaRPr lang="zh-CN" altLang="en-US" sz="2100" b="1" dirty="0" smtClean="0">
              <a:solidFill>
                <a:srgbClr val="0070C0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内核为进程及进程内每一个线程维护上下文</a:t>
            </a: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信息。</a:t>
            </a:r>
            <a:endParaRPr lang="zh-CN" altLang="en-US" sz="2100" b="1" dirty="0" smtClean="0">
              <a:solidFill>
                <a:srgbClr val="0070C0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调度由内核基于线程</a:t>
            </a: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完成</a:t>
            </a:r>
            <a:endParaRPr lang="zh-CN" altLang="en-US" sz="2100" b="1" dirty="0" smtClean="0">
              <a:solidFill>
                <a:srgbClr val="0070C0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内核</a:t>
            </a: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例程也是多线程的</a:t>
            </a:r>
            <a:endParaRPr lang="zh-CN" altLang="en-US" sz="2100" b="1" dirty="0" smtClean="0">
              <a:solidFill>
                <a:srgbClr val="0070C0"/>
              </a:solidFill>
              <a:sym typeface="+mn-ea"/>
            </a:endParaRPr>
          </a:p>
          <a:p>
            <a:pPr lvl="1" algn="l" eaLnBrk="1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 smtClean="0">
                <a:solidFill>
                  <a:srgbClr val="0070C0"/>
                </a:solidFill>
                <a:cs typeface="+mn-ea"/>
                <a:sym typeface="+mn-ea"/>
              </a:rPr>
              <a:t>线程切换需要切换到内核模式</a:t>
            </a:r>
            <a:endParaRPr lang="zh-CN" altLang="en-US" sz="2100" b="1" dirty="0" smtClean="0">
              <a:solidFill>
                <a:srgbClr val="0070C0"/>
              </a:solidFill>
              <a:cs typeface="+mn-ea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76190" y="1417955"/>
            <a:ext cx="3754120" cy="4066540"/>
            <a:chOff x="7994" y="2233"/>
            <a:chExt cx="5912" cy="6404"/>
          </a:xfrm>
        </p:grpSpPr>
        <p:pic>
          <p:nvPicPr>
            <p:cNvPr id="2" name="图片 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7994" y="2233"/>
              <a:ext cx="5912" cy="6405"/>
            </a:xfrm>
            <a:prstGeom prst="rect">
              <a:avLst/>
            </a:prstGeom>
          </p:spPr>
        </p:pic>
        <p:sp>
          <p:nvSpPr>
            <p:cNvPr id="4" name="矩形 3"/>
            <p:cNvSpPr/>
            <p:nvPr>
              <p:custDataLst>
                <p:tags r:id="rId4"/>
              </p:custDataLst>
            </p:nvPr>
          </p:nvSpPr>
          <p:spPr>
            <a:xfrm>
              <a:off x="10149" y="7327"/>
              <a:ext cx="1814" cy="45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线程的</a:t>
            </a:r>
            <a:r>
              <a:rPr lang="zh-CN" altLang="en-US" dirty="0">
                <a:latin typeface="+mn-ea"/>
                <a:ea typeface="+mn-ea"/>
              </a:rPr>
              <a:t>分类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16388" name="Group 98"/>
          <p:cNvGrpSpPr/>
          <p:nvPr/>
        </p:nvGrpSpPr>
        <p:grpSpPr bwMode="auto">
          <a:xfrm>
            <a:off x="251187" y="1917034"/>
            <a:ext cx="6327940" cy="3173512"/>
            <a:chOff x="1055" y="1142"/>
            <a:chExt cx="3986" cy="2665"/>
          </a:xfrm>
        </p:grpSpPr>
        <p:grpSp>
          <p:nvGrpSpPr>
            <p:cNvPr id="16390" name="Group 60"/>
            <p:cNvGrpSpPr/>
            <p:nvPr/>
          </p:nvGrpSpPr>
          <p:grpSpPr bwMode="auto">
            <a:xfrm>
              <a:off x="3088" y="1254"/>
              <a:ext cx="957" cy="1173"/>
              <a:chOff x="6098" y="7156"/>
              <a:chExt cx="1610" cy="1602"/>
            </a:xfrm>
          </p:grpSpPr>
          <p:sp>
            <p:nvSpPr>
              <p:cNvPr id="16414" name="Oval 61"/>
              <p:cNvSpPr>
                <a:spLocks noChangeAspect="1"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6098" y="7156"/>
                <a:ext cx="1610" cy="160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00">
                  <a:latin typeface="Verdana" panose="020B0604030504040204" pitchFamily="34" charset="0"/>
                </a:endParaRPr>
              </a:p>
            </p:txBody>
          </p:sp>
          <p:sp>
            <p:nvSpPr>
              <p:cNvPr id="16415" name="Freeform 62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6559" y="7680"/>
                <a:ext cx="68" cy="624"/>
              </a:xfrm>
              <a:custGeom>
                <a:avLst/>
                <a:gdLst>
                  <a:gd name="T0" fmla="*/ 26 w 180"/>
                  <a:gd name="T1" fmla="*/ 0 h 1560"/>
                  <a:gd name="T2" fmla="*/ 0 w 180"/>
                  <a:gd name="T3" fmla="*/ 50 h 1560"/>
                  <a:gd name="T4" fmla="*/ 26 w 180"/>
                  <a:gd name="T5" fmla="*/ 100 h 1560"/>
                  <a:gd name="T6" fmla="*/ 0 w 180"/>
                  <a:gd name="T7" fmla="*/ 150 h 1560"/>
                  <a:gd name="T8" fmla="*/ 26 w 180"/>
                  <a:gd name="T9" fmla="*/ 200 h 1560"/>
                  <a:gd name="T10" fmla="*/ 0 w 180"/>
                  <a:gd name="T11" fmla="*/ 250 h 15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0" h="1560">
                    <a:moveTo>
                      <a:pt x="180" y="0"/>
                    </a:moveTo>
                    <a:cubicBezTo>
                      <a:pt x="90" y="104"/>
                      <a:pt x="0" y="208"/>
                      <a:pt x="0" y="312"/>
                    </a:cubicBezTo>
                    <a:cubicBezTo>
                      <a:pt x="0" y="416"/>
                      <a:pt x="180" y="520"/>
                      <a:pt x="180" y="624"/>
                    </a:cubicBezTo>
                    <a:cubicBezTo>
                      <a:pt x="180" y="728"/>
                      <a:pt x="0" y="832"/>
                      <a:pt x="0" y="936"/>
                    </a:cubicBezTo>
                    <a:cubicBezTo>
                      <a:pt x="0" y="1040"/>
                      <a:pt x="180" y="1144"/>
                      <a:pt x="180" y="1248"/>
                    </a:cubicBezTo>
                    <a:cubicBezTo>
                      <a:pt x="180" y="1352"/>
                      <a:pt x="90" y="1456"/>
                      <a:pt x="0" y="1560"/>
                    </a:cubicBezTo>
                  </a:path>
                </a:pathLst>
              </a:custGeom>
              <a:noFill/>
              <a:ln w="19050">
                <a:solidFill>
                  <a:srgbClr val="8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16416" name="Freeform 63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6796" y="7680"/>
                <a:ext cx="68" cy="624"/>
              </a:xfrm>
              <a:custGeom>
                <a:avLst/>
                <a:gdLst>
                  <a:gd name="T0" fmla="*/ 26 w 180"/>
                  <a:gd name="T1" fmla="*/ 0 h 1560"/>
                  <a:gd name="T2" fmla="*/ 0 w 180"/>
                  <a:gd name="T3" fmla="*/ 50 h 1560"/>
                  <a:gd name="T4" fmla="*/ 26 w 180"/>
                  <a:gd name="T5" fmla="*/ 100 h 1560"/>
                  <a:gd name="T6" fmla="*/ 0 w 180"/>
                  <a:gd name="T7" fmla="*/ 150 h 1560"/>
                  <a:gd name="T8" fmla="*/ 26 w 180"/>
                  <a:gd name="T9" fmla="*/ 200 h 1560"/>
                  <a:gd name="T10" fmla="*/ 0 w 180"/>
                  <a:gd name="T11" fmla="*/ 250 h 15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0" h="1560">
                    <a:moveTo>
                      <a:pt x="180" y="0"/>
                    </a:moveTo>
                    <a:cubicBezTo>
                      <a:pt x="90" y="104"/>
                      <a:pt x="0" y="208"/>
                      <a:pt x="0" y="312"/>
                    </a:cubicBezTo>
                    <a:cubicBezTo>
                      <a:pt x="0" y="416"/>
                      <a:pt x="180" y="520"/>
                      <a:pt x="180" y="624"/>
                    </a:cubicBezTo>
                    <a:cubicBezTo>
                      <a:pt x="180" y="728"/>
                      <a:pt x="0" y="832"/>
                      <a:pt x="0" y="936"/>
                    </a:cubicBezTo>
                    <a:cubicBezTo>
                      <a:pt x="0" y="1040"/>
                      <a:pt x="180" y="1144"/>
                      <a:pt x="180" y="1248"/>
                    </a:cubicBezTo>
                    <a:cubicBezTo>
                      <a:pt x="180" y="1352"/>
                      <a:pt x="90" y="1456"/>
                      <a:pt x="0" y="1560"/>
                    </a:cubicBezTo>
                  </a:path>
                </a:pathLst>
              </a:custGeom>
              <a:noFill/>
              <a:ln w="19050">
                <a:solidFill>
                  <a:srgbClr val="8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16417" name="Freeform 64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7027" y="7674"/>
                <a:ext cx="68" cy="624"/>
              </a:xfrm>
              <a:custGeom>
                <a:avLst/>
                <a:gdLst>
                  <a:gd name="T0" fmla="*/ 26 w 180"/>
                  <a:gd name="T1" fmla="*/ 0 h 1560"/>
                  <a:gd name="T2" fmla="*/ 0 w 180"/>
                  <a:gd name="T3" fmla="*/ 50 h 1560"/>
                  <a:gd name="T4" fmla="*/ 26 w 180"/>
                  <a:gd name="T5" fmla="*/ 100 h 1560"/>
                  <a:gd name="T6" fmla="*/ 0 w 180"/>
                  <a:gd name="T7" fmla="*/ 150 h 1560"/>
                  <a:gd name="T8" fmla="*/ 26 w 180"/>
                  <a:gd name="T9" fmla="*/ 200 h 1560"/>
                  <a:gd name="T10" fmla="*/ 0 w 180"/>
                  <a:gd name="T11" fmla="*/ 250 h 15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0" h="1560">
                    <a:moveTo>
                      <a:pt x="180" y="0"/>
                    </a:moveTo>
                    <a:cubicBezTo>
                      <a:pt x="90" y="104"/>
                      <a:pt x="0" y="208"/>
                      <a:pt x="0" y="312"/>
                    </a:cubicBezTo>
                    <a:cubicBezTo>
                      <a:pt x="0" y="416"/>
                      <a:pt x="180" y="520"/>
                      <a:pt x="180" y="624"/>
                    </a:cubicBezTo>
                    <a:cubicBezTo>
                      <a:pt x="180" y="728"/>
                      <a:pt x="0" y="832"/>
                      <a:pt x="0" y="936"/>
                    </a:cubicBezTo>
                    <a:cubicBezTo>
                      <a:pt x="0" y="1040"/>
                      <a:pt x="180" y="1144"/>
                      <a:pt x="180" y="1248"/>
                    </a:cubicBezTo>
                    <a:cubicBezTo>
                      <a:pt x="180" y="1352"/>
                      <a:pt x="90" y="1456"/>
                      <a:pt x="0" y="1560"/>
                    </a:cubicBezTo>
                  </a:path>
                </a:pathLst>
              </a:custGeom>
              <a:noFill/>
              <a:ln w="19050">
                <a:solidFill>
                  <a:srgbClr val="8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16418" name="Freeform 6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7229" y="7674"/>
                <a:ext cx="68" cy="624"/>
              </a:xfrm>
              <a:custGeom>
                <a:avLst/>
                <a:gdLst>
                  <a:gd name="T0" fmla="*/ 26 w 180"/>
                  <a:gd name="T1" fmla="*/ 0 h 1560"/>
                  <a:gd name="T2" fmla="*/ 0 w 180"/>
                  <a:gd name="T3" fmla="*/ 50 h 1560"/>
                  <a:gd name="T4" fmla="*/ 26 w 180"/>
                  <a:gd name="T5" fmla="*/ 100 h 1560"/>
                  <a:gd name="T6" fmla="*/ 0 w 180"/>
                  <a:gd name="T7" fmla="*/ 150 h 1560"/>
                  <a:gd name="T8" fmla="*/ 26 w 180"/>
                  <a:gd name="T9" fmla="*/ 200 h 1560"/>
                  <a:gd name="T10" fmla="*/ 0 w 180"/>
                  <a:gd name="T11" fmla="*/ 250 h 15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0" h="1560">
                    <a:moveTo>
                      <a:pt x="180" y="0"/>
                    </a:moveTo>
                    <a:cubicBezTo>
                      <a:pt x="90" y="104"/>
                      <a:pt x="0" y="208"/>
                      <a:pt x="0" y="312"/>
                    </a:cubicBezTo>
                    <a:cubicBezTo>
                      <a:pt x="0" y="416"/>
                      <a:pt x="180" y="520"/>
                      <a:pt x="180" y="624"/>
                    </a:cubicBezTo>
                    <a:cubicBezTo>
                      <a:pt x="180" y="728"/>
                      <a:pt x="0" y="832"/>
                      <a:pt x="0" y="936"/>
                    </a:cubicBezTo>
                    <a:cubicBezTo>
                      <a:pt x="0" y="1040"/>
                      <a:pt x="180" y="1144"/>
                      <a:pt x="180" y="1248"/>
                    </a:cubicBezTo>
                    <a:cubicBezTo>
                      <a:pt x="180" y="1352"/>
                      <a:pt x="90" y="1456"/>
                      <a:pt x="0" y="1560"/>
                    </a:cubicBezTo>
                  </a:path>
                </a:pathLst>
              </a:custGeom>
              <a:noFill/>
              <a:ln w="19050">
                <a:solidFill>
                  <a:srgbClr val="8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</p:grpSp>
        <p:grpSp>
          <p:nvGrpSpPr>
            <p:cNvPr id="16391" name="Group 66"/>
            <p:cNvGrpSpPr/>
            <p:nvPr/>
          </p:nvGrpSpPr>
          <p:grpSpPr bwMode="auto">
            <a:xfrm>
              <a:off x="1951" y="1285"/>
              <a:ext cx="956" cy="1173"/>
              <a:chOff x="4183" y="7198"/>
              <a:chExt cx="1610" cy="1602"/>
            </a:xfrm>
          </p:grpSpPr>
          <p:sp>
            <p:nvSpPr>
              <p:cNvPr id="16410" name="Oval 67"/>
              <p:cNvSpPr>
                <a:spLocks noChangeAspect="1"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4183" y="7198"/>
                <a:ext cx="1610" cy="160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00">
                  <a:latin typeface="Verdana" panose="020B0604030504040204" pitchFamily="34" charset="0"/>
                </a:endParaRPr>
              </a:p>
            </p:txBody>
          </p:sp>
          <p:sp>
            <p:nvSpPr>
              <p:cNvPr id="16411" name="Freeform 68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4655" y="7680"/>
                <a:ext cx="68" cy="624"/>
              </a:xfrm>
              <a:custGeom>
                <a:avLst/>
                <a:gdLst>
                  <a:gd name="T0" fmla="*/ 26 w 180"/>
                  <a:gd name="T1" fmla="*/ 0 h 1560"/>
                  <a:gd name="T2" fmla="*/ 0 w 180"/>
                  <a:gd name="T3" fmla="*/ 50 h 1560"/>
                  <a:gd name="T4" fmla="*/ 26 w 180"/>
                  <a:gd name="T5" fmla="*/ 100 h 1560"/>
                  <a:gd name="T6" fmla="*/ 0 w 180"/>
                  <a:gd name="T7" fmla="*/ 150 h 1560"/>
                  <a:gd name="T8" fmla="*/ 26 w 180"/>
                  <a:gd name="T9" fmla="*/ 200 h 1560"/>
                  <a:gd name="T10" fmla="*/ 0 w 180"/>
                  <a:gd name="T11" fmla="*/ 250 h 15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0" h="1560">
                    <a:moveTo>
                      <a:pt x="180" y="0"/>
                    </a:moveTo>
                    <a:cubicBezTo>
                      <a:pt x="90" y="104"/>
                      <a:pt x="0" y="208"/>
                      <a:pt x="0" y="312"/>
                    </a:cubicBezTo>
                    <a:cubicBezTo>
                      <a:pt x="0" y="416"/>
                      <a:pt x="180" y="520"/>
                      <a:pt x="180" y="624"/>
                    </a:cubicBezTo>
                    <a:cubicBezTo>
                      <a:pt x="180" y="728"/>
                      <a:pt x="0" y="832"/>
                      <a:pt x="0" y="936"/>
                    </a:cubicBezTo>
                    <a:cubicBezTo>
                      <a:pt x="0" y="1040"/>
                      <a:pt x="180" y="1144"/>
                      <a:pt x="180" y="1248"/>
                    </a:cubicBezTo>
                    <a:cubicBezTo>
                      <a:pt x="180" y="1352"/>
                      <a:pt x="90" y="1456"/>
                      <a:pt x="0" y="1560"/>
                    </a:cubicBezTo>
                  </a:path>
                </a:pathLst>
              </a:custGeom>
              <a:noFill/>
              <a:ln w="19050">
                <a:solidFill>
                  <a:srgbClr val="8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16412" name="Freeform 69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4934" y="7662"/>
                <a:ext cx="68" cy="624"/>
              </a:xfrm>
              <a:custGeom>
                <a:avLst/>
                <a:gdLst>
                  <a:gd name="T0" fmla="*/ 26 w 180"/>
                  <a:gd name="T1" fmla="*/ 0 h 1560"/>
                  <a:gd name="T2" fmla="*/ 0 w 180"/>
                  <a:gd name="T3" fmla="*/ 50 h 1560"/>
                  <a:gd name="T4" fmla="*/ 26 w 180"/>
                  <a:gd name="T5" fmla="*/ 100 h 1560"/>
                  <a:gd name="T6" fmla="*/ 0 w 180"/>
                  <a:gd name="T7" fmla="*/ 150 h 1560"/>
                  <a:gd name="T8" fmla="*/ 26 w 180"/>
                  <a:gd name="T9" fmla="*/ 200 h 1560"/>
                  <a:gd name="T10" fmla="*/ 0 w 180"/>
                  <a:gd name="T11" fmla="*/ 250 h 15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0" h="1560">
                    <a:moveTo>
                      <a:pt x="180" y="0"/>
                    </a:moveTo>
                    <a:cubicBezTo>
                      <a:pt x="90" y="104"/>
                      <a:pt x="0" y="208"/>
                      <a:pt x="0" y="312"/>
                    </a:cubicBezTo>
                    <a:cubicBezTo>
                      <a:pt x="0" y="416"/>
                      <a:pt x="180" y="520"/>
                      <a:pt x="180" y="624"/>
                    </a:cubicBezTo>
                    <a:cubicBezTo>
                      <a:pt x="180" y="728"/>
                      <a:pt x="0" y="832"/>
                      <a:pt x="0" y="936"/>
                    </a:cubicBezTo>
                    <a:cubicBezTo>
                      <a:pt x="0" y="1040"/>
                      <a:pt x="180" y="1144"/>
                      <a:pt x="180" y="1248"/>
                    </a:cubicBezTo>
                    <a:cubicBezTo>
                      <a:pt x="180" y="1352"/>
                      <a:pt x="90" y="1456"/>
                      <a:pt x="0" y="1560"/>
                    </a:cubicBezTo>
                  </a:path>
                </a:pathLst>
              </a:custGeom>
              <a:noFill/>
              <a:ln w="19050">
                <a:solidFill>
                  <a:srgbClr val="8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  <p:sp>
            <p:nvSpPr>
              <p:cNvPr id="16413" name="Freeform 70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5199" y="7674"/>
                <a:ext cx="68" cy="624"/>
              </a:xfrm>
              <a:custGeom>
                <a:avLst/>
                <a:gdLst>
                  <a:gd name="T0" fmla="*/ 26 w 180"/>
                  <a:gd name="T1" fmla="*/ 0 h 1560"/>
                  <a:gd name="T2" fmla="*/ 0 w 180"/>
                  <a:gd name="T3" fmla="*/ 50 h 1560"/>
                  <a:gd name="T4" fmla="*/ 26 w 180"/>
                  <a:gd name="T5" fmla="*/ 100 h 1560"/>
                  <a:gd name="T6" fmla="*/ 0 w 180"/>
                  <a:gd name="T7" fmla="*/ 150 h 1560"/>
                  <a:gd name="T8" fmla="*/ 26 w 180"/>
                  <a:gd name="T9" fmla="*/ 200 h 1560"/>
                  <a:gd name="T10" fmla="*/ 0 w 180"/>
                  <a:gd name="T11" fmla="*/ 250 h 15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0" h="1560">
                    <a:moveTo>
                      <a:pt x="180" y="0"/>
                    </a:moveTo>
                    <a:cubicBezTo>
                      <a:pt x="90" y="104"/>
                      <a:pt x="0" y="208"/>
                      <a:pt x="0" y="312"/>
                    </a:cubicBezTo>
                    <a:cubicBezTo>
                      <a:pt x="0" y="416"/>
                      <a:pt x="180" y="520"/>
                      <a:pt x="180" y="624"/>
                    </a:cubicBezTo>
                    <a:cubicBezTo>
                      <a:pt x="180" y="728"/>
                      <a:pt x="0" y="832"/>
                      <a:pt x="0" y="936"/>
                    </a:cubicBezTo>
                    <a:cubicBezTo>
                      <a:pt x="0" y="1040"/>
                      <a:pt x="180" y="1144"/>
                      <a:pt x="180" y="1248"/>
                    </a:cubicBezTo>
                    <a:cubicBezTo>
                      <a:pt x="180" y="1352"/>
                      <a:pt x="90" y="1456"/>
                      <a:pt x="0" y="1560"/>
                    </a:cubicBezTo>
                  </a:path>
                </a:pathLst>
              </a:custGeom>
              <a:noFill/>
              <a:ln w="19050">
                <a:solidFill>
                  <a:srgbClr val="8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</p:grpSp>
        <p:sp>
          <p:nvSpPr>
            <p:cNvPr id="16392" name="Line 72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482" y="1391"/>
              <a:ext cx="554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6393" name="Rectangle 7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69" y="1264"/>
              <a:ext cx="642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5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进程</a:t>
              </a:r>
              <a:endParaRPr kumimoji="0" lang="zh-CN" altLang="en-US" sz="15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4" name="Line 7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H="1" flipV="1">
              <a:off x="3743" y="2987"/>
              <a:ext cx="0" cy="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6395" name="Rectangle 7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439" y="3444"/>
              <a:ext cx="641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5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线程表</a:t>
              </a:r>
              <a:endParaRPr kumimoji="0" lang="zh-CN" altLang="en-US" sz="15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6" name="Line 78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3206" y="2914"/>
              <a:ext cx="1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6397" name="Rectangle 79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888" y="3426"/>
              <a:ext cx="641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5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进程表</a:t>
              </a:r>
              <a:endParaRPr kumimoji="0" lang="zh-CN" altLang="en-US" sz="15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8" name="Line 81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1461" y="2019"/>
              <a:ext cx="785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6399" name="Rectangle 82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5" y="2135"/>
              <a:ext cx="641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5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线程</a:t>
              </a:r>
              <a:endParaRPr kumimoji="0" lang="zh-CN" altLang="en-US" sz="15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0" name="AutoShape 84"/>
            <p:cNvSpPr/>
            <p:nvPr>
              <p:custDataLst>
                <p:tags r:id="rId18"/>
              </p:custDataLst>
            </p:nvPr>
          </p:nvSpPr>
          <p:spPr bwMode="auto">
            <a:xfrm>
              <a:off x="4171" y="2551"/>
              <a:ext cx="107" cy="559"/>
            </a:xfrm>
            <a:prstGeom prst="rightBrace">
              <a:avLst>
                <a:gd name="adj1" fmla="val 43536"/>
                <a:gd name="adj2" fmla="val 50000"/>
              </a:avLst>
            </a:prstGeom>
            <a:noFill/>
            <a:ln w="19050">
              <a:solidFill>
                <a:srgbClr val="8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00">
                <a:latin typeface="Verdana" panose="020B0604030504040204" pitchFamily="34" charset="0"/>
              </a:endParaRPr>
            </a:p>
          </p:txBody>
        </p:sp>
        <p:sp>
          <p:nvSpPr>
            <p:cNvPr id="16401" name="Rectangle 85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254" y="2649"/>
              <a:ext cx="768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5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内核空间</a:t>
              </a:r>
              <a:endParaRPr kumimoji="0" lang="zh-CN" altLang="en-US" sz="15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2" name="AutoShape 87"/>
            <p:cNvSpPr/>
            <p:nvPr>
              <p:custDataLst>
                <p:tags r:id="rId20"/>
              </p:custDataLst>
            </p:nvPr>
          </p:nvSpPr>
          <p:spPr bwMode="auto">
            <a:xfrm>
              <a:off x="4180" y="1157"/>
              <a:ext cx="107" cy="1301"/>
            </a:xfrm>
            <a:prstGeom prst="rightBrace">
              <a:avLst>
                <a:gd name="adj1" fmla="val 101324"/>
                <a:gd name="adj2" fmla="val 50000"/>
              </a:avLst>
            </a:prstGeom>
            <a:noFill/>
            <a:ln w="19050">
              <a:solidFill>
                <a:srgbClr val="8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00">
                <a:latin typeface="Verdana" panose="020B0604030504040204" pitchFamily="34" charset="0"/>
              </a:endParaRPr>
            </a:p>
          </p:txBody>
        </p:sp>
        <p:sp>
          <p:nvSpPr>
            <p:cNvPr id="16403" name="Rectangle 8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275" y="1642"/>
              <a:ext cx="766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5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用户空间</a:t>
              </a:r>
              <a:endParaRPr kumimoji="0" lang="zh-CN" altLang="en-US" sz="15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4" name="Rectangle 90" descr="浅色横线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995" y="2722"/>
              <a:ext cx="427" cy="172"/>
            </a:xfrm>
            <a:prstGeom prst="rect">
              <a:avLst/>
            </a:prstGeom>
            <a:blipFill dpi="0" rotWithShape="0">
              <a:blip r:embed="rId23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00">
                <a:latin typeface="Verdana" panose="020B0604030504040204" pitchFamily="34" charset="0"/>
              </a:endParaRPr>
            </a:p>
          </p:txBody>
        </p:sp>
        <p:sp>
          <p:nvSpPr>
            <p:cNvPr id="16405" name="Line 91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006" y="2805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6406" name="Rectangle 93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353" y="2665"/>
              <a:ext cx="641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500" b="1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内 核</a:t>
              </a:r>
              <a:endParaRPr kumimoji="0" lang="zh-CN" altLang="en-US" sz="15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7" name="Rectangle 94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844" y="1142"/>
              <a:ext cx="2270" cy="197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00">
                <a:latin typeface="Verdana" panose="020B0604030504040204" pitchFamily="34" charset="0"/>
              </a:endParaRPr>
            </a:p>
          </p:txBody>
        </p:sp>
        <p:sp>
          <p:nvSpPr>
            <p:cNvPr id="16408" name="Rectangle 95" descr="浅色横线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636" y="2645"/>
              <a:ext cx="214" cy="342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rgbClr val="FFFFFF"/>
              </a:bgClr>
            </a:patt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00">
                <a:latin typeface="Verdana" panose="020B0604030504040204" pitchFamily="34" charset="0"/>
              </a:endParaRPr>
            </a:p>
          </p:txBody>
        </p:sp>
        <p:sp>
          <p:nvSpPr>
            <p:cNvPr id="16409" name="Line 97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V="1">
              <a:off x="1841" y="2557"/>
              <a:ext cx="2261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</p:grpSp>
      <p:grpSp>
        <p:nvGrpSpPr>
          <p:cNvPr id="352261" name="Group 5"/>
          <p:cNvGrpSpPr/>
          <p:nvPr/>
        </p:nvGrpSpPr>
        <p:grpSpPr bwMode="auto">
          <a:xfrm>
            <a:off x="6254272" y="1714232"/>
            <a:ext cx="2648019" cy="4001125"/>
            <a:chOff x="3600" y="768"/>
            <a:chExt cx="1668" cy="3360"/>
          </a:xfrm>
        </p:grpSpPr>
        <p:sp>
          <p:nvSpPr>
            <p:cNvPr id="17424" name="Rectangle 6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128" y="2208"/>
              <a:ext cx="1056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00">
                <a:latin typeface="Verdana" panose="020B0604030504040204" pitchFamily="34" charset="0"/>
              </a:endParaRPr>
            </a:p>
          </p:txBody>
        </p:sp>
        <p:sp>
          <p:nvSpPr>
            <p:cNvPr id="17425" name="Text Box 7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4107" y="2352"/>
              <a:ext cx="1152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Arial" panose="020B0604020202020204" pitchFamily="34" charset="0"/>
                  <a:ea typeface="宋体" panose="02010600030101010101" pitchFamily="2" charset="-122"/>
                </a:rPr>
                <a:t>代码和数据</a:t>
              </a:r>
              <a:endParaRPr kumimoji="0" lang="zh-CN" altLang="en-US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6" name="Line 8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3600" y="283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7427" name="Text Box 9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600" y="2448"/>
              <a:ext cx="768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Arial" panose="020B0604020202020204" pitchFamily="34" charset="0"/>
                  <a:ea typeface="宋体" panose="02010600030101010101" pitchFamily="2" charset="-122"/>
                </a:rPr>
                <a:t>用户</a:t>
              </a:r>
              <a:endParaRPr kumimoji="0" lang="zh-CN" altLang="en-US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8" name="Text Box 10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600" y="2880"/>
              <a:ext cx="768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Arial" panose="020B0604020202020204" pitchFamily="34" charset="0"/>
                  <a:ea typeface="宋体" panose="02010600030101010101" pitchFamily="2" charset="-122"/>
                </a:rPr>
                <a:t>内核</a:t>
              </a:r>
              <a:endParaRPr kumimoji="0" lang="zh-CN" altLang="en-US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9" name="Rectangle 1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128" y="3696"/>
              <a:ext cx="105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00">
                <a:latin typeface="Verdana" panose="020B0604030504040204" pitchFamily="34" charset="0"/>
              </a:endParaRPr>
            </a:p>
          </p:txBody>
        </p:sp>
        <p:sp>
          <p:nvSpPr>
            <p:cNvPr id="17430" name="Text Box 12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116" y="3744"/>
              <a:ext cx="1152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Arial" panose="020B0604020202020204" pitchFamily="34" charset="0"/>
                  <a:ea typeface="宋体" panose="02010600030101010101" pitchFamily="2" charset="-122"/>
                </a:rPr>
                <a:t>线程控制块</a:t>
              </a:r>
              <a:endParaRPr kumimoji="0" lang="zh-CN" altLang="en-US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1" name="Rectangle 13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128" y="3264"/>
              <a:ext cx="105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00">
                <a:latin typeface="Verdana" panose="020B0604030504040204" pitchFamily="34" charset="0"/>
              </a:endParaRPr>
            </a:p>
          </p:txBody>
        </p:sp>
        <p:sp>
          <p:nvSpPr>
            <p:cNvPr id="17432" name="Rectangle 14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128" y="2832"/>
              <a:ext cx="1056" cy="4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00">
                <a:latin typeface="Verdana" panose="020B0604030504040204" pitchFamily="34" charset="0"/>
              </a:endParaRPr>
            </a:p>
          </p:txBody>
        </p:sp>
        <p:sp>
          <p:nvSpPr>
            <p:cNvPr id="17433" name="Text Box 15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4080" y="2880"/>
              <a:ext cx="1152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Arial" panose="020B0604020202020204" pitchFamily="34" charset="0"/>
                  <a:ea typeface="宋体" panose="02010600030101010101" pitchFamily="2" charset="-122"/>
                </a:rPr>
                <a:t>内核栈</a:t>
              </a:r>
              <a:endParaRPr kumimoji="0" lang="zh-CN" altLang="en-US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4" name="Rectangle 16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4128" y="1776"/>
              <a:ext cx="105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00">
                <a:latin typeface="Verdana" panose="020B0604030504040204" pitchFamily="34" charset="0"/>
              </a:endParaRPr>
            </a:p>
          </p:txBody>
        </p:sp>
        <p:sp>
          <p:nvSpPr>
            <p:cNvPr id="17435" name="Rectangle 17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128" y="1200"/>
              <a:ext cx="1056" cy="57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00">
                <a:latin typeface="Verdana" panose="020B0604030504040204" pitchFamily="34" charset="0"/>
              </a:endParaRPr>
            </a:p>
          </p:txBody>
        </p:sp>
        <p:sp>
          <p:nvSpPr>
            <p:cNvPr id="17436" name="Text Box 18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4128" y="1344"/>
              <a:ext cx="1008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Arial" panose="020B0604020202020204" pitchFamily="34" charset="0"/>
                  <a:ea typeface="宋体" panose="02010600030101010101" pitchFamily="2" charset="-122"/>
                </a:rPr>
                <a:t>用户栈</a:t>
              </a:r>
              <a:endParaRPr kumimoji="0" lang="zh-CN" altLang="en-US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7" name="Rectangle 19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4128" y="768"/>
              <a:ext cx="105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00"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线程的</a:t>
            </a:r>
            <a:r>
              <a:rPr lang="zh-CN" altLang="en-US" dirty="0">
                <a:latin typeface="+mn-ea"/>
                <a:ea typeface="+mn-ea"/>
              </a:rPr>
              <a:t>分类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7200" y="1456690"/>
            <a:ext cx="4481195" cy="4526280"/>
          </a:xfrm>
        </p:spPr>
        <p:txBody>
          <a:bodyPr/>
          <a:p>
            <a:pPr lv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混合方法</a:t>
            </a: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:</a:t>
            </a:r>
            <a:endParaRPr lang="en-US" altLang="zh-CN" sz="2400" b="1" dirty="0" smtClean="0">
              <a:solidFill>
                <a:schemeClr val="tx1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线程的创建在用户空间中</a:t>
            </a: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完成</a:t>
            </a:r>
            <a:endParaRPr lang="zh-CN" altLang="en-US" sz="2100" b="1" dirty="0" smtClean="0">
              <a:solidFill>
                <a:srgbClr val="0070C0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线程的调度和同步也在应用程序中</a:t>
            </a: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进行</a:t>
            </a:r>
            <a:endParaRPr lang="zh-CN" altLang="en-US" sz="2100" b="1" dirty="0" smtClean="0">
              <a:solidFill>
                <a:srgbClr val="0070C0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一个进程的多个用户级线程会被映射到一些内核级线程</a:t>
            </a: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上</a:t>
            </a:r>
            <a:endParaRPr lang="zh-CN" altLang="en-US" sz="2100" b="1" dirty="0" smtClean="0">
              <a:solidFill>
                <a:srgbClr val="0070C0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同一应用程序的多个线程可以在多个处理器上并行</a:t>
            </a: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运行</a:t>
            </a:r>
            <a:endParaRPr lang="zh-CN" altLang="en-US" sz="2100" b="1" dirty="0" smtClean="0">
              <a:solidFill>
                <a:srgbClr val="0070C0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会引起系统阻塞的系统调用不会阻塞整个</a:t>
            </a: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进程</a:t>
            </a:r>
            <a:endParaRPr lang="en-US" altLang="zh-CN" sz="2100" b="1" baseline="30000" dirty="0" smtClean="0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292725" y="1627505"/>
            <a:ext cx="3653790" cy="4087178"/>
          </a:xfrm>
          <a:prstGeom prst="rect">
            <a:avLst/>
          </a:prstGeom>
        </p:spPr>
      </p:pic>
      <p:pic>
        <p:nvPicPr>
          <p:cNvPr id="22531" name="Picture 3" descr="cbc17b3863b6747397ddd897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972810"/>
            <a:ext cx="1371600" cy="788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线程的</a:t>
            </a:r>
            <a:r>
              <a:rPr lang="zh-CN" altLang="en-US" dirty="0">
                <a:latin typeface="+mn-ea"/>
                <a:ea typeface="+mn-ea"/>
              </a:rPr>
              <a:t>分类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19460" name="Group 130"/>
          <p:cNvGrpSpPr/>
          <p:nvPr/>
        </p:nvGrpSpPr>
        <p:grpSpPr bwMode="auto">
          <a:xfrm>
            <a:off x="1406562" y="2225091"/>
            <a:ext cx="6705775" cy="3050858"/>
            <a:chOff x="913" y="1194"/>
            <a:chExt cx="4224" cy="2562"/>
          </a:xfrm>
        </p:grpSpPr>
        <p:sp>
          <p:nvSpPr>
            <p:cNvPr id="19462" name="Rectangle 127" descr="浅色横线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728" y="2632"/>
              <a:ext cx="215" cy="329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rgbClr val="FFFFFF"/>
              </a:bgClr>
            </a:patt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00">
                <a:latin typeface="Verdana" panose="020B0604030504040204" pitchFamily="34" charset="0"/>
              </a:endParaRPr>
            </a:p>
          </p:txBody>
        </p:sp>
        <p:sp>
          <p:nvSpPr>
            <p:cNvPr id="19463" name="Rectangle 125" descr="浅色横线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081" y="2705"/>
              <a:ext cx="431" cy="16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9050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00">
                <a:latin typeface="Verdana" panose="020B0604030504040204" pitchFamily="34" charset="0"/>
              </a:endParaRPr>
            </a:p>
          </p:txBody>
        </p:sp>
        <p:sp>
          <p:nvSpPr>
            <p:cNvPr id="19464" name="Oval 81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69" y="1301"/>
              <a:ext cx="964" cy="112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00">
                <a:latin typeface="Verdana" panose="020B0604030504040204" pitchFamily="34" charset="0"/>
              </a:endParaRPr>
            </a:p>
          </p:txBody>
        </p:sp>
        <p:sp>
          <p:nvSpPr>
            <p:cNvPr id="19465" name="Oval 82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023" y="1331"/>
              <a:ext cx="964" cy="112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00">
                <a:latin typeface="Verdana" panose="020B0604030504040204" pitchFamily="34" charset="0"/>
              </a:endParaRPr>
            </a:p>
          </p:txBody>
        </p:sp>
        <p:sp>
          <p:nvSpPr>
            <p:cNvPr id="19466" name="Line 84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362" y="1366"/>
              <a:ext cx="745" cy="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9467" name="Rectangle 8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913" y="1225"/>
              <a:ext cx="64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5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进程</a:t>
              </a:r>
              <a:endParaRPr kumimoji="0" lang="zh-CN" altLang="en-US" sz="15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8" name="Line 87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3288" y="2897"/>
              <a:ext cx="1" cy="4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9469" name="Rectangle 88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967" y="3390"/>
              <a:ext cx="64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5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进程表</a:t>
              </a:r>
              <a:endParaRPr kumimoji="0" lang="zh-CN" altLang="en-US" sz="15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0" name="Line 90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1673" y="2000"/>
              <a:ext cx="647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9471" name="Rectangle 9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919" y="2109"/>
              <a:ext cx="80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5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用户线程</a:t>
              </a:r>
              <a:endParaRPr kumimoji="0" lang="zh-CN" altLang="en-US" sz="15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2" name="AutoShape 93"/>
            <p:cNvSpPr/>
            <p:nvPr>
              <p:custDataLst>
                <p:tags r:id="rId12"/>
              </p:custDataLst>
            </p:nvPr>
          </p:nvSpPr>
          <p:spPr bwMode="auto">
            <a:xfrm>
              <a:off x="4260" y="2549"/>
              <a:ext cx="108" cy="537"/>
            </a:xfrm>
            <a:prstGeom prst="rightBrace">
              <a:avLst>
                <a:gd name="adj1" fmla="val 41435"/>
                <a:gd name="adj2" fmla="val 50000"/>
              </a:avLst>
            </a:prstGeom>
            <a:noFill/>
            <a:ln w="19050">
              <a:solidFill>
                <a:srgbClr val="8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00">
                <a:latin typeface="Verdana" panose="020B0604030504040204" pitchFamily="34" charset="0"/>
              </a:endParaRPr>
            </a:p>
          </p:txBody>
        </p:sp>
        <p:sp>
          <p:nvSpPr>
            <p:cNvPr id="19473" name="Rectangle 94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344" y="2642"/>
              <a:ext cx="77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5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内核空间</a:t>
              </a:r>
              <a:endParaRPr kumimoji="0" lang="zh-CN" altLang="en-US" sz="15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4" name="AutoShape 96"/>
            <p:cNvSpPr/>
            <p:nvPr>
              <p:custDataLst>
                <p:tags r:id="rId14"/>
              </p:custDataLst>
            </p:nvPr>
          </p:nvSpPr>
          <p:spPr bwMode="auto">
            <a:xfrm>
              <a:off x="4268" y="1208"/>
              <a:ext cx="107" cy="1251"/>
            </a:xfrm>
            <a:prstGeom prst="rightBrace">
              <a:avLst>
                <a:gd name="adj1" fmla="val 97430"/>
                <a:gd name="adj2" fmla="val 50000"/>
              </a:avLst>
            </a:prstGeom>
            <a:noFill/>
            <a:ln w="19050">
              <a:solidFill>
                <a:srgbClr val="8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00">
                <a:latin typeface="Verdana" panose="020B0604030504040204" pitchFamily="34" charset="0"/>
              </a:endParaRPr>
            </a:p>
          </p:txBody>
        </p:sp>
        <p:sp>
          <p:nvSpPr>
            <p:cNvPr id="19475" name="Rectangle 97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363" y="1674"/>
              <a:ext cx="77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5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用户空间</a:t>
              </a:r>
              <a:endParaRPr kumimoji="0" lang="zh-CN" altLang="en-US" sz="15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6" name="Rectangle 9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483" y="2765"/>
              <a:ext cx="64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500" b="1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内 核</a:t>
              </a:r>
              <a:endParaRPr kumimoji="0" lang="zh-CN" altLang="en-US" sz="15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7" name="Rectangle 10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916" y="1194"/>
              <a:ext cx="2287" cy="190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00">
                <a:latin typeface="Verdana" panose="020B0604030504040204" pitchFamily="34" charset="0"/>
              </a:endParaRPr>
            </a:p>
          </p:txBody>
        </p:sp>
        <p:sp>
          <p:nvSpPr>
            <p:cNvPr id="19478" name="Line 102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V="1">
              <a:off x="1673" y="2658"/>
              <a:ext cx="647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9479" name="Rectangle 103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919" y="2769"/>
              <a:ext cx="81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5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内核线程</a:t>
              </a:r>
              <a:endParaRPr kumimoji="0" lang="zh-CN" altLang="en-US" sz="15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80" name="Rectangle 105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523" y="3408"/>
              <a:ext cx="85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5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内核线程</a:t>
              </a:r>
              <a:r>
                <a:rPr kumimoji="0" lang="zh-CN" altLang="en-US" sz="15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表</a:t>
              </a:r>
              <a:endParaRPr kumimoji="0" lang="zh-CN" altLang="en-US" sz="15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81" name="Line 106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H="1" flipV="1">
              <a:off x="3828" y="2987"/>
              <a:ext cx="0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9482" name="Line 110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1922" y="2519"/>
              <a:ext cx="228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00"/>
            </a:p>
          </p:txBody>
        </p:sp>
        <p:sp>
          <p:nvSpPr>
            <p:cNvPr id="19483" name="Freeform 111"/>
            <p:cNvSpPr/>
            <p:nvPr>
              <p:custDataLst>
                <p:tags r:id="rId23"/>
              </p:custDataLst>
            </p:nvPr>
          </p:nvSpPr>
          <p:spPr bwMode="auto">
            <a:xfrm rot="-1620000">
              <a:off x="3394" y="1657"/>
              <a:ext cx="40" cy="438"/>
            </a:xfrm>
            <a:custGeom>
              <a:avLst/>
              <a:gdLst>
                <a:gd name="T0" fmla="*/ 9 w 180"/>
                <a:gd name="T1" fmla="*/ 0 h 1560"/>
                <a:gd name="T2" fmla="*/ 0 w 180"/>
                <a:gd name="T3" fmla="*/ 25 h 1560"/>
                <a:gd name="T4" fmla="*/ 9 w 180"/>
                <a:gd name="T5" fmla="*/ 49 h 1560"/>
                <a:gd name="T6" fmla="*/ 0 w 180"/>
                <a:gd name="T7" fmla="*/ 74 h 1560"/>
                <a:gd name="T8" fmla="*/ 9 w 180"/>
                <a:gd name="T9" fmla="*/ 98 h 1560"/>
                <a:gd name="T10" fmla="*/ 0 w 180"/>
                <a:gd name="T11" fmla="*/ 123 h 1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0" h="1560">
                  <a:moveTo>
                    <a:pt x="180" y="0"/>
                  </a:moveTo>
                  <a:cubicBezTo>
                    <a:pt x="90" y="104"/>
                    <a:pt x="0" y="208"/>
                    <a:pt x="0" y="312"/>
                  </a:cubicBezTo>
                  <a:cubicBezTo>
                    <a:pt x="0" y="416"/>
                    <a:pt x="180" y="520"/>
                    <a:pt x="180" y="624"/>
                  </a:cubicBezTo>
                  <a:cubicBezTo>
                    <a:pt x="180" y="728"/>
                    <a:pt x="0" y="832"/>
                    <a:pt x="0" y="936"/>
                  </a:cubicBezTo>
                  <a:cubicBezTo>
                    <a:pt x="0" y="1040"/>
                    <a:pt x="180" y="1144"/>
                    <a:pt x="180" y="1248"/>
                  </a:cubicBezTo>
                  <a:cubicBezTo>
                    <a:pt x="180" y="1352"/>
                    <a:pt x="90" y="1456"/>
                    <a:pt x="0" y="1560"/>
                  </a:cubicBezTo>
                </a:path>
              </a:pathLst>
            </a:custGeom>
            <a:noFill/>
            <a:ln w="19050">
              <a:solidFill>
                <a:srgbClr val="8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9484" name="Freeform 112"/>
            <p:cNvSpPr/>
            <p:nvPr>
              <p:custDataLst>
                <p:tags r:id="rId24"/>
              </p:custDataLst>
            </p:nvPr>
          </p:nvSpPr>
          <p:spPr bwMode="auto">
            <a:xfrm rot="1440000">
              <a:off x="3576" y="1665"/>
              <a:ext cx="41" cy="440"/>
            </a:xfrm>
            <a:custGeom>
              <a:avLst/>
              <a:gdLst>
                <a:gd name="T0" fmla="*/ 9 w 180"/>
                <a:gd name="T1" fmla="*/ 0 h 1560"/>
                <a:gd name="T2" fmla="*/ 0 w 180"/>
                <a:gd name="T3" fmla="*/ 25 h 1560"/>
                <a:gd name="T4" fmla="*/ 9 w 180"/>
                <a:gd name="T5" fmla="*/ 50 h 1560"/>
                <a:gd name="T6" fmla="*/ 0 w 180"/>
                <a:gd name="T7" fmla="*/ 74 h 1560"/>
                <a:gd name="T8" fmla="*/ 9 w 180"/>
                <a:gd name="T9" fmla="*/ 99 h 1560"/>
                <a:gd name="T10" fmla="*/ 0 w 180"/>
                <a:gd name="T11" fmla="*/ 124 h 1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0" h="1560">
                  <a:moveTo>
                    <a:pt x="180" y="0"/>
                  </a:moveTo>
                  <a:cubicBezTo>
                    <a:pt x="90" y="104"/>
                    <a:pt x="0" y="208"/>
                    <a:pt x="0" y="312"/>
                  </a:cubicBezTo>
                  <a:cubicBezTo>
                    <a:pt x="0" y="416"/>
                    <a:pt x="180" y="520"/>
                    <a:pt x="180" y="624"/>
                  </a:cubicBezTo>
                  <a:cubicBezTo>
                    <a:pt x="180" y="728"/>
                    <a:pt x="0" y="832"/>
                    <a:pt x="0" y="936"/>
                  </a:cubicBezTo>
                  <a:cubicBezTo>
                    <a:pt x="0" y="1040"/>
                    <a:pt x="180" y="1144"/>
                    <a:pt x="180" y="1248"/>
                  </a:cubicBezTo>
                  <a:cubicBezTo>
                    <a:pt x="180" y="1352"/>
                    <a:pt x="90" y="1456"/>
                    <a:pt x="0" y="1560"/>
                  </a:cubicBezTo>
                </a:path>
              </a:pathLst>
            </a:custGeom>
            <a:noFill/>
            <a:ln w="19050">
              <a:solidFill>
                <a:srgbClr val="8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9485" name="Freeform 113"/>
            <p:cNvSpPr/>
            <p:nvPr>
              <p:custDataLst>
                <p:tags r:id="rId25"/>
              </p:custDataLst>
            </p:nvPr>
          </p:nvSpPr>
          <p:spPr bwMode="auto">
            <a:xfrm rot="-960000">
              <a:off x="3772" y="1651"/>
              <a:ext cx="41" cy="440"/>
            </a:xfrm>
            <a:custGeom>
              <a:avLst/>
              <a:gdLst>
                <a:gd name="T0" fmla="*/ 9 w 180"/>
                <a:gd name="T1" fmla="*/ 0 h 1560"/>
                <a:gd name="T2" fmla="*/ 0 w 180"/>
                <a:gd name="T3" fmla="*/ 25 h 1560"/>
                <a:gd name="T4" fmla="*/ 9 w 180"/>
                <a:gd name="T5" fmla="*/ 50 h 1560"/>
                <a:gd name="T6" fmla="*/ 0 w 180"/>
                <a:gd name="T7" fmla="*/ 74 h 1560"/>
                <a:gd name="T8" fmla="*/ 9 w 180"/>
                <a:gd name="T9" fmla="*/ 99 h 1560"/>
                <a:gd name="T10" fmla="*/ 0 w 180"/>
                <a:gd name="T11" fmla="*/ 124 h 1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0" h="1560">
                  <a:moveTo>
                    <a:pt x="180" y="0"/>
                  </a:moveTo>
                  <a:cubicBezTo>
                    <a:pt x="90" y="104"/>
                    <a:pt x="0" y="208"/>
                    <a:pt x="0" y="312"/>
                  </a:cubicBezTo>
                  <a:cubicBezTo>
                    <a:pt x="0" y="416"/>
                    <a:pt x="180" y="520"/>
                    <a:pt x="180" y="624"/>
                  </a:cubicBezTo>
                  <a:cubicBezTo>
                    <a:pt x="180" y="728"/>
                    <a:pt x="0" y="832"/>
                    <a:pt x="0" y="936"/>
                  </a:cubicBezTo>
                  <a:cubicBezTo>
                    <a:pt x="0" y="1040"/>
                    <a:pt x="180" y="1144"/>
                    <a:pt x="180" y="1248"/>
                  </a:cubicBezTo>
                  <a:cubicBezTo>
                    <a:pt x="180" y="1352"/>
                    <a:pt x="90" y="1456"/>
                    <a:pt x="0" y="1560"/>
                  </a:cubicBezTo>
                </a:path>
              </a:pathLst>
            </a:custGeom>
            <a:noFill/>
            <a:ln w="19050">
              <a:solidFill>
                <a:srgbClr val="8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9486" name="Freeform 114"/>
            <p:cNvSpPr/>
            <p:nvPr>
              <p:custDataLst>
                <p:tags r:id="rId26"/>
              </p:custDataLst>
            </p:nvPr>
          </p:nvSpPr>
          <p:spPr bwMode="auto">
            <a:xfrm rot="1080000">
              <a:off x="3894" y="1651"/>
              <a:ext cx="40" cy="440"/>
            </a:xfrm>
            <a:custGeom>
              <a:avLst/>
              <a:gdLst>
                <a:gd name="T0" fmla="*/ 9 w 180"/>
                <a:gd name="T1" fmla="*/ 0 h 1560"/>
                <a:gd name="T2" fmla="*/ 0 w 180"/>
                <a:gd name="T3" fmla="*/ 25 h 1560"/>
                <a:gd name="T4" fmla="*/ 9 w 180"/>
                <a:gd name="T5" fmla="*/ 50 h 1560"/>
                <a:gd name="T6" fmla="*/ 0 w 180"/>
                <a:gd name="T7" fmla="*/ 74 h 1560"/>
                <a:gd name="T8" fmla="*/ 9 w 180"/>
                <a:gd name="T9" fmla="*/ 99 h 1560"/>
                <a:gd name="T10" fmla="*/ 0 w 180"/>
                <a:gd name="T11" fmla="*/ 124 h 1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0" h="1560">
                  <a:moveTo>
                    <a:pt x="180" y="0"/>
                  </a:moveTo>
                  <a:cubicBezTo>
                    <a:pt x="90" y="104"/>
                    <a:pt x="0" y="208"/>
                    <a:pt x="0" y="312"/>
                  </a:cubicBezTo>
                  <a:cubicBezTo>
                    <a:pt x="0" y="416"/>
                    <a:pt x="180" y="520"/>
                    <a:pt x="180" y="624"/>
                  </a:cubicBezTo>
                  <a:cubicBezTo>
                    <a:pt x="180" y="728"/>
                    <a:pt x="0" y="832"/>
                    <a:pt x="0" y="936"/>
                  </a:cubicBezTo>
                  <a:cubicBezTo>
                    <a:pt x="0" y="1040"/>
                    <a:pt x="180" y="1144"/>
                    <a:pt x="180" y="1248"/>
                  </a:cubicBezTo>
                  <a:cubicBezTo>
                    <a:pt x="180" y="1352"/>
                    <a:pt x="90" y="1456"/>
                    <a:pt x="0" y="1560"/>
                  </a:cubicBezTo>
                </a:path>
              </a:pathLst>
            </a:custGeom>
            <a:noFill/>
            <a:ln w="19050">
              <a:solidFill>
                <a:srgbClr val="8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9487" name="Freeform 115"/>
            <p:cNvSpPr/>
            <p:nvPr>
              <p:custDataLst>
                <p:tags r:id="rId27"/>
              </p:custDataLst>
            </p:nvPr>
          </p:nvSpPr>
          <p:spPr bwMode="auto">
            <a:xfrm rot="-1680000">
              <a:off x="2303" y="1665"/>
              <a:ext cx="40" cy="440"/>
            </a:xfrm>
            <a:custGeom>
              <a:avLst/>
              <a:gdLst>
                <a:gd name="T0" fmla="*/ 9 w 180"/>
                <a:gd name="T1" fmla="*/ 0 h 1560"/>
                <a:gd name="T2" fmla="*/ 0 w 180"/>
                <a:gd name="T3" fmla="*/ 25 h 1560"/>
                <a:gd name="T4" fmla="*/ 9 w 180"/>
                <a:gd name="T5" fmla="*/ 50 h 1560"/>
                <a:gd name="T6" fmla="*/ 0 w 180"/>
                <a:gd name="T7" fmla="*/ 74 h 1560"/>
                <a:gd name="T8" fmla="*/ 9 w 180"/>
                <a:gd name="T9" fmla="*/ 99 h 1560"/>
                <a:gd name="T10" fmla="*/ 0 w 180"/>
                <a:gd name="T11" fmla="*/ 124 h 1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0" h="1560">
                  <a:moveTo>
                    <a:pt x="180" y="0"/>
                  </a:moveTo>
                  <a:cubicBezTo>
                    <a:pt x="90" y="104"/>
                    <a:pt x="0" y="208"/>
                    <a:pt x="0" y="312"/>
                  </a:cubicBezTo>
                  <a:cubicBezTo>
                    <a:pt x="0" y="416"/>
                    <a:pt x="180" y="520"/>
                    <a:pt x="180" y="624"/>
                  </a:cubicBezTo>
                  <a:cubicBezTo>
                    <a:pt x="180" y="728"/>
                    <a:pt x="0" y="832"/>
                    <a:pt x="0" y="936"/>
                  </a:cubicBezTo>
                  <a:cubicBezTo>
                    <a:pt x="0" y="1040"/>
                    <a:pt x="180" y="1144"/>
                    <a:pt x="180" y="1248"/>
                  </a:cubicBezTo>
                  <a:cubicBezTo>
                    <a:pt x="180" y="1352"/>
                    <a:pt x="90" y="1456"/>
                    <a:pt x="0" y="1560"/>
                  </a:cubicBezTo>
                </a:path>
              </a:pathLst>
            </a:custGeom>
            <a:noFill/>
            <a:ln w="19050">
              <a:solidFill>
                <a:srgbClr val="8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9488" name="Freeform 116"/>
            <p:cNvSpPr/>
            <p:nvPr>
              <p:custDataLst>
                <p:tags r:id="rId28"/>
              </p:custDataLst>
            </p:nvPr>
          </p:nvSpPr>
          <p:spPr bwMode="auto">
            <a:xfrm rot="960000">
              <a:off x="2453" y="1664"/>
              <a:ext cx="40" cy="438"/>
            </a:xfrm>
            <a:custGeom>
              <a:avLst/>
              <a:gdLst>
                <a:gd name="T0" fmla="*/ 9 w 180"/>
                <a:gd name="T1" fmla="*/ 0 h 1560"/>
                <a:gd name="T2" fmla="*/ 0 w 180"/>
                <a:gd name="T3" fmla="*/ 25 h 1560"/>
                <a:gd name="T4" fmla="*/ 9 w 180"/>
                <a:gd name="T5" fmla="*/ 49 h 1560"/>
                <a:gd name="T6" fmla="*/ 0 w 180"/>
                <a:gd name="T7" fmla="*/ 74 h 1560"/>
                <a:gd name="T8" fmla="*/ 9 w 180"/>
                <a:gd name="T9" fmla="*/ 98 h 1560"/>
                <a:gd name="T10" fmla="*/ 0 w 180"/>
                <a:gd name="T11" fmla="*/ 123 h 1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0" h="1560">
                  <a:moveTo>
                    <a:pt x="180" y="0"/>
                  </a:moveTo>
                  <a:cubicBezTo>
                    <a:pt x="90" y="104"/>
                    <a:pt x="0" y="208"/>
                    <a:pt x="0" y="312"/>
                  </a:cubicBezTo>
                  <a:cubicBezTo>
                    <a:pt x="0" y="416"/>
                    <a:pt x="180" y="520"/>
                    <a:pt x="180" y="624"/>
                  </a:cubicBezTo>
                  <a:cubicBezTo>
                    <a:pt x="180" y="728"/>
                    <a:pt x="0" y="832"/>
                    <a:pt x="0" y="936"/>
                  </a:cubicBezTo>
                  <a:cubicBezTo>
                    <a:pt x="0" y="1040"/>
                    <a:pt x="180" y="1144"/>
                    <a:pt x="180" y="1248"/>
                  </a:cubicBezTo>
                  <a:cubicBezTo>
                    <a:pt x="180" y="1352"/>
                    <a:pt x="90" y="1456"/>
                    <a:pt x="0" y="1560"/>
                  </a:cubicBezTo>
                </a:path>
              </a:pathLst>
            </a:custGeom>
            <a:noFill/>
            <a:ln w="19050">
              <a:solidFill>
                <a:srgbClr val="8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9489" name="Freeform 117"/>
            <p:cNvSpPr/>
            <p:nvPr>
              <p:custDataLst>
                <p:tags r:id="rId29"/>
              </p:custDataLst>
            </p:nvPr>
          </p:nvSpPr>
          <p:spPr bwMode="auto">
            <a:xfrm>
              <a:off x="2679" y="1651"/>
              <a:ext cx="40" cy="440"/>
            </a:xfrm>
            <a:custGeom>
              <a:avLst/>
              <a:gdLst>
                <a:gd name="T0" fmla="*/ 9 w 180"/>
                <a:gd name="T1" fmla="*/ 0 h 1560"/>
                <a:gd name="T2" fmla="*/ 0 w 180"/>
                <a:gd name="T3" fmla="*/ 25 h 1560"/>
                <a:gd name="T4" fmla="*/ 9 w 180"/>
                <a:gd name="T5" fmla="*/ 50 h 1560"/>
                <a:gd name="T6" fmla="*/ 0 w 180"/>
                <a:gd name="T7" fmla="*/ 74 h 1560"/>
                <a:gd name="T8" fmla="*/ 9 w 180"/>
                <a:gd name="T9" fmla="*/ 99 h 1560"/>
                <a:gd name="T10" fmla="*/ 0 w 180"/>
                <a:gd name="T11" fmla="*/ 124 h 1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0" h="1560">
                  <a:moveTo>
                    <a:pt x="180" y="0"/>
                  </a:moveTo>
                  <a:cubicBezTo>
                    <a:pt x="90" y="104"/>
                    <a:pt x="0" y="208"/>
                    <a:pt x="0" y="312"/>
                  </a:cubicBezTo>
                  <a:cubicBezTo>
                    <a:pt x="0" y="416"/>
                    <a:pt x="180" y="520"/>
                    <a:pt x="180" y="624"/>
                  </a:cubicBezTo>
                  <a:cubicBezTo>
                    <a:pt x="180" y="728"/>
                    <a:pt x="0" y="832"/>
                    <a:pt x="0" y="936"/>
                  </a:cubicBezTo>
                  <a:cubicBezTo>
                    <a:pt x="0" y="1040"/>
                    <a:pt x="180" y="1144"/>
                    <a:pt x="180" y="1248"/>
                  </a:cubicBezTo>
                  <a:cubicBezTo>
                    <a:pt x="180" y="1352"/>
                    <a:pt x="90" y="1456"/>
                    <a:pt x="0" y="1560"/>
                  </a:cubicBezTo>
                </a:path>
              </a:pathLst>
            </a:custGeom>
            <a:noFill/>
            <a:ln w="19050">
              <a:solidFill>
                <a:srgbClr val="8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9490" name="Freeform 119"/>
            <p:cNvSpPr/>
            <p:nvPr>
              <p:custDataLst>
                <p:tags r:id="rId30"/>
              </p:custDataLst>
            </p:nvPr>
          </p:nvSpPr>
          <p:spPr bwMode="auto">
            <a:xfrm>
              <a:off x="2317" y="2097"/>
              <a:ext cx="80" cy="658"/>
            </a:xfrm>
            <a:custGeom>
              <a:avLst/>
              <a:gdLst>
                <a:gd name="T0" fmla="*/ 36 w 180"/>
                <a:gd name="T1" fmla="*/ 0 h 1560"/>
                <a:gd name="T2" fmla="*/ 0 w 180"/>
                <a:gd name="T3" fmla="*/ 56 h 1560"/>
                <a:gd name="T4" fmla="*/ 36 w 180"/>
                <a:gd name="T5" fmla="*/ 111 h 1560"/>
                <a:gd name="T6" fmla="*/ 0 w 180"/>
                <a:gd name="T7" fmla="*/ 167 h 1560"/>
                <a:gd name="T8" fmla="*/ 36 w 180"/>
                <a:gd name="T9" fmla="*/ 222 h 1560"/>
                <a:gd name="T10" fmla="*/ 0 w 180"/>
                <a:gd name="T11" fmla="*/ 278 h 1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0" h="1560">
                  <a:moveTo>
                    <a:pt x="180" y="0"/>
                  </a:moveTo>
                  <a:cubicBezTo>
                    <a:pt x="90" y="104"/>
                    <a:pt x="0" y="208"/>
                    <a:pt x="0" y="312"/>
                  </a:cubicBezTo>
                  <a:cubicBezTo>
                    <a:pt x="0" y="416"/>
                    <a:pt x="180" y="520"/>
                    <a:pt x="180" y="624"/>
                  </a:cubicBezTo>
                  <a:cubicBezTo>
                    <a:pt x="180" y="728"/>
                    <a:pt x="0" y="832"/>
                    <a:pt x="0" y="936"/>
                  </a:cubicBezTo>
                  <a:cubicBezTo>
                    <a:pt x="0" y="1040"/>
                    <a:pt x="180" y="1144"/>
                    <a:pt x="180" y="1248"/>
                  </a:cubicBezTo>
                  <a:cubicBezTo>
                    <a:pt x="180" y="1352"/>
                    <a:pt x="90" y="1456"/>
                    <a:pt x="0" y="1560"/>
                  </a:cubicBezTo>
                </a:path>
              </a:pathLst>
            </a:custGeom>
            <a:noFill/>
            <a:ln w="1905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9491" name="Freeform 120"/>
            <p:cNvSpPr/>
            <p:nvPr>
              <p:custDataLst>
                <p:tags r:id="rId31"/>
              </p:custDataLst>
            </p:nvPr>
          </p:nvSpPr>
          <p:spPr bwMode="auto">
            <a:xfrm>
              <a:off x="2601" y="2097"/>
              <a:ext cx="81" cy="658"/>
            </a:xfrm>
            <a:custGeom>
              <a:avLst/>
              <a:gdLst>
                <a:gd name="T0" fmla="*/ 36 w 180"/>
                <a:gd name="T1" fmla="*/ 0 h 1560"/>
                <a:gd name="T2" fmla="*/ 0 w 180"/>
                <a:gd name="T3" fmla="*/ 56 h 1560"/>
                <a:gd name="T4" fmla="*/ 36 w 180"/>
                <a:gd name="T5" fmla="*/ 111 h 1560"/>
                <a:gd name="T6" fmla="*/ 0 w 180"/>
                <a:gd name="T7" fmla="*/ 167 h 1560"/>
                <a:gd name="T8" fmla="*/ 36 w 180"/>
                <a:gd name="T9" fmla="*/ 222 h 1560"/>
                <a:gd name="T10" fmla="*/ 0 w 180"/>
                <a:gd name="T11" fmla="*/ 278 h 1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0" h="1560">
                  <a:moveTo>
                    <a:pt x="180" y="0"/>
                  </a:moveTo>
                  <a:cubicBezTo>
                    <a:pt x="90" y="104"/>
                    <a:pt x="0" y="208"/>
                    <a:pt x="0" y="312"/>
                  </a:cubicBezTo>
                  <a:cubicBezTo>
                    <a:pt x="0" y="416"/>
                    <a:pt x="180" y="520"/>
                    <a:pt x="180" y="624"/>
                  </a:cubicBezTo>
                  <a:cubicBezTo>
                    <a:pt x="180" y="728"/>
                    <a:pt x="0" y="832"/>
                    <a:pt x="0" y="936"/>
                  </a:cubicBezTo>
                  <a:cubicBezTo>
                    <a:pt x="0" y="1040"/>
                    <a:pt x="180" y="1144"/>
                    <a:pt x="180" y="1248"/>
                  </a:cubicBezTo>
                  <a:cubicBezTo>
                    <a:pt x="180" y="1352"/>
                    <a:pt x="90" y="1456"/>
                    <a:pt x="0" y="1560"/>
                  </a:cubicBezTo>
                </a:path>
              </a:pathLst>
            </a:custGeom>
            <a:noFill/>
            <a:ln w="1905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9492" name="Freeform 121"/>
            <p:cNvSpPr/>
            <p:nvPr>
              <p:custDataLst>
                <p:tags r:id="rId32"/>
              </p:custDataLst>
            </p:nvPr>
          </p:nvSpPr>
          <p:spPr bwMode="auto">
            <a:xfrm>
              <a:off x="3410" y="2086"/>
              <a:ext cx="81" cy="658"/>
            </a:xfrm>
            <a:custGeom>
              <a:avLst/>
              <a:gdLst>
                <a:gd name="T0" fmla="*/ 36 w 180"/>
                <a:gd name="T1" fmla="*/ 0 h 1560"/>
                <a:gd name="T2" fmla="*/ 0 w 180"/>
                <a:gd name="T3" fmla="*/ 56 h 1560"/>
                <a:gd name="T4" fmla="*/ 36 w 180"/>
                <a:gd name="T5" fmla="*/ 111 h 1560"/>
                <a:gd name="T6" fmla="*/ 0 w 180"/>
                <a:gd name="T7" fmla="*/ 167 h 1560"/>
                <a:gd name="T8" fmla="*/ 36 w 180"/>
                <a:gd name="T9" fmla="*/ 222 h 1560"/>
                <a:gd name="T10" fmla="*/ 0 w 180"/>
                <a:gd name="T11" fmla="*/ 278 h 1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0" h="1560">
                  <a:moveTo>
                    <a:pt x="180" y="0"/>
                  </a:moveTo>
                  <a:cubicBezTo>
                    <a:pt x="90" y="104"/>
                    <a:pt x="0" y="208"/>
                    <a:pt x="0" y="312"/>
                  </a:cubicBezTo>
                  <a:cubicBezTo>
                    <a:pt x="0" y="416"/>
                    <a:pt x="180" y="520"/>
                    <a:pt x="180" y="624"/>
                  </a:cubicBezTo>
                  <a:cubicBezTo>
                    <a:pt x="180" y="728"/>
                    <a:pt x="0" y="832"/>
                    <a:pt x="0" y="936"/>
                  </a:cubicBezTo>
                  <a:cubicBezTo>
                    <a:pt x="0" y="1040"/>
                    <a:pt x="180" y="1144"/>
                    <a:pt x="180" y="1248"/>
                  </a:cubicBezTo>
                  <a:cubicBezTo>
                    <a:pt x="180" y="1352"/>
                    <a:pt x="90" y="1456"/>
                    <a:pt x="0" y="1560"/>
                  </a:cubicBezTo>
                </a:path>
              </a:pathLst>
            </a:custGeom>
            <a:noFill/>
            <a:ln w="1905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9493" name="Freeform 122"/>
            <p:cNvSpPr/>
            <p:nvPr>
              <p:custDataLst>
                <p:tags r:id="rId33"/>
              </p:custDataLst>
            </p:nvPr>
          </p:nvSpPr>
          <p:spPr bwMode="auto">
            <a:xfrm>
              <a:off x="3753" y="2086"/>
              <a:ext cx="81" cy="658"/>
            </a:xfrm>
            <a:custGeom>
              <a:avLst/>
              <a:gdLst>
                <a:gd name="T0" fmla="*/ 36 w 180"/>
                <a:gd name="T1" fmla="*/ 0 h 1560"/>
                <a:gd name="T2" fmla="*/ 0 w 180"/>
                <a:gd name="T3" fmla="*/ 56 h 1560"/>
                <a:gd name="T4" fmla="*/ 36 w 180"/>
                <a:gd name="T5" fmla="*/ 111 h 1560"/>
                <a:gd name="T6" fmla="*/ 0 w 180"/>
                <a:gd name="T7" fmla="*/ 167 h 1560"/>
                <a:gd name="T8" fmla="*/ 36 w 180"/>
                <a:gd name="T9" fmla="*/ 222 h 1560"/>
                <a:gd name="T10" fmla="*/ 0 w 180"/>
                <a:gd name="T11" fmla="*/ 278 h 1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0" h="1560">
                  <a:moveTo>
                    <a:pt x="180" y="0"/>
                  </a:moveTo>
                  <a:cubicBezTo>
                    <a:pt x="90" y="104"/>
                    <a:pt x="0" y="208"/>
                    <a:pt x="0" y="312"/>
                  </a:cubicBezTo>
                  <a:cubicBezTo>
                    <a:pt x="0" y="416"/>
                    <a:pt x="180" y="520"/>
                    <a:pt x="180" y="624"/>
                  </a:cubicBezTo>
                  <a:cubicBezTo>
                    <a:pt x="180" y="728"/>
                    <a:pt x="0" y="832"/>
                    <a:pt x="0" y="936"/>
                  </a:cubicBezTo>
                  <a:cubicBezTo>
                    <a:pt x="0" y="1040"/>
                    <a:pt x="180" y="1144"/>
                    <a:pt x="180" y="1248"/>
                  </a:cubicBezTo>
                  <a:cubicBezTo>
                    <a:pt x="180" y="1352"/>
                    <a:pt x="90" y="1456"/>
                    <a:pt x="0" y="1560"/>
                  </a:cubicBezTo>
                </a:path>
              </a:pathLst>
            </a:custGeom>
            <a:noFill/>
            <a:ln w="1905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9494" name="Freeform 123"/>
            <p:cNvSpPr/>
            <p:nvPr>
              <p:custDataLst>
                <p:tags r:id="rId34"/>
              </p:custDataLst>
            </p:nvPr>
          </p:nvSpPr>
          <p:spPr bwMode="auto">
            <a:xfrm>
              <a:off x="3493" y="1657"/>
              <a:ext cx="41" cy="438"/>
            </a:xfrm>
            <a:custGeom>
              <a:avLst/>
              <a:gdLst>
                <a:gd name="T0" fmla="*/ 9 w 180"/>
                <a:gd name="T1" fmla="*/ 0 h 1560"/>
                <a:gd name="T2" fmla="*/ 0 w 180"/>
                <a:gd name="T3" fmla="*/ 25 h 1560"/>
                <a:gd name="T4" fmla="*/ 9 w 180"/>
                <a:gd name="T5" fmla="*/ 49 h 1560"/>
                <a:gd name="T6" fmla="*/ 0 w 180"/>
                <a:gd name="T7" fmla="*/ 74 h 1560"/>
                <a:gd name="T8" fmla="*/ 9 w 180"/>
                <a:gd name="T9" fmla="*/ 98 h 1560"/>
                <a:gd name="T10" fmla="*/ 0 w 180"/>
                <a:gd name="T11" fmla="*/ 123 h 1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0" h="1560">
                  <a:moveTo>
                    <a:pt x="180" y="0"/>
                  </a:moveTo>
                  <a:cubicBezTo>
                    <a:pt x="90" y="104"/>
                    <a:pt x="0" y="208"/>
                    <a:pt x="0" y="312"/>
                  </a:cubicBezTo>
                  <a:cubicBezTo>
                    <a:pt x="0" y="416"/>
                    <a:pt x="180" y="520"/>
                    <a:pt x="180" y="624"/>
                  </a:cubicBezTo>
                  <a:cubicBezTo>
                    <a:pt x="180" y="728"/>
                    <a:pt x="0" y="832"/>
                    <a:pt x="0" y="936"/>
                  </a:cubicBezTo>
                  <a:cubicBezTo>
                    <a:pt x="0" y="1040"/>
                    <a:pt x="180" y="1144"/>
                    <a:pt x="180" y="1248"/>
                  </a:cubicBezTo>
                  <a:cubicBezTo>
                    <a:pt x="180" y="1352"/>
                    <a:pt x="90" y="1456"/>
                    <a:pt x="0" y="1560"/>
                  </a:cubicBezTo>
                </a:path>
              </a:pathLst>
            </a:custGeom>
            <a:noFill/>
            <a:ln w="19050">
              <a:solidFill>
                <a:srgbClr val="8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9495" name="Line 126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3074" y="2785"/>
              <a:ext cx="4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线程的</a:t>
            </a:r>
            <a:r>
              <a:rPr lang="zh-CN" altLang="en-US" dirty="0">
                <a:latin typeface="+mn-ea"/>
                <a:ea typeface="+mn-ea"/>
              </a:rPr>
              <a:t>分类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" name="组合 1"/>
          <p:cNvGrpSpPr/>
          <p:nvPr/>
        </p:nvGrpSpPr>
        <p:grpSpPr>
          <a:xfrm>
            <a:off x="1458595" y="1564640"/>
            <a:ext cx="6576695" cy="4286885"/>
            <a:chOff x="1466" y="2464"/>
            <a:chExt cx="10357" cy="6751"/>
          </a:xfrm>
        </p:grpSpPr>
        <p:sp>
          <p:nvSpPr>
            <p:cNvPr id="14339" name="Line 45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2014" y="3184"/>
              <a:ext cx="9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4340" name="Line 46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3995" y="2464"/>
              <a:ext cx="0" cy="67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4341" name="Line 47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6425" y="2464"/>
              <a:ext cx="0" cy="67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4342" name="Line 48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8855" y="2464"/>
              <a:ext cx="0" cy="67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4343" name="Line 50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2014" y="7775"/>
              <a:ext cx="9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4344" name="Line 51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1245" y="2588"/>
              <a:ext cx="0" cy="66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4345" name="Line 52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2014" y="6334"/>
              <a:ext cx="9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4346" name="Text Box 53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175" y="2554"/>
              <a:ext cx="225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solidFill>
                    <a:srgbClr val="FF0000"/>
                  </a:solidFill>
                </a:rPr>
                <a:t>用户级线程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47" name="Text Box 54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605" y="2554"/>
              <a:ext cx="225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solidFill>
                    <a:srgbClr val="FF0000"/>
                  </a:solidFill>
                </a:rPr>
                <a:t>核心级线程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48" name="Text Box 55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8855" y="2588"/>
              <a:ext cx="2968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solidFill>
                    <a:srgbClr val="FF0000"/>
                  </a:solidFill>
                </a:rPr>
                <a:t>用户</a:t>
              </a:r>
              <a:r>
                <a:rPr lang="en-US" altLang="zh-CN" sz="1800">
                  <a:solidFill>
                    <a:srgbClr val="FF0000"/>
                  </a:solidFill>
                </a:rPr>
                <a:t>+</a:t>
              </a:r>
              <a:r>
                <a:rPr lang="zh-CN" altLang="en-US" sz="1800">
                  <a:solidFill>
                    <a:srgbClr val="FF0000"/>
                  </a:solidFill>
                </a:rPr>
                <a:t>核心级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49" name="Text Box 56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228" y="5704"/>
              <a:ext cx="153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并发度</a:t>
              </a:r>
              <a:endParaRPr lang="zh-CN" altLang="en-US" sz="1800"/>
            </a:p>
          </p:txBody>
        </p:sp>
        <p:sp>
          <p:nvSpPr>
            <p:cNvPr id="14350" name="Text Box 57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895" y="5704"/>
              <a:ext cx="63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低</a:t>
              </a:r>
              <a:endParaRPr lang="zh-CN" altLang="en-US" sz="1800"/>
            </a:p>
          </p:txBody>
        </p:sp>
        <p:sp>
          <p:nvSpPr>
            <p:cNvPr id="14351" name="Text Box 59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7325" y="5704"/>
              <a:ext cx="63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高</a:t>
              </a:r>
              <a:endParaRPr lang="zh-CN" altLang="en-US" sz="1800"/>
            </a:p>
          </p:txBody>
        </p:sp>
        <p:sp>
          <p:nvSpPr>
            <p:cNvPr id="14352" name="Text Box 60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9755" y="5704"/>
              <a:ext cx="63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高</a:t>
              </a:r>
              <a:endParaRPr lang="zh-CN" altLang="en-US" sz="1800"/>
            </a:p>
          </p:txBody>
        </p:sp>
        <p:sp>
          <p:nvSpPr>
            <p:cNvPr id="14353" name="Text Box 61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030" y="6419"/>
              <a:ext cx="1966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800" dirty="0" smtClean="0"/>
                <a:t>切换代价</a:t>
              </a:r>
              <a:endParaRPr lang="zh-CN" altLang="en-US" sz="1800" dirty="0"/>
            </a:p>
          </p:txBody>
        </p:sp>
        <p:sp>
          <p:nvSpPr>
            <p:cNvPr id="14354" name="Text Box 62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895" y="6424"/>
              <a:ext cx="63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小</a:t>
              </a:r>
              <a:endParaRPr lang="zh-CN" altLang="en-US" sz="1800"/>
            </a:p>
          </p:txBody>
        </p:sp>
        <p:sp>
          <p:nvSpPr>
            <p:cNvPr id="14355" name="Text Box 63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7325" y="6424"/>
              <a:ext cx="63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大</a:t>
              </a:r>
              <a:endParaRPr lang="zh-CN" altLang="en-US" sz="1800"/>
            </a:p>
          </p:txBody>
        </p:sp>
        <p:sp>
          <p:nvSpPr>
            <p:cNvPr id="14356" name="Text Box 64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9755" y="6424"/>
              <a:ext cx="63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中</a:t>
              </a:r>
              <a:endParaRPr lang="zh-CN" altLang="en-US" sz="1800"/>
            </a:p>
          </p:txBody>
        </p:sp>
        <p:sp>
          <p:nvSpPr>
            <p:cNvPr id="14357" name="Line 65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014" y="7055"/>
              <a:ext cx="9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4358" name="Text Box 67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673" y="7145"/>
              <a:ext cx="2493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 smtClean="0"/>
                <a:t>OS</a:t>
              </a:r>
              <a:r>
                <a:rPr lang="zh-CN" altLang="en-US" sz="1800" dirty="0" smtClean="0"/>
                <a:t>代码</a:t>
              </a:r>
              <a:endParaRPr lang="zh-CN" altLang="en-US" sz="1800" dirty="0"/>
            </a:p>
          </p:txBody>
        </p:sp>
        <p:sp>
          <p:nvSpPr>
            <p:cNvPr id="14359" name="Text Box 68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895" y="7145"/>
              <a:ext cx="63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无</a:t>
              </a:r>
              <a:endParaRPr lang="zh-CN" altLang="en-US" sz="1800"/>
            </a:p>
          </p:txBody>
        </p:sp>
        <p:sp>
          <p:nvSpPr>
            <p:cNvPr id="14360" name="Text Box 69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7325" y="7145"/>
              <a:ext cx="63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大</a:t>
              </a:r>
              <a:endParaRPr lang="zh-CN" altLang="en-US" sz="1800"/>
            </a:p>
          </p:txBody>
        </p:sp>
        <p:sp>
          <p:nvSpPr>
            <p:cNvPr id="14361" name="Text Box 70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9755" y="7145"/>
              <a:ext cx="63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大</a:t>
              </a:r>
              <a:endParaRPr lang="zh-CN" altLang="en-US" sz="1800"/>
            </a:p>
          </p:txBody>
        </p:sp>
        <p:sp>
          <p:nvSpPr>
            <p:cNvPr id="14362" name="Line 71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2014" y="4894"/>
              <a:ext cx="9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4363" name="Text Box 72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194" y="3814"/>
              <a:ext cx="195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dirty="0"/>
                <a:t>实现模型</a:t>
              </a:r>
              <a:endParaRPr lang="zh-CN" altLang="en-US" sz="1800" dirty="0"/>
            </a:p>
          </p:txBody>
        </p:sp>
        <p:sp>
          <p:nvSpPr>
            <p:cNvPr id="14364" name="Freeform 73"/>
            <p:cNvSpPr/>
            <p:nvPr>
              <p:custDataLst>
                <p:tags r:id="rId26"/>
              </p:custDataLst>
            </p:nvPr>
          </p:nvSpPr>
          <p:spPr bwMode="auto">
            <a:xfrm>
              <a:off x="4355" y="3240"/>
              <a:ext cx="90" cy="450"/>
            </a:xfrm>
            <a:custGeom>
              <a:avLst/>
              <a:gdLst>
                <a:gd name="T0" fmla="*/ 2147483646 w 104"/>
                <a:gd name="T1" fmla="*/ 0 h 192"/>
                <a:gd name="T2" fmla="*/ 2147483646 w 104"/>
                <a:gd name="T3" fmla="*/ 2147483646 h 192"/>
                <a:gd name="T4" fmla="*/ 0 w 104"/>
                <a:gd name="T5" fmla="*/ 2147483646 h 192"/>
                <a:gd name="T6" fmla="*/ 2147483646 w 104"/>
                <a:gd name="T7" fmla="*/ 2147483646 h 192"/>
                <a:gd name="T8" fmla="*/ 0 w 104"/>
                <a:gd name="T9" fmla="*/ 2147483646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92"/>
                <a:gd name="T17" fmla="*/ 104 w 10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92">
                  <a:moveTo>
                    <a:pt x="48" y="0"/>
                  </a:moveTo>
                  <a:cubicBezTo>
                    <a:pt x="76" y="16"/>
                    <a:pt x="104" y="32"/>
                    <a:pt x="96" y="48"/>
                  </a:cubicBezTo>
                  <a:cubicBezTo>
                    <a:pt x="88" y="64"/>
                    <a:pt x="0" y="80"/>
                    <a:pt x="0" y="96"/>
                  </a:cubicBezTo>
                  <a:cubicBezTo>
                    <a:pt x="0" y="112"/>
                    <a:pt x="96" y="128"/>
                    <a:pt x="96" y="144"/>
                  </a:cubicBezTo>
                  <a:cubicBezTo>
                    <a:pt x="96" y="160"/>
                    <a:pt x="48" y="176"/>
                    <a:pt x="0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00"/>
            </a:p>
          </p:txBody>
        </p:sp>
        <p:grpSp>
          <p:nvGrpSpPr>
            <p:cNvPr id="14365" name="Group 74"/>
            <p:cNvGrpSpPr/>
            <p:nvPr/>
          </p:nvGrpSpPr>
          <p:grpSpPr bwMode="auto">
            <a:xfrm>
              <a:off x="4985" y="4320"/>
              <a:ext cx="540" cy="540"/>
              <a:chOff x="832" y="2920"/>
              <a:chExt cx="288" cy="288"/>
            </a:xfrm>
          </p:grpSpPr>
          <p:sp>
            <p:nvSpPr>
              <p:cNvPr id="14415" name="Oval 75"/>
              <p:cNvSpPr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832" y="2920"/>
                <a:ext cx="288" cy="288"/>
              </a:xfrm>
              <a:prstGeom prst="ellipse">
                <a:avLst/>
              </a:prstGeom>
              <a:solidFill>
                <a:srgbClr val="990033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100"/>
              </a:p>
            </p:txBody>
          </p:sp>
          <p:sp>
            <p:nvSpPr>
              <p:cNvPr id="14416" name="Freeform 76"/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960" y="2944"/>
                <a:ext cx="48" cy="240"/>
              </a:xfrm>
              <a:custGeom>
                <a:avLst/>
                <a:gdLst>
                  <a:gd name="T0" fmla="*/ 0 w 104"/>
                  <a:gd name="T1" fmla="*/ 0 h 192"/>
                  <a:gd name="T2" fmla="*/ 0 w 104"/>
                  <a:gd name="T3" fmla="*/ 231 h 192"/>
                  <a:gd name="T4" fmla="*/ 0 w 104"/>
                  <a:gd name="T5" fmla="*/ 460 h 192"/>
                  <a:gd name="T6" fmla="*/ 0 w 104"/>
                  <a:gd name="T7" fmla="*/ 686 h 192"/>
                  <a:gd name="T8" fmla="*/ 0 w 104"/>
                  <a:gd name="T9" fmla="*/ 916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92"/>
                  <a:gd name="T17" fmla="*/ 104 w 10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92">
                    <a:moveTo>
                      <a:pt x="48" y="0"/>
                    </a:moveTo>
                    <a:cubicBezTo>
                      <a:pt x="76" y="16"/>
                      <a:pt x="104" y="32"/>
                      <a:pt x="96" y="48"/>
                    </a:cubicBezTo>
                    <a:cubicBezTo>
                      <a:pt x="88" y="64"/>
                      <a:pt x="0" y="80"/>
                      <a:pt x="0" y="96"/>
                    </a:cubicBezTo>
                    <a:cubicBezTo>
                      <a:pt x="0" y="112"/>
                      <a:pt x="96" y="128"/>
                      <a:pt x="96" y="144"/>
                    </a:cubicBezTo>
                    <a:cubicBezTo>
                      <a:pt x="96" y="160"/>
                      <a:pt x="48" y="176"/>
                      <a:pt x="0" y="192"/>
                    </a:cubicBezTo>
                  </a:path>
                </a:pathLst>
              </a:custGeom>
              <a:noFill/>
              <a:ln w="1905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00"/>
              </a:p>
            </p:txBody>
          </p:sp>
        </p:grpSp>
        <p:sp>
          <p:nvSpPr>
            <p:cNvPr id="14366" name="Freeform 77"/>
            <p:cNvSpPr/>
            <p:nvPr>
              <p:custDataLst>
                <p:tags r:id="rId29"/>
              </p:custDataLst>
            </p:nvPr>
          </p:nvSpPr>
          <p:spPr bwMode="auto">
            <a:xfrm>
              <a:off x="4895" y="3240"/>
              <a:ext cx="90" cy="450"/>
            </a:xfrm>
            <a:custGeom>
              <a:avLst/>
              <a:gdLst>
                <a:gd name="T0" fmla="*/ 2147483646 w 104"/>
                <a:gd name="T1" fmla="*/ 0 h 192"/>
                <a:gd name="T2" fmla="*/ 2147483646 w 104"/>
                <a:gd name="T3" fmla="*/ 2147483646 h 192"/>
                <a:gd name="T4" fmla="*/ 0 w 104"/>
                <a:gd name="T5" fmla="*/ 2147483646 h 192"/>
                <a:gd name="T6" fmla="*/ 2147483646 w 104"/>
                <a:gd name="T7" fmla="*/ 2147483646 h 192"/>
                <a:gd name="T8" fmla="*/ 0 w 104"/>
                <a:gd name="T9" fmla="*/ 2147483646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92"/>
                <a:gd name="T17" fmla="*/ 104 w 10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92">
                  <a:moveTo>
                    <a:pt x="48" y="0"/>
                  </a:moveTo>
                  <a:cubicBezTo>
                    <a:pt x="76" y="16"/>
                    <a:pt x="104" y="32"/>
                    <a:pt x="96" y="48"/>
                  </a:cubicBezTo>
                  <a:cubicBezTo>
                    <a:pt x="88" y="64"/>
                    <a:pt x="0" y="80"/>
                    <a:pt x="0" y="96"/>
                  </a:cubicBezTo>
                  <a:cubicBezTo>
                    <a:pt x="0" y="112"/>
                    <a:pt x="96" y="128"/>
                    <a:pt x="96" y="144"/>
                  </a:cubicBezTo>
                  <a:cubicBezTo>
                    <a:pt x="96" y="160"/>
                    <a:pt x="48" y="176"/>
                    <a:pt x="0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00"/>
            </a:p>
          </p:txBody>
        </p:sp>
        <p:sp>
          <p:nvSpPr>
            <p:cNvPr id="14367" name="Freeform 78"/>
            <p:cNvSpPr/>
            <p:nvPr>
              <p:custDataLst>
                <p:tags r:id="rId30"/>
              </p:custDataLst>
            </p:nvPr>
          </p:nvSpPr>
          <p:spPr bwMode="auto">
            <a:xfrm>
              <a:off x="5435" y="3240"/>
              <a:ext cx="90" cy="450"/>
            </a:xfrm>
            <a:custGeom>
              <a:avLst/>
              <a:gdLst>
                <a:gd name="T0" fmla="*/ 2147483646 w 104"/>
                <a:gd name="T1" fmla="*/ 0 h 192"/>
                <a:gd name="T2" fmla="*/ 2147483646 w 104"/>
                <a:gd name="T3" fmla="*/ 2147483646 h 192"/>
                <a:gd name="T4" fmla="*/ 0 w 104"/>
                <a:gd name="T5" fmla="*/ 2147483646 h 192"/>
                <a:gd name="T6" fmla="*/ 2147483646 w 104"/>
                <a:gd name="T7" fmla="*/ 2147483646 h 192"/>
                <a:gd name="T8" fmla="*/ 0 w 104"/>
                <a:gd name="T9" fmla="*/ 2147483646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92"/>
                <a:gd name="T17" fmla="*/ 104 w 10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92">
                  <a:moveTo>
                    <a:pt x="48" y="0"/>
                  </a:moveTo>
                  <a:cubicBezTo>
                    <a:pt x="76" y="16"/>
                    <a:pt x="104" y="32"/>
                    <a:pt x="96" y="48"/>
                  </a:cubicBezTo>
                  <a:cubicBezTo>
                    <a:pt x="88" y="64"/>
                    <a:pt x="0" y="80"/>
                    <a:pt x="0" y="96"/>
                  </a:cubicBezTo>
                  <a:cubicBezTo>
                    <a:pt x="0" y="112"/>
                    <a:pt x="96" y="128"/>
                    <a:pt x="96" y="144"/>
                  </a:cubicBezTo>
                  <a:cubicBezTo>
                    <a:pt x="96" y="160"/>
                    <a:pt x="48" y="176"/>
                    <a:pt x="0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00"/>
            </a:p>
          </p:txBody>
        </p:sp>
        <p:sp>
          <p:nvSpPr>
            <p:cNvPr id="14368" name="Freeform 79"/>
            <p:cNvSpPr/>
            <p:nvPr>
              <p:custDataLst>
                <p:tags r:id="rId31"/>
              </p:custDataLst>
            </p:nvPr>
          </p:nvSpPr>
          <p:spPr bwMode="auto">
            <a:xfrm>
              <a:off x="6065" y="3240"/>
              <a:ext cx="90" cy="450"/>
            </a:xfrm>
            <a:custGeom>
              <a:avLst/>
              <a:gdLst>
                <a:gd name="T0" fmla="*/ 2147483646 w 104"/>
                <a:gd name="T1" fmla="*/ 0 h 192"/>
                <a:gd name="T2" fmla="*/ 2147483646 w 104"/>
                <a:gd name="T3" fmla="*/ 2147483646 h 192"/>
                <a:gd name="T4" fmla="*/ 0 w 104"/>
                <a:gd name="T5" fmla="*/ 2147483646 h 192"/>
                <a:gd name="T6" fmla="*/ 2147483646 w 104"/>
                <a:gd name="T7" fmla="*/ 2147483646 h 192"/>
                <a:gd name="T8" fmla="*/ 0 w 104"/>
                <a:gd name="T9" fmla="*/ 2147483646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92"/>
                <a:gd name="T17" fmla="*/ 104 w 10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92">
                  <a:moveTo>
                    <a:pt x="48" y="0"/>
                  </a:moveTo>
                  <a:cubicBezTo>
                    <a:pt x="76" y="16"/>
                    <a:pt x="104" y="32"/>
                    <a:pt x="96" y="48"/>
                  </a:cubicBezTo>
                  <a:cubicBezTo>
                    <a:pt x="88" y="64"/>
                    <a:pt x="0" y="80"/>
                    <a:pt x="0" y="96"/>
                  </a:cubicBezTo>
                  <a:cubicBezTo>
                    <a:pt x="0" y="112"/>
                    <a:pt x="96" y="128"/>
                    <a:pt x="96" y="144"/>
                  </a:cubicBezTo>
                  <a:cubicBezTo>
                    <a:pt x="96" y="160"/>
                    <a:pt x="48" y="176"/>
                    <a:pt x="0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00"/>
            </a:p>
          </p:txBody>
        </p:sp>
        <p:sp>
          <p:nvSpPr>
            <p:cNvPr id="14369" name="Line 80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4355" y="3690"/>
              <a:ext cx="90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4370" name="Line 81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4895" y="3690"/>
              <a:ext cx="36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4371" name="Line 82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 flipH="1">
              <a:off x="5255" y="3690"/>
              <a:ext cx="18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4372" name="Line 83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H="1">
              <a:off x="5255" y="3690"/>
              <a:ext cx="81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4373" name="Line 84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H="1">
              <a:off x="5255" y="4050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grpSp>
          <p:nvGrpSpPr>
            <p:cNvPr id="14374" name="Group 86"/>
            <p:cNvGrpSpPr/>
            <p:nvPr/>
          </p:nvGrpSpPr>
          <p:grpSpPr bwMode="auto">
            <a:xfrm>
              <a:off x="7358" y="4303"/>
              <a:ext cx="540" cy="540"/>
              <a:chOff x="832" y="2920"/>
              <a:chExt cx="288" cy="288"/>
            </a:xfrm>
          </p:grpSpPr>
          <p:sp>
            <p:nvSpPr>
              <p:cNvPr id="14413" name="Oval 87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832" y="2920"/>
                <a:ext cx="288" cy="288"/>
              </a:xfrm>
              <a:prstGeom prst="ellipse">
                <a:avLst/>
              </a:prstGeom>
              <a:solidFill>
                <a:srgbClr val="990033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100"/>
              </a:p>
            </p:txBody>
          </p:sp>
          <p:sp>
            <p:nvSpPr>
              <p:cNvPr id="14414" name="Freeform 88"/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960" y="2944"/>
                <a:ext cx="48" cy="240"/>
              </a:xfrm>
              <a:custGeom>
                <a:avLst/>
                <a:gdLst>
                  <a:gd name="T0" fmla="*/ 0 w 104"/>
                  <a:gd name="T1" fmla="*/ 0 h 192"/>
                  <a:gd name="T2" fmla="*/ 0 w 104"/>
                  <a:gd name="T3" fmla="*/ 231 h 192"/>
                  <a:gd name="T4" fmla="*/ 0 w 104"/>
                  <a:gd name="T5" fmla="*/ 460 h 192"/>
                  <a:gd name="T6" fmla="*/ 0 w 104"/>
                  <a:gd name="T7" fmla="*/ 686 h 192"/>
                  <a:gd name="T8" fmla="*/ 0 w 104"/>
                  <a:gd name="T9" fmla="*/ 916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92"/>
                  <a:gd name="T17" fmla="*/ 104 w 10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92">
                    <a:moveTo>
                      <a:pt x="48" y="0"/>
                    </a:moveTo>
                    <a:cubicBezTo>
                      <a:pt x="76" y="16"/>
                      <a:pt x="104" y="32"/>
                      <a:pt x="96" y="48"/>
                    </a:cubicBezTo>
                    <a:cubicBezTo>
                      <a:pt x="88" y="64"/>
                      <a:pt x="0" y="80"/>
                      <a:pt x="0" y="96"/>
                    </a:cubicBezTo>
                    <a:cubicBezTo>
                      <a:pt x="0" y="112"/>
                      <a:pt x="96" y="128"/>
                      <a:pt x="96" y="144"/>
                    </a:cubicBezTo>
                    <a:cubicBezTo>
                      <a:pt x="96" y="160"/>
                      <a:pt x="48" y="176"/>
                      <a:pt x="0" y="192"/>
                    </a:cubicBezTo>
                  </a:path>
                </a:pathLst>
              </a:custGeom>
              <a:noFill/>
              <a:ln w="1905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00"/>
              </a:p>
            </p:txBody>
          </p:sp>
        </p:grpSp>
        <p:sp>
          <p:nvSpPr>
            <p:cNvPr id="14375" name="Freeform 89"/>
            <p:cNvSpPr/>
            <p:nvPr>
              <p:custDataLst>
                <p:tags r:id="rId39"/>
              </p:custDataLst>
            </p:nvPr>
          </p:nvSpPr>
          <p:spPr bwMode="auto">
            <a:xfrm>
              <a:off x="6998" y="3240"/>
              <a:ext cx="90" cy="450"/>
            </a:xfrm>
            <a:custGeom>
              <a:avLst/>
              <a:gdLst>
                <a:gd name="T0" fmla="*/ 2147483646 w 104"/>
                <a:gd name="T1" fmla="*/ 0 h 192"/>
                <a:gd name="T2" fmla="*/ 2147483646 w 104"/>
                <a:gd name="T3" fmla="*/ 2147483646 h 192"/>
                <a:gd name="T4" fmla="*/ 0 w 104"/>
                <a:gd name="T5" fmla="*/ 2147483646 h 192"/>
                <a:gd name="T6" fmla="*/ 2147483646 w 104"/>
                <a:gd name="T7" fmla="*/ 2147483646 h 192"/>
                <a:gd name="T8" fmla="*/ 0 w 104"/>
                <a:gd name="T9" fmla="*/ 2147483646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92"/>
                <a:gd name="T17" fmla="*/ 104 w 10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92">
                  <a:moveTo>
                    <a:pt x="48" y="0"/>
                  </a:moveTo>
                  <a:cubicBezTo>
                    <a:pt x="76" y="16"/>
                    <a:pt x="104" y="32"/>
                    <a:pt x="96" y="48"/>
                  </a:cubicBezTo>
                  <a:cubicBezTo>
                    <a:pt x="88" y="64"/>
                    <a:pt x="0" y="80"/>
                    <a:pt x="0" y="96"/>
                  </a:cubicBezTo>
                  <a:cubicBezTo>
                    <a:pt x="0" y="112"/>
                    <a:pt x="96" y="128"/>
                    <a:pt x="96" y="144"/>
                  </a:cubicBezTo>
                  <a:cubicBezTo>
                    <a:pt x="96" y="160"/>
                    <a:pt x="48" y="176"/>
                    <a:pt x="0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00"/>
            </a:p>
          </p:txBody>
        </p:sp>
        <p:sp>
          <p:nvSpPr>
            <p:cNvPr id="14376" name="Line 93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6998" y="3724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4377" name="Freeform 97"/>
            <p:cNvSpPr/>
            <p:nvPr>
              <p:custDataLst>
                <p:tags r:id="rId41"/>
              </p:custDataLst>
            </p:nvPr>
          </p:nvSpPr>
          <p:spPr bwMode="auto">
            <a:xfrm>
              <a:off x="9125" y="3240"/>
              <a:ext cx="90" cy="450"/>
            </a:xfrm>
            <a:custGeom>
              <a:avLst/>
              <a:gdLst>
                <a:gd name="T0" fmla="*/ 2147483646 w 104"/>
                <a:gd name="T1" fmla="*/ 0 h 192"/>
                <a:gd name="T2" fmla="*/ 2147483646 w 104"/>
                <a:gd name="T3" fmla="*/ 2147483646 h 192"/>
                <a:gd name="T4" fmla="*/ 0 w 104"/>
                <a:gd name="T5" fmla="*/ 2147483646 h 192"/>
                <a:gd name="T6" fmla="*/ 2147483646 w 104"/>
                <a:gd name="T7" fmla="*/ 2147483646 h 192"/>
                <a:gd name="T8" fmla="*/ 0 w 104"/>
                <a:gd name="T9" fmla="*/ 2147483646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92"/>
                <a:gd name="T17" fmla="*/ 104 w 10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92">
                  <a:moveTo>
                    <a:pt x="48" y="0"/>
                  </a:moveTo>
                  <a:cubicBezTo>
                    <a:pt x="76" y="16"/>
                    <a:pt x="104" y="32"/>
                    <a:pt x="96" y="48"/>
                  </a:cubicBezTo>
                  <a:cubicBezTo>
                    <a:pt x="88" y="64"/>
                    <a:pt x="0" y="80"/>
                    <a:pt x="0" y="96"/>
                  </a:cubicBezTo>
                  <a:cubicBezTo>
                    <a:pt x="0" y="112"/>
                    <a:pt x="96" y="128"/>
                    <a:pt x="96" y="144"/>
                  </a:cubicBezTo>
                  <a:cubicBezTo>
                    <a:pt x="96" y="160"/>
                    <a:pt x="48" y="176"/>
                    <a:pt x="0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00"/>
            </a:p>
          </p:txBody>
        </p:sp>
        <p:grpSp>
          <p:nvGrpSpPr>
            <p:cNvPr id="14378" name="Group 98"/>
            <p:cNvGrpSpPr/>
            <p:nvPr/>
          </p:nvGrpSpPr>
          <p:grpSpPr bwMode="auto">
            <a:xfrm>
              <a:off x="9305" y="4309"/>
              <a:ext cx="540" cy="540"/>
              <a:chOff x="832" y="2920"/>
              <a:chExt cx="288" cy="288"/>
            </a:xfrm>
          </p:grpSpPr>
          <p:sp>
            <p:nvSpPr>
              <p:cNvPr id="14411" name="Oval 99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832" y="2920"/>
                <a:ext cx="288" cy="288"/>
              </a:xfrm>
              <a:prstGeom prst="ellipse">
                <a:avLst/>
              </a:prstGeom>
              <a:solidFill>
                <a:srgbClr val="990033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100"/>
              </a:p>
            </p:txBody>
          </p:sp>
          <p:sp>
            <p:nvSpPr>
              <p:cNvPr id="14412" name="Freeform 100"/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960" y="2944"/>
                <a:ext cx="48" cy="240"/>
              </a:xfrm>
              <a:custGeom>
                <a:avLst/>
                <a:gdLst>
                  <a:gd name="T0" fmla="*/ 0 w 104"/>
                  <a:gd name="T1" fmla="*/ 0 h 192"/>
                  <a:gd name="T2" fmla="*/ 0 w 104"/>
                  <a:gd name="T3" fmla="*/ 231 h 192"/>
                  <a:gd name="T4" fmla="*/ 0 w 104"/>
                  <a:gd name="T5" fmla="*/ 460 h 192"/>
                  <a:gd name="T6" fmla="*/ 0 w 104"/>
                  <a:gd name="T7" fmla="*/ 686 h 192"/>
                  <a:gd name="T8" fmla="*/ 0 w 104"/>
                  <a:gd name="T9" fmla="*/ 916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92"/>
                  <a:gd name="T17" fmla="*/ 104 w 10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92">
                    <a:moveTo>
                      <a:pt x="48" y="0"/>
                    </a:moveTo>
                    <a:cubicBezTo>
                      <a:pt x="76" y="16"/>
                      <a:pt x="104" y="32"/>
                      <a:pt x="96" y="48"/>
                    </a:cubicBezTo>
                    <a:cubicBezTo>
                      <a:pt x="88" y="64"/>
                      <a:pt x="0" y="80"/>
                      <a:pt x="0" y="96"/>
                    </a:cubicBezTo>
                    <a:cubicBezTo>
                      <a:pt x="0" y="112"/>
                      <a:pt x="96" y="128"/>
                      <a:pt x="96" y="144"/>
                    </a:cubicBezTo>
                    <a:cubicBezTo>
                      <a:pt x="96" y="160"/>
                      <a:pt x="48" y="176"/>
                      <a:pt x="0" y="192"/>
                    </a:cubicBezTo>
                  </a:path>
                </a:pathLst>
              </a:custGeom>
              <a:noFill/>
              <a:ln w="1905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00"/>
              </a:p>
            </p:txBody>
          </p:sp>
        </p:grpSp>
        <p:sp>
          <p:nvSpPr>
            <p:cNvPr id="14379" name="Freeform 101"/>
            <p:cNvSpPr/>
            <p:nvPr>
              <p:custDataLst>
                <p:tags r:id="rId44"/>
              </p:custDataLst>
            </p:nvPr>
          </p:nvSpPr>
          <p:spPr bwMode="auto">
            <a:xfrm>
              <a:off x="9665" y="3240"/>
              <a:ext cx="90" cy="450"/>
            </a:xfrm>
            <a:custGeom>
              <a:avLst/>
              <a:gdLst>
                <a:gd name="T0" fmla="*/ 2147483646 w 104"/>
                <a:gd name="T1" fmla="*/ 0 h 192"/>
                <a:gd name="T2" fmla="*/ 2147483646 w 104"/>
                <a:gd name="T3" fmla="*/ 2147483646 h 192"/>
                <a:gd name="T4" fmla="*/ 0 w 104"/>
                <a:gd name="T5" fmla="*/ 2147483646 h 192"/>
                <a:gd name="T6" fmla="*/ 2147483646 w 104"/>
                <a:gd name="T7" fmla="*/ 2147483646 h 192"/>
                <a:gd name="T8" fmla="*/ 0 w 104"/>
                <a:gd name="T9" fmla="*/ 2147483646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92"/>
                <a:gd name="T17" fmla="*/ 104 w 10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92">
                  <a:moveTo>
                    <a:pt x="48" y="0"/>
                  </a:moveTo>
                  <a:cubicBezTo>
                    <a:pt x="76" y="16"/>
                    <a:pt x="104" y="32"/>
                    <a:pt x="96" y="48"/>
                  </a:cubicBezTo>
                  <a:cubicBezTo>
                    <a:pt x="88" y="64"/>
                    <a:pt x="0" y="80"/>
                    <a:pt x="0" y="96"/>
                  </a:cubicBezTo>
                  <a:cubicBezTo>
                    <a:pt x="0" y="112"/>
                    <a:pt x="96" y="128"/>
                    <a:pt x="96" y="144"/>
                  </a:cubicBezTo>
                  <a:cubicBezTo>
                    <a:pt x="96" y="160"/>
                    <a:pt x="48" y="176"/>
                    <a:pt x="0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00"/>
            </a:p>
          </p:txBody>
        </p:sp>
        <p:sp>
          <p:nvSpPr>
            <p:cNvPr id="14380" name="Freeform 102"/>
            <p:cNvSpPr/>
            <p:nvPr>
              <p:custDataLst>
                <p:tags r:id="rId45"/>
              </p:custDataLst>
            </p:nvPr>
          </p:nvSpPr>
          <p:spPr bwMode="auto">
            <a:xfrm>
              <a:off x="10205" y="3240"/>
              <a:ext cx="90" cy="450"/>
            </a:xfrm>
            <a:custGeom>
              <a:avLst/>
              <a:gdLst>
                <a:gd name="T0" fmla="*/ 2147483646 w 104"/>
                <a:gd name="T1" fmla="*/ 0 h 192"/>
                <a:gd name="T2" fmla="*/ 2147483646 w 104"/>
                <a:gd name="T3" fmla="*/ 2147483646 h 192"/>
                <a:gd name="T4" fmla="*/ 0 w 104"/>
                <a:gd name="T5" fmla="*/ 2147483646 h 192"/>
                <a:gd name="T6" fmla="*/ 2147483646 w 104"/>
                <a:gd name="T7" fmla="*/ 2147483646 h 192"/>
                <a:gd name="T8" fmla="*/ 0 w 104"/>
                <a:gd name="T9" fmla="*/ 2147483646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92"/>
                <a:gd name="T17" fmla="*/ 104 w 10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92">
                  <a:moveTo>
                    <a:pt x="48" y="0"/>
                  </a:moveTo>
                  <a:cubicBezTo>
                    <a:pt x="76" y="16"/>
                    <a:pt x="104" y="32"/>
                    <a:pt x="96" y="48"/>
                  </a:cubicBezTo>
                  <a:cubicBezTo>
                    <a:pt x="88" y="64"/>
                    <a:pt x="0" y="80"/>
                    <a:pt x="0" y="96"/>
                  </a:cubicBezTo>
                  <a:cubicBezTo>
                    <a:pt x="0" y="112"/>
                    <a:pt x="96" y="128"/>
                    <a:pt x="96" y="144"/>
                  </a:cubicBezTo>
                  <a:cubicBezTo>
                    <a:pt x="96" y="160"/>
                    <a:pt x="48" y="176"/>
                    <a:pt x="0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00"/>
            </a:p>
          </p:txBody>
        </p:sp>
        <p:sp>
          <p:nvSpPr>
            <p:cNvPr id="14381" name="Freeform 103"/>
            <p:cNvSpPr/>
            <p:nvPr>
              <p:custDataLst>
                <p:tags r:id="rId46"/>
              </p:custDataLst>
            </p:nvPr>
          </p:nvSpPr>
          <p:spPr bwMode="auto">
            <a:xfrm>
              <a:off x="10835" y="3240"/>
              <a:ext cx="90" cy="450"/>
            </a:xfrm>
            <a:custGeom>
              <a:avLst/>
              <a:gdLst>
                <a:gd name="T0" fmla="*/ 2147483646 w 104"/>
                <a:gd name="T1" fmla="*/ 0 h 192"/>
                <a:gd name="T2" fmla="*/ 2147483646 w 104"/>
                <a:gd name="T3" fmla="*/ 2147483646 h 192"/>
                <a:gd name="T4" fmla="*/ 0 w 104"/>
                <a:gd name="T5" fmla="*/ 2147483646 h 192"/>
                <a:gd name="T6" fmla="*/ 2147483646 w 104"/>
                <a:gd name="T7" fmla="*/ 2147483646 h 192"/>
                <a:gd name="T8" fmla="*/ 0 w 104"/>
                <a:gd name="T9" fmla="*/ 2147483646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92"/>
                <a:gd name="T17" fmla="*/ 104 w 10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92">
                  <a:moveTo>
                    <a:pt x="48" y="0"/>
                  </a:moveTo>
                  <a:cubicBezTo>
                    <a:pt x="76" y="16"/>
                    <a:pt x="104" y="32"/>
                    <a:pt x="96" y="48"/>
                  </a:cubicBezTo>
                  <a:cubicBezTo>
                    <a:pt x="88" y="64"/>
                    <a:pt x="0" y="80"/>
                    <a:pt x="0" y="96"/>
                  </a:cubicBezTo>
                  <a:cubicBezTo>
                    <a:pt x="0" y="112"/>
                    <a:pt x="96" y="128"/>
                    <a:pt x="96" y="144"/>
                  </a:cubicBezTo>
                  <a:cubicBezTo>
                    <a:pt x="96" y="160"/>
                    <a:pt x="48" y="176"/>
                    <a:pt x="0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00"/>
            </a:p>
          </p:txBody>
        </p:sp>
        <p:sp>
          <p:nvSpPr>
            <p:cNvPr id="14382" name="Line 104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9125" y="3690"/>
              <a:ext cx="90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4383" name="Line 105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>
              <a:off x="9665" y="3690"/>
              <a:ext cx="36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4384" name="Line 106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 flipH="1">
              <a:off x="10025" y="3690"/>
              <a:ext cx="18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4385" name="Line 107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 flipH="1">
              <a:off x="10025" y="3690"/>
              <a:ext cx="81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4386" name="Line 108"/>
            <p:cNvSpPr>
              <a:spLocks noChangeShapeType="1"/>
            </p:cNvSpPr>
            <p:nvPr>
              <p:custDataLst>
                <p:tags r:id="rId51"/>
              </p:custDataLst>
            </p:nvPr>
          </p:nvSpPr>
          <p:spPr bwMode="auto">
            <a:xfrm flipH="1">
              <a:off x="9575" y="4050"/>
              <a:ext cx="45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grpSp>
          <p:nvGrpSpPr>
            <p:cNvPr id="14387" name="Group 115"/>
            <p:cNvGrpSpPr/>
            <p:nvPr/>
          </p:nvGrpSpPr>
          <p:grpSpPr bwMode="auto">
            <a:xfrm>
              <a:off x="10205" y="4315"/>
              <a:ext cx="540" cy="540"/>
              <a:chOff x="832" y="2920"/>
              <a:chExt cx="288" cy="288"/>
            </a:xfrm>
          </p:grpSpPr>
          <p:sp>
            <p:nvSpPr>
              <p:cNvPr id="14409" name="Oval 116"/>
              <p:cNvSpPr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832" y="2920"/>
                <a:ext cx="288" cy="288"/>
              </a:xfrm>
              <a:prstGeom prst="ellipse">
                <a:avLst/>
              </a:prstGeom>
              <a:solidFill>
                <a:srgbClr val="990033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100"/>
              </a:p>
            </p:txBody>
          </p:sp>
          <p:sp>
            <p:nvSpPr>
              <p:cNvPr id="14410" name="Freeform 117"/>
              <p:cNvSpPr/>
              <p:nvPr>
                <p:custDataLst>
                  <p:tags r:id="rId53"/>
                </p:custDataLst>
              </p:nvPr>
            </p:nvSpPr>
            <p:spPr bwMode="auto">
              <a:xfrm>
                <a:off x="960" y="2944"/>
                <a:ext cx="48" cy="240"/>
              </a:xfrm>
              <a:custGeom>
                <a:avLst/>
                <a:gdLst>
                  <a:gd name="T0" fmla="*/ 0 w 104"/>
                  <a:gd name="T1" fmla="*/ 0 h 192"/>
                  <a:gd name="T2" fmla="*/ 0 w 104"/>
                  <a:gd name="T3" fmla="*/ 231 h 192"/>
                  <a:gd name="T4" fmla="*/ 0 w 104"/>
                  <a:gd name="T5" fmla="*/ 460 h 192"/>
                  <a:gd name="T6" fmla="*/ 0 w 104"/>
                  <a:gd name="T7" fmla="*/ 686 h 192"/>
                  <a:gd name="T8" fmla="*/ 0 w 104"/>
                  <a:gd name="T9" fmla="*/ 916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92"/>
                  <a:gd name="T17" fmla="*/ 104 w 10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92">
                    <a:moveTo>
                      <a:pt x="48" y="0"/>
                    </a:moveTo>
                    <a:cubicBezTo>
                      <a:pt x="76" y="16"/>
                      <a:pt x="104" y="32"/>
                      <a:pt x="96" y="48"/>
                    </a:cubicBezTo>
                    <a:cubicBezTo>
                      <a:pt x="88" y="64"/>
                      <a:pt x="0" y="80"/>
                      <a:pt x="0" y="96"/>
                    </a:cubicBezTo>
                    <a:cubicBezTo>
                      <a:pt x="0" y="112"/>
                      <a:pt x="96" y="128"/>
                      <a:pt x="96" y="144"/>
                    </a:cubicBezTo>
                    <a:cubicBezTo>
                      <a:pt x="96" y="160"/>
                      <a:pt x="48" y="176"/>
                      <a:pt x="0" y="192"/>
                    </a:cubicBezTo>
                  </a:path>
                </a:pathLst>
              </a:custGeom>
              <a:noFill/>
              <a:ln w="1905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00"/>
              </a:p>
            </p:txBody>
          </p:sp>
        </p:grpSp>
        <p:sp>
          <p:nvSpPr>
            <p:cNvPr id="14388" name="Line 118"/>
            <p:cNvSpPr>
              <a:spLocks noChangeShapeType="1"/>
            </p:cNvSpPr>
            <p:nvPr>
              <p:custDataLst>
                <p:tags r:id="rId54"/>
              </p:custDataLst>
            </p:nvPr>
          </p:nvSpPr>
          <p:spPr bwMode="auto">
            <a:xfrm>
              <a:off x="10025" y="4043"/>
              <a:ext cx="45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grpSp>
          <p:nvGrpSpPr>
            <p:cNvPr id="14389" name="Group 119"/>
            <p:cNvGrpSpPr/>
            <p:nvPr/>
          </p:nvGrpSpPr>
          <p:grpSpPr bwMode="auto">
            <a:xfrm>
              <a:off x="6728" y="4303"/>
              <a:ext cx="540" cy="540"/>
              <a:chOff x="832" y="2920"/>
              <a:chExt cx="288" cy="288"/>
            </a:xfrm>
          </p:grpSpPr>
          <p:sp>
            <p:nvSpPr>
              <p:cNvPr id="14407" name="Oval 120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832" y="2920"/>
                <a:ext cx="288" cy="288"/>
              </a:xfrm>
              <a:prstGeom prst="ellipse">
                <a:avLst/>
              </a:prstGeom>
              <a:solidFill>
                <a:srgbClr val="990033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100"/>
              </a:p>
            </p:txBody>
          </p:sp>
          <p:sp>
            <p:nvSpPr>
              <p:cNvPr id="14408" name="Freeform 121"/>
              <p:cNvSpPr/>
              <p:nvPr>
                <p:custDataLst>
                  <p:tags r:id="rId56"/>
                </p:custDataLst>
              </p:nvPr>
            </p:nvSpPr>
            <p:spPr bwMode="auto">
              <a:xfrm>
                <a:off x="960" y="2944"/>
                <a:ext cx="48" cy="240"/>
              </a:xfrm>
              <a:custGeom>
                <a:avLst/>
                <a:gdLst>
                  <a:gd name="T0" fmla="*/ 0 w 104"/>
                  <a:gd name="T1" fmla="*/ 0 h 192"/>
                  <a:gd name="T2" fmla="*/ 0 w 104"/>
                  <a:gd name="T3" fmla="*/ 231 h 192"/>
                  <a:gd name="T4" fmla="*/ 0 w 104"/>
                  <a:gd name="T5" fmla="*/ 460 h 192"/>
                  <a:gd name="T6" fmla="*/ 0 w 104"/>
                  <a:gd name="T7" fmla="*/ 686 h 192"/>
                  <a:gd name="T8" fmla="*/ 0 w 104"/>
                  <a:gd name="T9" fmla="*/ 916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92"/>
                  <a:gd name="T17" fmla="*/ 104 w 10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92">
                    <a:moveTo>
                      <a:pt x="48" y="0"/>
                    </a:moveTo>
                    <a:cubicBezTo>
                      <a:pt x="76" y="16"/>
                      <a:pt x="104" y="32"/>
                      <a:pt x="96" y="48"/>
                    </a:cubicBezTo>
                    <a:cubicBezTo>
                      <a:pt x="88" y="64"/>
                      <a:pt x="0" y="80"/>
                      <a:pt x="0" y="96"/>
                    </a:cubicBezTo>
                    <a:cubicBezTo>
                      <a:pt x="0" y="112"/>
                      <a:pt x="96" y="128"/>
                      <a:pt x="96" y="144"/>
                    </a:cubicBezTo>
                    <a:cubicBezTo>
                      <a:pt x="96" y="160"/>
                      <a:pt x="48" y="176"/>
                      <a:pt x="0" y="192"/>
                    </a:cubicBezTo>
                  </a:path>
                </a:pathLst>
              </a:custGeom>
              <a:noFill/>
              <a:ln w="1905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00"/>
              </a:p>
            </p:txBody>
          </p:sp>
        </p:grpSp>
        <p:sp>
          <p:nvSpPr>
            <p:cNvPr id="14390" name="Freeform 122"/>
            <p:cNvSpPr/>
            <p:nvPr>
              <p:custDataLst>
                <p:tags r:id="rId57"/>
              </p:custDataLst>
            </p:nvPr>
          </p:nvSpPr>
          <p:spPr bwMode="auto">
            <a:xfrm>
              <a:off x="7628" y="3257"/>
              <a:ext cx="90" cy="450"/>
            </a:xfrm>
            <a:custGeom>
              <a:avLst/>
              <a:gdLst>
                <a:gd name="T0" fmla="*/ 2147483646 w 104"/>
                <a:gd name="T1" fmla="*/ 0 h 192"/>
                <a:gd name="T2" fmla="*/ 2147483646 w 104"/>
                <a:gd name="T3" fmla="*/ 2147483646 h 192"/>
                <a:gd name="T4" fmla="*/ 0 w 104"/>
                <a:gd name="T5" fmla="*/ 2147483646 h 192"/>
                <a:gd name="T6" fmla="*/ 2147483646 w 104"/>
                <a:gd name="T7" fmla="*/ 2147483646 h 192"/>
                <a:gd name="T8" fmla="*/ 0 w 104"/>
                <a:gd name="T9" fmla="*/ 2147483646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92"/>
                <a:gd name="T17" fmla="*/ 104 w 10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92">
                  <a:moveTo>
                    <a:pt x="48" y="0"/>
                  </a:moveTo>
                  <a:cubicBezTo>
                    <a:pt x="76" y="16"/>
                    <a:pt x="104" y="32"/>
                    <a:pt x="96" y="48"/>
                  </a:cubicBezTo>
                  <a:cubicBezTo>
                    <a:pt x="88" y="64"/>
                    <a:pt x="0" y="80"/>
                    <a:pt x="0" y="96"/>
                  </a:cubicBezTo>
                  <a:cubicBezTo>
                    <a:pt x="0" y="112"/>
                    <a:pt x="96" y="128"/>
                    <a:pt x="96" y="144"/>
                  </a:cubicBezTo>
                  <a:cubicBezTo>
                    <a:pt x="96" y="160"/>
                    <a:pt x="48" y="176"/>
                    <a:pt x="0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00"/>
            </a:p>
          </p:txBody>
        </p:sp>
        <p:sp>
          <p:nvSpPr>
            <p:cNvPr id="14391" name="Line 123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>
              <a:off x="7628" y="3741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grpSp>
          <p:nvGrpSpPr>
            <p:cNvPr id="14392" name="Group 124"/>
            <p:cNvGrpSpPr/>
            <p:nvPr/>
          </p:nvGrpSpPr>
          <p:grpSpPr bwMode="auto">
            <a:xfrm>
              <a:off x="7988" y="4298"/>
              <a:ext cx="540" cy="540"/>
              <a:chOff x="832" y="2920"/>
              <a:chExt cx="288" cy="288"/>
            </a:xfrm>
          </p:grpSpPr>
          <p:sp>
            <p:nvSpPr>
              <p:cNvPr id="14405" name="Oval 125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832" y="2920"/>
                <a:ext cx="288" cy="288"/>
              </a:xfrm>
              <a:prstGeom prst="ellipse">
                <a:avLst/>
              </a:prstGeom>
              <a:solidFill>
                <a:srgbClr val="990033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100"/>
              </a:p>
            </p:txBody>
          </p:sp>
          <p:sp>
            <p:nvSpPr>
              <p:cNvPr id="14406" name="Freeform 126"/>
              <p:cNvSpPr/>
              <p:nvPr>
                <p:custDataLst>
                  <p:tags r:id="rId60"/>
                </p:custDataLst>
              </p:nvPr>
            </p:nvSpPr>
            <p:spPr bwMode="auto">
              <a:xfrm>
                <a:off x="960" y="2944"/>
                <a:ext cx="48" cy="240"/>
              </a:xfrm>
              <a:custGeom>
                <a:avLst/>
                <a:gdLst>
                  <a:gd name="T0" fmla="*/ 0 w 104"/>
                  <a:gd name="T1" fmla="*/ 0 h 192"/>
                  <a:gd name="T2" fmla="*/ 0 w 104"/>
                  <a:gd name="T3" fmla="*/ 231 h 192"/>
                  <a:gd name="T4" fmla="*/ 0 w 104"/>
                  <a:gd name="T5" fmla="*/ 460 h 192"/>
                  <a:gd name="T6" fmla="*/ 0 w 104"/>
                  <a:gd name="T7" fmla="*/ 686 h 192"/>
                  <a:gd name="T8" fmla="*/ 0 w 104"/>
                  <a:gd name="T9" fmla="*/ 916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92"/>
                  <a:gd name="T17" fmla="*/ 104 w 10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92">
                    <a:moveTo>
                      <a:pt x="48" y="0"/>
                    </a:moveTo>
                    <a:cubicBezTo>
                      <a:pt x="76" y="16"/>
                      <a:pt x="104" y="32"/>
                      <a:pt x="96" y="48"/>
                    </a:cubicBezTo>
                    <a:cubicBezTo>
                      <a:pt x="88" y="64"/>
                      <a:pt x="0" y="80"/>
                      <a:pt x="0" y="96"/>
                    </a:cubicBezTo>
                    <a:cubicBezTo>
                      <a:pt x="0" y="112"/>
                      <a:pt x="96" y="128"/>
                      <a:pt x="96" y="144"/>
                    </a:cubicBezTo>
                    <a:cubicBezTo>
                      <a:pt x="96" y="160"/>
                      <a:pt x="48" y="176"/>
                      <a:pt x="0" y="192"/>
                    </a:cubicBezTo>
                  </a:path>
                </a:pathLst>
              </a:custGeom>
              <a:noFill/>
              <a:ln w="1905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00"/>
              </a:p>
            </p:txBody>
          </p:sp>
        </p:grpSp>
        <p:sp>
          <p:nvSpPr>
            <p:cNvPr id="14393" name="Freeform 127"/>
            <p:cNvSpPr/>
            <p:nvPr>
              <p:custDataLst>
                <p:tags r:id="rId61"/>
              </p:custDataLst>
            </p:nvPr>
          </p:nvSpPr>
          <p:spPr bwMode="auto">
            <a:xfrm>
              <a:off x="8241" y="3240"/>
              <a:ext cx="90" cy="450"/>
            </a:xfrm>
            <a:custGeom>
              <a:avLst/>
              <a:gdLst>
                <a:gd name="T0" fmla="*/ 2147483646 w 104"/>
                <a:gd name="T1" fmla="*/ 0 h 192"/>
                <a:gd name="T2" fmla="*/ 2147483646 w 104"/>
                <a:gd name="T3" fmla="*/ 2147483646 h 192"/>
                <a:gd name="T4" fmla="*/ 0 w 104"/>
                <a:gd name="T5" fmla="*/ 2147483646 h 192"/>
                <a:gd name="T6" fmla="*/ 2147483646 w 104"/>
                <a:gd name="T7" fmla="*/ 2147483646 h 192"/>
                <a:gd name="T8" fmla="*/ 0 w 104"/>
                <a:gd name="T9" fmla="*/ 2147483646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92"/>
                <a:gd name="T17" fmla="*/ 104 w 10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92">
                  <a:moveTo>
                    <a:pt x="48" y="0"/>
                  </a:moveTo>
                  <a:cubicBezTo>
                    <a:pt x="76" y="16"/>
                    <a:pt x="104" y="32"/>
                    <a:pt x="96" y="48"/>
                  </a:cubicBezTo>
                  <a:cubicBezTo>
                    <a:pt x="88" y="64"/>
                    <a:pt x="0" y="80"/>
                    <a:pt x="0" y="96"/>
                  </a:cubicBezTo>
                  <a:cubicBezTo>
                    <a:pt x="0" y="112"/>
                    <a:pt x="96" y="128"/>
                    <a:pt x="96" y="144"/>
                  </a:cubicBezTo>
                  <a:cubicBezTo>
                    <a:pt x="96" y="160"/>
                    <a:pt x="48" y="176"/>
                    <a:pt x="0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00"/>
            </a:p>
          </p:txBody>
        </p:sp>
        <p:sp>
          <p:nvSpPr>
            <p:cNvPr id="14394" name="Line 128"/>
            <p:cNvSpPr>
              <a:spLocks noChangeShapeType="1"/>
            </p:cNvSpPr>
            <p:nvPr>
              <p:custDataLst>
                <p:tags r:id="rId62"/>
              </p:custDataLst>
            </p:nvPr>
          </p:nvSpPr>
          <p:spPr bwMode="auto">
            <a:xfrm>
              <a:off x="8241" y="3724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4395" name="Line 129"/>
            <p:cNvSpPr>
              <a:spLocks noChangeShapeType="1"/>
            </p:cNvSpPr>
            <p:nvPr>
              <p:custDataLst>
                <p:tags r:id="rId63"/>
              </p:custDataLst>
            </p:nvPr>
          </p:nvSpPr>
          <p:spPr bwMode="auto">
            <a:xfrm>
              <a:off x="2014" y="8495"/>
              <a:ext cx="9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4396" name="Text Box 131"/>
            <p:cNvSpPr txBox="1"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1744" y="7865"/>
              <a:ext cx="216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800"/>
                <a:t>用户灵活性</a:t>
              </a:r>
              <a:endParaRPr lang="zh-CN" altLang="en-US" sz="1800"/>
            </a:p>
          </p:txBody>
        </p:sp>
        <p:sp>
          <p:nvSpPr>
            <p:cNvPr id="14397" name="Text Box 132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4895" y="7865"/>
              <a:ext cx="63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大</a:t>
              </a:r>
              <a:endParaRPr lang="zh-CN" altLang="en-US" sz="1800"/>
            </a:p>
          </p:txBody>
        </p:sp>
        <p:sp>
          <p:nvSpPr>
            <p:cNvPr id="14398" name="Text Box 133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7325" y="7865"/>
              <a:ext cx="63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小</a:t>
              </a:r>
              <a:endParaRPr lang="zh-CN" altLang="en-US" sz="1800"/>
            </a:p>
          </p:txBody>
        </p:sp>
        <p:sp>
          <p:nvSpPr>
            <p:cNvPr id="14399" name="Text Box 134"/>
            <p:cNvSpPr txBox="1"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9755" y="7865"/>
              <a:ext cx="63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大</a:t>
              </a:r>
              <a:endParaRPr lang="zh-CN" altLang="en-US" sz="1800"/>
            </a:p>
          </p:txBody>
        </p:sp>
        <p:sp>
          <p:nvSpPr>
            <p:cNvPr id="14400" name="Line 135"/>
            <p:cNvSpPr>
              <a:spLocks noChangeShapeType="1"/>
            </p:cNvSpPr>
            <p:nvPr>
              <p:custDataLst>
                <p:tags r:id="rId68"/>
              </p:custDataLst>
            </p:nvPr>
          </p:nvSpPr>
          <p:spPr bwMode="auto">
            <a:xfrm>
              <a:off x="2014" y="5614"/>
              <a:ext cx="9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4401" name="Text Box 136"/>
            <p:cNvSpPr txBox="1"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2104" y="4984"/>
              <a:ext cx="216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dirty="0"/>
                <a:t>利用多核</a:t>
              </a:r>
              <a:endParaRPr lang="en-US" altLang="zh-CN" sz="1800" dirty="0"/>
            </a:p>
          </p:txBody>
        </p:sp>
        <p:sp>
          <p:nvSpPr>
            <p:cNvPr id="14402" name="Text Box 137"/>
            <p:cNvSpPr txBox="1"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4895" y="4984"/>
              <a:ext cx="63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dirty="0"/>
                <a:t>差</a:t>
              </a:r>
              <a:endParaRPr lang="zh-CN" altLang="en-US" sz="1800" dirty="0"/>
            </a:p>
          </p:txBody>
        </p:sp>
        <p:sp>
          <p:nvSpPr>
            <p:cNvPr id="14403" name="Text Box 138"/>
            <p:cNvSpPr txBox="1"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7325" y="4984"/>
              <a:ext cx="63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好</a:t>
              </a:r>
              <a:endParaRPr lang="zh-CN" altLang="en-US" sz="1800"/>
            </a:p>
          </p:txBody>
        </p:sp>
        <p:sp>
          <p:nvSpPr>
            <p:cNvPr id="14404" name="Text Box 139"/>
            <p:cNvSpPr txBox="1"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9755" y="4984"/>
              <a:ext cx="63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好</a:t>
              </a:r>
              <a:endParaRPr lang="zh-CN" altLang="en-US" sz="1800"/>
            </a:p>
          </p:txBody>
        </p:sp>
        <p:sp>
          <p:nvSpPr>
            <p:cNvPr id="81" name="Line 50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2056" y="8495"/>
              <a:ext cx="9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82" name="Line 129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2056" y="9215"/>
              <a:ext cx="9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83" name="Text Box 131"/>
            <p:cNvSpPr txBox="1"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1466" y="8585"/>
              <a:ext cx="2572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 smtClean="0"/>
                <a:t>CPU</a:t>
              </a:r>
              <a:r>
                <a:rPr lang="zh-CN" altLang="en-US" sz="1800" dirty="0"/>
                <a:t>资源</a:t>
              </a:r>
              <a:r>
                <a:rPr lang="zh-CN" altLang="en-US" sz="1800" dirty="0" smtClean="0"/>
                <a:t>分配</a:t>
              </a:r>
              <a:endParaRPr lang="zh-CN" altLang="en-US" sz="1800" dirty="0"/>
            </a:p>
          </p:txBody>
        </p:sp>
        <p:sp>
          <p:nvSpPr>
            <p:cNvPr id="84" name="Text Box 132"/>
            <p:cNvSpPr txBox="1"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4936" y="8585"/>
              <a:ext cx="63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dirty="0" smtClean="0"/>
                <a:t>少</a:t>
              </a:r>
              <a:endParaRPr lang="zh-CN" altLang="en-US" sz="1800" dirty="0"/>
            </a:p>
          </p:txBody>
        </p:sp>
        <p:sp>
          <p:nvSpPr>
            <p:cNvPr id="85" name="Text Box 133"/>
            <p:cNvSpPr txBox="1"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7366" y="8585"/>
              <a:ext cx="63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dirty="0" smtClean="0"/>
                <a:t>多</a:t>
              </a:r>
              <a:endParaRPr lang="zh-CN" altLang="en-US" sz="1800" dirty="0"/>
            </a:p>
          </p:txBody>
        </p:sp>
        <p:sp>
          <p:nvSpPr>
            <p:cNvPr id="86" name="Text Box 134"/>
            <p:cNvSpPr txBox="1"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9796" y="8585"/>
              <a:ext cx="63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dirty="0"/>
                <a:t>中</a:t>
              </a:r>
              <a:endParaRPr lang="zh-CN" alt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线程的</a:t>
            </a:r>
            <a:r>
              <a:rPr lang="zh-CN" altLang="en-US" dirty="0">
                <a:latin typeface="+mn-ea"/>
                <a:ea typeface="+mn-ea"/>
              </a:rPr>
              <a:t>分类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383540" y="1768475"/>
          <a:ext cx="8621395" cy="322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230"/>
                <a:gridCol w="4288155"/>
                <a:gridCol w="2874010"/>
              </a:tblGrid>
              <a:tr h="645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C00000"/>
                          </a:solidFill>
                        </a:rPr>
                        <a:t>线程：进程</a:t>
                      </a:r>
                      <a:endParaRPr lang="zh-CN" altLang="en-US" sz="2000">
                        <a:solidFill>
                          <a:srgbClr val="C0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C00000"/>
                          </a:solidFill>
                        </a:rPr>
                        <a:t>描</a:t>
                      </a:r>
                      <a:r>
                        <a:rPr lang="en-US" altLang="zh-CN" sz="2000">
                          <a:solidFill>
                            <a:srgbClr val="C00000"/>
                          </a:solidFill>
                        </a:rPr>
                        <a:t>    </a:t>
                      </a:r>
                      <a:r>
                        <a:rPr lang="zh-CN" altLang="en-US" sz="2000">
                          <a:solidFill>
                            <a:srgbClr val="C00000"/>
                          </a:solidFill>
                        </a:rPr>
                        <a:t>述</a:t>
                      </a:r>
                      <a:endParaRPr lang="zh-CN" altLang="en-US" sz="2000">
                        <a:solidFill>
                          <a:srgbClr val="C0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C00000"/>
                          </a:solidFill>
                        </a:rPr>
                        <a:t>实例系统</a:t>
                      </a:r>
                      <a:endParaRPr lang="zh-CN" altLang="en-US" sz="2000">
                        <a:solidFill>
                          <a:srgbClr val="C00000"/>
                        </a:solidFill>
                      </a:endParaRPr>
                    </a:p>
                  </a:txBody>
                  <a:tcPr anchor="ctr" anchorCtr="0"/>
                </a:tc>
              </a:tr>
              <a:tr h="645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: 1</a:t>
                      </a:r>
                      <a:endParaRPr lang="en-US" altLang="zh-CN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</a:rPr>
                        <a:t>执行每个线程的是唯一的进程</a:t>
                      </a:r>
                      <a:endParaRPr lang="zh-CN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</a:rPr>
                        <a:t>传统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UNIX</a:t>
                      </a:r>
                      <a:endParaRPr lang="en-US" altLang="zh-CN" sz="20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645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: 1</a:t>
                      </a:r>
                      <a:endParaRPr lang="en-US" altLang="zh-CN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</a:rPr>
                        <a:t>在一个进程中创建和</a:t>
                      </a:r>
                      <a:r>
                        <a:rPr lang="zh-CN" altLang="en-US" sz="2000" b="1">
                          <a:solidFill>
                            <a:schemeClr val="tx1"/>
                          </a:solidFill>
                        </a:rPr>
                        <a:t>执行多个</a:t>
                      </a:r>
                      <a:r>
                        <a:rPr lang="zh-CN" altLang="en-US" sz="2000" b="1">
                          <a:solidFill>
                            <a:schemeClr val="tx1"/>
                          </a:solidFill>
                        </a:rPr>
                        <a:t>线程</a:t>
                      </a:r>
                      <a:endParaRPr lang="zh-CN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Windows</a:t>
                      </a:r>
                      <a:r>
                        <a:rPr lang="zh-CN" altLang="en-US" sz="2000" b="1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Solaris</a:t>
                      </a:r>
                      <a:r>
                        <a:rPr lang="zh-CN" altLang="en-US" sz="2000" b="1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LInux</a:t>
                      </a:r>
                      <a:endParaRPr lang="en-US" altLang="zh-CN" sz="20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645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: M</a:t>
                      </a:r>
                      <a:endParaRPr lang="en-US" altLang="zh-CN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</a:rPr>
                        <a:t>允许线程从一个进程环境迁移到另一个进程</a:t>
                      </a:r>
                      <a:r>
                        <a:rPr lang="zh-CN" altLang="en-US" sz="2000" b="1">
                          <a:solidFill>
                            <a:schemeClr val="tx1"/>
                          </a:solidFill>
                        </a:rPr>
                        <a:t>环境</a:t>
                      </a:r>
                      <a:endParaRPr lang="zh-CN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Ra(Clouds)</a:t>
                      </a:r>
                      <a:r>
                        <a:rPr lang="zh-CN" altLang="en-US" sz="2000" b="1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Emerland</a:t>
                      </a:r>
                      <a:endParaRPr lang="en-US" altLang="zh-CN" sz="20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645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: N</a:t>
                      </a:r>
                      <a:endParaRPr lang="en-US" altLang="zh-CN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</a:rPr>
                        <a:t>结合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 : 1</a:t>
                      </a: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和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 : M</a:t>
                      </a: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的</a:t>
                      </a: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属性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TRIX</a:t>
                      </a:r>
                      <a:endParaRPr lang="en-US" altLang="zh-CN" sz="20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内容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29600" cy="4471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00000"/>
                </a:solidFill>
              </a:rPr>
              <a:t>线程的引入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线程</a:t>
            </a:r>
            <a:r>
              <a:rPr lang="zh-CN" altLang="en-US" sz="2800" b="1" dirty="0">
                <a:solidFill>
                  <a:schemeClr val="tx2"/>
                </a:solidFill>
              </a:rPr>
              <a:t>的功能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线程</a:t>
            </a:r>
            <a:r>
              <a:rPr lang="zh-CN" altLang="en-US" sz="2800" b="1" dirty="0">
                <a:solidFill>
                  <a:schemeClr val="tx2"/>
                </a:solidFill>
              </a:rPr>
              <a:t>分类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线程的引入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25485" cy="4526280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进程生命周期中，核心任务是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竞争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CPU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多个进程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协作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完成任务，需要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进程间进行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频繁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通信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进程间通信本质是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系统调用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，需要较多的时间和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CPU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资源开销。包括：CPU寄存器的保存和加载，内核调度代码的执行等</a:t>
            </a:r>
            <a:endParaRPr lang="zh-CN" altLang="en-US" sz="24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一个进程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只能有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一个代码执行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序列吗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?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是否有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可以并行处理的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程序段？</a:t>
            </a:r>
            <a:endParaRPr lang="en-US" altLang="zh-CN" sz="2400" b="1" baseline="30000" dirty="0">
              <a:solidFill>
                <a:srgbClr val="16162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线程的引入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6690"/>
            <a:ext cx="8325485" cy="4526280"/>
          </a:xfrm>
        </p:spPr>
        <p:txBody>
          <a:bodyPr/>
          <a:lstStyle/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进程具有如下两个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特点：</a:t>
            </a:r>
            <a:endParaRPr lang="zh-CN" altLang="en-US" sz="2400" b="1" dirty="0" smtClean="0">
              <a:solidFill>
                <a:schemeClr val="tx1"/>
              </a:solidFill>
              <a:sym typeface="+mn-ea"/>
            </a:endParaRPr>
          </a:p>
          <a:p>
            <a:pPr lv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资源所有权：</a:t>
            </a:r>
            <a:endParaRPr lang="zh-CN" altLang="en-US" sz="2400" b="1" dirty="0" smtClean="0">
              <a:solidFill>
                <a:schemeClr val="tx1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存放进程映像的虚拟地址空间</a:t>
            </a:r>
            <a:endParaRPr lang="zh-CN" altLang="en-US" sz="2000" b="1" dirty="0" smtClean="0">
              <a:solidFill>
                <a:srgbClr val="0070C0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资源（内存、</a:t>
            </a:r>
            <a:r>
              <a:rPr lang="en-US" altLang="zh-CN" sz="2000" b="1" dirty="0" smtClean="0">
                <a:solidFill>
                  <a:srgbClr val="0070C0"/>
                </a:solidFill>
                <a:sym typeface="+mn-ea"/>
              </a:rPr>
              <a:t>I/O</a:t>
            </a: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通道、</a:t>
            </a:r>
            <a:r>
              <a:rPr lang="en-US" altLang="zh-CN" sz="2000" b="1" dirty="0" smtClean="0">
                <a:solidFill>
                  <a:srgbClr val="0070C0"/>
                </a:solidFill>
                <a:sym typeface="+mn-ea"/>
              </a:rPr>
              <a:t>I/O</a:t>
            </a: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设备、文件等）的控制权或所有权</a:t>
            </a:r>
            <a:endParaRPr lang="zh-CN" altLang="en-US" sz="2000" b="1" dirty="0" smtClean="0">
              <a:solidFill>
                <a:srgbClr val="0070C0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预防进程间发生资源冲突的保护功能</a:t>
            </a:r>
            <a:endParaRPr lang="zh-CN" altLang="en-US" sz="2000" b="1" dirty="0" smtClean="0">
              <a:solidFill>
                <a:srgbClr val="0070C0"/>
              </a:solidFill>
              <a:sym typeface="+mn-ea"/>
            </a:endParaRPr>
          </a:p>
          <a:p>
            <a:pPr lv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调度</a:t>
            </a: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/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执行</a:t>
            </a: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:</a:t>
            </a:r>
            <a:endParaRPr lang="en-US" altLang="zh-CN" sz="2400" b="1" dirty="0" smtClean="0">
              <a:solidFill>
                <a:schemeClr val="tx1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不同进程的执行过程会交替进行，</a:t>
            </a:r>
            <a:endParaRPr lang="zh-CN" altLang="en-US" sz="2000" b="1" dirty="0" smtClean="0">
              <a:solidFill>
                <a:srgbClr val="0070C0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进程具有执行态（运行、就绪）和分配给它的优先级</a:t>
            </a:r>
            <a:endParaRPr lang="zh-CN" altLang="en-US" sz="2000" b="1" dirty="0" smtClean="0">
              <a:solidFill>
                <a:srgbClr val="0070C0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是可被调度和分派的实体</a:t>
            </a:r>
            <a:endParaRPr lang="zh-CN" altLang="en-US" sz="2000" b="1" baseline="30000" dirty="0" smtClean="0">
              <a:solidFill>
                <a:srgbClr val="0070C0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02442" y="1556117"/>
            <a:ext cx="5941374" cy="64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30000"/>
              </a:lnSpc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进程 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资源 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指令执行序列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4100" name="Group 47"/>
          <p:cNvGrpSpPr/>
          <p:nvPr/>
        </p:nvGrpSpPr>
        <p:grpSpPr bwMode="auto">
          <a:xfrm>
            <a:off x="628666" y="2134589"/>
            <a:ext cx="4692376" cy="521575"/>
            <a:chOff x="523" y="1876"/>
            <a:chExt cx="3941" cy="438"/>
          </a:xfrm>
        </p:grpSpPr>
        <p:sp>
          <p:nvSpPr>
            <p:cNvPr id="4132" name="Rectangle 48"/>
            <p:cNvSpPr>
              <a:spLocks noChangeArrowheads="1"/>
            </p:cNvSpPr>
            <p:nvPr/>
          </p:nvSpPr>
          <p:spPr bwMode="auto">
            <a:xfrm>
              <a:off x="523" y="1876"/>
              <a:ext cx="3941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1" eaLnBrk="1" hangingPunct="1">
                <a:lnSpc>
                  <a:spcPct val="140000"/>
                </a:lnSpc>
              </a:pP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将资源和指令执行分开</a:t>
              </a:r>
              <a:endPara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4133" name="Picture 49" descr="j011583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202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1" name="Group 50"/>
          <p:cNvGrpSpPr/>
          <p:nvPr/>
        </p:nvGrpSpPr>
        <p:grpSpPr bwMode="auto">
          <a:xfrm>
            <a:off x="622714" y="2539465"/>
            <a:ext cx="4692375" cy="521575"/>
            <a:chOff x="523" y="1876"/>
            <a:chExt cx="3941" cy="438"/>
          </a:xfrm>
        </p:grpSpPr>
        <p:sp>
          <p:nvSpPr>
            <p:cNvPr id="4130" name="Rectangle 51"/>
            <p:cNvSpPr>
              <a:spLocks noChangeArrowheads="1"/>
            </p:cNvSpPr>
            <p:nvPr/>
          </p:nvSpPr>
          <p:spPr bwMode="auto">
            <a:xfrm>
              <a:off x="523" y="1876"/>
              <a:ext cx="3941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1" eaLnBrk="1" hangingPunct="1">
                <a:lnSpc>
                  <a:spcPct val="140000"/>
                </a:lnSpc>
              </a:pPr>
              <a:r>
                <a:rPr lang="zh-CN" altLang="en-US" sz="20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一套资源 </a:t>
              </a:r>
              <a:r>
                <a:rPr lang="en-US" altLang="zh-CN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+ </a:t>
              </a: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多个指令执行序列</a:t>
              </a:r>
              <a:endPara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4131" name="Picture 52" descr="j011583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202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2" name="Group 53"/>
          <p:cNvGrpSpPr/>
          <p:nvPr/>
        </p:nvGrpSpPr>
        <p:grpSpPr bwMode="auto">
          <a:xfrm>
            <a:off x="171455" y="3910192"/>
            <a:ext cx="5725732" cy="2057722"/>
            <a:chOff x="192" y="1296"/>
            <a:chExt cx="4785" cy="1728"/>
          </a:xfrm>
        </p:grpSpPr>
        <p:sp>
          <p:nvSpPr>
            <p:cNvPr id="4113" name="Rectangle 54"/>
            <p:cNvSpPr>
              <a:spLocks noChangeArrowheads="1"/>
            </p:cNvSpPr>
            <p:nvPr/>
          </p:nvSpPr>
          <p:spPr bwMode="auto">
            <a:xfrm>
              <a:off x="768" y="1296"/>
              <a:ext cx="3216" cy="17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zh-CN" altLang="en-US" sz="100"/>
            </a:p>
          </p:txBody>
        </p:sp>
        <p:sp>
          <p:nvSpPr>
            <p:cNvPr id="4114" name="Rectangle 55"/>
            <p:cNvSpPr>
              <a:spLocks noChangeArrowheads="1"/>
            </p:cNvSpPr>
            <p:nvPr/>
          </p:nvSpPr>
          <p:spPr bwMode="auto">
            <a:xfrm>
              <a:off x="892" y="1355"/>
              <a:ext cx="1440" cy="11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zh-CN" altLang="en-US" sz="100"/>
            </a:p>
          </p:txBody>
        </p:sp>
        <p:sp>
          <p:nvSpPr>
            <p:cNvPr id="4115" name="Text Box 56"/>
            <p:cNvSpPr txBox="1">
              <a:spLocks noChangeArrowheads="1"/>
            </p:cNvSpPr>
            <p:nvPr/>
          </p:nvSpPr>
          <p:spPr bwMode="auto">
            <a:xfrm>
              <a:off x="892" y="1391"/>
              <a:ext cx="158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500" b="1">
                  <a:latin typeface="Tahoma" panose="020B0604030504040204" pitchFamily="34" charset="0"/>
                </a:rPr>
                <a:t>   mov [100], ax</a:t>
              </a:r>
              <a:endParaRPr lang="en-US" altLang="zh-CN" sz="1500" b="1">
                <a:latin typeface="Tahoma" panose="020B0604030504040204" pitchFamily="34" charset="0"/>
              </a:endParaRPr>
            </a:p>
          </p:txBody>
        </p:sp>
        <p:sp>
          <p:nvSpPr>
            <p:cNvPr id="4116" name="Rectangle 57"/>
            <p:cNvSpPr>
              <a:spLocks noChangeArrowheads="1"/>
            </p:cNvSpPr>
            <p:nvPr/>
          </p:nvSpPr>
          <p:spPr bwMode="auto">
            <a:xfrm>
              <a:off x="192" y="1440"/>
              <a:ext cx="537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进程</a:t>
              </a:r>
              <a:endPara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17" name="AutoShape 58"/>
            <p:cNvSpPr>
              <a:spLocks noChangeArrowheads="1"/>
            </p:cNvSpPr>
            <p:nvPr/>
          </p:nvSpPr>
          <p:spPr bwMode="auto">
            <a:xfrm>
              <a:off x="4187" y="1512"/>
              <a:ext cx="480" cy="1296"/>
            </a:xfrm>
            <a:prstGeom prst="irregularSeal2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zh-CN" altLang="en-US" sz="100"/>
            </a:p>
          </p:txBody>
        </p:sp>
        <p:sp>
          <p:nvSpPr>
            <p:cNvPr id="4118" name="Rectangle 59"/>
            <p:cNvSpPr>
              <a:spLocks noChangeArrowheads="1"/>
            </p:cNvSpPr>
            <p:nvPr/>
          </p:nvSpPr>
          <p:spPr bwMode="auto">
            <a:xfrm>
              <a:off x="3984" y="1389"/>
              <a:ext cx="993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1500" b="1" dirty="0" smtClean="0"/>
                <a:t>内存映射</a:t>
              </a:r>
              <a:r>
                <a:rPr lang="zh-CN" altLang="en-US" sz="1500" b="1" dirty="0"/>
                <a:t>表</a:t>
              </a:r>
              <a:endParaRPr lang="zh-CN" altLang="en-US" sz="1500" b="1" dirty="0"/>
            </a:p>
          </p:txBody>
        </p:sp>
        <p:sp>
          <p:nvSpPr>
            <p:cNvPr id="4119" name="Freeform 60"/>
            <p:cNvSpPr/>
            <p:nvPr/>
          </p:nvSpPr>
          <p:spPr bwMode="auto">
            <a:xfrm>
              <a:off x="1564" y="1632"/>
              <a:ext cx="96" cy="480"/>
            </a:xfrm>
            <a:custGeom>
              <a:avLst/>
              <a:gdLst>
                <a:gd name="T0" fmla="*/ 30 w 104"/>
                <a:gd name="T1" fmla="*/ 0 h 192"/>
                <a:gd name="T2" fmla="*/ 60 w 104"/>
                <a:gd name="T3" fmla="*/ 11720 h 192"/>
                <a:gd name="T4" fmla="*/ 0 w 104"/>
                <a:gd name="T5" fmla="*/ 23438 h 192"/>
                <a:gd name="T6" fmla="*/ 60 w 104"/>
                <a:gd name="T7" fmla="*/ 35158 h 192"/>
                <a:gd name="T8" fmla="*/ 0 w 104"/>
                <a:gd name="T9" fmla="*/ 46875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92"/>
                <a:gd name="T17" fmla="*/ 104 w 10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92">
                  <a:moveTo>
                    <a:pt x="48" y="0"/>
                  </a:moveTo>
                  <a:cubicBezTo>
                    <a:pt x="76" y="16"/>
                    <a:pt x="104" y="32"/>
                    <a:pt x="96" y="48"/>
                  </a:cubicBezTo>
                  <a:cubicBezTo>
                    <a:pt x="88" y="64"/>
                    <a:pt x="0" y="80"/>
                    <a:pt x="0" y="96"/>
                  </a:cubicBezTo>
                  <a:cubicBezTo>
                    <a:pt x="0" y="112"/>
                    <a:pt x="96" y="128"/>
                    <a:pt x="96" y="144"/>
                  </a:cubicBezTo>
                  <a:cubicBezTo>
                    <a:pt x="96" y="160"/>
                    <a:pt x="48" y="176"/>
                    <a:pt x="0" y="19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00"/>
            </a:p>
          </p:txBody>
        </p:sp>
        <p:sp>
          <p:nvSpPr>
            <p:cNvPr id="4120" name="Rectangle 61"/>
            <p:cNvSpPr>
              <a:spLocks noChangeArrowheads="1"/>
            </p:cNvSpPr>
            <p:nvPr/>
          </p:nvSpPr>
          <p:spPr bwMode="auto">
            <a:xfrm>
              <a:off x="2431" y="1345"/>
              <a:ext cx="1440" cy="11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zh-CN" altLang="en-US" sz="100"/>
            </a:p>
          </p:txBody>
        </p:sp>
        <p:sp>
          <p:nvSpPr>
            <p:cNvPr id="4121" name="Text Box 62"/>
            <p:cNvSpPr txBox="1">
              <a:spLocks noChangeArrowheads="1"/>
            </p:cNvSpPr>
            <p:nvPr/>
          </p:nvSpPr>
          <p:spPr bwMode="auto">
            <a:xfrm>
              <a:off x="2431" y="1381"/>
              <a:ext cx="158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500" b="1">
                  <a:latin typeface="Tahoma" panose="020B0604030504040204" pitchFamily="34" charset="0"/>
                </a:rPr>
                <a:t>   mov [100], ax</a:t>
              </a:r>
              <a:endParaRPr lang="en-US" altLang="zh-CN" sz="1500" b="1">
                <a:latin typeface="Tahoma" panose="020B0604030504040204" pitchFamily="34" charset="0"/>
              </a:endParaRPr>
            </a:p>
          </p:txBody>
        </p:sp>
        <p:sp>
          <p:nvSpPr>
            <p:cNvPr id="4122" name="Freeform 63"/>
            <p:cNvSpPr/>
            <p:nvPr/>
          </p:nvSpPr>
          <p:spPr bwMode="auto">
            <a:xfrm>
              <a:off x="3103" y="1632"/>
              <a:ext cx="96" cy="480"/>
            </a:xfrm>
            <a:custGeom>
              <a:avLst/>
              <a:gdLst>
                <a:gd name="T0" fmla="*/ 30 w 104"/>
                <a:gd name="T1" fmla="*/ 0 h 192"/>
                <a:gd name="T2" fmla="*/ 60 w 104"/>
                <a:gd name="T3" fmla="*/ 11720 h 192"/>
                <a:gd name="T4" fmla="*/ 0 w 104"/>
                <a:gd name="T5" fmla="*/ 23438 h 192"/>
                <a:gd name="T6" fmla="*/ 60 w 104"/>
                <a:gd name="T7" fmla="*/ 35158 h 192"/>
                <a:gd name="T8" fmla="*/ 0 w 104"/>
                <a:gd name="T9" fmla="*/ 46875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92"/>
                <a:gd name="T17" fmla="*/ 104 w 10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92">
                  <a:moveTo>
                    <a:pt x="48" y="0"/>
                  </a:moveTo>
                  <a:cubicBezTo>
                    <a:pt x="76" y="16"/>
                    <a:pt x="104" y="32"/>
                    <a:pt x="96" y="48"/>
                  </a:cubicBezTo>
                  <a:cubicBezTo>
                    <a:pt x="88" y="64"/>
                    <a:pt x="0" y="80"/>
                    <a:pt x="0" y="96"/>
                  </a:cubicBezTo>
                  <a:cubicBezTo>
                    <a:pt x="0" y="112"/>
                    <a:pt x="96" y="128"/>
                    <a:pt x="96" y="144"/>
                  </a:cubicBezTo>
                  <a:cubicBezTo>
                    <a:pt x="96" y="160"/>
                    <a:pt x="48" y="176"/>
                    <a:pt x="0" y="19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00"/>
            </a:p>
          </p:txBody>
        </p:sp>
        <p:sp>
          <p:nvSpPr>
            <p:cNvPr id="4123" name="Rectangle 64"/>
            <p:cNvSpPr>
              <a:spLocks noChangeArrowheads="1"/>
            </p:cNvSpPr>
            <p:nvPr/>
          </p:nvSpPr>
          <p:spPr bwMode="auto">
            <a:xfrm>
              <a:off x="892" y="2208"/>
              <a:ext cx="1440" cy="3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zh-CN" altLang="en-US" sz="100"/>
            </a:p>
          </p:txBody>
        </p:sp>
        <p:sp>
          <p:nvSpPr>
            <p:cNvPr id="4124" name="Text Box 65"/>
            <p:cNvSpPr txBox="1">
              <a:spLocks noChangeArrowheads="1"/>
            </p:cNvSpPr>
            <p:nvPr/>
          </p:nvSpPr>
          <p:spPr bwMode="auto">
            <a:xfrm>
              <a:off x="988" y="2256"/>
              <a:ext cx="12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500" b="1">
                  <a:latin typeface="Tahoma" panose="020B0604030504040204" pitchFamily="34" charset="0"/>
                </a:rPr>
                <a:t>   </a:t>
              </a:r>
              <a:r>
                <a:rPr lang="zh-CN" altLang="en-US" sz="1500" b="1">
                  <a:latin typeface="Tahoma" panose="020B0604030504040204" pitchFamily="34" charset="0"/>
                </a:rPr>
                <a:t>寄存器映像</a:t>
              </a:r>
              <a:endParaRPr lang="zh-CN" altLang="en-US" sz="1500" b="1">
                <a:latin typeface="Tahoma" panose="020B0604030504040204" pitchFamily="34" charset="0"/>
              </a:endParaRPr>
            </a:p>
          </p:txBody>
        </p:sp>
        <p:sp>
          <p:nvSpPr>
            <p:cNvPr id="4125" name="Rectangle 66"/>
            <p:cNvSpPr>
              <a:spLocks noChangeArrowheads="1"/>
            </p:cNvSpPr>
            <p:nvPr/>
          </p:nvSpPr>
          <p:spPr bwMode="auto">
            <a:xfrm>
              <a:off x="2430" y="2208"/>
              <a:ext cx="1440" cy="3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zh-CN" altLang="en-US" sz="100"/>
            </a:p>
          </p:txBody>
        </p:sp>
        <p:sp>
          <p:nvSpPr>
            <p:cNvPr id="4126" name="Text Box 67"/>
            <p:cNvSpPr txBox="1">
              <a:spLocks noChangeArrowheads="1"/>
            </p:cNvSpPr>
            <p:nvPr/>
          </p:nvSpPr>
          <p:spPr bwMode="auto">
            <a:xfrm>
              <a:off x="2524" y="2256"/>
              <a:ext cx="12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500" b="1">
                  <a:latin typeface="Tahoma" panose="020B0604030504040204" pitchFamily="34" charset="0"/>
                </a:rPr>
                <a:t>   </a:t>
              </a:r>
              <a:r>
                <a:rPr lang="zh-CN" altLang="en-US" sz="1500" b="1">
                  <a:latin typeface="Tahoma" panose="020B0604030504040204" pitchFamily="34" charset="0"/>
                </a:rPr>
                <a:t>寄存器映像</a:t>
              </a:r>
              <a:endParaRPr lang="zh-CN" altLang="en-US" sz="1500" b="1">
                <a:latin typeface="Tahoma" panose="020B0604030504040204" pitchFamily="34" charset="0"/>
              </a:endParaRPr>
            </a:p>
          </p:txBody>
        </p:sp>
        <p:sp>
          <p:nvSpPr>
            <p:cNvPr id="4127" name="Rectangle 68"/>
            <p:cNvSpPr>
              <a:spLocks noChangeArrowheads="1"/>
            </p:cNvSpPr>
            <p:nvPr/>
          </p:nvSpPr>
          <p:spPr bwMode="auto">
            <a:xfrm>
              <a:off x="768" y="2678"/>
              <a:ext cx="3216" cy="3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zh-CN" altLang="en-US" sz="100"/>
            </a:p>
          </p:txBody>
        </p:sp>
        <p:sp>
          <p:nvSpPr>
            <p:cNvPr id="4128" name="Text Box 69"/>
            <p:cNvSpPr txBox="1">
              <a:spLocks noChangeArrowheads="1"/>
            </p:cNvSpPr>
            <p:nvPr/>
          </p:nvSpPr>
          <p:spPr bwMode="auto">
            <a:xfrm>
              <a:off x="864" y="2726"/>
              <a:ext cx="307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500" b="1">
                  <a:latin typeface="Tahoma" panose="020B0604030504040204" pitchFamily="34" charset="0"/>
                </a:rPr>
                <a:t>进程代码、进程数据、进程资源</a:t>
              </a:r>
              <a:endParaRPr lang="zh-CN" altLang="en-US" sz="1500" b="1">
                <a:latin typeface="Tahoma" panose="020B0604030504040204" pitchFamily="34" charset="0"/>
              </a:endParaRPr>
            </a:p>
          </p:txBody>
        </p:sp>
        <p:sp>
          <p:nvSpPr>
            <p:cNvPr id="4129" name="Line 70"/>
            <p:cNvSpPr>
              <a:spLocks noChangeShapeType="1"/>
            </p:cNvSpPr>
            <p:nvPr/>
          </p:nvSpPr>
          <p:spPr bwMode="auto">
            <a:xfrm flipV="1">
              <a:off x="3840" y="2112"/>
              <a:ext cx="555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</p:grpSp>
      <p:grpSp>
        <p:nvGrpSpPr>
          <p:cNvPr id="5" name="Group 80"/>
          <p:cNvGrpSpPr/>
          <p:nvPr/>
        </p:nvGrpSpPr>
        <p:grpSpPr bwMode="auto">
          <a:xfrm>
            <a:off x="2628969" y="2909298"/>
            <a:ext cx="3314787" cy="1028861"/>
            <a:chOff x="2256" y="1200"/>
            <a:chExt cx="2784" cy="864"/>
          </a:xfrm>
        </p:grpSpPr>
        <p:sp>
          <p:nvSpPr>
            <p:cNvPr id="4110" name="Line 71"/>
            <p:cNvSpPr>
              <a:spLocks noChangeShapeType="1"/>
            </p:cNvSpPr>
            <p:nvPr/>
          </p:nvSpPr>
          <p:spPr bwMode="auto">
            <a:xfrm flipH="1">
              <a:off x="2256" y="1440"/>
              <a:ext cx="2112" cy="6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4111" name="Line 72"/>
            <p:cNvSpPr>
              <a:spLocks noChangeShapeType="1"/>
            </p:cNvSpPr>
            <p:nvPr/>
          </p:nvSpPr>
          <p:spPr bwMode="auto">
            <a:xfrm flipH="1">
              <a:off x="3792" y="1440"/>
              <a:ext cx="576" cy="6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4112" name="Rectangle 73"/>
            <p:cNvSpPr>
              <a:spLocks noChangeArrowheads="1"/>
            </p:cNvSpPr>
            <p:nvPr/>
          </p:nvSpPr>
          <p:spPr bwMode="auto">
            <a:xfrm>
              <a:off x="4416" y="1200"/>
              <a:ext cx="62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800" b="1">
                  <a:solidFill>
                    <a:srgbClr val="FF0000"/>
                  </a:solidFill>
                </a:rPr>
                <a:t>线程</a:t>
              </a:r>
              <a:endParaRPr lang="zh-CN" altLang="en-US" sz="18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79"/>
          <p:cNvGrpSpPr/>
          <p:nvPr/>
        </p:nvGrpSpPr>
        <p:grpSpPr bwMode="auto">
          <a:xfrm>
            <a:off x="5709197" y="1975021"/>
            <a:ext cx="3349315" cy="1383723"/>
            <a:chOff x="571" y="3744"/>
            <a:chExt cx="2813" cy="1162"/>
          </a:xfrm>
        </p:grpSpPr>
        <p:sp>
          <p:nvSpPr>
            <p:cNvPr id="4108" name="Rectangle 76"/>
            <p:cNvSpPr>
              <a:spLocks noChangeArrowheads="1"/>
            </p:cNvSpPr>
            <p:nvPr/>
          </p:nvSpPr>
          <p:spPr bwMode="auto">
            <a:xfrm>
              <a:off x="571" y="3744"/>
              <a:ext cx="2813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1" eaLnBrk="1" hangingPunct="1">
                <a:lnSpc>
                  <a:spcPct val="140000"/>
                </a:lnSpc>
              </a:pPr>
              <a:r>
                <a:rPr lang="zh-CN" altLang="en-US" sz="20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线程</a:t>
              </a:r>
              <a:r>
                <a:rPr lang="en-US" altLang="zh-CN" sz="20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r>
                <a:rPr lang="zh-CN" altLang="en-US" sz="20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轻量级进程</a:t>
              </a:r>
              <a:r>
                <a:rPr lang="en-US" altLang="zh-CN" sz="20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: </a:t>
              </a:r>
              <a:r>
                <a:rPr lang="zh-CN" altLang="en-US" sz="2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保留了并发的优点，避免了进程切换代价</a:t>
              </a:r>
              <a:endPara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4109" name="Picture 77" descr="j011583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" y="389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" name="Group 79"/>
          <p:cNvGrpSpPr/>
          <p:nvPr/>
        </p:nvGrpSpPr>
        <p:grpSpPr bwMode="auto">
          <a:xfrm>
            <a:off x="5715149" y="3399573"/>
            <a:ext cx="3349316" cy="1383723"/>
            <a:chOff x="571" y="3744"/>
            <a:chExt cx="2813" cy="1162"/>
          </a:xfrm>
        </p:grpSpPr>
        <p:sp>
          <p:nvSpPr>
            <p:cNvPr id="4106" name="Rectangle 76"/>
            <p:cNvSpPr>
              <a:spLocks noChangeArrowheads="1"/>
            </p:cNvSpPr>
            <p:nvPr/>
          </p:nvSpPr>
          <p:spPr bwMode="auto">
            <a:xfrm>
              <a:off x="571" y="3744"/>
              <a:ext cx="2813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1" eaLnBrk="1" hangingPunct="1">
                <a:lnSpc>
                  <a:spcPct val="140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实质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就是</a:t>
              </a:r>
              <a:r>
                <a:rPr lang="zh-CN" altLang="en-US" sz="2000" b="1" dirty="0" smtClean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内存映射表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与</a:t>
              </a:r>
              <a:r>
                <a:rPr lang="zh-CN" altLang="en-US" sz="2000" b="1" dirty="0" smtClean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资源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不变，</a:t>
              </a:r>
              <a:r>
                <a:rPr lang="zh-CN" altLang="en-US" sz="2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而</a:t>
              </a:r>
              <a:r>
                <a:rPr lang="en-US" altLang="zh-CN" sz="2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PC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指针和基本寄存器变</a:t>
              </a:r>
              <a:endParaRPr lang="zh-CN" altLang="en-US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4107" name="Picture 77" descr="j011583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" y="389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70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线程的引入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>
            <p:custDataLst>
              <p:tags r:id="rId1"/>
            </p:custDataLst>
          </p:nvPr>
        </p:nvGraphicFramePr>
        <p:xfrm>
          <a:off x="323215" y="1267460"/>
          <a:ext cx="8544560" cy="5272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10153650" imgH="5781675" progId="Paint.Picture">
                  <p:embed/>
                </p:oleObj>
              </mc:Choice>
              <mc:Fallback>
                <p:oleObj name="" r:id="rId2" imgW="10153650" imgH="57816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215" y="1267460"/>
                        <a:ext cx="8544560" cy="5272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6" name="Rectangle 2"/>
          <p:cNvSpPr>
            <a:spLocks noGrp="1" noChangeArrowheads="1"/>
          </p:cNvSpPr>
          <p:nvPr>
            <p:custDataLst>
              <p:tags r:id="rId4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线程的引入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线程的引入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6690"/>
            <a:ext cx="8325485" cy="4526280"/>
          </a:xfrm>
        </p:spPr>
        <p:txBody>
          <a:bodyPr/>
          <a:lstStyle/>
          <a:p>
            <a:pPr lv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在多线程环境下，进程是资源分配单元和保护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单元：</a:t>
            </a:r>
            <a:endParaRPr lang="zh-CN" altLang="en-US" sz="2400" b="1" dirty="0" smtClean="0">
              <a:solidFill>
                <a:schemeClr val="tx1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容纳进程映像的虚拟地址空间</a:t>
            </a:r>
            <a:endParaRPr lang="zh-CN" altLang="en-US" sz="2000" b="1" dirty="0" smtClean="0">
              <a:solidFill>
                <a:srgbClr val="0070C0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对处理器、其它进程、文件和</a:t>
            </a:r>
            <a:r>
              <a:rPr lang="en-US" altLang="zh-CN" sz="2000" b="1" dirty="0" smtClean="0">
                <a:solidFill>
                  <a:srgbClr val="0070C0"/>
                </a:solidFill>
                <a:sym typeface="+mn-ea"/>
              </a:rPr>
              <a:t>I/O</a:t>
            </a: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资源的受保护</a:t>
            </a: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访问</a:t>
            </a:r>
            <a:endParaRPr lang="zh-CN" altLang="en-US" sz="2000" b="1" dirty="0" smtClean="0">
              <a:solidFill>
                <a:srgbClr val="0070C0"/>
              </a:solidFill>
              <a:sym typeface="+mn-ea"/>
            </a:endParaRPr>
          </a:p>
          <a:p>
            <a:pPr lv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每个线程都有</a:t>
            </a: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:</a:t>
            </a:r>
            <a:endParaRPr lang="en-US" altLang="zh-CN" sz="2400" b="1" dirty="0" smtClean="0">
              <a:solidFill>
                <a:schemeClr val="tx1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执行状态（运行、</a:t>
            </a: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就绪）</a:t>
            </a:r>
            <a:endParaRPr lang="zh-CN" altLang="en-US" sz="2000" b="1" dirty="0" smtClean="0">
              <a:solidFill>
                <a:srgbClr val="0070C0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线程</a:t>
            </a: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上下文</a:t>
            </a:r>
            <a:endParaRPr lang="zh-CN" altLang="en-US" sz="2000" b="1" dirty="0" smtClean="0">
              <a:solidFill>
                <a:srgbClr val="0070C0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用于局部变量的静态存储</a:t>
            </a: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空间</a:t>
            </a:r>
            <a:endParaRPr lang="zh-CN" altLang="en-US" sz="2000" b="1" dirty="0" smtClean="0">
              <a:solidFill>
                <a:srgbClr val="0070C0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与进程内其它线程共享的内存和资源</a:t>
            </a: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访问</a:t>
            </a:r>
            <a:endParaRPr lang="zh-CN" altLang="en-US" sz="2000" b="1" dirty="0" smtClean="0">
              <a:solidFill>
                <a:srgbClr val="0070C0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endParaRPr lang="zh-CN" altLang="en-US" sz="2000" b="1" baseline="30000" dirty="0" smtClean="0">
              <a:solidFill>
                <a:srgbClr val="0070C0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线程的引入</a:t>
            </a:r>
            <a:endParaRPr lang="en-US" altLang="zh-CN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3690" y="1484630"/>
            <a:ext cx="2943225" cy="3924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493135" y="1483995"/>
            <a:ext cx="5353050" cy="456247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TABLE_ENDDRAG_ORIGIN_RECT" val="678*254"/>
  <p:tag name="TABLE_ENDDRAG_RECT" val="30*139*678*254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PP_MARK_KEY" val="5825ba92-c481-4c68-9cac-59e3dc06af8c"/>
  <p:tag name="COMMONDATA" val="eyJoZGlkIjoiMDhlNTM2MTA4NWNjODIxZmM5YzM4ZTZhYzBmZTk2ZjQifQ==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Radial">
  <a:themeElements>
    <a:clrScheme name="1_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1_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0</TotalTime>
  <Words>2437</Words>
  <Application>WPS 演示</Application>
  <PresentationFormat>全屏显示(4:3)</PresentationFormat>
  <Paragraphs>388</Paragraphs>
  <Slides>29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54" baseType="lpstr">
      <vt:lpstr>Arial</vt:lpstr>
      <vt:lpstr>宋体</vt:lpstr>
      <vt:lpstr>Wingdings</vt:lpstr>
      <vt:lpstr>Times New Roman</vt:lpstr>
      <vt:lpstr>Arial Black</vt:lpstr>
      <vt:lpstr>Arial Narrow</vt:lpstr>
      <vt:lpstr>Symbol</vt:lpstr>
      <vt:lpstr>Tahoma</vt:lpstr>
      <vt:lpstr>MS PGothic</vt:lpstr>
      <vt:lpstr>Wingdings</vt:lpstr>
      <vt:lpstr>微软雅黑</vt:lpstr>
      <vt:lpstr>Arial Unicode MS</vt:lpstr>
      <vt:lpstr>Monotype Sorts</vt:lpstr>
      <vt:lpstr>Helvetica</vt:lpstr>
      <vt:lpstr>Webdings</vt:lpstr>
      <vt:lpstr>Verdana</vt:lpstr>
      <vt:lpstr>黑体</vt:lpstr>
      <vt:lpstr>Courier New</vt:lpstr>
      <vt:lpstr>楷体_GB2312</vt:lpstr>
      <vt:lpstr>Century Gothic</vt:lpstr>
      <vt:lpstr>新宋体</vt:lpstr>
      <vt:lpstr>1_Radial</vt:lpstr>
      <vt:lpstr>Radial</vt:lpstr>
      <vt:lpstr>默认设计模板</vt:lpstr>
      <vt:lpstr>Paint.Picture</vt:lpstr>
      <vt:lpstr>线程  Threads</vt:lpstr>
      <vt:lpstr>PowerPoint 演示文稿</vt:lpstr>
      <vt:lpstr>内容</vt:lpstr>
      <vt:lpstr>线程的引入</vt:lpstr>
      <vt:lpstr>线程的引入</vt:lpstr>
      <vt:lpstr>线程的引入</vt:lpstr>
      <vt:lpstr>PowerPoint 演示文稿</vt:lpstr>
      <vt:lpstr>线程的引入</vt:lpstr>
      <vt:lpstr>线程的引入</vt:lpstr>
      <vt:lpstr>线程的引入</vt:lpstr>
      <vt:lpstr>多个执行序列+一个地址空间是否实用?</vt:lpstr>
      <vt:lpstr>前面的例子使用子进程+IPC不可以吗？</vt:lpstr>
      <vt:lpstr>内容</vt:lpstr>
      <vt:lpstr>线程的功能</vt:lpstr>
      <vt:lpstr>线程的功能</vt:lpstr>
      <vt:lpstr>线程的功能</vt:lpstr>
      <vt:lpstr>线程的功能</vt:lpstr>
      <vt:lpstr>内容</vt:lpstr>
      <vt:lpstr> 线程有2种实现方法：     	1）用户层的用户线程                          	2）内核层的内核线程</vt:lpstr>
      <vt:lpstr>内容</vt:lpstr>
      <vt:lpstr>线程的分类</vt:lpstr>
      <vt:lpstr>线程的分类</vt:lpstr>
      <vt:lpstr>线程的分类</vt:lpstr>
      <vt:lpstr>线程的分类</vt:lpstr>
      <vt:lpstr>线程的分类</vt:lpstr>
      <vt:lpstr>线程的分类</vt:lpstr>
      <vt:lpstr>线程的分类</vt:lpstr>
      <vt:lpstr>线程的分类</vt:lpstr>
      <vt:lpstr>线程的分类</vt:lpstr>
    </vt:vector>
  </TitlesOfParts>
  <Company>雨薇在线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语音信号处理</dc:title>
  <dc:creator>雨薇</dc:creator>
  <cp:lastModifiedBy>郑铁然</cp:lastModifiedBy>
  <cp:revision>218</cp:revision>
  <cp:lastPrinted>2019-07-15T08:06:00Z</cp:lastPrinted>
  <dcterms:created xsi:type="dcterms:W3CDTF">2004-08-18T11:10:00Z</dcterms:created>
  <dcterms:modified xsi:type="dcterms:W3CDTF">2023-10-08T08:40:10Z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2F781735CDDB49FB9CA0DE147D032202_13</vt:lpwstr>
  </property>
  <property fmtid="{D5CDD505-2E9C-101B-9397-08002B2CF9AE}" pid="3" name="KSOProductBuildVer">
    <vt:lpwstr>2052-12.1.0.15374</vt:lpwstr>
  </property>
</Properties>
</file>