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37"/>
  </p:handoutMasterIdLst>
  <p:sldIdLst>
    <p:sldId id="501" r:id="rId5"/>
    <p:sldId id="259" r:id="rId7"/>
    <p:sldId id="394" r:id="rId8"/>
    <p:sldId id="1460" r:id="rId9"/>
    <p:sldId id="1801" r:id="rId10"/>
    <p:sldId id="1802" r:id="rId11"/>
    <p:sldId id="1760" r:id="rId12"/>
    <p:sldId id="1803" r:id="rId13"/>
    <p:sldId id="1804" r:id="rId14"/>
    <p:sldId id="1805" r:id="rId15"/>
    <p:sldId id="1807" r:id="rId16"/>
    <p:sldId id="1825" r:id="rId17"/>
    <p:sldId id="1826" r:id="rId18"/>
    <p:sldId id="1829" r:id="rId19"/>
    <p:sldId id="1761" r:id="rId20"/>
    <p:sldId id="1852" r:id="rId21"/>
    <p:sldId id="1831" r:id="rId22"/>
    <p:sldId id="1827" r:id="rId23"/>
    <p:sldId id="1828" r:id="rId24"/>
    <p:sldId id="1853" r:id="rId25"/>
    <p:sldId id="1832" r:id="rId26"/>
    <p:sldId id="1762" r:id="rId27"/>
    <p:sldId id="1861" r:id="rId28"/>
    <p:sldId id="1854" r:id="rId29"/>
    <p:sldId id="1862" r:id="rId30"/>
    <p:sldId id="1865" r:id="rId31"/>
    <p:sldId id="1863" r:id="rId32"/>
    <p:sldId id="1866" r:id="rId33"/>
    <p:sldId id="1867" r:id="rId34"/>
    <p:sldId id="1868" r:id="rId35"/>
    <p:sldId id="1869" r:id="rId36"/>
  </p:sldIdLst>
  <p:sldSz cx="9144000" cy="6858000" type="screen4x3"/>
  <p:notesSz cx="6800850" cy="9872345"/>
  <p:custDataLst>
    <p:tags r:id="rId4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36"/>
    <a:srgbClr val="E3EAEF"/>
    <a:srgbClr val="006C30"/>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08" autoAdjust="0"/>
  </p:normalViewPr>
  <p:slideViewPr>
    <p:cSldViewPr showGuides="1">
      <p:cViewPr varScale="1">
        <p:scale>
          <a:sx n="130" d="100"/>
          <a:sy n="130" d="100"/>
        </p:scale>
        <p:origin x="474" y="126"/>
      </p:cViewPr>
      <p:guideLst>
        <p:guide orient="horz" pos="2160"/>
        <p:guide pos="2871"/>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gs" Target="tags/tag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7035" cy="494736"/>
          </a:xfrm>
          <a:prstGeom prst="rect">
            <a:avLst/>
          </a:prstGeom>
        </p:spPr>
        <p:txBody>
          <a:bodyPr vert="horz" lIns="90718" tIns="45359" rIns="90718" bIns="45359"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52241" y="1"/>
            <a:ext cx="2947035" cy="494736"/>
          </a:xfrm>
          <a:prstGeom prst="rect">
            <a:avLst/>
          </a:prstGeom>
        </p:spPr>
        <p:txBody>
          <a:bodyPr vert="horz" lIns="90718" tIns="45359" rIns="90718" bIns="45359" rtlCol="0"/>
          <a:lstStyle>
            <a:lvl1pPr algn="r">
              <a:defRPr sz="1200" smtClean="0"/>
            </a:lvl1pPr>
          </a:lstStyle>
          <a:p>
            <a:pPr>
              <a:defRPr/>
            </a:pPr>
            <a:fld id="{EF111691-F249-49BF-AD13-77AC163C2E72}" type="datetimeFigureOut">
              <a:rPr lang="zh-CN" altLang="en-US"/>
            </a:fld>
            <a:endParaRPr lang="zh-CN" altLang="en-US"/>
          </a:p>
        </p:txBody>
      </p:sp>
      <p:sp>
        <p:nvSpPr>
          <p:cNvPr id="4" name="页脚占位符 3"/>
          <p:cNvSpPr>
            <a:spLocks noGrp="1"/>
          </p:cNvSpPr>
          <p:nvPr>
            <p:ph type="ftr" sz="quarter" idx="2"/>
          </p:nvPr>
        </p:nvSpPr>
        <p:spPr>
          <a:xfrm>
            <a:off x="0" y="9377927"/>
            <a:ext cx="2947035" cy="494736"/>
          </a:xfrm>
          <a:prstGeom prst="rect">
            <a:avLst/>
          </a:prstGeom>
        </p:spPr>
        <p:txBody>
          <a:bodyPr vert="horz" lIns="90718" tIns="45359" rIns="90718" bIns="45359"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52241" y="9377927"/>
            <a:ext cx="2947035" cy="494736"/>
          </a:xfrm>
          <a:prstGeom prst="rect">
            <a:avLst/>
          </a:prstGeom>
        </p:spPr>
        <p:txBody>
          <a:bodyPr vert="horz" lIns="90718" tIns="45359" rIns="90718" bIns="45359" rtlCol="0" anchor="b"/>
          <a:lstStyle>
            <a:lvl1pPr algn="r">
              <a:defRPr sz="1200" smtClean="0"/>
            </a:lvl1pPr>
          </a:lstStyle>
          <a:p>
            <a:pPr>
              <a:defRPr/>
            </a:pPr>
            <a:fld id="{ED217722-F9DE-4589-BAF8-332D113C647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47035" cy="493161"/>
          </a:xfrm>
          <a:prstGeom prst="rect">
            <a:avLst/>
          </a:prstGeom>
          <a:noFill/>
          <a:ln w="9525">
            <a:noFill/>
            <a:miter lim="800000"/>
          </a:ln>
          <a:effectLst/>
        </p:spPr>
        <p:txBody>
          <a:bodyPr vert="horz" wrap="square" lIns="90718" tIns="45359" rIns="90718" bIns="45359" numCol="1" anchor="t" anchorCtr="0" compatLnSpc="1"/>
          <a:lstStyle>
            <a:lvl1pPr eaLnBrk="1" hangingPunct="1">
              <a:defRPr kumimoji="1" sz="1200">
                <a:latin typeface="Times New Roman" panose="02020603050405020304" pitchFamily="18" charset="0"/>
              </a:defRPr>
            </a:lvl1pPr>
          </a:lstStyle>
          <a:p>
            <a:pPr>
              <a:defRPr/>
            </a:pPr>
            <a:endParaRPr lang="zh-CN" altLang="en-US"/>
          </a:p>
        </p:txBody>
      </p:sp>
      <p:sp>
        <p:nvSpPr>
          <p:cNvPr id="57347" name="Rectangle 3"/>
          <p:cNvSpPr>
            <a:spLocks noGrp="1" noChangeArrowheads="1"/>
          </p:cNvSpPr>
          <p:nvPr>
            <p:ph type="dt" idx="1"/>
          </p:nvPr>
        </p:nvSpPr>
        <p:spPr bwMode="auto">
          <a:xfrm>
            <a:off x="3853815" y="0"/>
            <a:ext cx="2947035" cy="493161"/>
          </a:xfrm>
          <a:prstGeom prst="rect">
            <a:avLst/>
          </a:prstGeom>
          <a:noFill/>
          <a:ln w="9525">
            <a:noFill/>
            <a:miter lim="800000"/>
          </a:ln>
          <a:effectLst/>
        </p:spPr>
        <p:txBody>
          <a:bodyPr vert="horz" wrap="square" lIns="90718" tIns="45359" rIns="90718" bIns="45359"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31863"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06780" y="4688963"/>
            <a:ext cx="4987290" cy="4443171"/>
          </a:xfrm>
          <a:prstGeom prst="rect">
            <a:avLst/>
          </a:prstGeom>
          <a:noFill/>
          <a:ln w="9525">
            <a:noFill/>
            <a:miter lim="800000"/>
          </a:ln>
          <a:effectLst/>
        </p:spPr>
        <p:txBody>
          <a:bodyPr vert="horz" wrap="square" lIns="90718" tIns="45359" rIns="90718" bIns="45359"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7350" name="Rectangle 6"/>
          <p:cNvSpPr>
            <a:spLocks noGrp="1" noChangeArrowheads="1"/>
          </p:cNvSpPr>
          <p:nvPr>
            <p:ph type="ftr" sz="quarter" idx="4"/>
          </p:nvPr>
        </p:nvSpPr>
        <p:spPr bwMode="auto">
          <a:xfrm>
            <a:off x="0" y="9379504"/>
            <a:ext cx="2947035" cy="493160"/>
          </a:xfrm>
          <a:prstGeom prst="rect">
            <a:avLst/>
          </a:prstGeom>
          <a:noFill/>
          <a:ln w="9525">
            <a:noFill/>
            <a:miter lim="800000"/>
          </a:ln>
          <a:effectLst/>
        </p:spPr>
        <p:txBody>
          <a:bodyPr vert="horz" wrap="square" lIns="90718" tIns="45359" rIns="90718" bIns="45359"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57351" name="Rectangle 7"/>
          <p:cNvSpPr>
            <a:spLocks noGrp="1" noChangeArrowheads="1"/>
          </p:cNvSpPr>
          <p:nvPr>
            <p:ph type="sldNum" sz="quarter" idx="5"/>
          </p:nvPr>
        </p:nvSpPr>
        <p:spPr bwMode="auto">
          <a:xfrm>
            <a:off x="3853815" y="9379504"/>
            <a:ext cx="2947035" cy="493160"/>
          </a:xfrm>
          <a:prstGeom prst="rect">
            <a:avLst/>
          </a:prstGeom>
          <a:noFill/>
          <a:ln w="9525">
            <a:noFill/>
            <a:miter lim="800000"/>
          </a:ln>
          <a:effectLst/>
        </p:spPr>
        <p:txBody>
          <a:bodyPr vert="horz" wrap="square" lIns="90718" tIns="45359" rIns="90718" bIns="45359" numCol="1" anchor="b" anchorCtr="0" compatLnSpc="1"/>
          <a:lstStyle>
            <a:lvl1pPr algn="r" eaLnBrk="1" hangingPunct="1">
              <a:defRPr kumimoji="1" sz="1200">
                <a:latin typeface="Times New Roman" panose="02020603050405020304" pitchFamily="18" charset="0"/>
              </a:defRPr>
            </a:lvl1pPr>
          </a:lstStyle>
          <a:p>
            <a:pPr>
              <a:defRPr/>
            </a:pPr>
            <a:fld id="{C37847A5-3418-4168-BB03-40E320A0CA1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7C12FDF-207D-4315-99CC-760ECF297C1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37235" indent="-283210">
              <a:spcBef>
                <a:spcPct val="30000"/>
              </a:spcBef>
              <a:defRPr sz="1200">
                <a:solidFill>
                  <a:schemeClr val="tx1"/>
                </a:solidFill>
                <a:latin typeface="Arial Narrow" panose="020B0606020202030204" pitchFamily="34" charset="0"/>
                <a:ea typeface="宋体" panose="02010600030101010101" pitchFamily="2" charset="-122"/>
              </a:defRPr>
            </a:lvl2pPr>
            <a:lvl3pPr marL="1134110" indent="-226695">
              <a:spcBef>
                <a:spcPct val="30000"/>
              </a:spcBef>
              <a:defRPr sz="1200">
                <a:solidFill>
                  <a:schemeClr val="tx1"/>
                </a:solidFill>
                <a:latin typeface="Arial Narrow" panose="020B0606020202030204" pitchFamily="34" charset="0"/>
                <a:ea typeface="宋体" panose="02010600030101010101" pitchFamily="2" charset="-122"/>
              </a:defRPr>
            </a:lvl3pPr>
            <a:lvl4pPr marL="1587500" indent="-226695">
              <a:spcBef>
                <a:spcPct val="30000"/>
              </a:spcBef>
              <a:defRPr sz="1200">
                <a:solidFill>
                  <a:schemeClr val="tx1"/>
                </a:solidFill>
                <a:latin typeface="Arial Narrow" panose="020B0606020202030204" pitchFamily="34" charset="0"/>
                <a:ea typeface="宋体" panose="02010600030101010101" pitchFamily="2" charset="-122"/>
              </a:defRPr>
            </a:lvl4pPr>
            <a:lvl5pPr marL="2040890" indent="-226695">
              <a:spcBef>
                <a:spcPct val="30000"/>
              </a:spcBef>
              <a:defRPr sz="1200">
                <a:solidFill>
                  <a:schemeClr val="tx1"/>
                </a:solidFill>
                <a:latin typeface="Arial Narrow" panose="020B0606020202030204" pitchFamily="34" charset="0"/>
                <a:ea typeface="宋体" panose="02010600030101010101" pitchFamily="2" charset="-122"/>
              </a:defRPr>
            </a:lvl5pPr>
            <a:lvl6pPr marL="249491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4830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0169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55720"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0E933F3D-3132-4E55-B67E-D84038DB376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rPr>
              <a:t>Windows</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任务管理器默认情况下，“内存（私有工作集）”列处于选中状态。</a:t>
            </a:r>
            <a:endPar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私有工作集</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是工作集的一个子集，它是描述每个进程所使用的内存数量的技术术语。私人工作集专门描述了某个进程正在使用的且无法与其他进程共享的内存数量。</a:t>
            </a:r>
            <a:endPar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endParaRPr>
          </a:p>
          <a:p>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工作集</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是私有工作集</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中的内存数量与进程正在使用且可以由其他进程共享的内存数量的总和。</a:t>
            </a:r>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峰值工作集</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是进程所使用的工作集内存的最大数量。</a:t>
            </a:r>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工作集增量</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是进程所使用的工作集内存中的更改量。</a:t>
            </a:r>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提交大小</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是为某进程使用而保留的虚拟内存的数量。</a:t>
            </a:r>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页面缓冲池</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是可以写入其他存储媒体（例如硬盘）的某个进程的认可虚拟内存数量。</a:t>
            </a:r>
            <a:b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smtClean="0">
                <a:solidFill>
                  <a:schemeClr val="tx1"/>
                </a:solidFill>
                <a:effectLst/>
                <a:latin typeface="Arial" panose="020B0604020202020204" pitchFamily="34" charset="0"/>
                <a:ea typeface="宋体" panose="02010600030101010101" pitchFamily="2" charset="-122"/>
                <a:cs typeface="+mn-cs"/>
              </a:rPr>
              <a:t>非页面缓冲池</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rPr>
              <a:t>是无法写入其他存储媒体的某个进程的认可虚拟内存数量。</a:t>
            </a:r>
            <a:endPar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7241D5B-C7CF-41E9-8BFC-B81285AC3D5F}" type="slidenum">
              <a:rPr lang="en-US" altLang="zh-CN"/>
            </a:fld>
            <a:endParaRPr lang="en-US" altLang="zh-CN"/>
          </a:p>
        </p:txBody>
      </p:sp>
    </p:spTree>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36C2D64-1FDD-46B2-AA0E-566EBA5F5619}" type="slidenum">
              <a:rPr lang="en-US" altLang="zh-CN"/>
            </a:fld>
            <a:endParaRPr lang="en-US" altLang="zh-CN"/>
          </a:p>
        </p:txBody>
      </p:sp>
    </p:spTree>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2947193-5223-410B-8004-74950257FFBD}" type="slidenum">
              <a:rPr lang="en-US" altLang="zh-CN"/>
            </a:fld>
            <a:endParaRPr lang="en-US" altLang="zh-CN"/>
          </a:p>
        </p:txBody>
      </p:sp>
    </p:spTree>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BA89342B-1D0C-4C87-A696-AE5BD3D6C094}" type="slidenum">
              <a:rPr lang="en-US" altLang="zh-CN"/>
            </a:fld>
            <a:endParaRPr lang="en-US" altLang="zh-CN"/>
          </a:p>
        </p:txBody>
      </p:sp>
    </p:spTree>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CFD1BE-9A24-4ABB-8E66-560EA6A1DFC3}"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72C963-E0A7-42F7-8FAD-B21C46696F29}" type="slidenum">
              <a:rPr lang="zh-CN" altLang="en-US"/>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4437D3D-CAAF-4017-B871-F905C63F368E}"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5DA83EA-F16A-41B4-A35C-7CA23289B577}"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BB843DB-975B-4589-AE69-FB160CC0C245}"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39C28B7-A46D-492B-B924-04F8242A5027}"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92E4ED-E153-4BBF-9C40-4C1BA4B76FE8}"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8D71257-F651-4830-91FE-B8FD3A2DF0FE}" type="slidenum">
              <a:rPr lang="en-US" altLang="zh-CN"/>
            </a:fld>
            <a:endParaRPr lang="en-US" altLang="zh-CN"/>
          </a:p>
        </p:txBody>
      </p:sp>
    </p:spTree>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D5E5126-C2C7-4B90-8322-5292A2A408B2}"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C946550-8C4D-4F6D-A434-8579F080076E}"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DE6D23-AE9F-4212-9947-F857A2BFEF8A}"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A0B9D0-2EDD-4D8B-9176-4274A3030CE1}"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标题 3"/>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7626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06450" y="1233488"/>
            <a:ext cx="8229600" cy="4530725"/>
          </a:xfrm>
        </p:spPr>
        <p:txBody>
          <a:bodyPr/>
          <a:lstStyle/>
          <a:p>
            <a:pPr lvl="0"/>
            <a:endParaRPr lang="zh-CN" altLang="en-US" noProof="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12" y="277813"/>
            <a:ext cx="8579074"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6231B0DD-5CA8-413B-9D98-C20793B9E886}" type="slidenum">
              <a:rPr lang="en-US" altLang="zh-CN"/>
            </a:fld>
            <a:endParaRPr lang="en-US" altLang="zh-CN"/>
          </a:p>
        </p:txBody>
      </p:sp>
    </p:spTree>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zh-CN" altLang="zh-CN"/>
          </a:p>
        </p:txBody>
      </p:sp>
      <p:sp>
        <p:nvSpPr>
          <p:cNvPr id="9" name="Rectangle 11"/>
          <p:cNvSpPr>
            <a:spLocks noGrp="1" noChangeArrowheads="1"/>
          </p:cNvSpPr>
          <p:nvPr>
            <p:ph type="sldNum" sz="quarter" idx="12"/>
          </p:nvPr>
        </p:nvSpPr>
        <p:spPr/>
        <p:txBody>
          <a:bodyPr/>
          <a:lstStyle>
            <a:lvl1pPr>
              <a:defRPr/>
            </a:lvl1pPr>
          </a:lstStyle>
          <a:p>
            <a:pPr>
              <a:defRPr/>
            </a:pPr>
            <a:fld id="{156EC62F-676E-4536-9A52-2309C69F88B2}" type="slidenum">
              <a:rPr lang="en-US" altLang="zh-CN"/>
            </a:fld>
            <a:endParaRPr lang="en-US" altLang="zh-CN"/>
          </a:p>
        </p:txBody>
      </p:sp>
    </p:spTree>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zh-CN" altLang="zh-CN"/>
          </a:p>
        </p:txBody>
      </p:sp>
      <p:sp>
        <p:nvSpPr>
          <p:cNvPr id="5" name="Rectangle 11"/>
          <p:cNvSpPr>
            <a:spLocks noGrp="1" noChangeArrowheads="1"/>
          </p:cNvSpPr>
          <p:nvPr>
            <p:ph type="sldNum" sz="quarter" idx="12"/>
          </p:nvPr>
        </p:nvSpPr>
        <p:spPr/>
        <p:txBody>
          <a:bodyPr/>
          <a:lstStyle>
            <a:lvl1pPr>
              <a:defRPr/>
            </a:lvl1pPr>
          </a:lstStyle>
          <a:p>
            <a:pPr>
              <a:defRPr/>
            </a:pPr>
            <a:fld id="{F5A6F8B4-B054-4685-9B5D-BD1CE4E33E85}" type="slidenum">
              <a:rPr lang="en-US" altLang="zh-CN"/>
            </a:fld>
            <a:endParaRPr lang="en-US" altLang="zh-CN"/>
          </a:p>
        </p:txBody>
      </p:sp>
    </p:spTree>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zh-CN" altLang="zh-CN"/>
          </a:p>
        </p:txBody>
      </p:sp>
      <p:sp>
        <p:nvSpPr>
          <p:cNvPr id="4" name="Rectangle 11"/>
          <p:cNvSpPr>
            <a:spLocks noGrp="1" noChangeArrowheads="1"/>
          </p:cNvSpPr>
          <p:nvPr>
            <p:ph type="sldNum" sz="quarter" idx="12"/>
          </p:nvPr>
        </p:nvSpPr>
        <p:spPr/>
        <p:txBody>
          <a:bodyPr/>
          <a:lstStyle>
            <a:lvl1pPr>
              <a:defRPr/>
            </a:lvl1pPr>
          </a:lstStyle>
          <a:p>
            <a:pPr>
              <a:defRPr/>
            </a:pPr>
            <a:fld id="{D2D38BD6-CD08-4B18-A00E-213EF5559B38}" type="slidenum">
              <a:rPr lang="en-US" altLang="zh-CN"/>
            </a:fld>
            <a:endParaRPr lang="en-US" altLang="zh-CN"/>
          </a:p>
        </p:txBody>
      </p:sp>
    </p:spTree>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A0BF579-F828-4DD0-9748-1571BF19EE5D}" type="slidenum">
              <a:rPr lang="en-US" altLang="zh-CN"/>
            </a:fld>
            <a:endParaRPr lang="en-US" altLang="zh-CN"/>
          </a:p>
        </p:txBody>
      </p:sp>
    </p:spTree>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FDC05E3-AD46-4E9C-B21F-7DEECDF53CB4}" type="slidenum">
              <a:rPr lang="en-US" altLang="zh-CN"/>
            </a:fld>
            <a:endParaRPr lang="en-US" altLang="zh-CN"/>
          </a:p>
        </p:txBody>
      </p:sp>
    </p:spTree>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927100"/>
            <a:ext cx="8991600" cy="4495800"/>
            <a:chOff x="0" y="584"/>
            <a:chExt cx="5664" cy="2832"/>
          </a:xfrm>
        </p:grpSpPr>
        <p:sp>
          <p:nvSpPr>
            <p:cNvPr id="1032"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p:cNvSpPr>
              <a:spLocks noChangeArrowheads="1"/>
            </p:cNvSpPr>
            <p:nvPr userDrawn="1"/>
          </p:nvSpPr>
          <p:spPr bwMode="blackWhite">
            <a:xfrm>
              <a:off x="0" y="872"/>
              <a:ext cx="5664" cy="1152"/>
            </a:xfrm>
            <a:custGeom>
              <a:avLst/>
              <a:gdLst>
                <a:gd name="T0" fmla="*/ 0 w 4917"/>
                <a:gd name="T1" fmla="*/ 0 h 1000"/>
                <a:gd name="T2" fmla="*/ 7775 w 4917"/>
                <a:gd name="T3" fmla="*/ 0 h 1000"/>
                <a:gd name="T4" fmla="*/ 8657 w 4917"/>
                <a:gd name="T5" fmla="*/ 881 h 1000"/>
                <a:gd name="T6" fmla="*/ 7777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p:cNvSpPr>
              <a:spLocks noChangeShapeType="1"/>
            </p:cNvSpPr>
            <p:nvPr userDrawn="1"/>
          </p:nvSpPr>
          <p:spPr bwMode="auto">
            <a:xfrm>
              <a:off x="0" y="1928"/>
              <a:ext cx="5232" cy="0"/>
            </a:xfrm>
            <a:prstGeom prst="line">
              <a:avLst/>
            </a:prstGeom>
            <a:noFill/>
            <a:ln w="508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lgn="l" eaLnBrk="1" hangingPunct="1">
              <a:defRPr sz="1200" b="0">
                <a:latin typeface="+mn-lt"/>
                <a:ea typeface="+mn-ea"/>
              </a:defRPr>
            </a:lvl1pPr>
          </a:lstStyle>
          <a:p>
            <a:pPr>
              <a:defRPr/>
            </a:pPr>
            <a:endParaRPr lang="en-US" altLang="zh-CN"/>
          </a:p>
        </p:txBody>
      </p:sp>
      <p:sp>
        <p:nvSpPr>
          <p:cNvPr id="20"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lgn="ctr" eaLnBrk="1" hangingPunct="1">
              <a:defRPr sz="1200" b="0">
                <a:latin typeface="+mn-lt"/>
              </a:defRPr>
            </a:lvl1pPr>
          </a:lstStyle>
          <a:p>
            <a:pPr>
              <a:defRPr/>
            </a:pPr>
            <a:endParaRPr lang="zh-CN" altLang="zh-CN"/>
          </a:p>
        </p:txBody>
      </p:sp>
      <p:sp>
        <p:nvSpPr>
          <p:cNvPr id="21"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8AE5B700-EE1E-4D63-B1C2-C88A146C7A2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115888"/>
            <a:ext cx="8686800" cy="6096000"/>
            <a:chOff x="0" y="96"/>
            <a:chExt cx="5472" cy="3840"/>
          </a:xfrm>
        </p:grpSpPr>
        <p:sp>
          <p:nvSpPr>
            <p:cNvPr id="2054" name="AutoShape 3"/>
            <p:cNvSpPr>
              <a:spLocks noChangeArrowheads="1"/>
            </p:cNvSpPr>
            <p:nvPr userDrawn="1"/>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p:cNvSpPr>
              <a:spLocks noChangeArrowheads="1"/>
            </p:cNvSpPr>
            <p:nvPr userDrawn="1"/>
          </p:nvSpPr>
          <p:spPr bwMode="blackWhite">
            <a:xfrm>
              <a:off x="0" y="96"/>
              <a:ext cx="5376" cy="768"/>
            </a:xfrm>
            <a:custGeom>
              <a:avLst/>
              <a:gdLst>
                <a:gd name="T0" fmla="*/ 0 w 7000"/>
                <a:gd name="T1" fmla="*/ 0 h 1000"/>
                <a:gd name="T2" fmla="*/ 2261 w 7000"/>
                <a:gd name="T3" fmla="*/ 0 h 1000"/>
                <a:gd name="T4" fmla="*/ 2435 w 7000"/>
                <a:gd name="T5" fmla="*/ 174 h 1000"/>
                <a:gd name="T6" fmla="*/ 2262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p:cNvSpPr>
              <a:spLocks noChangeShapeType="1"/>
            </p:cNvSpPr>
            <p:nvPr userDrawn="1"/>
          </p:nvSpPr>
          <p:spPr bwMode="auto">
            <a:xfrm>
              <a:off x="0" y="768"/>
              <a:ext cx="508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2053" name="Picture 11" descr="index2008_03"/>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97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6B08F23A-9504-4358-88BF-208BD38AFAEB}"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4.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4.vml"/><Relationship Id="rId3" Type="http://schemas.openxmlformats.org/officeDocument/2006/relationships/slideLayout" Target="../slideLayouts/slideLayout24.xml"/><Relationship Id="rId2" Type="http://schemas.openxmlformats.org/officeDocument/2006/relationships/image" Target="../media/image10.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24.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5.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4.xml"/><Relationship Id="rId2" Type="http://schemas.openxmlformats.org/officeDocument/2006/relationships/image" Target="../media/image16.w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190" y="1557655"/>
            <a:ext cx="8912860" cy="791845"/>
          </a:xfrm>
        </p:spPr>
        <p:txBody>
          <a:bodyPr/>
          <a:lstStyle/>
          <a:p>
            <a:pPr eaLnBrk="1" hangingPunct="1"/>
            <a:r>
              <a:rPr lang="zh-CN" altLang="en-US"/>
              <a:t>虚拟内存</a:t>
            </a:r>
            <a:br>
              <a:rPr lang="zh-CN" altLang="en-US"/>
            </a:br>
            <a:r>
              <a:rPr lang="zh-CN" altLang="en-US"/>
              <a:t> </a:t>
            </a:r>
            <a:r>
              <a:rPr lang="en-US" altLang="zh-CN" sz="3600" b="1">
                <a:solidFill>
                  <a:schemeClr val="folHlink"/>
                </a:solidFill>
                <a:latin typeface="Times New Roman" panose="02020603050405020304" pitchFamily="18" charset="0"/>
              </a:rPr>
              <a:t>Virtual Memory</a:t>
            </a: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4526280"/>
          </a:xfrm>
        </p:spPr>
        <p:txBody>
          <a:bodyPr/>
          <a:lstStyle/>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页表也可能占据很大的内存空间</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eaLnBrk="1" latinLnBrk="0" hangingPunct="1">
              <a:lnSpc>
                <a:spcPct val="150000"/>
              </a:lnSpc>
              <a:spcBef>
                <a:spcPts val="0"/>
              </a:spcBef>
              <a:buFont typeface="Wingdings" panose="05000000000000000000" charset="0"/>
              <a:buNone/>
              <a:defRPr/>
            </a:pP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Pentium</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处理器</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，进程的</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虚存空间</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32</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=4GB</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，使用</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4KB</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的页，进程的页表将有</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20</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个页表项</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每项</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mn-ea"/>
              </a:rPr>
              <a:t>占</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4</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个字节，则页表将占用</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10</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sym typeface="+mn-ea"/>
              </a:rPr>
              <a:t>个页。</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charset="0"/>
              <a:buChar char="n"/>
              <a:defRPr/>
            </a:pP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解决方法：</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将</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部分页表放在虚存中</a:t>
            </a: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多级页表</a:t>
            </a: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4" name="对象 3"/>
          <p:cNvGraphicFramePr>
            <a:graphicFrameLocks noChangeAspect="1"/>
          </p:cNvGraphicFramePr>
          <p:nvPr/>
        </p:nvGraphicFramePr>
        <p:xfrm>
          <a:off x="2705100" y="4725035"/>
          <a:ext cx="6442416" cy="2140830"/>
        </p:xfrm>
        <a:graphic>
          <a:graphicData uri="http://schemas.openxmlformats.org/presentationml/2006/ole">
            <mc:AlternateContent xmlns:mc="http://schemas.openxmlformats.org/markup-compatibility/2006">
              <mc:Choice xmlns:v="urn:schemas-microsoft-com:vml" Requires="v">
                <p:oleObj spid="_x0000_s5" name="" r:id="rId1" imgW="4772025" imgH="1585595" progId="Paint.Picture">
                  <p:embed/>
                </p:oleObj>
              </mc:Choice>
              <mc:Fallback>
                <p:oleObj name="" r:id="rId1" imgW="4772025" imgH="1585595" progId="Paint.Picture">
                  <p:embed/>
                  <p:pic>
                    <p:nvPicPr>
                      <p:cNvPr id="0" name="图片 4"/>
                      <p:cNvPicPr/>
                      <p:nvPr/>
                    </p:nvPicPr>
                    <p:blipFill>
                      <a:blip r:embed="rId2"/>
                      <a:stretch>
                        <a:fillRect/>
                      </a:stretch>
                    </p:blipFill>
                    <p:spPr>
                      <a:xfrm>
                        <a:off x="2705100" y="4725035"/>
                        <a:ext cx="6442416" cy="2140830"/>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wipe(up)">
                                      <p:cBhvr>
                                        <p:cTn id="20" dur="5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wipe(up)">
                                      <p:cBhvr>
                                        <p:cTn id="25" dur="5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grpSp>
        <p:nvGrpSpPr>
          <p:cNvPr id="5" name="组合 4"/>
          <p:cNvGrpSpPr/>
          <p:nvPr/>
        </p:nvGrpSpPr>
        <p:grpSpPr>
          <a:xfrm>
            <a:off x="467360" y="1553845"/>
            <a:ext cx="8267700" cy="4483735"/>
            <a:chOff x="739" y="2449"/>
            <a:chExt cx="13020" cy="7061"/>
          </a:xfrm>
        </p:grpSpPr>
        <p:graphicFrame>
          <p:nvGraphicFramePr>
            <p:cNvPr id="3" name="对象 2"/>
            <p:cNvGraphicFramePr/>
            <p:nvPr/>
          </p:nvGraphicFramePr>
          <p:xfrm>
            <a:off x="739" y="2454"/>
            <a:ext cx="13020" cy="7056"/>
          </p:xfrm>
          <a:graphic>
            <a:graphicData uri="http://schemas.openxmlformats.org/presentationml/2006/ole">
              <mc:AlternateContent xmlns:mc="http://schemas.openxmlformats.org/markup-compatibility/2006">
                <mc:Choice xmlns:v="urn:schemas-microsoft-com:vml" Requires="v">
                  <p:oleObj spid="_x0000_s4" name="" r:id="rId1" imgW="5905500" imgH="3200400" progId="Paint.Picture">
                    <p:embed/>
                  </p:oleObj>
                </mc:Choice>
                <mc:Fallback>
                  <p:oleObj name="" r:id="rId1" imgW="5905500" imgH="3200400" progId="Paint.Picture">
                    <p:embed/>
                    <p:pic>
                      <p:nvPicPr>
                        <p:cNvPr id="0" name="图片 3"/>
                        <p:cNvPicPr/>
                        <p:nvPr/>
                      </p:nvPicPr>
                      <p:blipFill>
                        <a:blip r:embed="rId2"/>
                        <a:stretch>
                          <a:fillRect/>
                        </a:stretch>
                      </p:blipFill>
                      <p:spPr>
                        <a:xfrm>
                          <a:off x="739" y="2454"/>
                          <a:ext cx="13020" cy="7056"/>
                        </a:xfrm>
                        <a:prstGeom prst="rect">
                          <a:avLst/>
                        </a:prstGeom>
                      </p:spPr>
                    </p:pic>
                  </p:oleObj>
                </mc:Fallback>
              </mc:AlternateContent>
            </a:graphicData>
          </a:graphic>
        </p:graphicFrame>
        <p:cxnSp>
          <p:nvCxnSpPr>
            <p:cNvPr id="2" name="直接连接符 1"/>
            <p:cNvCxnSpPr/>
            <p:nvPr/>
          </p:nvCxnSpPr>
          <p:spPr>
            <a:xfrm>
              <a:off x="6486" y="2449"/>
              <a:ext cx="2307" cy="0"/>
            </a:xfrm>
            <a:prstGeom prst="line">
              <a:avLst/>
            </a:prstGeom>
            <a:solidFill>
              <a:schemeClr val="accent1"/>
            </a:solidFill>
            <a:ln w="9525" cap="flat" cmpd="sng" algn="ctr">
              <a:solidFill>
                <a:schemeClr val="tx1"/>
              </a:solidFill>
              <a:prstDash val="solid"/>
              <a:miter lim="800000"/>
              <a:headEnd type="none" w="med" len="med"/>
              <a:tailEnd type="none" w="med" len="med"/>
            </a:ln>
          </p:spPr>
        </p:cxnSp>
      </p:grpSp>
      <p:sp>
        <p:nvSpPr>
          <p:cNvPr id="7" name="线形标注 2(带边框和强调线) 6"/>
          <p:cNvSpPr/>
          <p:nvPr/>
        </p:nvSpPr>
        <p:spPr>
          <a:xfrm flipH="1">
            <a:off x="3074400" y="6325200"/>
            <a:ext cx="1664970" cy="373380"/>
          </a:xfrm>
          <a:prstGeom prst="accentBorderCallout2">
            <a:avLst>
              <a:gd name="adj1" fmla="val 18750"/>
              <a:gd name="adj2" fmla="val -8333"/>
              <a:gd name="adj3" fmla="val 18750"/>
              <a:gd name="adj4" fmla="val -16667"/>
              <a:gd name="adj5" fmla="val -325680"/>
              <a:gd name="adj6" fmla="val 9191"/>
            </a:avLst>
          </a:prstGeom>
          <a:solidFill>
            <a:schemeClr val="bg1"/>
          </a:solidFill>
          <a:ln w="22225" cap="flat" cmpd="sng" algn="ctr">
            <a:solidFill>
              <a:srgbClr val="006C3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用户页表</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地址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4526280"/>
          </a:xfrm>
        </p:spPr>
        <p:txBody>
          <a:bodyPr/>
          <a:lstStyle/>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倒排</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页表</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一级</a:t>
            </a:r>
            <a:r>
              <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多级页表</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的大小与虚拟地址空间成正比</a:t>
            </a: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替代方案是采用倒排页表</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结构</a:t>
            </a: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7" name="图片 6"/>
          <p:cNvPicPr>
            <a:picLocks noChangeAspect="1"/>
          </p:cNvPicPr>
          <p:nvPr/>
        </p:nvPicPr>
        <p:blipFill>
          <a:blip r:embed="rId1"/>
          <a:stretch>
            <a:fillRect/>
          </a:stretch>
        </p:blipFill>
        <p:spPr>
          <a:xfrm>
            <a:off x="2195195" y="3067685"/>
            <a:ext cx="5286375" cy="37338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1331595" y="2865120"/>
          <a:ext cx="6673850" cy="3996055"/>
        </p:xfrm>
        <a:graphic>
          <a:graphicData uri="http://schemas.openxmlformats.org/presentationml/2006/ole">
            <mc:AlternateContent xmlns:mc="http://schemas.openxmlformats.org/markup-compatibility/2006">
              <mc:Choice xmlns:v="urn:schemas-microsoft-com:vml" Requires="v">
                <p:oleObj spid="_x0000_s6" name="" r:id="rId1" imgW="5133975" imgH="3305175" progId="Paint.Picture">
                  <p:embed/>
                </p:oleObj>
              </mc:Choice>
              <mc:Fallback>
                <p:oleObj name="" r:id="rId1" imgW="5133975" imgH="3305175" progId="Paint.Picture">
                  <p:embed/>
                  <p:pic>
                    <p:nvPicPr>
                      <p:cNvPr id="0" name="图片 5"/>
                      <p:cNvPicPr/>
                      <p:nvPr/>
                    </p:nvPicPr>
                    <p:blipFill>
                      <a:blip r:embed="rId2"/>
                      <a:stretch>
                        <a:fillRect/>
                      </a:stretch>
                    </p:blipFill>
                    <p:spPr>
                      <a:xfrm>
                        <a:off x="1331595" y="2865120"/>
                        <a:ext cx="6673850" cy="3996055"/>
                      </a:xfrm>
                      <a:prstGeom prst="rect">
                        <a:avLst/>
                      </a:prstGeom>
                    </p:spPr>
                  </p:pic>
                </p:oleObj>
              </mc:Fallback>
            </mc:AlternateContent>
          </a:graphicData>
        </a:graphic>
      </p:graphicFrame>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4526280"/>
          </a:xfrm>
        </p:spPr>
        <p:txBody>
          <a:bodyPr/>
          <a:lstStyle/>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转换检测缓冲区（</a:t>
            </a:r>
            <a:r>
              <a:rPr lang="en-US" altLang="zh-CN" sz="2400" b="1">
                <a:solidFill>
                  <a:schemeClr val="folHlink"/>
                </a:solidFill>
                <a:latin typeface="Times New Roman" panose="02020603050405020304" pitchFamily="18" charset="0"/>
                <a:sym typeface="+mn-ea"/>
              </a:rPr>
              <a:t>Translate Lookaside Buffer, TLB</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又称为快表，在</a:t>
            </a:r>
            <a:r>
              <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MMU</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中</a:t>
            </a:r>
            <a:endPar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TLB</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功能与</a:t>
            </a:r>
            <a:r>
              <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Cache</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相似，包含有最近用过的</a:t>
            </a:r>
            <a:r>
              <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页表项</a:t>
            </a: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支持虚拟内存的硬件和控制结构</a:t>
            </a:r>
            <a:endParaRPr lang="zh-CN" altLang="en-US"/>
          </a:p>
        </p:txBody>
      </p:sp>
      <p:pic>
        <p:nvPicPr>
          <p:cNvPr id="4" name="图片 3"/>
          <p:cNvPicPr>
            <a:picLocks noChangeAspect="1"/>
          </p:cNvPicPr>
          <p:nvPr/>
        </p:nvPicPr>
        <p:blipFill>
          <a:blip r:embed="rId1"/>
          <a:stretch>
            <a:fillRect/>
          </a:stretch>
        </p:blipFill>
        <p:spPr>
          <a:xfrm>
            <a:off x="2268220" y="1557020"/>
            <a:ext cx="4149090" cy="5132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 name="对象 6"/>
          <p:cNvGraphicFramePr/>
          <p:nvPr/>
        </p:nvGraphicFramePr>
        <p:xfrm>
          <a:off x="0" y="1628775"/>
          <a:ext cx="9022321" cy="4979340"/>
        </p:xfrm>
        <a:graphic>
          <a:graphicData uri="http://schemas.openxmlformats.org/presentationml/2006/ole">
            <mc:AlternateContent xmlns:mc="http://schemas.openxmlformats.org/markup-compatibility/2006">
              <mc:Choice xmlns:v="urn:schemas-microsoft-com:vml" Requires="v">
                <p:oleObj spid="_x0000_s8" name="" r:id="rId1" imgW="6014720" imgH="3319780" progId="Paint.Picture">
                  <p:embed/>
                </p:oleObj>
              </mc:Choice>
              <mc:Fallback>
                <p:oleObj name="" r:id="rId1" imgW="6014720" imgH="3319780" progId="Paint.Picture">
                  <p:embed/>
                  <p:pic>
                    <p:nvPicPr>
                      <p:cNvPr id="0" name="图片 7"/>
                      <p:cNvPicPr/>
                      <p:nvPr/>
                    </p:nvPicPr>
                    <p:blipFill>
                      <a:blip r:embed="rId2"/>
                      <a:stretch>
                        <a:fillRect/>
                      </a:stretch>
                    </p:blipFill>
                    <p:spPr>
                      <a:xfrm>
                        <a:off x="0" y="1628775"/>
                        <a:ext cx="9022321" cy="4979340"/>
                      </a:xfrm>
                      <a:prstGeom prst="rect">
                        <a:avLst/>
                      </a:prstGeom>
                    </p:spPr>
                  </p:pic>
                </p:oleObj>
              </mc:Fallback>
            </mc:AlternateContent>
          </a:graphicData>
        </a:graphic>
      </p:graphicFrame>
      <p:sp>
        <p:nvSpPr>
          <p:cNvPr id="2" name="文本框 1"/>
          <p:cNvSpPr txBox="1"/>
          <p:nvPr/>
        </p:nvSpPr>
        <p:spPr>
          <a:xfrm>
            <a:off x="3954780" y="1706245"/>
            <a:ext cx="4716780" cy="1568450"/>
          </a:xfrm>
          <a:prstGeom prst="rect">
            <a:avLst/>
          </a:prstGeom>
          <a:noFill/>
        </p:spPr>
        <p:txBody>
          <a:bodyPr wrap="square" rtlCol="0">
            <a:spAutoFit/>
          </a:bodyPr>
          <a:p>
            <a:pPr marL="342900" indent="-342900">
              <a:buFont typeface="Wingdings" panose="05000000000000000000" charset="0"/>
              <a:buChar char="p"/>
            </a:pPr>
            <a:r>
              <a:rPr lang="zh-CN" altLang="en-US" sz="2400" b="1">
                <a:solidFill>
                  <a:schemeClr val="tx1"/>
                </a:solidFill>
              </a:rPr>
              <a:t>页表项可能在</a:t>
            </a:r>
            <a:r>
              <a:rPr lang="en-US" altLang="zh-CN" sz="2400" b="1">
                <a:gradFill>
                  <a:gsLst>
                    <a:gs pos="0">
                      <a:srgbClr val="007BD3"/>
                    </a:gs>
                    <a:gs pos="100000">
                      <a:srgbClr val="034373"/>
                    </a:gs>
                  </a:gsLst>
                  <a:lin scaled="0"/>
                </a:gradFill>
              </a:rPr>
              <a:t>TLB</a:t>
            </a:r>
            <a:r>
              <a:rPr lang="zh-CN" altLang="en-US" sz="2400" b="1">
                <a:gradFill>
                  <a:gsLst>
                    <a:gs pos="0">
                      <a:srgbClr val="007BD3"/>
                    </a:gs>
                    <a:gs pos="100000">
                      <a:srgbClr val="034373"/>
                    </a:gs>
                  </a:gsLst>
                  <a:lin scaled="0"/>
                </a:gradFill>
              </a:rPr>
              <a:t>、内存</a:t>
            </a:r>
            <a:r>
              <a:rPr lang="zh-CN" altLang="en-US" sz="2400" b="1">
                <a:solidFill>
                  <a:schemeClr val="tx1"/>
                </a:solidFill>
              </a:rPr>
              <a:t>或</a:t>
            </a:r>
            <a:r>
              <a:rPr lang="zh-CN" altLang="en-US" sz="2400" b="1">
                <a:gradFill>
                  <a:gsLst>
                    <a:gs pos="0">
                      <a:srgbClr val="007BD3"/>
                    </a:gs>
                    <a:gs pos="100000">
                      <a:srgbClr val="034373"/>
                    </a:gs>
                  </a:gsLst>
                  <a:lin scaled="0"/>
                </a:gradFill>
              </a:rPr>
              <a:t>磁盘</a:t>
            </a:r>
            <a:r>
              <a:rPr lang="zh-CN" altLang="en-US" sz="2400" b="1">
                <a:solidFill>
                  <a:schemeClr val="tx1"/>
                </a:solidFill>
              </a:rPr>
              <a:t>中</a:t>
            </a:r>
            <a:endParaRPr lang="zh-CN" altLang="en-US" sz="2400" b="1">
              <a:gradFill>
                <a:gsLst>
                  <a:gs pos="0">
                    <a:srgbClr val="007BD3"/>
                  </a:gs>
                  <a:gs pos="100000">
                    <a:srgbClr val="034373"/>
                  </a:gs>
                </a:gsLst>
                <a:lin scaled="0"/>
              </a:gradFill>
            </a:endParaRPr>
          </a:p>
          <a:p>
            <a:pPr marL="342900" indent="-342900">
              <a:buFont typeface="Wingdings" panose="05000000000000000000" charset="0"/>
              <a:buChar char="p"/>
            </a:pPr>
            <a:r>
              <a:rPr lang="zh-CN" altLang="en-US" sz="2400" b="1">
                <a:solidFill>
                  <a:schemeClr val="tx1"/>
                </a:solidFill>
              </a:rPr>
              <a:t>被访问的数据可能在</a:t>
            </a:r>
            <a:r>
              <a:rPr lang="en-US" altLang="zh-CN" sz="2400" b="1">
                <a:gradFill>
                  <a:gsLst>
                    <a:gs pos="0">
                      <a:srgbClr val="007BD3"/>
                    </a:gs>
                    <a:gs pos="100000">
                      <a:srgbClr val="034373"/>
                    </a:gs>
                  </a:gsLst>
                  <a:lin scaled="0"/>
                </a:gradFill>
              </a:rPr>
              <a:t>Cache</a:t>
            </a:r>
            <a:r>
              <a:rPr lang="zh-CN" altLang="en-US" sz="2400" b="1">
                <a:gradFill>
                  <a:gsLst>
                    <a:gs pos="0">
                      <a:srgbClr val="007BD3"/>
                    </a:gs>
                    <a:gs pos="100000">
                      <a:srgbClr val="034373"/>
                    </a:gs>
                  </a:gsLst>
                  <a:lin scaled="0"/>
                </a:gradFill>
              </a:rPr>
              <a:t>、内存</a:t>
            </a:r>
            <a:r>
              <a:rPr lang="zh-CN" altLang="en-US" sz="2400" b="1">
                <a:solidFill>
                  <a:schemeClr val="tx1"/>
                </a:solidFill>
              </a:rPr>
              <a:t>或</a:t>
            </a:r>
            <a:r>
              <a:rPr lang="zh-CN" altLang="en-US" sz="2400" b="1">
                <a:gradFill>
                  <a:gsLst>
                    <a:gs pos="0">
                      <a:srgbClr val="007BD3"/>
                    </a:gs>
                    <a:gs pos="100000">
                      <a:srgbClr val="034373"/>
                    </a:gs>
                  </a:gsLst>
                  <a:lin scaled="0"/>
                </a:gradFill>
              </a:rPr>
              <a:t>磁盘</a:t>
            </a:r>
            <a:r>
              <a:rPr lang="zh-CN" altLang="en-US" sz="2400" b="1">
                <a:solidFill>
                  <a:schemeClr val="tx1"/>
                </a:solidFill>
              </a:rPr>
              <a:t>中</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支持虚拟内存的硬件和控制结构</a:t>
            </a:r>
            <a:endParaRPr lang="zh-CN" altLang="en-US"/>
          </a:p>
        </p:txBody>
      </p:sp>
      <p:sp>
        <p:nvSpPr>
          <p:cNvPr id="48131" name="Rectangle 3"/>
          <p:cNvSpPr>
            <a:spLocks noGrp="1" noChangeArrowheads="1"/>
          </p:cNvSpPr>
          <p:nvPr>
            <p:ph type="body" idx="1"/>
          </p:nvPr>
        </p:nvSpPr>
        <p:spPr>
          <a:xfrm>
            <a:off x="457200" y="1384935"/>
            <a:ext cx="8325485" cy="4526280"/>
          </a:xfrm>
        </p:spPr>
        <p:txBody>
          <a:bodyPr/>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页尺寸</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页越小，内碎片总量越少</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页越小，页表越大。</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lvl="1" indent="0" eaLnBrk="1" latinLnBrk="0" hangingPunct="1">
              <a:lnSpc>
                <a:spcPct val="150000"/>
              </a:lnSpc>
              <a:spcBef>
                <a:spcPts val="0"/>
              </a:spcBef>
              <a:buFont typeface="Wingdings" panose="05000000000000000000" charset="0"/>
              <a:buNone/>
              <a:defRPr/>
            </a:pP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有可能导致两次</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缺页中断</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页越大，越有利于磁盘读写</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39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页小时，内存中页数多，缺页率低</a:t>
            </a:r>
            <a:endParaRPr lang="zh-CN" altLang="en-US" sz="239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39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页尺寸接近整个进程大小时，缺页率为</a:t>
            </a:r>
            <a:r>
              <a:rPr lang="zh-CN" altLang="en-US" sz="239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零</a:t>
            </a:r>
            <a:endParaRPr lang="zh-CN" altLang="en-US" sz="239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2" eaLnBrk="1" latinLnBrk="0" hangingPunct="1">
              <a:lnSpc>
                <a:spcPct val="150000"/>
              </a:lnSpc>
              <a:spcBef>
                <a:spcPts val="0"/>
              </a:spcBef>
              <a:buFont typeface="Wingdings" panose="05000000000000000000" charset="0"/>
              <a:buChar char="Ø"/>
              <a:defRPr/>
            </a:pPr>
            <a:endParaRPr lang="zh-CN" altLang="en-US" sz="205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2" eaLnBrk="1" latinLnBrk="0" hangingPunct="1">
              <a:lnSpc>
                <a:spcPct val="150000"/>
              </a:lnSpc>
              <a:spcBef>
                <a:spcPts val="0"/>
              </a:spcBef>
              <a:buFont typeface="Wingdings" panose="05000000000000000000" charset="0"/>
              <a:buChar char="ü"/>
              <a:defRPr/>
            </a:pPr>
            <a:endParaRPr lang="zh-CN" altLang="en-US" sz="2055"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up)">
                                      <p:cBhvr>
                                        <p:cTn id="32" dur="500"/>
                                        <p:tgtEl>
                                          <p:spTgt spid="48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wipe(up)">
                                      <p:cBhvr>
                                        <p:cTn id="37"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支持虚拟内存的硬件和控制结构</a:t>
            </a:r>
            <a:endParaRPr lang="zh-CN" altLang="en-US"/>
          </a:p>
        </p:txBody>
      </p:sp>
      <p:pic>
        <p:nvPicPr>
          <p:cNvPr id="4" name="图片 3"/>
          <p:cNvPicPr>
            <a:picLocks noChangeAspect="1"/>
          </p:cNvPicPr>
          <p:nvPr/>
        </p:nvPicPr>
        <p:blipFill>
          <a:blip r:embed="rId1"/>
          <a:stretch>
            <a:fillRect/>
          </a:stretch>
        </p:blipFill>
        <p:spPr>
          <a:xfrm>
            <a:off x="1064260" y="2096770"/>
            <a:ext cx="7212330" cy="4057650"/>
          </a:xfrm>
          <a:prstGeom prst="rect">
            <a:avLst/>
          </a:prstGeom>
        </p:spPr>
      </p:pic>
      <p:sp>
        <p:nvSpPr>
          <p:cNvPr id="48131" name="Rectangle 3"/>
          <p:cNvSpPr>
            <a:spLocks noGrp="1" noChangeArrowheads="1"/>
          </p:cNvSpPr>
          <p:nvPr>
            <p:ph type="body" idx="1"/>
          </p:nvPr>
        </p:nvSpPr>
        <p:spPr>
          <a:xfrm>
            <a:off x="457200" y="1384935"/>
            <a:ext cx="8325485" cy="4526280"/>
          </a:xfrm>
        </p:spPr>
        <p:txBody>
          <a:bodyPr/>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页尺寸</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缺页中断发生概率的影响</a:t>
            </a:r>
            <a:endPar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 name="对象 3"/>
          <p:cNvGraphicFramePr>
            <a:graphicFrameLocks noChangeAspect="1"/>
          </p:cNvGraphicFramePr>
          <p:nvPr/>
        </p:nvGraphicFramePr>
        <p:xfrm>
          <a:off x="476885" y="1884680"/>
          <a:ext cx="8275089" cy="4938048"/>
        </p:xfrm>
        <a:graphic>
          <a:graphicData uri="http://schemas.openxmlformats.org/presentationml/2006/ole">
            <mc:AlternateContent xmlns:mc="http://schemas.openxmlformats.org/markup-compatibility/2006">
              <mc:Choice xmlns:v="urn:schemas-microsoft-com:vml" Requires="v">
                <p:oleObj spid="_x0000_s5" name="" r:id="rId1" imgW="5172075" imgH="3086100" progId="Paint.Picture">
                  <p:embed/>
                </p:oleObj>
              </mc:Choice>
              <mc:Fallback>
                <p:oleObj name="" r:id="rId1" imgW="5172075" imgH="3086100" progId="Paint.Picture">
                  <p:embed/>
                  <p:pic>
                    <p:nvPicPr>
                      <p:cNvPr id="0" name="图片 4"/>
                      <p:cNvPicPr/>
                      <p:nvPr/>
                    </p:nvPicPr>
                    <p:blipFill>
                      <a:blip r:embed="rId2"/>
                      <a:stretch>
                        <a:fillRect/>
                      </a:stretch>
                    </p:blipFill>
                    <p:spPr>
                      <a:xfrm>
                        <a:off x="476885" y="1884680"/>
                        <a:ext cx="8275089" cy="4938048"/>
                      </a:xfrm>
                      <a:prstGeom prst="rect">
                        <a:avLst/>
                      </a:prstGeom>
                    </p:spPr>
                  </p:pic>
                </p:oleObj>
              </mc:Fallback>
            </mc:AlternateContent>
          </a:graphicData>
        </a:graphic>
      </p:graphicFrame>
      <p:sp>
        <p:nvSpPr>
          <p:cNvPr id="48131" name="Rectangle 3"/>
          <p:cNvSpPr>
            <a:spLocks noGrp="1" noChangeArrowheads="1"/>
          </p:cNvSpPr>
          <p:nvPr>
            <p:ph type="body" idx="1"/>
          </p:nvPr>
        </p:nvSpPr>
        <p:spPr>
          <a:xfrm>
            <a:off x="539750" y="1165860"/>
            <a:ext cx="8325485" cy="4526280"/>
          </a:xfrm>
        </p:spPr>
        <p:txBody>
          <a:bodyPr/>
          <a:p>
            <a:pPr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分段系统中</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的地址</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映射</a:t>
            </a:r>
            <a:endParaRPr lang="en-US" altLang="zh-CN"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endParaRPr lang="zh-CN" altLang="en-US" sz="21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标题 2"/>
          <p:cNvSpPr>
            <a:spLocks noGrp="1"/>
          </p:cNvSpPr>
          <p:nvPr>
            <p:ph type="title"/>
          </p:nvPr>
        </p:nvSpPr>
        <p:spPr/>
        <p:txBody>
          <a:bodyPr/>
          <a:p>
            <a:r>
              <a:rPr lang="zh-CN" altLang="en-US" b="1" dirty="0">
                <a:solidFill>
                  <a:schemeClr val="tx1"/>
                </a:solidFill>
                <a:sym typeface="+mn-ea"/>
              </a:rPr>
              <a:t>支持虚拟内存的硬件和控制结构</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 name="对象 1"/>
          <p:cNvGraphicFramePr>
            <a:graphicFrameLocks noChangeAspect="1"/>
          </p:cNvGraphicFramePr>
          <p:nvPr/>
        </p:nvGraphicFramePr>
        <p:xfrm>
          <a:off x="219075" y="1616710"/>
          <a:ext cx="8870190" cy="5105664"/>
        </p:xfrm>
        <a:graphic>
          <a:graphicData uri="http://schemas.openxmlformats.org/presentationml/2006/ole">
            <mc:AlternateContent xmlns:mc="http://schemas.openxmlformats.org/markup-compatibility/2006">
              <mc:Choice xmlns:v="urn:schemas-microsoft-com:vml" Requires="v">
                <p:oleObj spid="_x0000_s3" name="" r:id="rId1" imgW="5543550" imgH="3190875" progId="Paint.Picture">
                  <p:embed/>
                </p:oleObj>
              </mc:Choice>
              <mc:Fallback>
                <p:oleObj name="" r:id="rId1" imgW="5543550" imgH="3190875" progId="Paint.Picture">
                  <p:embed/>
                  <p:pic>
                    <p:nvPicPr>
                      <p:cNvPr id="0" name="图片 2"/>
                      <p:cNvPicPr/>
                      <p:nvPr/>
                    </p:nvPicPr>
                    <p:blipFill>
                      <a:blip r:embed="rId2"/>
                      <a:stretch>
                        <a:fillRect/>
                      </a:stretch>
                    </p:blipFill>
                    <p:spPr>
                      <a:xfrm>
                        <a:off x="219075" y="1616710"/>
                        <a:ext cx="8870190" cy="510566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zh-CN" altLang="en-US">
                <a:solidFill>
                  <a:schemeClr val="tx2"/>
                </a:solidFill>
              </a:rPr>
              <a:t>授课</a:t>
            </a:r>
            <a:r>
              <a:rPr lang="zh-CN" altLang="en-US" dirty="0">
                <a:solidFill>
                  <a:schemeClr val="tx2"/>
                </a:solidFill>
              </a:rPr>
              <a:t>教师</a:t>
            </a:r>
            <a:r>
              <a:rPr lang="zh-CN" altLang="en-US">
                <a:solidFill>
                  <a:schemeClr val="tx2"/>
                </a:solidFill>
              </a:rPr>
              <a:t>：        </a:t>
            </a:r>
            <a:r>
              <a:rPr lang="zh-CN" altLang="en-US" dirty="0">
                <a:solidFill>
                  <a:schemeClr val="tx2"/>
                </a:solidFill>
              </a:rPr>
              <a:t>郑铁然</a:t>
            </a:r>
            <a:endParaRPr lang="zh-CN" altLang="en-US" dirty="0">
              <a:solidFill>
                <a:schemeClr val="tx2"/>
              </a:solidFill>
            </a:endParaRPr>
          </a:p>
          <a:p>
            <a:pPr eaLnBrk="1" hangingPunct="1"/>
            <a:r>
              <a:rPr lang="zh-CN" altLang="en-US" dirty="0">
                <a:solidFill>
                  <a:schemeClr val="tx2"/>
                </a:solidFill>
              </a:rPr>
              <a:t>办公室地址： 哈工大综合楼6</a:t>
            </a:r>
            <a:r>
              <a:rPr lang="en-US" altLang="zh-CN" dirty="0">
                <a:solidFill>
                  <a:schemeClr val="tx2"/>
                </a:solidFill>
              </a:rPr>
              <a:t>03</a:t>
            </a:r>
            <a:endParaRPr lang="en-US" altLang="zh-CN" dirty="0">
              <a:solidFill>
                <a:schemeClr val="tx2"/>
              </a:solidFill>
            </a:endParaRPr>
          </a:p>
          <a:p>
            <a:pPr eaLnBrk="1" hangingPunct="1"/>
            <a:r>
              <a:rPr lang="zh-CN" altLang="en-US" dirty="0">
                <a:solidFill>
                  <a:schemeClr val="tx2"/>
                </a:solidFill>
              </a:rPr>
              <a:t>办公室电话： </a:t>
            </a:r>
            <a:r>
              <a:rPr lang="en-US" altLang="zh-CN" dirty="0">
                <a:solidFill>
                  <a:schemeClr val="tx2"/>
                </a:solidFill>
              </a:rPr>
              <a:t>86417981-11</a:t>
            </a:r>
            <a:endParaRPr lang="en-US" altLang="zh-CN" dirty="0">
              <a:solidFill>
                <a:schemeClr val="tx2"/>
              </a:solidFill>
            </a:endParaRPr>
          </a:p>
          <a:p>
            <a:pPr eaLnBrk="1" hangingPunct="1"/>
            <a:r>
              <a:rPr lang="zh-CN" altLang="en-US" dirty="0">
                <a:solidFill>
                  <a:schemeClr val="tx2"/>
                </a:solidFill>
              </a:rPr>
              <a:t>手机：            </a:t>
            </a:r>
            <a:r>
              <a:rPr lang="en-US" altLang="zh-CN" dirty="0">
                <a:solidFill>
                  <a:schemeClr val="tx2"/>
                </a:solidFill>
              </a:rPr>
              <a:t>13313655979</a:t>
            </a:r>
            <a:endParaRPr lang="en-US" altLang="zh-CN" dirty="0">
              <a:solidFill>
                <a:schemeClr val="tx2"/>
              </a:solidFill>
            </a:endParaRPr>
          </a:p>
          <a:p>
            <a:pPr eaLnBrk="1" hangingPunct="1"/>
            <a:r>
              <a:rPr lang="en-US" altLang="zh-CN" dirty="0">
                <a:solidFill>
                  <a:schemeClr val="tx2"/>
                </a:solidFill>
              </a:rPr>
              <a:t>QQ</a:t>
            </a:r>
            <a:r>
              <a:rPr lang="zh-CN" altLang="en-US" dirty="0">
                <a:solidFill>
                  <a:schemeClr val="tx2"/>
                </a:solidFill>
              </a:rPr>
              <a:t>：              </a:t>
            </a:r>
            <a:r>
              <a:rPr lang="en-US" altLang="zh-CN" dirty="0">
                <a:solidFill>
                  <a:schemeClr val="tx2"/>
                </a:solidFill>
              </a:rPr>
              <a:t>2350562164</a:t>
            </a:r>
            <a:endParaRPr lang="en-US" altLang="zh-CN" dirty="0">
              <a:solidFill>
                <a:schemeClr val="tx2"/>
              </a:solidFill>
            </a:endParaRPr>
          </a:p>
          <a:p>
            <a:pPr eaLnBrk="1" hangingPunct="1"/>
            <a:r>
              <a:rPr lang="en-US" altLang="zh-CN" dirty="0">
                <a:solidFill>
                  <a:schemeClr val="tx2"/>
                </a:solidFill>
              </a:rPr>
              <a:t>Email</a:t>
            </a:r>
            <a:r>
              <a:rPr lang="zh-CN" altLang="en-US" dirty="0">
                <a:solidFill>
                  <a:schemeClr val="tx2"/>
                </a:solidFill>
              </a:rPr>
              <a:t>：           </a:t>
            </a:r>
            <a:r>
              <a:rPr lang="en-US" altLang="zh-CN" dirty="0">
                <a:solidFill>
                  <a:schemeClr val="tx2"/>
                </a:solidFill>
              </a:rPr>
              <a:t>zhengtieran@hit.edu.cn</a:t>
            </a:r>
            <a:r>
              <a:rPr lang="zh-CN" altLang="en-US" dirty="0">
                <a:solidFill>
                  <a:schemeClr val="tx2"/>
                </a:solidFill>
              </a:rPr>
              <a:t>   </a:t>
            </a:r>
            <a:endParaRPr lang="zh-CN" altLang="en-US" dirty="0">
              <a:solidFill>
                <a:schemeClr val="tx2"/>
              </a:solidFill>
            </a:endParaRPr>
          </a:p>
          <a:p>
            <a:pPr eaLnBrk="1" hangingPunct="1">
              <a:buFontTx/>
              <a:buNone/>
            </a:pPr>
            <a:r>
              <a:rPr lang="zh-CN" altLang="en-US" dirty="0">
                <a:solidFill>
                  <a:schemeClr val="tx2"/>
                </a:solidFill>
              </a:rPr>
              <a:t>                          </a:t>
            </a:r>
            <a:r>
              <a:rPr lang="en-US" altLang="zh-CN" dirty="0">
                <a:solidFill>
                  <a:schemeClr val="tx2"/>
                </a:solidFill>
              </a:rPr>
              <a:t>                          </a:t>
            </a:r>
            <a:endParaRPr lang="zh-CN" altLang="en-US" dirty="0">
              <a:solidFill>
                <a:schemeClr val="tx2"/>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latin typeface="+mn-ea"/>
                <a:ea typeface="+mn-ea"/>
              </a:rPr>
              <a:t>内容</a:t>
            </a:r>
            <a:endParaRPr lang="zh-CN" altLang="en-US" dirty="0">
              <a:latin typeface="+mn-ea"/>
              <a:ea typeface="+mn-ea"/>
            </a:endParaRPr>
          </a:p>
        </p:txBody>
      </p:sp>
      <p:sp>
        <p:nvSpPr>
          <p:cNvPr id="346115" name="Rectangle 3"/>
          <p:cNvSpPr>
            <a:spLocks noGrp="1" noChangeArrowheads="1"/>
          </p:cNvSpPr>
          <p:nvPr>
            <p:ph type="body" idx="1"/>
          </p:nvPr>
        </p:nvSpPr>
        <p:spPr>
          <a:xfrm>
            <a:off x="611560" y="155679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1"/>
                </a:solidFill>
              </a:rPr>
              <a:t>虚拟内存的定义</a:t>
            </a:r>
            <a:endParaRPr lang="zh-CN" altLang="en-US" sz="2800" b="1" dirty="0">
              <a:solidFill>
                <a:schemeClr val="tx1"/>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1"/>
                </a:solidFill>
              </a:rPr>
              <a:t>支持虚拟内存的硬件和控制结构</a:t>
            </a:r>
            <a:endParaRPr lang="zh-CN" altLang="en-US" sz="2800" b="1" dirty="0">
              <a:solidFill>
                <a:schemeClr val="tx1"/>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rgbClr val="C00000"/>
                </a:solidFill>
              </a:rPr>
              <a:t>支持虚拟内存的操作系统机制</a:t>
            </a:r>
            <a:endParaRPr lang="zh-CN" altLang="en-US" sz="2800" b="1" dirty="0">
              <a:solidFill>
                <a:srgbClr val="C00000"/>
              </a:solidFill>
            </a:endParaRPr>
          </a:p>
          <a:p>
            <a:pPr marL="457200" lvl="1" indent="0" eaLnBrk="1" hangingPunct="1">
              <a:lnSpc>
                <a:spcPct val="90000"/>
              </a:lnSpc>
              <a:spcAft>
                <a:spcPct val="30000"/>
              </a:spcAft>
              <a:buClr>
                <a:srgbClr val="9900FF"/>
              </a:buClr>
              <a:buFont typeface="Wingdings" panose="05000000000000000000" pitchFamily="2" charset="2"/>
              <a:buNone/>
            </a:pPr>
            <a:endParaRPr lang="zh-CN" altLang="en-US" sz="2800" b="1" dirty="0">
              <a:solidFill>
                <a:srgbClr val="C00000"/>
              </a:solidFill>
              <a:latin typeface="宋体" panose="02010600030101010101" pitchFamily="2" charset="-122"/>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pic>
        <p:nvPicPr>
          <p:cNvPr id="4" name="图片 3"/>
          <p:cNvPicPr>
            <a:picLocks noChangeAspect="1"/>
          </p:cNvPicPr>
          <p:nvPr/>
        </p:nvPicPr>
        <p:blipFill>
          <a:blip r:embed="rId1"/>
          <a:stretch>
            <a:fillRect/>
          </a:stretch>
        </p:blipFill>
        <p:spPr>
          <a:xfrm>
            <a:off x="673735" y="1845310"/>
            <a:ext cx="7645718" cy="4797742"/>
          </a:xfrm>
          <a:prstGeom prst="rect">
            <a:avLst/>
          </a:prstGeom>
        </p:spPr>
      </p:pic>
      <p:sp>
        <p:nvSpPr>
          <p:cNvPr id="48131" name="Rectangle 3"/>
          <p:cNvSpPr>
            <a:spLocks noGrp="1" noChangeArrowheads="1"/>
          </p:cNvSpPr>
          <p:nvPr>
            <p:ph type="body" idx="1"/>
          </p:nvPr>
        </p:nvSpPr>
        <p:spPr>
          <a:xfrm>
            <a:off x="539750" y="1165860"/>
            <a:ext cx="8325485" cy="4526280"/>
          </a:xfrm>
        </p:spPr>
        <p:txBody>
          <a:bodyPr/>
          <a:p>
            <a:pPr lvl="1" eaLnBrk="1" latinLnBrk="0" hangingPunct="1">
              <a:lnSpc>
                <a:spcPct val="150000"/>
              </a:lnSpc>
              <a:spcBef>
                <a:spcPts val="0"/>
              </a:spcBef>
              <a:buFont typeface="Wingdings" panose="05000000000000000000" charset="0"/>
              <a:buChar char="Ø"/>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置换</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算法</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支持虚拟内存的操作系统机制</a:t>
            </a:r>
            <a:endParaRPr lang="zh-CN" altLang="en-US" dirty="0">
              <a:latin typeface="+mn-ea"/>
              <a:ea typeface="+mn-ea"/>
              <a:sym typeface="+mn-ea"/>
            </a:endParaRPr>
          </a:p>
        </p:txBody>
      </p:sp>
      <p:pic>
        <p:nvPicPr>
          <p:cNvPr id="4" name="图片 3"/>
          <p:cNvPicPr>
            <a:picLocks noChangeAspect="1"/>
          </p:cNvPicPr>
          <p:nvPr>
            <p:custDataLst>
              <p:tags r:id="rId1"/>
            </p:custDataLst>
          </p:nvPr>
        </p:nvPicPr>
        <p:blipFill>
          <a:blip r:embed="rId2"/>
          <a:stretch>
            <a:fillRect/>
          </a:stretch>
        </p:blipFill>
        <p:spPr>
          <a:xfrm>
            <a:off x="755650" y="1557020"/>
            <a:ext cx="7325360" cy="440944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sp>
        <p:nvSpPr>
          <p:cNvPr id="48131" name="Rectangle 3"/>
          <p:cNvSpPr>
            <a:spLocks noGrp="1" noChangeArrowheads="1"/>
          </p:cNvSpPr>
          <p:nvPr>
            <p:ph type="body" idx="1"/>
          </p:nvPr>
        </p:nvSpPr>
        <p:spPr>
          <a:xfrm>
            <a:off x="539750" y="1165860"/>
            <a:ext cx="8325485" cy="4526280"/>
          </a:xfrm>
        </p:spPr>
        <p:txBody>
          <a:bodyPr/>
          <a:p>
            <a:pPr lvl="0" eaLnBrk="1" latinLnBrk="0" hangingPunct="1">
              <a:lnSpc>
                <a:spcPct val="150000"/>
              </a:lnSpc>
              <a:spcBef>
                <a:spcPts val="0"/>
              </a:spcBef>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LRU是公认的很好的页置换算法，怎么实现?</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00000"/>
              </a:lnSpc>
              <a:spcBef>
                <a:spcPts val="600"/>
              </a:spcBef>
              <a:spcAft>
                <a:spcPts val="600"/>
              </a:spcAft>
              <a:buFont typeface="Wingdings" panose="05000000000000000000" charset="0"/>
              <a:buChar char="Ø"/>
              <a:defRPr/>
            </a:pPr>
            <a:r>
              <a:rPr lang="zh-CN" altLang="en-US" sz="2100" b="1">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解决方法</a:t>
            </a:r>
            <a:r>
              <a:rPr lang="en-US" altLang="zh-CN" sz="2100" b="1">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：维护一个时间戳</a:t>
            </a:r>
            <a:r>
              <a:rPr lang="en-US" altLang="zh-CN" sz="2100" b="1">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time stamp</a:t>
            </a:r>
            <a:r>
              <a:rPr lang="en-US" altLang="zh-CN" sz="2100" b="1">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，即计数器。每次页引用时，计数器加</a:t>
            </a:r>
            <a:r>
              <a:rPr lang="en-US" altLang="zh-CN" sz="2100" b="1">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，并将该值复制到相应页表项中。当需要置换页时，选则计数值最小的页。</a:t>
            </a:r>
            <a:endPar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00000"/>
              </a:lnSpc>
              <a:spcBef>
                <a:spcPts val="600"/>
              </a:spcBef>
              <a:spcAft>
                <a:spcPts val="600"/>
              </a:spcAft>
              <a:buFont typeface="Wingdings" panose="05000000000000000000" charset="0"/>
              <a:buChar char="Ø"/>
              <a:defRPr/>
            </a:pPr>
            <a:r>
              <a:rPr lang="zh-CN" altLang="en-US" sz="2100" b="1">
                <a:solidFill>
                  <a:srgbClr val="0070C0"/>
                </a:solidFill>
                <a:sym typeface="+mn-ea"/>
              </a:rPr>
              <a:t>存在的问题</a:t>
            </a:r>
            <a:r>
              <a:rPr lang="zh-CN" altLang="en-US" sz="2100" b="1">
                <a:sym typeface="+mn-ea"/>
              </a:rPr>
              <a:t>：每次地址访问都需要修改时间戳，需维护一个全局时钟</a:t>
            </a:r>
            <a:r>
              <a:rPr lang="en-US" altLang="zh-CN" sz="2100" b="1">
                <a:sym typeface="+mn-ea"/>
              </a:rPr>
              <a:t>(</a:t>
            </a:r>
            <a:r>
              <a:rPr lang="zh-CN" altLang="en-US" sz="2100" b="1">
                <a:sym typeface="+mn-ea"/>
              </a:rPr>
              <a:t>该时钟溢出怎么办</a:t>
            </a:r>
            <a:r>
              <a:rPr lang="en-US" altLang="zh-CN" sz="2100" b="1">
                <a:sym typeface="+mn-ea"/>
              </a:rPr>
              <a:t>?)</a:t>
            </a:r>
            <a:r>
              <a:rPr lang="zh-CN" altLang="en-US" sz="2100" b="1">
                <a:sym typeface="+mn-ea"/>
              </a:rPr>
              <a:t>，</a:t>
            </a:r>
            <a:r>
              <a:rPr lang="zh-CN" altLang="en-US" sz="2100" b="1">
                <a:solidFill>
                  <a:srgbClr val="FF0000"/>
                </a:solidFill>
                <a:sym typeface="+mn-ea"/>
              </a:rPr>
              <a:t>需要找到最小值</a:t>
            </a:r>
            <a:r>
              <a:rPr lang="zh-CN" altLang="en-US" sz="2100" b="1">
                <a:sym typeface="+mn-ea"/>
              </a:rPr>
              <a:t>  </a:t>
            </a:r>
            <a:r>
              <a:rPr lang="en-US" altLang="zh-CN" sz="2100" b="1">
                <a:sym typeface="+mn-ea"/>
              </a:rPr>
              <a:t>… </a:t>
            </a:r>
            <a:r>
              <a:rPr lang="zh-CN" altLang="en-US" sz="2100" b="1">
                <a:sym typeface="+mn-ea"/>
              </a:rPr>
              <a:t>这样的实现代价较大。</a:t>
            </a:r>
            <a:endParaRPr lang="zh-CN" altLang="en-US" sz="2100" b="1">
              <a:latin typeface="Times New Roman" panose="02020603050405020304" pitchFamily="18" charset="0"/>
              <a:ea typeface="宋体" panose="02010600030101010101" pitchFamily="2" charset="-122"/>
              <a:cs typeface="Times New Roman" panose="02020603050405020304" pitchFamily="18" charset="0"/>
            </a:endParaRPr>
          </a:p>
          <a:p>
            <a:pPr lvl="1" eaLnBrk="1" latinLnBrk="0" hangingPunct="1">
              <a:lnSpc>
                <a:spcPct val="100000"/>
              </a:lnSpc>
              <a:spcBef>
                <a:spcPts val="600"/>
              </a:spcBef>
              <a:spcAft>
                <a:spcPts val="600"/>
              </a:spcAft>
              <a:buFont typeface="Wingdings" panose="05000000000000000000" charset="0"/>
              <a:buChar char="Ø"/>
              <a:defRPr/>
            </a:pPr>
            <a:r>
              <a:rPr lang="zh-CN" altLang="en-US" sz="2100" b="1">
                <a:solidFill>
                  <a:srgbClr val="0070C0"/>
                </a:solidFill>
                <a:latin typeface="Times New Roman" panose="02020603050405020304" pitchFamily="18" charset="0"/>
                <a:ea typeface="宋体" panose="02010600030101010101" pitchFamily="2" charset="-122"/>
                <a:cs typeface="Times New Roman" panose="02020603050405020304" pitchFamily="18" charset="0"/>
              </a:rPr>
              <a:t>解决方法</a:t>
            </a:r>
            <a:r>
              <a:rPr lang="en-US" altLang="zh-CN" sz="2100" b="1">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1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建立一个容量为有效页框数的页码栈。每当引用一个页时，该页号就从栈中上升到栈的顶部，栈底为</a:t>
            </a:r>
            <a:r>
              <a:rPr lang="en-US" altLang="zh-CN" sz="2100" b="1">
                <a:latin typeface="Times New Roman" panose="02020603050405020304" pitchFamily="18" charset="0"/>
                <a:ea typeface="宋体" panose="02010600030101010101" pitchFamily="2" charset="-122"/>
                <a:cs typeface="Times New Roman" panose="02020603050405020304" pitchFamily="18" charset="0"/>
                <a:sym typeface="+mn-ea"/>
              </a:rPr>
              <a:t>LRU</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页。当需要置换页时，直接置换栈底页即可</a:t>
            </a:r>
            <a:endPar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00000"/>
              </a:lnSpc>
              <a:spcBef>
                <a:spcPts val="600"/>
              </a:spcBef>
              <a:spcAft>
                <a:spcPts val="600"/>
              </a:spcAft>
              <a:buFont typeface="Wingdings" panose="05000000000000000000" charset="0"/>
              <a:buChar char="Ø"/>
              <a:defRPr/>
            </a:pPr>
            <a:r>
              <a:rPr lang="zh-CN" altLang="en-US" sz="2100" b="1">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存在的问题</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100" b="1" dirty="0">
                <a:latin typeface="宋体" panose="02010600030101010101" pitchFamily="2" charset="-122"/>
                <a:ea typeface="宋体" panose="02010600030101010101" pitchFamily="2" charset="-122"/>
                <a:cs typeface="宋体" panose="02010600030101010101" pitchFamily="2" charset="-122"/>
                <a:sym typeface="+mn-ea"/>
              </a:rPr>
              <a:t>每次地址访问都需要</a:t>
            </a:r>
            <a:r>
              <a:rPr lang="zh-CN" altLang="en-US" sz="2100" b="1" dirty="0" smtClean="0">
                <a:latin typeface="宋体" panose="02010600030101010101" pitchFamily="2" charset="-122"/>
                <a:ea typeface="宋体" panose="02010600030101010101" pitchFamily="2" charset="-122"/>
                <a:cs typeface="宋体" panose="02010600030101010101" pitchFamily="2" charset="-122"/>
                <a:sym typeface="+mn-ea"/>
              </a:rPr>
              <a:t>修改栈，实现</a:t>
            </a:r>
            <a:r>
              <a:rPr lang="zh-CN" altLang="en-US" sz="2100" b="1" dirty="0">
                <a:latin typeface="宋体" panose="02010600030101010101" pitchFamily="2" charset="-122"/>
                <a:ea typeface="宋体" panose="02010600030101010101" pitchFamily="2" charset="-122"/>
                <a:cs typeface="宋体" panose="02010600030101010101" pitchFamily="2" charset="-122"/>
                <a:sym typeface="+mn-ea"/>
              </a:rPr>
              <a:t>代价仍然较大 </a:t>
            </a:r>
            <a:endParaRPr lang="zh-CN" altLang="en-US" sz="2100" b="1">
              <a:latin typeface="宋体" panose="02010600030101010101" pitchFamily="2" charset="-122"/>
              <a:ea typeface="宋体" panose="02010600030101010101" pitchFamily="2" charset="-122"/>
              <a:cs typeface="宋体" panose="02010600030101010101" pitchFamily="2" charset="-122"/>
            </a:endParaRPr>
          </a:p>
          <a:p>
            <a:pPr marL="0" lvl="1" indent="0" eaLnBrk="1" latinLnBrk="0" hangingPunct="1">
              <a:lnSpc>
                <a:spcPct val="150000"/>
              </a:lnSpc>
              <a:spcBef>
                <a:spcPts val="0"/>
              </a:spcBef>
              <a:buFont typeface="Wingdings" panose="05000000000000000000" charset="0"/>
              <a:buNone/>
              <a:defRPr/>
            </a:pPr>
            <a:r>
              <a:rPr lang="en-US" altLang="zh-CN" sz="2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LRU</a:t>
            </a:r>
            <a:r>
              <a:rPr lang="zh-CN" altLang="en-US" sz="2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准确，能更好地逼近</a:t>
            </a:r>
            <a:r>
              <a:rPr lang="en-US" altLang="zh-CN" sz="2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OPT</a:t>
            </a:r>
            <a:r>
              <a:rPr lang="zh-CN" altLang="en-US" sz="2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，但现实世界，用的非常少</a:t>
            </a:r>
            <a:endParaRPr lang="zh-CN" altLang="zh-CN" sz="2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457200" lvl="1" indent="0" eaLnBrk="1" latinLnBrk="0" hangingPunct="1">
              <a:lnSpc>
                <a:spcPct val="150000"/>
              </a:lnSpc>
              <a:spcBef>
                <a:spcPts val="0"/>
              </a:spcBef>
              <a:buFont typeface="Wingdings" panose="05000000000000000000" charset="0"/>
              <a:buNone/>
              <a:defRPr/>
            </a:pP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up)">
                                      <p:cBhvr>
                                        <p:cTn id="32"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a:p>
        </p:txBody>
      </p:sp>
      <p:sp>
        <p:nvSpPr>
          <p:cNvPr id="3" name="内容占位符 2"/>
          <p:cNvSpPr>
            <a:spLocks noGrp="1"/>
          </p:cNvSpPr>
          <p:nvPr>
            <p:ph idx="1"/>
          </p:nvPr>
        </p:nvSpPr>
        <p:spPr>
          <a:xfrm>
            <a:off x="467360" y="1485265"/>
            <a:ext cx="7800340" cy="4526280"/>
          </a:xfrm>
        </p:spPr>
        <p:txBody>
          <a:bodyPr/>
          <a:p>
            <a:pPr marL="57150" lvl="1" indent="-342900">
              <a:buFont typeface="Wingdings" panose="05000000000000000000" charset="0"/>
              <a:buChar char="n"/>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CLOCK</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LRU</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的近似实现</a:t>
            </a:r>
            <a:endPar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lvl="1" eaLnBrk="1" latinLnBrk="0" hangingPunct="1">
              <a:lnSpc>
                <a:spcPct val="120000"/>
              </a:lnSpc>
              <a:spcBef>
                <a:spcPct val="0"/>
              </a:spcBef>
              <a:buClrTx/>
              <a:buSzTx/>
              <a:buFont typeface="Wingdings" panose="05000000000000000000" charset="0"/>
              <a:buChar char="ü"/>
            </a:pPr>
            <a:r>
              <a:rPr lang="zh-CN" altLang="en-US" sz="2000" b="1" dirty="0">
                <a:sym typeface="+mn-ea"/>
              </a:rPr>
              <a:t>将可用页框按顺序组成环形队列，引用位初始置</a:t>
            </a:r>
            <a:r>
              <a:rPr lang="en-US" altLang="zh-CN" sz="2000" b="1" dirty="0">
                <a:sym typeface="+mn-ea"/>
              </a:rPr>
              <a:t>0</a:t>
            </a:r>
            <a:r>
              <a:rPr lang="zh-CN" altLang="en-US" sz="2000" b="1" dirty="0">
                <a:sym typeface="+mn-ea"/>
              </a:rPr>
              <a:t>，并置指针初始位置；</a:t>
            </a:r>
            <a:endParaRPr lang="zh-CN" altLang="en-US" sz="2000" b="1" dirty="0"/>
          </a:p>
          <a:p>
            <a:pPr lvl="1" eaLnBrk="1" latinLnBrk="0" hangingPunct="1">
              <a:lnSpc>
                <a:spcPct val="120000"/>
              </a:lnSpc>
              <a:spcBef>
                <a:spcPct val="0"/>
              </a:spcBef>
              <a:buClrTx/>
              <a:buSzTx/>
              <a:buFont typeface="Wingdings" panose="05000000000000000000" charset="0"/>
              <a:buChar char="ü"/>
            </a:pPr>
            <a:r>
              <a:rPr lang="zh-CN" altLang="en-US" sz="2000" b="1" dirty="0">
                <a:solidFill>
                  <a:srgbClr val="FF0000"/>
                </a:solidFill>
                <a:effectLst>
                  <a:outerShdw blurRad="38100" dist="38100" dir="2700000" algn="tl">
                    <a:srgbClr val="000000">
                      <a:alpha val="43137"/>
                    </a:srgbClr>
                  </a:outerShdw>
                </a:effectLst>
                <a:sym typeface="+mn-ea"/>
              </a:rPr>
              <a:t>缺页</a:t>
            </a:r>
            <a:r>
              <a:rPr lang="zh-CN" altLang="en-US" sz="2000" b="1" dirty="0" smtClean="0">
                <a:solidFill>
                  <a:srgbClr val="FF0000"/>
                </a:solidFill>
                <a:effectLst>
                  <a:outerShdw blurRad="38100" dist="38100" dir="2700000" algn="tl">
                    <a:srgbClr val="000000">
                      <a:alpha val="43137"/>
                    </a:srgbClr>
                  </a:outerShdw>
                </a:effectLst>
                <a:sym typeface="+mn-ea"/>
              </a:rPr>
              <a:t>时</a:t>
            </a:r>
            <a:r>
              <a:rPr lang="zh-CN" altLang="en-US" sz="2000" b="1" dirty="0" smtClean="0">
                <a:sym typeface="+mn-ea"/>
              </a:rPr>
              <a:t>从</a:t>
            </a:r>
            <a:r>
              <a:rPr lang="zh-CN" altLang="en-US" sz="2000" b="1" dirty="0">
                <a:sym typeface="+mn-ea"/>
              </a:rPr>
              <a:t>指针位置扫描引用位，将</a:t>
            </a:r>
            <a:r>
              <a:rPr lang="en-US" altLang="zh-CN" sz="2000" b="1" dirty="0">
                <a:sym typeface="+mn-ea"/>
              </a:rPr>
              <a:t>1</a:t>
            </a:r>
            <a:r>
              <a:rPr lang="zh-CN" altLang="en-US" sz="2000" b="1" dirty="0">
                <a:sym typeface="+mn-ea"/>
              </a:rPr>
              <a:t>变</a:t>
            </a:r>
            <a:r>
              <a:rPr lang="en-US" altLang="zh-CN" sz="2000" b="1" dirty="0">
                <a:sym typeface="+mn-ea"/>
              </a:rPr>
              <a:t>0</a:t>
            </a:r>
            <a:r>
              <a:rPr lang="zh-CN" altLang="en-US" sz="2000" b="1" dirty="0">
                <a:sym typeface="+mn-ea"/>
              </a:rPr>
              <a:t>，直到找到引用位为</a:t>
            </a:r>
            <a:r>
              <a:rPr lang="en-US" altLang="zh-CN" sz="2000" b="1" dirty="0">
                <a:sym typeface="+mn-ea"/>
              </a:rPr>
              <a:t>0</a:t>
            </a:r>
            <a:r>
              <a:rPr lang="zh-CN" altLang="en-US" sz="2000" b="1" dirty="0">
                <a:sym typeface="+mn-ea"/>
              </a:rPr>
              <a:t>的页；</a:t>
            </a:r>
            <a:endParaRPr lang="zh-CN" altLang="en-US" sz="2000" b="1" dirty="0"/>
          </a:p>
          <a:p>
            <a:pPr lvl="1" eaLnBrk="1" latinLnBrk="0" hangingPunct="1">
              <a:lnSpc>
                <a:spcPct val="120000"/>
              </a:lnSpc>
              <a:spcBef>
                <a:spcPct val="0"/>
              </a:spcBef>
              <a:buClrTx/>
              <a:buSzTx/>
              <a:buFont typeface="Wingdings" panose="05000000000000000000" charset="0"/>
              <a:buChar char="ü"/>
            </a:pPr>
            <a:r>
              <a:rPr lang="zh-CN" altLang="en-US" sz="2000" b="1" dirty="0" smtClean="0">
                <a:sym typeface="+mn-ea"/>
              </a:rPr>
              <a:t>当为某页初始分配页</a:t>
            </a:r>
            <a:r>
              <a:rPr lang="zh-CN" altLang="en-US" sz="2000" b="1" dirty="0">
                <a:sym typeface="+mn-ea"/>
              </a:rPr>
              <a:t>框，或页被替换</a:t>
            </a:r>
            <a:r>
              <a:rPr lang="zh-CN" altLang="en-US" sz="2000" b="1" dirty="0" smtClean="0">
                <a:sym typeface="+mn-ea"/>
              </a:rPr>
              <a:t>，</a:t>
            </a:r>
            <a:r>
              <a:rPr lang="zh-CN" altLang="en-US" sz="2000" b="1" dirty="0">
                <a:sym typeface="+mn-ea"/>
              </a:rPr>
              <a:t>则指针移到下一</a:t>
            </a:r>
            <a:r>
              <a:rPr lang="zh-CN" altLang="en-US" sz="2000" dirty="0">
                <a:sym typeface="+mn-ea"/>
              </a:rPr>
              <a:t>页。</a:t>
            </a:r>
            <a:endParaRPr lang="zh-CN" altLang="en-US" sz="2000"/>
          </a:p>
        </p:txBody>
      </p:sp>
      <p:graphicFrame>
        <p:nvGraphicFramePr>
          <p:cNvPr id="9" name="对象 8"/>
          <p:cNvGraphicFramePr>
            <a:graphicFrameLocks noChangeAspect="1"/>
          </p:cNvGraphicFramePr>
          <p:nvPr/>
        </p:nvGraphicFramePr>
        <p:xfrm>
          <a:off x="2338705" y="3861435"/>
          <a:ext cx="4898839" cy="2905956"/>
        </p:xfrm>
        <a:graphic>
          <a:graphicData uri="http://schemas.openxmlformats.org/presentationml/2006/ole">
            <mc:AlternateContent xmlns:mc="http://schemas.openxmlformats.org/markup-compatibility/2006">
              <mc:Choice xmlns:v="urn:schemas-microsoft-com:vml" Requires="v">
                <p:oleObj spid="_x0000_s10" name="" r:id="rId1" imgW="5443855" imgH="3228975" progId="Paint.Picture">
                  <p:embed/>
                </p:oleObj>
              </mc:Choice>
              <mc:Fallback>
                <p:oleObj name="" r:id="rId1" imgW="5443855" imgH="3228975" progId="Paint.Picture">
                  <p:embed/>
                  <p:pic>
                    <p:nvPicPr>
                      <p:cNvPr id="0" name="图片 9"/>
                      <p:cNvPicPr/>
                      <p:nvPr/>
                    </p:nvPicPr>
                    <p:blipFill>
                      <a:blip r:embed="rId2"/>
                      <a:stretch>
                        <a:fillRect/>
                      </a:stretch>
                    </p:blipFill>
                    <p:spPr>
                      <a:xfrm>
                        <a:off x="2338705" y="3861435"/>
                        <a:ext cx="4898839" cy="2905956"/>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sp>
        <p:nvSpPr>
          <p:cNvPr id="48131" name="Rectangle 3"/>
          <p:cNvSpPr>
            <a:spLocks noGrp="1" noChangeArrowheads="1"/>
          </p:cNvSpPr>
          <p:nvPr>
            <p:ph type="body" idx="1"/>
          </p:nvPr>
        </p:nvSpPr>
        <p:spPr>
          <a:xfrm>
            <a:off x="539750" y="1596390"/>
            <a:ext cx="8325485" cy="4526280"/>
          </a:xfrm>
        </p:spPr>
        <p:txBody>
          <a:bodyPr/>
          <a:p>
            <a:pPr lvl="0" eaLnBrk="1" latinLnBrk="0" hangingPunct="1">
              <a:lnSpc>
                <a:spcPct val="120000"/>
              </a:lnSpc>
              <a:spcBef>
                <a:spcPts val="600"/>
              </a:spcBef>
              <a:spcAft>
                <a:spcPts val="600"/>
              </a:spcAft>
              <a:buFont typeface="Wingdings" panose="05000000000000000000" charset="0"/>
              <a:buChar char="n"/>
              <a:defRPr/>
            </a:pPr>
            <a:r>
              <a:rPr lang="zh-CN" altLang="en-US" sz="2400" b="1" dirty="0" smtClean="0">
                <a:solidFill>
                  <a:srgbClr val="0070C0"/>
                </a:solidFill>
                <a:sym typeface="+mn-ea"/>
              </a:rPr>
              <a:t>请求调页系统</a:t>
            </a:r>
            <a:r>
              <a:rPr lang="zh-CN" altLang="en-US" sz="2400" b="1" dirty="0">
                <a:solidFill>
                  <a:srgbClr val="0070C0"/>
                </a:solidFill>
                <a:sym typeface="+mn-ea"/>
              </a:rPr>
              <a:t>中</a:t>
            </a:r>
            <a:r>
              <a:rPr lang="zh-CN" altLang="en-US" sz="2400" b="1" dirty="0" smtClean="0">
                <a:solidFill>
                  <a:srgbClr val="0070C0"/>
                </a:solidFill>
                <a:sym typeface="+mn-ea"/>
              </a:rPr>
              <a:t>的外存分为</a:t>
            </a:r>
            <a:r>
              <a:rPr lang="zh-CN" altLang="en-US" sz="2400" b="1" dirty="0" smtClean="0">
                <a:sym typeface="+mn-ea"/>
              </a:rPr>
              <a:t>：</a:t>
            </a:r>
            <a:endParaRPr lang="zh-CN" altLang="en-US" sz="2400" b="1" dirty="0" smtClean="0">
              <a:sym typeface="+mn-ea"/>
            </a:endParaRPr>
          </a:p>
          <a:p>
            <a:pPr lvl="1" eaLnBrk="1" latinLnBrk="0" hangingPunct="1">
              <a:lnSpc>
                <a:spcPct val="120000"/>
              </a:lnSpc>
              <a:spcBef>
                <a:spcPts val="600"/>
              </a:spcBef>
              <a:spcAft>
                <a:spcPts val="600"/>
              </a:spcAft>
              <a:buFont typeface="Wingdings" panose="05000000000000000000" charset="0"/>
              <a:buChar char="n"/>
              <a:defRPr/>
            </a:pPr>
            <a:r>
              <a:rPr lang="zh-CN" altLang="en-US" sz="2100" b="1" dirty="0" smtClean="0">
                <a:sym typeface="+mn-ea"/>
              </a:rPr>
              <a:t>存放（可执行）文件</a:t>
            </a:r>
            <a:r>
              <a:rPr lang="zh-CN" altLang="en-US" sz="2100" b="1" dirty="0">
                <a:sym typeface="+mn-ea"/>
              </a:rPr>
              <a:t>的</a:t>
            </a:r>
            <a:r>
              <a:rPr lang="zh-CN" altLang="en-US" sz="2100" b="1" dirty="0">
                <a:solidFill>
                  <a:srgbClr val="0070C0"/>
                </a:solidFill>
                <a:sym typeface="+mn-ea"/>
              </a:rPr>
              <a:t>文件</a:t>
            </a:r>
            <a:r>
              <a:rPr lang="zh-CN" altLang="en-US" sz="2100" b="1" dirty="0" smtClean="0">
                <a:solidFill>
                  <a:srgbClr val="0070C0"/>
                </a:solidFill>
                <a:sym typeface="+mn-ea"/>
              </a:rPr>
              <a:t>区</a:t>
            </a:r>
            <a:r>
              <a:rPr lang="zh-CN" altLang="en-US" sz="2100" b="1" dirty="0" smtClean="0">
                <a:sym typeface="+mn-ea"/>
              </a:rPr>
              <a:t>（原始存放位置）</a:t>
            </a:r>
            <a:endParaRPr lang="zh-CN" altLang="en-US" sz="2100" b="1" dirty="0" smtClean="0">
              <a:sym typeface="+mn-ea"/>
            </a:endParaRPr>
          </a:p>
          <a:p>
            <a:pPr lvl="1" eaLnBrk="1" latinLnBrk="0" hangingPunct="1">
              <a:lnSpc>
                <a:spcPct val="120000"/>
              </a:lnSpc>
              <a:spcBef>
                <a:spcPts val="600"/>
              </a:spcBef>
              <a:spcAft>
                <a:spcPts val="600"/>
              </a:spcAft>
              <a:buFont typeface="Wingdings" panose="05000000000000000000" charset="0"/>
              <a:buChar char="n"/>
              <a:defRPr/>
            </a:pPr>
            <a:r>
              <a:rPr lang="zh-CN" altLang="en-US" sz="2100" b="1" dirty="0" smtClean="0">
                <a:sym typeface="+mn-ea"/>
              </a:rPr>
              <a:t>存放交换页</a:t>
            </a:r>
            <a:r>
              <a:rPr lang="zh-CN" altLang="en-US" sz="2100" b="1" dirty="0">
                <a:sym typeface="+mn-ea"/>
              </a:rPr>
              <a:t>面</a:t>
            </a:r>
            <a:r>
              <a:rPr lang="zh-CN" altLang="en-US" sz="2100" b="1" dirty="0" smtClean="0">
                <a:sym typeface="+mn-ea"/>
              </a:rPr>
              <a:t>的</a:t>
            </a:r>
            <a:r>
              <a:rPr lang="zh-CN" altLang="en-US" sz="2100" b="1" dirty="0" smtClean="0">
                <a:solidFill>
                  <a:srgbClr val="0070C0"/>
                </a:solidFill>
                <a:sym typeface="+mn-ea"/>
              </a:rPr>
              <a:t>交换</a:t>
            </a:r>
            <a:r>
              <a:rPr lang="zh-CN" altLang="en-US" sz="2100" b="1" dirty="0">
                <a:solidFill>
                  <a:srgbClr val="0070C0"/>
                </a:solidFill>
                <a:sym typeface="+mn-ea"/>
              </a:rPr>
              <a:t>区</a:t>
            </a:r>
            <a:endParaRPr lang="zh-CN" altLang="en-US" sz="2100" b="1" dirty="0">
              <a:solidFill>
                <a:srgbClr val="33CC33"/>
              </a:solidFill>
              <a:sym typeface="+mn-ea"/>
            </a:endParaRPr>
          </a:p>
          <a:p>
            <a:pPr lvl="0" eaLnBrk="1" latinLnBrk="0" hangingPunct="1">
              <a:lnSpc>
                <a:spcPct val="120000"/>
              </a:lnSpc>
              <a:spcBef>
                <a:spcPts val="600"/>
              </a:spcBef>
              <a:spcAft>
                <a:spcPts val="600"/>
              </a:spcAft>
              <a:buFont typeface="Wingdings" panose="05000000000000000000" charset="0"/>
              <a:buChar char="n"/>
              <a:defRPr/>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交换区</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20000"/>
              </a:lnSpc>
              <a:spcBef>
                <a:spcPts val="600"/>
              </a:spcBef>
              <a:spcAft>
                <a:spcPts val="600"/>
              </a:spcAft>
              <a:buFont typeface="Wingdings" panose="05000000000000000000" charset="0"/>
              <a:buChar char="Ø"/>
              <a:defRPr/>
            </a:pPr>
            <a:r>
              <a:rPr lang="zh-CN" altLang="en-US" sz="2100" b="1" dirty="0" smtClean="0">
                <a:solidFill>
                  <a:srgbClr val="0070C0"/>
                </a:solidFill>
                <a:sym typeface="+mn-ea"/>
              </a:rPr>
              <a:t>基于文件系统</a:t>
            </a:r>
            <a:r>
              <a:rPr lang="zh-CN" altLang="en-US" sz="2100" b="1" dirty="0" smtClean="0">
                <a:sym typeface="+mn-ea"/>
              </a:rPr>
              <a:t>：</a:t>
            </a:r>
            <a:r>
              <a:rPr lang="en-US" altLang="zh-CN" sz="2100" b="1" dirty="0" smtClean="0">
                <a:sym typeface="+mn-ea"/>
              </a:rPr>
              <a:t>windows</a:t>
            </a:r>
            <a:r>
              <a:rPr lang="zh-CN" altLang="en-US" sz="2100" b="1" dirty="0" smtClean="0">
                <a:sym typeface="+mn-ea"/>
              </a:rPr>
              <a:t>中</a:t>
            </a:r>
            <a:r>
              <a:rPr lang="en-US" altLang="zh-CN" sz="2100" b="1" dirty="0" smtClean="0">
                <a:sym typeface="+mn-ea"/>
              </a:rPr>
              <a:t>pagefile.sys</a:t>
            </a:r>
            <a:r>
              <a:rPr lang="zh-CN" altLang="en-US" sz="2100" b="1" dirty="0" smtClean="0">
                <a:sym typeface="+mn-ea"/>
              </a:rPr>
              <a:t>文件</a:t>
            </a:r>
            <a:endParaRPr lang="zh-CN" altLang="en-US" sz="2100" b="1" dirty="0" smtClean="0">
              <a:sym typeface="+mn-ea"/>
            </a:endParaRPr>
          </a:p>
          <a:p>
            <a:pPr lvl="1" eaLnBrk="1" latinLnBrk="0" hangingPunct="1">
              <a:lnSpc>
                <a:spcPct val="120000"/>
              </a:lnSpc>
              <a:spcBef>
                <a:spcPts val="600"/>
              </a:spcBef>
              <a:spcAft>
                <a:spcPts val="600"/>
              </a:spcAft>
              <a:buFont typeface="Wingdings" panose="05000000000000000000" charset="0"/>
              <a:buChar char="Ø"/>
              <a:defRPr/>
            </a:pPr>
            <a:r>
              <a:rPr lang="zh-CN" altLang="en-US" sz="2100" b="1" dirty="0" smtClean="0">
                <a:solidFill>
                  <a:srgbClr val="0070C0"/>
                </a:solidFill>
                <a:latin typeface="Times New Roman" panose="02020603050405020304" pitchFamily="18" charset="0"/>
                <a:cs typeface="Times New Roman" panose="02020603050405020304" pitchFamily="18" charset="0"/>
                <a:sym typeface="+mn-ea"/>
              </a:rPr>
              <a:t>独立的磁盘分区</a:t>
            </a:r>
            <a:r>
              <a:rPr lang="en-US" altLang="zh-CN" sz="2100" b="1" dirty="0" smtClean="0">
                <a:latin typeface="Times New Roman" panose="02020603050405020304" pitchFamily="18" charset="0"/>
                <a:cs typeface="Times New Roman" panose="02020603050405020304" pitchFamily="18" charset="0"/>
                <a:sym typeface="+mn-ea"/>
              </a:rPr>
              <a:t>—</a:t>
            </a:r>
            <a:r>
              <a:rPr lang="zh-CN" altLang="en-US" sz="2100" b="1" dirty="0" smtClean="0">
                <a:latin typeface="Times New Roman" panose="02020603050405020304" pitchFamily="18" charset="0"/>
                <a:cs typeface="Times New Roman" panose="02020603050405020304" pitchFamily="18" charset="0"/>
                <a:sym typeface="+mn-ea"/>
              </a:rPr>
              <a:t>生磁盘（</a:t>
            </a:r>
            <a:r>
              <a:rPr lang="en-US" altLang="zh-CN" sz="2100" b="1" dirty="0" smtClean="0">
                <a:latin typeface="Times New Roman" panose="02020603050405020304" pitchFamily="18" charset="0"/>
                <a:cs typeface="Times New Roman" panose="02020603050405020304" pitchFamily="18" charset="0"/>
                <a:sym typeface="+mn-ea"/>
              </a:rPr>
              <a:t>RAW</a:t>
            </a:r>
            <a:r>
              <a:rPr lang="zh-CN" altLang="en-US" sz="2100" b="1" dirty="0" smtClean="0">
                <a:latin typeface="Times New Roman" panose="02020603050405020304" pitchFamily="18" charset="0"/>
                <a:cs typeface="Times New Roman" panose="02020603050405020304" pitchFamily="18" charset="0"/>
                <a:sym typeface="+mn-ea"/>
              </a:rPr>
              <a:t>），不需要文件系统和目录结构，如</a:t>
            </a:r>
            <a:r>
              <a:rPr lang="en-US" altLang="zh-CN" sz="2100" b="1" dirty="0" err="1" smtClean="0">
                <a:latin typeface="Times New Roman" panose="02020603050405020304" pitchFamily="18" charset="0"/>
                <a:cs typeface="Times New Roman" panose="02020603050405020304" pitchFamily="18" charset="0"/>
                <a:sym typeface="+mn-ea"/>
              </a:rPr>
              <a:t>linux</a:t>
            </a:r>
            <a:r>
              <a:rPr lang="zh-CN" altLang="en-US" sz="2100" b="1" dirty="0" smtClean="0">
                <a:latin typeface="Times New Roman" panose="02020603050405020304" pitchFamily="18" charset="0"/>
                <a:cs typeface="Times New Roman" panose="02020603050405020304" pitchFamily="18" charset="0"/>
                <a:sym typeface="+mn-ea"/>
              </a:rPr>
              <a:t>中的</a:t>
            </a:r>
            <a:r>
              <a:rPr lang="en-US" altLang="zh-CN" sz="2100" b="1" dirty="0" smtClean="0">
                <a:latin typeface="Times New Roman" panose="02020603050405020304" pitchFamily="18" charset="0"/>
                <a:cs typeface="Times New Roman" panose="02020603050405020304" pitchFamily="18" charset="0"/>
                <a:sym typeface="+mn-ea"/>
              </a:rPr>
              <a:t>swap</a:t>
            </a:r>
            <a:r>
              <a:rPr lang="zh-CN" altLang="en-US" sz="2100" b="1" dirty="0" smtClean="0">
                <a:latin typeface="Times New Roman" panose="02020603050405020304" pitchFamily="18" charset="0"/>
                <a:cs typeface="Times New Roman" panose="02020603050405020304" pitchFamily="18" charset="0"/>
                <a:sym typeface="+mn-ea"/>
              </a:rPr>
              <a:t>分区</a:t>
            </a:r>
            <a:endParaRPr lang="zh-CN" altLang="en-US" sz="2100" b="1" dirty="0">
              <a:latin typeface="Times New Roman" panose="02020603050405020304" pitchFamily="18" charset="0"/>
              <a:cs typeface="Times New Roman" panose="02020603050405020304" pitchFamily="18" charset="0"/>
            </a:endParaRPr>
          </a:p>
          <a:p>
            <a:pPr marL="457200" lvl="1" indent="0" eaLnBrk="1" latinLnBrk="0" hangingPunct="1">
              <a:lnSpc>
                <a:spcPct val="150000"/>
              </a:lnSpc>
              <a:spcBef>
                <a:spcPts val="0"/>
              </a:spcBef>
              <a:buFont typeface="Wingdings" panose="05000000000000000000" charset="0"/>
              <a:buNone/>
              <a:defRPr/>
            </a:pP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up)">
                                      <p:cBhvr>
                                        <p:cTn id="32"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pic>
        <p:nvPicPr>
          <p:cNvPr id="5" name="图片 4"/>
          <p:cNvPicPr>
            <a:picLocks noChangeAspect="1"/>
          </p:cNvPicPr>
          <p:nvPr>
            <p:custDataLst>
              <p:tags r:id="rId1"/>
            </p:custDataLst>
          </p:nvPr>
        </p:nvPicPr>
        <p:blipFill>
          <a:blip r:embed="rId2"/>
          <a:stretch>
            <a:fillRect/>
          </a:stretch>
        </p:blipFill>
        <p:spPr>
          <a:xfrm>
            <a:off x="1114712" y="1448418"/>
            <a:ext cx="6828957" cy="51260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sp>
        <p:nvSpPr>
          <p:cNvPr id="48131" name="Rectangle 3"/>
          <p:cNvSpPr>
            <a:spLocks noGrp="1" noChangeArrowheads="1"/>
          </p:cNvSpPr>
          <p:nvPr>
            <p:ph type="body" idx="1"/>
          </p:nvPr>
        </p:nvSpPr>
        <p:spPr>
          <a:xfrm>
            <a:off x="395605" y="1557020"/>
            <a:ext cx="8325485" cy="4526280"/>
          </a:xfrm>
        </p:spPr>
        <p:txBody>
          <a:bodyPr/>
          <a:p>
            <a:pPr lvl="0" eaLnBrk="1" latinLnBrk="0" hangingPunct="1">
              <a:lnSpc>
                <a:spcPct val="120000"/>
              </a:lnSpc>
              <a:spcBef>
                <a:spcPts val="600"/>
              </a:spcBef>
              <a:spcAft>
                <a:spcPts val="600"/>
              </a:spcAft>
              <a:buFont typeface="Wingdings" panose="05000000000000000000" charset="0"/>
              <a:buChar char="n"/>
              <a:defRPr/>
            </a:pPr>
            <a:r>
              <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页面置换到什么地方?</a:t>
            </a: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20000"/>
              </a:lnSpc>
              <a:spcBef>
                <a:spcPts val="600"/>
              </a:spcBef>
              <a:spcAft>
                <a:spcPts val="600"/>
              </a:spcAft>
              <a:buFont typeface="Wingdings" panose="05000000000000000000" charset="0"/>
              <a:buChar char="Ø"/>
              <a:defRPr/>
            </a:pPr>
            <a:r>
              <a:rPr lang="zh-CN" altLang="en-US" sz="2100" b="1" dirty="0">
                <a:solidFill>
                  <a:srgbClr val="0070C0"/>
                </a:solidFill>
                <a:sym typeface="+mn-ea"/>
              </a:rPr>
              <a:t>系统拥有足够</a:t>
            </a:r>
            <a:r>
              <a:rPr lang="zh-CN" altLang="en-US" sz="2100" b="1" dirty="0" smtClean="0">
                <a:solidFill>
                  <a:srgbClr val="0070C0"/>
                </a:solidFill>
                <a:sym typeface="+mn-ea"/>
              </a:rPr>
              <a:t>的交换</a:t>
            </a:r>
            <a:r>
              <a:rPr lang="zh-CN" altLang="en-US" sz="2100" b="1" dirty="0">
                <a:solidFill>
                  <a:srgbClr val="0070C0"/>
                </a:solidFill>
                <a:sym typeface="+mn-ea"/>
              </a:rPr>
              <a:t>区空间</a:t>
            </a:r>
            <a:r>
              <a:rPr lang="zh-CN" altLang="en-US" sz="2100" dirty="0">
                <a:sym typeface="+mn-ea"/>
              </a:rPr>
              <a:t>：</a:t>
            </a:r>
            <a:r>
              <a:rPr lang="zh-CN" altLang="en-US" sz="2100" b="1" dirty="0">
                <a:sym typeface="+mn-ea"/>
              </a:rPr>
              <a:t>可以全部</a:t>
            </a:r>
            <a:r>
              <a:rPr lang="zh-CN" altLang="en-US" sz="2100" b="1" dirty="0" smtClean="0">
                <a:sym typeface="+mn-ea"/>
              </a:rPr>
              <a:t>从交换</a:t>
            </a:r>
            <a:r>
              <a:rPr lang="zh-CN" altLang="en-US" sz="2100" b="1" dirty="0">
                <a:sym typeface="+mn-ea"/>
              </a:rPr>
              <a:t>区调入所需页面，以提髙调页速度。在进程运行前，需将与该进程有关的文件从文件区复制</a:t>
            </a:r>
            <a:r>
              <a:rPr lang="zh-CN" altLang="en-US" sz="2100" b="1" dirty="0" smtClean="0">
                <a:sym typeface="+mn-ea"/>
              </a:rPr>
              <a:t>到交换</a:t>
            </a:r>
            <a:r>
              <a:rPr lang="zh-CN" altLang="en-US" sz="2100" b="1" dirty="0">
                <a:sym typeface="+mn-ea"/>
              </a:rPr>
              <a:t>区</a:t>
            </a:r>
            <a:r>
              <a:rPr lang="zh-CN" altLang="en-US" sz="2100" dirty="0">
                <a:sym typeface="+mn-ea"/>
              </a:rPr>
              <a:t>。</a:t>
            </a:r>
            <a:endParaRPr lang="zh-CN" altLang="en-US" sz="2100" dirty="0">
              <a:solidFill>
                <a:schemeClr val="tx1"/>
              </a:solidFill>
            </a:endParaRPr>
          </a:p>
          <a:p>
            <a:pPr lvl="1" eaLnBrk="1" latinLnBrk="0" hangingPunct="1">
              <a:lnSpc>
                <a:spcPct val="120000"/>
              </a:lnSpc>
              <a:spcBef>
                <a:spcPts val="600"/>
              </a:spcBef>
              <a:spcAft>
                <a:spcPts val="600"/>
              </a:spcAft>
              <a:buFont typeface="Wingdings" panose="05000000000000000000" charset="0"/>
              <a:buChar char="Ø"/>
              <a:defRPr/>
            </a:pPr>
            <a:r>
              <a:rPr lang="zh-CN" altLang="en-US" sz="2100" b="1" dirty="0">
                <a:solidFill>
                  <a:srgbClr val="0070C0"/>
                </a:solidFill>
                <a:sym typeface="+mn-ea"/>
              </a:rPr>
              <a:t>系统缺少足够</a:t>
            </a:r>
            <a:r>
              <a:rPr lang="zh-CN" altLang="en-US" sz="2100" b="1" dirty="0" smtClean="0">
                <a:solidFill>
                  <a:srgbClr val="0070C0"/>
                </a:solidFill>
                <a:sym typeface="+mn-ea"/>
              </a:rPr>
              <a:t>的交换</a:t>
            </a:r>
            <a:r>
              <a:rPr lang="zh-CN" altLang="en-US" sz="2100" b="1" dirty="0">
                <a:solidFill>
                  <a:srgbClr val="0070C0"/>
                </a:solidFill>
                <a:sym typeface="+mn-ea"/>
              </a:rPr>
              <a:t>区空间</a:t>
            </a:r>
            <a:r>
              <a:rPr lang="zh-CN" altLang="en-US" sz="2100" b="1" dirty="0">
                <a:sym typeface="+mn-ea"/>
              </a:rPr>
              <a:t>：凡不会被修改的文件都直接从文件区调入；而当换出这些页面时，由于它们未被修改而不必再将它们换出</a:t>
            </a:r>
            <a:r>
              <a:rPr lang="zh-CN" altLang="en-US" sz="2100" b="1" dirty="0" smtClean="0">
                <a:sym typeface="+mn-ea"/>
              </a:rPr>
              <a:t>。对于可能</a:t>
            </a:r>
            <a:r>
              <a:rPr lang="zh-CN" altLang="en-US" sz="2100" b="1" dirty="0">
                <a:sym typeface="+mn-ea"/>
              </a:rPr>
              <a:t>被修改的部分</a:t>
            </a:r>
            <a:r>
              <a:rPr lang="zh-CN" altLang="en-US" sz="2100" b="1" dirty="0" smtClean="0">
                <a:sym typeface="+mn-ea"/>
              </a:rPr>
              <a:t>，将</a:t>
            </a:r>
            <a:r>
              <a:rPr lang="zh-CN" altLang="en-US" sz="2100" b="1" dirty="0">
                <a:sym typeface="+mn-ea"/>
              </a:rPr>
              <a:t>它们换出时</a:t>
            </a:r>
            <a:r>
              <a:rPr lang="zh-CN" altLang="en-US" sz="2100" b="1" dirty="0" smtClean="0">
                <a:sym typeface="+mn-ea"/>
              </a:rPr>
              <a:t>须放到交换</a:t>
            </a:r>
            <a:r>
              <a:rPr lang="zh-CN" altLang="en-US" sz="2100" b="1" dirty="0">
                <a:sym typeface="+mn-ea"/>
              </a:rPr>
              <a:t>区</a:t>
            </a:r>
            <a:r>
              <a:rPr lang="zh-CN" altLang="en-US" sz="2100" b="1" dirty="0" smtClean="0">
                <a:sym typeface="+mn-ea"/>
              </a:rPr>
              <a:t>，需要</a:t>
            </a:r>
            <a:r>
              <a:rPr lang="zh-CN" altLang="en-US" sz="2100" b="1" dirty="0">
                <a:sym typeface="+mn-ea"/>
              </a:rPr>
              <a:t>时再</a:t>
            </a:r>
            <a:r>
              <a:rPr lang="zh-CN" altLang="en-US" sz="2100" b="1" dirty="0" smtClean="0">
                <a:sym typeface="+mn-ea"/>
              </a:rPr>
              <a:t>从交换</a:t>
            </a:r>
            <a:r>
              <a:rPr lang="zh-CN" altLang="en-US" sz="2100" b="1" dirty="0">
                <a:sym typeface="+mn-ea"/>
              </a:rPr>
              <a:t>区调入</a:t>
            </a:r>
            <a:r>
              <a:rPr lang="zh-CN" altLang="en-US" sz="2100" b="1">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20000"/>
              </a:lnSpc>
              <a:spcBef>
                <a:spcPts val="600"/>
              </a:spcBef>
              <a:spcAft>
                <a:spcPts val="600"/>
              </a:spcAft>
              <a:buFont typeface="Wingdings" panose="05000000000000000000" charset="0"/>
              <a:buChar char="Ø"/>
              <a:defRPr/>
            </a:pPr>
            <a:r>
              <a:rPr lang="en-US" altLang="zh-CN"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UNIX</a:t>
            </a:r>
            <a:r>
              <a:rPr lang="zh-CN" altLang="en-US"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方式</a:t>
            </a:r>
            <a:r>
              <a:rPr lang="zh-CN" altLang="en-US" sz="2100" dirty="0">
                <a:solidFill>
                  <a:schemeClr val="tx1"/>
                </a:solidFill>
                <a:sym typeface="+mn-ea"/>
              </a:rPr>
              <a:t>：</a:t>
            </a:r>
            <a:r>
              <a:rPr lang="zh-CN" altLang="en-US" sz="2100" b="1" dirty="0">
                <a:sym typeface="+mn-ea"/>
              </a:rPr>
              <a:t>未运行过的页面，都应从文件区调入。曾经运行过但又被换出的页面</a:t>
            </a:r>
            <a:r>
              <a:rPr lang="zh-CN" altLang="en-US" sz="2100" b="1" dirty="0" smtClean="0">
                <a:sym typeface="+mn-ea"/>
              </a:rPr>
              <a:t>，被</a:t>
            </a:r>
            <a:r>
              <a:rPr lang="zh-CN" altLang="en-US" sz="2100" b="1" dirty="0">
                <a:sym typeface="+mn-ea"/>
              </a:rPr>
              <a:t>放</a:t>
            </a:r>
            <a:r>
              <a:rPr lang="zh-CN" altLang="en-US" sz="2100" b="1" dirty="0" smtClean="0">
                <a:sym typeface="+mn-ea"/>
              </a:rPr>
              <a:t>在交换</a:t>
            </a:r>
            <a:r>
              <a:rPr lang="zh-CN" altLang="en-US" sz="2100" b="1" dirty="0">
                <a:sym typeface="+mn-ea"/>
              </a:rPr>
              <a:t>区</a:t>
            </a:r>
            <a:r>
              <a:rPr lang="zh-CN" altLang="en-US" sz="2100" b="1" dirty="0" smtClean="0">
                <a:sym typeface="+mn-ea"/>
              </a:rPr>
              <a:t>，下次</a:t>
            </a:r>
            <a:r>
              <a:rPr lang="zh-CN" altLang="en-US" sz="2100" b="1" dirty="0">
                <a:sym typeface="+mn-ea"/>
              </a:rPr>
              <a:t>调</a:t>
            </a:r>
            <a:r>
              <a:rPr lang="zh-CN" altLang="en-US" sz="2100" b="1" dirty="0" smtClean="0">
                <a:sym typeface="+mn-ea"/>
              </a:rPr>
              <a:t>入时从交换</a:t>
            </a:r>
            <a:r>
              <a:rPr lang="zh-CN" altLang="en-US" sz="2100" b="1" dirty="0">
                <a:sym typeface="+mn-ea"/>
              </a:rPr>
              <a:t>区调入</a:t>
            </a:r>
            <a:r>
              <a:rPr lang="zh-CN" altLang="en-US" sz="2100" dirty="0">
                <a:sym typeface="+mn-ea"/>
              </a:rPr>
              <a:t>。</a:t>
            </a: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sp>
        <p:nvSpPr>
          <p:cNvPr id="48131" name="Rectangle 3"/>
          <p:cNvSpPr>
            <a:spLocks noGrp="1" noChangeArrowheads="1"/>
          </p:cNvSpPr>
          <p:nvPr>
            <p:ph type="body" idx="1"/>
          </p:nvPr>
        </p:nvSpPr>
        <p:spPr>
          <a:xfrm>
            <a:off x="395605" y="1557020"/>
            <a:ext cx="8325485" cy="4526280"/>
          </a:xfrm>
        </p:spPr>
        <p:txBody>
          <a:bodyPr/>
          <a:p>
            <a:pPr lvl="0" eaLnBrk="1" latinLnBrk="0" hangingPunct="1">
              <a:lnSpc>
                <a:spcPct val="120000"/>
              </a:lnSpc>
              <a:spcBef>
                <a:spcPts val="600"/>
              </a:spcBef>
              <a:spcAft>
                <a:spcPts val="600"/>
              </a:spcAft>
              <a:buFont typeface="Wingdings" panose="05000000000000000000" charset="0"/>
              <a:buChar char="n"/>
              <a:defRPr/>
            </a:pPr>
            <a:r>
              <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驻留集（工作集）</a:t>
            </a: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20000"/>
              </a:lnSpc>
              <a:spcBef>
                <a:spcPts val="600"/>
              </a:spcBef>
              <a:spcAft>
                <a:spcPts val="600"/>
              </a:spcAft>
              <a:buFont typeface="Wingdings" panose="05000000000000000000" charset="0"/>
              <a:buChar char="Ø"/>
              <a:defRPr/>
            </a:pPr>
            <a:r>
              <a:rPr lang="zh-CN" altLang="en-US" sz="1835" b="1" dirty="0" smtClean="0">
                <a:sym typeface="+mn-ea"/>
              </a:rPr>
              <a:t>是给进程分配的物理内存空间，其一般是动态变化的</a:t>
            </a:r>
            <a:r>
              <a:rPr lang="zh-CN" altLang="en-US" sz="1835" dirty="0" smtClean="0">
                <a:sym typeface="+mn-ea"/>
              </a:rPr>
              <a:t>。</a:t>
            </a:r>
            <a:endParaRPr lang="zh-CN" altLang="en-US" sz="1835" dirty="0" smtClean="0">
              <a:sym typeface="+mn-ea"/>
            </a:endParaRPr>
          </a:p>
          <a:p>
            <a:pPr lvl="1" eaLnBrk="1" latinLnBrk="0" hangingPunct="1">
              <a:lnSpc>
                <a:spcPct val="120000"/>
              </a:lnSpc>
              <a:spcBef>
                <a:spcPts val="600"/>
              </a:spcBef>
              <a:spcAft>
                <a:spcPts val="600"/>
              </a:spcAft>
              <a:buFont typeface="Wingdings" panose="05000000000000000000" charset="0"/>
              <a:buChar char="Ø"/>
              <a:defRPr/>
            </a:pPr>
            <a:r>
              <a:rPr lang="zh-CN" altLang="en-US" sz="1835" b="1" dirty="0" smtClean="0">
                <a:sym typeface="+mn-ea"/>
              </a:rPr>
              <a:t>操作系统决定给</a:t>
            </a:r>
            <a:r>
              <a:rPr lang="zh-CN" altLang="en-US" sz="1835" b="1" dirty="0">
                <a:sym typeface="+mn-ea"/>
              </a:rPr>
              <a:t>特定的进程分配多大的主存</a:t>
            </a:r>
            <a:r>
              <a:rPr lang="zh-CN" altLang="en-US" sz="1835" b="1" dirty="0" smtClean="0">
                <a:sym typeface="+mn-ea"/>
              </a:rPr>
              <a:t>空间：</a:t>
            </a:r>
            <a:endParaRPr lang="zh-CN" altLang="en-US" sz="1835" b="1" dirty="0" smtClean="0">
              <a:sym typeface="+mn-ea"/>
            </a:endParaRPr>
          </a:p>
          <a:p>
            <a:pPr lvl="2" eaLnBrk="1" latinLnBrk="0" hangingPunct="1">
              <a:lnSpc>
                <a:spcPct val="120000"/>
              </a:lnSpc>
              <a:spcBef>
                <a:spcPts val="600"/>
              </a:spcBef>
              <a:spcAft>
                <a:spcPts val="600"/>
              </a:spcAft>
              <a:buFont typeface="Wingdings" panose="05000000000000000000" charset="0"/>
              <a:buChar char="ü"/>
              <a:defRPr/>
            </a:pPr>
            <a:r>
              <a:rPr lang="zh-CN" altLang="en-US" sz="1800" b="1" dirty="0">
                <a:sym typeface="+mn-ea"/>
              </a:rPr>
              <a:t>分配给一个进程</a:t>
            </a:r>
            <a:r>
              <a:rPr lang="zh-CN" altLang="en-US" sz="1800" b="1" dirty="0" smtClean="0">
                <a:sym typeface="+mn-ea"/>
              </a:rPr>
              <a:t>的</a:t>
            </a:r>
            <a:r>
              <a:rPr lang="zh-CN" altLang="en-US" sz="1800" b="1" dirty="0" smtClean="0">
                <a:solidFill>
                  <a:srgbClr val="0070C0"/>
                </a:solidFill>
                <a:sym typeface="+mn-ea"/>
              </a:rPr>
              <a:t>物理内存越</a:t>
            </a:r>
            <a:r>
              <a:rPr lang="zh-CN" altLang="en-US" sz="1800" b="1" dirty="0">
                <a:solidFill>
                  <a:srgbClr val="0070C0"/>
                </a:solidFill>
                <a:sym typeface="+mn-ea"/>
              </a:rPr>
              <a:t>小</a:t>
            </a:r>
            <a:r>
              <a:rPr lang="zh-CN" altLang="en-US" sz="1800" b="1" dirty="0" smtClean="0">
                <a:sym typeface="+mn-ea"/>
              </a:rPr>
              <a:t>，驻留</a:t>
            </a:r>
            <a:r>
              <a:rPr lang="zh-CN" altLang="en-US" sz="1800" b="1" dirty="0">
                <a:sym typeface="+mn-ea"/>
              </a:rPr>
              <a:t>在主存中的</a:t>
            </a:r>
            <a:r>
              <a:rPr lang="zh-CN" altLang="en-US" sz="1800" b="1" dirty="0">
                <a:solidFill>
                  <a:srgbClr val="0070C0"/>
                </a:solidFill>
                <a:sym typeface="+mn-ea"/>
              </a:rPr>
              <a:t>进程数就越多</a:t>
            </a:r>
            <a:r>
              <a:rPr lang="zh-CN" altLang="en-US" sz="1800" b="1" dirty="0">
                <a:sym typeface="+mn-ea"/>
              </a:rPr>
              <a:t>，从而可以</a:t>
            </a:r>
            <a:r>
              <a:rPr lang="zh-CN" altLang="en-US" sz="1800" b="1" dirty="0">
                <a:solidFill>
                  <a:srgbClr val="0070C0"/>
                </a:solidFill>
                <a:sym typeface="+mn-ea"/>
              </a:rPr>
              <a:t>提高</a:t>
            </a:r>
            <a:r>
              <a:rPr lang="zh-CN" altLang="en-US" sz="1800" b="1" dirty="0" smtClean="0">
                <a:solidFill>
                  <a:srgbClr val="0070C0"/>
                </a:solidFill>
                <a:sym typeface="+mn-ea"/>
              </a:rPr>
              <a:t>处理器的利用率</a:t>
            </a:r>
            <a:endParaRPr lang="zh-CN" altLang="en-US" sz="1800" b="1" dirty="0" smtClean="0">
              <a:sym typeface="+mn-ea"/>
            </a:endParaRPr>
          </a:p>
          <a:p>
            <a:pPr lvl="2" eaLnBrk="1" latinLnBrk="0" hangingPunct="1">
              <a:lnSpc>
                <a:spcPct val="120000"/>
              </a:lnSpc>
              <a:spcBef>
                <a:spcPts val="600"/>
              </a:spcBef>
              <a:spcAft>
                <a:spcPts val="600"/>
              </a:spcAft>
              <a:buFont typeface="Wingdings" panose="05000000000000000000" charset="0"/>
              <a:buChar char="ü"/>
              <a:defRPr/>
            </a:pPr>
            <a:r>
              <a:rPr lang="zh-CN" altLang="en-US" sz="1800" b="1" dirty="0">
                <a:sym typeface="+mn-ea"/>
              </a:rPr>
              <a:t>如果一个</a:t>
            </a:r>
            <a:r>
              <a:rPr lang="zh-CN" altLang="en-US" sz="1800" b="1" dirty="0" smtClean="0">
                <a:sym typeface="+mn-ea"/>
              </a:rPr>
              <a:t>进程分配的物理内存</a:t>
            </a:r>
            <a:r>
              <a:rPr lang="zh-CN" altLang="en-US" sz="1800" b="1" dirty="0" smtClean="0">
                <a:solidFill>
                  <a:srgbClr val="0070C0"/>
                </a:solidFill>
                <a:sym typeface="+mn-ea"/>
              </a:rPr>
              <a:t>（页框）过少</a:t>
            </a:r>
            <a:r>
              <a:rPr lang="zh-CN" altLang="en-US" sz="1800" b="1" dirty="0">
                <a:sym typeface="+mn-ea"/>
              </a:rPr>
              <a:t>，尽管有局部性原理，</a:t>
            </a:r>
            <a:r>
              <a:rPr lang="zh-CN" altLang="en-US" sz="1800" b="1" dirty="0">
                <a:solidFill>
                  <a:srgbClr val="0070C0"/>
                </a:solidFill>
                <a:sym typeface="+mn-ea"/>
              </a:rPr>
              <a:t>页错误率</a:t>
            </a:r>
            <a:r>
              <a:rPr lang="zh-CN" altLang="en-US" sz="1800" b="1" dirty="0">
                <a:sym typeface="+mn-ea"/>
              </a:rPr>
              <a:t>仍然会相对较</a:t>
            </a:r>
            <a:r>
              <a:rPr lang="zh-CN" altLang="en-US" sz="1800" b="1" dirty="0">
                <a:solidFill>
                  <a:srgbClr val="0070C0"/>
                </a:solidFill>
                <a:sym typeface="+mn-ea"/>
              </a:rPr>
              <a:t>高</a:t>
            </a:r>
            <a:endParaRPr lang="zh-CN" altLang="en-US" sz="1800" b="1" dirty="0">
              <a:sym typeface="+mn-ea"/>
            </a:endParaRPr>
          </a:p>
          <a:p>
            <a:pPr lvl="2" eaLnBrk="1" latinLnBrk="0" hangingPunct="1">
              <a:lnSpc>
                <a:spcPct val="120000"/>
              </a:lnSpc>
              <a:spcBef>
                <a:spcPts val="600"/>
              </a:spcBef>
              <a:spcAft>
                <a:spcPts val="600"/>
              </a:spcAft>
              <a:buFont typeface="Wingdings" panose="05000000000000000000" charset="0"/>
              <a:buChar char="ü"/>
              <a:defRPr/>
            </a:pPr>
            <a:r>
              <a:rPr lang="zh-CN" altLang="en-US" sz="1800" b="1" dirty="0" smtClean="0">
                <a:solidFill>
                  <a:srgbClr val="0070C0"/>
                </a:solidFill>
                <a:sym typeface="+mn-ea"/>
              </a:rPr>
              <a:t>如驻留集较大</a:t>
            </a:r>
            <a:r>
              <a:rPr lang="zh-CN" altLang="en-US" sz="1800" b="1" dirty="0" smtClean="0">
                <a:sym typeface="+mn-ea"/>
              </a:rPr>
              <a:t>，</a:t>
            </a:r>
            <a:r>
              <a:rPr lang="zh-CN" altLang="en-US" sz="1800" b="1" dirty="0">
                <a:sym typeface="+mn-ea"/>
              </a:rPr>
              <a:t>由于局部性原理</a:t>
            </a:r>
            <a:r>
              <a:rPr lang="zh-CN" altLang="en-US" sz="1800" b="1" dirty="0" smtClean="0">
                <a:sym typeface="+mn-ea"/>
              </a:rPr>
              <a:t>，当给特定进程</a:t>
            </a:r>
            <a:r>
              <a:rPr lang="zh-CN" altLang="en-US" sz="1800" b="1" dirty="0">
                <a:sym typeface="+mn-ea"/>
              </a:rPr>
              <a:t>分配</a:t>
            </a:r>
            <a:r>
              <a:rPr lang="zh-CN" altLang="en-US" sz="1800" b="1" dirty="0">
                <a:solidFill>
                  <a:srgbClr val="0070C0"/>
                </a:solidFill>
                <a:sym typeface="+mn-ea"/>
              </a:rPr>
              <a:t>更多的主存</a:t>
            </a:r>
            <a:r>
              <a:rPr lang="zh-CN" altLang="en-US" sz="1800" b="1" dirty="0" smtClean="0">
                <a:solidFill>
                  <a:srgbClr val="0070C0"/>
                </a:solidFill>
                <a:sym typeface="+mn-ea"/>
              </a:rPr>
              <a:t>空间</a:t>
            </a:r>
            <a:r>
              <a:rPr lang="zh-CN" altLang="en-US" sz="1800" b="1" dirty="0" smtClean="0">
                <a:sym typeface="+mn-ea"/>
              </a:rPr>
              <a:t>时，</a:t>
            </a:r>
            <a:r>
              <a:rPr lang="zh-CN" altLang="en-US" sz="1800" b="1" dirty="0" smtClean="0">
                <a:solidFill>
                  <a:srgbClr val="0070C0"/>
                </a:solidFill>
                <a:sym typeface="+mn-ea"/>
              </a:rPr>
              <a:t>对</a:t>
            </a:r>
            <a:r>
              <a:rPr lang="zh-CN" altLang="en-US" sz="1800" b="1" dirty="0" smtClean="0">
                <a:sym typeface="+mn-ea"/>
              </a:rPr>
              <a:t>进程的</a:t>
            </a:r>
            <a:r>
              <a:rPr lang="zh-CN" altLang="en-US" sz="1800" b="1" dirty="0" smtClean="0">
                <a:solidFill>
                  <a:srgbClr val="0070C0"/>
                </a:solidFill>
                <a:sym typeface="+mn-ea"/>
              </a:rPr>
              <a:t>缺页错误率</a:t>
            </a:r>
            <a:r>
              <a:rPr lang="zh-CN" altLang="en-US" sz="1800" b="1" dirty="0">
                <a:solidFill>
                  <a:srgbClr val="0070C0"/>
                </a:solidFill>
                <a:sym typeface="+mn-ea"/>
              </a:rPr>
              <a:t>没有明显的影响</a:t>
            </a:r>
            <a:r>
              <a:rPr lang="zh-CN" altLang="en-US" sz="1800" b="1" dirty="0">
                <a:sym typeface="+mn-ea"/>
              </a:rPr>
              <a:t>。</a:t>
            </a:r>
            <a:endParaRPr lang="zh-CN" altLang="en-US" sz="1800" b="1" dirty="0"/>
          </a:p>
          <a:p>
            <a:pPr lvl="1" eaLnBrk="1" latinLnBrk="0" hangingPunct="1">
              <a:lnSpc>
                <a:spcPct val="120000"/>
              </a:lnSpc>
              <a:spcBef>
                <a:spcPts val="600"/>
              </a:spcBef>
              <a:spcAft>
                <a:spcPts val="600"/>
              </a:spcAft>
              <a:buFont typeface="Wingdings" panose="05000000000000000000" charset="0"/>
              <a:buChar char="Ø"/>
              <a:defRPr/>
            </a:pPr>
            <a:endParaRPr lang="zh-CN" altLang="en-US" sz="1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up)">
                                      <p:cBhvr>
                                        <p:cTn id="32"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sym typeface="+mn-ea"/>
              </a:rPr>
              <a:t>支持虚拟内存的操作系统机制</a:t>
            </a:r>
            <a:endParaRPr lang="zh-CN" altLang="en-US" b="1" dirty="0">
              <a:solidFill>
                <a:schemeClr val="tx1"/>
              </a:solidFill>
              <a:sym typeface="+mn-ea"/>
            </a:endParaRPr>
          </a:p>
        </p:txBody>
      </p:sp>
      <p:sp>
        <p:nvSpPr>
          <p:cNvPr id="48131" name="Rectangle 3"/>
          <p:cNvSpPr>
            <a:spLocks noGrp="1" noChangeArrowheads="1"/>
          </p:cNvSpPr>
          <p:nvPr>
            <p:ph type="body" idx="1"/>
          </p:nvPr>
        </p:nvSpPr>
        <p:spPr>
          <a:xfrm>
            <a:off x="395605" y="1557020"/>
            <a:ext cx="8325485" cy="4526280"/>
          </a:xfrm>
        </p:spPr>
        <p:txBody>
          <a:bodyPr/>
          <a:p>
            <a:pPr lvl="0" eaLnBrk="1" latinLnBrk="0" hangingPunct="1">
              <a:lnSpc>
                <a:spcPct val="120000"/>
              </a:lnSpc>
              <a:spcBef>
                <a:spcPts val="600"/>
              </a:spcBef>
              <a:spcAft>
                <a:spcPts val="600"/>
              </a:spcAft>
              <a:buFont typeface="Wingdings" panose="05000000000000000000" charset="0"/>
              <a:buChar char="n"/>
              <a:defRPr/>
            </a:pPr>
            <a:r>
              <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两种分配方式：</a:t>
            </a:r>
            <a:endParaRPr lang="zh-CN" altLang="en-US" sz="21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20000"/>
              </a:lnSpc>
              <a:spcBef>
                <a:spcPts val="600"/>
              </a:spcBef>
              <a:spcAft>
                <a:spcPts val="600"/>
              </a:spcAft>
              <a:buFont typeface="Wingdings" panose="05000000000000000000" charset="0"/>
              <a:buChar char="ü"/>
              <a:defRPr/>
            </a:pPr>
            <a:r>
              <a:rPr lang="zh-CN" altLang="en-US" sz="2140" b="1" dirty="0" smtClean="0">
                <a:solidFill>
                  <a:srgbClr val="0070C0"/>
                </a:solidFill>
                <a:sym typeface="+mn-ea"/>
              </a:rPr>
              <a:t>固定</a:t>
            </a:r>
            <a:r>
              <a:rPr lang="zh-CN" altLang="en-US" sz="2140" b="1" dirty="0">
                <a:solidFill>
                  <a:srgbClr val="0070C0"/>
                </a:solidFill>
                <a:sym typeface="+mn-ea"/>
              </a:rPr>
              <a:t>分配</a:t>
            </a:r>
            <a:r>
              <a:rPr lang="en-US" altLang="zh-CN" sz="2140" b="1" dirty="0">
                <a:solidFill>
                  <a:srgbClr val="0070C0"/>
                </a:solidFill>
                <a:sym typeface="+mn-ea"/>
              </a:rPr>
              <a:t>(fixed-allocation)</a:t>
            </a:r>
            <a:r>
              <a:rPr lang="zh-CN" altLang="en-US" sz="2140" dirty="0" smtClean="0">
                <a:sym typeface="+mn-ea"/>
              </a:rPr>
              <a:t>：工作集大小</a:t>
            </a:r>
            <a:r>
              <a:rPr lang="zh-CN" altLang="en-US" sz="2140" dirty="0">
                <a:sym typeface="+mn-ea"/>
              </a:rPr>
              <a:t>固定，可以</a:t>
            </a:r>
            <a:r>
              <a:rPr lang="zh-CN" altLang="en-US" sz="2140" dirty="0" smtClean="0">
                <a:sym typeface="+mn-ea"/>
              </a:rPr>
              <a:t>：</a:t>
            </a:r>
            <a:endParaRPr lang="zh-CN" altLang="en-US" sz="2140" dirty="0" smtClean="0">
              <a:sym typeface="+mn-ea"/>
            </a:endParaRPr>
          </a:p>
          <a:p>
            <a:pPr lvl="2" eaLnBrk="1" latinLnBrk="0" hangingPunct="1">
              <a:lnSpc>
                <a:spcPct val="120000"/>
              </a:lnSpc>
              <a:spcBef>
                <a:spcPts val="600"/>
              </a:spcBef>
              <a:spcAft>
                <a:spcPts val="600"/>
              </a:spcAft>
              <a:buFont typeface="Arial" panose="020B0604020202020204" pitchFamily="34" charset="0"/>
              <a:buChar char="•"/>
              <a:defRPr/>
            </a:pPr>
            <a:r>
              <a:rPr lang="zh-CN" altLang="en-US" sz="1835" dirty="0" smtClean="0">
                <a:sym typeface="+mn-ea"/>
              </a:rPr>
              <a:t>各</a:t>
            </a:r>
            <a:r>
              <a:rPr lang="zh-CN" altLang="en-US" sz="1835" dirty="0">
                <a:sym typeface="+mn-ea"/>
              </a:rPr>
              <a:t>进程平均分配；</a:t>
            </a:r>
            <a:endParaRPr lang="zh-CN" altLang="en-US" sz="1835" dirty="0">
              <a:sym typeface="+mn-ea"/>
            </a:endParaRPr>
          </a:p>
          <a:p>
            <a:pPr lvl="2" eaLnBrk="1" latinLnBrk="0" hangingPunct="1">
              <a:lnSpc>
                <a:spcPct val="120000"/>
              </a:lnSpc>
              <a:spcBef>
                <a:spcPts val="600"/>
              </a:spcBef>
              <a:spcAft>
                <a:spcPts val="600"/>
              </a:spcAft>
              <a:buFont typeface="Arial" panose="020B0604020202020204" pitchFamily="34" charset="0"/>
              <a:buChar char="•"/>
              <a:defRPr/>
            </a:pPr>
            <a:r>
              <a:rPr lang="zh-CN" altLang="en-US" sz="1835" dirty="0" smtClean="0">
                <a:sym typeface="+mn-ea"/>
              </a:rPr>
              <a:t>根据</a:t>
            </a:r>
            <a:r>
              <a:rPr lang="zh-CN" altLang="en-US" sz="1835" dirty="0">
                <a:sym typeface="+mn-ea"/>
              </a:rPr>
              <a:t>程序大小按比例分配；</a:t>
            </a:r>
            <a:endParaRPr lang="zh-CN" altLang="en-US" sz="1835" dirty="0">
              <a:sym typeface="+mn-ea"/>
            </a:endParaRPr>
          </a:p>
          <a:p>
            <a:pPr lvl="2" eaLnBrk="1" latinLnBrk="0" hangingPunct="1">
              <a:lnSpc>
                <a:spcPct val="120000"/>
              </a:lnSpc>
              <a:spcBef>
                <a:spcPts val="600"/>
              </a:spcBef>
              <a:spcAft>
                <a:spcPts val="600"/>
              </a:spcAft>
              <a:buFont typeface="Arial" panose="020B0604020202020204" pitchFamily="34" charset="0"/>
              <a:buChar char="•"/>
              <a:defRPr/>
            </a:pPr>
            <a:r>
              <a:rPr lang="zh-CN" altLang="en-US" sz="1835" dirty="0" smtClean="0">
                <a:sym typeface="+mn-ea"/>
              </a:rPr>
              <a:t>按优先权分配。</a:t>
            </a:r>
            <a:endParaRPr lang="zh-CN" altLang="en-US" sz="1835" b="0" dirty="0"/>
          </a:p>
          <a:p>
            <a:pPr lvl="1" eaLnBrk="1" latinLnBrk="0" hangingPunct="1">
              <a:lnSpc>
                <a:spcPct val="120000"/>
              </a:lnSpc>
              <a:spcBef>
                <a:spcPts val="600"/>
              </a:spcBef>
              <a:spcAft>
                <a:spcPts val="600"/>
              </a:spcAft>
              <a:buFont typeface="Wingdings" panose="05000000000000000000" charset="0"/>
              <a:buChar char="ü"/>
              <a:defRPr/>
            </a:pPr>
            <a:r>
              <a:rPr lang="zh-CN" altLang="en-US" sz="2140" b="1" dirty="0" smtClean="0">
                <a:solidFill>
                  <a:srgbClr val="0070C0"/>
                </a:solidFill>
                <a:sym typeface="+mn-ea"/>
              </a:rPr>
              <a:t>可变</a:t>
            </a:r>
            <a:r>
              <a:rPr lang="zh-CN" altLang="en-US" sz="2140" b="1" dirty="0">
                <a:solidFill>
                  <a:srgbClr val="0070C0"/>
                </a:solidFill>
                <a:sym typeface="+mn-ea"/>
              </a:rPr>
              <a:t>分配</a:t>
            </a:r>
            <a:r>
              <a:rPr lang="en-US" altLang="zh-CN" sz="2140" b="1" dirty="0">
                <a:solidFill>
                  <a:srgbClr val="0070C0"/>
                </a:solidFill>
                <a:sym typeface="+mn-ea"/>
              </a:rPr>
              <a:t>(variable-allocation)</a:t>
            </a:r>
            <a:r>
              <a:rPr lang="zh-CN" altLang="en-US" sz="2140" dirty="0" smtClean="0">
                <a:sym typeface="+mn-ea"/>
              </a:rPr>
              <a:t>：工作集</a:t>
            </a:r>
            <a:r>
              <a:rPr lang="zh-CN" altLang="en-US" sz="2140" dirty="0">
                <a:sym typeface="+mn-ea"/>
              </a:rPr>
              <a:t>大</a:t>
            </a:r>
            <a:r>
              <a:rPr lang="zh-CN" altLang="en-US" sz="2140" dirty="0" smtClean="0">
                <a:sym typeface="+mn-ea"/>
              </a:rPr>
              <a:t>小可动态变化，</a:t>
            </a:r>
            <a:endParaRPr lang="zh-CN" altLang="en-US" sz="2140" dirty="0" smtClean="0">
              <a:sym typeface="+mn-ea"/>
            </a:endParaRPr>
          </a:p>
          <a:p>
            <a:pPr lvl="2" eaLnBrk="1" latinLnBrk="0" hangingPunct="1">
              <a:lnSpc>
                <a:spcPct val="120000"/>
              </a:lnSpc>
              <a:spcBef>
                <a:spcPts val="600"/>
              </a:spcBef>
              <a:spcAft>
                <a:spcPts val="600"/>
              </a:spcAft>
              <a:buFont typeface="Arial" panose="020B0604020202020204" pitchFamily="34" charset="0"/>
              <a:buChar char="•"/>
              <a:defRPr/>
            </a:pPr>
            <a:r>
              <a:rPr lang="zh-CN" altLang="en-US" sz="1830" dirty="0">
                <a:sym typeface="+mn-ea"/>
              </a:rPr>
              <a:t>按照缺页率动态调整（高或低－</a:t>
            </a:r>
            <a:r>
              <a:rPr lang="en-US" altLang="zh-CN" sz="1830" dirty="0">
                <a:sym typeface="+mn-ea"/>
              </a:rPr>
              <a:t>&gt;</a:t>
            </a:r>
            <a:r>
              <a:rPr lang="zh-CN" altLang="en-US" sz="1830" dirty="0">
                <a:sym typeface="+mn-ea"/>
              </a:rPr>
              <a:t>增大或减小常驻集）</a:t>
            </a:r>
            <a:endParaRPr lang="zh-CN" altLang="en-US" sz="1830" dirty="0">
              <a:sym typeface="+mn-ea"/>
            </a:endParaRPr>
          </a:p>
          <a:p>
            <a:pPr lvl="2" eaLnBrk="1" latinLnBrk="0" hangingPunct="1">
              <a:lnSpc>
                <a:spcPct val="120000"/>
              </a:lnSpc>
              <a:spcBef>
                <a:spcPts val="600"/>
              </a:spcBef>
              <a:spcAft>
                <a:spcPts val="600"/>
              </a:spcAft>
              <a:buFont typeface="Arial" panose="020B0604020202020204" pitchFamily="34" charset="0"/>
              <a:buChar char="•"/>
              <a:defRPr/>
            </a:pPr>
            <a:r>
              <a:rPr lang="zh-CN" altLang="en-US" sz="1830" dirty="0">
                <a:sym typeface="+mn-ea"/>
              </a:rPr>
              <a:t>性能较好，增加算法运行的开销</a:t>
            </a:r>
            <a:r>
              <a:rPr lang="zh-CN" altLang="en-US" sz="1830" dirty="0" smtClean="0">
                <a:sym typeface="+mn-ea"/>
              </a:rPr>
              <a:t>。</a:t>
            </a:r>
            <a:endParaRPr lang="zh-CN" altLang="en-US" sz="1830" b="0" dirty="0"/>
          </a:p>
          <a:p>
            <a:pPr lvl="1" eaLnBrk="1" latinLnBrk="0" hangingPunct="1">
              <a:lnSpc>
                <a:spcPct val="120000"/>
              </a:lnSpc>
              <a:spcBef>
                <a:spcPts val="600"/>
              </a:spcBef>
              <a:spcAft>
                <a:spcPts val="600"/>
              </a:spcAft>
              <a:buFont typeface="Wingdings" panose="05000000000000000000" charset="0"/>
              <a:buChar char="Ø"/>
              <a:defRPr/>
            </a:pPr>
            <a:endParaRPr lang="zh-CN" altLang="en-US" sz="1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up)">
                                      <p:cBhvr>
                                        <p:cTn id="32" dur="500"/>
                                        <p:tgtEl>
                                          <p:spTgt spid="48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wipe(up)">
                                      <p:cBhvr>
                                        <p:cTn id="37" dur="500"/>
                                        <p:tgtEl>
                                          <p:spTgt spid="481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8131">
                                            <p:txEl>
                                              <p:pRg st="7" end="7"/>
                                            </p:txEl>
                                          </p:spTgt>
                                        </p:tgtEl>
                                        <p:attrNameLst>
                                          <p:attrName>style.visibility</p:attrName>
                                        </p:attrNameLst>
                                      </p:cBhvr>
                                      <p:to>
                                        <p:strVal val="visible"/>
                                      </p:to>
                                    </p:set>
                                    <p:animEffect transition="in" filter="wipe(up)">
                                      <p:cBhvr>
                                        <p:cTn id="42"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latin typeface="+mn-ea"/>
                <a:ea typeface="+mn-ea"/>
              </a:rPr>
              <a:t>内容</a:t>
            </a:r>
            <a:endParaRPr lang="zh-CN" altLang="en-US" dirty="0">
              <a:latin typeface="+mn-ea"/>
              <a:ea typeface="+mn-ea"/>
            </a:endParaRPr>
          </a:p>
        </p:txBody>
      </p:sp>
      <p:sp>
        <p:nvSpPr>
          <p:cNvPr id="346115" name="Rectangle 3"/>
          <p:cNvSpPr>
            <a:spLocks noGrp="1" noChangeArrowheads="1"/>
          </p:cNvSpPr>
          <p:nvPr>
            <p:ph type="body" idx="1"/>
          </p:nvPr>
        </p:nvSpPr>
        <p:spPr>
          <a:xfrm>
            <a:off x="611560" y="155679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rgbClr val="C00000"/>
                </a:solidFill>
              </a:rPr>
              <a:t>虚拟内存的定义</a:t>
            </a:r>
            <a:endParaRPr lang="zh-CN" altLang="en-US" sz="2800" b="1" dirty="0">
              <a:solidFill>
                <a:srgbClr val="C00000"/>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2"/>
                </a:solidFill>
              </a:rPr>
              <a:t>支持虚拟内存的硬件和控制结构</a:t>
            </a:r>
            <a:endParaRPr lang="zh-CN" altLang="en-US" sz="2800" b="1" dirty="0">
              <a:solidFill>
                <a:schemeClr val="tx2"/>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2"/>
                </a:solidFill>
              </a:rPr>
              <a:t>支持虚拟内存的操作系统机制</a:t>
            </a:r>
            <a:endParaRPr lang="zh-CN" altLang="en-US" sz="2800" b="1" dirty="0">
              <a:solidFill>
                <a:schemeClr val="tx2"/>
              </a:solidFill>
            </a:endParaRPr>
          </a:p>
          <a:p>
            <a:pPr marL="457200" lvl="1" indent="0" eaLnBrk="1" hangingPunct="1">
              <a:lnSpc>
                <a:spcPct val="90000"/>
              </a:lnSpc>
              <a:spcAft>
                <a:spcPct val="30000"/>
              </a:spcAft>
              <a:buClr>
                <a:srgbClr val="9900FF"/>
              </a:buClr>
              <a:buFont typeface="Wingdings" panose="05000000000000000000" pitchFamily="2" charset="2"/>
              <a:buNone/>
            </a:pPr>
            <a:endParaRPr lang="en-US" altLang="zh-CN" sz="2800" b="1" dirty="0">
              <a:solidFill>
                <a:schemeClr val="tx2"/>
              </a:solidFill>
              <a:latin typeface="宋体" panose="02010600030101010101" pitchFamily="2" charset="-122"/>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工作集分配</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5" name="图片 4"/>
          <p:cNvPicPr/>
          <p:nvPr/>
        </p:nvPicPr>
        <p:blipFill>
          <a:blip r:embed="rId1"/>
          <a:srcRect l="21655" t="10320" r="33605" b="33558"/>
          <a:stretch>
            <a:fillRect/>
          </a:stretch>
        </p:blipFill>
        <p:spPr bwMode="auto">
          <a:xfrm>
            <a:off x="381000" y="1020360"/>
            <a:ext cx="8267368" cy="5022067"/>
          </a:xfrm>
          <a:prstGeom prst="rect">
            <a:avLst/>
          </a:prstGeom>
          <a:noFill/>
          <a:ln w="9525">
            <a:noFill/>
            <a:miter lim="800000"/>
            <a:headEnd/>
            <a:tailEnd/>
          </a:ln>
        </p:spPr>
      </p:pic>
      <p:pic>
        <p:nvPicPr>
          <p:cNvPr id="6" name="图片 5"/>
          <p:cNvPicPr>
            <a:picLocks noChangeAspect="1"/>
          </p:cNvPicPr>
          <p:nvPr/>
        </p:nvPicPr>
        <p:blipFill>
          <a:blip r:embed="rId2"/>
          <a:stretch>
            <a:fillRect/>
          </a:stretch>
        </p:blipFill>
        <p:spPr>
          <a:xfrm>
            <a:off x="285720" y="3143248"/>
            <a:ext cx="6628571" cy="3123809"/>
          </a:xfrm>
          <a:prstGeom prst="rect">
            <a:avLst/>
          </a:prstGeom>
        </p:spPr>
      </p:pic>
      <p:sp>
        <p:nvSpPr>
          <p:cNvPr id="8" name="矩形 7"/>
          <p:cNvSpPr/>
          <p:nvPr/>
        </p:nvSpPr>
        <p:spPr bwMode="auto">
          <a:xfrm>
            <a:off x="428596" y="2928934"/>
            <a:ext cx="8429684"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428628" y="4357694"/>
            <a:ext cx="8429652"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smtClean="0"/>
          </a:p>
        </p:txBody>
      </p:sp>
      <p:pic>
        <p:nvPicPr>
          <p:cNvPr id="10" name="图片 9"/>
          <p:cNvPicPr>
            <a:picLocks noChangeAspect="1"/>
          </p:cNvPicPr>
          <p:nvPr/>
        </p:nvPicPr>
        <p:blipFill>
          <a:blip r:embed="rId3"/>
          <a:stretch>
            <a:fillRect/>
          </a:stretch>
        </p:blipFill>
        <p:spPr>
          <a:xfrm>
            <a:off x="1285852" y="1071546"/>
            <a:ext cx="6238488" cy="45259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nodeType="clickEffect">
                                  <p:stCondLst>
                                    <p:cond delay="0"/>
                                  </p:stCondLst>
                                  <p:childTnLst>
                                    <p:animEffect transition="out" filter="box(in)">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amond(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linux</a:t>
            </a:r>
            <a:r>
              <a:rPr lang="zh-CN" altLang="en-US" dirty="0" smtClean="0"/>
              <a:t>工作集</a:t>
            </a:r>
            <a:endParaRPr lang="zh-CN" altLang="en-US" dirty="0"/>
          </a:p>
        </p:txBody>
      </p:sp>
      <p:sp>
        <p:nvSpPr>
          <p:cNvPr id="3" name="内容占位符 2"/>
          <p:cNvSpPr>
            <a:spLocks noGrp="1"/>
          </p:cNvSpPr>
          <p:nvPr>
            <p:ph sz="half" idx="1"/>
          </p:nvPr>
        </p:nvSpPr>
        <p:spPr>
          <a:xfrm>
            <a:off x="827405" y="1700848"/>
            <a:ext cx="7312025" cy="4525962"/>
          </a:xfrm>
        </p:spPr>
        <p:txBody>
          <a:bodyPr/>
          <a:lstStyle/>
          <a:p>
            <a:r>
              <a:rPr lang="en-US" altLang="zh-CN" dirty="0">
                <a:latin typeface="Times New Roman" panose="02020603050405020304" pitchFamily="18" charset="0"/>
                <a:cs typeface="Times New Roman" panose="02020603050405020304" pitchFamily="18" charset="0"/>
              </a:rPr>
              <a:t>ps</a:t>
            </a:r>
            <a:r>
              <a:rPr lang="zh-CN" altLang="en-US" dirty="0">
                <a:latin typeface="Times New Roman" panose="02020603050405020304" pitchFamily="18" charset="0"/>
                <a:cs typeface="Times New Roman" panose="02020603050405020304" pitchFamily="18" charset="0"/>
              </a:rPr>
              <a:t>命令是进程查看</a:t>
            </a:r>
            <a:r>
              <a:rPr lang="zh-CN" altLang="en-US" dirty="0" smtClean="0">
                <a:latin typeface="Times New Roman" panose="02020603050405020304" pitchFamily="18" charset="0"/>
                <a:cs typeface="Times New Roman" panose="02020603050405020304" pitchFamily="18" charset="0"/>
              </a:rPr>
              <a:t>命令</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RSS</a:t>
            </a:r>
            <a:r>
              <a:rPr lang="zh-CN" altLang="en-US" dirty="0" smtClean="0">
                <a:latin typeface="Times New Roman" panose="02020603050405020304" pitchFamily="18" charset="0"/>
                <a:cs typeface="Times New Roman" panose="02020603050405020304" pitchFamily="18" charset="0"/>
              </a:rPr>
              <a:t>是进程</a:t>
            </a:r>
            <a:r>
              <a:rPr lang="zh-CN" altLang="en-US" dirty="0">
                <a:latin typeface="Times New Roman" panose="02020603050405020304" pitchFamily="18" charset="0"/>
                <a:cs typeface="Times New Roman" panose="02020603050405020304" pitchFamily="18" charset="0"/>
              </a:rPr>
              <a:t>使用的驻留集大小或者是实际内存的大小，</a:t>
            </a:r>
            <a:r>
              <a:rPr lang="en-US" altLang="zh-CN" dirty="0">
                <a:latin typeface="Times New Roman" panose="02020603050405020304" pitchFamily="18" charset="0"/>
                <a:cs typeface="Times New Roman" panose="02020603050405020304" pitchFamily="18" charset="0"/>
              </a:rPr>
              <a:t>Kbytes</a:t>
            </a:r>
            <a:r>
              <a:rPr lang="zh-CN" altLang="en-US" dirty="0">
                <a:latin typeface="Times New Roman" panose="02020603050405020304" pitchFamily="18" charset="0"/>
                <a:cs typeface="Times New Roman" panose="02020603050405020304" pitchFamily="18" charset="0"/>
              </a:rPr>
              <a:t>字节。</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rotWithShape="1">
          <a:blip r:embed="rId1"/>
          <a:srcRect r="20217"/>
          <a:stretch>
            <a:fillRect/>
          </a:stretch>
        </p:blipFill>
        <p:spPr>
          <a:xfrm>
            <a:off x="755697" y="3501534"/>
            <a:ext cx="6907304" cy="76899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a:latin typeface="+mn-ea"/>
                <a:ea typeface="+mn-ea"/>
                <a:sym typeface="+mn-ea"/>
              </a:rPr>
              <a:t>虚拟内存的定义</a:t>
            </a:r>
            <a:endParaRPr lang="zh-CN" altLang="en-US" dirty="0">
              <a:latin typeface="+mn-ea"/>
              <a:ea typeface="+mn-ea"/>
              <a:sym typeface="+mn-ea"/>
            </a:endParaRPr>
          </a:p>
        </p:txBody>
      </p:sp>
      <p:sp>
        <p:nvSpPr>
          <p:cNvPr id="48131" name="Rectangle 3"/>
          <p:cNvSpPr>
            <a:spLocks noGrp="1" noChangeArrowheads="1"/>
          </p:cNvSpPr>
          <p:nvPr>
            <p:ph type="body" idx="1"/>
          </p:nvPr>
        </p:nvSpPr>
        <p:spPr>
          <a:xfrm>
            <a:off x="457200" y="1456690"/>
            <a:ext cx="8325485" cy="4526280"/>
          </a:xfrm>
        </p:spPr>
        <p:txBody>
          <a:bodyPr/>
          <a:lstStyle/>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早期，</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整个程序装入内存</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执行，内存不够不能运行</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后来，内存不足时</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以进程为单位</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在内外存之间交换</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对内存采用</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分页</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分段</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管理后：</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mn-ea"/>
              </a:rPr>
              <a:t>进程中所有内存访问都是</a:t>
            </a:r>
            <a:r>
              <a:rPr lang="zh-CN" altLang="en-US"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逻辑地址</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mn-ea"/>
              </a:rPr>
              <a:t>，运行时动态转换为</a:t>
            </a:r>
            <a:r>
              <a:rPr lang="zh-CN" altLang="en-US"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物理地址，</a:t>
            </a:r>
            <a:r>
              <a:rPr lang="zh-CN" altLang="en-US" sz="21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使</a:t>
            </a:r>
            <a:r>
              <a:rPr lang="zh-CN" altLang="en-US"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重定位</a:t>
            </a:r>
            <a:r>
              <a:rPr lang="zh-CN" altLang="en-US" sz="21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成为可能。</a:t>
            </a:r>
            <a:endParaRPr lang="zh-CN" altLang="en-US" sz="21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mn-ea"/>
              </a:rPr>
              <a:t>进程被划分成许多块（</a:t>
            </a:r>
            <a:r>
              <a:rPr lang="zh-CN" altLang="en-US" sz="21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页或段</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mn-ea"/>
              </a:rPr>
              <a:t>），不需要连续的位于内存中。</a:t>
            </a:r>
            <a:endPar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进程不需要所有的</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段</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都在内存中</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在</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段</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表项</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中，加入一个标志位，使处理器知悉</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该页</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段是否在内存中</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1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wipe(up)">
                                      <p:cBhvr>
                                        <p:cTn id="20" dur="500"/>
                                        <p:tgtEl>
                                          <p:spTgt spid="48131">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animEffect transition="in" filter="wipe(up)">
                                      <p:cBhvr>
                                        <p:cTn id="23" dur="500"/>
                                        <p:tgtEl>
                                          <p:spTgt spid="481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131">
                                            <p:txEl>
                                              <p:pRg st="5" end="5"/>
                                            </p:txEl>
                                          </p:spTgt>
                                        </p:tgtEl>
                                        <p:attrNameLst>
                                          <p:attrName>style.visibility</p:attrName>
                                        </p:attrNameLst>
                                      </p:cBhvr>
                                      <p:to>
                                        <p:strVal val="visible"/>
                                      </p:to>
                                    </p:set>
                                    <p:animEffect transition="in" filter="wipe(up)">
                                      <p:cBhvr>
                                        <p:cTn id="28" dur="500"/>
                                        <p:tgtEl>
                                          <p:spTgt spid="4813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8131">
                                            <p:txEl>
                                              <p:pRg st="6" end="6"/>
                                            </p:txEl>
                                          </p:spTgt>
                                        </p:tgtEl>
                                        <p:attrNameLst>
                                          <p:attrName>style.visibility</p:attrName>
                                        </p:attrNameLst>
                                      </p:cBhvr>
                                      <p:to>
                                        <p:strVal val="visible"/>
                                      </p:to>
                                    </p:set>
                                    <p:animEffect transition="in" filter="wipe(up)">
                                      <p:cBhvr>
                                        <p:cTn id="33"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a:latin typeface="+mn-ea"/>
                <a:ea typeface="+mn-ea"/>
                <a:sym typeface="+mn-ea"/>
              </a:rPr>
              <a:t>虚拟内存的定义</a:t>
            </a:r>
            <a:endParaRPr lang="zh-CN" altLang="en-US" dirty="0">
              <a:latin typeface="+mn-ea"/>
              <a:ea typeface="+mn-ea"/>
              <a:sym typeface="+mn-ea"/>
            </a:endParaRPr>
          </a:p>
        </p:txBody>
      </p:sp>
      <p:sp>
        <p:nvSpPr>
          <p:cNvPr id="48131" name="Rectangle 3"/>
          <p:cNvSpPr>
            <a:spLocks noGrp="1" noChangeArrowheads="1"/>
          </p:cNvSpPr>
          <p:nvPr>
            <p:ph type="body" idx="1"/>
          </p:nvPr>
        </p:nvSpPr>
        <p:spPr>
          <a:xfrm>
            <a:off x="457200" y="1456690"/>
            <a:ext cx="8325485" cy="4526280"/>
          </a:xfrm>
        </p:spPr>
        <p:txBody>
          <a:bodyPr/>
          <a:lstStyle/>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处理器需要访问一个</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不在内存中的逻辑地址</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时，会产生</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缺页中断。</a:t>
            </a:r>
            <a:endPar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进程被</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阻塞</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，操作系统发出一个</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磁盘</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I/O</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请求</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当块</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被载入</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内存</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后，通过</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I/O</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中断，唤醒该进程</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虚拟内存</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带来的效果：</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1835"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支持更有效的系统并发度</a:t>
            </a:r>
            <a:r>
              <a:rPr lang="zh-CN" altLang="en-US" sz="1835" b="1" dirty="0">
                <a:latin typeface="Times New Roman" panose="02020603050405020304" pitchFamily="18" charset="0"/>
                <a:ea typeface="宋体" panose="02010600030101010101" pitchFamily="2" charset="-122"/>
                <a:cs typeface="Times New Roman" panose="02020603050405020304" pitchFamily="18" charset="0"/>
                <a:sym typeface="+mn-ea"/>
              </a:rPr>
              <a:t>：在内存中保留更多的进程</a:t>
            </a:r>
            <a:endParaRPr lang="zh-CN" altLang="en-US" sz="1835"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eaLnBrk="1" latinLnBrk="0" hangingPunct="1">
              <a:lnSpc>
                <a:spcPct val="150000"/>
              </a:lnSpc>
              <a:spcBef>
                <a:spcPts val="0"/>
              </a:spcBef>
              <a:buFont typeface="Wingdings" panose="05000000000000000000" charset="0"/>
              <a:buChar char="Ø"/>
              <a:defRPr/>
            </a:pPr>
            <a:r>
              <a:rPr lang="zh-CN" altLang="en-US" sz="1835"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解除用户与内存之间没必要的紧密约束</a:t>
            </a:r>
            <a:r>
              <a:rPr lang="zh-CN" altLang="en-US" sz="1835" b="1" dirty="0">
                <a:latin typeface="Times New Roman" panose="02020603050405020304" pitchFamily="18" charset="0"/>
                <a:ea typeface="宋体" panose="02010600030101010101" pitchFamily="2" charset="-122"/>
                <a:cs typeface="Times New Roman" panose="02020603050405020304" pitchFamily="18" charset="0"/>
                <a:sym typeface="+mn-ea"/>
              </a:rPr>
              <a:t>：进程可以比内存全部空间都大</a:t>
            </a:r>
            <a:endParaRPr lang="zh-CN" altLang="en-US" sz="1835"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0" eaLnBrk="1" latinLnBrk="0" hangingPunct="1">
              <a:lnSpc>
                <a:spcPct val="150000"/>
              </a:lnSpc>
              <a:spcBef>
                <a:spcPts val="0"/>
              </a:spcBef>
              <a:buFont typeface="Wingdings" panose="05000000000000000000" charset="0"/>
              <a:buChar char="n"/>
              <a:defRPr/>
            </a:pPr>
            <a:r>
              <a:rPr lang="zh-CN" altLang="en-US" sz="2100" b="1" dirty="0" smtClean="0">
                <a:latin typeface="Times New Roman" panose="02020603050405020304" pitchFamily="18" charset="0"/>
                <a:ea typeface="宋体" panose="02010600030101010101" pitchFamily="2" charset="-122"/>
                <a:cs typeface="Times New Roman" panose="02020603050405020304" pitchFamily="18" charset="0"/>
              </a:rPr>
              <a:t>手段：</a:t>
            </a:r>
            <a:endParaRPr lang="zh-CN" altLang="en-US" sz="21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lvl="0" indent="0" eaLnBrk="1" latinLnBrk="0" hangingPunct="1">
              <a:lnSpc>
                <a:spcPct val="150000"/>
              </a:lnSpc>
              <a:spcBef>
                <a:spcPts val="0"/>
              </a:spcBef>
              <a:buFont typeface="Wingdings" panose="05000000000000000000" charset="0"/>
              <a:buNone/>
              <a:defRPr/>
            </a:pPr>
            <a:r>
              <a:rPr lang="en-US" altLang="zh-CN" sz="21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en-US" altLang="zh-CN"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段</a:t>
            </a:r>
            <a:r>
              <a:rPr lang="en-US" altLang="zh-CN"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页管理</a:t>
            </a:r>
            <a:r>
              <a:rPr lang="en-US" altLang="zh-CN"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 </a:t>
            </a:r>
            <a:r>
              <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部分加载</a:t>
            </a:r>
            <a:r>
              <a:rPr lang="en-US" altLang="zh-CN"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 </a:t>
            </a:r>
            <a:r>
              <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按需调页</a:t>
            </a:r>
            <a:r>
              <a:rPr lang="en-US" altLang="zh-CN"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 + </a:t>
            </a:r>
            <a:r>
              <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换入换出</a:t>
            </a:r>
            <a:endParaRPr lang="zh-CN" altLang="en-US" sz="2100" b="1" dirty="0" smtClean="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wipe(up)">
                                      <p:cBhvr>
                                        <p:cTn id="25" dur="500"/>
                                        <p:tgtEl>
                                          <p:spTgt spid="48131">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8131">
                                            <p:txEl>
                                              <p:pRg st="5" end="5"/>
                                            </p:txEl>
                                          </p:spTgt>
                                        </p:tgtEl>
                                        <p:attrNameLst>
                                          <p:attrName>style.visibility</p:attrName>
                                        </p:attrNameLst>
                                      </p:cBhvr>
                                      <p:to>
                                        <p:strVal val="visible"/>
                                      </p:to>
                                    </p:set>
                                    <p:animEffect transition="in" filter="wipe(up)">
                                      <p:cBhvr>
                                        <p:cTn id="28" dur="500"/>
                                        <p:tgtEl>
                                          <p:spTgt spid="4813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8131">
                                            <p:txEl>
                                              <p:pRg st="6" end="6"/>
                                            </p:txEl>
                                          </p:spTgt>
                                        </p:tgtEl>
                                        <p:attrNameLst>
                                          <p:attrName>style.visibility</p:attrName>
                                        </p:attrNameLst>
                                      </p:cBhvr>
                                      <p:to>
                                        <p:strVal val="visible"/>
                                      </p:to>
                                    </p:set>
                                    <p:animEffect transition="in" filter="wipe(up)">
                                      <p:cBhvr>
                                        <p:cTn id="33" dur="500"/>
                                        <p:tgtEl>
                                          <p:spTgt spid="4813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8131">
                                            <p:txEl>
                                              <p:pRg st="7" end="7"/>
                                            </p:txEl>
                                          </p:spTgt>
                                        </p:tgtEl>
                                        <p:attrNameLst>
                                          <p:attrName>style.visibility</p:attrName>
                                        </p:attrNameLst>
                                      </p:cBhvr>
                                      <p:to>
                                        <p:strVal val="visible"/>
                                      </p:to>
                                    </p:set>
                                    <p:animEffect transition="in" filter="wipe(up)">
                                      <p:cBhvr>
                                        <p:cTn id="38"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latin typeface="+mn-ea"/>
                <a:ea typeface="+mn-ea"/>
              </a:rPr>
              <a:t>内容</a:t>
            </a:r>
            <a:endParaRPr lang="zh-CN" altLang="en-US" dirty="0">
              <a:latin typeface="+mn-ea"/>
              <a:ea typeface="+mn-ea"/>
            </a:endParaRPr>
          </a:p>
        </p:txBody>
      </p:sp>
      <p:sp>
        <p:nvSpPr>
          <p:cNvPr id="346115" name="Rectangle 3"/>
          <p:cNvSpPr>
            <a:spLocks noGrp="1" noChangeArrowheads="1"/>
          </p:cNvSpPr>
          <p:nvPr>
            <p:ph type="body" idx="1"/>
          </p:nvPr>
        </p:nvSpPr>
        <p:spPr>
          <a:xfrm>
            <a:off x="611560" y="155679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1"/>
                </a:solidFill>
              </a:rPr>
              <a:t>虚拟内存的定义</a:t>
            </a:r>
            <a:endParaRPr lang="zh-CN" altLang="en-US" sz="2800" b="1" dirty="0">
              <a:solidFill>
                <a:schemeClr val="tx1"/>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rgbClr val="C00000"/>
                </a:solidFill>
              </a:rPr>
              <a:t>支持虚拟内存的硬件和控制结构</a:t>
            </a:r>
            <a:endParaRPr lang="zh-CN" altLang="en-US" sz="2800" b="1" dirty="0">
              <a:solidFill>
                <a:srgbClr val="C00000"/>
              </a:solidFill>
            </a:endParaRPr>
          </a:p>
          <a:p>
            <a:pPr eaLnBrk="1" hangingPunct="1">
              <a:lnSpc>
                <a:spcPct val="90000"/>
              </a:lnSpc>
              <a:spcAft>
                <a:spcPct val="30000"/>
              </a:spcAft>
              <a:buClr>
                <a:srgbClr val="9900FF"/>
              </a:buClr>
              <a:buFont typeface="Wingdings" panose="05000000000000000000" pitchFamily="2" charset="2"/>
              <a:buChar char="n"/>
            </a:pPr>
            <a:r>
              <a:rPr lang="zh-CN" altLang="en-US" sz="2800" b="1" dirty="0">
                <a:solidFill>
                  <a:schemeClr val="tx2"/>
                </a:solidFill>
              </a:rPr>
              <a:t>支持虚拟内存的操作系统机制</a:t>
            </a:r>
            <a:endParaRPr lang="zh-CN" altLang="en-US" sz="2800" b="1" dirty="0">
              <a:solidFill>
                <a:schemeClr val="tx2"/>
              </a:solidFill>
            </a:endParaRPr>
          </a:p>
          <a:p>
            <a:pPr marL="457200" lvl="1" indent="0" eaLnBrk="1" hangingPunct="1">
              <a:lnSpc>
                <a:spcPct val="90000"/>
              </a:lnSpc>
              <a:spcAft>
                <a:spcPct val="30000"/>
              </a:spcAft>
              <a:buClr>
                <a:srgbClr val="9900FF"/>
              </a:buClr>
              <a:buFont typeface="Wingdings" panose="05000000000000000000" pitchFamily="2" charset="2"/>
              <a:buNone/>
            </a:pPr>
            <a:endParaRPr lang="en-US" altLang="zh-CN" sz="2800" b="1" dirty="0">
              <a:solidFill>
                <a:schemeClr val="tx2"/>
              </a:solidFill>
              <a:latin typeface="宋体" panose="02010600030101010101" pitchFamily="2" charset="-122"/>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5158105"/>
          </a:xfrm>
        </p:spPr>
        <p:txBody>
          <a:bodyPr/>
          <a:lstStyle/>
          <a:p>
            <a:pPr marL="0" indent="0" eaLnBrk="1" latinLnBrk="0" hangingPunct="1">
              <a:lnSpc>
                <a:spcPct val="150000"/>
              </a:lnSpc>
              <a:spcBef>
                <a:spcPts val="0"/>
              </a:spcBef>
              <a:buFont typeface="Wingdings" panose="05000000000000000000" pitchFamily="2" charset="2"/>
              <a:buNone/>
              <a:defRPr/>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虚拟内存切实可行么？</a:t>
            </a:r>
            <a:endPar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系统抖动</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：内存几乎所有空间都被各个进程占据时，当操作系统读取一块时，必须把另一块换出。如果此块正好在将要用时</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被换出，操作系统不得不很快将其取回。</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处理器大部分时间用于交换块</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，而不是执行指令。</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解决方法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：基于</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局部性原理</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推断将来最可能用到的块</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众多操作系统的经验已经证明了虚存的可行性</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pitchFamily="2" charset="2"/>
              <a:buChar char="n"/>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基于</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分页的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分页和分段</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的虚拟内存已经成为当代操作系统的一个</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基本构件</a:t>
            </a:r>
            <a:endParaRPr lang="zh-CN" altLang="en-US" sz="21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up)">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4526280"/>
          </a:xfrm>
        </p:spPr>
        <p:txBody>
          <a:bodyPr/>
          <a:lstStyle/>
          <a:p>
            <a:pPr marL="0" indent="0" eaLnBrk="1" latinLnBrk="0" hangingPunct="1">
              <a:lnSpc>
                <a:spcPct val="150000"/>
              </a:lnSpc>
              <a:spcBef>
                <a:spcPts val="0"/>
              </a:spcBef>
              <a:buFont typeface="Wingdings" panose="05000000000000000000" pitchFamily="2" charset="2"/>
              <a:buNone/>
              <a:defRPr/>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基于分页的虚拟内存</a:t>
            </a:r>
            <a:endPar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charset="0"/>
              <a:buChar char="n"/>
              <a:defRPr/>
            </a:pP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虚拟内存通常与使用</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分页</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的系统联系在一起</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charset="0"/>
              <a:buChar char="n"/>
              <a:defRPr/>
            </a:pP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每个进程都有自己的页表</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lnSpc>
                <a:spcPct val="150000"/>
              </a:lnSpc>
              <a:spcBef>
                <a:spcPts val="0"/>
              </a:spcBef>
              <a:buFont typeface="Wingdings" panose="05000000000000000000" charset="0"/>
              <a:buChar char="n"/>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页表项</a:t>
            </a:r>
            <a:endPar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图片 1"/>
          <p:cNvPicPr>
            <a:picLocks noChangeAspect="1"/>
          </p:cNvPicPr>
          <p:nvPr/>
        </p:nvPicPr>
        <p:blipFill>
          <a:blip r:embed="rId1"/>
          <a:stretch>
            <a:fillRect/>
          </a:stretch>
        </p:blipFill>
        <p:spPr>
          <a:xfrm>
            <a:off x="2627630" y="3932555"/>
            <a:ext cx="5217795" cy="2240280"/>
          </a:xfrm>
          <a:prstGeom prst="rect">
            <a:avLst/>
          </a:prstGeom>
        </p:spPr>
      </p:pic>
      <p:sp>
        <p:nvSpPr>
          <p:cNvPr id="3" name="线形标注 2(带边框和强调线) 2"/>
          <p:cNvSpPr/>
          <p:nvPr/>
        </p:nvSpPr>
        <p:spPr>
          <a:xfrm flipH="1">
            <a:off x="670560" y="4005580"/>
            <a:ext cx="876935" cy="373380"/>
          </a:xfrm>
          <a:prstGeom prst="accentBorderCallout2">
            <a:avLst>
              <a:gd name="adj1" fmla="val 18750"/>
              <a:gd name="adj2" fmla="val -8333"/>
              <a:gd name="adj3" fmla="val 18750"/>
              <a:gd name="adj4" fmla="val -16667"/>
              <a:gd name="adj5" fmla="val 436734"/>
              <a:gd name="adj6" fmla="val -142939"/>
            </a:avLst>
          </a:prstGeom>
          <a:solidFill>
            <a:schemeClr val="bg1"/>
          </a:solidFill>
          <a:ln w="22225" cap="flat" cmpd="sng" algn="ctr">
            <a:solidFill>
              <a:srgbClr val="007A36"/>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存在位</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线形标注 2(带边框和强调线) 6"/>
          <p:cNvSpPr/>
          <p:nvPr/>
        </p:nvSpPr>
        <p:spPr>
          <a:xfrm flipH="1">
            <a:off x="827405" y="6172835"/>
            <a:ext cx="876935" cy="373380"/>
          </a:xfrm>
          <a:prstGeom prst="accentBorderCallout2">
            <a:avLst>
              <a:gd name="adj1" fmla="val 18750"/>
              <a:gd name="adj2" fmla="val -8333"/>
              <a:gd name="adj3" fmla="val 18750"/>
              <a:gd name="adj4" fmla="val -16667"/>
              <a:gd name="adj5" fmla="val -90986"/>
              <a:gd name="adj6" fmla="val -150615"/>
            </a:avLst>
          </a:prstGeom>
          <a:solidFill>
            <a:schemeClr val="bg1"/>
          </a:solidFill>
          <a:ln w="22225" cap="flat" cmpd="sng" algn="ctr">
            <a:solidFill>
              <a:srgbClr val="006C3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修改位</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up)">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up)">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up)">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uiExpand="1" build="p"/>
      <p:bldP spid="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b="1" dirty="0">
                <a:solidFill>
                  <a:schemeClr val="tx1"/>
                </a:solidFill>
                <a:sym typeface="+mn-ea"/>
              </a:rPr>
              <a:t>支持虚拟内存的硬件和控制结构</a:t>
            </a:r>
            <a:endParaRPr lang="zh-CN" altLang="en-US" b="1" dirty="0">
              <a:solidFill>
                <a:schemeClr val="tx1"/>
              </a:solidFill>
              <a:latin typeface="+mn-ea"/>
              <a:ea typeface="+mn-ea"/>
              <a:sym typeface="+mn-ea"/>
            </a:endParaRPr>
          </a:p>
        </p:txBody>
      </p:sp>
      <p:sp>
        <p:nvSpPr>
          <p:cNvPr id="48131" name="Rectangle 3"/>
          <p:cNvSpPr>
            <a:spLocks noGrp="1" noChangeArrowheads="1"/>
          </p:cNvSpPr>
          <p:nvPr>
            <p:ph type="body" idx="1"/>
          </p:nvPr>
        </p:nvSpPr>
        <p:spPr>
          <a:xfrm>
            <a:off x="457200" y="1384935"/>
            <a:ext cx="8325485" cy="4526280"/>
          </a:xfrm>
        </p:spPr>
        <p:txBody>
          <a:bodyPr/>
          <a:lstStyle/>
          <a:p>
            <a:pPr eaLnBrk="1" latinLnBrk="0" hangingPunct="1">
              <a:lnSpc>
                <a:spcPct val="150000"/>
              </a:lnSpc>
              <a:spcBef>
                <a:spcPts val="0"/>
              </a:spcBef>
              <a:buFont typeface="Wingdings" panose="05000000000000000000" charset="0"/>
              <a:buChar char="n"/>
              <a:defRPr/>
            </a:pP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地址映射</a:t>
            </a:r>
            <a:endPar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4" name="图片 3"/>
          <p:cNvPicPr>
            <a:picLocks noChangeAspect="1"/>
          </p:cNvPicPr>
          <p:nvPr>
            <p:custDataLst>
              <p:tags r:id="rId1"/>
            </p:custDataLst>
          </p:nvPr>
        </p:nvPicPr>
        <p:blipFill>
          <a:blip r:embed="rId2"/>
          <a:stretch>
            <a:fillRect/>
          </a:stretch>
        </p:blipFill>
        <p:spPr>
          <a:xfrm>
            <a:off x="1332865" y="2204720"/>
            <a:ext cx="6806565" cy="4314825"/>
          </a:xfrm>
          <a:prstGeom prst="rect">
            <a:avLst/>
          </a:prstGeom>
        </p:spPr>
      </p:pic>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5825ba92-c481-4c68-9cac-59e3dc06af8c"/>
  <p:tag name="COMMONDATA" val="eyJoZGlkIjoiMDhlNTM2MTA4NWNjODIxZmM5YzM4ZTZhYzBmZTk2ZjQifQ=="/>
  <p:tag name="commondata" val="eyJoZGlkIjoiMTdlMWFlOWY3ODUzY2IxNWQ1YmNlMzM3YjllMWJkOGIifQ=="/>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2742</Words>
  <Application>WPS 演示</Application>
  <PresentationFormat>全屏显示(4:3)</PresentationFormat>
  <Paragraphs>202</Paragraphs>
  <Slides>31</Slides>
  <Notes>32</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7</vt:i4>
      </vt:variant>
      <vt:variant>
        <vt:lpstr>幻灯片标题</vt:lpstr>
      </vt:variant>
      <vt:variant>
        <vt:i4>31</vt:i4>
      </vt:variant>
    </vt:vector>
  </HeadingPairs>
  <TitlesOfParts>
    <vt:vector size="51" baseType="lpstr">
      <vt:lpstr>Arial</vt:lpstr>
      <vt:lpstr>宋体</vt:lpstr>
      <vt:lpstr>Wingdings</vt:lpstr>
      <vt:lpstr>Times New Roman</vt:lpstr>
      <vt:lpstr>Arial Black</vt:lpstr>
      <vt:lpstr>Arial Narrow</vt:lpstr>
      <vt:lpstr>Wingdings</vt:lpstr>
      <vt:lpstr>微软雅黑</vt:lpstr>
      <vt:lpstr>Arial Unicode MS</vt:lpstr>
      <vt:lpstr>Symbol</vt:lpstr>
      <vt:lpstr>1_Radial</vt:lpstr>
      <vt:lpstr>Radial</vt:lpstr>
      <vt:lpstr>默认设计模板</vt:lpstr>
      <vt:lpstr>Paint.Picture</vt:lpstr>
      <vt:lpstr>Paint.Picture</vt:lpstr>
      <vt:lpstr>Paint.Picture</vt:lpstr>
      <vt:lpstr>Paint.Picture</vt:lpstr>
      <vt:lpstr>Paint.Picture</vt:lpstr>
      <vt:lpstr>Paint.Picture</vt:lpstr>
      <vt:lpstr>Paint.Picture</vt:lpstr>
      <vt:lpstr>虚拟内存  Virtual Memory</vt:lpstr>
      <vt:lpstr>PowerPoint 演示文稿</vt:lpstr>
      <vt:lpstr>内容</vt:lpstr>
      <vt:lpstr>虚拟内存的定义</vt:lpstr>
      <vt:lpstr>虚拟内存的定义</vt:lpstr>
      <vt:lpstr>内容</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支持虚拟内存的硬件和控制结构</vt:lpstr>
      <vt:lpstr>内容</vt:lpstr>
      <vt:lpstr>支持虚拟内存的操作系统机制</vt:lpstr>
      <vt:lpstr>支持虚拟内存的操作系统机制</vt:lpstr>
      <vt:lpstr>支持虚拟内存的操作系统机制</vt:lpstr>
      <vt:lpstr>支持虚拟内存的操作系统机制</vt:lpstr>
      <vt:lpstr>支持虚拟内存的操作系统机制</vt:lpstr>
      <vt:lpstr>支持虚拟内存的操作系统机制</vt:lpstr>
      <vt:lpstr>支持虚拟内存的操作系统机制</vt:lpstr>
      <vt:lpstr>支持虚拟内存的操作系统机制</vt:lpstr>
      <vt:lpstr>支持虚拟内存的操作系统机制</vt:lpstr>
      <vt:lpstr>Windows工作集分配</vt:lpstr>
      <vt:lpstr>linux工作集</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郑铁然</cp:lastModifiedBy>
  <cp:revision>242</cp:revision>
  <cp:lastPrinted>2019-07-15T08:06:00Z</cp:lastPrinted>
  <dcterms:created xsi:type="dcterms:W3CDTF">2004-08-18T11:10:00Z</dcterms:created>
  <dcterms:modified xsi:type="dcterms:W3CDTF">2023-11-10T01:18:27Z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3F98E16BE7FA4ED08F747029455B22B9_13</vt:lpwstr>
  </property>
  <property fmtid="{D5CDD505-2E9C-101B-9397-08002B2CF9AE}" pid="3" name="KSOProductBuildVer">
    <vt:lpwstr>2052-12.1.0.15712</vt:lpwstr>
  </property>
</Properties>
</file>