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4"/>
  </p:handoutMasterIdLst>
  <p:sldIdLst>
    <p:sldId id="501" r:id="rId5"/>
    <p:sldId id="259" r:id="rId7"/>
    <p:sldId id="394" r:id="rId8"/>
    <p:sldId id="1460" r:id="rId9"/>
    <p:sldId id="1801" r:id="rId10"/>
    <p:sldId id="1760" r:id="rId11"/>
    <p:sldId id="1871" r:id="rId12"/>
    <p:sldId id="1872" r:id="rId13"/>
    <p:sldId id="1873" r:id="rId14"/>
    <p:sldId id="1874" r:id="rId15"/>
    <p:sldId id="1875" r:id="rId16"/>
    <p:sldId id="1879" r:id="rId17"/>
    <p:sldId id="1877" r:id="rId18"/>
    <p:sldId id="1878" r:id="rId19"/>
    <p:sldId id="1880" r:id="rId20"/>
    <p:sldId id="1881" r:id="rId21"/>
    <p:sldId id="1882" r:id="rId22"/>
    <p:sldId id="1883" r:id="rId23"/>
  </p:sldIdLst>
  <p:sldSz cx="9144000" cy="6858000" type="screen4x3"/>
  <p:notesSz cx="6800850" cy="9872345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6"/>
    <a:srgbClr val="E3EAEF"/>
    <a:srgbClr val="006C30"/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130" d="100"/>
          <a:sy n="130" d="100"/>
        </p:scale>
        <p:origin x="474" y="126"/>
      </p:cViewPr>
      <p:guideLst>
        <p:guide orient="horz" pos="2160"/>
        <p:guide pos="291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6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A172B2-3612-4225-B4FE-971A077299CE}" type="slidenum">
              <a:rPr lang="zh-CN" altLang="en-US" smtClean="0"/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780" y="4310821"/>
            <a:ext cx="4987290" cy="40839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12" y="277813"/>
            <a:ext cx="8579074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zh-CN" altLang="en-US"/>
              <a:t>调度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Scheduling</a:t>
            </a:r>
            <a:endParaRPr lang="zh-CN" altLang="en-US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调度的层次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调度的目标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典型调度算法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多核处理器调度</a:t>
            </a:r>
            <a:r>
              <a:rPr lang="zh-CN" altLang="en-US" sz="2800" b="1" dirty="0">
                <a:solidFill>
                  <a:schemeClr val="tx2"/>
                </a:solidFill>
              </a:rPr>
              <a:t>算法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典型调度</a:t>
            </a:r>
            <a:r>
              <a:rPr lang="zh-CN" altLang="en-US" dirty="0">
                <a:latin typeface="+mn-ea"/>
                <a:ea typeface="+mn-ea"/>
                <a:sym typeface="+mn-ea"/>
              </a:rPr>
              <a:t>算法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长程调度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先来先服务（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FCFS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）调度算法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最简单，既可用于作业调度，又可用于进程调度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选择最先进入队列的进程，将处理器分配给它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效率低，对长作业有力，对短作业无力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短作业优先（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SJF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）调度算法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选择（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估计）运行时间最短的作业，将它们调入内存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运行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平均等待时间、平均周转时间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最少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对长作业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不利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典型调度</a:t>
            </a:r>
            <a:r>
              <a:rPr lang="zh-CN" altLang="en-US" dirty="0">
                <a:latin typeface="+mn-ea"/>
                <a:ea typeface="+mn-ea"/>
                <a:sym typeface="+mn-ea"/>
              </a:rPr>
              <a:t>算法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高响应比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优先调度算法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主要用于作业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调度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同时考虑每个作业的等待时间和估计的运行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每次选择响应比最高的进程投入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运行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06905" y="4151630"/>
            <a:ext cx="4464685" cy="720090"/>
            <a:chOff x="2664" y="6538"/>
            <a:chExt cx="7031" cy="1134"/>
          </a:xfrm>
        </p:grpSpPr>
        <p:sp>
          <p:nvSpPr>
            <p:cNvPr id="2" name="文本框 1"/>
            <p:cNvSpPr txBox="1"/>
            <p:nvPr/>
          </p:nvSpPr>
          <p:spPr>
            <a:xfrm>
              <a:off x="4886" y="6538"/>
              <a:ext cx="46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等待时间</a:t>
              </a:r>
              <a:r>
                <a:rPr lang="en-US" altLang="zh-CN" b="1"/>
                <a:t>+</a:t>
              </a:r>
              <a:r>
                <a:rPr lang="zh-CN" altLang="en-US" b="1"/>
                <a:t>要求服务时间</a:t>
              </a:r>
              <a:endParaRPr lang="zh-CN" altLang="en-US" b="1"/>
            </a:p>
          </p:txBody>
        </p:sp>
        <p:sp>
          <p:nvSpPr>
            <p:cNvPr id="3" name="文本框 2"/>
            <p:cNvSpPr txBox="1"/>
            <p:nvPr>
              <p:custDataLst>
                <p:tags r:id="rId1"/>
              </p:custDataLst>
            </p:nvPr>
          </p:nvSpPr>
          <p:spPr>
            <a:xfrm>
              <a:off x="4886" y="7092"/>
              <a:ext cx="46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         </a:t>
              </a:r>
              <a:r>
                <a:rPr lang="zh-CN" altLang="en-US" b="1"/>
                <a:t>要求服务时间</a:t>
              </a:r>
              <a:endParaRPr lang="zh-CN" altLang="en-US" b="1"/>
            </a:p>
          </p:txBody>
        </p:sp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2664" y="6803"/>
              <a:ext cx="170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响应比</a:t>
              </a:r>
              <a:r>
                <a:rPr lang="en-US" altLang="zh-CN" b="1"/>
                <a:t>=</a:t>
              </a:r>
              <a:endParaRPr lang="en-US" altLang="zh-CN" b="1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365" y="7101"/>
              <a:ext cx="533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典型调度</a:t>
            </a:r>
            <a:r>
              <a:rPr lang="zh-CN" altLang="en-US" dirty="0">
                <a:latin typeface="+mn-ea"/>
                <a:ea typeface="+mn-ea"/>
                <a:sym typeface="+mn-ea"/>
              </a:rPr>
              <a:t>算法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短程调度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优先级调度算法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每次从就绪队列中选择优先级最高的进程，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将处理器分配给它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既可用于作业调度，又可用于进程调度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多优先级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队列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动态优先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级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0445" y="3860800"/>
            <a:ext cx="4191953" cy="28675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典型调度</a:t>
            </a:r>
            <a:r>
              <a:rPr lang="zh-CN" altLang="en-US" dirty="0">
                <a:latin typeface="+mn-ea"/>
                <a:ea typeface="+mn-ea"/>
                <a:sym typeface="+mn-ea"/>
              </a:rPr>
              <a:t>算法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时间片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轮转调度算法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主要适用于分时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所有就绪进程按照</a:t>
            </a:r>
            <a:r>
              <a:rPr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FCFS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策略排成一个就绪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队列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调度程序总是选择队列中第一个进程执行，但又仅能运行一个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时间片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被剥夺的进程返回就绪队列的末尾重新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排队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时间片的大小对系统的性能影响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很大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时间片太小，则进程的切换过于频繁，切换的开销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增加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时间片太大，进程可能得不到及时的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响应</a:t>
            </a: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典型调度</a:t>
            </a:r>
            <a:r>
              <a:rPr lang="zh-CN" altLang="en-US" dirty="0">
                <a:latin typeface="+mn-ea"/>
                <a:ea typeface="+mn-ea"/>
                <a:sym typeface="+mn-ea"/>
              </a:rPr>
              <a:t>算法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多级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队列调度算法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设置多个就绪队列，将不同类型或性质的进程固定分配不同的就绪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队列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每个队列可实施不同的调度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算法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多级反馈队列调度算法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是时间片轮转调度算法和优先级调度算法的综合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发展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设置多个就绪队列，为每个队列赋予不同的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优先级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赋予各个队列的进程运行的时间片大小各不相同，优先级越高的队列，时间片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越小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典型调度</a:t>
            </a:r>
            <a:r>
              <a:rPr lang="zh-CN" altLang="en-US" dirty="0">
                <a:latin typeface="+mn-ea"/>
                <a:ea typeface="+mn-ea"/>
                <a:sym typeface="+mn-ea"/>
              </a:rPr>
              <a:t>算法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484630"/>
            <a:ext cx="7299960" cy="51130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调度的层次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调度的目标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典型调度算法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多核处理器调度算法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多核处理</a:t>
            </a:r>
            <a:r>
              <a:rPr lang="zh-CN" altLang="en-US" dirty="0">
                <a:latin typeface="+mn-ea"/>
                <a:ea typeface="+mn-ea"/>
                <a:sym typeface="+mn-ea"/>
              </a:rPr>
              <a:t>器调度</a:t>
            </a:r>
            <a:r>
              <a:rPr lang="zh-CN" altLang="en-US" dirty="0">
                <a:latin typeface="+mn-ea"/>
                <a:ea typeface="+mn-ea"/>
                <a:sym typeface="+mn-ea"/>
              </a:rPr>
              <a:t>算法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835" y="1477010"/>
            <a:ext cx="8324850" cy="4505960"/>
          </a:xfrm>
        </p:spPr>
        <p:txBody>
          <a:bodyPr/>
          <a:lstStyle/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对称多处理器（SMP）：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主流处理器，每个CPU自己决定自己的调度算法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非对称处理器（ASMP）：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一般仅一个处理器能处理系统数据结构，减轻对数据的共享需求。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负载平衡问题：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每个处理器处理的内容尽量平均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亲和性：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进程在某个指定的CPU上尽量长时间地运行而不被迁移到其他处理器的倾向性。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软亲和性（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进程尽量不切换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硬亲和性（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进程不切换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lvl="1" indent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调度的层次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调度的</a:t>
            </a:r>
            <a:r>
              <a:rPr lang="zh-CN" altLang="en-US" sz="2800" b="1" dirty="0">
                <a:solidFill>
                  <a:schemeClr val="tx2"/>
                </a:solidFill>
              </a:rPr>
              <a:t>目标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典型调度</a:t>
            </a:r>
            <a:r>
              <a:rPr lang="zh-CN" altLang="en-US" sz="2800" b="1" dirty="0">
                <a:solidFill>
                  <a:schemeClr val="tx2"/>
                </a:solidFill>
              </a:rPr>
              <a:t>算法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多核处理器调度</a:t>
            </a:r>
            <a:r>
              <a:rPr lang="zh-CN" altLang="en-US" sz="2800" b="1" dirty="0">
                <a:solidFill>
                  <a:schemeClr val="tx2"/>
                </a:solidFill>
              </a:rPr>
              <a:t>算法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调度的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层次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长程调度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作业调度、高级调度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将已进入系统并处于后备状态的作业按某种算法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选择一个或一批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，为其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建立进程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，并进入主机，当该作业执行完毕时，还负责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回收系统资源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批处理系统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需要作业调度，以便将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进程分批地装入内存，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分时系统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实时系统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中，通常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不需要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长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程调度。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它的频率比较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，主要用来控制内存中进程的数量。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调度的层次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中程调度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交换调度，中级调度）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从内存或从CPU竞争中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移出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，之后它能被重新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调入内存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，并从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中断处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继续执行。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这种交换的操作可以调整进程在内存中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存在的数量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其主要任务是按照给定的原则和策略，将处于外存交换区中的就绪状态或等待状态的进程调入内存，或把处于内存就绪状态或等待状态的进程交换到外存交换区。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发生于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不使用虚存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的系统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zh-CN" altLang="en-US" sz="2100" b="1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调度的层次</a:t>
            </a:r>
            <a:endParaRPr lang="zh-CN" altLang="en-US" b="1" dirty="0">
              <a:solidFill>
                <a:schemeClr val="tx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4935"/>
            <a:ext cx="8325485" cy="5158105"/>
          </a:xfrm>
        </p:spPr>
        <p:txBody>
          <a:bodyPr/>
          <a:lstStyle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短程调度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又称为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进程调度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低级调度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微观调度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这也是通常所说的调度，一般情况下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使用最多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的就是短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程调度。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它的主要任务是按照某种策略和算法将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处理机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分配给一个处于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就绪状态的进程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抢占式（preemptive）：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2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能有效提高系统吞吐率和响应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效率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2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优先权、短进程优先、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时间片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非抢占式（non-preemptive）：适用于批处理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系统。</a:t>
            </a:r>
            <a:endParaRPr lang="zh-CN" altLang="en-US" sz="1835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</a:rPr>
              <a:t>内容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229600" cy="4471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1"/>
                </a:solidFill>
              </a:rPr>
              <a:t>调度的层次</a:t>
            </a:r>
            <a:endParaRPr lang="zh-CN" altLang="en-US" sz="28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</a:rPr>
              <a:t>调度的目标</a:t>
            </a:r>
            <a:endParaRPr lang="zh-CN" altLang="en-US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典型调度</a:t>
            </a:r>
            <a:r>
              <a:rPr lang="zh-CN" altLang="en-US" sz="2800" b="1" dirty="0">
                <a:solidFill>
                  <a:schemeClr val="tx2"/>
                </a:solidFill>
              </a:rPr>
              <a:t>算法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tx2"/>
                </a:solidFill>
              </a:rPr>
              <a:t>多核处理器调度</a:t>
            </a:r>
            <a:r>
              <a:rPr lang="zh-CN" altLang="en-US" sz="2800" b="1" dirty="0">
                <a:solidFill>
                  <a:schemeClr val="tx2"/>
                </a:solidFill>
              </a:rPr>
              <a:t>算法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Aft>
                <a:spcPct val="30000"/>
              </a:spcAft>
              <a:buClr>
                <a:srgbClr val="9900FF"/>
              </a:buClr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调度的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目标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6690"/>
            <a:ext cx="8325485" cy="452628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通过按一定策略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分配处理器时间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，来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优化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系统一个或多个方面的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行为。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维度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面向用户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：单个用户或进程感知到的系统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行为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面向系统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：处理器的使用的效果和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效率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维度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二：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与性能直接相关：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定量的</a:t>
            </a:r>
            <a:endParaRPr lang="zh-CN" altLang="en-US" sz="21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1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其它：</a:t>
            </a:r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定性的</a:t>
            </a:r>
            <a:endParaRPr lang="zh-CN" altLang="en-US" sz="21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n-ea"/>
                <a:ea typeface="+mn-ea"/>
                <a:sym typeface="+mn-ea"/>
              </a:rPr>
              <a:t>调度的</a:t>
            </a:r>
            <a:r>
              <a:rPr lang="zh-CN" altLang="en-US" dirty="0">
                <a:latin typeface="+mn-ea"/>
                <a:ea typeface="+mn-ea"/>
                <a:sym typeface="+mn-ea"/>
              </a:rPr>
              <a:t>目标</a:t>
            </a:r>
            <a:endParaRPr lang="zh-CN" altLang="en-US" dirty="0">
              <a:latin typeface="+mn-ea"/>
              <a:ea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220" y="1274445"/>
            <a:ext cx="8846820" cy="2526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9705" y="4003675"/>
            <a:ext cx="8743950" cy="23317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PP_MARK_KEY" val="5825ba92-c481-4c68-9cac-59e3dc06af8c"/>
  <p:tag name="COMMONDATA" val="eyJoZGlkIjoiMDhlNTM2MTA4NWNjODIxZmM5YzM4ZTZhYzBmZTk2ZjQifQ=="/>
  <p:tag name="commondata" val="eyJoZGlkIjoiMTdlMWFlOWY3ODUzY2IxNWQ1YmNlMzM3YjllMWJkOGIifQ==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1695</Words>
  <Application>WPS 演示</Application>
  <PresentationFormat>全屏显示(4:3)</PresentationFormat>
  <Paragraphs>159</Paragraphs>
  <Slides>18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Arial Black</vt:lpstr>
      <vt:lpstr>Arial Narrow</vt:lpstr>
      <vt:lpstr>Wingdings</vt:lpstr>
      <vt:lpstr>微软雅黑</vt:lpstr>
      <vt:lpstr>Arial Unicode MS</vt:lpstr>
      <vt:lpstr>1_Radial</vt:lpstr>
      <vt:lpstr>Radial</vt:lpstr>
      <vt:lpstr>默认设计模板</vt:lpstr>
      <vt:lpstr>调度  Scheduling</vt:lpstr>
      <vt:lpstr>PowerPoint 演示文稿</vt:lpstr>
      <vt:lpstr>内容</vt:lpstr>
      <vt:lpstr>调度的层次</vt:lpstr>
      <vt:lpstr>调度的层次</vt:lpstr>
      <vt:lpstr>调度的层次</vt:lpstr>
      <vt:lpstr>内容</vt:lpstr>
      <vt:lpstr>调度的目标</vt:lpstr>
      <vt:lpstr>调度的目标</vt:lpstr>
      <vt:lpstr>内容</vt:lpstr>
      <vt:lpstr>典型调度算法</vt:lpstr>
      <vt:lpstr>典型调度算法</vt:lpstr>
      <vt:lpstr>典型调度算法</vt:lpstr>
      <vt:lpstr>典型调度算法</vt:lpstr>
      <vt:lpstr>典型调度算法</vt:lpstr>
      <vt:lpstr>典型调度算法</vt:lpstr>
      <vt:lpstr>内容</vt:lpstr>
      <vt:lpstr>多核处理器调度算法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245</cp:revision>
  <cp:lastPrinted>2019-07-15T08:06:00Z</cp:lastPrinted>
  <dcterms:created xsi:type="dcterms:W3CDTF">2004-08-18T11:10:00Z</dcterms:created>
  <dcterms:modified xsi:type="dcterms:W3CDTF">2023-11-10T01:28:04Z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59A29CAC6EBD40F99EC4F0E1410A848E_13</vt:lpwstr>
  </property>
  <property fmtid="{D5CDD505-2E9C-101B-9397-08002B2CF9AE}" pid="3" name="KSOProductBuildVer">
    <vt:lpwstr>2052-12.1.0.15712</vt:lpwstr>
  </property>
</Properties>
</file>