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2"/>
  </p:handoutMasterIdLst>
  <p:sldIdLst>
    <p:sldId id="501" r:id="rId5"/>
    <p:sldId id="259" r:id="rId7"/>
    <p:sldId id="394" r:id="rId8"/>
    <p:sldId id="1460" r:id="rId9"/>
    <p:sldId id="1886" r:id="rId10"/>
    <p:sldId id="1887" r:id="rId11"/>
    <p:sldId id="1888" r:id="rId12"/>
    <p:sldId id="1889" r:id="rId13"/>
    <p:sldId id="1890" r:id="rId14"/>
    <p:sldId id="1891" r:id="rId15"/>
    <p:sldId id="1760" r:id="rId16"/>
    <p:sldId id="1892" r:id="rId17"/>
    <p:sldId id="1895" r:id="rId18"/>
    <p:sldId id="1893" r:id="rId19"/>
    <p:sldId id="1894" r:id="rId20"/>
    <p:sldId id="1896" r:id="rId21"/>
    <p:sldId id="1898" r:id="rId22"/>
    <p:sldId id="1897" r:id="rId23"/>
    <p:sldId id="1899" r:id="rId24"/>
    <p:sldId id="1901" r:id="rId25"/>
    <p:sldId id="1902" r:id="rId26"/>
    <p:sldId id="1903" r:id="rId27"/>
    <p:sldId id="1906" r:id="rId28"/>
    <p:sldId id="1907" r:id="rId29"/>
    <p:sldId id="1900" r:id="rId30"/>
    <p:sldId id="1908" r:id="rId31"/>
  </p:sldIdLst>
  <p:sldSz cx="9144000" cy="6858000" type="screen4x3"/>
  <p:notesSz cx="6800850" cy="9872345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6"/>
    <a:srgbClr val="E3EAEF"/>
    <a:srgbClr val="006C30"/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gs" Target="tags/tag7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7" Type="http://schemas.openxmlformats.org/officeDocument/2006/relationships/slideLayout" Target="../slideLayouts/slideLayout24.xml"/><Relationship Id="rId66" Type="http://schemas.openxmlformats.org/officeDocument/2006/relationships/tags" Target="../tags/tag69.xml"/><Relationship Id="rId65" Type="http://schemas.openxmlformats.org/officeDocument/2006/relationships/tags" Target="../tags/tag68.xml"/><Relationship Id="rId64" Type="http://schemas.openxmlformats.org/officeDocument/2006/relationships/tags" Target="../tags/tag67.xml"/><Relationship Id="rId63" Type="http://schemas.openxmlformats.org/officeDocument/2006/relationships/tags" Target="../tags/tag66.xml"/><Relationship Id="rId62" Type="http://schemas.openxmlformats.org/officeDocument/2006/relationships/tags" Target="../tags/tag65.xml"/><Relationship Id="rId61" Type="http://schemas.openxmlformats.org/officeDocument/2006/relationships/tags" Target="../tags/tag64.xml"/><Relationship Id="rId60" Type="http://schemas.openxmlformats.org/officeDocument/2006/relationships/tags" Target="../tags/tag63.xml"/><Relationship Id="rId6" Type="http://schemas.openxmlformats.org/officeDocument/2006/relationships/tags" Target="../tags/tag9.xml"/><Relationship Id="rId59" Type="http://schemas.openxmlformats.org/officeDocument/2006/relationships/tags" Target="../tags/tag62.xml"/><Relationship Id="rId58" Type="http://schemas.openxmlformats.org/officeDocument/2006/relationships/tags" Target="../tags/tag61.xml"/><Relationship Id="rId57" Type="http://schemas.openxmlformats.org/officeDocument/2006/relationships/tags" Target="../tags/tag60.xml"/><Relationship Id="rId56" Type="http://schemas.openxmlformats.org/officeDocument/2006/relationships/tags" Target="../tags/tag59.xml"/><Relationship Id="rId55" Type="http://schemas.openxmlformats.org/officeDocument/2006/relationships/tags" Target="../tags/tag58.xml"/><Relationship Id="rId54" Type="http://schemas.openxmlformats.org/officeDocument/2006/relationships/tags" Target="../tags/tag57.xml"/><Relationship Id="rId53" Type="http://schemas.openxmlformats.org/officeDocument/2006/relationships/tags" Target="../tags/tag56.xml"/><Relationship Id="rId52" Type="http://schemas.openxmlformats.org/officeDocument/2006/relationships/tags" Target="../tags/tag55.xml"/><Relationship Id="rId51" Type="http://schemas.openxmlformats.org/officeDocument/2006/relationships/tags" Target="../tags/tag54.xml"/><Relationship Id="rId50" Type="http://schemas.openxmlformats.org/officeDocument/2006/relationships/tags" Target="../tags/tag53.xml"/><Relationship Id="rId5" Type="http://schemas.openxmlformats.org/officeDocument/2006/relationships/tags" Target="../tags/tag8.xml"/><Relationship Id="rId49" Type="http://schemas.openxmlformats.org/officeDocument/2006/relationships/tags" Target="../tags/tag52.xml"/><Relationship Id="rId48" Type="http://schemas.openxmlformats.org/officeDocument/2006/relationships/tags" Target="../tags/tag51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5.bin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9.png"/><Relationship Id="rId3" Type="http://schemas.openxmlformats.org/officeDocument/2006/relationships/tags" Target="../tags/tag78.xml"/><Relationship Id="rId2" Type="http://schemas.openxmlformats.org/officeDocument/2006/relationships/image" Target="../media/image18.png"/><Relationship Id="rId1" Type="http://schemas.openxmlformats.org/officeDocument/2006/relationships/tags" Target="../tags/tag7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设备管理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I/O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Management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设备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控制方式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I/O</a:t>
            </a:r>
            <a:r>
              <a:rPr lang="zh-CN" altLang="en-US" sz="2800" b="1" dirty="0">
                <a:solidFill>
                  <a:srgbClr val="C00000"/>
                </a:solidFill>
              </a:rPr>
              <a:t>功能的逻辑结构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缓冲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</a:t>
            </a:r>
            <a:r>
              <a:rPr lang="zh-CN" altLang="en-US" sz="2800" b="1" dirty="0">
                <a:solidFill>
                  <a:schemeClr val="tx2"/>
                </a:solidFill>
              </a:rPr>
              <a:t>调度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磁盘高速缓</a:t>
            </a:r>
            <a:r>
              <a:rPr lang="zh-CN" altLang="en-US" sz="2800" b="1" dirty="0">
                <a:solidFill>
                  <a:schemeClr val="tx2"/>
                </a:solidFill>
              </a:rPr>
              <a:t>存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225" y="187960"/>
            <a:ext cx="5736907" cy="6506051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48285" y="2420620"/>
            <a:ext cx="1297940" cy="647700"/>
          </a:xfrm>
          <a:prstGeom prst="wedgeRoundRectCallout">
            <a:avLst>
              <a:gd name="adj1" fmla="val 77201"/>
              <a:gd name="adj2" fmla="val -50392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设备独立性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软件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78435" y="4269740"/>
            <a:ext cx="1351280" cy="647700"/>
          </a:xfrm>
          <a:prstGeom prst="wedgeRoundRectCallout">
            <a:avLst>
              <a:gd name="adj1" fmla="val 77201"/>
              <a:gd name="adj2" fmla="val -50392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设备驱动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程序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78435" y="5257800"/>
            <a:ext cx="1406525" cy="647700"/>
          </a:xfrm>
          <a:prstGeom prst="wedgeRoundRectCallout">
            <a:avLst>
              <a:gd name="adj1" fmla="val 77201"/>
              <a:gd name="adj2" fmla="val -50392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中断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处理程序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I/O功能的逻辑结构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逻辑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：把设备当作一个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逻辑资源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来处理，提供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统一的接口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，允许用户进程根据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设备标识符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，进行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打开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读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：请求的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被转换成适当的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指令序列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通道命令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调度和控制：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排队、调度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，处理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中断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，收集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状态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，是与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模块和设备硬件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真正发生交互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的软件层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I/O功能的逻辑结构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其它的设备无关层：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通信架构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目录管理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：通过文件描述符表或索引表直接或间接低访问文件。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：文件的逻辑结构、处理用户指定的操作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物理组织：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将逻辑访问转化成物理外存地址</a:t>
            </a: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设备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控制方式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功能的逻辑结构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I/O</a:t>
            </a:r>
            <a:r>
              <a:rPr lang="zh-CN" altLang="en-US" sz="2800" b="1" dirty="0">
                <a:solidFill>
                  <a:srgbClr val="C00000"/>
                </a:solidFill>
              </a:rPr>
              <a:t>缓冲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</a:t>
            </a:r>
            <a:r>
              <a:rPr lang="zh-CN" altLang="en-US" sz="2800" b="1" dirty="0">
                <a:solidFill>
                  <a:schemeClr val="tx2"/>
                </a:solidFill>
              </a:rPr>
              <a:t>调度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磁盘高速缓</a:t>
            </a:r>
            <a:r>
              <a:rPr lang="zh-CN" altLang="en-US" sz="2800" b="1" dirty="0">
                <a:solidFill>
                  <a:schemeClr val="tx2"/>
                </a:solidFill>
              </a:rPr>
              <a:t>存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5156835"/>
            <a:ext cx="5143500" cy="1611630"/>
          </a:xfrm>
          <a:prstGeom prst="rect">
            <a:avLst/>
          </a:prstGeom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缓冲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提高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并发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缓和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间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速度不匹配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的矛盾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解决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数据粒度不匹配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的问题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单缓冲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在内存中开辟一个固定大小的区域作为缓冲区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 外设和</a:t>
            </a:r>
            <a:r>
              <a:rPr lang="en-US" altLang="zh-CN" sz="2000" dirty="0">
                <a:sym typeface="+mn-ea"/>
              </a:rPr>
              <a:t>CPU</a:t>
            </a:r>
            <a:r>
              <a:rPr lang="zh-CN" altLang="en-US" sz="2000" dirty="0">
                <a:sym typeface="+mn-ea"/>
              </a:rPr>
              <a:t>交换数据时，先将被交换的数据写入</a:t>
            </a:r>
            <a:r>
              <a:rPr lang="zh-CN" altLang="en-US" sz="2000" dirty="0" smtClean="0">
                <a:sym typeface="+mn-ea"/>
              </a:rPr>
              <a:t>缓冲区</a:t>
            </a:r>
            <a:r>
              <a:rPr lang="zh-CN" altLang="en-US" sz="2000" dirty="0">
                <a:sym typeface="+mn-ea"/>
              </a:rPr>
              <a:t>，然后再由需要数据的</a:t>
            </a:r>
            <a:r>
              <a:rPr lang="en-US" altLang="zh-CN" sz="2000" dirty="0">
                <a:sym typeface="+mn-ea"/>
              </a:rPr>
              <a:t>CPU</a:t>
            </a:r>
            <a:r>
              <a:rPr lang="zh-CN" altLang="en-US" sz="2000" dirty="0">
                <a:sym typeface="+mn-ea"/>
              </a:rPr>
              <a:t>或外设从缓冲区中取出。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 该方式中，外设与</a:t>
            </a:r>
            <a:r>
              <a:rPr lang="en-US" altLang="zh-CN" sz="2000" dirty="0">
                <a:sym typeface="+mn-ea"/>
              </a:rPr>
              <a:t>CPU</a:t>
            </a:r>
            <a:r>
              <a:rPr lang="zh-CN" altLang="en-US" sz="2000" dirty="0">
                <a:sym typeface="+mn-ea"/>
              </a:rPr>
              <a:t>对缓冲区的操作是串行的。</a:t>
            </a:r>
            <a:endParaRPr lang="zh-CN" altLang="en-US" sz="2000" dirty="0"/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789045"/>
            <a:ext cx="5000625" cy="3067050"/>
          </a:xfrm>
          <a:prstGeom prst="rect">
            <a:avLst/>
          </a:prstGeom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缓冲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241425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双缓冲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内存中设置</a:t>
            </a:r>
            <a:r>
              <a:rPr lang="en-US" altLang="zh-CN" sz="1800" dirty="0">
                <a:sym typeface="+mn-ea"/>
              </a:rPr>
              <a:t>2</a:t>
            </a:r>
            <a:r>
              <a:rPr lang="zh-CN" altLang="en-US" sz="1800" dirty="0">
                <a:sym typeface="+mn-ea"/>
              </a:rPr>
              <a:t>个大小相同的缓冲区。</a:t>
            </a:r>
            <a:endParaRPr lang="zh-CN" altLang="en-US" sz="1800" dirty="0">
              <a:sym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 外设和</a:t>
            </a:r>
            <a:r>
              <a:rPr lang="en-US" altLang="zh-CN" sz="1800" dirty="0">
                <a:sym typeface="+mn-ea"/>
              </a:rPr>
              <a:t>CPU</a:t>
            </a:r>
            <a:r>
              <a:rPr lang="zh-CN" altLang="en-US" sz="1800" dirty="0">
                <a:sym typeface="+mn-ea"/>
              </a:rPr>
              <a:t>可以交替使用这</a:t>
            </a:r>
            <a:r>
              <a:rPr lang="en-US" altLang="zh-CN" sz="1800" dirty="0">
                <a:sym typeface="+mn-ea"/>
              </a:rPr>
              <a:t>2</a:t>
            </a:r>
            <a:r>
              <a:rPr lang="zh-CN" altLang="en-US" sz="1800" dirty="0">
                <a:sym typeface="+mn-ea"/>
              </a:rPr>
              <a:t>个缓冲区，从而在</a:t>
            </a:r>
            <a:r>
              <a:rPr lang="zh-CN" altLang="en-US" sz="1800" dirty="0" smtClean="0">
                <a:sym typeface="+mn-ea"/>
              </a:rPr>
              <a:t>一定程度</a:t>
            </a:r>
            <a:r>
              <a:rPr lang="zh-CN" altLang="en-US" sz="1800" dirty="0">
                <a:sym typeface="+mn-ea"/>
              </a:rPr>
              <a:t>上实现并行交换数据。</a:t>
            </a:r>
            <a:endParaRPr lang="zh-CN" altLang="en-US" sz="1800" dirty="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循环缓冲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>
                <a:sym typeface="+mn-ea"/>
              </a:rPr>
              <a:t>在内存中设置大小相等的多个缓冲区，并将它们链接称为一个环形链表。</a:t>
            </a:r>
            <a:endParaRPr lang="zh-CN" altLang="en-US" sz="180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2000" dirty="0"/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缓冲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241425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缓冲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池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653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49700" y="6307138"/>
            <a:ext cx="22225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C0000"/>
                </a:solidFill>
                <a:latin typeface="Times New Roman" panose="02020603050405020304" pitchFamily="18" charset="0"/>
              </a:rPr>
              <a:t>缓冲池的工作流程</a:t>
            </a:r>
            <a:endParaRPr lang="zh-CN" altLang="en-US" sz="1600">
              <a:solidFill>
                <a:srgbClr val="CC0000"/>
              </a:solidFill>
            </a:endParaRPr>
          </a:p>
        </p:txBody>
      </p:sp>
      <p:sp>
        <p:nvSpPr>
          <p:cNvPr id="27654" name="Rectangle 5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43225" y="3063875"/>
            <a:ext cx="4287838" cy="3167063"/>
          </a:xfrm>
          <a:prstGeom prst="rect">
            <a:avLst/>
          </a:prstGeom>
          <a:solidFill>
            <a:srgbClr val="C0C0C0">
              <a:alpha val="5098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600"/>
          </a:p>
        </p:txBody>
      </p:sp>
      <p:sp>
        <p:nvSpPr>
          <p:cNvPr id="27655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5468938"/>
            <a:ext cx="10461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latin typeface="Times New Roman" panose="02020603050405020304" pitchFamily="18" charset="0"/>
              </a:rPr>
              <a:t>提取输出</a:t>
            </a:r>
            <a:endParaRPr lang="zh-CN" altLang="en-US" sz="1600"/>
          </a:p>
        </p:txBody>
      </p:sp>
      <p:sp>
        <p:nvSpPr>
          <p:cNvPr id="27656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4933950"/>
            <a:ext cx="1071563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输入设备</a:t>
            </a:r>
            <a:endParaRPr lang="zh-CN" altLang="en-US" sz="1600"/>
          </a:p>
        </p:txBody>
      </p:sp>
      <p:sp>
        <p:nvSpPr>
          <p:cNvPr id="2765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5535613"/>
            <a:ext cx="1071563" cy="474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输出设备</a:t>
            </a:r>
            <a:endParaRPr lang="zh-CN" altLang="en-US" sz="1600"/>
          </a:p>
        </p:txBody>
      </p:sp>
      <p:sp>
        <p:nvSpPr>
          <p:cNvPr id="2765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1500" y="5597525"/>
            <a:ext cx="600075" cy="3905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Sout</a:t>
            </a:r>
            <a:endParaRPr lang="en-US" altLang="zh-CN" sz="1600"/>
          </a:p>
        </p:txBody>
      </p:sp>
      <p:sp>
        <p:nvSpPr>
          <p:cNvPr id="2765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64300" y="5597525"/>
            <a:ext cx="615950" cy="3905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Hout</a:t>
            </a:r>
            <a:endParaRPr lang="en-US" altLang="zh-CN" sz="1600"/>
          </a:p>
        </p:txBody>
      </p:sp>
      <p:sp>
        <p:nvSpPr>
          <p:cNvPr id="27660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6425" y="4660900"/>
            <a:ext cx="612775" cy="1268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CPU</a:t>
            </a:r>
            <a:endParaRPr lang="en-US" altLang="zh-CN" sz="1600"/>
          </a:p>
        </p:txBody>
      </p:sp>
      <p:sp>
        <p:nvSpPr>
          <p:cNvPr id="27661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05000" y="5181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1905000" y="57912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086600" y="51816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7086600" y="57912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06950" y="5597525"/>
            <a:ext cx="10461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缓冲池</a:t>
            </a:r>
            <a:endParaRPr lang="zh-CN" altLang="en-US" sz="1600"/>
          </a:p>
        </p:txBody>
      </p:sp>
      <p:sp>
        <p:nvSpPr>
          <p:cNvPr id="27666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05000" y="4857750"/>
            <a:ext cx="1046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latin typeface="Times New Roman" panose="02020603050405020304" pitchFamily="18" charset="0"/>
              </a:rPr>
              <a:t>收容输入</a:t>
            </a:r>
            <a:endParaRPr lang="zh-CN" altLang="en-US" sz="1600"/>
          </a:p>
        </p:txBody>
      </p:sp>
      <p:sp>
        <p:nvSpPr>
          <p:cNvPr id="27667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83438" y="5468938"/>
            <a:ext cx="10461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latin typeface="Times New Roman" panose="02020603050405020304" pitchFamily="18" charset="0"/>
              </a:rPr>
              <a:t>收容输出</a:t>
            </a:r>
            <a:endParaRPr lang="zh-CN" altLang="en-US" sz="1600"/>
          </a:p>
        </p:txBody>
      </p:sp>
      <p:sp>
        <p:nvSpPr>
          <p:cNvPr id="27668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83438" y="4857750"/>
            <a:ext cx="1046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latin typeface="Times New Roman" panose="02020603050405020304" pitchFamily="18" charset="0"/>
              </a:rPr>
              <a:t>提取输入</a:t>
            </a:r>
            <a:endParaRPr lang="zh-CN" altLang="en-US" sz="1600"/>
          </a:p>
        </p:txBody>
      </p:sp>
      <p:sp>
        <p:nvSpPr>
          <p:cNvPr id="27669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56138" y="3381375"/>
            <a:ext cx="2794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70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127625" y="3381375"/>
            <a:ext cx="28098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71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599113" y="3381375"/>
            <a:ext cx="280987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72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42075" y="3381375"/>
            <a:ext cx="28098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73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54713" y="3381375"/>
            <a:ext cx="446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…</a:t>
            </a:r>
            <a:endParaRPr lang="en-US" altLang="zh-CN" sz="1600"/>
          </a:p>
        </p:txBody>
      </p:sp>
      <p:sp>
        <p:nvSpPr>
          <p:cNvPr id="27674" name="Line 2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959350" y="3568700"/>
            <a:ext cx="1539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432425" y="3568700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916613" y="3568700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286500" y="3568700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997200" y="3430588"/>
            <a:ext cx="14144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空缓冲队列</a:t>
            </a:r>
            <a:endParaRPr lang="zh-CN" altLang="en-US" sz="1600"/>
          </a:p>
        </p:txBody>
      </p:sp>
      <p:sp>
        <p:nvSpPr>
          <p:cNvPr id="27679" name="Line 3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333875" y="3568700"/>
            <a:ext cx="3063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65663" y="3856038"/>
            <a:ext cx="279400" cy="331787"/>
          </a:xfrm>
          <a:prstGeom prst="rect">
            <a:avLst/>
          </a:prstGeom>
          <a:solidFill>
            <a:srgbClr val="800000">
              <a:alpha val="38823"/>
            </a:srgbClr>
          </a:solidFill>
          <a:ln w="9525">
            <a:solidFill>
              <a:srgbClr val="8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81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138738" y="3856038"/>
            <a:ext cx="277812" cy="331787"/>
          </a:xfrm>
          <a:prstGeom prst="rect">
            <a:avLst/>
          </a:prstGeom>
          <a:solidFill>
            <a:srgbClr val="800000">
              <a:alpha val="38823"/>
            </a:srgbClr>
          </a:solidFill>
          <a:ln w="9525">
            <a:solidFill>
              <a:srgbClr val="8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82" name="Rectangle 3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610225" y="3856038"/>
            <a:ext cx="277813" cy="331787"/>
          </a:xfrm>
          <a:prstGeom prst="rect">
            <a:avLst/>
          </a:prstGeom>
          <a:solidFill>
            <a:srgbClr val="800000">
              <a:alpha val="38823"/>
            </a:srgbClr>
          </a:solidFill>
          <a:ln w="9525">
            <a:solidFill>
              <a:srgbClr val="8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83" name="Rectangle 35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451600" y="3856038"/>
            <a:ext cx="292100" cy="331787"/>
          </a:xfrm>
          <a:prstGeom prst="rect">
            <a:avLst/>
          </a:prstGeom>
          <a:solidFill>
            <a:srgbClr val="800000">
              <a:alpha val="38823"/>
            </a:srgbClr>
          </a:solidFill>
          <a:ln w="9525">
            <a:solidFill>
              <a:srgbClr val="8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84" name="Rectangle 36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965825" y="3871913"/>
            <a:ext cx="44608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…</a:t>
            </a:r>
            <a:endParaRPr lang="en-US" altLang="zh-CN" sz="1600"/>
          </a:p>
        </p:txBody>
      </p:sp>
      <p:sp>
        <p:nvSpPr>
          <p:cNvPr id="27685" name="Line 3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970463" y="4059238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6" name="Line 3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441950" y="4059238"/>
            <a:ext cx="1539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Line 3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927725" y="4059238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Line 4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297613" y="4059238"/>
            <a:ext cx="152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Rectangle 41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971800" y="3919538"/>
            <a:ext cx="15001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latin typeface="Times New Roman" panose="02020603050405020304" pitchFamily="18" charset="0"/>
              </a:rPr>
              <a:t>输入缓冲队列</a:t>
            </a:r>
            <a:endParaRPr lang="zh-CN" altLang="en-US" sz="1600"/>
          </a:p>
        </p:txBody>
      </p:sp>
      <p:sp>
        <p:nvSpPr>
          <p:cNvPr id="27690" name="Line 42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344988" y="4059238"/>
            <a:ext cx="306387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Rectangle 43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140325" y="4330700"/>
            <a:ext cx="277813" cy="331788"/>
          </a:xfrm>
          <a:prstGeom prst="rect">
            <a:avLst/>
          </a:prstGeom>
          <a:solidFill>
            <a:srgbClr val="0000FF">
              <a:alpha val="36862"/>
            </a:srgbClr>
          </a:solidFill>
          <a:ln w="9525">
            <a:solidFill>
              <a:srgbClr val="3366FF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92" name="Rectangle 4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611813" y="4330700"/>
            <a:ext cx="279400" cy="331788"/>
          </a:xfrm>
          <a:prstGeom prst="rect">
            <a:avLst/>
          </a:prstGeom>
          <a:solidFill>
            <a:srgbClr val="0000FF">
              <a:alpha val="36862"/>
            </a:srgbClr>
          </a:solidFill>
          <a:ln w="9525">
            <a:solidFill>
              <a:srgbClr val="3366FF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93" name="Rectangle 4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454775" y="4330700"/>
            <a:ext cx="290513" cy="331788"/>
          </a:xfrm>
          <a:prstGeom prst="rect">
            <a:avLst/>
          </a:prstGeom>
          <a:solidFill>
            <a:srgbClr val="0000FF">
              <a:alpha val="36862"/>
            </a:srgbClr>
          </a:solidFill>
          <a:ln w="9525">
            <a:solidFill>
              <a:srgbClr val="3366FF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694" name="Rectangle 4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967413" y="4346575"/>
            <a:ext cx="4460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…</a:t>
            </a:r>
            <a:endParaRPr lang="en-US" altLang="zh-CN" sz="1600"/>
          </a:p>
        </p:txBody>
      </p:sp>
      <p:sp>
        <p:nvSpPr>
          <p:cNvPr id="27695" name="Line 47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972050" y="4535488"/>
            <a:ext cx="153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6" name="Line 48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445125" y="45354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7" name="Line 49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5929313" y="45354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50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299200" y="45354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Rectangle 51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971800" y="4381500"/>
            <a:ext cx="15033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输出缓冲队列</a:t>
            </a:r>
            <a:endParaRPr lang="zh-CN" altLang="en-US" sz="1600"/>
          </a:p>
        </p:txBody>
      </p:sp>
      <p:sp>
        <p:nvSpPr>
          <p:cNvPr id="27700" name="Line 52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346575" y="4535488"/>
            <a:ext cx="306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Freeform 54"/>
          <p:cNvSpPr/>
          <p:nvPr>
            <p:custDataLst>
              <p:tags r:id="rId49"/>
            </p:custDataLst>
          </p:nvPr>
        </p:nvSpPr>
        <p:spPr bwMode="auto">
          <a:xfrm>
            <a:off x="3160713" y="3689350"/>
            <a:ext cx="1492250" cy="1308100"/>
          </a:xfrm>
          <a:custGeom>
            <a:avLst/>
            <a:gdLst>
              <a:gd name="T0" fmla="*/ 1268837642 w 1755"/>
              <a:gd name="T1" fmla="*/ 0 h 1290"/>
              <a:gd name="T2" fmla="*/ 585617570 w 1755"/>
              <a:gd name="T3" fmla="*/ 107966923 h 1290"/>
              <a:gd name="T4" fmla="*/ 347032728 w 1755"/>
              <a:gd name="T5" fmla="*/ 138814761 h 1290"/>
              <a:gd name="T6" fmla="*/ 173515939 w 1755"/>
              <a:gd name="T7" fmla="*/ 215934861 h 1290"/>
              <a:gd name="T8" fmla="*/ 130136954 w 1755"/>
              <a:gd name="T9" fmla="*/ 293053947 h 1290"/>
              <a:gd name="T10" fmla="*/ 108447887 w 1755"/>
              <a:gd name="T11" fmla="*/ 339325196 h 1290"/>
              <a:gd name="T12" fmla="*/ 86757970 w 1755"/>
              <a:gd name="T13" fmla="*/ 431868708 h 1290"/>
              <a:gd name="T14" fmla="*/ 75913436 w 1755"/>
              <a:gd name="T15" fmla="*/ 478139957 h 1290"/>
              <a:gd name="T16" fmla="*/ 43378985 w 1755"/>
              <a:gd name="T17" fmla="*/ 694074818 h 1290"/>
              <a:gd name="T18" fmla="*/ 21689918 w 1755"/>
              <a:gd name="T19" fmla="*/ 925433091 h 1290"/>
              <a:gd name="T20" fmla="*/ 10844534 w 1755"/>
              <a:gd name="T21" fmla="*/ 1079672277 h 1290"/>
              <a:gd name="T22" fmla="*/ 10844534 w 1755"/>
              <a:gd name="T23" fmla="*/ 1141366938 h 1290"/>
              <a:gd name="T24" fmla="*/ 21689918 w 1755"/>
              <a:gd name="T25" fmla="*/ 1326453961 h 12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55" h="1290">
                <a:moveTo>
                  <a:pt x="1755" y="0"/>
                </a:moveTo>
                <a:cubicBezTo>
                  <a:pt x="1439" y="79"/>
                  <a:pt x="1136" y="80"/>
                  <a:pt x="810" y="105"/>
                </a:cubicBezTo>
                <a:cubicBezTo>
                  <a:pt x="627" y="142"/>
                  <a:pt x="843" y="102"/>
                  <a:pt x="480" y="135"/>
                </a:cubicBezTo>
                <a:cubicBezTo>
                  <a:pt x="390" y="143"/>
                  <a:pt x="326" y="193"/>
                  <a:pt x="240" y="210"/>
                </a:cubicBezTo>
                <a:cubicBezTo>
                  <a:pt x="164" y="261"/>
                  <a:pt x="216" y="213"/>
                  <a:pt x="180" y="285"/>
                </a:cubicBezTo>
                <a:cubicBezTo>
                  <a:pt x="172" y="301"/>
                  <a:pt x="157" y="314"/>
                  <a:pt x="150" y="330"/>
                </a:cubicBezTo>
                <a:cubicBezTo>
                  <a:pt x="137" y="359"/>
                  <a:pt x="130" y="390"/>
                  <a:pt x="120" y="420"/>
                </a:cubicBezTo>
                <a:cubicBezTo>
                  <a:pt x="115" y="435"/>
                  <a:pt x="105" y="465"/>
                  <a:pt x="105" y="465"/>
                </a:cubicBezTo>
                <a:cubicBezTo>
                  <a:pt x="92" y="632"/>
                  <a:pt x="92" y="516"/>
                  <a:pt x="60" y="675"/>
                </a:cubicBezTo>
                <a:cubicBezTo>
                  <a:pt x="49" y="732"/>
                  <a:pt x="49" y="843"/>
                  <a:pt x="30" y="900"/>
                </a:cubicBezTo>
                <a:cubicBezTo>
                  <a:pt x="20" y="930"/>
                  <a:pt x="15" y="1050"/>
                  <a:pt x="15" y="1050"/>
                </a:cubicBezTo>
                <a:cubicBezTo>
                  <a:pt x="20" y="1065"/>
                  <a:pt x="5" y="1098"/>
                  <a:pt x="15" y="1110"/>
                </a:cubicBezTo>
                <a:cubicBezTo>
                  <a:pt x="0" y="1155"/>
                  <a:pt x="59" y="1232"/>
                  <a:pt x="30" y="1290"/>
                </a:cubicBezTo>
              </a:path>
            </a:pathLst>
          </a:custGeom>
          <a:noFill/>
          <a:ln w="19050">
            <a:solidFill>
              <a:srgbClr val="99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Freeform 55"/>
          <p:cNvSpPr/>
          <p:nvPr>
            <p:custDataLst>
              <p:tags r:id="rId50"/>
            </p:custDataLst>
          </p:nvPr>
        </p:nvSpPr>
        <p:spPr bwMode="auto">
          <a:xfrm>
            <a:off x="6757988" y="4403725"/>
            <a:ext cx="400050" cy="1203325"/>
          </a:xfrm>
          <a:custGeom>
            <a:avLst/>
            <a:gdLst>
              <a:gd name="T0" fmla="*/ 228214906 w 470"/>
              <a:gd name="T1" fmla="*/ 1221933380 h 1185"/>
              <a:gd name="T2" fmla="*/ 304285691 w 470"/>
              <a:gd name="T3" fmla="*/ 1113660532 h 1185"/>
              <a:gd name="T4" fmla="*/ 326021173 w 470"/>
              <a:gd name="T5" fmla="*/ 1020855234 h 1185"/>
              <a:gd name="T6" fmla="*/ 336888063 w 470"/>
              <a:gd name="T7" fmla="*/ 866180753 h 1185"/>
              <a:gd name="T8" fmla="*/ 336888063 w 470"/>
              <a:gd name="T9" fmla="*/ 773375454 h 1185"/>
              <a:gd name="T10" fmla="*/ 326021173 w 470"/>
              <a:gd name="T11" fmla="*/ 510428125 h 1185"/>
              <a:gd name="T12" fmla="*/ 304285691 w 470"/>
              <a:gd name="T13" fmla="*/ 324817528 h 1185"/>
              <a:gd name="T14" fmla="*/ 184744792 w 470"/>
              <a:gd name="T15" fmla="*/ 61870199 h 1185"/>
              <a:gd name="T16" fmla="*/ 86938526 w 470"/>
              <a:gd name="T17" fmla="*/ 0 h 1185"/>
              <a:gd name="T18" fmla="*/ 0 w 470"/>
              <a:gd name="T19" fmla="*/ 30935099 h 1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0" h="1185">
                <a:moveTo>
                  <a:pt x="315" y="1185"/>
                </a:moveTo>
                <a:cubicBezTo>
                  <a:pt x="377" y="1164"/>
                  <a:pt x="390" y="1170"/>
                  <a:pt x="420" y="1080"/>
                </a:cubicBezTo>
                <a:cubicBezTo>
                  <a:pt x="430" y="1050"/>
                  <a:pt x="450" y="990"/>
                  <a:pt x="450" y="990"/>
                </a:cubicBezTo>
                <a:cubicBezTo>
                  <a:pt x="455" y="940"/>
                  <a:pt x="465" y="890"/>
                  <a:pt x="465" y="840"/>
                </a:cubicBezTo>
                <a:cubicBezTo>
                  <a:pt x="465" y="720"/>
                  <a:pt x="425" y="870"/>
                  <a:pt x="465" y="750"/>
                </a:cubicBezTo>
                <a:cubicBezTo>
                  <a:pt x="451" y="665"/>
                  <a:pt x="422" y="579"/>
                  <a:pt x="450" y="495"/>
                </a:cubicBezTo>
                <a:cubicBezTo>
                  <a:pt x="409" y="372"/>
                  <a:pt x="470" y="566"/>
                  <a:pt x="420" y="315"/>
                </a:cubicBezTo>
                <a:cubicBezTo>
                  <a:pt x="403" y="232"/>
                  <a:pt x="336" y="96"/>
                  <a:pt x="255" y="60"/>
                </a:cubicBezTo>
                <a:cubicBezTo>
                  <a:pt x="177" y="25"/>
                  <a:pt x="205" y="12"/>
                  <a:pt x="120" y="0"/>
                </a:cubicBezTo>
                <a:cubicBezTo>
                  <a:pt x="70" y="17"/>
                  <a:pt x="31" y="30"/>
                  <a:pt x="0" y="30"/>
                </a:cubicBezTo>
              </a:path>
            </a:pathLst>
          </a:custGeom>
          <a:noFill/>
          <a:ln w="19050">
            <a:solidFill>
              <a:srgbClr val="99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Freeform 56"/>
          <p:cNvSpPr/>
          <p:nvPr>
            <p:custDataLst>
              <p:tags r:id="rId51"/>
            </p:custDataLst>
          </p:nvPr>
        </p:nvSpPr>
        <p:spPr bwMode="auto">
          <a:xfrm>
            <a:off x="3735388" y="3962400"/>
            <a:ext cx="3341687" cy="1263650"/>
          </a:xfrm>
          <a:custGeom>
            <a:avLst/>
            <a:gdLst>
              <a:gd name="T0" fmla="*/ 0 w 3930"/>
              <a:gd name="T1" fmla="*/ 1281550018 h 1246"/>
              <a:gd name="T2" fmla="*/ 1312269431 w 3930"/>
              <a:gd name="T3" fmla="*/ 1235266555 h 1246"/>
              <a:gd name="T4" fmla="*/ 1496637870 w 3930"/>
              <a:gd name="T5" fmla="*/ 1188982078 h 1246"/>
              <a:gd name="T6" fmla="*/ 2147483647 w 3930"/>
              <a:gd name="T7" fmla="*/ 988418714 h 1246"/>
              <a:gd name="T8" fmla="*/ 2147483647 w 3930"/>
              <a:gd name="T9" fmla="*/ 849567310 h 1246"/>
              <a:gd name="T10" fmla="*/ 2147483647 w 3930"/>
              <a:gd name="T11" fmla="*/ 834138813 h 1246"/>
              <a:gd name="T12" fmla="*/ 2147483647 w 3930"/>
              <a:gd name="T13" fmla="*/ 772426853 h 1246"/>
              <a:gd name="T14" fmla="*/ 2147483647 w 3930"/>
              <a:gd name="T15" fmla="*/ 741570873 h 1246"/>
              <a:gd name="T16" fmla="*/ 2147483647 w 3930"/>
              <a:gd name="T17" fmla="*/ 325015648 h 1246"/>
              <a:gd name="T18" fmla="*/ 2147483647 w 3930"/>
              <a:gd name="T19" fmla="*/ 16456861 h 1246"/>
              <a:gd name="T20" fmla="*/ 2147483647 w 3930"/>
              <a:gd name="T21" fmla="*/ 1028364 h 1246"/>
              <a:gd name="T22" fmla="*/ 2147483647 w 3930"/>
              <a:gd name="T23" fmla="*/ 31884344 h 12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30" h="1246">
                <a:moveTo>
                  <a:pt x="0" y="1246"/>
                </a:moveTo>
                <a:cubicBezTo>
                  <a:pt x="607" y="1236"/>
                  <a:pt x="1208" y="1214"/>
                  <a:pt x="1815" y="1201"/>
                </a:cubicBezTo>
                <a:cubicBezTo>
                  <a:pt x="1902" y="1190"/>
                  <a:pt x="1985" y="1170"/>
                  <a:pt x="2070" y="1156"/>
                </a:cubicBezTo>
                <a:cubicBezTo>
                  <a:pt x="2451" y="1093"/>
                  <a:pt x="2829" y="1024"/>
                  <a:pt x="3210" y="961"/>
                </a:cubicBezTo>
                <a:cubicBezTo>
                  <a:pt x="3352" y="937"/>
                  <a:pt x="3488" y="890"/>
                  <a:pt x="3615" y="826"/>
                </a:cubicBezTo>
                <a:cubicBezTo>
                  <a:pt x="3629" y="819"/>
                  <a:pt x="3646" y="819"/>
                  <a:pt x="3660" y="811"/>
                </a:cubicBezTo>
                <a:cubicBezTo>
                  <a:pt x="3692" y="793"/>
                  <a:pt x="3720" y="771"/>
                  <a:pt x="3750" y="751"/>
                </a:cubicBezTo>
                <a:cubicBezTo>
                  <a:pt x="3765" y="741"/>
                  <a:pt x="3795" y="721"/>
                  <a:pt x="3795" y="721"/>
                </a:cubicBezTo>
                <a:cubicBezTo>
                  <a:pt x="3886" y="584"/>
                  <a:pt x="3910" y="477"/>
                  <a:pt x="3930" y="316"/>
                </a:cubicBezTo>
                <a:cubicBezTo>
                  <a:pt x="3866" y="220"/>
                  <a:pt x="3899" y="75"/>
                  <a:pt x="3780" y="16"/>
                </a:cubicBezTo>
                <a:cubicBezTo>
                  <a:pt x="3749" y="1"/>
                  <a:pt x="3704" y="7"/>
                  <a:pt x="3675" y="1"/>
                </a:cubicBezTo>
                <a:cubicBezTo>
                  <a:pt x="3634" y="11"/>
                  <a:pt x="3571" y="0"/>
                  <a:pt x="3540" y="31"/>
                </a:cubicBezTo>
              </a:path>
            </a:pathLst>
          </a:custGeom>
          <a:noFill/>
          <a:ln w="9525">
            <a:solidFill>
              <a:srgbClr val="99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Freeform 57"/>
          <p:cNvSpPr/>
          <p:nvPr>
            <p:custDataLst>
              <p:tags r:id="rId52"/>
            </p:custDataLst>
          </p:nvPr>
        </p:nvSpPr>
        <p:spPr bwMode="auto">
          <a:xfrm>
            <a:off x="3709988" y="4692650"/>
            <a:ext cx="1090612" cy="1174750"/>
          </a:xfrm>
          <a:custGeom>
            <a:avLst/>
            <a:gdLst>
              <a:gd name="T0" fmla="*/ 927796049 w 1282"/>
              <a:gd name="T1" fmla="*/ 0 h 1158"/>
              <a:gd name="T2" fmla="*/ 895229115 w 1282"/>
              <a:gd name="T3" fmla="*/ 15437108 h 1158"/>
              <a:gd name="T4" fmla="*/ 884373187 w 1282"/>
              <a:gd name="T5" fmla="*/ 61748431 h 1158"/>
              <a:gd name="T6" fmla="*/ 851806254 w 1282"/>
              <a:gd name="T7" fmla="*/ 154371077 h 1158"/>
              <a:gd name="T8" fmla="*/ 830095249 w 1282"/>
              <a:gd name="T9" fmla="*/ 200682400 h 1158"/>
              <a:gd name="T10" fmla="*/ 808384243 w 1282"/>
              <a:gd name="T11" fmla="*/ 293304032 h 1158"/>
              <a:gd name="T12" fmla="*/ 786672387 w 1282"/>
              <a:gd name="T13" fmla="*/ 339615356 h 1158"/>
              <a:gd name="T14" fmla="*/ 764961382 w 1282"/>
              <a:gd name="T15" fmla="*/ 432238002 h 1158"/>
              <a:gd name="T16" fmla="*/ 743250377 w 1282"/>
              <a:gd name="T17" fmla="*/ 478549325 h 1158"/>
              <a:gd name="T18" fmla="*/ 645549576 w 1282"/>
              <a:gd name="T19" fmla="*/ 694668833 h 1158"/>
              <a:gd name="T20" fmla="*/ 580415710 w 1282"/>
              <a:gd name="T21" fmla="*/ 818164681 h 1158"/>
              <a:gd name="T22" fmla="*/ 536992848 w 1282"/>
              <a:gd name="T23" fmla="*/ 910787327 h 1158"/>
              <a:gd name="T24" fmla="*/ 406725115 w 1282"/>
              <a:gd name="T25" fmla="*/ 1003409973 h 1158"/>
              <a:gd name="T26" fmla="*/ 385013259 w 1282"/>
              <a:gd name="T27" fmla="*/ 1049721297 h 1158"/>
              <a:gd name="T28" fmla="*/ 265601453 w 1282"/>
              <a:gd name="T29" fmla="*/ 1096032620 h 1158"/>
              <a:gd name="T30" fmla="*/ 59343925 w 1282"/>
              <a:gd name="T31" fmla="*/ 1173218158 h 1158"/>
              <a:gd name="T32" fmla="*/ 5065986 w 1282"/>
              <a:gd name="T33" fmla="*/ 1188655266 h 11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2" h="1158">
                <a:moveTo>
                  <a:pt x="1282" y="0"/>
                </a:moveTo>
                <a:cubicBezTo>
                  <a:pt x="1267" y="5"/>
                  <a:pt x="1248" y="4"/>
                  <a:pt x="1237" y="15"/>
                </a:cubicBezTo>
                <a:cubicBezTo>
                  <a:pt x="1226" y="26"/>
                  <a:pt x="1229" y="46"/>
                  <a:pt x="1222" y="60"/>
                </a:cubicBezTo>
                <a:cubicBezTo>
                  <a:pt x="1207" y="90"/>
                  <a:pt x="1192" y="120"/>
                  <a:pt x="1177" y="150"/>
                </a:cubicBezTo>
                <a:cubicBezTo>
                  <a:pt x="1169" y="166"/>
                  <a:pt x="1154" y="179"/>
                  <a:pt x="1147" y="195"/>
                </a:cubicBezTo>
                <a:cubicBezTo>
                  <a:pt x="1134" y="224"/>
                  <a:pt x="1135" y="259"/>
                  <a:pt x="1117" y="285"/>
                </a:cubicBezTo>
                <a:cubicBezTo>
                  <a:pt x="1107" y="300"/>
                  <a:pt x="1094" y="314"/>
                  <a:pt x="1087" y="330"/>
                </a:cubicBezTo>
                <a:cubicBezTo>
                  <a:pt x="1074" y="359"/>
                  <a:pt x="1075" y="394"/>
                  <a:pt x="1057" y="420"/>
                </a:cubicBezTo>
                <a:cubicBezTo>
                  <a:pt x="1047" y="435"/>
                  <a:pt x="1034" y="449"/>
                  <a:pt x="1027" y="465"/>
                </a:cubicBezTo>
                <a:cubicBezTo>
                  <a:pt x="985" y="558"/>
                  <a:pt x="985" y="613"/>
                  <a:pt x="892" y="675"/>
                </a:cubicBezTo>
                <a:cubicBezTo>
                  <a:pt x="872" y="734"/>
                  <a:pt x="854" y="760"/>
                  <a:pt x="802" y="795"/>
                </a:cubicBezTo>
                <a:cubicBezTo>
                  <a:pt x="782" y="825"/>
                  <a:pt x="772" y="865"/>
                  <a:pt x="742" y="885"/>
                </a:cubicBezTo>
                <a:cubicBezTo>
                  <a:pt x="688" y="921"/>
                  <a:pt x="624" y="954"/>
                  <a:pt x="562" y="975"/>
                </a:cubicBezTo>
                <a:cubicBezTo>
                  <a:pt x="552" y="990"/>
                  <a:pt x="547" y="1010"/>
                  <a:pt x="532" y="1020"/>
                </a:cubicBezTo>
                <a:cubicBezTo>
                  <a:pt x="509" y="1036"/>
                  <a:pt x="397" y="1056"/>
                  <a:pt x="367" y="1065"/>
                </a:cubicBezTo>
                <a:cubicBezTo>
                  <a:pt x="268" y="1095"/>
                  <a:pt x="183" y="1118"/>
                  <a:pt x="82" y="1140"/>
                </a:cubicBezTo>
                <a:cubicBezTo>
                  <a:pt x="0" y="1158"/>
                  <a:pt x="70" y="1155"/>
                  <a:pt x="7" y="1155"/>
                </a:cubicBezTo>
              </a:path>
            </a:pathLst>
          </a:custGeom>
          <a:noFill/>
          <a:ln w="19050">
            <a:solidFill>
              <a:srgbClr val="99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Rectangle 58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464300" y="5016500"/>
            <a:ext cx="615950" cy="392113"/>
          </a:xfrm>
          <a:prstGeom prst="rect">
            <a:avLst/>
          </a:prstGeom>
          <a:solidFill>
            <a:srgbClr val="800000">
              <a:alpha val="25098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Sin</a:t>
            </a:r>
            <a:endParaRPr lang="en-US" altLang="zh-CN" sz="1600"/>
          </a:p>
        </p:txBody>
      </p:sp>
      <p:sp>
        <p:nvSpPr>
          <p:cNvPr id="27707" name="Freeform 60"/>
          <p:cNvSpPr/>
          <p:nvPr>
            <p:custDataLst>
              <p:tags r:id="rId54"/>
            </p:custDataLst>
          </p:nvPr>
        </p:nvSpPr>
        <p:spPr bwMode="auto">
          <a:xfrm>
            <a:off x="4465638" y="4191000"/>
            <a:ext cx="1998662" cy="1004888"/>
          </a:xfrm>
          <a:custGeom>
            <a:avLst/>
            <a:gdLst>
              <a:gd name="T0" fmla="*/ 322335468 w 2351"/>
              <a:gd name="T1" fmla="*/ 0 h 990"/>
              <a:gd name="T2" fmla="*/ 72994945 w 2351"/>
              <a:gd name="T3" fmla="*/ 185454618 h 990"/>
              <a:gd name="T4" fmla="*/ 7949591 w 2351"/>
              <a:gd name="T5" fmla="*/ 479091012 h 990"/>
              <a:gd name="T6" fmla="*/ 72994945 w 2351"/>
              <a:gd name="T7" fmla="*/ 695454564 h 990"/>
              <a:gd name="T8" fmla="*/ 300653683 w 2351"/>
              <a:gd name="T9" fmla="*/ 834545273 h 990"/>
              <a:gd name="T10" fmla="*/ 549994207 w 2351"/>
              <a:gd name="T11" fmla="*/ 819091314 h 990"/>
              <a:gd name="T12" fmla="*/ 712607591 w 2351"/>
              <a:gd name="T13" fmla="*/ 850000248 h 990"/>
              <a:gd name="T14" fmla="*/ 994470791 w 2351"/>
              <a:gd name="T15" fmla="*/ 927273090 h 990"/>
              <a:gd name="T16" fmla="*/ 1200446895 w 2351"/>
              <a:gd name="T17" fmla="*/ 989090958 h 990"/>
              <a:gd name="T18" fmla="*/ 1384742064 w 2351"/>
              <a:gd name="T19" fmla="*/ 1004544917 h 990"/>
              <a:gd name="T20" fmla="*/ 1493150987 w 2351"/>
              <a:gd name="T21" fmla="*/ 1019999891 h 990"/>
              <a:gd name="T22" fmla="*/ 1699127941 w 2351"/>
              <a:gd name="T23" fmla="*/ 1004544917 h 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51" h="990">
                <a:moveTo>
                  <a:pt x="446" y="0"/>
                </a:moveTo>
                <a:cubicBezTo>
                  <a:pt x="451" y="125"/>
                  <a:pt x="236" y="75"/>
                  <a:pt x="101" y="180"/>
                </a:cubicBezTo>
                <a:cubicBezTo>
                  <a:pt x="103" y="214"/>
                  <a:pt x="0" y="427"/>
                  <a:pt x="11" y="465"/>
                </a:cubicBezTo>
                <a:cubicBezTo>
                  <a:pt x="26" y="515"/>
                  <a:pt x="54" y="643"/>
                  <a:pt x="101" y="675"/>
                </a:cubicBezTo>
                <a:cubicBezTo>
                  <a:pt x="172" y="723"/>
                  <a:pt x="309" y="774"/>
                  <a:pt x="416" y="810"/>
                </a:cubicBezTo>
                <a:cubicBezTo>
                  <a:pt x="551" y="750"/>
                  <a:pt x="744" y="790"/>
                  <a:pt x="761" y="795"/>
                </a:cubicBezTo>
                <a:cubicBezTo>
                  <a:pt x="834" y="815"/>
                  <a:pt x="911" y="814"/>
                  <a:pt x="986" y="825"/>
                </a:cubicBezTo>
                <a:cubicBezTo>
                  <a:pt x="1083" y="793"/>
                  <a:pt x="1265" y="875"/>
                  <a:pt x="1376" y="900"/>
                </a:cubicBezTo>
                <a:cubicBezTo>
                  <a:pt x="1467" y="920"/>
                  <a:pt x="1569" y="952"/>
                  <a:pt x="1661" y="960"/>
                </a:cubicBezTo>
                <a:cubicBezTo>
                  <a:pt x="1746" y="967"/>
                  <a:pt x="1831" y="969"/>
                  <a:pt x="1916" y="975"/>
                </a:cubicBezTo>
                <a:cubicBezTo>
                  <a:pt x="1966" y="979"/>
                  <a:pt x="2016" y="985"/>
                  <a:pt x="2066" y="990"/>
                </a:cubicBezTo>
                <a:cubicBezTo>
                  <a:pt x="2311" y="974"/>
                  <a:pt x="2216" y="975"/>
                  <a:pt x="2351" y="975"/>
                </a:cubicBezTo>
              </a:path>
            </a:pathLst>
          </a:custGeom>
          <a:noFill/>
          <a:ln w="19050">
            <a:solidFill>
              <a:srgbClr val="99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Rectangle 61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668838" y="4330700"/>
            <a:ext cx="277812" cy="331788"/>
          </a:xfrm>
          <a:prstGeom prst="rect">
            <a:avLst/>
          </a:prstGeom>
          <a:solidFill>
            <a:srgbClr val="0000FF">
              <a:alpha val="36862"/>
            </a:srgbClr>
          </a:solidFill>
          <a:ln w="9525">
            <a:solidFill>
              <a:srgbClr val="3366FF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/>
          </a:p>
        </p:txBody>
      </p:sp>
      <p:sp>
        <p:nvSpPr>
          <p:cNvPr id="27709" name="Freeform 62"/>
          <p:cNvSpPr/>
          <p:nvPr>
            <p:custDataLst>
              <p:tags r:id="rId56"/>
            </p:custDataLst>
          </p:nvPr>
        </p:nvSpPr>
        <p:spPr bwMode="auto">
          <a:xfrm>
            <a:off x="4375150" y="3703638"/>
            <a:ext cx="2089150" cy="2149475"/>
          </a:xfrm>
          <a:custGeom>
            <a:avLst/>
            <a:gdLst>
              <a:gd name="T0" fmla="*/ 355708185 w 2457"/>
              <a:gd name="T1" fmla="*/ 0 h 2117"/>
              <a:gd name="T2" fmla="*/ 258105682 w 2457"/>
              <a:gd name="T3" fmla="*/ 77319164 h 2117"/>
              <a:gd name="T4" fmla="*/ 171347713 w 2457"/>
              <a:gd name="T5" fmla="*/ 201028203 h 2117"/>
              <a:gd name="T6" fmla="*/ 127967877 w 2457"/>
              <a:gd name="T7" fmla="*/ 293810997 h 2117"/>
              <a:gd name="T8" fmla="*/ 117123344 w 2457"/>
              <a:gd name="T9" fmla="*/ 340201886 h 2117"/>
              <a:gd name="T10" fmla="*/ 95434277 w 2457"/>
              <a:gd name="T11" fmla="*/ 386593791 h 2117"/>
              <a:gd name="T12" fmla="*/ 62899825 w 2457"/>
              <a:gd name="T13" fmla="*/ 556694734 h 2117"/>
              <a:gd name="T14" fmla="*/ 8675457 w 2457"/>
              <a:gd name="T15" fmla="*/ 989678398 h 2117"/>
              <a:gd name="T16" fmla="*/ 84588893 w 2457"/>
              <a:gd name="T17" fmla="*/ 1237098505 h 2117"/>
              <a:gd name="T18" fmla="*/ 171347713 w 2457"/>
              <a:gd name="T19" fmla="*/ 1376272189 h 2117"/>
              <a:gd name="T20" fmla="*/ 258105682 w 2457"/>
              <a:gd name="T21" fmla="*/ 1515445872 h 2117"/>
              <a:gd name="T22" fmla="*/ 355708185 w 2457"/>
              <a:gd name="T23" fmla="*/ 1577300391 h 2117"/>
              <a:gd name="T24" fmla="*/ 431621621 w 2457"/>
              <a:gd name="T25" fmla="*/ 1608228666 h 2117"/>
              <a:gd name="T26" fmla="*/ 453311539 w 2457"/>
              <a:gd name="T27" fmla="*/ 1654619555 h 2117"/>
              <a:gd name="T28" fmla="*/ 518379591 w 2457"/>
              <a:gd name="T29" fmla="*/ 1685546815 h 2117"/>
              <a:gd name="T30" fmla="*/ 550914042 w 2457"/>
              <a:gd name="T31" fmla="*/ 1716474075 h 2117"/>
              <a:gd name="T32" fmla="*/ 626827478 w 2457"/>
              <a:gd name="T33" fmla="*/ 1747401334 h 2117"/>
              <a:gd name="T34" fmla="*/ 778654349 w 2457"/>
              <a:gd name="T35" fmla="*/ 1824720498 h 2117"/>
              <a:gd name="T36" fmla="*/ 1244979498 w 2457"/>
              <a:gd name="T37" fmla="*/ 2010285071 h 2117"/>
              <a:gd name="T38" fmla="*/ 1483564340 w 2457"/>
              <a:gd name="T39" fmla="*/ 2072140606 h 2117"/>
              <a:gd name="T40" fmla="*/ 1678770196 w 2457"/>
              <a:gd name="T41" fmla="*/ 2147483647 h 2117"/>
              <a:gd name="T42" fmla="*/ 1776372699 w 2457"/>
              <a:gd name="T43" fmla="*/ 2147483647 h 21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57" h="2117">
                <a:moveTo>
                  <a:pt x="492" y="0"/>
                </a:moveTo>
                <a:cubicBezTo>
                  <a:pt x="447" y="30"/>
                  <a:pt x="402" y="45"/>
                  <a:pt x="357" y="75"/>
                </a:cubicBezTo>
                <a:cubicBezTo>
                  <a:pt x="323" y="126"/>
                  <a:pt x="280" y="152"/>
                  <a:pt x="237" y="195"/>
                </a:cubicBezTo>
                <a:cubicBezTo>
                  <a:pt x="201" y="302"/>
                  <a:pt x="252" y="173"/>
                  <a:pt x="177" y="285"/>
                </a:cubicBezTo>
                <a:cubicBezTo>
                  <a:pt x="168" y="298"/>
                  <a:pt x="169" y="316"/>
                  <a:pt x="162" y="330"/>
                </a:cubicBezTo>
                <a:cubicBezTo>
                  <a:pt x="154" y="346"/>
                  <a:pt x="142" y="360"/>
                  <a:pt x="132" y="375"/>
                </a:cubicBezTo>
                <a:cubicBezTo>
                  <a:pt x="118" y="431"/>
                  <a:pt x="101" y="484"/>
                  <a:pt x="87" y="540"/>
                </a:cubicBezTo>
                <a:cubicBezTo>
                  <a:pt x="92" y="665"/>
                  <a:pt x="0" y="835"/>
                  <a:pt x="12" y="960"/>
                </a:cubicBezTo>
                <a:cubicBezTo>
                  <a:pt x="20" y="1038"/>
                  <a:pt x="78" y="1141"/>
                  <a:pt x="117" y="1200"/>
                </a:cubicBezTo>
                <a:cubicBezTo>
                  <a:pt x="137" y="1230"/>
                  <a:pt x="207" y="1315"/>
                  <a:pt x="237" y="1335"/>
                </a:cubicBezTo>
                <a:cubicBezTo>
                  <a:pt x="252" y="1345"/>
                  <a:pt x="335" y="1448"/>
                  <a:pt x="357" y="1470"/>
                </a:cubicBezTo>
                <a:cubicBezTo>
                  <a:pt x="392" y="1505"/>
                  <a:pt x="463" y="1489"/>
                  <a:pt x="492" y="1530"/>
                </a:cubicBezTo>
                <a:cubicBezTo>
                  <a:pt x="518" y="1567"/>
                  <a:pt x="561" y="1536"/>
                  <a:pt x="597" y="1560"/>
                </a:cubicBezTo>
                <a:cubicBezTo>
                  <a:pt x="607" y="1575"/>
                  <a:pt x="612" y="1595"/>
                  <a:pt x="627" y="1605"/>
                </a:cubicBezTo>
                <a:cubicBezTo>
                  <a:pt x="654" y="1622"/>
                  <a:pt x="687" y="1625"/>
                  <a:pt x="717" y="1635"/>
                </a:cubicBezTo>
                <a:cubicBezTo>
                  <a:pt x="734" y="1641"/>
                  <a:pt x="746" y="1657"/>
                  <a:pt x="762" y="1665"/>
                </a:cubicBezTo>
                <a:cubicBezTo>
                  <a:pt x="784" y="1676"/>
                  <a:pt x="848" y="1690"/>
                  <a:pt x="867" y="1695"/>
                </a:cubicBezTo>
                <a:cubicBezTo>
                  <a:pt x="934" y="1739"/>
                  <a:pt x="1000" y="1755"/>
                  <a:pt x="1077" y="1770"/>
                </a:cubicBezTo>
                <a:cubicBezTo>
                  <a:pt x="1264" y="1894"/>
                  <a:pt x="1503" y="1926"/>
                  <a:pt x="1722" y="1950"/>
                </a:cubicBezTo>
                <a:cubicBezTo>
                  <a:pt x="1831" y="1977"/>
                  <a:pt x="1942" y="1992"/>
                  <a:pt x="2052" y="2010"/>
                </a:cubicBezTo>
                <a:cubicBezTo>
                  <a:pt x="2140" y="2025"/>
                  <a:pt x="2236" y="2071"/>
                  <a:pt x="2322" y="2100"/>
                </a:cubicBezTo>
                <a:cubicBezTo>
                  <a:pt x="2373" y="2117"/>
                  <a:pt x="2394" y="2115"/>
                  <a:pt x="2457" y="2115"/>
                </a:cubicBezTo>
              </a:path>
            </a:pathLst>
          </a:custGeom>
          <a:noFill/>
          <a:ln w="19050">
            <a:solidFill>
              <a:srgbClr val="99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1" name="Rectangle 64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111500" y="5016500"/>
            <a:ext cx="600075" cy="392113"/>
          </a:xfrm>
          <a:prstGeom prst="rect">
            <a:avLst/>
          </a:prstGeom>
          <a:solidFill>
            <a:srgbClr val="800000">
              <a:alpha val="25098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Hin</a:t>
            </a:r>
            <a:endParaRPr lang="en-US" altLang="zh-CN" sz="1600"/>
          </a:p>
        </p:txBody>
      </p:sp>
      <p:sp>
        <p:nvSpPr>
          <p:cNvPr id="27712" name="AutoShape 65"/>
          <p:cNvSpPr/>
          <p:nvPr>
            <p:custDataLst>
              <p:tags r:id="rId58"/>
            </p:custDataLst>
          </p:nvPr>
        </p:nvSpPr>
        <p:spPr bwMode="auto">
          <a:xfrm>
            <a:off x="2689225" y="2273300"/>
            <a:ext cx="152400" cy="2374900"/>
          </a:xfrm>
          <a:prstGeom prst="rightBrace">
            <a:avLst>
              <a:gd name="adj1" fmla="val 129861"/>
              <a:gd name="adj2" fmla="val 27051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27713" name="Freeform 66"/>
          <p:cNvSpPr/>
          <p:nvPr>
            <p:custDataLst>
              <p:tags r:id="rId59"/>
            </p:custDataLst>
          </p:nvPr>
        </p:nvSpPr>
        <p:spPr bwMode="auto">
          <a:xfrm>
            <a:off x="2816225" y="2876550"/>
            <a:ext cx="1990725" cy="504825"/>
          </a:xfrm>
          <a:custGeom>
            <a:avLst/>
            <a:gdLst>
              <a:gd name="T0" fmla="*/ 1834715753 w 2160"/>
              <a:gd name="T1" fmla="*/ 493892017 h 516"/>
              <a:gd name="T2" fmla="*/ 1439742088 w 2160"/>
              <a:gd name="T3" fmla="*/ 74658334 h 516"/>
              <a:gd name="T4" fmla="*/ 0 w 2160"/>
              <a:gd name="T5" fmla="*/ 45942988 h 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" h="516">
                <a:moveTo>
                  <a:pt x="2160" y="516"/>
                </a:moveTo>
                <a:cubicBezTo>
                  <a:pt x="2083" y="443"/>
                  <a:pt x="2055" y="156"/>
                  <a:pt x="1695" y="78"/>
                </a:cubicBezTo>
                <a:cubicBezTo>
                  <a:pt x="1335" y="0"/>
                  <a:pt x="353" y="54"/>
                  <a:pt x="0" y="48"/>
                </a:cubicBezTo>
              </a:path>
            </a:pathLst>
          </a:custGeom>
          <a:noFill/>
          <a:ln w="19050">
            <a:solidFill>
              <a:srgbClr val="8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4" name="Rectangle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62000" y="2273300"/>
            <a:ext cx="1862138" cy="2465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缓冲区号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设备号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设备上的数据块号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互斥标识位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队列指针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数据区</a:t>
            </a:r>
            <a:endParaRPr lang="zh-CN" altLang="en-US" sz="1600"/>
          </a:p>
        </p:txBody>
      </p:sp>
      <p:sp>
        <p:nvSpPr>
          <p:cNvPr id="27715" name="Rectangle 68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4400" y="1905000"/>
            <a:ext cx="16700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C0000"/>
                </a:solidFill>
                <a:latin typeface="Times New Roman" panose="02020603050405020304" pitchFamily="18" charset="0"/>
              </a:rPr>
              <a:t>缓冲区数据结构</a:t>
            </a:r>
            <a:endParaRPr lang="zh-CN" altLang="en-US" sz="1600">
              <a:solidFill>
                <a:srgbClr val="CC0000"/>
              </a:solidFill>
            </a:endParaRPr>
          </a:p>
        </p:txBody>
      </p:sp>
      <p:sp>
        <p:nvSpPr>
          <p:cNvPr id="27716" name="Line 7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V="1">
            <a:off x="762000" y="3962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7" name="Line 7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762000" y="36322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8" name="Line 7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62000" y="3327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9" name="Line 7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V="1">
            <a:off x="762000" y="29972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0" name="Line 7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V="1">
            <a:off x="762000" y="2692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缓冲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241425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缓冲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池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 dirty="0">
                <a:sym typeface="+mn-ea"/>
              </a:rPr>
              <a:t>当输入设备需要进行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数据输入</a:t>
            </a:r>
            <a:r>
              <a:rPr lang="zh-CN" altLang="en-US" sz="1800" b="1" dirty="0">
                <a:sym typeface="+mn-ea"/>
              </a:rPr>
              <a:t>时，则从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空缓冲队列的队首</a:t>
            </a:r>
            <a:r>
              <a:rPr lang="zh-CN" altLang="en-US" sz="1800" b="1" dirty="0">
                <a:sym typeface="+mn-ea"/>
              </a:rPr>
              <a:t>取下一个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空缓冲区</a:t>
            </a:r>
            <a:r>
              <a:rPr lang="zh-CN" altLang="en-US" sz="1800" b="1" dirty="0">
                <a:sym typeface="+mn-ea"/>
              </a:rPr>
              <a:t>，将它作为收容输入工作缓冲区，当它被输入装满数据后，则被链接到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输入缓冲队列的队尾</a:t>
            </a:r>
            <a:r>
              <a:rPr lang="zh-CN" altLang="en-US" sz="1800" b="1" dirty="0">
                <a:sym typeface="+mn-ea"/>
              </a:rPr>
              <a:t>；</a:t>
            </a:r>
            <a:endParaRPr lang="zh-CN" altLang="en-US" sz="1800" b="1" dirty="0"/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 dirty="0">
                <a:sym typeface="+mn-ea"/>
              </a:rPr>
              <a:t>当某进程需要从</a:t>
            </a:r>
            <a:r>
              <a:rPr lang="zh-CN" altLang="en-US" sz="1800" b="1" dirty="0" smtClean="0">
                <a:sym typeface="+mn-ea"/>
              </a:rPr>
              <a:t>缓冲池</a:t>
            </a:r>
            <a:r>
              <a:rPr lang="zh-CN" altLang="en-US" sz="1800" b="1" dirty="0" smtClean="0">
                <a:solidFill>
                  <a:srgbClr val="0070C0"/>
                </a:solidFill>
                <a:sym typeface="+mn-ea"/>
              </a:rPr>
              <a:t>读入数据</a:t>
            </a:r>
            <a:r>
              <a:rPr lang="zh-CN" altLang="en-US" sz="1800" b="1" dirty="0">
                <a:sym typeface="+mn-ea"/>
              </a:rPr>
              <a:t>时，则从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输入缓冲队列的队首</a:t>
            </a:r>
            <a:r>
              <a:rPr lang="zh-CN" altLang="en-US" sz="1800" b="1" dirty="0">
                <a:sym typeface="+mn-ea"/>
              </a:rPr>
              <a:t>取一个缓冲区作为提取输入工作缓冲区，该进程从中提取数据，取完后，则将该缓冲区链接到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空缓冲区队列的队尾</a:t>
            </a:r>
            <a:r>
              <a:rPr lang="zh-CN" altLang="en-US" sz="1800" b="1" dirty="0">
                <a:sym typeface="+mn-ea"/>
              </a:rPr>
              <a:t>；</a:t>
            </a:r>
            <a:endParaRPr lang="zh-CN" altLang="en-US" sz="1800" b="1" dirty="0"/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 dirty="0">
                <a:sym typeface="+mn-ea"/>
              </a:rPr>
              <a:t>当某进程需要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输出数据</a:t>
            </a:r>
            <a:r>
              <a:rPr lang="zh-CN" altLang="en-US" sz="1800" b="1" dirty="0">
                <a:sym typeface="+mn-ea"/>
              </a:rPr>
              <a:t>到缓冲池时，则从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空缓冲队列的队首</a:t>
            </a:r>
            <a:r>
              <a:rPr lang="zh-CN" altLang="en-US" sz="1800" b="1" dirty="0">
                <a:sym typeface="+mn-ea"/>
              </a:rPr>
              <a:t>取下一个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空缓冲区</a:t>
            </a:r>
            <a:r>
              <a:rPr lang="zh-CN" altLang="en-US" sz="1800" b="1" dirty="0">
                <a:sym typeface="+mn-ea"/>
              </a:rPr>
              <a:t>，将它作为收容输出工作缓冲区，该进程向该缓冲区中存放数据，当它被装满数据后，则被链接到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输出缓冲队列的队尾</a:t>
            </a:r>
            <a:r>
              <a:rPr lang="zh-CN" altLang="en-US" sz="1800" b="1" dirty="0">
                <a:sym typeface="+mn-ea"/>
              </a:rPr>
              <a:t>；</a:t>
            </a:r>
            <a:endParaRPr lang="zh-CN" altLang="en-US" sz="1800" b="1" dirty="0"/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 dirty="0">
                <a:sym typeface="+mn-ea"/>
              </a:rPr>
              <a:t>当输出设备需要进行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数据输出</a:t>
            </a:r>
            <a:r>
              <a:rPr lang="zh-CN" altLang="en-US" sz="1800" b="1" dirty="0">
                <a:sym typeface="+mn-ea"/>
              </a:rPr>
              <a:t>时，则从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输出缓冲队列的队首</a:t>
            </a:r>
            <a:r>
              <a:rPr lang="zh-CN" altLang="en-US" sz="1800" b="1" dirty="0">
                <a:sym typeface="+mn-ea"/>
              </a:rPr>
              <a:t>取一个缓冲区作为提取输出工作缓冲区，并从中提取数据输出，取完后，则将该缓冲区链接到</a:t>
            </a:r>
            <a:r>
              <a:rPr lang="zh-CN" altLang="en-US" sz="1800" b="1" dirty="0">
                <a:solidFill>
                  <a:srgbClr val="0070C0"/>
                </a:solidFill>
                <a:sym typeface="+mn-ea"/>
              </a:rPr>
              <a:t>空缓冲区队列的队尾</a:t>
            </a:r>
            <a:r>
              <a:rPr lang="zh-CN" altLang="en-US" sz="1800" b="1" dirty="0">
                <a:sym typeface="+mn-ea"/>
              </a:rPr>
              <a:t>。</a:t>
            </a:r>
            <a:endParaRPr lang="zh-CN" altLang="en-US" sz="1800" b="1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80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2000" dirty="0"/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设备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控制方式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功能的逻辑结构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缓冲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磁盘调度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磁盘高速缓</a:t>
            </a:r>
            <a:r>
              <a:rPr lang="zh-CN" altLang="en-US" sz="2800" b="1" dirty="0">
                <a:solidFill>
                  <a:schemeClr val="tx2"/>
                </a:solidFill>
              </a:rPr>
              <a:t>存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一次磁盘的读写操作的时间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寻道时间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旋转延迟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传输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寻道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旋转延迟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4655" y="3686175"/>
            <a:ext cx="3577590" cy="295148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3212465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850900" imgH="228600" progId="Equation.KSEE3">
                  <p:embed/>
                </p:oleObj>
              </mc:Choice>
              <mc:Fallback>
                <p:oleObj name="" r:id="rId3" imgW="850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530" y="3212465"/>
                        <a:ext cx="1701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2"/>
          <p:cNvSpPr/>
          <p:nvPr>
            <p:custDataLst>
              <p:tags r:id="rId5"/>
            </p:custDataLst>
          </p:nvPr>
        </p:nvSpPr>
        <p:spPr>
          <a:xfrm>
            <a:off x="4859655" y="2564765"/>
            <a:ext cx="1297940" cy="647700"/>
          </a:xfrm>
          <a:prstGeom prst="wedgeRoundRectCallout">
            <a:avLst>
              <a:gd name="adj1" fmla="val -69031"/>
              <a:gd name="adj2" fmla="val 76862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启动磁臂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>
            <p:custDataLst>
              <p:tags r:id="rId6"/>
            </p:custDataLst>
          </p:nvPr>
        </p:nvSpPr>
        <p:spPr>
          <a:xfrm>
            <a:off x="2123440" y="4004945"/>
            <a:ext cx="1297940" cy="647700"/>
          </a:xfrm>
          <a:prstGeom prst="wedgeRoundRectCallout">
            <a:avLst>
              <a:gd name="adj1" fmla="val 69520"/>
              <a:gd name="adj2" fmla="val -108137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跨越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条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磁道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所需的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70275" y="3572510"/>
            <a:ext cx="597535" cy="139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79295" y="5876925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622300" imgH="215900" progId="Equation.KSEE3">
                  <p:embed/>
                </p:oleObj>
              </mc:Choice>
              <mc:Fallback>
                <p:oleObj name="" r:id="rId8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9295" y="5876925"/>
                        <a:ext cx="1244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3766820" y="5126990"/>
            <a:ext cx="1009015" cy="508635"/>
          </a:xfrm>
          <a:prstGeom prst="wedgeRoundRectCallout">
            <a:avLst>
              <a:gd name="adj1" fmla="val -98395"/>
              <a:gd name="adj2" fmla="val 120037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转速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传输时间：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总平均存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取时间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1330" y="233934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73100" imgH="228600" progId="Equation.KSEE3">
                  <p:embed/>
                </p:oleObj>
              </mc:Choice>
              <mc:Fallback>
                <p:oleObj name="" r:id="rId1" imgW="67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1330" y="2339340"/>
                        <a:ext cx="134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2"/>
          <p:cNvSpPr/>
          <p:nvPr>
            <p:custDataLst>
              <p:tags r:id="rId3"/>
            </p:custDataLst>
          </p:nvPr>
        </p:nvSpPr>
        <p:spPr>
          <a:xfrm>
            <a:off x="5147945" y="1988820"/>
            <a:ext cx="1297940" cy="647700"/>
          </a:xfrm>
          <a:prstGeom prst="wedgeRoundRectCallout">
            <a:avLst>
              <a:gd name="adj1" fmla="val -109442"/>
              <a:gd name="adj2" fmla="val 38333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磁道上的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>
            <p:custDataLst>
              <p:tags r:id="rId4"/>
            </p:custDataLst>
          </p:nvPr>
        </p:nvSpPr>
        <p:spPr>
          <a:xfrm>
            <a:off x="2051685" y="3077210"/>
            <a:ext cx="1297940" cy="647700"/>
          </a:xfrm>
          <a:prstGeom prst="wedgeRoundRectCallout">
            <a:avLst>
              <a:gd name="adj1" fmla="val 69520"/>
              <a:gd name="adj2" fmla="val -108137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要读写的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03575" y="486918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384300" imgH="228600" progId="Equation.KSEE3">
                  <p:embed/>
                </p:oleObj>
              </mc:Choice>
              <mc:Fallback>
                <p:oleObj name="" r:id="rId6" imgW="1384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575" y="4869180"/>
                        <a:ext cx="276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313180"/>
            <a:ext cx="8590280" cy="52641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操作系统为磁盘维护一个请求队列，有来自多个进程的许多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请求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先进先出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1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FIFO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）磁盘调度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-----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进程少时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有较好的性能，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进程多时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接近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随机调度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最短服务时间优先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1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SSTF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-----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从当前位置开始移动最少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的磁盘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IO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请求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-----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存在饥饿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电梯（</a:t>
            </a:r>
            <a:r>
              <a:rPr lang="en-US" altLang="zh-CN" sz="21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SCAN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------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磁头臂仅沿着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一个方向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移动，直到到达该方向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最后一个磁道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，或该方向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</a:t>
            </a:r>
            <a:r>
              <a:rPr lang="en-US" altLang="zh-CN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1835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有其它请求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为止（又称为</a:t>
            </a:r>
            <a:r>
              <a:rPr lang="en-US" altLang="zh-CN" sz="1835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LOOK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策略）。接着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反转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服务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方向</a:t>
            </a: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------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最近跨越过的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区域不公平，不能很好的利用</a:t>
            </a:r>
            <a:r>
              <a:rPr lang="zh-CN" altLang="en-US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局部性</a:t>
            </a:r>
            <a:endParaRPr lang="zh-CN" altLang="en-US" sz="1835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18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------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偏向对靠里或靠外磁道进行请求的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作业</a:t>
            </a: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577715"/>
            <a:ext cx="5539740" cy="2045970"/>
          </a:xfrm>
          <a:prstGeom prst="rect">
            <a:avLst/>
          </a:prstGeom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590280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循环电梯（</a:t>
            </a:r>
            <a:r>
              <a:rPr lang="en-US" altLang="zh-CN" sz="21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C-SCAN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------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把扫描限制在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一个方向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上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------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扫描方向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没有其它请求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相反方向末端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被请求的磁道：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55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58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39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90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160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          150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38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184</a:t>
            </a:r>
            <a:endParaRPr lang="en-US" altLang="zh-CN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从磁道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100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开始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921635"/>
            <a:ext cx="1607820" cy="38709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590280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2440" y="1483995"/>
            <a:ext cx="4820603" cy="526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1455" y="2440940"/>
            <a:ext cx="3733324" cy="31141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设备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控制方式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功能的逻辑结构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缓冲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磁盘调度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磁盘高速缓存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磁盘高速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缓存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313180"/>
            <a:ext cx="8590280" cy="52641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提高磁盘</a:t>
            </a:r>
            <a:r>
              <a:rPr lang="en-US" altLang="zh-CN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速度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利用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中的存储空间，来暂存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从磁盘中读出的一系列盘块中的信息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逻辑上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属于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磁盘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物理上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则驻留在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两种形式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在内存中开辟一个单独的空间作为磁盘高速缓存，大小固定。</a:t>
            </a: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把未利用的内存空间作为一个缓冲池，供请求分页系统和磁盘</a:t>
            </a:r>
            <a:r>
              <a:rPr lang="en-US" altLang="zh-CN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183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共享</a:t>
            </a:r>
            <a:endParaRPr lang="zh-CN" altLang="en-US" sz="1835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设备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控制</a:t>
            </a:r>
            <a:r>
              <a:rPr lang="zh-CN" altLang="en-US" sz="2800" b="1" dirty="0">
                <a:solidFill>
                  <a:schemeClr val="tx2"/>
                </a:solidFill>
              </a:rPr>
              <a:t>方式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功能的逻辑</a:t>
            </a:r>
            <a:r>
              <a:rPr lang="zh-CN" altLang="en-US" sz="2800" b="1" dirty="0">
                <a:solidFill>
                  <a:schemeClr val="tx2"/>
                </a:solidFill>
              </a:rPr>
              <a:t>结构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缓冲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</a:t>
            </a:r>
            <a:r>
              <a:rPr lang="zh-CN" altLang="en-US" sz="2800" b="1" dirty="0">
                <a:solidFill>
                  <a:schemeClr val="tx2"/>
                </a:solidFill>
              </a:rPr>
              <a:t>调度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磁盘高速缓</a:t>
            </a:r>
            <a:r>
              <a:rPr lang="zh-CN" altLang="en-US" sz="2800" b="1" dirty="0">
                <a:solidFill>
                  <a:schemeClr val="tx2"/>
                </a:solidFill>
              </a:rPr>
              <a:t>存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设备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45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设备管理是操作系统设计中最凌乱也最具挑战性的部分，涉及很多领域的不同设备，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很难有通用一致的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方案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按信息交换的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人可读设备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：适用于与人的交互，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如：打印机、键盘、显示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器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机器可读设备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适用于设备间的数据交互，如磁盘、各控制器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通信设备：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适用于远程设备通信，如网卡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按照信息交换的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单位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块设备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：信息交换以数据块为单位，有结构设备，可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寻址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：信息交换以字符为单位，无结构，不可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寻址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设备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26873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按照传输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速率分：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低速设备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：低于每秒千字节，如：键盘、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鼠标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中速设备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：每秒数千字节到数万字节，如打印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机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高速设备：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每秒数百千字节到数千兆字节，如磁盘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118" name="Picture 4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5" y="3356841"/>
            <a:ext cx="5454396" cy="352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</a:rPr>
              <a:t>设备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I/O</a:t>
            </a:r>
            <a:r>
              <a:rPr lang="zh-CN" altLang="en-US" sz="2800" b="1" dirty="0">
                <a:solidFill>
                  <a:srgbClr val="C00000"/>
                </a:solidFill>
              </a:rPr>
              <a:t>控制方式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功能的逻辑</a:t>
            </a:r>
            <a:r>
              <a:rPr lang="zh-CN" altLang="en-US" sz="2800" b="1" dirty="0">
                <a:solidFill>
                  <a:schemeClr val="tx2"/>
                </a:solidFill>
              </a:rPr>
              <a:t>结构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缓冲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</a:t>
            </a:r>
            <a:r>
              <a:rPr lang="zh-CN" altLang="en-US" sz="2800" b="1" dirty="0">
                <a:solidFill>
                  <a:schemeClr val="tx2"/>
                </a:solidFill>
              </a:rPr>
              <a:t>调度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磁盘高速缓</a:t>
            </a:r>
            <a:r>
              <a:rPr lang="zh-CN" altLang="en-US" sz="2800" b="1" dirty="0">
                <a:solidFill>
                  <a:schemeClr val="tx2"/>
                </a:solidFill>
              </a:rPr>
              <a:t>存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控制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34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控制方式的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变更：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程序直接控制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增加了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设备控制器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接口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），处理器使用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非中断的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程序控制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，但从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设备的具体细节中分离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采用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设备控制器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，采用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Object 5"/>
          <p:cNvGraphicFramePr>
            <a:graphicFrameLocks noGrp="1" noChangeAspect="1"/>
          </p:cNvGraphicFramePr>
          <p:nvPr/>
        </p:nvGraphicFramePr>
        <p:xfrm>
          <a:off x="1331278" y="3572337"/>
          <a:ext cx="6532283" cy="29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Visio" r:id="rId1" imgW="4662170" imgH="2133600" progId="Visio.Drawing.11">
                  <p:embed/>
                </p:oleObj>
              </mc:Choice>
              <mc:Fallback>
                <p:oleObj name="Visio" r:id="rId1" imgW="4662170" imgH="2133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278" y="3572337"/>
                        <a:ext cx="6532283" cy="29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48285" y="5085080"/>
            <a:ext cx="912495" cy="649605"/>
            <a:chOff x="391" y="8008"/>
            <a:chExt cx="1437" cy="1023"/>
          </a:xfrm>
        </p:grpSpPr>
        <p:sp>
          <p:nvSpPr>
            <p:cNvPr id="5" name="圆角矩形标注 4"/>
            <p:cNvSpPr/>
            <p:nvPr/>
          </p:nvSpPr>
          <p:spPr>
            <a:xfrm>
              <a:off x="396" y="8008"/>
              <a:ext cx="1432" cy="1020"/>
            </a:xfrm>
            <a:prstGeom prst="wedgeRoundRectCallout">
              <a:avLst>
                <a:gd name="adj1" fmla="val 203561"/>
                <a:gd name="adj2" fmla="val -117254"/>
                <a:gd name="adj3" fmla="val 16667"/>
              </a:avLst>
            </a:prstGeom>
            <a:noFill/>
            <a:ln w="2222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标注 5"/>
            <p:cNvSpPr/>
            <p:nvPr>
              <p:custDataLst>
                <p:tags r:id="rId3"/>
              </p:custDataLst>
            </p:nvPr>
          </p:nvSpPr>
          <p:spPr>
            <a:xfrm>
              <a:off x="391" y="8011"/>
              <a:ext cx="1432" cy="1020"/>
            </a:xfrm>
            <a:prstGeom prst="wedgeRoundRectCallout">
              <a:avLst>
                <a:gd name="adj1" fmla="val 205446"/>
                <a:gd name="adj2" fmla="val -38823"/>
                <a:gd name="adj3" fmla="val 16667"/>
              </a:avLst>
            </a:prstGeom>
            <a:solidFill>
              <a:schemeClr val="bg1"/>
            </a:solidFill>
            <a:ln w="2222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IO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端口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控制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250" y="1556385"/>
            <a:ext cx="5768340" cy="51511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340"/>
            <a:ext cx="8325485" cy="852805"/>
          </a:xfrm>
        </p:spPr>
        <p:txBody>
          <a:bodyPr/>
          <a:lstStyle/>
          <a:p>
            <a:pPr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设备控制器通过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DMA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直接控制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存储器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控制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340"/>
            <a:ext cx="8325485" cy="3547110"/>
          </a:xfrm>
        </p:spPr>
        <p:txBody>
          <a:bodyPr/>
          <a:lstStyle/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通道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 channel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模块有一个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单独的处理器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，有专门为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指令设计的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指令集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指导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处理器执行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中的一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，完成一系列的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活动。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处理机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 prcessor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模块有自己的局部存储器，本身就是一台计算机。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3846830"/>
            <a:ext cx="4367213" cy="262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64990"/>
            <a:ext cx="4319588" cy="19240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  <p:tag name="commondata" val="eyJoZGlkIjoiMTdlMWFlOWY3ODUzY2IxNWQ1YmNlMzM3YjllMWJkOG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2612</Words>
  <Application>WPS 演示</Application>
  <PresentationFormat>全屏显示(4:3)</PresentationFormat>
  <Paragraphs>291</Paragraphs>
  <Slides>26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微软雅黑</vt:lpstr>
      <vt:lpstr>Arial Unicode MS</vt:lpstr>
      <vt:lpstr>Webdings</vt:lpstr>
      <vt:lpstr>1_Radial</vt:lpstr>
      <vt:lpstr>Radial</vt:lpstr>
      <vt:lpstr>默认设计模板</vt:lpstr>
      <vt:lpstr>Visio.Drawing.11</vt:lpstr>
      <vt:lpstr>Equation.KSEE3</vt:lpstr>
      <vt:lpstr>Equation.KSEE3</vt:lpstr>
      <vt:lpstr>Equation.KSEE3</vt:lpstr>
      <vt:lpstr>Equation.KSEE3</vt:lpstr>
      <vt:lpstr>I/O设备管理  I/O Management</vt:lpstr>
      <vt:lpstr>PowerPoint 演示文稿</vt:lpstr>
      <vt:lpstr>内容</vt:lpstr>
      <vt:lpstr>I/O设备</vt:lpstr>
      <vt:lpstr>I/O设备</vt:lpstr>
      <vt:lpstr>内容</vt:lpstr>
      <vt:lpstr>I/O控制方式</vt:lpstr>
      <vt:lpstr>I/O控制方式</vt:lpstr>
      <vt:lpstr>I/O控制方式</vt:lpstr>
      <vt:lpstr>内容</vt:lpstr>
      <vt:lpstr>PowerPoint 演示文稿</vt:lpstr>
      <vt:lpstr>I/O功能的逻辑结构</vt:lpstr>
      <vt:lpstr>I/O功能的逻辑结构</vt:lpstr>
      <vt:lpstr>内容</vt:lpstr>
      <vt:lpstr>I/O缓冲</vt:lpstr>
      <vt:lpstr>I/O缓冲</vt:lpstr>
      <vt:lpstr>I/O缓冲</vt:lpstr>
      <vt:lpstr>I/O缓冲</vt:lpstr>
      <vt:lpstr>内容</vt:lpstr>
      <vt:lpstr>磁盘调度</vt:lpstr>
      <vt:lpstr>磁盘调度</vt:lpstr>
      <vt:lpstr>磁盘调度</vt:lpstr>
      <vt:lpstr>磁盘调度</vt:lpstr>
      <vt:lpstr>磁盘调度</vt:lpstr>
      <vt:lpstr>内容</vt:lpstr>
      <vt:lpstr>磁盘高速缓存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258</cp:revision>
  <cp:lastPrinted>2019-07-15T08:06:00Z</cp:lastPrinted>
  <dcterms:created xsi:type="dcterms:W3CDTF">2004-08-18T11:10:00Z</dcterms:created>
  <dcterms:modified xsi:type="dcterms:W3CDTF">2023-11-15T01:06:53Z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D49F62A1A6C04DFFA3671232678D7596_13</vt:lpwstr>
  </property>
  <property fmtid="{D5CDD505-2E9C-101B-9397-08002B2CF9AE}" pid="3" name="KSOProductBuildVer">
    <vt:lpwstr>2052-12.1.0.15712</vt:lpwstr>
  </property>
</Properties>
</file>