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31" r:id="rId3"/>
    <p:sldId id="330" r:id="rId5"/>
    <p:sldId id="332" r:id="rId6"/>
    <p:sldId id="336" r:id="rId7"/>
    <p:sldId id="339" r:id="rId8"/>
    <p:sldId id="337" r:id="rId9"/>
    <p:sldId id="354" r:id="rId10"/>
    <p:sldId id="360" r:id="rId11"/>
    <p:sldId id="355" r:id="rId12"/>
    <p:sldId id="357" r:id="rId13"/>
    <p:sldId id="368" r:id="rId14"/>
    <p:sldId id="358" r:id="rId15"/>
    <p:sldId id="359" r:id="rId16"/>
    <p:sldId id="344" r:id="rId17"/>
    <p:sldId id="350" r:id="rId18"/>
    <p:sldId id="353" r:id="rId19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 showGuides="1">
      <p:cViewPr varScale="1">
        <p:scale>
          <a:sx n="122" d="100"/>
          <a:sy n="122" d="100"/>
        </p:scale>
        <p:origin x="1284" y="1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itchFamily="-96" charset="-128"/>
                <a:cs typeface="MS PGothic" pitchFamily="-96" charset="-128"/>
              </a:rPr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en-US" altLang="zh-CN" sz="4800" dirty="0" smtClean="0"/>
              <a:t>DPCM</a:t>
            </a:r>
            <a:r>
              <a:rPr lang="zh-CN" altLang="en-US" sz="4800" dirty="0" smtClean="0"/>
              <a:t>编解码实验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2024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）对数变换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第六步：解码计算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量化因子法：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对数变换法：</a:t>
            </a:r>
            <a:endParaRPr lang="en-US" altLang="zh-CN" dirty="0" smtClean="0"/>
          </a:p>
          <a:p>
            <a:pPr marL="0" lvl="2" indent="0">
              <a:lnSpc>
                <a:spcPct val="130000"/>
              </a:lnSpc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需要搜索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来得到最好的编码质量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如何评价编码质量：主观方法：听辩；客观方法：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信噪比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91113" y="3391557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1" imgW="12192000" imgH="4876800" progId="Equation.DSMT4">
                  <p:embed/>
                </p:oleObj>
              </mc:Choice>
              <mc:Fallback>
                <p:oleObj name="Equation" r:id="rId1" imgW="12192000" imgH="4876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1113" y="3391557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69528" y="3791158"/>
          <a:ext cx="2905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37185600" imgH="4876800" progId="Equation.DSMT4">
                  <p:embed/>
                </p:oleObj>
              </mc:Choice>
              <mc:Fallback>
                <p:oleObj name="Equation" r:id="rId3" imgW="37185600" imgH="4876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9528" y="3791158"/>
                        <a:ext cx="2905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43050" y="2477667"/>
          <a:ext cx="1962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5" imgW="25298400" imgH="5486400" progId="Equation.DSMT4">
                  <p:embed/>
                </p:oleObj>
              </mc:Choice>
              <mc:Fallback>
                <p:oleObj name="Equation" r:id="rId5" imgW="25298400" imgH="54864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477667"/>
                        <a:ext cx="19621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67175" y="2500313"/>
          <a:ext cx="4073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7" imgW="52425600" imgH="4876800" progId="Equation.DSMT4">
                  <p:embed/>
                </p:oleObj>
              </mc:Choice>
              <mc:Fallback>
                <p:oleObj name="Equation" r:id="rId7" imgW="52425600" imgH="48768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2500313"/>
                        <a:ext cx="40735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63875" y="4235450"/>
          <a:ext cx="3786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9" imgW="48463200" imgH="5486400" progId="Equation.DSMT4">
                  <p:embed/>
                </p:oleObj>
              </mc:Choice>
              <mc:Fallback>
                <p:oleObj name="Equation" r:id="rId9" imgW="48463200" imgH="54864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3875" y="4235450"/>
                        <a:ext cx="3786188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爆炸形 2 5"/>
          <p:cNvSpPr/>
          <p:nvPr/>
        </p:nvSpPr>
        <p:spPr bwMode="auto">
          <a:xfrm>
            <a:off x="619760" y="2514600"/>
            <a:ext cx="8007350" cy="2562225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请设计你自己的压缩方式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第七步：封装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(flen-44)/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w=int8(ones(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/4,1))*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bin2dec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(‘11111111’);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=2:2:num-1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/2),c(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bitshift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(tmp,4);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tmp,c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仍占用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16bit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第八步：保存编码到文件（后缀</a:t>
            </a:r>
            <a:r>
              <a:rPr lang="zh-CN" altLang="en-US" dirty="0"/>
              <a:t>用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dpc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-be’);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x(1), ‘short’);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一个样本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‘char’);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解码算法？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（注：解码还原后存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改进思路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请提出你的若干改进策略（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均可）：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比如：能改善压缩语音质量的算法</a:t>
            </a:r>
            <a:endParaRPr lang="zh-CN" altLang="en-US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能进一步提高压缩比（降低编码速率）的方法，如去除静音段，仅传输静音段时长等。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计算信噪比</a:t>
            </a:r>
            <a:endParaRPr lang="en-US" altLang="zh-CN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65216" y="2057400"/>
          <a:ext cx="521356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" imgW="53644800" imgH="20726400" progId="Equation.DSMT4">
                  <p:embed/>
                </p:oleObj>
              </mc:Choice>
              <mc:Fallback>
                <p:oleObj name="Equation" r:id="rId1" imgW="53644800" imgH="20726400" progId="Equation.DSMT4">
                  <p:embed/>
                  <p:pic>
                    <p:nvPicPr>
                      <p:cNvPr id="0" name="图片 5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16" y="2057400"/>
                        <a:ext cx="521356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下次实验课之前在课程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群提交实验报告</a:t>
            </a:r>
            <a:endParaRPr lang="zh-CN" alt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0070C0"/>
                </a:solidFill>
              </a:rPr>
              <a:t>压缩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文件名</a:t>
            </a:r>
            <a:r>
              <a:rPr lang="zh-CN" altLang="en-US" dirty="0" smtClean="0"/>
              <a:t>：学号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-DPCM</a:t>
            </a:r>
            <a:r>
              <a:rPr lang="zh-CN" altLang="en-US" dirty="0" smtClean="0"/>
              <a:t>编码实验</a:t>
            </a:r>
            <a:r>
              <a:rPr lang="en-US" altLang="zh-CN" dirty="0" smtClean="0"/>
              <a:t>.xxx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</a:t>
            </a:r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实验报告电子版（</a:t>
            </a:r>
            <a:r>
              <a:rPr lang="en-US" altLang="zh-CN" dirty="0" smtClean="0"/>
              <a:t>1 </a:t>
            </a:r>
            <a:r>
              <a:rPr lang="zh-CN" altLang="en-US" dirty="0"/>
              <a:t>份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各声音的压缩和还原文件，例如：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    ‘1.wav’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的压缩文件</a:t>
            </a:r>
            <a:r>
              <a:rPr lang="en-US" altLang="zh-CN" dirty="0"/>
              <a:t>‘</a:t>
            </a:r>
            <a:r>
              <a:rPr lang="en-US" altLang="zh-CN" dirty="0" smtClean="0"/>
              <a:t>1_8bit.dpc’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    </a:t>
            </a:r>
            <a:r>
              <a:rPr lang="en-US" altLang="zh-CN" dirty="0"/>
              <a:t>‘1.wav’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4bit</a:t>
            </a:r>
            <a:r>
              <a:rPr lang="zh-CN" altLang="en-US" dirty="0"/>
              <a:t>的压缩文件</a:t>
            </a:r>
            <a:r>
              <a:rPr lang="en-US" altLang="zh-CN" dirty="0"/>
              <a:t>‘</a:t>
            </a:r>
            <a:r>
              <a:rPr lang="en-US" altLang="zh-CN" dirty="0" smtClean="0"/>
              <a:t>1_4bit.dpc</a:t>
            </a:r>
            <a:r>
              <a:rPr lang="en-US" altLang="zh-CN" dirty="0"/>
              <a:t>’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‘1_8bit.dpc’</a:t>
            </a:r>
            <a:r>
              <a:rPr lang="zh-CN" altLang="en-US" dirty="0" smtClean="0"/>
              <a:t>的还原文件</a:t>
            </a:r>
            <a:r>
              <a:rPr lang="en-US" altLang="zh-CN" dirty="0" smtClean="0"/>
              <a:t>1_8bit.pcm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‘1_4bit.dpc</a:t>
            </a:r>
            <a:r>
              <a:rPr lang="en-US" altLang="zh-CN" dirty="0"/>
              <a:t>’</a:t>
            </a:r>
            <a:r>
              <a:rPr lang="zh-CN" altLang="en-US" dirty="0"/>
              <a:t>的还原文件</a:t>
            </a:r>
            <a:r>
              <a:rPr lang="en-US" altLang="zh-CN" dirty="0" smtClean="0"/>
              <a:t>1_4bit.pcm</a:t>
            </a:r>
            <a:r>
              <a:rPr lang="zh-CN" altLang="en-US" dirty="0"/>
              <a:t>’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的编码（压缩）和解码（还原）的基本原理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能够设计和完成一个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能够编写计算信噪比的代码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r>
              <a:rPr lang="zh-CN" altLang="en-US" dirty="0" smtClean="0"/>
              <a:t>实验分组</a:t>
            </a:r>
            <a:endParaRPr lang="en-US" altLang="zh-CN" dirty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18:30-22:00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213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熟悉用开发工具进行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级操作的方法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的编解码原理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第一步：从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文件中读入原始数据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-le');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(fid,0,'eof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(fid,44,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(flen-44)/2,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'short');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步：与解码后的              计算差值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48488" y="4781846"/>
          <a:ext cx="6602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1" imgW="7924800" imgH="4876800" progId="Equation.DSMT4">
                  <p:embed/>
                </p:oleObj>
              </mc:Choice>
              <mc:Fallback>
                <p:oleObj name="Equation" r:id="rId1" imgW="7924800" imgH="4876800" progId="Equation.DSMT4">
                  <p:embed/>
                  <p:pic>
                    <p:nvPicPr>
                      <p:cNvPr id="0" name="图片 13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8488" y="4781846"/>
                        <a:ext cx="66024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02085" y="2362200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3" imgW="12192000" imgH="4876800" progId="Equation.DSMT4">
                  <p:embed/>
                </p:oleObj>
              </mc:Choice>
              <mc:Fallback>
                <p:oleObj name="Equation" r:id="rId3" imgW="12192000" imgH="4876800" progId="Equation.DSMT4">
                  <p:embed/>
                  <p:pic>
                    <p:nvPicPr>
                      <p:cNvPr id="0" name="图片 13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2085" y="2362200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01844" y="32004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5" imgW="7620000" imgH="4876800" progId="Equation.DSMT4">
                  <p:embed/>
                </p:oleObj>
              </mc:Choice>
              <mc:Fallback>
                <p:oleObj name="Equation" r:id="rId5" imgW="7620000" imgH="4876800" progId="Equation.DSMT4">
                  <p:embed/>
                  <p:pic>
                    <p:nvPicPr>
                      <p:cNvPr id="0" name="图片 13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1844" y="3200400"/>
                        <a:ext cx="63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816225" y="3200400"/>
            <a:ext cx="3886200" cy="418860"/>
            <a:chOff x="2057400" y="3352800"/>
            <a:chExt cx="3886200" cy="418860"/>
          </a:xfrm>
        </p:grpSpPr>
        <p:sp>
          <p:nvSpPr>
            <p:cNvPr id="7" name="矩形 6"/>
            <p:cNvSpPr/>
            <p:nvPr/>
          </p:nvSpPr>
          <p:spPr bwMode="auto">
            <a:xfrm>
              <a:off x="20574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432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4290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148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181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508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835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074900" y="3352800"/>
            <a:ext cx="558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" name="Equation" r:id="rId7" imgW="6705600" imgH="4876800" progId="Equation.DSMT4">
                    <p:embed/>
                  </p:oleObj>
                </mc:Choice>
                <mc:Fallback>
                  <p:oleObj name="Equation" r:id="rId7" imgW="6705600" imgH="4876800" progId="Equation.DSMT4">
                    <p:embed/>
                    <p:pic>
                      <p:nvPicPr>
                        <p:cNvPr id="0" name="图片 13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74900" y="3352800"/>
                          <a:ext cx="558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280035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" name="Equation" r:id="rId9" imgW="7315200" imgH="4876800" progId="Equation.DSMT4">
                    <p:embed/>
                  </p:oleObj>
                </mc:Choice>
                <mc:Fallback>
                  <p:oleObj name="Equation" r:id="rId9" imgW="7315200" imgH="4876800" progId="Equation.DSMT4">
                    <p:embed/>
                    <p:pic>
                      <p:nvPicPr>
                        <p:cNvPr id="0" name="图片 13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0035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50520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Equation" r:id="rId11" imgW="7315200" imgH="4876800" progId="Equation.DSMT4">
                    <p:embed/>
                  </p:oleObj>
                </mc:Choice>
                <mc:Fallback>
                  <p:oleObj name="Equation" r:id="rId11" imgW="7315200" imgH="4876800" progId="Equation.DSMT4">
                    <p:embed/>
                    <p:pic>
                      <p:nvPicPr>
                        <p:cNvPr id="0" name="图片 134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0520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4157700" y="336526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Equation" r:id="rId13" imgW="7315200" imgH="4876800" progId="Equation.DSMT4">
                    <p:embed/>
                  </p:oleObj>
                </mc:Choice>
                <mc:Fallback>
                  <p:oleObj name="Equation" r:id="rId13" imgW="7315200" imgH="4876800" progId="Equation.DSMT4">
                    <p:embed/>
                    <p:pic>
                      <p:nvPicPr>
                        <p:cNvPr id="0" name="图片 134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57700" y="336526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16225" y="4800600"/>
            <a:ext cx="3886200" cy="442144"/>
            <a:chOff x="2057400" y="4800600"/>
            <a:chExt cx="3886200" cy="442144"/>
          </a:xfrm>
        </p:grpSpPr>
        <p:sp>
          <p:nvSpPr>
            <p:cNvPr id="14" name="矩形 13"/>
            <p:cNvSpPr/>
            <p:nvPr/>
          </p:nvSpPr>
          <p:spPr bwMode="auto">
            <a:xfrm>
              <a:off x="20574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432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4290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1148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81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508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835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101900" y="4836344"/>
            <a:ext cx="584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Equation" r:id="rId15" imgW="7010400" imgH="4876800" progId="Equation.DSMT4">
                    <p:embed/>
                  </p:oleObj>
                </mc:Choice>
                <mc:Fallback>
                  <p:oleObj name="Equation" r:id="rId15" imgW="7010400" imgH="4876800" progId="Equation.DSMT4">
                    <p:embed/>
                    <p:pic>
                      <p:nvPicPr>
                        <p:cNvPr id="0" name="图片 13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01900" y="4836344"/>
                          <a:ext cx="5842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2762250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" name="Equation" r:id="rId17" imgW="7620000" imgH="4876800" progId="Equation.DSMT4">
                    <p:embed/>
                  </p:oleObj>
                </mc:Choice>
                <mc:Fallback>
                  <p:oleObj name="Equation" r:id="rId17" imgW="7620000" imgH="4876800" progId="Equation.DSMT4">
                    <p:embed/>
                    <p:pic>
                      <p:nvPicPr>
                        <p:cNvPr id="0" name="图片 134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62250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3475112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" name="Equation" r:id="rId19" imgW="7620000" imgH="4876800" progId="Equation.DSMT4">
                    <p:embed/>
                  </p:oleObj>
                </mc:Choice>
                <mc:Fallback>
                  <p:oleObj name="Equation" r:id="rId19" imgW="7620000" imgH="4876800" progId="Equation.DSMT4">
                    <p:embed/>
                    <p:pic>
                      <p:nvPicPr>
                        <p:cNvPr id="0" name="图片 135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475112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直接箭头连接符 28"/>
          <p:cNvCxnSpPr>
            <a:stCxn id="7" idx="2"/>
            <a:endCxn id="14" idx="0"/>
          </p:cNvCxnSpPr>
          <p:nvPr/>
        </p:nvCxnSpPr>
        <p:spPr bwMode="auto">
          <a:xfrm>
            <a:off x="3159125" y="3606800"/>
            <a:ext cx="0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584200" y="4191000"/>
            <a:ext cx="1930400" cy="466726"/>
            <a:chOff x="584200" y="4191000"/>
            <a:chExt cx="1930400" cy="466726"/>
          </a:xfrm>
        </p:grpSpPr>
        <p:sp>
          <p:nvSpPr>
            <p:cNvPr id="31" name="矩形标注 30"/>
            <p:cNvSpPr/>
            <p:nvPr/>
          </p:nvSpPr>
          <p:spPr bwMode="auto">
            <a:xfrm>
              <a:off x="604801" y="4191000"/>
              <a:ext cx="1906624" cy="466726"/>
            </a:xfrm>
            <a:prstGeom prst="wedgeRectCallout">
              <a:avLst>
                <a:gd name="adj1" fmla="val 82464"/>
                <a:gd name="adj2" fmla="val -45568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84200" y="4240213"/>
            <a:ext cx="1930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" name="Equation" r:id="rId21" imgW="23164800" imgH="4876800" progId="Equation.DSMT4">
                    <p:embed/>
                  </p:oleObj>
                </mc:Choice>
                <mc:Fallback>
                  <p:oleObj name="Equation" r:id="rId21" imgW="23164800" imgH="4876800" progId="Equation.DSMT4">
                    <p:embed/>
                    <p:pic>
                      <p:nvPicPr>
                        <p:cNvPr id="0" name="图片 135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84200" y="4240213"/>
                          <a:ext cx="1930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直接箭头连接符 35"/>
          <p:cNvCxnSpPr>
            <a:endCxn id="14" idx="0"/>
          </p:cNvCxnSpPr>
          <p:nvPr/>
        </p:nvCxnSpPr>
        <p:spPr bwMode="auto">
          <a:xfrm flipH="1">
            <a:off x="315912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5649826" y="3717924"/>
            <a:ext cx="2084474" cy="466726"/>
            <a:chOff x="5649826" y="3717924"/>
            <a:chExt cx="2084474" cy="466726"/>
          </a:xfrm>
        </p:grpSpPr>
        <p:sp>
          <p:nvSpPr>
            <p:cNvPr id="38" name="矩形标注 37"/>
            <p:cNvSpPr/>
            <p:nvPr/>
          </p:nvSpPr>
          <p:spPr bwMode="auto">
            <a:xfrm>
              <a:off x="5649826" y="3717924"/>
              <a:ext cx="2046374" cy="466726"/>
            </a:xfrm>
            <a:prstGeom prst="wedgeRectCallout">
              <a:avLst>
                <a:gd name="adj1" fmla="val -145998"/>
                <a:gd name="adj2" fmla="val -14956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5651500" y="3767138"/>
            <a:ext cx="2082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" name="Equation" r:id="rId23" imgW="24993600" imgH="4876800" progId="Equation.DSMT4">
                    <p:embed/>
                  </p:oleObj>
                </mc:Choice>
                <mc:Fallback>
                  <p:oleObj name="Equation" r:id="rId23" imgW="24993600" imgH="4876800" progId="Equation.DSMT4">
                    <p:embed/>
                    <p:pic>
                      <p:nvPicPr>
                        <p:cNvPr id="0" name="图片 135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651500" y="3767138"/>
                          <a:ext cx="2082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 bwMode="auto">
          <a:xfrm flipH="1">
            <a:off x="384807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" name="组合 27"/>
          <p:cNvGrpSpPr/>
          <p:nvPr/>
        </p:nvGrpSpPr>
        <p:grpSpPr>
          <a:xfrm>
            <a:off x="5838825" y="4329099"/>
            <a:ext cx="2108200" cy="466726"/>
            <a:chOff x="5838825" y="4329099"/>
            <a:chExt cx="2108200" cy="466726"/>
          </a:xfrm>
        </p:grpSpPr>
        <p:sp>
          <p:nvSpPr>
            <p:cNvPr id="41" name="矩形标注 40"/>
            <p:cNvSpPr/>
            <p:nvPr/>
          </p:nvSpPr>
          <p:spPr bwMode="auto">
            <a:xfrm>
              <a:off x="5849893" y="4329099"/>
              <a:ext cx="2046374" cy="466726"/>
            </a:xfrm>
            <a:prstGeom prst="wedgeRectCallout">
              <a:avLst>
                <a:gd name="adj1" fmla="val -139016"/>
                <a:gd name="adj2" fmla="val -1181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5838825" y="4378325"/>
            <a:ext cx="2108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" name="Equation" r:id="rId25" imgW="25298400" imgH="4876800" progId="Equation.DSMT4">
                    <p:embed/>
                  </p:oleObj>
                </mc:Choice>
                <mc:Fallback>
                  <p:oleObj name="Equation" r:id="rId25" imgW="25298400" imgH="4876800" progId="Equation.DSMT4">
                    <p:embed/>
                    <p:pic>
                      <p:nvPicPr>
                        <p:cNvPr id="0" name="图片 135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838825" y="4378325"/>
                          <a:ext cx="21082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比特编码算法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第三步：对从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进行重新量化，要求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，一个采样一个</a:t>
            </a:r>
            <a:r>
              <a:rPr lang="en-US" altLang="zh-CN" dirty="0" smtClean="0"/>
              <a:t>BYTE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 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量化因子法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第四步：解码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28800" y="3117717"/>
          <a:ext cx="32861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" imgW="42367200" imgH="17068800" progId="Equation.DSMT4">
                  <p:embed/>
                </p:oleObj>
              </mc:Choice>
              <mc:Fallback>
                <p:oleObj name="Equation" r:id="rId1" imgW="42367200" imgH="17068800" progId="Equation.DSMT4">
                  <p:embed/>
                  <p:pic>
                    <p:nvPicPr>
                      <p:cNvPr id="0" name="图片 6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117717"/>
                        <a:ext cx="32861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量化误差？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590800" y="5600700"/>
          <a:ext cx="2143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27432000" imgH="4876800" progId="Equation.DSMT4">
                  <p:embed/>
                </p:oleObj>
              </mc:Choice>
              <mc:Fallback>
                <p:oleObj name="Equation" r:id="rId3" imgW="27432000" imgH="4876800" progId="Equation.DSMT4">
                  <p:embed/>
                  <p:pic>
                    <p:nvPicPr>
                      <p:cNvPr id="0" name="图片 6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600700"/>
                        <a:ext cx="2143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比特编码算法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第五步：对从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进行重新量化，要求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，两个采样一个</a:t>
            </a:r>
            <a:r>
              <a:rPr lang="en-US" altLang="zh-CN" dirty="0" smtClean="0"/>
              <a:t>BYTE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设计一个因子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 ??)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4125" y="3071321"/>
          <a:ext cx="2743200" cy="132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" imgW="35356800" imgH="17068800" progId="Equation.DSMT4">
                  <p:embed/>
                </p:oleObj>
              </mc:Choice>
              <mc:Fallback>
                <p:oleObj name="Equation" r:id="rId1" imgW="35356800" imgH="17068800" progId="Equation.DSMT4">
                  <p:embed/>
                  <p:pic>
                    <p:nvPicPr>
                      <p:cNvPr id="0" name="图片 2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4125" y="3071321"/>
                        <a:ext cx="2743200" cy="1324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19200" y="5153025"/>
          <a:ext cx="48482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62484000" imgH="17068800" progId="Equation.DSMT4">
                  <p:embed/>
                </p:oleObj>
              </mc:Choice>
              <mc:Fallback>
                <p:oleObj name="Equation" r:id="rId3" imgW="62484000" imgH="17068800" progId="Equation.DSMT4">
                  <p:embed/>
                  <p:pic>
                    <p:nvPicPr>
                      <p:cNvPr id="0" name="图片 2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5153025"/>
                        <a:ext cx="48482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量化误差？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51450" y="3048000"/>
          <a:ext cx="29083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37490400" imgH="17068800" progId="Equation.DSMT4">
                  <p:embed/>
                </p:oleObj>
              </mc:Choice>
              <mc:Fallback>
                <p:oleObj name="Equation" r:id="rId5" imgW="37490400" imgH="17068800" progId="Equation.DSMT4">
                  <p:embed/>
                  <p:pic>
                    <p:nvPicPr>
                      <p:cNvPr id="0" name="图片 2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1450" y="3048000"/>
                        <a:ext cx="29083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622091" y="3657600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648200" y="5436311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943600" y="5296692"/>
          <a:ext cx="1701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21945600" imgH="4876800" progId="Equation.DSMT4">
                  <p:embed/>
                </p:oleObj>
              </mc:Choice>
              <mc:Fallback>
                <p:oleObj name="Equation" r:id="rId7" imgW="21945600" imgH="4876800" progId="Equation.DSMT4">
                  <p:embed/>
                  <p:pic>
                    <p:nvPicPr>
                      <p:cNvPr id="0" name="图片 2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3600" y="5296692"/>
                        <a:ext cx="170180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p="http://schemas.openxmlformats.org/presentationml/2006/main">
  <p:tag name="commondata" val="eyJoZGlkIjoiMTdlMWFlOWY3ODUzY2IxNWQ1YmNlMzM3YjllMWJkOGIifQ==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2197</Words>
  <Application>WPS 演示</Application>
  <PresentationFormat>全屏显示(4:3)</PresentationFormat>
  <Paragraphs>175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16</vt:i4>
      </vt:variant>
    </vt:vector>
  </HeadingPairs>
  <TitlesOfParts>
    <vt:vector size="56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Segoe Print</vt:lpstr>
      <vt:lpstr>微软雅黑</vt:lpstr>
      <vt:lpstr>Arial Unicode MS</vt:lpstr>
      <vt:lpstr>Yu Gothic</vt:lpstr>
      <vt:lpstr>template2007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DPCM编解码实验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郑铁然</cp:lastModifiedBy>
  <cp:revision>293</cp:revision>
  <cp:lastPrinted>2012-09-05T04:08:00Z</cp:lastPrinted>
  <dcterms:created xsi:type="dcterms:W3CDTF">2012-09-06T15:16:00Z</dcterms:created>
  <dcterms:modified xsi:type="dcterms:W3CDTF">2024-04-07T01:53:38Z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C8A41DE014E941D88F93F1D2E644638F_13</vt:lpwstr>
  </property>
  <property fmtid="{D5CDD505-2E9C-101B-9397-08002B2CF9AE}" pid="3" name="KSOProductBuildVer">
    <vt:lpwstr>2052-12.1.0.16388</vt:lpwstr>
  </property>
</Properties>
</file>