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31" r:id="rId3"/>
    <p:sldId id="330" r:id="rId5"/>
    <p:sldId id="332" r:id="rId6"/>
    <p:sldId id="336" r:id="rId7"/>
    <p:sldId id="339" r:id="rId8"/>
    <p:sldId id="369" r:id="rId9"/>
    <p:sldId id="337" r:id="rId10"/>
    <p:sldId id="360" r:id="rId11"/>
    <p:sldId id="362" r:id="rId12"/>
    <p:sldId id="361" r:id="rId13"/>
    <p:sldId id="363" r:id="rId14"/>
    <p:sldId id="370" r:id="rId15"/>
    <p:sldId id="371" r:id="rId16"/>
    <p:sldId id="353" r:id="rId17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 showGuides="1">
      <p:cViewPr varScale="1">
        <p:scale>
          <a:sx n="122" d="100"/>
          <a:sy n="122" d="100"/>
        </p:scale>
        <p:origin x="1284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语音识别实验</a:t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2024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</a:t>
            </a:r>
            <a:r>
              <a:rPr altLang="zh-CN" sz="2800" dirty="0" smtClean="0"/>
              <a:t>1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读入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特征矢量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67538"/>
            <a:ext cx="5715000" cy="2928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编程实现基于</a:t>
            </a:r>
            <a:r>
              <a:rPr lang="en-US" altLang="zh-CN" dirty="0" smtClean="0"/>
              <a:t>DTW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的识别算法</a:t>
            </a:r>
            <a:endParaRPr lang="zh-CN" altLang="en-US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测试识别</a:t>
            </a:r>
            <a:r>
              <a:rPr lang="zh-CN" altLang="en-US" dirty="0" smtClean="0"/>
              <a:t>准确率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任务二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连续语音识别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确定要复现的连续语音识别算法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举例：</a:t>
            </a:r>
            <a:endParaRPr lang="zh-CN" altLang="en-US" dirty="0" smtClean="0"/>
          </a:p>
          <a:p>
            <a:pPr marL="457200" lvl="1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Kaldi</a:t>
            </a:r>
            <a:r>
              <a:rPr lang="zh-CN" altLang="en-US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1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65" dirty="0" smtClean="0">
                <a:solidFill>
                  <a:srgbClr val="0070C0"/>
                </a:solidFill>
                <a:sym typeface="+mn-ea"/>
              </a:rPr>
              <a:t>https</a:t>
            </a:r>
            <a:r>
              <a:rPr lang="en-US" altLang="zh-CN" sz="1665" dirty="0">
                <a:solidFill>
                  <a:srgbClr val="0070C0"/>
                </a:solidFill>
                <a:sym typeface="+mn-ea"/>
              </a:rPr>
              <a:t>://github.com/kaldi-asr/kaldi</a:t>
            </a:r>
            <a:endParaRPr lang="en-US" altLang="zh-CN" sz="1665" dirty="0">
              <a:solidFill>
                <a:srgbClr val="0070C0"/>
              </a:solidFill>
            </a:endParaRPr>
          </a:p>
          <a:p>
            <a:pPr marL="457200" lvl="1" indent="0" algn="l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Kaldi2：</a:t>
            </a:r>
            <a:endParaRPr lang="zh-CN" altLang="en-US" sz="1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65" dirty="0">
                <a:solidFill>
                  <a:srgbClr val="0070C0"/>
                </a:solidFill>
                <a:sym typeface="+mn-ea"/>
              </a:rPr>
              <a:t>       https://github.com/k2-fsa/k2</a:t>
            </a:r>
            <a:endParaRPr lang="en-US" altLang="zh-CN" sz="1665" dirty="0">
              <a:solidFill>
                <a:srgbClr val="0070C0"/>
              </a:solidFill>
            </a:endParaRPr>
          </a:p>
          <a:p>
            <a:pPr marL="457200" lvl="1" indent="0" algn="l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wav2vec 2.0</a:t>
            </a:r>
            <a:r>
              <a:rPr lang="zh-CN" altLang="en-US" sz="1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(FAIR)</a:t>
            </a:r>
            <a:endParaRPr lang="zh-CN" altLang="en-US" sz="166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00000"/>
              </a:lnSpc>
              <a:spcAft>
                <a:spcPct val="35000"/>
              </a:spcAft>
              <a:buClr>
                <a:srgbClr val="9900FF"/>
              </a:buClr>
              <a:buNone/>
            </a:pPr>
            <a:r>
              <a:rPr lang="en-US" altLang="zh-CN" sz="1665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166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https://github.com/pytorch/fairseq</a:t>
            </a:r>
            <a:endParaRPr lang="zh-CN" altLang="en-US" sz="1665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00000"/>
              </a:lnSpc>
              <a:spcAft>
                <a:spcPct val="35000"/>
              </a:spcAft>
              <a:buClr>
                <a:srgbClr val="9900FF"/>
              </a:buCl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。。。。。。。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复现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注：最好</a:t>
            </a:r>
            <a:r>
              <a:rPr lang="zh-CN" altLang="en-US" dirty="0" smtClean="0"/>
              <a:t>能找到训练好的模型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如果需要，本课程也提供了一个语料集：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链接：https://pan.baidu.com/s/1sa9I_ssbsRJLm4Xl7miCnQ?pwd=5jni 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提取码：5jni 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测试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实验结果提交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</a:t>
            </a:r>
            <a:r>
              <a:rPr lang="zh-CN" altLang="en-US" dirty="0" smtClean="0"/>
              <a:t>内容（每人一份）：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</a:t>
            </a:r>
            <a:r>
              <a:rPr lang="zh-CN" altLang="en-US" dirty="0" smtClean="0"/>
              <a:t>电子版</a:t>
            </a:r>
            <a:endParaRPr lang="zh-CN" alt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>
                <a:solidFill>
                  <a:srgbClr val="0070C0"/>
                </a:solidFill>
              </a:rPr>
              <a:t>注：不给模板，自己拟定报告格式，呈现效果是打分的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</a:t>
            </a:r>
            <a:r>
              <a:rPr lang="zh-CN" altLang="en-US" dirty="0" smtClean="0">
                <a:solidFill>
                  <a:srgbClr val="0070C0"/>
                </a:solidFill>
              </a:rPr>
              <a:t>重要依据。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语料压缩包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算法程序压缩包（任务一和任务</a:t>
            </a:r>
            <a:r>
              <a:rPr lang="zh-CN" altLang="en-US" dirty="0" smtClean="0"/>
              <a:t>二）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     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对语音识别技术进行动手实践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掌握一种语音识别算法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设计和编写一种</a:t>
            </a:r>
            <a:r>
              <a:rPr lang="zh-CN" altLang="en-US" dirty="0" smtClean="0"/>
              <a:t>语音识别的算法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实验室教师：</a:t>
            </a:r>
            <a:endParaRPr lang="en-US" altLang="zh-CN" dirty="0" smtClean="0"/>
          </a:p>
          <a:p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zh-CN" altLang="en-US" dirty="0" smtClean="0"/>
              <a:t>一人</a:t>
            </a:r>
            <a:r>
              <a:rPr lang="zh-CN" altLang="en-US" dirty="0"/>
              <a:t>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18:30-22:00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 smtClean="0"/>
              <a:t>成绩：本次实验按</a:t>
            </a:r>
            <a:r>
              <a:rPr lang="en-US" altLang="zh-CN" dirty="0" smtClean="0"/>
              <a:t>1</a:t>
            </a:r>
            <a:r>
              <a:rPr lang="en-US" altLang="zh-CN" dirty="0" smtClean="0"/>
              <a:t>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213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熟悉语音识别相关的理论知识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实验内容包含两项内容，</a:t>
            </a:r>
            <a:r>
              <a:rPr lang="zh-CN" altLang="en-US" dirty="0" smtClean="0">
                <a:solidFill>
                  <a:srgbClr val="0070C0"/>
                </a:solidFill>
              </a:rPr>
              <a:t>任选其中一项</a:t>
            </a:r>
            <a:r>
              <a:rPr lang="zh-CN" altLang="en-US" dirty="0" smtClean="0"/>
              <a:t>完成：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任务一：</a:t>
            </a:r>
            <a:r>
              <a:rPr lang="zh-CN" altLang="en-US" dirty="0" smtClean="0">
                <a:solidFill>
                  <a:srgbClr val="0070C0"/>
                </a:solidFill>
              </a:rPr>
              <a:t>命令词识别任务</a:t>
            </a:r>
            <a:endParaRPr lang="zh-CN" altLang="en-US" dirty="0" smtClean="0"/>
          </a:p>
          <a:p>
            <a:pPr lvl="3">
              <a:lnSpc>
                <a:spcPct val="130000"/>
              </a:lnSpc>
            </a:pPr>
            <a:r>
              <a:rPr lang="zh-CN" altLang="en-US" dirty="0" smtClean="0"/>
              <a:t>设计一个命令词识别</a:t>
            </a:r>
            <a:r>
              <a:rPr lang="zh-CN" altLang="en-US" dirty="0" smtClean="0"/>
              <a:t>任务；</a:t>
            </a:r>
            <a:endParaRPr lang="zh-CN" altLang="en-US" dirty="0" smtClean="0"/>
          </a:p>
          <a:p>
            <a:pPr lvl="3">
              <a:lnSpc>
                <a:spcPct val="13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DTW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算法进行</a:t>
            </a:r>
            <a:r>
              <a:rPr lang="zh-CN" altLang="en-US" dirty="0" smtClean="0"/>
              <a:t>编程实现；</a:t>
            </a:r>
            <a:endParaRPr lang="zh-CN" altLang="en-US" dirty="0" smtClean="0"/>
          </a:p>
          <a:p>
            <a:pPr lvl="3">
              <a:lnSpc>
                <a:spcPct val="130000"/>
              </a:lnSpc>
            </a:pPr>
            <a:r>
              <a:rPr lang="zh-CN" altLang="en-US" dirty="0" smtClean="0"/>
              <a:t>测试算法</a:t>
            </a:r>
            <a:r>
              <a:rPr lang="zh-CN" altLang="en-US" dirty="0" smtClean="0"/>
              <a:t>的识别准确</a:t>
            </a:r>
            <a:r>
              <a:rPr lang="zh-CN" altLang="en-US" dirty="0" smtClean="0"/>
              <a:t>率。</a:t>
            </a:r>
            <a:endParaRPr lang="zh-CN" altLang="en-US" dirty="0" smtClean="0"/>
          </a:p>
          <a:p>
            <a:pPr marL="1371600" lvl="3" indent="0">
              <a:lnSpc>
                <a:spcPct val="130000"/>
              </a:lnSpc>
              <a:buNone/>
            </a:pP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任务二：</a:t>
            </a:r>
            <a:r>
              <a:rPr lang="zh-CN" altLang="en-US" dirty="0" smtClean="0">
                <a:solidFill>
                  <a:srgbClr val="0070C0"/>
                </a:solidFill>
              </a:rPr>
              <a:t>连续语音识别任务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lvl="3">
              <a:lnSpc>
                <a:spcPct val="130000"/>
              </a:lnSpc>
            </a:pPr>
            <a:r>
              <a:rPr lang="zh-CN" altLang="en-US" dirty="0" smtClean="0">
                <a:sym typeface="+mn-ea"/>
              </a:rPr>
              <a:t>找到一种连续语音识别</a:t>
            </a:r>
            <a:r>
              <a:rPr lang="zh-CN" altLang="en-US" dirty="0" smtClean="0">
                <a:sym typeface="+mn-ea"/>
              </a:rPr>
              <a:t>模型；</a:t>
            </a:r>
            <a:endParaRPr lang="zh-CN" altLang="en-US" dirty="0" smtClean="0"/>
          </a:p>
          <a:p>
            <a:pPr lvl="3">
              <a:lnSpc>
                <a:spcPct val="130000"/>
              </a:lnSpc>
            </a:pPr>
            <a:r>
              <a:rPr lang="zh-CN" altLang="en-US" dirty="0" smtClean="0">
                <a:sym typeface="+mn-ea"/>
              </a:rPr>
              <a:t>进行算法</a:t>
            </a:r>
            <a:r>
              <a:rPr lang="zh-CN" altLang="en-US" dirty="0" smtClean="0">
                <a:sym typeface="+mn-ea"/>
              </a:rPr>
              <a:t>复现；</a:t>
            </a:r>
            <a:endParaRPr lang="zh-CN" altLang="en-US" dirty="0" smtClean="0"/>
          </a:p>
          <a:p>
            <a:pPr lvl="3">
              <a:lnSpc>
                <a:spcPct val="130000"/>
              </a:lnSpc>
            </a:pPr>
            <a:r>
              <a:rPr lang="zh-CN" altLang="en-US" dirty="0" smtClean="0"/>
              <a:t>进行识别</a:t>
            </a:r>
            <a:r>
              <a:rPr lang="zh-CN" altLang="en-US" dirty="0" smtClean="0"/>
              <a:t>测试。</a:t>
            </a:r>
            <a:endParaRPr lang="zh-CN" altLang="en-US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任务一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命令词语音识别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设计命令词识别任务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设想一个任务，如智能家居、或车辆控制等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确定词表，要求词表中不少于</a:t>
            </a:r>
            <a:r>
              <a:rPr lang="en-US" altLang="zh-CN" dirty="0"/>
              <a:t>5</a:t>
            </a:r>
            <a:r>
              <a:rPr lang="zh-CN" altLang="en-US" dirty="0" smtClean="0"/>
              <a:t>个词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录制语料。</a:t>
            </a:r>
            <a:r>
              <a:rPr lang="en-US" altLang="zh-CN" dirty="0" smtClean="0"/>
              <a:t>(Wav,16kHz,16bit).</a:t>
            </a:r>
            <a:r>
              <a:rPr lang="zh-CN" altLang="en-US" dirty="0" smtClean="0"/>
              <a:t> 每个词每人不少于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遍。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算法，取其中</a:t>
            </a:r>
            <a:r>
              <a:rPr lang="zh-CN" altLang="en-US" dirty="0"/>
              <a:t>一</a:t>
            </a:r>
            <a:r>
              <a:rPr lang="zh-CN" altLang="en-US" dirty="0" smtClean="0"/>
              <a:t>个实例为模板（每人一个），其它用于测试。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算法，取其中</a:t>
            </a:r>
            <a:r>
              <a:rPr lang="en-US" altLang="zh-CN" dirty="0" smtClean="0"/>
              <a:t>7</a:t>
            </a:r>
            <a:r>
              <a:rPr lang="zh-CN" altLang="en-US" dirty="0" smtClean="0"/>
              <a:t>例（每人）为训练语料，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例（每人）为测试语料。可以用采集工具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或编程实现语音采集。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检查语料。通过听辩检查</a:t>
            </a:r>
            <a:r>
              <a:rPr lang="zh-CN" altLang="en-US" dirty="0"/>
              <a:t>来</a:t>
            </a:r>
            <a:r>
              <a:rPr lang="zh-CN" altLang="en-US" dirty="0" smtClean="0"/>
              <a:t>保证语料质量。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去除静音。可以用端点检测算法实现，也可以手工实现。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 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每帧提取</a:t>
            </a:r>
            <a:r>
              <a:rPr lang="en-US" altLang="zh-CN" dirty="0" smtClean="0"/>
              <a:t>39</a:t>
            </a:r>
            <a:r>
              <a:rPr lang="zh-CN" altLang="en-US" dirty="0" smtClean="0"/>
              <a:t>维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特征，帧长</a:t>
            </a:r>
            <a:r>
              <a:rPr lang="en-US" altLang="zh-CN" dirty="0" smtClean="0"/>
              <a:t>25ms</a:t>
            </a:r>
            <a:r>
              <a:rPr lang="zh-CN" altLang="en-US" dirty="0" smtClean="0"/>
              <a:t>，帧移</a:t>
            </a:r>
            <a:r>
              <a:rPr lang="en-US" altLang="zh-CN" dirty="0" smtClean="0"/>
              <a:t>10ms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可以采用</a:t>
            </a:r>
            <a:r>
              <a:rPr lang="en-US" altLang="zh-CN" dirty="0" smtClean="0"/>
              <a:t>HTK</a:t>
            </a:r>
            <a:r>
              <a:rPr lang="zh-CN" altLang="en-US" dirty="0" smtClean="0"/>
              <a:t>工具包中的</a:t>
            </a:r>
            <a:r>
              <a:rPr lang="en-US" altLang="zh-CN" dirty="0" err="1" smtClean="0"/>
              <a:t>hcopy</a:t>
            </a:r>
            <a:r>
              <a:rPr lang="zh-CN" altLang="en-US" dirty="0" smtClean="0"/>
              <a:t>命令实现（要求语料是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格式）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</a:t>
            </a:r>
            <a:r>
              <a:rPr lang="en-US" altLang="zh-CN" dirty="0" smtClean="0">
                <a:solidFill>
                  <a:srgbClr val="FF0000"/>
                </a:solidFill>
              </a:rPr>
              <a:t>.\data\</a:t>
            </a:r>
            <a:r>
              <a:rPr lang="en-US" altLang="zh-CN" dirty="0" err="1">
                <a:solidFill>
                  <a:srgbClr val="FF0000"/>
                </a:solidFill>
              </a:rPr>
              <a:t>list</a:t>
            </a:r>
            <a:r>
              <a:rPr lang="en-US" altLang="zh-CN" dirty="0" err="1" smtClean="0">
                <a:solidFill>
                  <a:srgbClr val="FF0000"/>
                </a:solidFill>
              </a:rPr>
              <a:t>.scp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-A  -D  -T </a:t>
            </a:r>
            <a:r>
              <a:rPr lang="zh-CN" altLang="en-US" dirty="0" smtClean="0"/>
              <a:t>设置命令执行时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显示内容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-C  </a:t>
            </a:r>
            <a:r>
              <a:rPr lang="zh-CN" altLang="en-US" dirty="0" smtClean="0"/>
              <a:t>后告知配置文件名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37755"/>
            <a:ext cx="4762962" cy="3291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 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-S  </a:t>
            </a:r>
            <a:r>
              <a:rPr lang="zh-CN" altLang="en-US" dirty="0" smtClean="0"/>
              <a:t>脚本文件名，存放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文件和对应的特征文件</a:t>
            </a:r>
            <a:r>
              <a:rPr lang="zh-CN" altLang="en-US" dirty="0"/>
              <a:t>的</a:t>
            </a:r>
            <a:r>
              <a:rPr lang="zh-CN" altLang="en-US" dirty="0" smtClean="0"/>
              <a:t>列表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378085"/>
            <a:ext cx="6934200" cy="436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DhlNTM2MTA4NWNjODIxZmM5YzM4ZTZhYzBmZTk2ZjQ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WPS 演示</Application>
  <PresentationFormat>全屏显示(4:3)</PresentationFormat>
  <Paragraphs>138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Segoe Print</vt:lpstr>
      <vt:lpstr>微软雅黑</vt:lpstr>
      <vt:lpstr>Arial Unicode MS</vt:lpstr>
      <vt:lpstr>template2007</vt:lpstr>
      <vt:lpstr>语音识别实验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郑铁然</cp:lastModifiedBy>
  <cp:revision>300</cp:revision>
  <cp:lastPrinted>2012-09-05T04:08:00Z</cp:lastPrinted>
  <dcterms:created xsi:type="dcterms:W3CDTF">2012-09-06T15:16:00Z</dcterms:created>
  <dcterms:modified xsi:type="dcterms:W3CDTF">2024-04-13T08:10:19Z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6ED8787E0B2D41429B125707B31E4B15_13</vt:lpwstr>
  </property>
  <property fmtid="{D5CDD505-2E9C-101B-9397-08002B2CF9AE}" pid="3" name="KSOProductBuildVer">
    <vt:lpwstr>2052-12.1.0.16388</vt:lpwstr>
  </property>
</Properties>
</file>