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5" r:id="rId3"/>
    <p:sldId id="656" r:id="rId5"/>
    <p:sldId id="418" r:id="rId6"/>
    <p:sldId id="660" r:id="rId7"/>
    <p:sldId id="661" r:id="rId8"/>
    <p:sldId id="662" r:id="rId9"/>
    <p:sldId id="663" r:id="rId10"/>
    <p:sldId id="664" r:id="rId11"/>
    <p:sldId id="419" r:id="rId12"/>
    <p:sldId id="666" r:id="rId13"/>
    <p:sldId id="317" r:id="rId14"/>
    <p:sldId id="673" r:id="rId15"/>
    <p:sldId id="368" r:id="rId16"/>
    <p:sldId id="658" r:id="rId17"/>
    <p:sldId id="668" r:id="rId18"/>
    <p:sldId id="667" r:id="rId19"/>
    <p:sldId id="670" r:id="rId20"/>
    <p:sldId id="671" r:id="rId21"/>
    <p:sldId id="672" r:id="rId22"/>
    <p:sldId id="420" r:id="rId23"/>
    <p:sldId id="674" r:id="rId24"/>
    <p:sldId id="675" r:id="rId25"/>
    <p:sldId id="369" r:id="rId26"/>
    <p:sldId id="370" r:id="rId27"/>
    <p:sldId id="676" r:id="rId28"/>
    <p:sldId id="677" r:id="rId29"/>
    <p:sldId id="678" r:id="rId30"/>
    <p:sldId id="679" r:id="rId31"/>
    <p:sldId id="680" r:id="rId32"/>
    <p:sldId id="682" r:id="rId33"/>
    <p:sldId id="683" r:id="rId34"/>
    <p:sldId id="684" r:id="rId35"/>
    <p:sldId id="687" r:id="rId36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FF"/>
    <a:srgbClr val="66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1"/>
    <p:restoredTop sz="94719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86EF3C-653B-40FE-B070-75EBD298D4B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07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58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9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32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4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5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5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D2566E-DA18-4F20-B7DC-1DF694DC44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www.itu.in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989888" cy="79216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智能语音处理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sym typeface="+mn-ea"/>
              </a:rPr>
              <a:t>Intelligent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sym typeface="+mn-ea"/>
              </a:rPr>
              <a:t>Speech  Processing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463" y="6165850"/>
            <a:ext cx="2160587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4525963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已经标准化的语音编码</a:t>
            </a:r>
            <a:endParaRPr lang="zh-CN" altLang="en-US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088" y="1557338"/>
            <a:ext cx="705802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指定组织：国际电信联盟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ITU-T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   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1"/>
              </a:rPr>
              <a:t>http://www.itu.int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2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2020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143125"/>
            <a:ext cx="8097838" cy="4598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5"/>
          <p:cNvSpPr/>
          <p:nvPr/>
        </p:nvSpPr>
        <p:spPr>
          <a:xfrm>
            <a:off x="37671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3" name="Rectangle 6"/>
          <p:cNvSpPr/>
          <p:nvPr/>
        </p:nvSpPr>
        <p:spPr>
          <a:xfrm>
            <a:off x="428625" y="4521200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defTabSz="914400">
              <a:spcBef>
                <a:spcPct val="0"/>
              </a:spcBef>
              <a:buNone/>
              <a:tabLst>
                <a:tab pos="5221605" algn="r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(5)RPE-LTP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：长时预测的规则脉冲激励的线性预测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Regular-Pulse Excited LPC with a Long-Term Predictor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428625" y="1773238"/>
            <a:ext cx="8177213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(1)ADPCM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：自适应差分脉冲编码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adaptive difference pulse code modulation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428625" y="2532063"/>
            <a:ext cx="8153400" cy="4000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(2)CELP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：码本激励线性预测 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code excited linear prediction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428625" y="2992438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(3)ACELP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：代数码本激励线性预测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Algebraic-Code-Excited Linear-Prediction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" name="Text Box 2"/>
          <p:cNvSpPr txBox="1"/>
          <p:nvPr/>
        </p:nvSpPr>
        <p:spPr>
          <a:xfrm>
            <a:off x="428625" y="3757613"/>
            <a:ext cx="8153400" cy="708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(4)CS-ACELP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：共轭结构的代数码本激励线性预测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Conjugate Structure Algebraic-Code-Excited Linear-Prediction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113" y="1801813"/>
            <a:ext cx="915987" cy="4032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0" name="圆角矩形标注 19"/>
          <p:cNvSpPr/>
          <p:nvPr/>
        </p:nvSpPr>
        <p:spPr>
          <a:xfrm>
            <a:off x="5076825" y="750888"/>
            <a:ext cx="2519363" cy="431800"/>
          </a:xfrm>
          <a:prstGeom prst="wedgeRoundRectCallout">
            <a:avLst>
              <a:gd name="adj1" fmla="val -177986"/>
              <a:gd name="adj2" fmla="val 199116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最具代表性的波形编码</a:t>
            </a:r>
            <a:endParaRPr lang="zh-CN" altLang="en-US" sz="1800" dirty="0"/>
          </a:p>
        </p:txBody>
      </p:sp>
      <p:sp>
        <p:nvSpPr>
          <p:cNvPr id="22" name="圆角矩形 21"/>
          <p:cNvSpPr/>
          <p:nvPr/>
        </p:nvSpPr>
        <p:spPr>
          <a:xfrm>
            <a:off x="827088" y="2541588"/>
            <a:ext cx="917575" cy="3905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" name="圆角矩形标注 22"/>
          <p:cNvSpPr/>
          <p:nvPr/>
        </p:nvSpPr>
        <p:spPr>
          <a:xfrm>
            <a:off x="1816100" y="5805488"/>
            <a:ext cx="2520950" cy="431800"/>
          </a:xfrm>
          <a:prstGeom prst="wedgeRoundRectCallout">
            <a:avLst>
              <a:gd name="adj1" fmla="val -52944"/>
              <a:gd name="adj2" fmla="val -702454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最具代表性的混合编码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波形编码之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ADPCM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59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0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中，各采样值都独立编码，需要较多位数，比特率较高。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相邻采样间表现出很强的相关性。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相邻采样值的差值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进行编码，用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更少比特数量化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76375" y="3959225"/>
            <a:ext cx="6400800" cy="2406650"/>
            <a:chOff x="1524000" y="4046686"/>
            <a:chExt cx="6400800" cy="2406650"/>
          </a:xfrm>
        </p:grpSpPr>
        <p:graphicFrame>
          <p:nvGraphicFramePr>
            <p:cNvPr id="19468" name="Object 7"/>
            <p:cNvGraphicFramePr>
              <a:graphicFrameLocks noChangeAspect="1"/>
            </p:cNvGraphicFramePr>
            <p:nvPr/>
          </p:nvGraphicFramePr>
          <p:xfrm>
            <a:off x="1524000" y="4046686"/>
            <a:ext cx="6400800" cy="240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773170" imgH="1420495" progId="Word.Picture.8">
                    <p:embed/>
                  </p:oleObj>
                </mc:Choice>
                <mc:Fallback>
                  <p:oleObj name="" r:id="rId1" imgW="3773170" imgH="1420495" progId="Word.Picture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24000" y="4046686"/>
                          <a:ext cx="6400800" cy="2406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矩形 4"/>
            <p:cNvSpPr/>
            <p:nvPr/>
          </p:nvSpPr>
          <p:spPr>
            <a:xfrm>
              <a:off x="3203848" y="5949280"/>
              <a:ext cx="432048" cy="4320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84438" y="3941763"/>
            <a:ext cx="4464050" cy="2008187"/>
            <a:chOff x="2771800" y="3860066"/>
            <a:chExt cx="4464496" cy="2007294"/>
          </a:xfrm>
        </p:grpSpPr>
        <p:cxnSp>
          <p:nvCxnSpPr>
            <p:cNvPr id="19466" name="直接连接符 7"/>
            <p:cNvCxnSpPr/>
            <p:nvPr/>
          </p:nvCxnSpPr>
          <p:spPr>
            <a:xfrm>
              <a:off x="2915816" y="4013994"/>
              <a:ext cx="4320480" cy="161456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67" name="直接连接符 9"/>
            <p:cNvCxnSpPr/>
            <p:nvPr/>
          </p:nvCxnSpPr>
          <p:spPr>
            <a:xfrm flipH="1">
              <a:off x="2771800" y="3860066"/>
              <a:ext cx="3600400" cy="2007294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6" name="组合 15"/>
          <p:cNvGrpSpPr/>
          <p:nvPr/>
        </p:nvGrpSpPr>
        <p:grpSpPr>
          <a:xfrm>
            <a:off x="107504" y="5899573"/>
            <a:ext cx="1584176" cy="622370"/>
            <a:chOff x="493480" y="5849594"/>
            <a:chExt cx="1080120" cy="622370"/>
          </a:xfrm>
          <a:solidFill>
            <a:schemeClr val="bg1"/>
          </a:solidFill>
        </p:grpSpPr>
        <p:sp>
          <p:nvSpPr>
            <p:cNvPr id="15" name="圆角矩形标注 14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151239"/>
                <a:gd name="adj2" fmla="val -26195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圆角矩形标注 22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53242"/>
                <a:gd name="adj2" fmla="val -25338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需要更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少的量化位数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9624" y="2976478"/>
            <a:ext cx="1584176" cy="622370"/>
            <a:chOff x="493480" y="5849594"/>
            <a:chExt cx="1080120" cy="622370"/>
          </a:xfrm>
          <a:solidFill>
            <a:schemeClr val="bg1"/>
          </a:solidFill>
        </p:grpSpPr>
        <p:sp>
          <p:nvSpPr>
            <p:cNvPr id="18" name="圆角矩形标注 17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-112317"/>
                <a:gd name="adj2" fmla="val 169572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圆角矩形标注 18"/>
            <p:cNvSpPr/>
            <p:nvPr/>
          </p:nvSpPr>
          <p:spPr bwMode="auto">
            <a:xfrm>
              <a:off x="493480" y="5849594"/>
              <a:ext cx="1080120" cy="622370"/>
            </a:xfrm>
            <a:prstGeom prst="wedgeRoundRectCallout">
              <a:avLst>
                <a:gd name="adj1" fmla="val -200875"/>
                <a:gd name="adj2" fmla="val 162434"/>
                <a:gd name="adj3" fmla="val 16667"/>
              </a:avLst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=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)+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charRg st="47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DPCM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08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" name="Text Box 6"/>
          <p:cNvSpPr txBox="1"/>
          <p:nvPr/>
        </p:nvSpPr>
        <p:spPr>
          <a:xfrm>
            <a:off x="611188" y="1628775"/>
            <a:ext cx="7750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分析存在的问题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。用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变换考察各点信号的时域关系，有： </a:t>
            </a:r>
            <a:endParaRPr lang="zh-CN" altLang="en-US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590800" y="2349500"/>
          <a:ext cx="3810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89100" imgH="228600" progId="Equation.3">
                  <p:embed/>
                </p:oleObj>
              </mc:Choice>
              <mc:Fallback>
                <p:oleObj name="" r:id="rId1" imgW="16891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349500"/>
                        <a:ext cx="38100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514600" y="3003550"/>
          <a:ext cx="4038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879600" imgH="393700" progId="Equation.3">
                  <p:embed/>
                </p:oleObj>
              </mc:Choice>
              <mc:Fallback>
                <p:oleObj name="" r:id="rId3" imgW="18796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003550"/>
                        <a:ext cx="40386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/>
          <p:nvPr/>
        </p:nvSpPr>
        <p:spPr>
          <a:xfrm>
            <a:off x="611188" y="4076700"/>
            <a:ext cx="7966075" cy="2740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为量化器量化噪声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400" i="1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</a:t>
            </a:r>
            <a:r>
              <a:rPr lang="zh-CN" altLang="en-US" sz="24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有： </a:t>
            </a: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可以看出，量化器所产生的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量化噪声被累积叠加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到了输出信号中。</a:t>
            </a:r>
            <a:endParaRPr lang="zh-CN" altLang="en-US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935288" y="4581525"/>
          <a:ext cx="28940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346200" imgH="431800" progId="Equation.DSMT4">
                  <p:embed/>
                </p:oleObj>
              </mc:Choice>
              <mc:Fallback>
                <p:oleObj name="" r:id="rId5" imgW="1346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288" y="4581525"/>
                        <a:ext cx="2894012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charRg st="3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5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6" name="标题 3"/>
          <p:cNvSpPr>
            <a:spLocks noGrp="1"/>
          </p:cNvSpPr>
          <p:nvPr>
            <p:ph type="title"/>
          </p:nvPr>
        </p:nvSpPr>
        <p:spPr>
          <a:xfrm>
            <a:off x="457200" y="252413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DPCM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8000" y="1395413"/>
            <a:ext cx="82296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原因：在编码端与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做差，   而在解码端则与           相加。合理的方式是都采用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编码器中包含解码器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558" name="组合 7"/>
          <p:cNvGrpSpPr/>
          <p:nvPr/>
        </p:nvGrpSpPr>
        <p:grpSpPr>
          <a:xfrm>
            <a:off x="684213" y="2987675"/>
            <a:ext cx="8229600" cy="2979738"/>
            <a:chOff x="1403648" y="2476323"/>
            <a:chExt cx="8229600" cy="2979738"/>
          </a:xfrm>
        </p:grpSpPr>
        <p:graphicFrame>
          <p:nvGraphicFramePr>
            <p:cNvPr id="23569" name="Object 7"/>
            <p:cNvGraphicFramePr>
              <a:graphicFrameLocks noChangeAspect="1"/>
            </p:cNvGraphicFramePr>
            <p:nvPr/>
          </p:nvGraphicFramePr>
          <p:xfrm>
            <a:off x="1403648" y="2476323"/>
            <a:ext cx="8229600" cy="297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4010660" imgH="1362710" progId="Word.Picture.8">
                    <p:embed/>
                  </p:oleObj>
                </mc:Choice>
                <mc:Fallback>
                  <p:oleObj name="" r:id="rId1" imgW="4010660" imgH="1362710" progId="Word.Picture.8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03648" y="2476323"/>
                          <a:ext cx="8229600" cy="29797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矩形 1"/>
            <p:cNvSpPr/>
            <p:nvPr/>
          </p:nvSpPr>
          <p:spPr>
            <a:xfrm>
              <a:off x="3779912" y="4920844"/>
              <a:ext cx="592088" cy="5040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23559" name="对象 6"/>
          <p:cNvGraphicFramePr>
            <a:graphicFrameLocks noChangeAspect="1"/>
          </p:cNvGraphicFramePr>
          <p:nvPr/>
        </p:nvGraphicFramePr>
        <p:xfrm>
          <a:off x="7540625" y="15367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08000" imgH="203200" progId="Equation.DSMT4">
                  <p:embed/>
                </p:oleObj>
              </mc:Choice>
              <mc:Fallback>
                <p:oleObj name="" r:id="rId3" imgW="50800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25" y="153670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3"/>
          <p:cNvGraphicFramePr>
            <a:graphicFrameLocks noChangeAspect="1"/>
          </p:cNvGraphicFramePr>
          <p:nvPr/>
        </p:nvGraphicFramePr>
        <p:xfrm>
          <a:off x="4738688" y="2084388"/>
          <a:ext cx="1016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08000" imgH="203200" progId="Equation.DSMT4">
                  <p:embed/>
                </p:oleObj>
              </mc:Choice>
              <mc:Fallback>
                <p:oleObj name="" r:id="rId5" imgW="5080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688" y="2084388"/>
                        <a:ext cx="1016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763713" y="4005263"/>
            <a:ext cx="3024187" cy="10080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圆角矩形标注 15"/>
          <p:cNvSpPr/>
          <p:nvPr/>
        </p:nvSpPr>
        <p:spPr>
          <a:xfrm>
            <a:off x="6264275" y="6021388"/>
            <a:ext cx="900113" cy="431800"/>
          </a:xfrm>
          <a:prstGeom prst="wedgeRoundRectCallout">
            <a:avLst>
              <a:gd name="adj1" fmla="val -212426"/>
              <a:gd name="adj2" fmla="val -286764"/>
              <a:gd name="adj3" fmla="val 16667"/>
            </a:avLst>
          </a:prstGeom>
          <a:solidFill>
            <a:schemeClr val="bg1"/>
          </a:solidFill>
          <a:ln w="28575" cap="flat" cmpd="thickThin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解码器</a:t>
            </a:r>
            <a:endParaRPr lang="zh-CN" altLang="en-US" sz="1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59500" y="1865313"/>
            <a:ext cx="1924050" cy="1209675"/>
            <a:chOff x="6158738" y="1865747"/>
            <a:chExt cx="1925141" cy="1209101"/>
          </a:xfrm>
        </p:grpSpPr>
        <p:grpSp>
          <p:nvGrpSpPr>
            <p:cNvPr id="13" name="组合 12"/>
            <p:cNvGrpSpPr/>
            <p:nvPr/>
          </p:nvGrpSpPr>
          <p:grpSpPr>
            <a:xfrm>
              <a:off x="6158739" y="1865747"/>
              <a:ext cx="1925140" cy="1209101"/>
              <a:chOff x="494136" y="5852506"/>
              <a:chExt cx="1080120" cy="625164"/>
            </a:xfrm>
            <a:solidFill>
              <a:schemeClr val="bg1"/>
            </a:solidFill>
          </p:grpSpPr>
          <p:sp>
            <p:nvSpPr>
              <p:cNvPr id="14" name="圆角矩形标注 13"/>
              <p:cNvSpPr/>
              <p:nvPr/>
            </p:nvSpPr>
            <p:spPr bwMode="auto">
              <a:xfrm>
                <a:off x="494136" y="5855300"/>
                <a:ext cx="1080120" cy="622370"/>
              </a:xfrm>
              <a:prstGeom prst="wedgeRoundRectCallout">
                <a:avLst>
                  <a:gd name="adj1" fmla="val -37258"/>
                  <a:gd name="adj2" fmla="val 85941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标注 16"/>
              <p:cNvSpPr/>
              <p:nvPr/>
            </p:nvSpPr>
            <p:spPr bwMode="auto">
              <a:xfrm>
                <a:off x="494136" y="5852506"/>
                <a:ext cx="1080120" cy="622370"/>
              </a:xfrm>
              <a:prstGeom prst="wedgeRoundRectCallout">
                <a:avLst>
                  <a:gd name="adj1" fmla="val -143136"/>
                  <a:gd name="adj2" fmla="val 140567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3565" name="对象 6"/>
            <p:cNvGraphicFramePr>
              <a:graphicFrameLocks noChangeAspect="1"/>
            </p:cNvGraphicFramePr>
            <p:nvPr/>
          </p:nvGraphicFramePr>
          <p:xfrm>
            <a:off x="6300192" y="2355778"/>
            <a:ext cx="1584576" cy="243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320165" imgH="203200" progId="Equation.DSMT4">
                    <p:embed/>
                  </p:oleObj>
                </mc:Choice>
                <mc:Fallback>
                  <p:oleObj name="" r:id="rId7" imgW="1320165" imgH="2032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00192" y="2355778"/>
                          <a:ext cx="1584576" cy="243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对象 6"/>
            <p:cNvGraphicFramePr>
              <a:graphicFrameLocks noChangeAspect="1"/>
            </p:cNvGraphicFramePr>
            <p:nvPr/>
          </p:nvGraphicFramePr>
          <p:xfrm>
            <a:off x="6276975" y="2017713"/>
            <a:ext cx="15684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307465" imgH="203200" progId="Equation.DSMT4">
                    <p:embed/>
                  </p:oleObj>
                </mc:Choice>
                <mc:Fallback>
                  <p:oleObj name="" r:id="rId9" imgW="1307465" imgH="2032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76975" y="2017713"/>
                          <a:ext cx="1568450" cy="244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文本框 1"/>
            <p:cNvSpPr txBox="1"/>
            <p:nvPr/>
          </p:nvSpPr>
          <p:spPr>
            <a:xfrm>
              <a:off x="6158738" y="2628828"/>
              <a:ext cx="64551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400" dirty="0"/>
                <a:t>有：</a:t>
              </a:r>
              <a:endParaRPr lang="zh-CN" altLang="en-US" sz="1400" dirty="0"/>
            </a:p>
          </p:txBody>
        </p:sp>
        <p:graphicFrame>
          <p:nvGraphicFramePr>
            <p:cNvPr id="23568" name="对象 6"/>
            <p:cNvGraphicFramePr>
              <a:graphicFrameLocks noChangeAspect="1"/>
            </p:cNvGraphicFramePr>
            <p:nvPr/>
          </p:nvGraphicFramePr>
          <p:xfrm>
            <a:off x="6735465" y="2708920"/>
            <a:ext cx="1004887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1" imgW="837565" imgH="203200" progId="Equation.DSMT4">
                    <p:embed/>
                  </p:oleObj>
                </mc:Choice>
                <mc:Fallback>
                  <p:oleObj name="" r:id="rId11" imgW="837565" imgH="203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35465" y="2708920"/>
                          <a:ext cx="1004887" cy="244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/>
          <p:nvPr/>
        </p:nvSpPr>
        <p:spPr>
          <a:xfrm>
            <a:off x="29718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03" name="Rectangle 7"/>
          <p:cNvSpPr/>
          <p:nvPr/>
        </p:nvSpPr>
        <p:spPr>
          <a:xfrm>
            <a:off x="31051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0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DPCM</a:t>
            </a:r>
            <a:endParaRPr lang="zh-CN" altLang="en-US" dirty="0"/>
          </a:p>
        </p:txBody>
      </p:sp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1835150" y="1416050"/>
          <a:ext cx="21002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002665" imgH="419100" progId="Equation.3">
                  <p:embed/>
                </p:oleObj>
              </mc:Choice>
              <mc:Fallback>
                <p:oleObj name="" r:id="rId1" imgW="1002665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416050"/>
                        <a:ext cx="21002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828800" y="2279650"/>
          <a:ext cx="3810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663700" imgH="228600" progId="Equation.3">
                  <p:embed/>
                </p:oleObj>
              </mc:Choice>
              <mc:Fallback>
                <p:oleObj name="" r:id="rId3" imgW="16637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79650"/>
                        <a:ext cx="38100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763713" y="3348038"/>
          <a:ext cx="4114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790700" imgH="228600" progId="Equation.DSMT4">
                  <p:embed/>
                </p:oleObj>
              </mc:Choice>
              <mc:Fallback>
                <p:oleObj name="" r:id="rId5" imgW="17907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348038"/>
                        <a:ext cx="41148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63713" y="4224338"/>
          <a:ext cx="3810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790700" imgH="393700" progId="Equation.3">
                  <p:embed/>
                </p:oleObj>
              </mc:Choice>
              <mc:Fallback>
                <p:oleObj name="" r:id="rId7" imgW="179070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4224338"/>
                        <a:ext cx="38100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圆角矩形 14"/>
          <p:cNvSpPr/>
          <p:nvPr/>
        </p:nvSpPr>
        <p:spPr>
          <a:xfrm>
            <a:off x="1763713" y="1341438"/>
            <a:ext cx="4032250" cy="161607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" name="下箭头 1"/>
          <p:cNvSpPr/>
          <p:nvPr/>
        </p:nvSpPr>
        <p:spPr>
          <a:xfrm>
            <a:off x="3563938" y="3071813"/>
            <a:ext cx="215900" cy="296862"/>
          </a:xfrm>
          <a:prstGeom prst="downArrow">
            <a:avLst>
              <a:gd name="adj1" fmla="val 50000"/>
              <a:gd name="adj2" fmla="val 49913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" name="下箭头 15"/>
          <p:cNvSpPr/>
          <p:nvPr/>
        </p:nvSpPr>
        <p:spPr>
          <a:xfrm>
            <a:off x="3563938" y="3914775"/>
            <a:ext cx="215900" cy="296863"/>
          </a:xfrm>
          <a:prstGeom prst="downArrow">
            <a:avLst>
              <a:gd name="adj1" fmla="val 50000"/>
              <a:gd name="adj2" fmla="val 49913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" name="Text Box 10"/>
          <p:cNvSpPr txBox="1"/>
          <p:nvPr/>
        </p:nvSpPr>
        <p:spPr>
          <a:xfrm>
            <a:off x="711200" y="5300663"/>
            <a:ext cx="79644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有： </a:t>
            </a: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可以看出，已经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消除了量化噪声的累积</a:t>
            </a:r>
            <a:r>
              <a:rPr lang="zh-CN" altLang="en-US" sz="2400" dirty="0">
                <a:solidFill>
                  <a:srgbClr val="0808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rgbClr val="08080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003425" y="5373688"/>
          <a:ext cx="242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129665" imgH="203200" progId="Equation.DSMT4">
                  <p:embed/>
                </p:oleObj>
              </mc:Choice>
              <mc:Fallback>
                <p:oleObj name="" r:id="rId9" imgW="1129665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3425" y="5373688"/>
                        <a:ext cx="24288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charRg st="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04850" y="3565525"/>
          <a:ext cx="7734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867150" imgH="1153160" progId="Word.Picture.8">
                  <p:embed/>
                </p:oleObj>
              </mc:Choice>
              <mc:Fallback>
                <p:oleObj name="" r:id="rId1" imgW="3867150" imgH="1153160" progId="Word.Picture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" y="3565525"/>
                        <a:ext cx="7734300" cy="231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765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7653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仅仅利用相邻的两个采样点之间的相关性，其差可能不够小，仍需要较多的量化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用线性预测来刻画更多采样间的相关性。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采样值与预测值间的差值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进行编码。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4663" y="6034088"/>
            <a:ext cx="2016125" cy="708025"/>
            <a:chOff x="4283968" y="6033864"/>
            <a:chExt cx="2016224" cy="707504"/>
          </a:xfrm>
        </p:grpSpPr>
        <p:grpSp>
          <p:nvGrpSpPr>
            <p:cNvPr id="16" name="组合 15"/>
            <p:cNvGrpSpPr/>
            <p:nvPr/>
          </p:nvGrpSpPr>
          <p:grpSpPr>
            <a:xfrm>
              <a:off x="4283968" y="6033864"/>
              <a:ext cx="2016224" cy="707504"/>
              <a:chOff x="493480" y="5849594"/>
              <a:chExt cx="1084020" cy="622370"/>
            </a:xfrm>
            <a:solidFill>
              <a:schemeClr val="bg1"/>
            </a:solidFill>
          </p:grpSpPr>
          <p:sp>
            <p:nvSpPr>
              <p:cNvPr id="15" name="圆角矩形标注 14"/>
              <p:cNvSpPr/>
              <p:nvPr/>
            </p:nvSpPr>
            <p:spPr bwMode="auto">
              <a:xfrm>
                <a:off x="493480" y="5849594"/>
                <a:ext cx="1080120" cy="622370"/>
              </a:xfrm>
              <a:prstGeom prst="wedgeRoundRectCallout">
                <a:avLst>
                  <a:gd name="adj1" fmla="val 87816"/>
                  <a:gd name="adj2" fmla="val -217491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圆角矩形标注 22"/>
              <p:cNvSpPr/>
              <p:nvPr/>
            </p:nvSpPr>
            <p:spPr bwMode="auto">
              <a:xfrm>
                <a:off x="497380" y="5849594"/>
                <a:ext cx="1080120" cy="622370"/>
              </a:xfrm>
              <a:prstGeom prst="wedgeRoundRectCallout">
                <a:avLst>
                  <a:gd name="adj1" fmla="val -93722"/>
                  <a:gd name="adj2" fmla="val -176295"/>
                  <a:gd name="adj3" fmla="val 16667"/>
                </a:avLst>
              </a:prstGeom>
              <a:grp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线性预测器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4949481" y="6207968"/>
            <a:ext cx="11346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951865" imgH="444500" progId="Equation.3">
                    <p:embed/>
                  </p:oleObj>
                </mc:Choice>
                <mc:Fallback>
                  <p:oleObj name="" r:id="rId3" imgW="951865" imgH="444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9481" y="6207968"/>
                          <a:ext cx="1134687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6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charRg st="6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623888" y="3644900"/>
          <a:ext cx="6324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771900" imgH="1771650" progId="Word.Picture.8">
                  <p:embed/>
                </p:oleObj>
              </mc:Choice>
              <mc:Fallback>
                <p:oleObj name="" r:id="rId1" imgW="3771900" imgH="1771650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888" y="3644900"/>
                        <a:ext cx="63246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70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701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96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最佳线性预测器系数每帧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不同，需要每帧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传送一次。每帧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可以采用不同的量化步长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，被称之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边信息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每帧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的边信息根据预测残差自适应确定。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7543800" y="3789363"/>
            <a:ext cx="995363" cy="576262"/>
          </a:xfrm>
          <a:prstGeom prst="wedgeRoundRectCallout">
            <a:avLst>
              <a:gd name="adj1" fmla="val -130468"/>
              <a:gd name="adj2" fmla="val -38435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量化步长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451725" y="6092825"/>
            <a:ext cx="995363" cy="576263"/>
          </a:xfrm>
          <a:prstGeom prst="wedgeRoundRectCallout">
            <a:avLst>
              <a:gd name="adj1" fmla="val -130468"/>
              <a:gd name="adj2" fmla="val -38435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预测系数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/>
          <p:nvPr/>
        </p:nvSpPr>
        <p:spPr>
          <a:xfrm>
            <a:off x="297180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7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ADPCM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205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已形成国际标准，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ITU-T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（原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CCITT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年制定了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标准，将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1986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年分别制定的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进行了合并，同时也删除了上述两个标准。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G.726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能提供四种数码率：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40kbit 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32kbit/s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。其语音质量相当于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64kbit/s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PCM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编码，并具有很好的抗误码性能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50" name="Object 10"/>
          <p:cNvGraphicFramePr>
            <a:graphicFrameLocks noChangeAspect="1"/>
          </p:cNvGraphicFramePr>
          <p:nvPr/>
        </p:nvGraphicFramePr>
        <p:xfrm>
          <a:off x="1403350" y="3571875"/>
          <a:ext cx="59055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791200" imgH="3042920" progId="Word.Picture.8">
                  <p:embed/>
                </p:oleObj>
              </mc:Choice>
              <mc:Fallback>
                <p:oleObj name="" r:id="rId1" imgW="5791200" imgH="3042920" progId="Word.Picture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3571875"/>
                        <a:ext cx="5905500" cy="310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9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98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989888" cy="79216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语音编码</a:t>
            </a:r>
            <a:endParaRPr lang="zh-CN" altLang="en-US" sz="48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3" name="图片 6" descr="HIT-Logo-A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463" y="6165850"/>
            <a:ext cx="2160587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参数编码之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LPC-10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4819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LPC</a:t>
            </a:r>
            <a:r>
              <a:rPr lang="zh-CN" altLang="en-US" dirty="0"/>
              <a:t>编码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87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完全基于语音信号的产生模型。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在编码端计算模型参数，作为编码传输，在解码端基于该模型参数合成语音。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解码后语音波形一般都会发生改变。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11188" y="3871913"/>
            <a:ext cx="7923212" cy="2605087"/>
            <a:chOff x="385" y="2439"/>
            <a:chExt cx="4991" cy="1641"/>
          </a:xfrm>
        </p:grpSpPr>
        <p:sp>
          <p:nvSpPr>
            <p:cNvPr id="34822" name="Rectangle 8"/>
            <p:cNvSpPr/>
            <p:nvPr/>
          </p:nvSpPr>
          <p:spPr>
            <a:xfrm>
              <a:off x="2928" y="3792"/>
              <a:ext cx="24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语音信号产生系统模型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4823" name="Object 9"/>
            <p:cNvGraphicFramePr>
              <a:graphicFrameLocks noChangeAspect="1"/>
            </p:cNvGraphicFramePr>
            <p:nvPr/>
          </p:nvGraphicFramePr>
          <p:xfrm>
            <a:off x="385" y="2439"/>
            <a:ext cx="4059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5943600" imgH="1981200" progId="Word.Picture.8">
                    <p:embed/>
                  </p:oleObj>
                </mc:Choice>
                <mc:Fallback>
                  <p:oleObj name="" r:id="rId1" imgW="5943600" imgH="1981200" progId="Word.Picture.8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5" y="2439"/>
                          <a:ext cx="4059" cy="1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charRg st="1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6867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LPC</a:t>
            </a:r>
            <a:r>
              <a:rPr lang="zh-CN" altLang="en-US" dirty="0"/>
              <a:t>编码</a:t>
            </a:r>
            <a:endParaRPr lang="zh-CN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420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美国确定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2.4kb/s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速率上的推荐编码形式，用于第三代保密电话中。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在其发送端，原始语音信号采用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8kHz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采样，然后每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个采样值分为一帧（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22.5ms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），提取语音特征参数并加以编码传送。每帧总共编码为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54bits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，每秒传输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44.4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帧，因此总传输速率为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2.4kb/s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其增强版本为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4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4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charRg st="14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6"/>
          <p:cNvSpPr/>
          <p:nvPr/>
        </p:nvSpPr>
        <p:spPr>
          <a:xfrm>
            <a:off x="41529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8915" name="Text Box 2"/>
          <p:cNvSpPr txBox="1"/>
          <p:nvPr/>
        </p:nvSpPr>
        <p:spPr>
          <a:xfrm>
            <a:off x="304800" y="1571625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16" name="Line 3"/>
          <p:cNvSpPr/>
          <p:nvPr/>
        </p:nvSpPr>
        <p:spPr>
          <a:xfrm>
            <a:off x="381000" y="2181225"/>
            <a:ext cx="739775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8917" name="Rectangle 4"/>
          <p:cNvSpPr/>
          <p:nvPr/>
        </p:nvSpPr>
        <p:spPr>
          <a:xfrm>
            <a:off x="1143000" y="1647825"/>
            <a:ext cx="1295400" cy="1066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采样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(8kHz)</a:t>
            </a:r>
            <a:endParaRPr lang="en-US" altLang="zh-CN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8" name="Rectangle 5"/>
          <p:cNvSpPr/>
          <p:nvPr/>
        </p:nvSpPr>
        <p:spPr>
          <a:xfrm>
            <a:off x="3276600" y="3476625"/>
            <a:ext cx="1782763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基音检测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AMDF</a:t>
            </a: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9" name="Line 6"/>
          <p:cNvSpPr/>
          <p:nvPr/>
        </p:nvSpPr>
        <p:spPr>
          <a:xfrm>
            <a:off x="2438400" y="2105025"/>
            <a:ext cx="1600200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38920" name="Rectangle 7"/>
          <p:cNvSpPr/>
          <p:nvPr/>
        </p:nvSpPr>
        <p:spPr>
          <a:xfrm>
            <a:off x="1219200" y="3476625"/>
            <a:ext cx="1782763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清</a:t>
            </a:r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浊音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检测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1" name="Rectangle 8"/>
          <p:cNvSpPr/>
          <p:nvPr/>
        </p:nvSpPr>
        <p:spPr>
          <a:xfrm>
            <a:off x="4038600" y="1724025"/>
            <a:ext cx="1447800" cy="8636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预加重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2" name="Line 9"/>
          <p:cNvSpPr/>
          <p:nvPr/>
        </p:nvSpPr>
        <p:spPr>
          <a:xfrm>
            <a:off x="3124200" y="2105025"/>
            <a:ext cx="0" cy="914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3" name="Line 10"/>
          <p:cNvSpPr/>
          <p:nvPr/>
        </p:nvSpPr>
        <p:spPr>
          <a:xfrm>
            <a:off x="2438400" y="30194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4" name="Line 11"/>
          <p:cNvSpPr/>
          <p:nvPr/>
        </p:nvSpPr>
        <p:spPr>
          <a:xfrm>
            <a:off x="39624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5" name="Line 12"/>
          <p:cNvSpPr/>
          <p:nvPr/>
        </p:nvSpPr>
        <p:spPr>
          <a:xfrm>
            <a:off x="24384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6" name="Line 13"/>
          <p:cNvSpPr/>
          <p:nvPr/>
        </p:nvSpPr>
        <p:spPr>
          <a:xfrm>
            <a:off x="5486400" y="2105025"/>
            <a:ext cx="9144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7" name="Rectangle 14"/>
          <p:cNvSpPr/>
          <p:nvPr/>
        </p:nvSpPr>
        <p:spPr>
          <a:xfrm>
            <a:off x="6400800" y="1647825"/>
            <a:ext cx="14478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线性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预测分析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8" name="Line 15"/>
          <p:cNvSpPr/>
          <p:nvPr/>
        </p:nvSpPr>
        <p:spPr>
          <a:xfrm>
            <a:off x="7010400" y="25622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29" name="Line 16"/>
          <p:cNvSpPr/>
          <p:nvPr/>
        </p:nvSpPr>
        <p:spPr>
          <a:xfrm>
            <a:off x="6324600" y="30194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0" name="Line 17"/>
          <p:cNvSpPr/>
          <p:nvPr/>
        </p:nvSpPr>
        <p:spPr>
          <a:xfrm>
            <a:off x="63246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1" name="Line 18"/>
          <p:cNvSpPr/>
          <p:nvPr/>
        </p:nvSpPr>
        <p:spPr>
          <a:xfrm>
            <a:off x="7848600" y="30194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2" name="Rectangle 19"/>
          <p:cNvSpPr/>
          <p:nvPr/>
        </p:nvSpPr>
        <p:spPr>
          <a:xfrm>
            <a:off x="5410200" y="3476625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反射系数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3" name="Rectangle 20"/>
          <p:cNvSpPr/>
          <p:nvPr/>
        </p:nvSpPr>
        <p:spPr>
          <a:xfrm>
            <a:off x="7239000" y="3476625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增益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endParaRPr lang="en-US" altLang="zh-CN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34" name="Rectangle 21"/>
          <p:cNvSpPr/>
          <p:nvPr/>
        </p:nvSpPr>
        <p:spPr>
          <a:xfrm>
            <a:off x="2700338" y="5076825"/>
            <a:ext cx="2819400" cy="8382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参数编码</a:t>
            </a:r>
            <a:endParaRPr lang="zh-CN" altLang="en-US" sz="1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5" name="Line 22"/>
          <p:cNvSpPr/>
          <p:nvPr/>
        </p:nvSpPr>
        <p:spPr>
          <a:xfrm>
            <a:off x="2362200" y="4391025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6" name="Line 23"/>
          <p:cNvSpPr/>
          <p:nvPr/>
        </p:nvSpPr>
        <p:spPr>
          <a:xfrm>
            <a:off x="4114800" y="4391025"/>
            <a:ext cx="0" cy="685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7" name="Line 24"/>
          <p:cNvSpPr/>
          <p:nvPr/>
        </p:nvSpPr>
        <p:spPr>
          <a:xfrm>
            <a:off x="6019800" y="4391025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8" name="Line 25"/>
          <p:cNvSpPr/>
          <p:nvPr/>
        </p:nvSpPr>
        <p:spPr>
          <a:xfrm>
            <a:off x="7924800" y="4391025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39" name="Line 26"/>
          <p:cNvSpPr/>
          <p:nvPr/>
        </p:nvSpPr>
        <p:spPr>
          <a:xfrm flipH="1">
            <a:off x="4495800" y="4695825"/>
            <a:ext cx="1524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0" name="Line 27"/>
          <p:cNvSpPr/>
          <p:nvPr/>
        </p:nvSpPr>
        <p:spPr>
          <a:xfrm flipH="1">
            <a:off x="4953000" y="4848225"/>
            <a:ext cx="29718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1" name="Line 28"/>
          <p:cNvSpPr/>
          <p:nvPr/>
        </p:nvSpPr>
        <p:spPr>
          <a:xfrm>
            <a:off x="4953000" y="4848225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2" name="Line 29"/>
          <p:cNvSpPr/>
          <p:nvPr/>
        </p:nvSpPr>
        <p:spPr>
          <a:xfrm>
            <a:off x="4495800" y="4695825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3" name="Line 30"/>
          <p:cNvSpPr/>
          <p:nvPr/>
        </p:nvSpPr>
        <p:spPr>
          <a:xfrm>
            <a:off x="2362200" y="4695825"/>
            <a:ext cx="11430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44" name="Line 31"/>
          <p:cNvSpPr/>
          <p:nvPr/>
        </p:nvSpPr>
        <p:spPr>
          <a:xfrm>
            <a:off x="3505200" y="4695825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5" name="Line 32"/>
          <p:cNvSpPr/>
          <p:nvPr/>
        </p:nvSpPr>
        <p:spPr>
          <a:xfrm>
            <a:off x="4114800" y="5915025"/>
            <a:ext cx="0" cy="609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6" name="Text Box 35"/>
          <p:cNvSpPr txBox="1"/>
          <p:nvPr/>
        </p:nvSpPr>
        <p:spPr>
          <a:xfrm>
            <a:off x="4162425" y="6083300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947" name="Rectangle 36"/>
          <p:cNvSpPr/>
          <p:nvPr/>
        </p:nvSpPr>
        <p:spPr>
          <a:xfrm>
            <a:off x="304800" y="657225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 LPC-10</a:t>
            </a:r>
            <a:r>
              <a:rPr lang="zh-CN" altLang="en-US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编码器发送端</a:t>
            </a:r>
            <a:endParaRPr lang="zh-CN" altLang="en-US" sz="3600" b="1" dirty="0">
              <a:solidFill>
                <a:srgbClr val="01010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48" name="Object 18"/>
          <p:cNvGraphicFramePr>
            <a:graphicFrameLocks noChangeAspect="1"/>
          </p:cNvGraphicFramePr>
          <p:nvPr/>
        </p:nvGraphicFramePr>
        <p:xfrm>
          <a:off x="7086600" y="5589588"/>
          <a:ext cx="1257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558800" imgH="254000" progId="Equation.3">
                  <p:embed/>
                </p:oleObj>
              </mc:Choice>
              <mc:Fallback>
                <p:oleObj name="" r:id="rId1" imgW="558800" imgH="254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5589588"/>
                        <a:ext cx="12573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/>
          <p:nvPr/>
        </p:nvSpPr>
        <p:spPr>
          <a:xfrm>
            <a:off x="3357563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3" name="Rectangle 6"/>
          <p:cNvSpPr/>
          <p:nvPr/>
        </p:nvSpPr>
        <p:spPr>
          <a:xfrm>
            <a:off x="3148013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4" name="Rectangle 10"/>
          <p:cNvSpPr/>
          <p:nvPr/>
        </p:nvSpPr>
        <p:spPr>
          <a:xfrm>
            <a:off x="374808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5" name="Rectangle 11"/>
          <p:cNvSpPr/>
          <p:nvPr/>
        </p:nvSpPr>
        <p:spPr>
          <a:xfrm>
            <a:off x="37671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0966" name="Text Box 4"/>
          <p:cNvSpPr txBox="1"/>
          <p:nvPr/>
        </p:nvSpPr>
        <p:spPr>
          <a:xfrm>
            <a:off x="457200" y="1403350"/>
            <a:ext cx="9144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7" name="Line 6"/>
          <p:cNvSpPr/>
          <p:nvPr/>
        </p:nvSpPr>
        <p:spPr>
          <a:xfrm>
            <a:off x="533400" y="1828800"/>
            <a:ext cx="739775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0968" name="Rectangle 8"/>
          <p:cNvSpPr/>
          <p:nvPr/>
        </p:nvSpPr>
        <p:spPr>
          <a:xfrm>
            <a:off x="1295400" y="1524000"/>
            <a:ext cx="1295400" cy="7620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解码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69" name="Rectangle 10"/>
          <p:cNvSpPr/>
          <p:nvPr/>
        </p:nvSpPr>
        <p:spPr>
          <a:xfrm>
            <a:off x="6019800" y="2819400"/>
            <a:ext cx="21336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清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浊音开关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0" name="Line 29"/>
          <p:cNvSpPr/>
          <p:nvPr/>
        </p:nvSpPr>
        <p:spPr>
          <a:xfrm>
            <a:off x="2590800" y="1844675"/>
            <a:ext cx="3276600" cy="0"/>
          </a:xfrm>
          <a:prstGeom prst="line">
            <a:avLst/>
          </a:prstGeom>
          <a:ln w="12700" cap="sq" cmpd="sng">
            <a:solidFill>
              <a:srgbClr val="CC00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0971" name="Rectangle 35"/>
          <p:cNvSpPr/>
          <p:nvPr/>
        </p:nvSpPr>
        <p:spPr>
          <a:xfrm>
            <a:off x="2895600" y="2819400"/>
            <a:ext cx="25908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反射系数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转换为预测系数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2" name="Line 37"/>
          <p:cNvSpPr/>
          <p:nvPr/>
        </p:nvSpPr>
        <p:spPr>
          <a:xfrm>
            <a:off x="3962400" y="1828800"/>
            <a:ext cx="0" cy="762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3" name="Rectangle 42"/>
          <p:cNvSpPr/>
          <p:nvPr/>
        </p:nvSpPr>
        <p:spPr>
          <a:xfrm>
            <a:off x="5943600" y="1600200"/>
            <a:ext cx="1219200" cy="685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基音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4" name="Rectangle 48"/>
          <p:cNvSpPr/>
          <p:nvPr/>
        </p:nvSpPr>
        <p:spPr>
          <a:xfrm>
            <a:off x="914400" y="2819400"/>
            <a:ext cx="1600200" cy="9144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增益</a:t>
            </a:r>
            <a:r>
              <a:rPr lang="en-US" altLang="zh-CN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G</a:t>
            </a:r>
            <a:endParaRPr lang="en-US" altLang="zh-CN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5" name="Rectangle 49"/>
          <p:cNvSpPr/>
          <p:nvPr/>
        </p:nvSpPr>
        <p:spPr>
          <a:xfrm>
            <a:off x="2616200" y="4114800"/>
            <a:ext cx="2819400" cy="8382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合成器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76" name="Line 50"/>
          <p:cNvSpPr/>
          <p:nvPr/>
        </p:nvSpPr>
        <p:spPr>
          <a:xfrm>
            <a:off x="1676400" y="3733800"/>
            <a:ext cx="0" cy="152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7" name="Line 53"/>
          <p:cNvSpPr/>
          <p:nvPr/>
        </p:nvSpPr>
        <p:spPr>
          <a:xfrm>
            <a:off x="6858000" y="3733800"/>
            <a:ext cx="0" cy="152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8" name="Line 55"/>
          <p:cNvSpPr/>
          <p:nvPr/>
        </p:nvSpPr>
        <p:spPr>
          <a:xfrm flipH="1">
            <a:off x="4419600" y="3886200"/>
            <a:ext cx="24384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9" name="Line 56"/>
          <p:cNvSpPr/>
          <p:nvPr/>
        </p:nvSpPr>
        <p:spPr>
          <a:xfrm>
            <a:off x="4419600" y="38862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0" name="Line 57"/>
          <p:cNvSpPr/>
          <p:nvPr/>
        </p:nvSpPr>
        <p:spPr>
          <a:xfrm>
            <a:off x="4038600" y="3733800"/>
            <a:ext cx="0" cy="3810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1" name="Line 58"/>
          <p:cNvSpPr/>
          <p:nvPr/>
        </p:nvSpPr>
        <p:spPr>
          <a:xfrm>
            <a:off x="1676400" y="3886200"/>
            <a:ext cx="17526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2" name="Line 59"/>
          <p:cNvSpPr/>
          <p:nvPr/>
        </p:nvSpPr>
        <p:spPr>
          <a:xfrm>
            <a:off x="3429000" y="38862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3" name="Line 60"/>
          <p:cNvSpPr/>
          <p:nvPr/>
        </p:nvSpPr>
        <p:spPr>
          <a:xfrm>
            <a:off x="4038600" y="49530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4" name="Rectangle 63"/>
          <p:cNvSpPr/>
          <p:nvPr/>
        </p:nvSpPr>
        <p:spPr>
          <a:xfrm>
            <a:off x="2616200" y="5257800"/>
            <a:ext cx="2819400" cy="7620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去加重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85" name="Line 64"/>
          <p:cNvSpPr/>
          <p:nvPr/>
        </p:nvSpPr>
        <p:spPr>
          <a:xfrm>
            <a:off x="1905000" y="2514600"/>
            <a:ext cx="46482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86" name="Line 69"/>
          <p:cNvSpPr/>
          <p:nvPr/>
        </p:nvSpPr>
        <p:spPr>
          <a:xfrm>
            <a:off x="19050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7" name="Line 70"/>
          <p:cNvSpPr/>
          <p:nvPr/>
        </p:nvSpPr>
        <p:spPr>
          <a:xfrm>
            <a:off x="39624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8" name="Line 71"/>
          <p:cNvSpPr/>
          <p:nvPr/>
        </p:nvSpPr>
        <p:spPr>
          <a:xfrm>
            <a:off x="65532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89" name="Rectangle 72"/>
          <p:cNvSpPr/>
          <p:nvPr/>
        </p:nvSpPr>
        <p:spPr>
          <a:xfrm>
            <a:off x="7315200" y="1600200"/>
            <a:ext cx="1219200" cy="685800"/>
          </a:xfrm>
          <a:prstGeom prst="rect">
            <a:avLst/>
          </a:prstGeom>
          <a:solidFill>
            <a:schemeClr val="fol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噪声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产生</a:t>
            </a:r>
            <a:endParaRPr lang="zh-CN" altLang="en-US" sz="1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90" name="Line 73"/>
          <p:cNvSpPr/>
          <p:nvPr/>
        </p:nvSpPr>
        <p:spPr>
          <a:xfrm>
            <a:off x="6858000" y="2286000"/>
            <a:ext cx="0" cy="5334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1" name="Line 74"/>
          <p:cNvSpPr/>
          <p:nvPr/>
        </p:nvSpPr>
        <p:spPr>
          <a:xfrm>
            <a:off x="7848600" y="2286000"/>
            <a:ext cx="0" cy="2286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2" name="Line 75"/>
          <p:cNvSpPr/>
          <p:nvPr/>
        </p:nvSpPr>
        <p:spPr>
          <a:xfrm flipH="1">
            <a:off x="7162800" y="2514600"/>
            <a:ext cx="685800" cy="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3" name="Line 76"/>
          <p:cNvSpPr/>
          <p:nvPr/>
        </p:nvSpPr>
        <p:spPr>
          <a:xfrm>
            <a:off x="7162800" y="2514600"/>
            <a:ext cx="0" cy="3048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4" name="Line 77"/>
          <p:cNvSpPr/>
          <p:nvPr/>
        </p:nvSpPr>
        <p:spPr>
          <a:xfrm>
            <a:off x="4038600" y="6019800"/>
            <a:ext cx="0" cy="457200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0995" name="Text Box 78"/>
          <p:cNvSpPr txBox="1"/>
          <p:nvPr/>
        </p:nvSpPr>
        <p:spPr>
          <a:xfrm>
            <a:off x="4191000" y="6019800"/>
            <a:ext cx="10668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s'(n)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6" name="Text Box 79"/>
          <p:cNvSpPr txBox="1"/>
          <p:nvPr/>
        </p:nvSpPr>
        <p:spPr>
          <a:xfrm>
            <a:off x="457200" y="533400"/>
            <a:ext cx="571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10103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LPC-10</a:t>
            </a:r>
            <a:r>
              <a:rPr lang="zh-CN" altLang="en-US" sz="3600" b="1" dirty="0">
                <a:solidFill>
                  <a:srgbClr val="010103"/>
                </a:solidFill>
                <a:latin typeface="楷体_GB2312" pitchFamily="49" charset="-122"/>
                <a:ea typeface="楷体_GB2312" pitchFamily="49" charset="-122"/>
              </a:rPr>
              <a:t>编码器接收端</a:t>
            </a:r>
            <a:endParaRPr lang="zh-CN" altLang="en-US" sz="3600" b="1" dirty="0">
              <a:solidFill>
                <a:srgbClr val="01010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sz="5400" dirty="0">
                <a:solidFill>
                  <a:schemeClr val="hlink"/>
                </a:solidFill>
                <a:ea typeface="隶书" panose="02010509060101010101" pitchFamily="49" charset="-122"/>
              </a:rPr>
              <a:t>混合编码之</a:t>
            </a: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CELP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LPC-10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语音质量是“合成语音”级别。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对声门波的假定并不符合实际。（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声门波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预测误差？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参数编码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混合编码。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068638"/>
            <a:ext cx="6353175" cy="345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22975" y="3860800"/>
            <a:ext cx="2946400" cy="2840038"/>
          </a:xfrm>
          <a:prstGeom prst="rect">
            <a:avLst/>
          </a:prstGeom>
          <a:noFill/>
          <a:ln w="38100" cap="flat" cmpd="thickThin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闭环搜索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残差信号。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引入</a:t>
            </a:r>
            <a:r>
              <a:rPr lang="en-US" altLang="zh-CN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VQ</a:t>
            </a: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用有限的码矢量来代替无限多的残差信号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合成分析方法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来评价码矢量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，求与原始语音最相似（误差最小）的合成语音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）引入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感觉加权滤波器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来评价合成语音。</a:t>
            </a:r>
            <a:endParaRPr lang="en-US" altLang="zh-CN" sz="16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6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）引入</a:t>
            </a:r>
            <a:r>
              <a:rPr lang="zh-CN" altLang="en-US" sz="1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长时预测滤波器</a:t>
            </a:r>
            <a:r>
              <a:rPr lang="en-US" altLang="zh-CN" sz="1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1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" name="圆角矩形标注 6"/>
          <p:cNvSpPr/>
          <p:nvPr/>
        </p:nvSpPr>
        <p:spPr>
          <a:xfrm>
            <a:off x="7235825" y="2492375"/>
            <a:ext cx="1296988" cy="576263"/>
          </a:xfrm>
          <a:prstGeom prst="wedgeRoundRectCallout">
            <a:avLst>
              <a:gd name="adj1" fmla="val -115333"/>
              <a:gd name="adj2" fmla="val 155944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对预测误差进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行压缩编码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2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charRg st="9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bldLvl="2" animBg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55650" y="4797425"/>
            <a:ext cx="78486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其中延时参数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等于基音周期，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是语音信号的长时预测系数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0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预测系数的个数取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）或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3(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i="1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solidFill>
                  <a:srgbClr val="02020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755650" y="1317625"/>
            <a:ext cx="8066088" cy="27543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预测误差信号仍有较强的相关性，可以用长时预测去相关，使其更平坦。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对应声门波要经过一个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长时预测综合滤波器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表示语音信号长时相关性的模型。它的一般形式为：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627313" y="3716338"/>
          <a:ext cx="41036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675765" imgH="444500" progId="Equation.3">
                  <p:embed/>
                </p:oleObj>
              </mc:Choice>
              <mc:Fallback>
                <p:oleObj name="" r:id="rId1" imgW="1675765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3716338"/>
                        <a:ext cx="410368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Rectangle 4"/>
          <p:cNvSpPr/>
          <p:nvPr/>
        </p:nvSpPr>
        <p:spPr>
          <a:xfrm>
            <a:off x="457200" y="1417638"/>
            <a:ext cx="8229600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声道系统由两个级联的滤波器组成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066800" y="3284538"/>
          <a:ext cx="74818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3515360" imgH="495300" progId="Word.Picture.8">
                  <p:embed/>
                </p:oleObj>
              </mc:Choice>
              <mc:Fallback>
                <p:oleObj name="" r:id="rId1" imgW="3515360" imgH="495300" progId="Word.Picture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284538"/>
                        <a:ext cx="7481888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/>
          <p:cNvSpPr/>
          <p:nvPr/>
        </p:nvSpPr>
        <p:spPr>
          <a:xfrm flipV="1">
            <a:off x="4716463" y="2830513"/>
            <a:ext cx="1760537" cy="498475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Rectangle 12"/>
          <p:cNvSpPr/>
          <p:nvPr/>
        </p:nvSpPr>
        <p:spPr>
          <a:xfrm>
            <a:off x="990600" y="4437063"/>
            <a:ext cx="73914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808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两种相关性：样本点之间的短时相关性和相邻基音周期之间的长时相关性。</a:t>
            </a:r>
            <a:endParaRPr lang="en-US" altLang="zh-CN" sz="2400" dirty="0">
              <a:solidFill>
                <a:srgbClr val="08080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808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对这两种相关性进行去相关后，可以得到更加平坦的预测残差信号，因而更加有利于进行量化编码</a:t>
            </a:r>
            <a:r>
              <a:rPr lang="zh-CN" altLang="en-US" sz="2800" dirty="0">
                <a:solidFill>
                  <a:srgbClr val="08080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77000" y="1700213"/>
            <a:ext cx="1905000" cy="1489075"/>
            <a:chOff x="6477000" y="1700213"/>
            <a:chExt cx="1905000" cy="1489075"/>
          </a:xfrm>
        </p:grpSpPr>
        <p:grpSp>
          <p:nvGrpSpPr>
            <p:cNvPr id="48137" name="组合 5"/>
            <p:cNvGrpSpPr/>
            <p:nvPr/>
          </p:nvGrpSpPr>
          <p:grpSpPr>
            <a:xfrm>
              <a:off x="6477000" y="1700213"/>
              <a:ext cx="1905000" cy="1489075"/>
              <a:chOff x="6477000" y="1700213"/>
              <a:chExt cx="1905000" cy="1489075"/>
            </a:xfrm>
          </p:grpSpPr>
          <p:pic>
            <p:nvPicPr>
              <p:cNvPr id="48139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7000" y="1700213"/>
                <a:ext cx="1905000" cy="14890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40" name="文本框 4"/>
              <p:cNvSpPr txBox="1"/>
              <p:nvPr/>
            </p:nvSpPr>
            <p:spPr>
              <a:xfrm>
                <a:off x="7164288" y="2682000"/>
                <a:ext cx="589156" cy="27748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aphicFrame>
          <p:nvGraphicFramePr>
            <p:cNvPr id="48138" name="对象 2"/>
            <p:cNvGraphicFramePr>
              <a:graphicFrameLocks noChangeAspect="1"/>
            </p:cNvGraphicFramePr>
            <p:nvPr/>
          </p:nvGraphicFramePr>
          <p:xfrm>
            <a:off x="7236296" y="2664000"/>
            <a:ext cx="460767" cy="294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4" imgW="317500" imgH="203200" progId="Equation.DSMT4">
                    <p:embed/>
                  </p:oleObj>
                </mc:Choice>
                <mc:Fallback>
                  <p:oleObj name="" r:id="rId4" imgW="317500" imgH="2032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36296" y="2664000"/>
                          <a:ext cx="460767" cy="294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3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charRg st="3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ldLvl="2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198563"/>
            <a:ext cx="806608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语音质量与信噪比等价么？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掩蔽效应（频域）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018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8288" y="1198563"/>
            <a:ext cx="2057400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278188"/>
            <a:ext cx="5419725" cy="308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为什么要进行编码？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 Box 8"/>
          <p:cNvSpPr txBox="1"/>
          <p:nvPr/>
        </p:nvSpPr>
        <p:spPr>
          <a:xfrm>
            <a:off x="611188" y="1916113"/>
            <a:ext cx="7993062" cy="412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语音数据有多大？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--fs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：每秒钟样本数（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8k~44.1k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c: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每个样本的通道数（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 or 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：每个样本点的位数（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 or 16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比特率：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fs*c*b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bit/s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bps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压缩语音信号的传输带宽，降低信道的传输速率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语音编码就是使比特率（编码速率）尽可能小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2286000"/>
            <a:ext cx="3200400" cy="1655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119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555750"/>
            <a:ext cx="8066088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感觉加权滤波器的传递函数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29" name="Object 11"/>
          <p:cNvGraphicFramePr>
            <a:graphicFrameLocks noChangeAspect="1"/>
          </p:cNvGraphicFramePr>
          <p:nvPr/>
        </p:nvGraphicFramePr>
        <p:xfrm>
          <a:off x="2136775" y="2746375"/>
          <a:ext cx="40798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943100" imgH="838200" progId="Equation.DSMT4">
                  <p:embed/>
                </p:oleObj>
              </mc:Choice>
              <mc:Fallback>
                <p:oleObj name="" r:id="rId1" imgW="19431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6775" y="2746375"/>
                        <a:ext cx="4079875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5580063" y="2198688"/>
            <a:ext cx="995362" cy="576262"/>
          </a:xfrm>
          <a:prstGeom prst="wedgeRoundRectCallout">
            <a:avLst>
              <a:gd name="adj1" fmla="val -204741"/>
              <a:gd name="adj2" fmla="val 113491"/>
              <a:gd name="adj3" fmla="val 16667"/>
            </a:avLst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预测误差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滤波器</a:t>
            </a:r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31" name="矩形 2"/>
          <p:cNvSpPr/>
          <p:nvPr/>
        </p:nvSpPr>
        <p:spPr>
          <a:xfrm>
            <a:off x="752475" y="4795838"/>
            <a:ext cx="36464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加权因子</a:t>
            </a:r>
            <a:r>
              <a:rPr lang="el-GR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γ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取值在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0~1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混合编码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1555750"/>
            <a:ext cx="8066088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感觉加权滤波器的频谱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27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276475"/>
            <a:ext cx="6911975" cy="1744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12"/>
          <p:cNvSpPr/>
          <p:nvPr/>
        </p:nvSpPr>
        <p:spPr>
          <a:xfrm>
            <a:off x="990600" y="4437063"/>
            <a:ext cx="739140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由于掩蔽效应，在语音频谱中，能量较高的频段（共振峰处）的噪声相对于能量较低的频段的噪声不易被感觉。在度量原始语音和合成语音之间的误差时，在高能量段应允许误差大。</a:t>
            </a:r>
            <a:endParaRPr lang="zh-CN" altLang="en-US" sz="2800" dirty="0">
              <a:solidFill>
                <a:srgbClr val="08080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CELP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56324" name="Rectangle 12"/>
          <p:cNvSpPr/>
          <p:nvPr/>
        </p:nvSpPr>
        <p:spPr>
          <a:xfrm>
            <a:off x="1042988" y="1989138"/>
            <a:ext cx="7391400" cy="3656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是近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年来最成功的语音编码算法。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语音编码算法，用一个包含许多典型的激励矢量的码本作为激励参数，每次编码时都在这个码本中搜索一个最佳的激励矢量。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这个激励矢量的编码值就是这个序列的码本中的序号。</a:t>
            </a:r>
            <a:endParaRPr lang="en-US" altLang="zh-CN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码本的获得：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LBG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算法，双重矢量量化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2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charRg st="2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8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charRg st="82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10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charRg st="107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/>
          <p:nvPr/>
        </p:nvSpPr>
        <p:spPr>
          <a:xfrm>
            <a:off x="310515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latin typeface="华文中宋" panose="02010600040101010101" pitchFamily="2" charset="-122"/>
                <a:ea typeface="仿宋_GB2312" pitchFamily="49" charset="-122"/>
              </a:rPr>
              <a:t>CELP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58372" name="Rectangle 12"/>
          <p:cNvSpPr/>
          <p:nvPr/>
        </p:nvSpPr>
        <p:spPr>
          <a:xfrm>
            <a:off x="971550" y="4437063"/>
            <a:ext cx="7391400" cy="1960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以码本激励线性预测（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CELP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）原理为基础的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G.729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、 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G.729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可将经过采样的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64kb/s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话音以几乎不失真的质量压缩至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8kb/s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G.723.1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有两种编码速率：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6.3kb/s</a:t>
            </a:r>
            <a:r>
              <a:rPr lang="zh-CN" altLang="en-US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dirty="0">
                <a:solidFill>
                  <a:srgbClr val="020202"/>
                </a:solidFill>
                <a:latin typeface="仿宋_GB2312" pitchFamily="49" charset="-122"/>
                <a:ea typeface="仿宋_GB2312" pitchFamily="49" charset="-122"/>
              </a:rPr>
              <a:t>5.4kb/s</a:t>
            </a:r>
            <a:endParaRPr lang="zh-CN" altLang="en-US" sz="2400" b="1" dirty="0">
              <a:solidFill>
                <a:srgbClr val="0202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8373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30338"/>
            <a:ext cx="7391400" cy="2862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19"/>
          <p:cNvSpPr txBox="1"/>
          <p:nvPr/>
        </p:nvSpPr>
        <p:spPr>
          <a:xfrm>
            <a:off x="457200" y="76200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语音编码应用实例（</a:t>
            </a:r>
            <a:r>
              <a:rPr lang="en-US" altLang="zh-CN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VoIP</a:t>
            </a:r>
            <a:r>
              <a:rPr lang="zh-CN" altLang="en-US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28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84213" y="1989138"/>
            <a:ext cx="1295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接收器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196" name="Line 17"/>
          <p:cNvSpPr/>
          <p:nvPr/>
        </p:nvSpPr>
        <p:spPr>
          <a:xfrm>
            <a:off x="19923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2436813" y="1989138"/>
            <a:ext cx="17526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模数转换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4646613" y="1989138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压缩编码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199" name="Line 14"/>
          <p:cNvSpPr/>
          <p:nvPr/>
        </p:nvSpPr>
        <p:spPr>
          <a:xfrm>
            <a:off x="42021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0" name="Line 13"/>
          <p:cNvSpPr/>
          <p:nvPr/>
        </p:nvSpPr>
        <p:spPr>
          <a:xfrm>
            <a:off x="6335713" y="237013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786563" y="1989138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封装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2" name="Line 11"/>
          <p:cNvSpPr/>
          <p:nvPr/>
        </p:nvSpPr>
        <p:spPr>
          <a:xfrm>
            <a:off x="7667625" y="28321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7169150" y="3141663"/>
            <a:ext cx="990600" cy="1277938"/>
          </a:xfrm>
          <a:prstGeom prst="cloudCallout">
            <a:avLst>
              <a:gd name="adj1" fmla="val -19551"/>
              <a:gd name="adj2" fmla="val 51773"/>
            </a:avLst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网络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4" name="Line 9"/>
          <p:cNvSpPr/>
          <p:nvPr/>
        </p:nvSpPr>
        <p:spPr>
          <a:xfrm>
            <a:off x="7626350" y="4437063"/>
            <a:ext cx="0" cy="3048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783388" y="4748213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解包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730750" y="4724400"/>
            <a:ext cx="1676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解码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7" name="Line 6"/>
          <p:cNvSpPr/>
          <p:nvPr/>
        </p:nvSpPr>
        <p:spPr>
          <a:xfrm flipH="1">
            <a:off x="6407150" y="5081588"/>
            <a:ext cx="3968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444750" y="4724400"/>
            <a:ext cx="17526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数模转换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8209" name="Line 4"/>
          <p:cNvSpPr/>
          <p:nvPr/>
        </p:nvSpPr>
        <p:spPr>
          <a:xfrm flipH="1">
            <a:off x="4197350" y="508158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10" name="Line 3"/>
          <p:cNvSpPr/>
          <p:nvPr/>
        </p:nvSpPr>
        <p:spPr>
          <a:xfrm flipH="1">
            <a:off x="1911350" y="5081588"/>
            <a:ext cx="533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15950" y="4724400"/>
            <a:ext cx="1295400" cy="838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播放器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为什么语音是可以压缩的？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81000" y="2130425"/>
            <a:ext cx="8534400" cy="3748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2800" kern="1200" cap="none" spc="0" normalizeH="0" baseline="0" noProof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存在冗余度：</a:t>
            </a:r>
            <a:endParaRPr kumimoji="0" lang="zh-CN" altLang="en-US" sz="2800" kern="1200" cap="none" spc="0" normalizeH="0" baseline="0" noProof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）幅度非均匀分布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）语音信号样本间的相关性很强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）浊音具有准周期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）声道的形状及其变化缓慢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）语音间隙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为什么语音是可以压缩的？</a:t>
            </a: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088" y="2205038"/>
            <a:ext cx="7010400" cy="2724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人的听觉感知机理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人类的听觉特性具有掩蔽效应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）人耳对不同频段声音的敏感程度不同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zh-CN" altLang="en-US" sz="2400" kern="1200" cap="none" spc="0" normalizeH="0" baseline="0" noProof="0" dirty="0">
                <a:solidFill>
                  <a:srgbClr val="02020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）人耳对语音相位不敏感</a:t>
            </a:r>
            <a:endParaRPr kumimoji="0" lang="zh-CN" altLang="en-US" sz="2400" kern="1200" cap="none" spc="0" normalizeH="0" baseline="0" noProof="0" dirty="0">
              <a:solidFill>
                <a:srgbClr val="02020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147050" cy="5545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语音编码的类型：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波形编码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参数编码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混合编码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波形编码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采样值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进行编码压缩，解码后的语音信号基本上与输入语音信号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波形相同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编码速率较高：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9.6k~64kbit/s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包括：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、压扩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ADPCM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SBC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适应能力强、语音质量好；编码速率高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charRg st="4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charRg st="10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98475" y="836930"/>
            <a:ext cx="8270875" cy="554482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参数编码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：基于人类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语音的产生机理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建立数学模型，根据输入语音得出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模型参数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并传输，在收端恢复，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重建的语音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信号与原始信号样本之间没有一一对应关系，但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内容相同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编码速率较低：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2.4k~4.8kbit/s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包括各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线性预测编码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LPC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）方法和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余弦声码器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编码速率低；语音质量差、自然度低、对环境噪声敏感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har char="–"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混合编码</a:t>
            </a:r>
            <a:r>
              <a:rPr lang="zh-CN" altLang="en-US" sz="2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波形编码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参数编码，在参数编码的框架下使波形尽可能相同。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编码速率较低：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16k~2.4kbit/s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多脉冲激励线性预测编码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(MPLPC)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规则脉冲激励线性预测编码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(RPE-LPC)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码本激励线性预测编码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(CELP)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2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charRg st="128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5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charRg st="154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8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charRg st="18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0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charRg st="209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052513"/>
            <a:ext cx="8432800" cy="488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7308850" y="2349500"/>
            <a:ext cx="863600" cy="5032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6013" y="5229225"/>
            <a:ext cx="4824412" cy="1223963"/>
            <a:chOff x="1115616" y="5229200"/>
            <a:chExt cx="4824536" cy="1224136"/>
          </a:xfrm>
        </p:grpSpPr>
        <p:sp>
          <p:nvSpPr>
            <p:cNvPr id="13317" name="圆角矩形标注 6"/>
            <p:cNvSpPr/>
            <p:nvPr/>
          </p:nvSpPr>
          <p:spPr>
            <a:xfrm>
              <a:off x="1115616" y="5229200"/>
              <a:ext cx="4824536" cy="1224136"/>
            </a:xfrm>
            <a:prstGeom prst="wedgeRoundRectCallout">
              <a:avLst>
                <a:gd name="adj1" fmla="val 86213"/>
                <a:gd name="adj2" fmla="val -241801"/>
                <a:gd name="adj3" fmla="val 16667"/>
              </a:avLst>
            </a:prstGeom>
            <a:solidFill>
              <a:schemeClr val="bg1"/>
            </a:solidFill>
            <a:ln w="28575" cap="flat" cmpd="thickThin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dirty="0"/>
                <a:t>波形失真度</a:t>
              </a:r>
              <a:endParaRPr lang="zh-CN" altLang="en-US" sz="1800" dirty="0"/>
            </a:p>
          </p:txBody>
        </p:sp>
        <p:graphicFrame>
          <p:nvGraphicFramePr>
            <p:cNvPr id="13318" name="Object 2"/>
            <p:cNvGraphicFramePr>
              <a:graphicFrameLocks noChangeAspect="1"/>
            </p:cNvGraphicFramePr>
            <p:nvPr/>
          </p:nvGraphicFramePr>
          <p:xfrm>
            <a:off x="2195736" y="5393660"/>
            <a:ext cx="3168352" cy="927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2120900" imgH="863600" progId="Equation.3">
                    <p:embed/>
                  </p:oleObj>
                </mc:Choice>
                <mc:Fallback>
                  <p:oleObj name="" r:id="rId2" imgW="2120900" imgH="863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95736" y="5393660"/>
                          <a:ext cx="3168352" cy="9278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p="http://schemas.openxmlformats.org/presentationml/2006/main">
  <p:tag name="commondata" val="eyJoZGlkIjoiNWYyODU0MTJjOGFhNmFjNmM3OTgzOTg1Zjk0OGNkZW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3058</Words>
  <Application>WPS 演示</Application>
  <PresentationFormat/>
  <Paragraphs>301</Paragraphs>
  <Slides>33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33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黑体</vt:lpstr>
      <vt:lpstr>华文细黑</vt:lpstr>
      <vt:lpstr>华文新魏</vt:lpstr>
      <vt:lpstr>仿宋_GB2312</vt:lpstr>
      <vt:lpstr>仿宋</vt:lpstr>
      <vt:lpstr>微软雅黑</vt:lpstr>
      <vt:lpstr>Arial Unicode MS</vt:lpstr>
      <vt:lpstr>隶书</vt:lpstr>
      <vt:lpstr>华文中宋</vt:lpstr>
      <vt:lpstr>楷体_GB2312</vt:lpstr>
      <vt:lpstr>新宋体</vt:lpstr>
      <vt:lpstr>默认设计模板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Word.Picture.8</vt:lpstr>
      <vt:lpstr>Equation.3</vt:lpstr>
      <vt:lpstr>Word.Picture.8</vt:lpstr>
      <vt:lpstr>Word.Picture.8</vt:lpstr>
      <vt:lpstr>Word.Picture.8</vt:lpstr>
      <vt:lpstr>Word.Picture.8</vt:lpstr>
      <vt:lpstr>Equation.3</vt:lpstr>
      <vt:lpstr>Equation.3</vt:lpstr>
      <vt:lpstr>Word.Picture.8</vt:lpstr>
      <vt:lpstr>Equation.DSMT4</vt:lpstr>
      <vt:lpstr>Equation.DSMT4</vt:lpstr>
      <vt:lpstr>Equation.3</vt:lpstr>
      <vt:lpstr>Equation.3</vt:lpstr>
      <vt:lpstr>Equation.DSMT4</vt:lpstr>
      <vt:lpstr>Word.Picture.8</vt:lpstr>
      <vt:lpstr>Equation.DSMT4</vt:lpstr>
      <vt:lpstr>Equation.DSMT4</vt:lpstr>
      <vt:lpstr>Equation.DSMT4</vt:lpstr>
      <vt:lpstr>智能语音处理  Intelligent Speech  Processing</vt:lpstr>
      <vt:lpstr>语音编码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波形编码之ADPCM</vt:lpstr>
      <vt:lpstr>DPCM</vt:lpstr>
      <vt:lpstr>DPCM</vt:lpstr>
      <vt:lpstr>DPCM</vt:lpstr>
      <vt:lpstr>DPCM</vt:lpstr>
      <vt:lpstr>ADPCM</vt:lpstr>
      <vt:lpstr>ADPCM</vt:lpstr>
      <vt:lpstr>ADPCM</vt:lpstr>
      <vt:lpstr>参数编码之LPC-10</vt:lpstr>
      <vt:lpstr>LPC编码</vt:lpstr>
      <vt:lpstr>LPC编码</vt:lpstr>
      <vt:lpstr>PowerPoint 演示文稿</vt:lpstr>
      <vt:lpstr>PowerPoint 演示文稿</vt:lpstr>
      <vt:lpstr>混合编码之CELP</vt:lpstr>
      <vt:lpstr>混合编码</vt:lpstr>
      <vt:lpstr>混合编码</vt:lpstr>
      <vt:lpstr>混合编码</vt:lpstr>
      <vt:lpstr>混合编码</vt:lpstr>
      <vt:lpstr>混合编码</vt:lpstr>
      <vt:lpstr>混合编码</vt:lpstr>
      <vt:lpstr>CELP</vt:lpstr>
      <vt:lpstr>CELP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Ⅱ基础知识</dc:title>
  <dc:creator>雨薇</dc:creator>
  <cp:lastModifiedBy>郑铁然</cp:lastModifiedBy>
  <cp:revision>213</cp:revision>
  <dcterms:created xsi:type="dcterms:W3CDTF">2004-08-18T13:12:00Z</dcterms:created>
  <dcterms:modified xsi:type="dcterms:W3CDTF">2024-03-14T08:34:44Z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35AAE3BF0A184566A027A9E0E2901E89_12</vt:lpwstr>
  </property>
  <property fmtid="{D5CDD505-2E9C-101B-9397-08002B2CF9AE}" pid="3" name="KSOProductBuildVer">
    <vt:lpwstr>2052-12.1.0.16388</vt:lpwstr>
  </property>
</Properties>
</file>