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36"/>
  </p:handoutMasterIdLst>
  <p:sldIdLst>
    <p:sldId id="501" r:id="rId5"/>
    <p:sldId id="259" r:id="rId7"/>
    <p:sldId id="1236" r:id="rId8"/>
    <p:sldId id="1264" r:id="rId9"/>
    <p:sldId id="1209" r:id="rId10"/>
    <p:sldId id="1210" r:id="rId11"/>
    <p:sldId id="1211" r:id="rId12"/>
    <p:sldId id="1212" r:id="rId13"/>
    <p:sldId id="1213" r:id="rId14"/>
    <p:sldId id="1214" r:id="rId15"/>
    <p:sldId id="1217" r:id="rId16"/>
    <p:sldId id="1215" r:id="rId17"/>
    <p:sldId id="1216" r:id="rId18"/>
    <p:sldId id="1218" r:id="rId19"/>
    <p:sldId id="1219" r:id="rId20"/>
    <p:sldId id="1220" r:id="rId21"/>
    <p:sldId id="1221" r:id="rId22"/>
    <p:sldId id="1193" r:id="rId23"/>
    <p:sldId id="1194" r:id="rId24"/>
    <p:sldId id="1195" r:id="rId25"/>
    <p:sldId id="1196" r:id="rId26"/>
    <p:sldId id="1197" r:id="rId27"/>
    <p:sldId id="1198" r:id="rId28"/>
    <p:sldId id="1199" r:id="rId29"/>
    <p:sldId id="1200" r:id="rId30"/>
    <p:sldId id="1201" r:id="rId31"/>
    <p:sldId id="1205" r:id="rId32"/>
    <p:sldId id="1204" r:id="rId33"/>
    <p:sldId id="1206" r:id="rId34"/>
    <p:sldId id="1202" r:id="rId35"/>
  </p:sldIdLst>
  <p:sldSz cx="9144000" cy="6858000" type="screen4x3"/>
  <p:notesSz cx="6800850" cy="9872345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130" d="100"/>
          <a:sy n="130" d="100"/>
        </p:scale>
        <p:origin x="474" y="12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0" Type="http://schemas.openxmlformats.org/officeDocument/2006/relationships/tags" Target="tags/tag17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A036E-E120-4816-9652-06B60B069F5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A036E-E120-4816-9652-06B60B069F5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A036E-E120-4816-9652-06B60B069F5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tags" Target="../tags/tag7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4.bin"/><Relationship Id="rId5" Type="http://schemas.openxmlformats.org/officeDocument/2006/relationships/tags" Target="../tags/tag6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6.png"/><Relationship Id="rId19" Type="http://schemas.openxmlformats.org/officeDocument/2006/relationships/slideLayout" Target="../slideLayouts/slideLayout24.xml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8.bin"/><Relationship Id="rId16" Type="http://schemas.openxmlformats.org/officeDocument/2006/relationships/tags" Target="../tags/tag10.xml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7.bin"/><Relationship Id="rId13" Type="http://schemas.openxmlformats.org/officeDocument/2006/relationships/tags" Target="../tags/tag9.xml"/><Relationship Id="rId12" Type="http://schemas.openxmlformats.org/officeDocument/2006/relationships/oleObject" Target="../embeddings/oleObject6.bin"/><Relationship Id="rId11" Type="http://schemas.openxmlformats.org/officeDocument/2006/relationships/tags" Target="../tags/tag8.xml"/><Relationship Id="rId10" Type="http://schemas.openxmlformats.org/officeDocument/2006/relationships/image" Target="../media/image19.wmf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8.png"/><Relationship Id="rId3" Type="http://schemas.openxmlformats.org/officeDocument/2006/relationships/tags" Target="../tags/tag12.xml"/><Relationship Id="rId2" Type="http://schemas.openxmlformats.org/officeDocument/2006/relationships/image" Target="../media/image27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9.pn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31.png"/><Relationship Id="rId4" Type="http://schemas.openxmlformats.org/officeDocument/2006/relationships/tags" Target="../tags/tag15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9.bin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7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3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zh-CN" altLang="en-US" dirty="0"/>
              <a:t>语音大模型</a:t>
            </a:r>
            <a:br>
              <a:rPr lang="en-US" altLang="zh-CN" dirty="0"/>
            </a:b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Large-</a:t>
            </a:r>
            <a:r>
              <a:rPr lang="en-US" altLang="zh-CN" sz="3600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sacle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Pre-training Speech Model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SimCLR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67471" y="1550035"/>
            <a:ext cx="4779168" cy="530780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1335" y="4868545"/>
            <a:ext cx="3743325" cy="1076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infoNCE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的对比学习的一般框架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对于给定的一个样本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，通过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augmentation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选择一个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正样本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选择一批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负样本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     输入给 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 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，正样本和负样本都输入给 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 </a:t>
            </a:r>
            <a:r>
              <a:rPr lang="en-US" altLang="zh-CN" sz="2400" i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i="1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infoNCE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损失函数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</a:t>
            </a:r>
            <a:r>
              <a:rPr lang="zh-CN" altLang="en-US" sz="2400" b="1" spc="15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lang="en-US" altLang="zh-CN" sz="2400" i="1" spc="15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i="1" spc="150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spc="15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 spc="15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spc="15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i="1" spc="150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</a:t>
            </a:r>
            <a:endParaRPr lang="zh-CN" altLang="en-US" sz="24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7448" y="1485265"/>
          <a:ext cx="338420" cy="38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77165" imgH="203200" progId="Equation.KSEE3">
                  <p:embed/>
                </p:oleObj>
              </mc:Choice>
              <mc:Fallback>
                <p:oleObj name="" r:id="rId3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448" y="1485265"/>
                        <a:ext cx="338420" cy="38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196131" y="2016844"/>
          <a:ext cx="460375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241300" imgH="203200" progId="Equation.KSEE3">
                  <p:embed/>
                </p:oleObj>
              </mc:Choice>
              <mc:Fallback>
                <p:oleObj name="" r:id="rId6" imgW="241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6131" y="2016844"/>
                        <a:ext cx="460375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083861" y="2747094"/>
          <a:ext cx="412115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215900" imgH="203200" progId="Equation.KSEE3">
                  <p:embed/>
                </p:oleObj>
              </mc:Choice>
              <mc:Fallback>
                <p:oleObj name="" r:id="rId9" imgW="215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3861" y="2747094"/>
                        <a:ext cx="412115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475423" y="3429635"/>
          <a:ext cx="338420" cy="38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2" imgW="177165" imgH="203200" progId="Equation.KSEE3">
                  <p:embed/>
                </p:oleObj>
              </mc:Choice>
              <mc:Fallback>
                <p:oleObj name="" r:id="rId1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423" y="3429635"/>
                        <a:ext cx="338420" cy="38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915903" y="3932956"/>
          <a:ext cx="130810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685800" imgH="254000" progId="Equation.KSEE3">
                  <p:embed/>
                </p:oleObj>
              </mc:Choice>
              <mc:Fallback>
                <p:oleObj name="" r:id="rId14" imgW="685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15903" y="3932956"/>
                        <a:ext cx="1308100" cy="48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292073" y="3932956"/>
          <a:ext cx="130810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7" imgW="685800" imgH="241300" progId="Equation.KSEE3">
                  <p:embed/>
                </p:oleObj>
              </mc:Choice>
              <mc:Fallback>
                <p:oleObj name="" r:id="rId17" imgW="685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92073" y="3932956"/>
                        <a:ext cx="1308100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CPC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768"/>
            <a:ext cx="8229600" cy="18751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对比预测编码</a:t>
            </a:r>
            <a:r>
              <a:rPr lang="en-US" altLang="zh-CN" sz="2000" dirty="0">
                <a:solidFill>
                  <a:schemeClr val="tx2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Contrastive Predictive Coding</a:t>
            </a:r>
            <a:r>
              <a:rPr lang="en-US" altLang="zh-CN" sz="2000" dirty="0">
                <a:solidFill>
                  <a:schemeClr val="tx2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 </a:t>
            </a: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一种基于</a:t>
            </a: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自监督策略的</a:t>
            </a: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表示学习方法，</a:t>
            </a: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根据上下文预测未来或者缺失的信息</a:t>
            </a:r>
            <a:endParaRPr lang="en-US" alt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将高维数据压缩到更紧凑的隐空间中，在其中条件预测更容易建模。</a:t>
            </a:r>
            <a:endParaRPr lang="zh-CN" altLang="en-US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使用强大的自回归模型在这个隐空间中预测未来</a:t>
            </a:r>
            <a:endParaRPr lang="zh-CN" altLang="en-US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542" y="3645024"/>
            <a:ext cx="6038850" cy="2609850"/>
          </a:xfrm>
          <a:prstGeom prst="rect">
            <a:avLst/>
          </a:prstGeom>
        </p:spPr>
      </p:pic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988854" y="3829380"/>
            <a:ext cx="1330837" cy="426323"/>
          </a:xfrm>
          <a:prstGeom prst="wedgeRoundRectCallout">
            <a:avLst>
              <a:gd name="adj1" fmla="val 44981"/>
              <a:gd name="adj2" fmla="val 9841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自回归模型</a:t>
            </a:r>
            <a:endParaRPr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一层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611560" y="4721055"/>
            <a:ext cx="1618685" cy="492412"/>
          </a:xfrm>
          <a:prstGeom prst="wedgeRoundRectCallout">
            <a:avLst>
              <a:gd name="adj1" fmla="val 44981"/>
              <a:gd name="adj2" fmla="val 9841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非线性编码层</a:t>
            </a:r>
            <a:endParaRPr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CNN+RELU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694" y="6320353"/>
            <a:ext cx="7946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van den Oord, Yazhe Li, Oriol Vinyals.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 with Contrastive Predictive Coding. 2018. (DeepMind)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infoNCE</a:t>
            </a:r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损失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84630"/>
            <a:ext cx="8229600" cy="187515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infoNCE</a:t>
            </a: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损失：</a:t>
            </a: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其中：</a:t>
            </a: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等价于最大化互信息                                            </a:t>
            </a: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的下界</a:t>
            </a:r>
            <a:endParaRPr lang="en-US" alt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从与正例相同的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utterance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speaker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中采样负例得到的效果最好</a:t>
            </a:r>
            <a:endParaRPr lang="zh-CN" altLang="en-US" sz="2000" dirty="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2063870"/>
            <a:ext cx="5184501" cy="1242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2" y="3428999"/>
            <a:ext cx="15" cy="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0" y="4221088"/>
            <a:ext cx="5652561" cy="594225"/>
          </a:xfrm>
          <a:prstGeom prst="rect">
            <a:avLst/>
          </a:prstGeom>
        </p:spPr>
      </p:pic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6300192" y="1397527"/>
            <a:ext cx="1330837" cy="426323"/>
          </a:xfrm>
          <a:prstGeom prst="wedgeRoundRectCallout">
            <a:avLst>
              <a:gd name="adj1" fmla="val -68261"/>
              <a:gd name="adj2" fmla="val 17784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正样本对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50"/>
          <p:cNvSpPr>
            <a:spLocks noChangeArrowheads="1"/>
          </p:cNvSpPr>
          <p:nvPr/>
        </p:nvSpPr>
        <p:spPr bwMode="auto">
          <a:xfrm>
            <a:off x="5706110" y="3523615"/>
            <a:ext cx="1708785" cy="426085"/>
          </a:xfrm>
          <a:prstGeom prst="wedgeRoundRectCallout">
            <a:avLst>
              <a:gd name="adj1" fmla="val -42047"/>
              <a:gd name="adj2" fmla="val -16758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负样本对，因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sz="14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1400" i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445124"/>
            <a:ext cx="2940745" cy="549080"/>
          </a:xfrm>
          <a:prstGeom prst="rect">
            <a:avLst/>
          </a:prstGeom>
        </p:spPr>
      </p:pic>
      <p:sp>
        <p:nvSpPr>
          <p:cNvPr id="12" name="AutoShape 50"/>
          <p:cNvSpPr>
            <a:spLocks noChangeArrowheads="1"/>
          </p:cNvSpPr>
          <p:nvPr/>
        </p:nvSpPr>
        <p:spPr bwMode="auto">
          <a:xfrm>
            <a:off x="7355963" y="5160208"/>
            <a:ext cx="1330837" cy="426323"/>
          </a:xfrm>
          <a:prstGeom prst="wedgeRoundRectCallout">
            <a:avLst>
              <a:gd name="adj1" fmla="val -97075"/>
              <a:gd name="adj2" fmla="val -14810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双线性预测器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50"/>
          <p:cNvSpPr>
            <a:spLocks noChangeArrowheads="1"/>
          </p:cNvSpPr>
          <p:nvPr/>
        </p:nvSpPr>
        <p:spPr bwMode="auto">
          <a:xfrm>
            <a:off x="539873" y="4869378"/>
            <a:ext cx="1330837" cy="426323"/>
          </a:xfrm>
          <a:prstGeom prst="wedgeRoundRectCallout">
            <a:avLst>
              <a:gd name="adj1" fmla="val 40647"/>
              <a:gd name="adj2" fmla="val -85942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步预测器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2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sz="2400" b="1">
                <a:solidFill>
                  <a:srgbClr val="0070C0"/>
                </a:solidFill>
                <a:ea typeface="宋体" panose="02010600030101010101" pitchFamily="2" charset="-122"/>
              </a:rPr>
              <a:t>一批负样本</a:t>
            </a:r>
            <a:r>
              <a:rPr sz="2400" b="1">
                <a:ea typeface="宋体" panose="02010600030101010101" pitchFamily="2" charset="-122"/>
              </a:rPr>
              <a:t>就相当于是有个</a:t>
            </a:r>
            <a:r>
              <a:rPr sz="2400" b="1">
                <a:solidFill>
                  <a:srgbClr val="0070C0"/>
                </a:solidFill>
                <a:ea typeface="宋体" panose="02010600030101010101" pitchFamily="2" charset="-122"/>
              </a:rPr>
              <a:t>字典</a:t>
            </a:r>
            <a:r>
              <a:rPr sz="2400" b="1">
                <a:ea typeface="宋体" panose="02010600030101010101" pitchFamily="2" charset="-122"/>
              </a:rPr>
              <a:t> (Dictionary)，字典的key就是负样本，字典的value就是负样本通过 Encoder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sz="2400" b="1">
                <a:ea typeface="宋体" panose="02010600030101010101" pitchFamily="2" charset="-122"/>
              </a:rPr>
              <a:t> 之后的东西</a:t>
            </a:r>
            <a:endParaRPr sz="2400" b="1">
              <a:ea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在之前的方法中，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字典的尺寸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：采用一个较大的 memory bank 存储较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多的字典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从字典中采样一部分负样本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没有</a:t>
            </a:r>
            <a:r>
              <a:rPr lang="en-US" altLang="zh-CN" sz="2400" b="1" spc="15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spc="15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i="1" spc="150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，优化时直接修改字典的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value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，一致性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不好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endParaRPr lang="en-US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99928" y="2101215"/>
            <a:ext cx="462534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MoCo</a:t>
            </a:r>
            <a:endParaRPr lang="en-US" altLang="zh-CN"/>
          </a:p>
        </p:txBody>
      </p:sp>
      <p:pic>
        <p:nvPicPr>
          <p:cNvPr id="101" name="图片 10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533" y="2203450"/>
            <a:ext cx="3162300" cy="3459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右箭头 3"/>
          <p:cNvSpPr/>
          <p:nvPr/>
        </p:nvSpPr>
        <p:spPr>
          <a:xfrm>
            <a:off x="3927475" y="3860800"/>
            <a:ext cx="215900" cy="288290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动量编码器</a:t>
            </a:r>
            <a:r>
              <a: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Momentum Encoder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的参数更新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Momentum Encoder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不涉及反向传播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，所以可以采用较多的负样本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endParaRPr lang="en-US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5920" y="1988820"/>
            <a:ext cx="360997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Dino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5074285" y="1817370"/>
          <a:ext cx="3740616" cy="39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400425" imgH="3571875" progId="Paint.Picture">
                  <p:embed/>
                </p:oleObj>
              </mc:Choice>
              <mc:Fallback>
                <p:oleObj name="" r:id="rId2" imgW="3400425" imgH="35718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4285" y="1817370"/>
                        <a:ext cx="3740616" cy="392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7360" y="1417955"/>
            <a:ext cx="454469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augmentation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</a:rPr>
              <a:t>模型蒸馏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</a:rPr>
              <a:t>通过cross-entropy 预测 teacher网络的output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chemeClr val="tx1"/>
                </a:solidFill>
              </a:rPr>
              <a:t>teacher的参数由student的参数经过指数滑动平均得到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35150" y="5589270"/>
            <a:ext cx="3459480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语音大模型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768"/>
            <a:ext cx="8229600" cy="1875155"/>
          </a:xfrm>
        </p:spPr>
        <p:txBody>
          <a:bodyPr/>
          <a:lstStyle/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sz="2000" dirty="0">
                <a:solidFill>
                  <a:srgbClr val="0070C0"/>
                </a:solidFill>
                <a:ea typeface="黑体" panose="02010609060101010101" pitchFamily="49" charset="-122"/>
              </a:rPr>
              <a:t>生成式大模型</a:t>
            </a:r>
            <a:r>
              <a:rPr lang="zh-CN" sz="2000" dirty="0">
                <a:solidFill>
                  <a:schemeClr val="tx2"/>
                </a:solidFill>
                <a:ea typeface="黑体" panose="02010609060101010101" pitchFamily="49" charset="-122"/>
              </a:rPr>
              <a:t>：一种帮你生成新的原创内容的的AI大模型</a:t>
            </a:r>
            <a:endParaRPr 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sz="2000" dirty="0">
                <a:solidFill>
                  <a:srgbClr val="0070C0"/>
                </a:solidFill>
                <a:ea typeface="黑体" panose="02010609060101010101" pitchFamily="49" charset="-122"/>
              </a:rPr>
              <a:t>判别式大模型</a:t>
            </a:r>
            <a:r>
              <a:rPr lang="zh-CN" sz="2000" dirty="0">
                <a:solidFill>
                  <a:schemeClr val="tx2"/>
                </a:solidFill>
                <a:ea typeface="黑体" panose="02010609060101010101" pitchFamily="49" charset="-122"/>
              </a:rPr>
              <a:t>：一种帮你决策的</a:t>
            </a:r>
            <a:r>
              <a:rPr lang="en-US" altLang="zh-CN" sz="2000" dirty="0">
                <a:solidFill>
                  <a:schemeClr val="tx2"/>
                </a:solidFill>
                <a:ea typeface="黑体" panose="02010609060101010101" pitchFamily="49" charset="-122"/>
              </a:rPr>
              <a:t>AI</a:t>
            </a:r>
            <a:r>
              <a:rPr lang="zh-CN" altLang="en-US" sz="2000" dirty="0">
                <a:solidFill>
                  <a:schemeClr val="tx2"/>
                </a:solidFill>
                <a:ea typeface="黑体" panose="02010609060101010101" pitchFamily="49" charset="-122"/>
              </a:rPr>
              <a:t>大模型</a:t>
            </a:r>
            <a:endParaRPr lang="zh-CN" sz="2000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本章讲的</a:t>
            </a:r>
            <a:r>
              <a:rPr lang="zh-CN" altLang="en-US" sz="2000" dirty="0">
                <a:solidFill>
                  <a:srgbClr val="0070C0"/>
                </a:solidFill>
                <a:uFillTx/>
                <a:ea typeface="黑体" panose="02010609060101010101" pitchFamily="49" charset="-122"/>
              </a:rPr>
              <a:t>语音大模型</a:t>
            </a:r>
            <a:r>
              <a:rPr lang="zh-CN" altLang="en-US" sz="2000" dirty="0">
                <a:solidFill>
                  <a:schemeClr val="tx2"/>
                </a:solidFill>
                <a:uFillTx/>
                <a:ea typeface="黑体" panose="02010609060101010101" pitchFamily="49" charset="-122"/>
              </a:rPr>
              <a:t>属于</a:t>
            </a:r>
            <a:r>
              <a:rPr lang="zh-CN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判别式大模型</a:t>
            </a:r>
            <a:r>
              <a:rPr lang="zh-CN" sz="2000" dirty="0">
                <a:solidFill>
                  <a:srgbClr val="0070C0"/>
                </a:solidFill>
                <a:ea typeface="黑体" panose="02010609060101010101" pitchFamily="49" charset="-122"/>
                <a:sym typeface="+mn-ea"/>
              </a:rPr>
              <a:t>：</a:t>
            </a:r>
            <a:endParaRPr lang="zh-CN" sz="2000" dirty="0">
              <a:solidFill>
                <a:srgbClr val="0070C0"/>
              </a:solidFill>
              <a:ea typeface="黑体" panose="02010609060101010101" pitchFamily="49" charset="-122"/>
              <a:sym typeface="+mn-ea"/>
            </a:endParaRPr>
          </a:p>
          <a:p>
            <a:pPr lvl="1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1750" dirty="0">
                <a:solidFill>
                  <a:srgbClr val="0070C0"/>
                </a:solidFill>
                <a:ea typeface="黑体" panose="02010609060101010101" pitchFamily="49" charset="-122"/>
                <a:sym typeface="+mn-ea"/>
              </a:rPr>
              <a:t>wav2vec</a:t>
            </a:r>
            <a:r>
              <a:rPr lang="zh-CN" altLang="en-US" sz="1750" dirty="0">
                <a:solidFill>
                  <a:srgbClr val="0070C0"/>
                </a:solidFill>
                <a:ea typeface="黑体" panose="02010609060101010101" pitchFamily="49" charset="-122"/>
                <a:sym typeface="+mn-ea"/>
              </a:rPr>
              <a:t>系列</a:t>
            </a:r>
            <a:endParaRPr lang="zh-CN" altLang="en-US" sz="1750" dirty="0">
              <a:solidFill>
                <a:srgbClr val="0070C0"/>
              </a:solidFill>
              <a:ea typeface="黑体" panose="02010609060101010101" pitchFamily="49" charset="-122"/>
              <a:sym typeface="+mn-ea"/>
            </a:endParaRPr>
          </a:p>
          <a:p>
            <a:pPr lvl="1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1750" dirty="0">
                <a:solidFill>
                  <a:srgbClr val="0070C0"/>
                </a:solidFill>
                <a:ea typeface="黑体" panose="02010609060101010101" pitchFamily="49" charset="-122"/>
                <a:sym typeface="+mn-ea"/>
              </a:rPr>
              <a:t>HuBERT</a:t>
            </a:r>
            <a:endParaRPr lang="en-US" altLang="zh-CN" sz="1750" dirty="0">
              <a:solidFill>
                <a:srgbClr val="0070C0"/>
              </a:solidFill>
              <a:ea typeface="黑体" panose="02010609060101010101" pitchFamily="49" charset="-122"/>
              <a:sym typeface="+mn-ea"/>
            </a:endParaRPr>
          </a:p>
          <a:p>
            <a:pPr lvl="1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1750" dirty="0">
                <a:solidFill>
                  <a:srgbClr val="0070C0"/>
                </a:solidFill>
                <a:ea typeface="黑体" panose="02010609060101010101" pitchFamily="49" charset="-122"/>
                <a:sym typeface="+mn-ea"/>
              </a:rPr>
              <a:t>whisper</a:t>
            </a:r>
            <a:endParaRPr lang="en-US" altLang="zh-CN" sz="175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wav2vec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wav2vec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模型主要沿用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的整体结构框架和优化目标</a:t>
            </a:r>
            <a:endParaRPr lang="en-US" altLang="zh-CN" sz="2000" dirty="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网络如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一样使用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网络也使用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，而不是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，来得到上下文向量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完全使用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网络，更容易地实现并行训练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负例以均匀分布从隐变量序列中采样得到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损失函数：</a:t>
            </a: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395536" y="6464369"/>
            <a:ext cx="8121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Steffen Schneider, Alexei Baevski, Ronan Collobert,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wav2vec: Unsupervised Pre-training for Speech Recognition. 2019.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921" y="4221088"/>
            <a:ext cx="4032428" cy="21925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30" y="3566500"/>
            <a:ext cx="6463184" cy="3668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BERT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Bidirectional Encoder Representation from Transformers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masked language model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MLM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）对双向的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进行预训练，以生成深层的双向语言表征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的结构：多个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的堆叠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816" y="3200400"/>
            <a:ext cx="2869197" cy="33723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016" y="1421654"/>
            <a:ext cx="3727178" cy="3168344"/>
          </a:xfrm>
          <a:prstGeom prst="rect">
            <a:avLst/>
          </a:prstGeo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BERT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446468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预训练任务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token-- [MASK]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随机地对每一个训练序列中的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进行替换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[MASK]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位置原有的单词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预训练后，只需要添加一个额外的输出层进行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，就可以在各种各样的下游任务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chemeClr val="tx2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9" y="4958908"/>
            <a:ext cx="5510228" cy="17565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vq-wav2vec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预训练的方法提升语音识别任务的效果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首先经过自监督的预训练得到的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vq-wav2vec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模型，从原始音频中抽取出离散化的特征表示。每一帧对应着一个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有了离散化的特征表示，我们便可以将作为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embedding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，并使用大规模无标签的语音数据训练一个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391379" y="6470384"/>
            <a:ext cx="8812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Alexei Baevski, Steffen Schneider, Michael Auli,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vq-wav2vec: Self-Supervised Learning of Discrete Speech Representations. 2019.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55" y="3573016"/>
            <a:ext cx="8086725" cy="2114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vq-wav2vec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1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360" y="1412776"/>
                <a:ext cx="8229600" cy="280831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encoder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网络（与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wav2vec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相同）进行编码得到隐变量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en-US" altLang="zh-CN" sz="20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引入量化模块将隐变量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映射为离散化的隐变量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最后使用 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context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网络（与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wav2vec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相同）得到上下文向量</a:t>
                </a:r>
                <a:endPara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90000"/>
                  </a:lnSpc>
                  <a:spcAft>
                    <a:spcPct val="30000"/>
                  </a:spcAft>
                  <a:buClr>
                    <a:srgbClr val="9900FF"/>
                  </a:buClr>
                  <a:buFont typeface="Wingdings" panose="05000000000000000000" pitchFamily="2" charset="2"/>
                  <a:buNone/>
                </a:pPr>
                <a:endParaRPr lang="zh-CN" altLang="en-US" sz="2000" dirty="0">
                  <a:solidFill>
                    <a:schemeClr val="tx2"/>
                  </a:solidFill>
                  <a:uFillTx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46115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360" y="1412776"/>
                <a:ext cx="8229600" cy="2808312"/>
              </a:xfrm>
              <a:blipFill rotWithShape="1">
                <a:blip r:embed="rId1"/>
                <a:stretch>
                  <a:fillRect t="-19" b="-20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391379" y="6470384"/>
            <a:ext cx="8812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Alexei Baevski, Steffen Schneider, Michael Auli,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vq-wav2vec: Self-Supervised Learning of Discrete Speech Representations. 2019.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674157"/>
            <a:ext cx="8086725" cy="2114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vq-wav2vec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量化模块：</a:t>
            </a: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457419" y="6453239"/>
            <a:ext cx="8812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Alexei Baevski, Steffen Schneider, Michael Auli,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vq-wav2vec: Self-Supervised Learning of Discrete Speech Representations. 2019.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1862137"/>
            <a:ext cx="7524750" cy="3133725"/>
          </a:xfrm>
          <a:prstGeom prst="rect">
            <a:avLst/>
          </a:prstGeom>
        </p:spPr>
      </p:pic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467360" y="4919412"/>
            <a:ext cx="1330837" cy="426323"/>
          </a:xfrm>
          <a:prstGeom prst="wedgeRoundRectCallout">
            <a:avLst>
              <a:gd name="adj1" fmla="val 59182"/>
              <a:gd name="adj2" fmla="val -229404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线性层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线性层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54478" y="5268575"/>
            <a:ext cx="1757482" cy="536689"/>
            <a:chOff x="2454478" y="5268575"/>
            <a:chExt cx="1757482" cy="5366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768" y="5268575"/>
              <a:ext cx="1652070" cy="536689"/>
            </a:xfrm>
            <a:prstGeom prst="rect">
              <a:avLst/>
            </a:prstGeom>
          </p:spPr>
        </p:pic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2454478" y="5268575"/>
              <a:ext cx="1757482" cy="536689"/>
            </a:xfrm>
            <a:prstGeom prst="wedgeRoundRectCallout">
              <a:avLst>
                <a:gd name="adj1" fmla="val 16958"/>
                <a:gd name="adj2" fmla="val -307939"/>
                <a:gd name="adj3" fmla="val 16667"/>
              </a:avLst>
            </a:prstGeom>
            <a:noFill/>
            <a:ln w="38100" cmpd="dbl">
              <a:solidFill>
                <a:srgbClr val="FF0000"/>
              </a:solidFill>
              <a:miter lim="800000"/>
            </a:ln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endPara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AutoShape 50"/>
          <p:cNvSpPr>
            <a:spLocks noChangeArrowheads="1"/>
          </p:cNvSpPr>
          <p:nvPr/>
        </p:nvSpPr>
        <p:spPr bwMode="auto">
          <a:xfrm>
            <a:off x="6576894" y="5545619"/>
            <a:ext cx="1757481" cy="536689"/>
          </a:xfrm>
          <a:prstGeom prst="wedgeRoundRectCallout">
            <a:avLst>
              <a:gd name="adj1" fmla="val -64477"/>
              <a:gd name="adj2" fmla="val -16368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类似于</a:t>
            </a: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VQ-VAE</a:t>
            </a:r>
            <a:r>
              <a:rPr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中的量化模块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wav2vec 2.0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端到端的架构：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取代了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CPC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，把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和编码器、量化器结合在一起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wav2vec 2.0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本身即为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ASR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fine-tune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时只需加上随机初始化的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linear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层将特征向量映射到预测文本，使用</a:t>
            </a: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CTC loss</a:t>
            </a: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训练即可。</a:t>
            </a:r>
            <a:endParaRPr lang="en-US" altLang="zh-CN" sz="1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395427" y="6352529"/>
            <a:ext cx="871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Alexei Baevski, Henry Zhou, Abdelrahman Mohamed, Michael Auli,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 2.0: A Framework for Self-Supervised Learning of Speech Representations. 2020.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2996952"/>
            <a:ext cx="5517700" cy="29523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Hu-BERT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事先通过无监督方法训练得到聚类模型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，为所有无标注语音信号生成离散化的目标序列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再直接使用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自监督预训练方法预测掩码位置的目标值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自监督训练过程更为简洁，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HuBERT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的预训练进程往往比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wav2vec 2.0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更加稳定</a:t>
            </a: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2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500837" y="6228791"/>
            <a:ext cx="8716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Wei-Ning Hsu, Benjamin Bolte, Yao-Hung Hubert Tsai, Kushal Lakhotia, Ruslan Salakhutdinov, Abdelrahman Mohamed,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HuBERT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Self-Supervised Speech Representation Learning by Masked Prediction of Hidden Units. 2021. (FAIR)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784" y="2975958"/>
            <a:ext cx="3888432" cy="29401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whisper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OpenAI 2022年发布的一款语音预训练大模型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受到了领域内的广泛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关注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它不是无监督预训练模型，而是基于多任务学习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机制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数据总量68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万小时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英文语音和对应标注文本占</a:t>
            </a: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65%</a:t>
            </a:r>
            <a:endParaRPr lang="zh-CN" altLang="en-US" sz="17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非英文音频和对应的英文标注文本</a:t>
            </a: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占</a:t>
            </a:r>
            <a:r>
              <a:rPr lang="en-US" altLang="zh-CN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17%</a:t>
            </a:r>
            <a:endParaRPr lang="en-US" altLang="zh-CN" sz="17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非英文音频和对应的非英文标注文本占</a:t>
            </a:r>
            <a:r>
              <a:rPr lang="en-US" altLang="zh-CN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18%</a:t>
            </a:r>
            <a:endParaRPr lang="zh-CN" altLang="en-US" sz="17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任务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en-US" altLang="zh-CN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VAD</a:t>
            </a:r>
            <a:endParaRPr lang="en-US" altLang="zh-CN" sz="17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语种</a:t>
            </a: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识别</a:t>
            </a:r>
            <a:endParaRPr lang="zh-CN" altLang="en-US" sz="17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</a:t>
            </a: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识别</a:t>
            </a:r>
            <a:endParaRPr lang="zh-CN" altLang="en-US" sz="17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Arial" panose="020B0604020202020204" pitchFamily="34" charset="0"/>
              <a:buChar char="•"/>
            </a:pP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语音翻译</a:t>
            </a:r>
            <a:r>
              <a:rPr lang="zh-CN" altLang="en-US" sz="17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zh-CN" altLang="en-US" sz="17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395427" y="6165291"/>
            <a:ext cx="871636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Alec Radford, Jong Wook Kim, Tao Xu, Greg Brockman, Christine McLeavey, and Ilya</a:t>
            </a:r>
            <a:r>
              <a:rPr lang="en-US" altLang="nl-NL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Sutskever. Robust Speech Recognition via Large-Scale Weak Supervision</a:t>
            </a:r>
            <a:r>
              <a:rPr lang="en-US" altLang="nl-NL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2022 OpenAI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whisper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encoder-decoder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17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1746250"/>
            <a:ext cx="6325076" cy="45605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090" y="6379210"/>
            <a:ext cx="8789035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nl-NL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Sanchit Gandhi, Patrick von Platen &amp; Alexander M. Rush, Abdelrahman Mohamed, 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DISTIL-WHISPER: ROBUST KNOWLEDGE DISTILLATION VIA LARGE-SCALE PSEUDO LABELLING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2023.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whisper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412776"/>
            <a:ext cx="8229600" cy="2808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多任务训练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标签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模型种类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及其参数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035" y="2004060"/>
            <a:ext cx="8298180" cy="1935480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90" y="4508500"/>
            <a:ext cx="5253990" cy="2226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大模型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大数据</a:t>
            </a:r>
            <a:r>
              <a:rPr lang="en-US" altLang="zh-CN" sz="2800" b="1" dirty="0">
                <a:solidFill>
                  <a:schemeClr val="tx2"/>
                </a:solidFill>
              </a:rPr>
              <a:t>+</a:t>
            </a:r>
            <a:r>
              <a:rPr lang="zh-CN" altLang="en-US" sz="2800" b="1" dirty="0">
                <a:solidFill>
                  <a:schemeClr val="tx2"/>
                </a:solidFill>
              </a:rPr>
              <a:t>大算力</a:t>
            </a:r>
            <a:r>
              <a:rPr lang="en-US" altLang="zh-CN" sz="2800" b="1" dirty="0">
                <a:solidFill>
                  <a:schemeClr val="tx2"/>
                </a:solidFill>
              </a:rPr>
              <a:t>+</a:t>
            </a:r>
            <a:r>
              <a:rPr lang="zh-CN" altLang="en-US" sz="2800" b="1" dirty="0">
                <a:solidFill>
                  <a:schemeClr val="tx2"/>
                </a:solidFill>
              </a:rPr>
              <a:t>大模型</a:t>
            </a:r>
            <a:r>
              <a:rPr lang="en-US" altLang="zh-CN" sz="2800" b="1" dirty="0">
                <a:solidFill>
                  <a:schemeClr val="tx2"/>
                </a:solidFill>
              </a:rPr>
              <a:t>+</a:t>
            </a:r>
            <a:r>
              <a:rPr lang="zh-CN" altLang="en-US" sz="2800" b="1" dirty="0">
                <a:solidFill>
                  <a:schemeClr val="tx2"/>
                </a:solidFill>
              </a:rPr>
              <a:t>预训练</a:t>
            </a:r>
            <a:r>
              <a:rPr lang="en-US" altLang="zh-CN" sz="2800" b="1" dirty="0">
                <a:solidFill>
                  <a:schemeClr val="tx2"/>
                </a:solidFill>
              </a:rPr>
              <a:t>+</a:t>
            </a:r>
            <a:r>
              <a:rPr lang="zh-CN" altLang="en-US" sz="2800" b="1" dirty="0">
                <a:solidFill>
                  <a:schemeClr val="tx2"/>
                </a:solidFill>
              </a:rPr>
              <a:t>强化学习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以</a:t>
            </a:r>
            <a:r>
              <a:rPr lang="en-US" altLang="zh-CN" sz="2800" b="1" dirty="0">
                <a:solidFill>
                  <a:schemeClr val="tx2"/>
                </a:solidFill>
              </a:rPr>
              <a:t>OpenAI</a:t>
            </a:r>
            <a:r>
              <a:rPr lang="zh-CN" altLang="en-US" sz="2800" b="1" dirty="0">
                <a:solidFill>
                  <a:schemeClr val="tx2"/>
                </a:solidFill>
              </a:rPr>
              <a:t>的</a:t>
            </a:r>
            <a:r>
              <a:rPr lang="en-US" altLang="zh-CN" sz="2800" b="1" dirty="0">
                <a:solidFill>
                  <a:schemeClr val="tx2"/>
                </a:solidFill>
              </a:rPr>
              <a:t>GPT4</a:t>
            </a:r>
            <a:r>
              <a:rPr lang="zh-CN" altLang="en-US" sz="2800" b="1" dirty="0">
                <a:solidFill>
                  <a:schemeClr val="tx2"/>
                </a:solidFill>
              </a:rPr>
              <a:t>为例：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zh-CN" altLang="en-US" sz="2450" b="1" dirty="0">
                <a:solidFill>
                  <a:srgbClr val="0070C0"/>
                </a:solidFill>
              </a:rPr>
              <a:t>数据</a:t>
            </a:r>
            <a:r>
              <a:rPr lang="zh-CN" altLang="en-US" sz="2450" b="1" dirty="0">
                <a:solidFill>
                  <a:schemeClr val="tx2"/>
                </a:solidFill>
              </a:rPr>
              <a:t>：</a:t>
            </a:r>
            <a:r>
              <a:rPr lang="zh-CN" altLang="en-US" sz="245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GPT-4训练数据包含13万亿个token（文本的基本单元，词或者是子词）</a:t>
            </a:r>
            <a:endParaRPr lang="en-US" altLang="zh-CN" sz="24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zh-CN" altLang="en-US" sz="2055" b="1" dirty="0">
                <a:solidFill>
                  <a:srgbClr val="0070C0"/>
                </a:solidFill>
              </a:rPr>
              <a:t>算力</a:t>
            </a:r>
            <a:r>
              <a:rPr lang="zh-CN" altLang="en-US" sz="2450" b="1" dirty="0">
                <a:solidFill>
                  <a:schemeClr val="tx2"/>
                </a:solidFill>
              </a:rPr>
              <a:t>：</a:t>
            </a:r>
            <a:r>
              <a:rPr lang="zh-CN" altLang="en-US" sz="24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在2.5万个A100 GPU上训练了约90到100天，如果每小时支付 1 美元的 A100 GPU 费用，那么 GPT-4 的训练成本约为 6300 万美元。</a:t>
            </a:r>
            <a:endParaRPr lang="zh-CN" altLang="en-US" sz="245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zh-CN" altLang="en-US" sz="2450" b="1" dirty="0">
                <a:solidFill>
                  <a:srgbClr val="0070C0"/>
                </a:solidFill>
              </a:rPr>
              <a:t>模型</a:t>
            </a:r>
            <a:r>
              <a:rPr lang="zh-CN" altLang="en-US" sz="2450" b="1" dirty="0">
                <a:solidFill>
                  <a:schemeClr val="tx2"/>
                </a:solidFill>
              </a:rPr>
              <a:t>：</a:t>
            </a:r>
            <a:r>
              <a:rPr lang="en-US" altLang="zh-CN" sz="2450" dirty="0">
                <a:solidFill>
                  <a:schemeClr val="tx2"/>
                </a:solidFill>
              </a:rPr>
              <a:t>Transformer</a:t>
            </a:r>
            <a:r>
              <a:rPr lang="zh-CN" altLang="en-US" sz="2450" dirty="0">
                <a:solidFill>
                  <a:schemeClr val="tx2"/>
                </a:solidFill>
              </a:rPr>
              <a:t>，1.8万亿参数量</a:t>
            </a:r>
            <a:endParaRPr lang="zh-CN" altLang="en-US" sz="245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zh-CN" altLang="en-US" sz="2450" b="1" dirty="0">
                <a:solidFill>
                  <a:srgbClr val="0070C0"/>
                </a:solidFill>
              </a:rPr>
              <a:t>预训练</a:t>
            </a:r>
            <a:r>
              <a:rPr lang="zh-CN" altLang="en-US" sz="2450" b="1" dirty="0">
                <a:solidFill>
                  <a:schemeClr val="tx2"/>
                </a:solidFill>
              </a:rPr>
              <a:t>：自监督</a:t>
            </a:r>
            <a:r>
              <a:rPr lang="zh-CN" altLang="en-US" sz="2450" b="1" dirty="0">
                <a:solidFill>
                  <a:schemeClr val="tx2"/>
                </a:solidFill>
              </a:rPr>
              <a:t>学习</a:t>
            </a:r>
            <a:endParaRPr lang="zh-CN" altLang="en-US" sz="245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en-US" altLang="zh-CN" sz="2450" b="1" dirty="0">
                <a:solidFill>
                  <a:srgbClr val="0070C0"/>
                </a:solidFill>
                <a:latin typeface="宋体" panose="02010600030101010101" pitchFamily="2" charset="-122"/>
              </a:rPr>
              <a:t>强化学习</a:t>
            </a:r>
            <a:endParaRPr lang="zh-CN" altLang="en-US" sz="2450" b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endParaRPr lang="en-US" altLang="zh-CN" sz="245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/>
          <a:lstStyle/>
          <a:p>
            <a:r>
              <a:rPr lang="en-US" altLang="zh-CN" dirty="0"/>
              <a:t>Wav2vec 2.0</a:t>
            </a:r>
            <a:r>
              <a:rPr lang="zh-CN" altLang="en-US" dirty="0"/>
              <a:t>代码解读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大模型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140" y="1340485"/>
            <a:ext cx="8074660" cy="4472305"/>
          </a:xfrm>
        </p:spPr>
        <p:txBody>
          <a:bodyPr/>
          <a:lstStyle/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万模大战的时代：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ChatGPT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 Bing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、文心一言、sora 等等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逐步向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多模态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具身化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快速发展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是未来智能系统的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基座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大脑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自监督预训练的过程与人类的学习方式相一致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目前自监督预训练大多采用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对比学习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的方式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自监督预训练利用各种任务的数据实现了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元学习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learning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），使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通用人工智能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为可能。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1630" y="1339215"/>
            <a:ext cx="8547100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对比学习</a:t>
            </a:r>
            <a:endParaRPr lang="zh-CN" altLang="en-US" sz="32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对比学习是一种自监督学习方法，用于在没有标签的情况下，通过让模型学习哪些数据点相似或不同来学习数据集的一般特征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800"/>
              </a:spcBef>
              <a:buClr>
                <a:srgbClr val="996633"/>
              </a:buClr>
              <a:buFont typeface="Wingdings" panose="05000000000000000000" pitchFamily="2" charset="2"/>
              <a:buNone/>
              <a:defRPr/>
            </a:pP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v2-379099fa00fca7e8750bf6abe849d3aa_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3213100"/>
            <a:ext cx="7408545" cy="344424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对比学习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605" y="1340485"/>
            <a:ext cx="8392795" cy="5100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对比学习将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样例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正样例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与它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语义相似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的例子）和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负样例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语义不相似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的例子）进行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通过设计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模型结构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对比损失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语义相近的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例子对应的表示在表示空间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更接近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语义不相近的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例子对应的表示距离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更远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，以达到类似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聚类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的效果。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对比学习阶段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不涉及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任何下游任务，就是拿着一堆无标签的数据去预训练，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没有特定的任务</a:t>
            </a:r>
            <a:endParaRPr lang="zh-CN" altLang="en-US" sz="2400" kern="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预训练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的思想来自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迁移学习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对比损失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最早出现在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测度学习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Metric Learning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）领域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200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对比学习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Contrastive Loss</a:t>
            </a:r>
            <a:endParaRPr lang="zh-CN" altLang="en-US" dirty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6023616" cy="15234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Metric Learning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</a:rPr>
              <a:t>网络结构为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networks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</a:rPr>
              <a:t>用暹罗连体双胞胎命名</a:t>
            </a:r>
            <a:r>
              <a:rPr lang="en-US" altLang="zh-CN" sz="2400" dirty="0">
                <a:latin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</a:rPr>
              <a:t>子网络共享网络权值参数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9116" y="1354537"/>
            <a:ext cx="1262450" cy="1409683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 bwMode="auto">
          <a:xfrm>
            <a:off x="7116500" y="2726545"/>
            <a:ext cx="136768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twins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77105" y="3280909"/>
            <a:ext cx="2063969" cy="2935871"/>
            <a:chOff x="6677105" y="3280909"/>
            <a:chExt cx="2063969" cy="2935871"/>
          </a:xfrm>
        </p:grpSpPr>
        <p:grpSp>
          <p:nvGrpSpPr>
            <p:cNvPr id="73" name="组合 72"/>
            <p:cNvGrpSpPr/>
            <p:nvPr/>
          </p:nvGrpSpPr>
          <p:grpSpPr>
            <a:xfrm>
              <a:off x="6677105" y="3280909"/>
              <a:ext cx="2063969" cy="2740379"/>
              <a:chOff x="3048043" y="3091412"/>
              <a:chExt cx="2063969" cy="274037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322040" y="4149608"/>
                <a:ext cx="453006" cy="1584000"/>
                <a:chOff x="3322040" y="3821948"/>
                <a:chExt cx="453006" cy="1584000"/>
              </a:xfrm>
            </p:grpSpPr>
            <p:sp>
              <p:nvSpPr>
                <p:cNvPr id="6" name="矩形 5"/>
                <p:cNvSpPr/>
                <p:nvPr/>
              </p:nvSpPr>
              <p:spPr bwMode="auto">
                <a:xfrm>
                  <a:off x="3322040" y="3821948"/>
                  <a:ext cx="453006" cy="12240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8" name="直接连接符 7"/>
                <p:cNvCxnSpPr>
                  <a:stCxn id="6" idx="2"/>
                </p:cNvCxnSpPr>
                <p:nvPr/>
              </p:nvCxnSpPr>
              <p:spPr bwMode="auto">
                <a:xfrm>
                  <a:off x="3548543" y="5045948"/>
                  <a:ext cx="1901" cy="360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" name="组合 20"/>
              <p:cNvGrpSpPr/>
              <p:nvPr/>
            </p:nvGrpSpPr>
            <p:grpSpPr>
              <a:xfrm>
                <a:off x="4422176" y="4149608"/>
                <a:ext cx="453006" cy="1584000"/>
                <a:chOff x="3322040" y="3821948"/>
                <a:chExt cx="453006" cy="1584000"/>
              </a:xfrm>
            </p:grpSpPr>
            <p:sp>
              <p:nvSpPr>
                <p:cNvPr id="22" name="矩形 21"/>
                <p:cNvSpPr/>
                <p:nvPr/>
              </p:nvSpPr>
              <p:spPr bwMode="auto">
                <a:xfrm>
                  <a:off x="3322040" y="3821948"/>
                  <a:ext cx="453006" cy="12240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3" name="直接连接符 22"/>
                <p:cNvCxnSpPr>
                  <a:stCxn id="22" idx="2"/>
                </p:cNvCxnSpPr>
                <p:nvPr/>
              </p:nvCxnSpPr>
              <p:spPr bwMode="auto">
                <a:xfrm>
                  <a:off x="3548543" y="5045948"/>
                  <a:ext cx="1901" cy="3600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0" name="直接箭头连接符 19"/>
              <p:cNvCxnSpPr>
                <a:stCxn id="6" idx="3"/>
                <a:endCxn id="22" idx="1"/>
              </p:cNvCxnSpPr>
              <p:nvPr/>
            </p:nvCxnSpPr>
            <p:spPr bwMode="auto">
              <a:xfrm>
                <a:off x="3775046" y="4761608"/>
                <a:ext cx="64713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dash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4336" name="矩形 14335"/>
              <p:cNvSpPr/>
              <p:nvPr/>
            </p:nvSpPr>
            <p:spPr bwMode="auto">
              <a:xfrm>
                <a:off x="3548543" y="3565852"/>
                <a:ext cx="1100136" cy="261937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339" name="直接箭头连接符 14338"/>
              <p:cNvCxnSpPr>
                <a:stCxn id="6" idx="0"/>
                <a:endCxn id="14336" idx="2"/>
              </p:cNvCxnSpPr>
              <p:nvPr/>
            </p:nvCxnSpPr>
            <p:spPr bwMode="auto">
              <a:xfrm flipV="1">
                <a:off x="3548543" y="3827789"/>
                <a:ext cx="550068" cy="3218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43" name="直接箭头连接符 14342"/>
              <p:cNvCxnSpPr>
                <a:stCxn id="22" idx="0"/>
                <a:endCxn id="14336" idx="2"/>
              </p:cNvCxnSpPr>
              <p:nvPr/>
            </p:nvCxnSpPr>
            <p:spPr bwMode="auto">
              <a:xfrm flipH="1" flipV="1">
                <a:off x="4098611" y="3827789"/>
                <a:ext cx="550068" cy="3218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54" name="矩形 53"/>
              <p:cNvSpPr/>
              <p:nvPr/>
            </p:nvSpPr>
            <p:spPr bwMode="auto">
              <a:xfrm>
                <a:off x="3775046" y="3102089"/>
                <a:ext cx="647130" cy="261937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353" name="直接连接符 14352"/>
              <p:cNvCxnSpPr>
                <a:stCxn id="14336" idx="0"/>
                <a:endCxn id="54" idx="2"/>
              </p:cNvCxnSpPr>
              <p:nvPr/>
            </p:nvCxnSpPr>
            <p:spPr bwMode="auto">
              <a:xfrm flipV="1">
                <a:off x="4098611" y="3364026"/>
                <a:ext cx="0" cy="201826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358" name="文本框 14357"/>
              <p:cNvSpPr txBox="1"/>
              <p:nvPr/>
            </p:nvSpPr>
            <p:spPr bwMode="auto">
              <a:xfrm>
                <a:off x="3752549" y="4471427"/>
                <a:ext cx="686919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r>
                  <a:rPr lang="en-US" altLang="zh-CN" sz="12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  <a:endParaRPr lang="zh-CN" altLang="en-US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 bwMode="auto">
              <a:xfrm>
                <a:off x="3733569" y="3091412"/>
                <a:ext cx="628698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rtlCol="0" anchor="ctr">
                <a:spAutoFit/>
              </a:bodyPr>
              <a:lstStyle/>
              <a:p>
                <a:pPr marL="273050" indent="-273050">
                  <a:buClr>
                    <a:schemeClr val="accent1"/>
                  </a:buClr>
                </a:pPr>
                <a:r>
                  <a:rPr lang="en-US" altLang="zh-CN" sz="12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Loss</a:t>
                </a:r>
                <a:endParaRPr lang="zh-CN" altLang="en-US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60" name="文本框 14359"/>
                  <p:cNvSpPr txBox="1"/>
                  <p:nvPr/>
                </p:nvSpPr>
                <p:spPr bwMode="auto">
                  <a:xfrm>
                    <a:off x="3048043" y="5444048"/>
                    <a:ext cx="677686" cy="3629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marL="273050" indent="-273050">
                      <a:buClr>
                        <a:schemeClr val="accent1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800" i="1" baseline="-2500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360" name="文本框 143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8043" y="5444048"/>
                    <a:ext cx="677686" cy="362984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/>
                  <p:cNvSpPr txBox="1"/>
                  <p:nvPr/>
                </p:nvSpPr>
                <p:spPr bwMode="auto">
                  <a:xfrm>
                    <a:off x="4429646" y="5468807"/>
                    <a:ext cx="682366" cy="3629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marL="273050" indent="-273050">
                      <a:buClr>
                        <a:schemeClr val="accent1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800" i="1" baseline="-25000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29646" y="5468807"/>
                    <a:ext cx="682366" cy="36298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文本框 104"/>
                  <p:cNvSpPr txBox="1"/>
                  <p:nvPr/>
                </p:nvSpPr>
                <p:spPr bwMode="auto">
                  <a:xfrm>
                    <a:off x="3327221" y="3551779"/>
                    <a:ext cx="1529009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marL="273050" indent="-273050">
                      <a:buClr>
                        <a:schemeClr val="accent1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200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en-US" altLang="zh-CN" sz="1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rgbClr val="0033CC"/>
                      </a:solidFill>
                      <a:latin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05" name="文本框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27221" y="3551779"/>
                    <a:ext cx="1529009" cy="27699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文本框 114"/>
            <p:cNvSpPr txBox="1"/>
            <p:nvPr/>
          </p:nvSpPr>
          <p:spPr bwMode="auto">
            <a:xfrm>
              <a:off x="6883057" y="5878226"/>
              <a:ext cx="1675459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Siamese networks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84914" y="6386669"/>
            <a:ext cx="69558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Bromley, J., </a:t>
            </a:r>
            <a:r>
              <a:rPr lang="en-US" altLang="zh-C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Guyon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lang="en-US" altLang="zh-C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Y., &amp; Shah, R. (1993). Signature verification using a "Siamese" time delay neural network. </a:t>
            </a:r>
            <a:r>
              <a:rPr lang="en-US" altLang="zh-CN" sz="1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30230" y="4470905"/>
          <a:ext cx="429768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499" name="Equation" r:id="rId5" imgW="2387600" imgH="241300" progId="Equation.DSMT4">
                  <p:embed/>
                </p:oleObj>
              </mc:Choice>
              <mc:Fallback>
                <p:oleObj name="Equation" r:id="rId5" imgW="2387600" imgH="241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0" y="4470905"/>
                        <a:ext cx="429768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50"/>
          <p:cNvSpPr>
            <a:spLocks noChangeArrowheads="1"/>
          </p:cNvSpPr>
          <p:nvPr/>
        </p:nvSpPr>
        <p:spPr bwMode="auto">
          <a:xfrm>
            <a:off x="1961932" y="3263966"/>
            <a:ext cx="2120506" cy="720080"/>
          </a:xfrm>
          <a:prstGeom prst="wedgeRoundRectCallout">
            <a:avLst>
              <a:gd name="adj1" fmla="val -73005"/>
              <a:gd name="adj2" fmla="val 11237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样本对（在潜在特征空间中）的距离</a:t>
            </a:r>
            <a:endParaRPr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50"/>
          <p:cNvSpPr>
            <a:spLocks noChangeArrowheads="1"/>
          </p:cNvSpPr>
          <p:nvPr/>
        </p:nvSpPr>
        <p:spPr bwMode="auto">
          <a:xfrm>
            <a:off x="1614230" y="5260762"/>
            <a:ext cx="2616400" cy="720080"/>
          </a:xfrm>
          <a:prstGeom prst="wedgeRoundRectCallout">
            <a:avLst>
              <a:gd name="adj1" fmla="val -64404"/>
              <a:gd name="adj2" fmla="val -9528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endParaRPr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</a:t>
            </a:r>
            <a:r>
              <a:rPr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不同说话人     </a:t>
            </a:r>
            <a:r>
              <a:rPr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同一说话人</a:t>
            </a:r>
            <a:endParaRPr lang="zh-CN" altLang="en-US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50"/>
          <p:cNvSpPr>
            <a:spLocks noChangeArrowheads="1"/>
          </p:cNvSpPr>
          <p:nvPr/>
        </p:nvSpPr>
        <p:spPr bwMode="auto">
          <a:xfrm>
            <a:off x="5104621" y="5115954"/>
            <a:ext cx="792088" cy="360040"/>
          </a:xfrm>
          <a:prstGeom prst="wedgeRoundRectCallout">
            <a:avLst>
              <a:gd name="adj1" fmla="val -130164"/>
              <a:gd name="adj2" fmla="val -12318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阈值</a:t>
            </a:r>
            <a:endParaRPr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468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Contrastive Loss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发展而来，解决了固定的</a:t>
            </a:r>
            <a:r>
              <a:rPr lang="el-GR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α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的问题（这意味着所有的类服从同一分布）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采用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Triplet net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anchor\positive\negative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三类样本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损失计算为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20902" y="4606437"/>
          <a:ext cx="3841080" cy="45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23" name="Equation" r:id="rId1" imgW="48768000" imgH="5791200" progId="Equation.DSMT4">
                  <p:embed/>
                </p:oleObj>
              </mc:Choice>
              <mc:Fallback>
                <p:oleObj name="Equation" r:id="rId1" imgW="48768000" imgH="57912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0902" y="4606437"/>
                        <a:ext cx="3841080" cy="455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580112" y="3417719"/>
            <a:ext cx="2975322" cy="2815313"/>
            <a:chOff x="5448013" y="2999339"/>
            <a:chExt cx="2975322" cy="2815313"/>
          </a:xfrm>
        </p:grpSpPr>
        <p:grpSp>
          <p:nvGrpSpPr>
            <p:cNvPr id="6" name="组合 5"/>
            <p:cNvGrpSpPr/>
            <p:nvPr/>
          </p:nvGrpSpPr>
          <p:grpSpPr>
            <a:xfrm>
              <a:off x="5674717" y="4081028"/>
              <a:ext cx="453006" cy="1584000"/>
              <a:chOff x="3322040" y="3821948"/>
              <a:chExt cx="453006" cy="15840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5" name="直接连接符 34"/>
              <p:cNvCxnSpPr>
                <a:stCxn id="34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" name="组合 6"/>
            <p:cNvGrpSpPr/>
            <p:nvPr/>
          </p:nvGrpSpPr>
          <p:grpSpPr>
            <a:xfrm>
              <a:off x="6788450" y="4081028"/>
              <a:ext cx="453006" cy="1584000"/>
              <a:chOff x="3322040" y="3821948"/>
              <a:chExt cx="453006" cy="1584000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连接符 32"/>
              <p:cNvCxnSpPr>
                <a:stCxn id="32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组合 7"/>
            <p:cNvGrpSpPr/>
            <p:nvPr/>
          </p:nvGrpSpPr>
          <p:grpSpPr>
            <a:xfrm>
              <a:off x="7902182" y="4081028"/>
              <a:ext cx="453006" cy="1584000"/>
              <a:chOff x="3322040" y="3821948"/>
              <a:chExt cx="453006" cy="158400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连接符 29"/>
              <p:cNvCxnSpPr>
                <a:stCxn id="29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" name="直接箭头连接符 9"/>
            <p:cNvCxnSpPr/>
            <p:nvPr/>
          </p:nvCxnSpPr>
          <p:spPr bwMode="auto">
            <a:xfrm>
              <a:off x="6127723" y="4693028"/>
              <a:ext cx="64713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triangle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7241456" y="4693088"/>
              <a:ext cx="64713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triangle"/>
              <a:tailEnd type="triangle"/>
            </a:ln>
            <a:effectLst/>
          </p:spPr>
        </p:cxnSp>
        <p:sp>
          <p:nvSpPr>
            <p:cNvPr id="12" name="矩形 11"/>
            <p:cNvSpPr/>
            <p:nvPr/>
          </p:nvSpPr>
          <p:spPr bwMode="auto">
            <a:xfrm>
              <a:off x="5901219" y="3484513"/>
              <a:ext cx="108000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071360" y="3488968"/>
              <a:ext cx="108000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34" idx="0"/>
              <a:endCxn id="12" idx="2"/>
            </p:cNvCxnSpPr>
            <p:nvPr/>
          </p:nvCxnSpPr>
          <p:spPr bwMode="auto">
            <a:xfrm flipV="1">
              <a:off x="5901220" y="3746450"/>
              <a:ext cx="539999" cy="33457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直接箭头连接符 14"/>
            <p:cNvCxnSpPr>
              <a:stCxn id="32" idx="0"/>
              <a:endCxn id="12" idx="2"/>
            </p:cNvCxnSpPr>
            <p:nvPr/>
          </p:nvCxnSpPr>
          <p:spPr bwMode="auto">
            <a:xfrm flipH="1" flipV="1">
              <a:off x="6441219" y="3746450"/>
              <a:ext cx="573734" cy="33457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>
              <a:stCxn id="32" idx="0"/>
              <a:endCxn id="13" idx="2"/>
            </p:cNvCxnSpPr>
            <p:nvPr/>
          </p:nvCxnSpPr>
          <p:spPr bwMode="auto">
            <a:xfrm flipV="1">
              <a:off x="7014953" y="3750905"/>
              <a:ext cx="596407" cy="33012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直接箭头连接符 16"/>
            <p:cNvCxnSpPr>
              <a:stCxn id="29" idx="0"/>
              <a:endCxn id="13" idx="2"/>
            </p:cNvCxnSpPr>
            <p:nvPr/>
          </p:nvCxnSpPr>
          <p:spPr bwMode="auto">
            <a:xfrm flipH="1" flipV="1">
              <a:off x="7611360" y="3750905"/>
              <a:ext cx="517325" cy="33012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" name="矩形 17"/>
            <p:cNvSpPr/>
            <p:nvPr/>
          </p:nvSpPr>
          <p:spPr bwMode="auto">
            <a:xfrm>
              <a:off x="6691388" y="3011972"/>
              <a:ext cx="64713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>
              <a:endCxn id="18" idx="2"/>
            </p:cNvCxnSpPr>
            <p:nvPr/>
          </p:nvCxnSpPr>
          <p:spPr bwMode="auto">
            <a:xfrm flipV="1">
              <a:off x="6458911" y="3273909"/>
              <a:ext cx="556042" cy="198341"/>
            </a:xfrm>
            <a:prstGeom prst="line">
              <a:avLst/>
            </a:prstGeom>
            <a:noFill/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3" idx="0"/>
              <a:endCxn id="18" idx="2"/>
            </p:cNvCxnSpPr>
            <p:nvPr/>
          </p:nvCxnSpPr>
          <p:spPr bwMode="auto">
            <a:xfrm flipH="1" flipV="1">
              <a:off x="7014953" y="3273909"/>
              <a:ext cx="596407" cy="215059"/>
            </a:xfrm>
            <a:prstGeom prst="line">
              <a:avLst/>
            </a:prstGeom>
            <a:noFill/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本框 20"/>
            <p:cNvSpPr txBox="1"/>
            <p:nvPr/>
          </p:nvSpPr>
          <p:spPr bwMode="auto">
            <a:xfrm>
              <a:off x="6103174" y="4416807"/>
              <a:ext cx="68691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7215806" y="4415878"/>
              <a:ext cx="68691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 bwMode="auto">
            <a:xfrm>
              <a:off x="6643363" y="2999339"/>
              <a:ext cx="62869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Loss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 bwMode="auto">
                <a:xfrm>
                  <a:off x="5448013" y="5451668"/>
                  <a:ext cx="745717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48013" y="5451668"/>
                  <a:ext cx="745717" cy="36298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 bwMode="auto">
                <a:xfrm>
                  <a:off x="7670437" y="5444048"/>
                  <a:ext cx="752898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0437" y="5444048"/>
                  <a:ext cx="752898" cy="36298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 bwMode="auto">
                <a:xfrm>
                  <a:off x="6560538" y="5444048"/>
                  <a:ext cx="745717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60538" y="5444048"/>
                  <a:ext cx="745717" cy="36298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 bwMode="auto">
                <a:xfrm>
                  <a:off x="5661873" y="3467826"/>
                  <a:ext cx="152900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61873" y="3467826"/>
                  <a:ext cx="1529009" cy="276999"/>
                </a:xfrm>
                <a:prstGeom prst="rect">
                  <a:avLst/>
                </a:prstGeom>
                <a:blipFill rotWithShape="1">
                  <a:blip r:embed="rId6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 bwMode="auto">
                <a:xfrm>
                  <a:off x="6868694" y="3475446"/>
                  <a:ext cx="152900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68694" y="3475446"/>
                  <a:ext cx="1529009" cy="276999"/>
                </a:xfrm>
                <a:prstGeom prst="rect">
                  <a:avLst/>
                </a:prstGeom>
                <a:blipFill rotWithShape="1">
                  <a:blip r:embed="rId7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3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605" y="1340485"/>
            <a:ext cx="8392795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在自监督对比学习中正负样例的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是一个关键环节。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主流方法是通过对样例增加扰动来构造。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人为构造标签（pretext）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图像领域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：空间/几何扰动、外观/色彩扰动等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NLP</a:t>
            </a:r>
            <a:r>
              <a:rPr lang="zh-CN" alt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领域</a:t>
            </a:r>
            <a:r>
              <a:rPr lang="zh-CN" altLang="en-US" sz="2400" kern="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：词级别的扰动大致有句子剪裁（crop）、删除词/词块（span）、换序、同义词替换等。表示级别的扰动包括加高斯噪声、dropout等。</a:t>
            </a:r>
            <a:endParaRPr lang="zh-CN" altLang="en-US" sz="2400" kern="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latinLnBrk="0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996633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语音领域</a:t>
            </a:r>
            <a:r>
              <a:rPr lang="zh-CN" altLang="en-US" sz="24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：基频变化、噪声注入、时间拉伸、频率掩码、时域掩码等</a:t>
            </a:r>
            <a:r>
              <a:rPr lang="en-US" altLang="zh-CN" sz="3200" kern="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kern="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  <a:ea typeface="仿宋_GB2312" pitchFamily="49" charset="-122"/>
              </a:rPr>
              <a:t>对比学习</a:t>
            </a:r>
            <a:endParaRPr lang="zh-CN" altLang="en-US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695,&quot;width&quot;:1440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PP_MARK_KEY" val="5825ba92-c481-4c68-9cac-59e3dc06af8c"/>
  <p:tag name="COMMONDATA" val="eyJoZGlkIjoiMTdlMWFlOWY3ODUzY2IxNWQ1YmNlMzM3YjllMWJkOGIifQ=="/>
  <p:tag name="commondata" val="eyJoZGlkIjoiMGE1YjczMGNlZWEyZDI4NTE2YjAzY2ViYjM1MTQ0MjMifQ=="/>
</p:tagLst>
</file>

<file path=ppt/tags/tag2.xml><?xml version="1.0" encoding="utf-8"?>
<p:tagLst xmlns:p="http://schemas.openxmlformats.org/presentationml/2006/main">
  <p:tag name="TIMING" val="|0.3|8"/>
</p:tagLst>
</file>

<file path=ppt/tags/tag3.xml><?xml version="1.0" encoding="utf-8"?>
<p:tagLst xmlns:p="http://schemas.openxmlformats.org/presentationml/2006/main">
  <p:tag name="TIMING" val="|0.3|8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4917</Words>
  <Application>WPS 演示</Application>
  <PresentationFormat>全屏显示(4:3)</PresentationFormat>
  <Paragraphs>339</Paragraphs>
  <Slides>30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Arial Black</vt:lpstr>
      <vt:lpstr>Arial Narrow</vt:lpstr>
      <vt:lpstr>Wingdings</vt:lpstr>
      <vt:lpstr>黑体</vt:lpstr>
      <vt:lpstr>华文中宋</vt:lpstr>
      <vt:lpstr>仿宋_GB2312</vt:lpstr>
      <vt:lpstr>仿宋</vt:lpstr>
      <vt:lpstr>Cambria Math</vt:lpstr>
      <vt:lpstr>微软雅黑</vt:lpstr>
      <vt:lpstr>Arial Unicode MS</vt:lpstr>
      <vt:lpstr>1_Radial</vt:lpstr>
      <vt:lpstr>Radial</vt:lpstr>
      <vt:lpstr>默认设计模板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语音大模型 Large-sacle Pre-training Speech Model</vt:lpstr>
      <vt:lpstr>PowerPoint 演示文稿</vt:lpstr>
      <vt:lpstr>大模型</vt:lpstr>
      <vt:lpstr>大模型</vt:lpstr>
      <vt:lpstr>对比学习</vt:lpstr>
      <vt:lpstr>对比学习</vt:lpstr>
      <vt:lpstr>Contrastive Loss</vt:lpstr>
      <vt:lpstr>Triplet Loss</vt:lpstr>
      <vt:lpstr>对比学习</vt:lpstr>
      <vt:lpstr> SimCLR</vt:lpstr>
      <vt:lpstr>基于infoNCE的对比学习的一般框架</vt:lpstr>
      <vt:lpstr>CPC</vt:lpstr>
      <vt:lpstr>infoNCE损失</vt:lpstr>
      <vt:lpstr>MoCo</vt:lpstr>
      <vt:lpstr>MoCo</vt:lpstr>
      <vt:lpstr>MoCo</vt:lpstr>
      <vt:lpstr>Dino</vt:lpstr>
      <vt:lpstr>CPC</vt:lpstr>
      <vt:lpstr>wav2vec</vt:lpstr>
      <vt:lpstr>BERT</vt:lpstr>
      <vt:lpstr>BERT</vt:lpstr>
      <vt:lpstr>vq-wav2vec</vt:lpstr>
      <vt:lpstr>vq-wav2vec</vt:lpstr>
      <vt:lpstr>vq-wav2vec</vt:lpstr>
      <vt:lpstr>wav2vec 2.0</vt:lpstr>
      <vt:lpstr>Hu-BERT</vt:lpstr>
      <vt:lpstr>whisper</vt:lpstr>
      <vt:lpstr>whisper</vt:lpstr>
      <vt:lpstr>whisper</vt:lpstr>
      <vt:lpstr>Wav2vec 2.0代码解读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206</cp:revision>
  <cp:lastPrinted>2019-07-15T08:06:00Z</cp:lastPrinted>
  <dcterms:created xsi:type="dcterms:W3CDTF">2004-08-18T11:10:00Z</dcterms:created>
  <dcterms:modified xsi:type="dcterms:W3CDTF">2024-04-12T01:56:37Z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53E13BCEB90C44BDB441FBE90EFC3F1A_13</vt:lpwstr>
  </property>
  <property fmtid="{D5CDD505-2E9C-101B-9397-08002B2CF9AE}" pid="3" name="KSOProductBuildVer">
    <vt:lpwstr>2052-12.1.0.16388</vt:lpwstr>
  </property>
</Properties>
</file>