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656" r:id="rId2"/>
    <p:sldId id="753" r:id="rId3"/>
    <p:sldId id="727" r:id="rId4"/>
    <p:sldId id="729" r:id="rId5"/>
    <p:sldId id="733" r:id="rId6"/>
    <p:sldId id="742" r:id="rId7"/>
    <p:sldId id="711" r:id="rId8"/>
    <p:sldId id="734" r:id="rId9"/>
    <p:sldId id="754" r:id="rId10"/>
    <p:sldId id="735" r:id="rId11"/>
    <p:sldId id="739" r:id="rId12"/>
  </p:sldIdLst>
  <p:sldSz cx="9144000" cy="5143500" type="screen16x9"/>
  <p:notesSz cx="7099300" cy="10234613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FF00FF"/>
    <a:srgbClr val="FF33CC"/>
    <a:srgbClr val="3333CC"/>
    <a:srgbClr val="FFFF99"/>
    <a:srgbClr val="FF99CC"/>
    <a:srgbClr val="FFCCCC"/>
    <a:srgbClr val="FF99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99" autoAdjust="0"/>
    <p:restoredTop sz="83198" autoAdjust="0"/>
  </p:normalViewPr>
  <p:slideViewPr>
    <p:cSldViewPr showGuides="1">
      <p:cViewPr varScale="1">
        <p:scale>
          <a:sx n="80" d="100"/>
          <a:sy n="80" d="100"/>
        </p:scale>
        <p:origin x="691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2940" y="-8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085" cy="511486"/>
          </a:xfrm>
          <a:prstGeom prst="rect">
            <a:avLst/>
          </a:prstGeom>
        </p:spPr>
        <p:txBody>
          <a:bodyPr vert="horz" lIns="94887" tIns="47444" rIns="94887" bIns="47444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0548" y="0"/>
            <a:ext cx="3077085" cy="511486"/>
          </a:xfrm>
          <a:prstGeom prst="rect">
            <a:avLst/>
          </a:prstGeom>
        </p:spPr>
        <p:txBody>
          <a:bodyPr vert="horz" lIns="94887" tIns="47444" rIns="94887" bIns="47444" rtlCol="0"/>
          <a:lstStyle>
            <a:lvl1pPr algn="r">
              <a:defRPr sz="1200"/>
            </a:lvl1pPr>
          </a:lstStyle>
          <a:p>
            <a:fld id="{C48AA596-337F-488F-89AF-E0E1B958A628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21494"/>
            <a:ext cx="3077085" cy="511485"/>
          </a:xfrm>
          <a:prstGeom prst="rect">
            <a:avLst/>
          </a:prstGeom>
        </p:spPr>
        <p:txBody>
          <a:bodyPr vert="horz" lIns="94887" tIns="47444" rIns="94887" bIns="47444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0548" y="9721494"/>
            <a:ext cx="3077085" cy="511485"/>
          </a:xfrm>
          <a:prstGeom prst="rect">
            <a:avLst/>
          </a:prstGeom>
        </p:spPr>
        <p:txBody>
          <a:bodyPr vert="horz" lIns="94887" tIns="47444" rIns="94887" bIns="47444" rtlCol="0" anchor="b"/>
          <a:lstStyle>
            <a:lvl1pPr algn="r">
              <a:defRPr sz="1200"/>
            </a:lvl1pPr>
          </a:lstStyle>
          <a:p>
            <a:fld id="{4511AFB4-51AD-4D63-AAD5-8EFB9F200E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t" anchorCtr="0" compatLnSpc="1"/>
          <a:lstStyle>
            <a:lvl1pPr defTabSz="989965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t" anchorCtr="0" compatLnSpc="1"/>
          <a:lstStyle>
            <a:lvl1pPr algn="r" defTabSz="989965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21488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0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097" y="4861564"/>
            <a:ext cx="5679107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40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b" anchorCtr="0" compatLnSpc="1"/>
          <a:lstStyle>
            <a:lvl1pPr defTabSz="989965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0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b" anchorCtr="0" compatLnSpc="1"/>
          <a:lstStyle>
            <a:lvl1pPr algn="r" defTabSz="989965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C248093-BC3A-480A-B4FF-423A59574276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FE6A-A07C-4F62-8FBF-E5DA1DFCF16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1" lang="zh-CN" altLang="en-US" dirty="0">
              <a:latin typeface="Arial" panose="020B0604020202020204" pitchFamily="34" charset="0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0890" indent="-296545"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86180" indent="-237490"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0525" indent="-237490"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34870" indent="-237490"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09215" indent="-237490" defTabSz="9899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083560" indent="-237490" defTabSz="9899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58540" indent="-237490" defTabSz="9899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32885" indent="-237490" defTabSz="9899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t>10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FE6A-A07C-4F62-8FBF-E5DA1DFCF16A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948690">
              <a:defRPr/>
            </a:pPr>
            <a:endParaRPr lang="en-US" altLang="zh-CN" b="0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0890" indent="-296545"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86180" indent="-237490"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0525" indent="-237490"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34870" indent="-237490"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09215" indent="-237490" defTabSz="9899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083560" indent="-237490" defTabSz="9899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58540" indent="-237490" defTabSz="9899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32885" indent="-237490" defTabSz="9899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t>2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948690">
              <a:defRPr/>
            </a:pPr>
            <a:r>
              <a:rPr lang="zh-CN" altLang="en-US" b="0" dirty="0"/>
              <a:t>我们在 “中国大学</a:t>
            </a:r>
            <a:r>
              <a:rPr lang="en-US" altLang="zh-CN" b="0" dirty="0"/>
              <a:t>MOOC”</a:t>
            </a:r>
            <a:r>
              <a:rPr lang="zh-CN" altLang="en-US" b="0" dirty="0"/>
              <a:t>平台上开设了</a:t>
            </a:r>
            <a:r>
              <a:rPr lang="en-US" altLang="zh-CN" b="0" dirty="0"/>
              <a:t>《</a:t>
            </a:r>
            <a:r>
              <a:rPr lang="zh-CN" altLang="en-US" b="0" dirty="0"/>
              <a:t>编译原理</a:t>
            </a:r>
            <a:r>
              <a:rPr lang="en-US" altLang="zh-CN" b="0" dirty="0"/>
              <a:t>》</a:t>
            </a:r>
            <a:r>
              <a:rPr lang="zh-CN" altLang="en-US" b="0" dirty="0"/>
              <a:t>这门课程的</a:t>
            </a:r>
            <a:r>
              <a:rPr lang="en-US" altLang="zh-CN" b="0" dirty="0"/>
              <a:t>MOOC </a:t>
            </a:r>
            <a:r>
              <a:rPr lang="zh-CN" altLang="en-US" b="0" dirty="0"/>
              <a:t>和</a:t>
            </a:r>
            <a:r>
              <a:rPr lang="en-US" altLang="zh-CN" b="0" dirty="0"/>
              <a:t>SPOC</a:t>
            </a:r>
          </a:p>
          <a:p>
            <a:pPr marL="0" marR="0" lvl="0" indent="0" algn="l" defTabSz="94869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0" dirty="0"/>
              <a:t>该课程中有本学期</a:t>
            </a:r>
            <a:r>
              <a:rPr lang="en-US" altLang="zh-CN" b="0" dirty="0"/>
              <a:t>20</a:t>
            </a:r>
            <a:r>
              <a:rPr lang="zh-CN" altLang="en-US" b="0" dirty="0"/>
              <a:t>次课的完整且详细的视频，同学们可以通过观看视频学习相应的内容</a:t>
            </a:r>
            <a:endParaRPr lang="en-US" altLang="zh-CN" b="0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0890" indent="-296545"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86180" indent="-237490"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0525" indent="-237490"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34870" indent="-237490"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09215" indent="-237490" defTabSz="9899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083560" indent="-237490" defTabSz="9899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58540" indent="-237490" defTabSz="9899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32885" indent="-237490" defTabSz="9899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t>3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4869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混合式教学强调：学生需要事先完成网络课堂的学习，然后再参与线下课堂的研讨。</a:t>
            </a:r>
            <a:endParaRPr kumimoji="1" lang="zh-CN" altLang="en-US" dirty="0">
              <a:latin typeface="Arial" panose="020B0604020202020204" pitchFamily="34" charset="0"/>
            </a:endParaRPr>
          </a:p>
          <a:p>
            <a:pPr defTabSz="948690">
              <a:defRPr/>
            </a:pPr>
            <a:endParaRPr lang="en-US" altLang="zh-CN" b="1" dirty="0"/>
          </a:p>
          <a:p>
            <a:pPr defTabSz="948690">
              <a:defRPr/>
            </a:pPr>
            <a:endParaRPr lang="en-US" altLang="zh-CN" b="1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0890" indent="-296545"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86180" indent="-237490"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0525" indent="-237490"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34870" indent="-237490"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09215" indent="-237490" defTabSz="9899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083560" indent="-237490" defTabSz="9899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58540" indent="-237490" defTabSz="9899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32885" indent="-237490" defTabSz="9899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t>4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</a:rPr>
              <a:t>线下课程之习题讲解与期末试卷的关系</a:t>
            </a:r>
            <a:endParaRPr kumimoji="1" lang="en-US" altLang="zh-CN" dirty="0">
              <a:latin typeface="Arial" panose="020B0604020202020204" pitchFamily="34" charset="0"/>
            </a:endParaRPr>
          </a:p>
          <a:p>
            <a:endParaRPr kumimoji="1" lang="zh-CN" altLang="en-US" dirty="0">
              <a:latin typeface="Arial" panose="020B0604020202020204" pitchFamily="34" charset="0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0890" indent="-296545"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86180" indent="-237490"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0525" indent="-237490"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34870" indent="-237490"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09215" indent="-237490" defTabSz="9899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083560" indent="-237490" defTabSz="9899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58540" indent="-237490" defTabSz="9899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32885" indent="-237490" defTabSz="9899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t>5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1" lang="zh-CN" altLang="en-US" dirty="0">
              <a:latin typeface="Arial" panose="020B0604020202020204" pitchFamily="34" charset="0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0890" indent="-296545"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86180" indent="-237490"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0525" indent="-237490"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34870" indent="-237490"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09215" indent="-237490" defTabSz="9899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083560" indent="-237490" defTabSz="9899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58540" indent="-237490" defTabSz="9899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32885" indent="-237490" defTabSz="9899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t>6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1" lang="zh-CN" altLang="en-US" dirty="0">
              <a:latin typeface="Arial" panose="020B0604020202020204" pitchFamily="34" charset="0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0890" indent="-296545"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86180" indent="-237490"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0525" indent="-237490"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34870" indent="-237490"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09215" indent="-237490" defTabSz="9899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083560" indent="-237490" defTabSz="9899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58540" indent="-237490" defTabSz="9899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32885" indent="-237490" defTabSz="9899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latin typeface="Arial" panose="020B0604020202020204" pitchFamily="34" charset="0"/>
              </a:rPr>
              <a:t>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1" lang="zh-CN" altLang="en-US" dirty="0">
              <a:latin typeface="Arial" panose="020B0604020202020204" pitchFamily="34" charset="0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0890" indent="-296545"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86180" indent="-237490"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0525" indent="-237490"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34870" indent="-237490"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09215" indent="-237490" defTabSz="9899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083560" indent="-237490" defTabSz="9899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58540" indent="-237490" defTabSz="9899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32885" indent="-237490" defTabSz="9899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1" lang="zh-CN" altLang="en-US" dirty="0">
              <a:latin typeface="Arial" panose="020B0604020202020204" pitchFamily="34" charset="0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0890" indent="-296545"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86180" indent="-237490"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0525" indent="-237490"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34870" indent="-237490" defTabSz="98996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09215" indent="-237490" defTabSz="9899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083560" indent="-237490" defTabSz="9899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58540" indent="-237490" defTabSz="9899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32885" indent="-237490" defTabSz="9899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31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1ABC3-7603-4C78-B3C4-AD83C1CB8892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DB5C4-EDEC-409D-BB92-E8AE453AA2A4}" type="slidenum">
              <a:rPr lang="zh-CN" altLang="en-US" smtClean="0"/>
              <a:t>‹#›</a:t>
            </a:fld>
            <a:endParaRPr lang="en-US" altLang="zh-C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404451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4" y="1059583"/>
            <a:ext cx="8824831" cy="576063"/>
            <a:chOff x="-3905251" y="4294188"/>
            <a:chExt cx="13027839" cy="1892300"/>
          </a:xfrm>
        </p:grpSpPr>
        <p:sp>
          <p:nvSpPr>
            <p:cNvPr id="1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9592" y="267494"/>
            <a:ext cx="7787208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43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EE61635-C8B6-452C-BD01-B454964319DE}" type="slidenum">
              <a:rPr lang="zh-CN" altLang="en-US" smtClean="0"/>
              <a:t>‹#›</a:t>
            </a:fld>
            <a:endParaRPr lang="en-US" alt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5" y="1368352"/>
            <a:ext cx="5927571" cy="322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baseline="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icourse163.org/spoc/course/HIT-147086716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9144000" cy="5152203"/>
          </a:xfrm>
          <a:prstGeom prst="rect">
            <a:avLst/>
          </a:prstGeom>
          <a:noFill/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014758" y="1714494"/>
            <a:ext cx="4143372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anose="02010609060101010101" pitchFamily="49" charset="-122"/>
                <a:cs typeface="+mj-cs"/>
              </a:rPr>
              <a:t> </a:t>
            </a:r>
            <a:r>
              <a:rPr lang="zh-CN" altLang="en-US" sz="35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</a:t>
            </a:r>
            <a:r>
              <a:rPr lang="en-US" altLang="zh-CN" sz="35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0</a:t>
            </a:r>
            <a:r>
              <a:rPr lang="zh-CN" altLang="en-US" sz="35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章 课程导学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57750" y="3072130"/>
            <a:ext cx="3724910" cy="93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anose="02010609060101010101" pitchFamily="49" charset="-122"/>
                <a:cs typeface="+mj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anose="02010609060101010101" pitchFamily="49" charset="-122"/>
                <a:cs typeface="+mj-cs"/>
              </a:rPr>
              <a:t>哈尔滨工业大学  陈鄞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anose="02010609060101010101" pitchFamily="49" charset="-122"/>
                <a:cs typeface="+mj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anose="02010609060101010101" pitchFamily="49" charset="-122"/>
                <a:cs typeface="+mj-cs"/>
              </a:rPr>
              <a:t>单丽莉</a:t>
            </a:r>
            <a:endParaRPr lang="en-US" altLang="zh-CN" sz="2000" b="1" dirty="0">
              <a:solidFill>
                <a:schemeClr val="bg1"/>
              </a:solidFill>
              <a:latin typeface="+mj-lt"/>
              <a:ea typeface="楷体" panose="02010609060101010101" pitchFamily="49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dirty="0">
                <a:solidFill>
                  <a:prstClr val="white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57840" y="1344613"/>
            <a:ext cx="3143250" cy="441325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编译系统</a:t>
            </a:r>
            <a:endParaRPr lang="zh-CN" altLang="en-US" sz="8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MOOC</a:t>
            </a:r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各讲与教材对应关系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99795" y="771525"/>
          <a:ext cx="7141845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1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MOOC</a:t>
                      </a:r>
                      <a:endParaRPr lang="zh-CN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3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教材（龙书）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Lecture1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：绪论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6.2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Lecture2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：程序设计语言及其文法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3.2.1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3.2.2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4.2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Lecture3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：词法分析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Lecture4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：语法分析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_1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4.1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4.3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4.4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Lecture5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：语法分析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_2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4.3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4.4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Lecture6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：语法分析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_3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4.5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4.6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Lecture7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：语法分析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_4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4.6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4.7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4.8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4.9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Lecture8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：语法制导翻译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_1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5.1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5.2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Lecture9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：语法制导翻译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_2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5.4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5.5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Lecture10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：语法制导翻译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_3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5.5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Lecture11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：中间代码生成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_1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6.3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Lecture12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：中间代码生成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_2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6.4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6.5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Lecture13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：中间代码生成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_3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6.6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Lecture14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：中间代码生成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_4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6.7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6.8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6.9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Lecture15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：运行存储分配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Lecture16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：代码优化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_1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8.4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9.1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8.5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Lecture17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：代码优化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_2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9.2.1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alt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9.2.</a:t>
                      </a:r>
                      <a:r>
                        <a:rPr lang="en-US" alt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alt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9.2.</a:t>
                      </a:r>
                      <a:r>
                        <a:rPr lang="en-US" alt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9.2.4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Lecture18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：代码优化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_3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9.2.5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9.2.6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Lecture19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：代码优化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_4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9.5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Lecture20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：代码生成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8.1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8.2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8.6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8.7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9144000" cy="5152203"/>
          </a:xfrm>
          <a:prstGeom prst="rect">
            <a:avLst/>
          </a:prstGeom>
          <a:noFill/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148064" y="1714494"/>
            <a:ext cx="2952328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lang="zh-CN" altLang="en-US" sz="35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结束</a:t>
            </a:r>
            <a:endParaRPr lang="en-US" altLang="zh-CN" sz="35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课程基本信息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59155" y="1059815"/>
            <a:ext cx="8284845" cy="35464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课程编号：</a:t>
            </a:r>
            <a:r>
              <a:rPr lang="en-US" altLang="zh-CN" b="1" dirty="0">
                <a:solidFill>
                  <a:schemeClr val="tx1"/>
                </a:solidFill>
              </a:rPr>
              <a:t>CS32133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课程名称：编译原理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课程类别：专业基础课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总学时： </a:t>
            </a:r>
            <a:r>
              <a:rPr lang="en-US" altLang="zh-CN" b="1" dirty="0">
                <a:solidFill>
                  <a:schemeClr val="tx1"/>
                </a:solidFill>
              </a:rPr>
              <a:t>48</a:t>
            </a:r>
            <a:r>
              <a:rPr lang="zh-CN" altLang="en-US" b="1" dirty="0">
                <a:solidFill>
                  <a:schemeClr val="tx1"/>
                </a:solidFill>
              </a:rPr>
              <a:t>   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</a:rPr>
              <a:t>授课：</a:t>
            </a:r>
            <a:r>
              <a:rPr lang="en-US" altLang="zh-CN" sz="2000" b="1" dirty="0">
                <a:solidFill>
                  <a:schemeClr val="tx1"/>
                </a:solidFill>
              </a:rPr>
              <a:t>40</a:t>
            </a:r>
            <a:r>
              <a:rPr lang="zh-CN" altLang="en-US" sz="2000" b="1" dirty="0">
                <a:solidFill>
                  <a:schemeClr val="tx1"/>
                </a:solidFill>
              </a:rPr>
              <a:t>   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</a:rPr>
              <a:t>实验：</a:t>
            </a:r>
            <a:r>
              <a:rPr lang="en-US" altLang="zh-CN" sz="2000" b="1" dirty="0">
                <a:solidFill>
                  <a:schemeClr val="tx1"/>
                </a:solidFill>
              </a:rPr>
              <a:t>8 </a:t>
            </a:r>
            <a:r>
              <a:rPr lang="zh-CN" altLang="en-US" sz="2000" b="1" dirty="0">
                <a:solidFill>
                  <a:schemeClr val="tx1"/>
                </a:solidFill>
              </a:rPr>
              <a:t>  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总学分：</a:t>
            </a:r>
            <a:r>
              <a:rPr lang="en-US" altLang="zh-CN" b="1" dirty="0">
                <a:solidFill>
                  <a:schemeClr val="tx1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本课程教学模式：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352637" y="844724"/>
            <a:ext cx="8395928" cy="3888025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“线上</a:t>
            </a:r>
            <a:r>
              <a:rPr lang="en-US" altLang="zh-CN" b="1" dirty="0">
                <a:solidFill>
                  <a:schemeClr val="tx1"/>
                </a:solidFill>
              </a:rPr>
              <a:t>+</a:t>
            </a:r>
            <a:r>
              <a:rPr lang="zh-CN" altLang="en-US" b="1" dirty="0">
                <a:solidFill>
                  <a:schemeClr val="tx1"/>
                </a:solidFill>
              </a:rPr>
              <a:t>线下”混合式教学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buClrTx/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中国大学</a:t>
            </a:r>
            <a:r>
              <a:rPr lang="en-US" altLang="zh-CN" sz="2400" b="1" dirty="0">
                <a:solidFill>
                  <a:schemeClr val="tx1"/>
                </a:solidFill>
              </a:rPr>
              <a:t>MOOC</a:t>
            </a:r>
            <a:r>
              <a:rPr lang="zh-CN" altLang="en-US" sz="2400" b="1" dirty="0">
                <a:solidFill>
                  <a:schemeClr val="tx1"/>
                </a:solidFill>
              </a:rPr>
              <a:t>平台：国家精品课</a:t>
            </a:r>
            <a:r>
              <a:rPr lang="en-US" altLang="zh-CN" sz="2400" b="1" dirty="0">
                <a:solidFill>
                  <a:schemeClr val="tx1"/>
                </a:solidFill>
              </a:rPr>
              <a:t>《</a:t>
            </a:r>
            <a:r>
              <a:rPr lang="zh-CN" altLang="en-US" sz="2400" b="1" dirty="0">
                <a:solidFill>
                  <a:schemeClr val="tx1"/>
                </a:solidFill>
              </a:rPr>
              <a:t>编译原理</a:t>
            </a:r>
            <a:r>
              <a:rPr lang="en-US" altLang="zh-CN" sz="2400" b="1" dirty="0">
                <a:solidFill>
                  <a:schemeClr val="tx1"/>
                </a:solidFill>
              </a:rPr>
              <a:t>》</a:t>
            </a:r>
          </a:p>
          <a:p>
            <a:pPr lvl="1">
              <a:buClrTx/>
              <a:buFont typeface="Wingdings" panose="05000000000000000000" charset="0"/>
              <a:buChar char="Ø"/>
            </a:pPr>
            <a:r>
              <a:rPr lang="en-US" altLang="zh-CN" sz="2400" b="1" dirty="0">
                <a:solidFill>
                  <a:schemeClr val="tx1"/>
                </a:solidFill>
              </a:rPr>
              <a:t> https://www.icourse163.org/learn/HIT-1002123007?tid=1469807461#/learn/announce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35" y="2643758"/>
            <a:ext cx="8395928" cy="2423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本课程教学平台：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323850" y="915670"/>
            <a:ext cx="6552406" cy="3600296"/>
          </a:xfrm>
        </p:spPr>
        <p:txBody>
          <a:bodyPr>
            <a:normAutofit fontScale="92500" lnSpcReduction="20000"/>
          </a:bodyPr>
          <a:lstStyle/>
          <a:p>
            <a:pPr marL="457200" lvl="1" indent="-457200">
              <a:lnSpc>
                <a:spcPct val="150000"/>
              </a:lnSpc>
              <a:buClrTx/>
              <a:buFont typeface="Wingdings" panose="05000000000000000000" charset="0"/>
              <a:buChar char="Ø"/>
            </a:pPr>
            <a:r>
              <a:rPr lang="en-US" altLang="zh-CN" sz="2000" b="1" u="sng" dirty="0">
                <a:solidFill>
                  <a:schemeClr val="tx1"/>
                </a:solidFill>
              </a:rPr>
              <a:t>QQ</a:t>
            </a:r>
            <a:r>
              <a:rPr lang="zh-CN" altLang="en-US" sz="2000" b="1" u="sng" dirty="0">
                <a:solidFill>
                  <a:schemeClr val="tx1"/>
                </a:solidFill>
              </a:rPr>
              <a:t>群：</a:t>
            </a:r>
            <a:r>
              <a:rPr lang="en-US" altLang="zh-CN" sz="2000" b="1" u="sng" dirty="0">
                <a:solidFill>
                  <a:schemeClr val="tx1"/>
                </a:solidFill>
              </a:rPr>
              <a:t>428037206</a:t>
            </a:r>
            <a:r>
              <a:rPr lang="en-US" altLang="zh-CN" sz="2000" b="1" dirty="0">
                <a:solidFill>
                  <a:schemeClr val="tx1"/>
                </a:solidFill>
              </a:rPr>
              <a:t>    </a:t>
            </a:r>
            <a:r>
              <a:rPr lang="zh-CN" altLang="en-US" sz="2000" b="1" u="sng" dirty="0">
                <a:solidFill>
                  <a:srgbClr val="0000FF"/>
                </a:solidFill>
              </a:rPr>
              <a:t>答疑和通知公告</a:t>
            </a:r>
            <a:r>
              <a:rPr lang="zh-CN" altLang="en-US" sz="2000" b="1" dirty="0">
                <a:solidFill>
                  <a:schemeClr val="tx1"/>
                </a:solidFill>
              </a:rPr>
              <a:t>。</a:t>
            </a:r>
          </a:p>
          <a:p>
            <a:pPr marL="457200" lvl="1" indent="-457200">
              <a:lnSpc>
                <a:spcPct val="150000"/>
              </a:lnSpc>
              <a:buClrTx/>
              <a:buFont typeface="Wingdings" panose="05000000000000000000" charset="0"/>
              <a:buChar char="Ø"/>
            </a:pPr>
            <a:r>
              <a:rPr lang="zh-CN" altLang="en-US" sz="2000" b="1" u="sng" dirty="0">
                <a:solidFill>
                  <a:schemeClr val="tx1"/>
                </a:solidFill>
              </a:rPr>
              <a:t>雨课堂</a:t>
            </a:r>
            <a:r>
              <a:rPr lang="zh-CN" altLang="en-US" sz="2000" b="1" dirty="0">
                <a:solidFill>
                  <a:schemeClr val="tx1"/>
                </a:solidFill>
              </a:rPr>
              <a:t>：课堂签到、</a:t>
            </a:r>
            <a:r>
              <a:rPr lang="zh-CN" altLang="en-US" sz="2000" b="1" u="sng" dirty="0">
                <a:solidFill>
                  <a:srgbClr val="0000FF"/>
                </a:solidFill>
              </a:rPr>
              <a:t>随堂考核</a:t>
            </a:r>
            <a:r>
              <a:rPr lang="zh-CN" altLang="en-US" sz="2000" b="1" dirty="0">
                <a:solidFill>
                  <a:schemeClr val="tx1"/>
                </a:solidFill>
              </a:rPr>
              <a:t>、互动。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457200" lvl="1" indent="-457200">
              <a:lnSpc>
                <a:spcPct val="150000"/>
              </a:lnSpc>
              <a:buClrTx/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/>
                </a:solidFill>
              </a:rPr>
              <a:t>中国大学</a:t>
            </a:r>
            <a:r>
              <a:rPr lang="en-US" altLang="zh-CN" sz="2000" b="1" dirty="0">
                <a:solidFill>
                  <a:schemeClr val="tx1"/>
                </a:solidFill>
              </a:rPr>
              <a:t>MOOC</a:t>
            </a:r>
            <a:r>
              <a:rPr lang="zh-CN" altLang="en-US" sz="2000" b="1" dirty="0">
                <a:solidFill>
                  <a:schemeClr val="tx1"/>
                </a:solidFill>
              </a:rPr>
              <a:t>平台的</a:t>
            </a:r>
            <a:r>
              <a:rPr lang="en-US" altLang="zh-CN" sz="2000" b="1" dirty="0">
                <a:solidFill>
                  <a:schemeClr val="tx1"/>
                </a:solidFill>
              </a:rPr>
              <a:t>SPOC</a:t>
            </a:r>
            <a:r>
              <a:rPr lang="zh-CN" altLang="en-US" sz="2000" b="1" dirty="0">
                <a:solidFill>
                  <a:schemeClr val="tx1"/>
                </a:solidFill>
              </a:rPr>
              <a:t>课程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0" lvl="1" indent="0">
              <a:lnSpc>
                <a:spcPct val="150000"/>
              </a:lnSpc>
              <a:buClrTx/>
              <a:buNone/>
            </a:pPr>
            <a:r>
              <a:rPr lang="zh-CN" altLang="en-US" sz="2000" b="1" dirty="0">
                <a:solidFill>
                  <a:schemeClr val="tx1"/>
                </a:solidFill>
              </a:rPr>
              <a:t>名称：</a:t>
            </a:r>
            <a:r>
              <a:rPr lang="en-US" altLang="zh-CN" sz="2000" b="1" dirty="0">
                <a:solidFill>
                  <a:schemeClr val="tx1"/>
                </a:solidFill>
              </a:rPr>
              <a:t>2024</a:t>
            </a:r>
            <a:r>
              <a:rPr lang="zh-CN" altLang="en-US" sz="2000" b="1" dirty="0">
                <a:solidFill>
                  <a:schemeClr val="tx1"/>
                </a:solidFill>
              </a:rPr>
              <a:t>春编译原理</a:t>
            </a:r>
            <a:r>
              <a:rPr lang="en-US" altLang="zh-CN" sz="2000" b="1" dirty="0">
                <a:solidFill>
                  <a:schemeClr val="tx1"/>
                </a:solidFill>
              </a:rPr>
              <a:t>(</a:t>
            </a:r>
            <a:r>
              <a:rPr lang="zh-CN" altLang="en-US" sz="2000" b="1" dirty="0">
                <a:solidFill>
                  <a:schemeClr val="tx1"/>
                </a:solidFill>
              </a:rPr>
              <a:t>单丽莉</a:t>
            </a:r>
            <a:r>
              <a:rPr lang="en-US" altLang="zh-CN" sz="2000" b="1" dirty="0">
                <a:solidFill>
                  <a:schemeClr val="tx1"/>
                </a:solidFill>
              </a:rPr>
              <a:t>)   </a:t>
            </a:r>
          </a:p>
          <a:p>
            <a:pPr marL="0" lvl="1" indent="0">
              <a:lnSpc>
                <a:spcPct val="150000"/>
              </a:lnSpc>
              <a:buClrTx/>
              <a:buNone/>
            </a:pPr>
            <a:r>
              <a:rPr lang="zh-CN" altLang="en-US" sz="2000" b="1" dirty="0">
                <a:solidFill>
                  <a:schemeClr val="tx1"/>
                </a:solidFill>
              </a:rPr>
              <a:t>密钥：</a:t>
            </a:r>
            <a:r>
              <a:rPr lang="en-US" altLang="zh-CN" sz="2000" b="1" dirty="0">
                <a:solidFill>
                  <a:schemeClr val="tx1"/>
                </a:solidFill>
              </a:rPr>
              <a:t>HITCOMPILER2024      </a:t>
            </a:r>
            <a:r>
              <a:rPr lang="zh-CN" altLang="en-US" sz="2000" b="1" dirty="0">
                <a:solidFill>
                  <a:schemeClr val="tx1"/>
                </a:solidFill>
              </a:rPr>
              <a:t>网址：</a:t>
            </a:r>
            <a:endParaRPr lang="en-US" altLang="zh-CN" sz="2000" b="1" dirty="0">
              <a:solidFill>
                <a:schemeClr val="tx1"/>
              </a:solidFill>
              <a:hlinkClick r:id="rId4"/>
            </a:endParaRPr>
          </a:p>
          <a:p>
            <a:pPr marL="0" lvl="1" indent="0">
              <a:lnSpc>
                <a:spcPct val="150000"/>
              </a:lnSpc>
              <a:buClrTx/>
              <a:buNone/>
            </a:pPr>
            <a:r>
              <a:rPr lang="en-US" altLang="zh-CN" sz="2000" b="1" dirty="0">
                <a:solidFill>
                  <a:schemeClr val="tx1"/>
                </a:solidFill>
                <a:hlinkClick r:id="rId4"/>
              </a:rPr>
              <a:t>https://www.icourse163.org/spoc/course/HIT-1470867161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</a:p>
          <a:p>
            <a:pPr marL="622300" lvl="2" indent="-342900">
              <a:lnSpc>
                <a:spcPct val="150000"/>
              </a:lnSpc>
              <a:buClr>
                <a:srgbClr val="0000FF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b="1" u="sng" dirty="0">
                <a:solidFill>
                  <a:srgbClr val="0000FF"/>
                </a:solidFill>
              </a:rPr>
              <a:t>单元测试、期末考试及课堂讨论</a:t>
            </a:r>
            <a:endParaRPr lang="en-US" altLang="zh-CN" b="1" u="sng" dirty="0">
              <a:solidFill>
                <a:srgbClr val="0000FF"/>
              </a:solidFill>
            </a:endParaRPr>
          </a:p>
          <a:p>
            <a:pPr marL="622300" lvl="2" indent="-342900">
              <a:lnSpc>
                <a:spcPct val="150000"/>
              </a:lnSpc>
              <a:buClr>
                <a:srgbClr val="0000FF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b="1" u="sng" dirty="0">
                <a:solidFill>
                  <a:srgbClr val="0000FF"/>
                </a:solidFill>
              </a:rPr>
              <a:t>实验程序与报告的提交及批阅</a:t>
            </a:r>
            <a:endParaRPr lang="en-US" altLang="zh-CN" b="1" u="sng" dirty="0">
              <a:solidFill>
                <a:srgbClr val="0000F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621474" y="544255"/>
            <a:ext cx="2198676" cy="230992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A30C5D7-EF1D-48C9-847B-35774258F71C}"/>
              </a:ext>
            </a:extLst>
          </p:cNvPr>
          <p:cNvSpPr txBox="1"/>
          <p:nvPr/>
        </p:nvSpPr>
        <p:spPr>
          <a:xfrm>
            <a:off x="6347205" y="195486"/>
            <a:ext cx="219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口令：单丽莉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89B4BFF-5E04-49EF-A4A9-DF46875766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1474" y="2931790"/>
            <a:ext cx="2198676" cy="174871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F5CD7AC-0A66-4FAF-9AF1-8AE590C43FBA}"/>
              </a:ext>
            </a:extLst>
          </p:cNvPr>
          <p:cNvSpPr/>
          <p:nvPr/>
        </p:nvSpPr>
        <p:spPr>
          <a:xfrm>
            <a:off x="6623073" y="4247996"/>
            <a:ext cx="1712039" cy="195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课程考核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59007" y="915973"/>
            <a:ext cx="7457409" cy="3888025"/>
          </a:xfrm>
        </p:spPr>
        <p:txBody>
          <a:bodyPr>
            <a:normAutofit fontScale="90000"/>
          </a:bodyPr>
          <a:lstStyle/>
          <a:p>
            <a:pPr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C00000"/>
                </a:solidFill>
              </a:rPr>
              <a:t>期末笔试：</a:t>
            </a:r>
            <a:r>
              <a:rPr lang="en-US" altLang="zh-CN" b="1" dirty="0">
                <a:solidFill>
                  <a:srgbClr val="C00000"/>
                </a:solidFill>
              </a:rPr>
              <a:t>				70%</a:t>
            </a:r>
          </a:p>
          <a:p>
            <a:pPr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C00000"/>
                </a:solidFill>
              </a:rPr>
              <a:t>实验（实验课</a:t>
            </a:r>
            <a:r>
              <a:rPr lang="en-US" altLang="zh-CN" b="1" dirty="0">
                <a:solidFill>
                  <a:srgbClr val="C00000"/>
                </a:solidFill>
              </a:rPr>
              <a:t>+SPOC</a:t>
            </a:r>
            <a:r>
              <a:rPr lang="zh-CN" altLang="en-US" b="1" dirty="0">
                <a:solidFill>
                  <a:srgbClr val="C00000"/>
                </a:solidFill>
              </a:rPr>
              <a:t>课程）：</a:t>
            </a:r>
            <a:r>
              <a:rPr lang="en-US" altLang="zh-CN" b="1" dirty="0">
                <a:solidFill>
                  <a:srgbClr val="C00000"/>
                </a:solidFill>
              </a:rPr>
              <a:t>	20%</a:t>
            </a:r>
          </a:p>
          <a:p>
            <a:pPr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C00000"/>
                </a:solidFill>
              </a:rPr>
              <a:t>平时考核：</a:t>
            </a:r>
            <a:r>
              <a:rPr lang="en-US" altLang="zh-CN" b="1" dirty="0">
                <a:solidFill>
                  <a:srgbClr val="C00000"/>
                </a:solidFill>
              </a:rPr>
              <a:t>				10%</a:t>
            </a:r>
          </a:p>
          <a:p>
            <a:pPr lvl="1">
              <a:lnSpc>
                <a:spcPts val="22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100" b="1" dirty="0">
                <a:solidFill>
                  <a:srgbClr val="002060"/>
                </a:solidFill>
              </a:rPr>
              <a:t>随堂考测（雨课堂）：</a:t>
            </a:r>
            <a:r>
              <a:rPr lang="en-US" altLang="zh-CN" sz="2100" b="1" dirty="0">
                <a:solidFill>
                  <a:srgbClr val="002060"/>
                </a:solidFill>
              </a:rPr>
              <a:t>	6%</a:t>
            </a:r>
            <a:endParaRPr lang="zh-CN" altLang="en-US" sz="2100" b="1" dirty="0">
              <a:solidFill>
                <a:srgbClr val="002060"/>
              </a:solidFill>
            </a:endParaRPr>
          </a:p>
          <a:p>
            <a:pPr lvl="1">
              <a:lnSpc>
                <a:spcPts val="23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02060"/>
                </a:solidFill>
              </a:rPr>
              <a:t>SPOC</a:t>
            </a:r>
            <a:r>
              <a:rPr lang="zh-CN" altLang="en-US" sz="2000" b="1" dirty="0">
                <a:solidFill>
                  <a:srgbClr val="002060"/>
                </a:solidFill>
              </a:rPr>
              <a:t>成绩，满分</a:t>
            </a:r>
            <a:r>
              <a:rPr lang="en-US" altLang="zh-CN" sz="2000" b="1" dirty="0">
                <a:solidFill>
                  <a:srgbClr val="002060"/>
                </a:solidFill>
              </a:rPr>
              <a:t>100</a:t>
            </a:r>
            <a:r>
              <a:rPr lang="zh-CN" altLang="en-US" sz="2000" b="1" dirty="0">
                <a:solidFill>
                  <a:srgbClr val="002060"/>
                </a:solidFill>
              </a:rPr>
              <a:t>分：</a:t>
            </a:r>
            <a:r>
              <a:rPr lang="en-US" altLang="zh-CN" sz="2000" b="1" dirty="0">
                <a:solidFill>
                  <a:srgbClr val="002060"/>
                </a:solidFill>
              </a:rPr>
              <a:t>	4%</a:t>
            </a:r>
          </a:p>
          <a:p>
            <a:pPr marL="581660" lvl="2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（</a:t>
            </a:r>
            <a:r>
              <a:rPr lang="en-US" altLang="zh-CN" b="1" dirty="0">
                <a:solidFill>
                  <a:schemeClr val="tx1"/>
                </a:solidFill>
              </a:rPr>
              <a:t>1</a:t>
            </a:r>
            <a:r>
              <a:rPr lang="zh-CN" altLang="en-US" b="1" dirty="0">
                <a:solidFill>
                  <a:schemeClr val="tx1"/>
                </a:solidFill>
              </a:rPr>
              <a:t>）单元测验占</a:t>
            </a:r>
            <a:r>
              <a:rPr lang="en-US" altLang="zh-CN" b="1" dirty="0">
                <a:solidFill>
                  <a:schemeClr val="tx1"/>
                </a:solidFill>
              </a:rPr>
              <a:t>60%</a:t>
            </a:r>
          </a:p>
          <a:p>
            <a:pPr marL="581660" lvl="2" indent="0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	</a:t>
            </a:r>
            <a:r>
              <a:rPr lang="zh-CN" altLang="en-US" b="1" dirty="0">
                <a:solidFill>
                  <a:schemeClr val="tx1"/>
                </a:solidFill>
              </a:rPr>
              <a:t>每讲</a:t>
            </a:r>
            <a:r>
              <a:rPr lang="en-US" altLang="zh-CN" b="1" dirty="0">
                <a:solidFill>
                  <a:schemeClr val="tx1"/>
                </a:solidFill>
              </a:rPr>
              <a:t>1</a:t>
            </a:r>
            <a:r>
              <a:rPr lang="zh-CN" altLang="en-US" b="1" dirty="0">
                <a:solidFill>
                  <a:schemeClr val="tx1"/>
                </a:solidFill>
              </a:rPr>
              <a:t>次测验，每次测验</a:t>
            </a:r>
            <a:r>
              <a:rPr lang="en-US" altLang="zh-CN" b="1" dirty="0">
                <a:solidFill>
                  <a:schemeClr val="tx1"/>
                </a:solidFill>
              </a:rPr>
              <a:t>6</a:t>
            </a:r>
            <a:r>
              <a:rPr lang="zh-CN" altLang="en-US" b="1" dirty="0">
                <a:solidFill>
                  <a:schemeClr val="tx1"/>
                </a:solidFill>
              </a:rPr>
              <a:t>题，每题</a:t>
            </a:r>
            <a:r>
              <a:rPr lang="en-US" altLang="zh-CN" b="1" dirty="0">
                <a:solidFill>
                  <a:schemeClr val="tx1"/>
                </a:solidFill>
              </a:rPr>
              <a:t>0.5</a:t>
            </a:r>
            <a:r>
              <a:rPr lang="zh-CN" altLang="en-US" b="1" dirty="0">
                <a:solidFill>
                  <a:schemeClr val="tx1"/>
                </a:solidFill>
              </a:rPr>
              <a:t>分，</a:t>
            </a:r>
            <a:r>
              <a:rPr lang="en-US" altLang="zh-CN" b="1" dirty="0">
                <a:solidFill>
                  <a:schemeClr val="tx1"/>
                </a:solidFill>
              </a:rPr>
              <a:t>20</a:t>
            </a:r>
            <a:r>
              <a:rPr lang="zh-CN" altLang="en-US" b="1" dirty="0">
                <a:solidFill>
                  <a:schemeClr val="tx1"/>
                </a:solidFill>
              </a:rPr>
              <a:t>讲共计</a:t>
            </a:r>
            <a:r>
              <a:rPr lang="en-US" altLang="zh-CN" b="1" dirty="0">
                <a:solidFill>
                  <a:schemeClr val="tx1"/>
                </a:solidFill>
              </a:rPr>
              <a:t>60</a:t>
            </a:r>
            <a:r>
              <a:rPr lang="zh-CN" altLang="en-US" b="1" dirty="0">
                <a:solidFill>
                  <a:schemeClr val="tx1"/>
                </a:solidFill>
              </a:rPr>
              <a:t>分。</a:t>
            </a:r>
          </a:p>
          <a:p>
            <a:pPr marL="581660" lvl="2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（</a:t>
            </a:r>
            <a:r>
              <a:rPr lang="en-US" altLang="zh-CN" b="1" dirty="0">
                <a:solidFill>
                  <a:schemeClr val="tx1"/>
                </a:solidFill>
              </a:rPr>
              <a:t>2</a:t>
            </a:r>
            <a:r>
              <a:rPr lang="zh-CN" altLang="en-US" b="1" dirty="0">
                <a:solidFill>
                  <a:schemeClr val="tx1"/>
                </a:solidFill>
              </a:rPr>
              <a:t>）期末考试占</a:t>
            </a:r>
            <a:r>
              <a:rPr lang="en-US" altLang="zh-CN" b="1" dirty="0">
                <a:solidFill>
                  <a:schemeClr val="tx1"/>
                </a:solidFill>
              </a:rPr>
              <a:t>30%</a:t>
            </a:r>
          </a:p>
          <a:p>
            <a:pPr marL="581660" lvl="2" indent="0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	</a:t>
            </a:r>
            <a:r>
              <a:rPr lang="zh-CN" altLang="en-US" b="1" dirty="0">
                <a:solidFill>
                  <a:schemeClr val="tx1"/>
                </a:solidFill>
              </a:rPr>
              <a:t>期末考试</a:t>
            </a:r>
            <a:r>
              <a:rPr lang="en-US" altLang="zh-CN" b="1" dirty="0">
                <a:solidFill>
                  <a:schemeClr val="tx1"/>
                </a:solidFill>
              </a:rPr>
              <a:t>30</a:t>
            </a:r>
            <a:r>
              <a:rPr lang="zh-CN" altLang="en-US" b="1" dirty="0">
                <a:solidFill>
                  <a:schemeClr val="tx1"/>
                </a:solidFill>
              </a:rPr>
              <a:t>题，每题</a:t>
            </a:r>
            <a:r>
              <a:rPr lang="en-US" altLang="zh-CN" b="1" dirty="0">
                <a:solidFill>
                  <a:schemeClr val="tx1"/>
                </a:solidFill>
              </a:rPr>
              <a:t>1</a:t>
            </a:r>
            <a:r>
              <a:rPr lang="zh-CN" altLang="en-US" b="1" dirty="0">
                <a:solidFill>
                  <a:schemeClr val="tx1"/>
                </a:solidFill>
              </a:rPr>
              <a:t>分，共计</a:t>
            </a:r>
            <a:r>
              <a:rPr lang="en-US" altLang="zh-CN" b="1" dirty="0">
                <a:solidFill>
                  <a:schemeClr val="tx1"/>
                </a:solidFill>
              </a:rPr>
              <a:t>30</a:t>
            </a:r>
            <a:r>
              <a:rPr lang="zh-CN" altLang="en-US" b="1" dirty="0">
                <a:solidFill>
                  <a:schemeClr val="tx1"/>
                </a:solidFill>
              </a:rPr>
              <a:t>分。</a:t>
            </a:r>
          </a:p>
          <a:p>
            <a:pPr marL="581660" lvl="2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（</a:t>
            </a:r>
            <a:r>
              <a:rPr lang="en-US" altLang="zh-CN" b="1" dirty="0">
                <a:solidFill>
                  <a:schemeClr val="tx1"/>
                </a:solidFill>
              </a:rPr>
              <a:t>3</a:t>
            </a:r>
            <a:r>
              <a:rPr lang="zh-CN" altLang="en-US" b="1" dirty="0">
                <a:solidFill>
                  <a:schemeClr val="tx1"/>
                </a:solidFill>
              </a:rPr>
              <a:t>）课程讨论占</a:t>
            </a:r>
            <a:r>
              <a:rPr lang="en-US" altLang="zh-CN" b="1" dirty="0">
                <a:solidFill>
                  <a:schemeClr val="tx1"/>
                </a:solidFill>
              </a:rPr>
              <a:t>10%</a:t>
            </a:r>
          </a:p>
          <a:p>
            <a:pPr marL="581660" lvl="2" indent="0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	</a:t>
            </a:r>
            <a:r>
              <a:rPr lang="zh-CN" altLang="en-US" b="1" dirty="0">
                <a:solidFill>
                  <a:schemeClr val="tx1"/>
                </a:solidFill>
              </a:rPr>
              <a:t>学生需要在“课堂交流区”中选择至少</a:t>
            </a:r>
            <a:r>
              <a:rPr lang="en-US" altLang="zh-CN" b="1" dirty="0">
                <a:solidFill>
                  <a:schemeClr val="tx1"/>
                </a:solidFill>
              </a:rPr>
              <a:t>10</a:t>
            </a:r>
            <a:r>
              <a:rPr lang="zh-CN" altLang="en-US" b="1" dirty="0">
                <a:solidFill>
                  <a:schemeClr val="tx1"/>
                </a:solidFill>
              </a:rPr>
              <a:t>个讨论题目进行回复。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988234"/>
            <a:ext cx="7713521" cy="388802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ClrTx/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一、课堂表现（</a:t>
            </a:r>
            <a:r>
              <a:rPr lang="en-US" altLang="zh-CN" b="1" dirty="0">
                <a:solidFill>
                  <a:schemeClr val="tx1"/>
                </a:solidFill>
              </a:rPr>
              <a:t>10</a:t>
            </a:r>
            <a:r>
              <a:rPr lang="zh-CN" altLang="en-US" b="1" dirty="0">
                <a:solidFill>
                  <a:schemeClr val="tx1"/>
                </a:solidFill>
              </a:rPr>
              <a:t>分）</a:t>
            </a:r>
          </a:p>
          <a:p>
            <a:pPr lvl="1"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出勤情况（按时，迟到，早退，缺席）</a:t>
            </a:r>
          </a:p>
          <a:p>
            <a:pPr lvl="1"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是否遵守课堂纪律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二、操作表现（</a:t>
            </a:r>
            <a:r>
              <a:rPr lang="en-US" altLang="zh-CN" b="1" dirty="0">
                <a:solidFill>
                  <a:schemeClr val="tx1"/>
                </a:solidFill>
              </a:rPr>
              <a:t>50</a:t>
            </a:r>
            <a:r>
              <a:rPr lang="zh-CN" altLang="en-US" b="1" dirty="0">
                <a:solidFill>
                  <a:schemeClr val="tx1"/>
                </a:solidFill>
              </a:rPr>
              <a:t>分）</a:t>
            </a:r>
          </a:p>
          <a:p>
            <a:pPr lvl="1"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功能齐全，结果正确无误（</a:t>
            </a:r>
            <a:r>
              <a:rPr lang="en-US" altLang="zh-CN" sz="2400" b="1" dirty="0">
                <a:solidFill>
                  <a:schemeClr val="tx1"/>
                </a:solidFill>
              </a:rPr>
              <a:t>30</a:t>
            </a:r>
            <a:r>
              <a:rPr lang="zh-CN" altLang="en-US" sz="2400" b="1" dirty="0">
                <a:solidFill>
                  <a:schemeClr val="tx1"/>
                </a:solidFill>
              </a:rPr>
              <a:t>分）</a:t>
            </a:r>
          </a:p>
          <a:p>
            <a:pPr lvl="1"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界面美观、人性化，具有良好演示效果（</a:t>
            </a:r>
            <a:r>
              <a:rPr lang="en-US" altLang="zh-CN" sz="2400" b="1" dirty="0">
                <a:solidFill>
                  <a:schemeClr val="tx1"/>
                </a:solidFill>
              </a:rPr>
              <a:t>10</a:t>
            </a:r>
            <a:r>
              <a:rPr lang="zh-CN" altLang="en-US" sz="2400" b="1" dirty="0">
                <a:solidFill>
                  <a:schemeClr val="tx1"/>
                </a:solidFill>
              </a:rPr>
              <a:t>分）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当堂按时完成（</a:t>
            </a:r>
            <a:r>
              <a:rPr lang="en-US" altLang="zh-CN" sz="2400" b="1" dirty="0">
                <a:solidFill>
                  <a:schemeClr val="tx1"/>
                </a:solidFill>
              </a:rPr>
              <a:t>10</a:t>
            </a:r>
            <a:r>
              <a:rPr lang="zh-CN" altLang="en-US" sz="2400" b="1" dirty="0">
                <a:solidFill>
                  <a:schemeClr val="tx1"/>
                </a:solidFill>
              </a:rPr>
              <a:t>分）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三、实验报告（</a:t>
            </a:r>
            <a:r>
              <a:rPr lang="en-US" altLang="zh-CN" b="1" dirty="0">
                <a:solidFill>
                  <a:schemeClr val="tx1"/>
                </a:solidFill>
              </a:rPr>
              <a:t>40</a:t>
            </a:r>
            <a:r>
              <a:rPr lang="zh-CN" altLang="en-US" b="1" dirty="0">
                <a:solidFill>
                  <a:schemeClr val="tx1"/>
                </a:solidFill>
              </a:rPr>
              <a:t>分）</a:t>
            </a:r>
          </a:p>
          <a:p>
            <a:pPr lvl="1"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</a:rPr>
              <a:t>要求详见：</a:t>
            </a:r>
            <a:r>
              <a:rPr lang="en-US" altLang="zh-CN" sz="2400" b="1" dirty="0" err="1">
                <a:solidFill>
                  <a:schemeClr val="tx1"/>
                </a:solidFill>
              </a:rPr>
              <a:t>编译</a:t>
            </a:r>
            <a:r>
              <a:rPr lang="zh-CN" altLang="en-US" sz="2400" b="1" dirty="0">
                <a:solidFill>
                  <a:schemeClr val="tx1"/>
                </a:solidFill>
              </a:rPr>
              <a:t>原理</a:t>
            </a:r>
            <a:r>
              <a:rPr lang="en-US" altLang="zh-CN" sz="2400" b="1" dirty="0" err="1">
                <a:solidFill>
                  <a:schemeClr val="tx1"/>
                </a:solidFill>
              </a:rPr>
              <a:t>实验指导书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实验评分标准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843558"/>
            <a:ext cx="7713521" cy="3888025"/>
          </a:xfrm>
        </p:spPr>
        <p:txBody>
          <a:bodyPr>
            <a:normAutofit/>
          </a:bodyPr>
          <a:lstStyle/>
          <a:p>
            <a:pPr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</a:rPr>
              <a:t>Alfred </a:t>
            </a:r>
            <a:r>
              <a:rPr lang="en-US" altLang="zh-CN" b="1" dirty="0" err="1">
                <a:solidFill>
                  <a:schemeClr val="tx1"/>
                </a:solidFill>
              </a:rPr>
              <a:t>Aho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</a:rPr>
              <a:t>ect</a:t>
            </a:r>
            <a:r>
              <a:rPr lang="en-US" altLang="zh-CN" b="1" dirty="0">
                <a:solidFill>
                  <a:schemeClr val="tx1"/>
                </a:solidFill>
              </a:rPr>
              <a:t>. 《</a:t>
            </a:r>
            <a:r>
              <a:rPr lang="zh-CN" altLang="en-US" b="1" dirty="0">
                <a:solidFill>
                  <a:schemeClr val="tx1"/>
                </a:solidFill>
              </a:rPr>
              <a:t>编译原理</a:t>
            </a:r>
            <a:r>
              <a:rPr lang="en-US" altLang="zh-CN" b="1" dirty="0">
                <a:solidFill>
                  <a:schemeClr val="tx1"/>
                </a:solidFill>
              </a:rPr>
              <a:t>》</a:t>
            </a:r>
            <a:r>
              <a:rPr lang="zh-CN" altLang="en-US" b="1" dirty="0">
                <a:solidFill>
                  <a:schemeClr val="tx1"/>
                </a:solidFill>
              </a:rPr>
              <a:t>（第</a:t>
            </a:r>
            <a:r>
              <a:rPr lang="en-US" altLang="zh-CN" b="1" dirty="0">
                <a:solidFill>
                  <a:schemeClr val="tx1"/>
                </a:solidFill>
              </a:rPr>
              <a:t>2</a:t>
            </a:r>
            <a:r>
              <a:rPr lang="zh-CN" altLang="en-US" b="1" dirty="0">
                <a:solidFill>
                  <a:schemeClr val="tx1"/>
                </a:solidFill>
              </a:rPr>
              <a:t>版）</a:t>
            </a:r>
            <a:r>
              <a:rPr lang="zh-CN" altLang="en-US" b="1" dirty="0">
                <a:solidFill>
                  <a:srgbClr val="FF0000"/>
                </a:solidFill>
              </a:rPr>
              <a:t>本科教学版</a:t>
            </a:r>
            <a:r>
              <a:rPr lang="zh-CN" altLang="en-US" b="1" dirty="0">
                <a:solidFill>
                  <a:schemeClr val="tx1"/>
                </a:solidFill>
              </a:rPr>
              <a:t>，赵建华等译，机械工业出版社，</a:t>
            </a:r>
            <a:r>
              <a:rPr lang="en-US" altLang="zh-CN" b="1" dirty="0">
                <a:solidFill>
                  <a:schemeClr val="tx1"/>
                </a:solidFill>
              </a:rPr>
              <a:t>2010.3</a:t>
            </a: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教材与参考书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80" y="1718730"/>
            <a:ext cx="2160240" cy="3117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A2E540E-9B74-423D-860B-F5AD73C3FCF0}"/>
              </a:ext>
            </a:extLst>
          </p:cNvPr>
          <p:cNvSpPr/>
          <p:nvPr/>
        </p:nvSpPr>
        <p:spPr>
          <a:xfrm>
            <a:off x="3712993" y="2067694"/>
            <a:ext cx="215515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/>
              <a:t>V. </a:t>
            </a:r>
            <a:r>
              <a:rPr lang="en-US" altLang="zh-CN" dirty="0" err="1"/>
              <a:t>Aho</a:t>
            </a:r>
            <a:r>
              <a:rPr lang="en-US" altLang="zh-CN" dirty="0"/>
              <a:t>, Monica S. Lam, Ravi </a:t>
            </a:r>
            <a:r>
              <a:rPr lang="en-US" altLang="zh-CN" dirty="0" err="1"/>
              <a:t>Sethi</a:t>
            </a:r>
            <a:r>
              <a:rPr lang="en-US" altLang="zh-CN" dirty="0"/>
              <a:t>, Jeffrey D. Ullman. </a:t>
            </a:r>
            <a:r>
              <a:rPr lang="en-US" altLang="zh-CN" i="1" dirty="0">
                <a:solidFill>
                  <a:srgbClr val="FF0000"/>
                </a:solidFill>
              </a:rPr>
              <a:t>Compilers: Principles, Techniques and Tools </a:t>
            </a:r>
            <a:r>
              <a:rPr lang="en-US" altLang="zh-CN" dirty="0"/>
              <a:t>(Second Edition). Pearson Education, Inc. 20</a:t>
            </a:r>
            <a:endParaRPr lang="zh-CN" altLang="en-US" dirty="0"/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E143AC64-7D39-43F9-85C9-8AA3DAB49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939" y="1884191"/>
            <a:ext cx="2512589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746431" y="843558"/>
            <a:ext cx="7713521" cy="3888025"/>
          </a:xfrm>
        </p:spPr>
        <p:txBody>
          <a:bodyPr>
            <a:normAutofit/>
          </a:bodyPr>
          <a:lstStyle/>
          <a:p>
            <a:pPr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编译原理</a:t>
            </a:r>
            <a:r>
              <a:rPr lang="en-US" altLang="zh-CN" b="1" dirty="0">
                <a:solidFill>
                  <a:schemeClr val="tx1"/>
                </a:solidFill>
              </a:rPr>
              <a:t>(</a:t>
            </a:r>
            <a:r>
              <a:rPr lang="zh-CN" altLang="en-US" b="1" dirty="0">
                <a:solidFill>
                  <a:schemeClr val="tx1"/>
                </a:solidFill>
              </a:rPr>
              <a:t>第</a:t>
            </a:r>
            <a:r>
              <a:rPr lang="en-US" altLang="zh-CN" b="1" dirty="0">
                <a:solidFill>
                  <a:schemeClr val="tx1"/>
                </a:solidFill>
              </a:rPr>
              <a:t>2</a:t>
            </a:r>
            <a:r>
              <a:rPr lang="zh-CN" altLang="en-US" b="1" dirty="0">
                <a:solidFill>
                  <a:schemeClr val="tx1"/>
                </a:solidFill>
              </a:rPr>
              <a:t>版</a:t>
            </a:r>
            <a:r>
              <a:rPr lang="en-US" altLang="zh-CN" b="1" dirty="0">
                <a:solidFill>
                  <a:schemeClr val="tx1"/>
                </a:solidFill>
              </a:rPr>
              <a:t>)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ISBN</a:t>
            </a:r>
            <a:r>
              <a:rPr lang="zh-CN" altLang="en-US" b="1" dirty="0">
                <a:solidFill>
                  <a:schemeClr val="tx1"/>
                </a:solidFill>
              </a:rPr>
              <a:t>：</a:t>
            </a:r>
            <a:r>
              <a:rPr lang="en-US" altLang="zh-CN" b="1" dirty="0">
                <a:solidFill>
                  <a:schemeClr val="tx1"/>
                </a:solidFill>
              </a:rPr>
              <a:t>978-7-04-048386-4</a:t>
            </a:r>
          </a:p>
          <a:p>
            <a:pPr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主编：蒋宗礼 姜守旭 高等教育出版社，</a:t>
            </a:r>
          </a:p>
          <a:p>
            <a:pPr lvl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</a:rPr>
              <a:t>2010.02</a:t>
            </a:r>
            <a:r>
              <a:rPr lang="zh-CN" altLang="en-US" b="1" dirty="0">
                <a:solidFill>
                  <a:schemeClr val="tx1"/>
                </a:solidFill>
              </a:rPr>
              <a:t>第</a:t>
            </a:r>
            <a:r>
              <a:rPr lang="en-US" altLang="zh-CN" b="1" dirty="0">
                <a:solidFill>
                  <a:schemeClr val="tx1"/>
                </a:solidFill>
              </a:rPr>
              <a:t>1</a:t>
            </a:r>
            <a:r>
              <a:rPr lang="zh-CN" altLang="en-US" b="1" dirty="0">
                <a:solidFill>
                  <a:schemeClr val="tx1"/>
                </a:solidFill>
              </a:rPr>
              <a:t>版</a:t>
            </a:r>
          </a:p>
          <a:p>
            <a:pPr lvl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</a:rPr>
              <a:t>2017.08</a:t>
            </a:r>
            <a:r>
              <a:rPr lang="zh-CN" altLang="en-US" b="1" dirty="0">
                <a:solidFill>
                  <a:schemeClr val="tx1"/>
                </a:solidFill>
              </a:rPr>
              <a:t>第</a:t>
            </a:r>
            <a:r>
              <a:rPr lang="en-US" altLang="zh-CN" b="1" dirty="0">
                <a:solidFill>
                  <a:schemeClr val="tx1"/>
                </a:solidFill>
              </a:rPr>
              <a:t>2</a:t>
            </a:r>
            <a:r>
              <a:rPr lang="zh-CN" altLang="en-US" b="1" dirty="0">
                <a:solidFill>
                  <a:schemeClr val="tx1"/>
                </a:solidFill>
              </a:rPr>
              <a:t>版</a:t>
            </a:r>
          </a:p>
          <a:p>
            <a:pPr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教材与参考书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01" name="图片 100"/>
          <p:cNvPicPr/>
          <p:nvPr/>
        </p:nvPicPr>
        <p:blipFill>
          <a:blip r:embed="rId3"/>
          <a:srcRect l="11120" t="6038" r="11041" b="5345"/>
          <a:stretch>
            <a:fillRect/>
          </a:stretch>
        </p:blipFill>
        <p:spPr>
          <a:xfrm>
            <a:off x="3707904" y="1851670"/>
            <a:ext cx="2203450" cy="27578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762405" y="843558"/>
            <a:ext cx="7713521" cy="3888025"/>
          </a:xfrm>
        </p:spPr>
        <p:txBody>
          <a:bodyPr>
            <a:normAutofit/>
          </a:bodyPr>
          <a:lstStyle/>
          <a:p>
            <a:pPr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编译原理实践与指导教程 </a:t>
            </a:r>
            <a:r>
              <a:rPr lang="en-US" altLang="zh-CN" b="1" dirty="0">
                <a:solidFill>
                  <a:schemeClr val="tx1"/>
                </a:solidFill>
              </a:rPr>
              <a:t>ISBN</a:t>
            </a:r>
            <a:r>
              <a:rPr lang="zh-CN" altLang="en-US" b="1" dirty="0">
                <a:solidFill>
                  <a:schemeClr val="tx1"/>
                </a:solidFill>
              </a:rPr>
              <a:t>：</a:t>
            </a:r>
            <a:r>
              <a:rPr lang="en-US" altLang="zh-CN" b="1" dirty="0">
                <a:solidFill>
                  <a:schemeClr val="tx1"/>
                </a:solidFill>
              </a:rPr>
              <a:t>978-7-111-50299-9</a:t>
            </a:r>
          </a:p>
          <a:p>
            <a:pPr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主编：许畅  陈嘉  朱晓瑞  机械工业出版社，</a:t>
            </a:r>
          </a:p>
          <a:p>
            <a:pPr lvl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南京大学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</a:rPr>
              <a:t>2015.06</a:t>
            </a:r>
            <a:r>
              <a:rPr lang="zh-CN" altLang="en-US" b="1" dirty="0">
                <a:solidFill>
                  <a:schemeClr val="tx1"/>
                </a:solidFill>
              </a:rPr>
              <a:t>第</a:t>
            </a:r>
            <a:r>
              <a:rPr lang="en-US" altLang="zh-CN" b="1" dirty="0">
                <a:solidFill>
                  <a:schemeClr val="tx1"/>
                </a:solidFill>
              </a:rPr>
              <a:t>1</a:t>
            </a:r>
            <a:r>
              <a:rPr lang="zh-CN" altLang="en-US" b="1" dirty="0">
                <a:solidFill>
                  <a:schemeClr val="tx1"/>
                </a:solidFill>
              </a:rPr>
              <a:t>版</a:t>
            </a:r>
          </a:p>
          <a:p>
            <a:pPr>
              <a:lnSpc>
                <a:spcPts val="2500"/>
              </a:lnSpc>
              <a:buClrTx/>
              <a:buFont typeface="Wingdings" panose="05000000000000000000" pitchFamily="2" charset="2"/>
              <a:buChar char="Ø"/>
            </a:pP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教材与参考书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028" name="Picture 4" descr="http://t13.baidu.com/it/u=1296720191,1062691821&amp;fm=224&amp;app=112&amp;f=JPEG?w=500&amp;h=500">
            <a:extLst>
              <a:ext uri="{FF2B5EF4-FFF2-40B4-BE49-F238E27FC236}">
                <a16:creationId xmlns:a16="http://schemas.microsoft.com/office/drawing/2014/main" id="{92AED1DC-DF56-4C57-9E51-29DE22808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995686"/>
            <a:ext cx="3024336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473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7a456ad1-9f79-460d-90b4-8dc8e118605d"/>
  <p:tag name="COMMONDATA" val="eyJoZGlkIjoiMDMyMTE5YzBhMTBhYzJmMGVkMGYzMjUzMDMzNTVkNW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756,&quot;width&quot;:3576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925d753-392c-4d82-b693-c1ee18257d64}"/>
  <p:tag name="TABLE_ENDDRAG_ORIGIN_RECT" val="562*303"/>
  <p:tag name="TABLE_ENDDRAG_RECT" val="70*66*562*30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649</Words>
  <Application>Microsoft Office PowerPoint</Application>
  <PresentationFormat>全屏显示(16:9)</PresentationFormat>
  <Paragraphs>120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黑体</vt:lpstr>
      <vt:lpstr>华文楷体</vt:lpstr>
      <vt:lpstr>楷体</vt:lpstr>
      <vt:lpstr>宋体</vt:lpstr>
      <vt:lpstr>微软雅黑</vt:lpstr>
      <vt:lpstr>Arial</vt:lpstr>
      <vt:lpstr>Calibri</vt:lpstr>
      <vt:lpstr>Candara</vt:lpstr>
      <vt:lpstr>Symbol</vt:lpstr>
      <vt:lpstr>Tahoma</vt:lpstr>
      <vt:lpstr>Times New Roman</vt:lpstr>
      <vt:lpstr>Wingdings</vt:lpstr>
      <vt:lpstr>波形</vt:lpstr>
      <vt:lpstr>PowerPoint 演示文稿</vt:lpstr>
      <vt:lpstr>课程基本信息</vt:lpstr>
      <vt:lpstr>本课程教学模式：</vt:lpstr>
      <vt:lpstr>本课程教学平台：</vt:lpstr>
      <vt:lpstr>课程考核</vt:lpstr>
      <vt:lpstr>实验评分标准</vt:lpstr>
      <vt:lpstr>教材与参考书</vt:lpstr>
      <vt:lpstr>教材与参考书</vt:lpstr>
      <vt:lpstr>教材与参考书</vt:lpstr>
      <vt:lpstr>MOOC各讲与教材对应关系</vt:lpstr>
      <vt:lpstr>PowerPoint 演示文稿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jsx</dc:creator>
  <cp:lastModifiedBy>Shanlili</cp:lastModifiedBy>
  <cp:revision>1121</cp:revision>
  <cp:lastPrinted>2019-02-26T05:34:00Z</cp:lastPrinted>
  <dcterms:created xsi:type="dcterms:W3CDTF">2003-07-09T14:46:00Z</dcterms:created>
  <dcterms:modified xsi:type="dcterms:W3CDTF">2024-03-05T08:09:34Z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  <property fmtid="{D5CDD505-2E9C-101B-9397-08002B2CF9AE}" pid="3" name="ICV">
    <vt:lpwstr>7169D175507E4EAAAF64FE5868E6940D</vt:lpwstr>
  </property>
  <property fmtid="{D5CDD505-2E9C-101B-9397-08002B2CF9AE}" pid="4" name="KSOProductBuildVer">
    <vt:lpwstr>2052-11.1.0.12970</vt:lpwstr>
  </property>
</Properties>
</file>