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7"/>
  </p:notesMasterIdLst>
  <p:handoutMasterIdLst>
    <p:handoutMasterId r:id="rId68"/>
  </p:handoutMasterIdLst>
  <p:sldIdLst>
    <p:sldId id="656" r:id="rId2"/>
    <p:sldId id="2658" r:id="rId3"/>
    <p:sldId id="655" r:id="rId4"/>
    <p:sldId id="657" r:id="rId5"/>
    <p:sldId id="597" r:id="rId6"/>
    <p:sldId id="658" r:id="rId7"/>
    <p:sldId id="659" r:id="rId8"/>
    <p:sldId id="2659" r:id="rId9"/>
    <p:sldId id="450" r:id="rId10"/>
    <p:sldId id="726" r:id="rId11"/>
    <p:sldId id="724" r:id="rId12"/>
    <p:sldId id="542" r:id="rId13"/>
    <p:sldId id="697" r:id="rId14"/>
    <p:sldId id="725" r:id="rId15"/>
    <p:sldId id="721" r:id="rId16"/>
    <p:sldId id="507" r:id="rId17"/>
    <p:sldId id="679" r:id="rId18"/>
    <p:sldId id="688" r:id="rId19"/>
    <p:sldId id="513" r:id="rId20"/>
    <p:sldId id="566" r:id="rId21"/>
    <p:sldId id="681" r:id="rId22"/>
    <p:sldId id="572" r:id="rId23"/>
    <p:sldId id="625" r:id="rId24"/>
    <p:sldId id="691" r:id="rId25"/>
    <p:sldId id="627" r:id="rId26"/>
    <p:sldId id="722" r:id="rId27"/>
    <p:sldId id="692" r:id="rId28"/>
    <p:sldId id="683" r:id="rId29"/>
    <p:sldId id="579" r:id="rId30"/>
    <p:sldId id="580" r:id="rId31"/>
    <p:sldId id="582" r:id="rId32"/>
    <p:sldId id="690" r:id="rId33"/>
    <p:sldId id="611" r:id="rId34"/>
    <p:sldId id="1146" r:id="rId35"/>
    <p:sldId id="1147" r:id="rId36"/>
    <p:sldId id="612" r:id="rId37"/>
    <p:sldId id="732" r:id="rId38"/>
    <p:sldId id="733" r:id="rId39"/>
    <p:sldId id="734" r:id="rId40"/>
    <p:sldId id="735" r:id="rId41"/>
    <p:sldId id="736" r:id="rId42"/>
    <p:sldId id="737" r:id="rId43"/>
    <p:sldId id="2660" r:id="rId44"/>
    <p:sldId id="1157" r:id="rId45"/>
    <p:sldId id="1158" r:id="rId46"/>
    <p:sldId id="2051" r:id="rId47"/>
    <p:sldId id="1159" r:id="rId48"/>
    <p:sldId id="2650" r:id="rId49"/>
    <p:sldId id="1161" r:id="rId50"/>
    <p:sldId id="1162" r:id="rId51"/>
    <p:sldId id="1163" r:id="rId52"/>
    <p:sldId id="2661" r:id="rId53"/>
    <p:sldId id="700" r:id="rId54"/>
    <p:sldId id="729" r:id="rId55"/>
    <p:sldId id="2662" r:id="rId56"/>
    <p:sldId id="701" r:id="rId57"/>
    <p:sldId id="703" r:id="rId58"/>
    <p:sldId id="705" r:id="rId59"/>
    <p:sldId id="706" r:id="rId60"/>
    <p:sldId id="707" r:id="rId61"/>
    <p:sldId id="704" r:id="rId62"/>
    <p:sldId id="708" r:id="rId63"/>
    <p:sldId id="709" r:id="rId64"/>
    <p:sldId id="710" r:id="rId65"/>
    <p:sldId id="685" r:id="rId66"/>
  </p:sldIdLst>
  <p:sldSz cx="9144000" cy="5143500" type="screen16x9"/>
  <p:notesSz cx="7099300" cy="10234613"/>
  <p:custDataLst>
    <p:tags r:id="rId69"/>
  </p:custDataLst>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FF"/>
    <a:srgbClr val="009900"/>
    <a:srgbClr val="FF33CC"/>
    <a:srgbClr val="3333CC"/>
    <a:srgbClr val="FFFF99"/>
    <a:srgbClr val="FF99CC"/>
    <a:srgbClr val="FFCCCC"/>
    <a:srgbClr val="FF9900"/>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7847" autoAdjust="0"/>
    <p:restoredTop sz="83682" autoAdjust="0"/>
  </p:normalViewPr>
  <p:slideViewPr>
    <p:cSldViewPr showGuides="1">
      <p:cViewPr>
        <p:scale>
          <a:sx n="66" d="100"/>
          <a:sy n="66" d="100"/>
        </p:scale>
        <p:origin x="418" y="30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5667"/>
    </p:cViewPr>
  </p:sorterViewPr>
  <p:notesViewPr>
    <p:cSldViewPr>
      <p:cViewPr varScale="1">
        <p:scale>
          <a:sx n="62" d="100"/>
          <a:sy n="62" d="100"/>
        </p:scale>
        <p:origin x="-2940" y="-84"/>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7085" cy="511486"/>
          </a:xfrm>
          <a:prstGeom prst="rect">
            <a:avLst/>
          </a:prstGeom>
        </p:spPr>
        <p:txBody>
          <a:bodyPr vert="horz" lIns="94887" tIns="47444" rIns="94887" bIns="47444" rtlCol="0"/>
          <a:lstStyle>
            <a:lvl1pPr algn="l">
              <a:defRPr sz="1200"/>
            </a:lvl1pPr>
          </a:lstStyle>
          <a:p>
            <a:endParaRPr lang="zh-CN" altLang="en-US"/>
          </a:p>
        </p:txBody>
      </p:sp>
      <p:sp>
        <p:nvSpPr>
          <p:cNvPr id="3" name="日期占位符 2"/>
          <p:cNvSpPr>
            <a:spLocks noGrp="1"/>
          </p:cNvSpPr>
          <p:nvPr>
            <p:ph type="dt" sz="quarter" idx="1"/>
          </p:nvPr>
        </p:nvSpPr>
        <p:spPr>
          <a:xfrm>
            <a:off x="4020548" y="0"/>
            <a:ext cx="3077085" cy="511486"/>
          </a:xfrm>
          <a:prstGeom prst="rect">
            <a:avLst/>
          </a:prstGeom>
        </p:spPr>
        <p:txBody>
          <a:bodyPr vert="horz" lIns="94887" tIns="47444" rIns="94887" bIns="47444" rtlCol="0"/>
          <a:lstStyle>
            <a:lvl1pPr algn="r">
              <a:defRPr sz="1200"/>
            </a:lvl1pPr>
          </a:lstStyle>
          <a:p>
            <a:fld id="{C48AA596-337F-488F-89AF-E0E1B958A628}" type="datetimeFigureOut">
              <a:rPr lang="zh-CN" altLang="en-US" smtClean="0"/>
              <a:t>2024/3/5</a:t>
            </a:fld>
            <a:endParaRPr lang="zh-CN" altLang="en-US"/>
          </a:p>
        </p:txBody>
      </p:sp>
      <p:sp>
        <p:nvSpPr>
          <p:cNvPr id="4" name="页脚占位符 3"/>
          <p:cNvSpPr>
            <a:spLocks noGrp="1"/>
          </p:cNvSpPr>
          <p:nvPr>
            <p:ph type="ftr" sz="quarter" idx="2"/>
          </p:nvPr>
        </p:nvSpPr>
        <p:spPr>
          <a:xfrm>
            <a:off x="1" y="9721494"/>
            <a:ext cx="3077085" cy="511485"/>
          </a:xfrm>
          <a:prstGeom prst="rect">
            <a:avLst/>
          </a:prstGeom>
        </p:spPr>
        <p:txBody>
          <a:bodyPr vert="horz" lIns="94887" tIns="47444" rIns="94887" bIns="47444"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0548" y="9721494"/>
            <a:ext cx="3077085" cy="511485"/>
          </a:xfrm>
          <a:prstGeom prst="rect">
            <a:avLst/>
          </a:prstGeom>
        </p:spPr>
        <p:txBody>
          <a:bodyPr vert="horz" lIns="94887" tIns="47444" rIns="94887" bIns="47444" rtlCol="0" anchor="b"/>
          <a:lstStyle>
            <a:lvl1pPr algn="r">
              <a:defRPr sz="1200"/>
            </a:lvl1pPr>
          </a:lstStyle>
          <a:p>
            <a:fld id="{4511AFB4-51AD-4D63-AAD5-8EFB9F200E92}"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0994"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0" rIns="99041" bIns="49520" numCol="1" anchor="t" anchorCtr="0" compatLnSpc="1"/>
          <a:lstStyle>
            <a:lvl1pPr defTabSz="989965">
              <a:defRPr sz="1300" smtClean="0">
                <a:latin typeface="Arial" panose="020B0604020202020204" pitchFamily="34" charset="0"/>
              </a:defRPr>
            </a:lvl1pPr>
          </a:lstStyle>
          <a:p>
            <a:pPr>
              <a:defRPr/>
            </a:pPr>
            <a:endParaRPr lang="zh-CN" altLang="en-US"/>
          </a:p>
        </p:txBody>
      </p:sp>
      <p:sp>
        <p:nvSpPr>
          <p:cNvPr id="340995" name="Rectangle 3"/>
          <p:cNvSpPr>
            <a:spLocks noGrp="1" noChangeArrowheads="1"/>
          </p:cNvSpPr>
          <p:nvPr>
            <p:ph type="dt" idx="1"/>
          </p:nvPr>
        </p:nvSpPr>
        <p:spPr bwMode="auto">
          <a:xfrm>
            <a:off x="4020548"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0" rIns="99041" bIns="49520" numCol="1" anchor="t" anchorCtr="0" compatLnSpc="1"/>
          <a:lstStyle>
            <a:lvl1pPr algn="r" defTabSz="989965">
              <a:defRPr sz="1300" smtClean="0">
                <a:latin typeface="Arial" panose="020B0604020202020204" pitchFamily="34" charset="0"/>
              </a:defRPr>
            </a:lvl1pPr>
          </a:lstStyle>
          <a:p>
            <a:pPr>
              <a:defRPr/>
            </a:pPr>
            <a:endParaRPr lang="en-US" altLang="zh-CN"/>
          </a:p>
        </p:txBody>
      </p:sp>
      <p:sp>
        <p:nvSpPr>
          <p:cNvPr id="71684" name="Rectangle 4"/>
          <p:cNvSpPr>
            <a:spLocks noGrp="1" noRot="1" noChangeAspect="1" noChangeArrowheads="1" noTextEdit="1"/>
          </p:cNvSpPr>
          <p:nvPr>
            <p:ph type="sldImg" idx="2"/>
          </p:nvPr>
        </p:nvSpPr>
        <p:spPr bwMode="auto">
          <a:xfrm>
            <a:off x="139700" y="768350"/>
            <a:ext cx="6821488" cy="383698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0997" name="Rectangle 5"/>
          <p:cNvSpPr>
            <a:spLocks noGrp="1" noChangeArrowheads="1"/>
          </p:cNvSpPr>
          <p:nvPr>
            <p:ph type="body" sz="quarter" idx="3"/>
          </p:nvPr>
        </p:nvSpPr>
        <p:spPr bwMode="auto">
          <a:xfrm>
            <a:off x="710097" y="4861564"/>
            <a:ext cx="5679107" cy="4605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0" rIns="99041" bIns="495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40998" name="Rectangle 6"/>
          <p:cNvSpPr>
            <a:spLocks noGrp="1" noChangeArrowheads="1"/>
          </p:cNvSpPr>
          <p:nvPr>
            <p:ph type="ftr" sz="quarter" idx="4"/>
          </p:nvPr>
        </p:nvSpPr>
        <p:spPr bwMode="auto">
          <a:xfrm>
            <a:off x="1"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0" rIns="99041" bIns="49520" numCol="1" anchor="b" anchorCtr="0" compatLnSpc="1"/>
          <a:lstStyle>
            <a:lvl1pPr defTabSz="989965">
              <a:defRPr sz="1300" smtClean="0">
                <a:latin typeface="Arial" panose="020B0604020202020204" pitchFamily="34" charset="0"/>
              </a:defRPr>
            </a:lvl1pPr>
          </a:lstStyle>
          <a:p>
            <a:pPr>
              <a:defRPr/>
            </a:pPr>
            <a:endParaRPr lang="en-US" altLang="zh-CN"/>
          </a:p>
        </p:txBody>
      </p:sp>
      <p:sp>
        <p:nvSpPr>
          <p:cNvPr id="340999" name="Rectangle 7"/>
          <p:cNvSpPr>
            <a:spLocks noGrp="1" noChangeArrowheads="1"/>
          </p:cNvSpPr>
          <p:nvPr>
            <p:ph type="sldNum" sz="quarter" idx="5"/>
          </p:nvPr>
        </p:nvSpPr>
        <p:spPr bwMode="auto">
          <a:xfrm>
            <a:off x="4020548"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0" rIns="99041" bIns="49520" numCol="1" anchor="b" anchorCtr="0" compatLnSpc="1"/>
          <a:lstStyle>
            <a:lvl1pPr algn="r" defTabSz="989965">
              <a:defRPr sz="1300" smtClean="0">
                <a:latin typeface="Arial" panose="020B0604020202020204" pitchFamily="34" charset="0"/>
              </a:defRPr>
            </a:lvl1pPr>
          </a:lstStyle>
          <a:p>
            <a:pPr>
              <a:defRPr/>
            </a:pPr>
            <a:fld id="{9C248093-BC3A-480A-B4FF-423A59574276}"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baike.baidu.com/item/%E6%9C%BA%E5%99%A8%E6%8C%87%E4%BB%A4/8553126?fromModule=lemma_inlink" TargetMode="External"/><Relationship Id="rId13" Type="http://schemas.openxmlformats.org/officeDocument/2006/relationships/hyperlink" Target="https://baike.baidu.com/item/%E6%8C%87%E4%BB%A4%E9%9B%86/238130?fromModule=lemma_inlink" TargetMode="External"/><Relationship Id="rId3" Type="http://schemas.openxmlformats.org/officeDocument/2006/relationships/hyperlink" Target="https://baike.baidu.com/item/%E8%AE%A1%E7%AE%97%E6%9C%BA/140338?fromModule=lemma_inlink" TargetMode="External"/><Relationship Id="rId7" Type="http://schemas.openxmlformats.org/officeDocument/2006/relationships/hyperlink" Target="https://baike.baidu.com/item/%E5%8A%A9%E8%AE%B0%E7%AC%A6/489287?fromModule=lemma_inlink" TargetMode="External"/><Relationship Id="rId12" Type="http://schemas.openxmlformats.org/officeDocument/2006/relationships/hyperlink" Target="https://baike.baidu.com/item/%E6%9C%BA%E5%99%A8%E8%AF%AD%E8%A8%80/2019225?fromModule=lemma_inlink"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baike.baidu.com/item/%E7%AC%A6%E5%8F%B7%E8%AF%AD%E8%A8%80/15718762?fromModule=lemma_inlink" TargetMode="External"/><Relationship Id="rId11" Type="http://schemas.openxmlformats.org/officeDocument/2006/relationships/hyperlink" Target="https://baike.baidu.com/item/%E6%93%8D%E4%BD%9C%E6%95%B0/7658270?fromModule=lemma_inlink" TargetMode="External"/><Relationship Id="rId5" Type="http://schemas.openxmlformats.org/officeDocument/2006/relationships/hyperlink" Target="https://baike.baidu.com/item/%E5%BE%AE%E6%8E%A7%E5%88%B6%E5%99%A8/6688343?fromModule=lemma_inlink" TargetMode="External"/><Relationship Id="rId10" Type="http://schemas.openxmlformats.org/officeDocument/2006/relationships/hyperlink" Target="https://baike.baidu.com/item/%E6%A0%87%E5%8F%B7/7680733?fromModule=lemma_inlink" TargetMode="External"/><Relationship Id="rId4" Type="http://schemas.openxmlformats.org/officeDocument/2006/relationships/hyperlink" Target="https://baike.baidu.com/item/%E5%BE%AE%E5%A4%84%E7%90%86%E5%99%A8/104320?fromModule=lemma_inlink" TargetMode="External"/><Relationship Id="rId9" Type="http://schemas.openxmlformats.org/officeDocument/2006/relationships/hyperlink" Target="https://baike.baidu.com/item/%E6%93%8D%E4%BD%9C%E7%A0%81/3220418?fromModule=lemma_inlink" TargetMode="External"/><Relationship Id="rId14" Type="http://schemas.openxmlformats.org/officeDocument/2006/relationships/hyperlink" Target="https://baike.baidu.com/item/%E4%B8%80%E4%B8%80%E5%AF%B9%E5%BA%94/18877366?fromModule=lemma_inlink"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963FE6A-A07C-4F62-8FBF-E5DA1DFCF16A}"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xfrm>
            <a:off x="139700" y="768350"/>
            <a:ext cx="6821488" cy="3836988"/>
          </a:xfrm>
        </p:spPr>
      </p:sp>
      <p:sp>
        <p:nvSpPr>
          <p:cNvPr id="3" name="备注占位符 2"/>
          <p:cNvSpPr>
            <a:spLocks noGrp="1"/>
          </p:cNvSpPr>
          <p:nvPr>
            <p:ph type="body" idx="1"/>
          </p:nvPr>
        </p:nvSpPr>
        <p:spPr/>
        <p:txBody>
          <a:bodyPr/>
          <a:lstStyle/>
          <a:p>
            <a:pPr eaLnBrk="1" hangingPunct="1">
              <a:defRPr/>
            </a:pPr>
            <a:r>
              <a:rPr kumimoji="1" lang="zh-CN" altLang="en-US" b="0" dirty="0">
                <a:effectLst/>
                <a:latin typeface="Arial" panose="020B0604020202020204" pitchFamily="34" charset="0"/>
              </a:rPr>
              <a:t>事实上，编译器在工作时也是经过这样几个步骤（我们这里称之为阶段），分别是</a:t>
            </a:r>
            <a:r>
              <a:rPr kumimoji="1" lang="en-US" altLang="zh-CN" b="0" dirty="0">
                <a:effectLst/>
                <a:latin typeface="Arial" panose="020B0604020202020204" pitchFamily="34" charset="0"/>
              </a:rPr>
              <a:t>……</a:t>
            </a:r>
          </a:p>
          <a:p>
            <a:pPr defTabSz="948690" eaLnBrk="1" hangingPunct="1">
              <a:defRPr/>
            </a:pPr>
            <a:r>
              <a:rPr kumimoji="1" lang="zh-CN" altLang="en-US" b="0" dirty="0">
                <a:effectLst/>
                <a:latin typeface="Arial" panose="020B0604020202020204" pitchFamily="34" charset="0"/>
              </a:rPr>
              <a:t>在中间代码和目标代码生成器之后，通常还各有一个代码优化过程，其中，前面几个部分统称为分析部分，也叫做编译器的前端，它对源程序进行分析并产生中间表示</a:t>
            </a:r>
            <a:endParaRPr kumimoji="1" lang="en-US" altLang="zh-CN" b="0" dirty="0">
              <a:effectLst/>
              <a:latin typeface="Arial" panose="020B0604020202020204" pitchFamily="34" charset="0"/>
            </a:endParaRPr>
          </a:p>
          <a:p>
            <a:pPr eaLnBrk="1" hangingPunct="1">
              <a:defRPr/>
            </a:pPr>
            <a:r>
              <a:rPr kumimoji="1" lang="zh-CN" altLang="en-US" b="0" dirty="0">
                <a:effectLst/>
                <a:latin typeface="Arial" panose="020B0604020202020204" pitchFamily="34" charset="0"/>
              </a:rPr>
              <a:t>后面几个部分</a:t>
            </a:r>
            <a:r>
              <a:rPr kumimoji="1" lang="en-US" altLang="zh-CN" b="0" dirty="0">
                <a:effectLst/>
                <a:latin typeface="Arial" panose="020B0604020202020204" pitchFamily="34" charset="0"/>
              </a:rPr>
              <a:t>……</a:t>
            </a:r>
            <a:r>
              <a:rPr kumimoji="1" lang="zh-CN" altLang="en-US" b="0" dirty="0">
                <a:effectLst/>
                <a:latin typeface="Arial" panose="020B0604020202020204" pitchFamily="34" charset="0"/>
              </a:rPr>
              <a:t>，它在中间表示的基础上生成目标代码</a:t>
            </a:r>
            <a:endParaRPr kumimoji="1" lang="en-US" altLang="zh-CN" b="0" dirty="0">
              <a:effectLst/>
              <a:latin typeface="Arial" panose="020B0604020202020204" pitchFamily="34" charset="0"/>
            </a:endParaRPr>
          </a:p>
          <a:p>
            <a:pPr eaLnBrk="1" hangingPunct="1">
              <a:defRPr/>
            </a:pPr>
            <a:r>
              <a:rPr kumimoji="1" lang="zh-CN" altLang="en-US" b="0" dirty="0">
                <a:effectLst/>
                <a:latin typeface="Arial" panose="020B0604020202020204" pitchFamily="34" charset="0"/>
              </a:rPr>
              <a:t>中间表示独立于具体的语言，起到一个桥梁的作用</a:t>
            </a:r>
            <a:endParaRPr kumimoji="1" lang="en-US" altLang="zh-CN" b="0" dirty="0">
              <a:effectLst/>
              <a:latin typeface="Arial" panose="020B0604020202020204" pitchFamily="34" charset="0"/>
            </a:endParaRPr>
          </a:p>
          <a:p>
            <a:pPr defTabSz="948690" eaLnBrk="1" hangingPunct="1">
              <a:defRPr/>
            </a:pPr>
            <a:endParaRPr kumimoji="1" lang="en-US" altLang="zh-CN" b="0" dirty="0">
              <a:effectLst/>
              <a:latin typeface="Arial" panose="020B0604020202020204" pitchFamily="34" charset="0"/>
            </a:endParaRPr>
          </a:p>
          <a:p>
            <a:pPr defTabSz="948690" eaLnBrk="1" hangingPunct="1">
              <a:defRPr/>
            </a:pPr>
            <a:r>
              <a:rPr kumimoji="1" lang="zh-CN" altLang="en-US" b="0" dirty="0">
                <a:effectLst/>
                <a:latin typeface="Arial" panose="020B0604020202020204" pitchFamily="34" charset="0"/>
              </a:rPr>
              <a:t>值得注意的是，这里提到的阶段</a:t>
            </a:r>
            <a:r>
              <a:rPr kumimoji="1" lang="en-US" altLang="zh-CN" b="0" dirty="0">
                <a:effectLst/>
                <a:latin typeface="Arial" panose="020B0604020202020204" pitchFamily="34" charset="0"/>
              </a:rPr>
              <a:t>(Phase)</a:t>
            </a:r>
            <a:r>
              <a:rPr kumimoji="1" lang="zh-CN" altLang="en-US" b="0" dirty="0">
                <a:effectLst/>
                <a:latin typeface="Arial" panose="020B0604020202020204" pitchFamily="34" charset="0"/>
              </a:rPr>
              <a:t>是编译器的逻辑组织方式</a:t>
            </a:r>
          </a:p>
          <a:p>
            <a:pPr defTabSz="948690" eaLnBrk="1" hangingPunct="1">
              <a:defRPr/>
            </a:pPr>
            <a:r>
              <a:rPr kumimoji="1" lang="zh-CN" altLang="en-US" b="0" dirty="0">
                <a:effectLst/>
                <a:latin typeface="Arial" panose="020B0604020202020204" pitchFamily="34" charset="0"/>
              </a:rPr>
              <a:t>在实现过程中，多个阶段可能被组合在一起。</a:t>
            </a:r>
          </a:p>
          <a:p>
            <a:pPr defTabSz="948690" eaLnBrk="1" hangingPunct="1">
              <a:defRPr/>
            </a:pPr>
            <a:r>
              <a:rPr kumimoji="1" lang="zh-CN" altLang="en-US" b="0" dirty="0">
                <a:effectLst/>
                <a:latin typeface="Arial" panose="020B0604020202020204" pitchFamily="34" charset="0"/>
              </a:rPr>
              <a:t>例如，语义分析的结果通常直接表示成中间代码的形式，因此，语义分析与中间代码生成两个阶段通常是放在一起实现的。</a:t>
            </a:r>
          </a:p>
          <a:p>
            <a:pPr defTabSz="948690" eaLnBrk="1" hangingPunct="1">
              <a:defRPr/>
            </a:pPr>
            <a:r>
              <a:rPr kumimoji="1" lang="zh-CN" altLang="en-US" b="0" dirty="0">
                <a:effectLst/>
                <a:latin typeface="Arial" panose="020B0604020202020204" pitchFamily="34" charset="0"/>
              </a:rPr>
              <a:t>另外，可以在语法分析分析句子结构的同时结合语义规则直接进行语义分析，这一技术称为语法制导翻译。</a:t>
            </a:r>
          </a:p>
          <a:p>
            <a:pPr defTabSz="948690" eaLnBrk="1" hangingPunct="1">
              <a:defRPr/>
            </a:pPr>
            <a:r>
              <a:rPr kumimoji="1" lang="zh-CN" altLang="en-US" b="0" dirty="0">
                <a:effectLst/>
                <a:latin typeface="Arial" panose="020B0604020202020204" pitchFamily="34" charset="0"/>
              </a:rPr>
              <a:t>在这种情况下，</a:t>
            </a:r>
            <a:r>
              <a:rPr kumimoji="1" lang="en-US" altLang="zh-CN" b="0" dirty="0">
                <a:effectLst/>
                <a:latin typeface="Arial" panose="020B0604020202020204" pitchFamily="34" charset="0"/>
              </a:rPr>
              <a:t>……</a:t>
            </a:r>
            <a:r>
              <a:rPr kumimoji="1" lang="zh-CN" altLang="en-US" b="0" dirty="0">
                <a:effectLst/>
                <a:latin typeface="Arial" panose="020B0604020202020204" pitchFamily="34" charset="0"/>
              </a:rPr>
              <a:t>三个阶段可以放在一起实现。</a:t>
            </a:r>
            <a:endParaRPr kumimoji="1" lang="en-US" altLang="zh-CN" b="0" dirty="0">
              <a:effectLst/>
              <a:latin typeface="Arial" panose="020B0604020202020204" pitchFamily="34" charset="0"/>
            </a:endParaRPr>
          </a:p>
          <a:p>
            <a:pPr defTabSz="948690" eaLnBrk="1" hangingPunct="1">
              <a:defRPr/>
            </a:pPr>
            <a:r>
              <a:rPr kumimoji="1" lang="zh-CN" altLang="en-US" b="0" dirty="0">
                <a:effectLst/>
                <a:latin typeface="Arial" panose="020B0604020202020204" pitchFamily="34" charset="0"/>
              </a:rPr>
              <a:t>这就是整个编译器的大体结构</a:t>
            </a:r>
            <a:endParaRPr kumimoji="1" lang="en-US" altLang="zh-CN" b="0" dirty="0">
              <a:effectLst/>
              <a:latin typeface="Arial" panose="020B0604020202020204" pitchFamily="34" charset="0"/>
            </a:endParaRPr>
          </a:p>
          <a:p>
            <a:pPr defTabSz="948690" eaLnBrk="1" hangingPunct="1">
              <a:defRPr/>
            </a:pPr>
            <a:endParaRPr kumimoji="1" lang="en-US" altLang="zh-CN" b="0" dirty="0">
              <a:effectLst/>
              <a:latin typeface="Arial" panose="020B0604020202020204" pitchFamily="34" charset="0"/>
            </a:endParaRPr>
          </a:p>
          <a:p>
            <a:pPr defTabSz="948690" eaLnBrk="1" hangingPunct="1">
              <a:defRPr/>
            </a:pPr>
            <a:r>
              <a:rPr kumimoji="1" lang="zh-CN" altLang="en-US" b="0" dirty="0">
                <a:effectLst/>
                <a:latin typeface="Arial" panose="020B0604020202020204" pitchFamily="34" charset="0"/>
              </a:rPr>
              <a:t>无关优化典型的例子：公共子表达式删除 ：</a:t>
            </a:r>
            <a:r>
              <a:rPr kumimoji="1" lang="en-US" altLang="zh-CN" b="0" dirty="0">
                <a:effectLst/>
                <a:latin typeface="Arial" panose="020B0604020202020204" pitchFamily="34" charset="0"/>
              </a:rPr>
              <a:t>….t1=</a:t>
            </a:r>
            <a:r>
              <a:rPr kumimoji="1" lang="en-US" altLang="zh-CN" b="0" baseline="0" dirty="0">
                <a:effectLst/>
                <a:latin typeface="Arial" panose="020B0604020202020204" pitchFamily="34" charset="0"/>
              </a:rPr>
              <a:t> 4*</a:t>
            </a:r>
            <a:r>
              <a:rPr kumimoji="1" lang="en-US" altLang="zh-CN" b="0" baseline="0" dirty="0" err="1">
                <a:effectLst/>
                <a:latin typeface="Arial" panose="020B0604020202020204" pitchFamily="34" charset="0"/>
              </a:rPr>
              <a:t>i</a:t>
            </a:r>
            <a:r>
              <a:rPr kumimoji="1" lang="en-US" altLang="zh-CN" b="0" baseline="0" dirty="0">
                <a:effectLst/>
                <a:latin typeface="Arial" panose="020B0604020202020204" pitchFamily="34" charset="0"/>
              </a:rPr>
              <a:t> ……. t3=4*</a:t>
            </a:r>
            <a:r>
              <a:rPr kumimoji="1" lang="en-US" altLang="zh-CN" b="0" baseline="0" dirty="0" err="1">
                <a:effectLst/>
                <a:latin typeface="Arial" panose="020B0604020202020204" pitchFamily="34" charset="0"/>
              </a:rPr>
              <a:t>i</a:t>
            </a:r>
            <a:r>
              <a:rPr kumimoji="1" lang="en-US" altLang="zh-CN" b="0" baseline="0" dirty="0">
                <a:effectLst/>
                <a:latin typeface="Arial" panose="020B0604020202020204" pitchFamily="34" charset="0"/>
              </a:rPr>
              <a:t>   </a:t>
            </a:r>
            <a:r>
              <a:rPr kumimoji="1" lang="zh-CN" altLang="en-US" b="0" baseline="0" dirty="0">
                <a:effectLst/>
                <a:latin typeface="Arial" panose="020B0604020202020204" pitchFamily="34" charset="0"/>
              </a:rPr>
              <a:t>且，</a:t>
            </a:r>
            <a:r>
              <a:rPr kumimoji="1" lang="en-US" altLang="zh-CN" b="0" baseline="0" dirty="0" err="1">
                <a:effectLst/>
                <a:latin typeface="Arial" panose="020B0604020202020204" pitchFamily="34" charset="0"/>
              </a:rPr>
              <a:t>i</a:t>
            </a:r>
            <a:r>
              <a:rPr kumimoji="1" lang="en-US" altLang="zh-CN" b="0" baseline="0" dirty="0">
                <a:effectLst/>
                <a:latin typeface="Arial" panose="020B0604020202020204" pitchFamily="34" charset="0"/>
              </a:rPr>
              <a:t> </a:t>
            </a:r>
            <a:r>
              <a:rPr kumimoji="1" lang="zh-CN" altLang="en-US" b="0" baseline="0" dirty="0">
                <a:effectLst/>
                <a:latin typeface="Arial" panose="020B0604020202020204" pitchFamily="34" charset="0"/>
              </a:rPr>
              <a:t>的值无变化。</a:t>
            </a:r>
            <a:endParaRPr kumimoji="1" lang="en-US" altLang="zh-CN" b="0" baseline="0" dirty="0">
              <a:effectLst/>
              <a:latin typeface="Arial" panose="020B0604020202020204" pitchFamily="34" charset="0"/>
            </a:endParaRPr>
          </a:p>
          <a:p>
            <a:pPr defTabSz="948690" eaLnBrk="1" hangingPunct="1">
              <a:defRPr/>
            </a:pPr>
            <a:r>
              <a:rPr kumimoji="1" lang="zh-CN" altLang="en-US" b="0" baseline="0" dirty="0">
                <a:effectLst/>
                <a:latin typeface="Arial" panose="020B0604020202020204" pitchFamily="34" charset="0"/>
              </a:rPr>
              <a:t>机器相关优化指为了高效利用机器体系结构特性而进行的优化：例如：为有效利用多处理器，将串行程序自动生成并行代码。</a:t>
            </a:r>
            <a:endParaRPr kumimoji="1" lang="en-US" altLang="zh-CN" b="0" dirty="0">
              <a:effectLst/>
              <a:latin typeface="Arial" panose="020B0604020202020204" pitchFamily="34" charset="0"/>
            </a:endParaRPr>
          </a:p>
          <a:p>
            <a:pPr defTabSz="948690" eaLnBrk="1" hangingPunct="1">
              <a:defRPr/>
            </a:pPr>
            <a:endParaRPr kumimoji="1" lang="zh-CN" altLang="en-US" b="0" dirty="0">
              <a:effectLst/>
              <a:latin typeface="Arial" panose="020B0604020202020204" pitchFamily="34" charset="0"/>
            </a:endParaRPr>
          </a:p>
        </p:txBody>
      </p:sp>
      <p:sp>
        <p:nvSpPr>
          <p:cNvPr id="84996" name="灯片编号占位符 3"/>
          <p:cNvSpPr>
            <a:spLocks noGrp="1"/>
          </p:cNvSpPr>
          <p:nvPr>
            <p:ph type="sldNum" sz="quarter" idx="5"/>
          </p:nvPr>
        </p:nvSpPr>
        <p:spPr>
          <a:noFill/>
        </p:spPr>
        <p:txBody>
          <a:bodyPr/>
          <a:lstStyle>
            <a:lvl1pPr defTabSz="989965" eaLnBrk="0" hangingPunct="0">
              <a:defRPr>
                <a:solidFill>
                  <a:schemeClr val="tx1"/>
                </a:solidFill>
                <a:latin typeface="Tahoma" panose="020B0604030504040204" pitchFamily="34" charset="0"/>
                <a:ea typeface="宋体" panose="02010600030101010101" pitchFamily="2" charset="-122"/>
              </a:defRPr>
            </a:lvl1pPr>
            <a:lvl2pPr marL="770890" indent="-296545" defTabSz="989965" eaLnBrk="0" hangingPunct="0">
              <a:defRPr>
                <a:solidFill>
                  <a:schemeClr val="tx1"/>
                </a:solidFill>
                <a:latin typeface="Tahoma" panose="020B0604030504040204" pitchFamily="34" charset="0"/>
                <a:ea typeface="宋体" panose="02010600030101010101" pitchFamily="2" charset="-122"/>
              </a:defRPr>
            </a:lvl2pPr>
            <a:lvl3pPr marL="1186180" indent="-237490" defTabSz="989965" eaLnBrk="0" hangingPunct="0">
              <a:defRPr>
                <a:solidFill>
                  <a:schemeClr val="tx1"/>
                </a:solidFill>
                <a:latin typeface="Tahoma" panose="020B0604030504040204" pitchFamily="34" charset="0"/>
                <a:ea typeface="宋体" panose="02010600030101010101" pitchFamily="2" charset="-122"/>
              </a:defRPr>
            </a:lvl3pPr>
            <a:lvl4pPr marL="1660525" indent="-237490" defTabSz="989965" eaLnBrk="0" hangingPunct="0">
              <a:defRPr>
                <a:solidFill>
                  <a:schemeClr val="tx1"/>
                </a:solidFill>
                <a:latin typeface="Tahoma" panose="020B0604030504040204" pitchFamily="34" charset="0"/>
                <a:ea typeface="宋体" panose="02010600030101010101" pitchFamily="2" charset="-122"/>
              </a:defRPr>
            </a:lvl4pPr>
            <a:lvl5pPr marL="2134870" indent="-237490" defTabSz="989965" eaLnBrk="0" hangingPunct="0">
              <a:defRPr>
                <a:solidFill>
                  <a:schemeClr val="tx1"/>
                </a:solidFill>
                <a:latin typeface="Tahoma" panose="020B0604030504040204" pitchFamily="34" charset="0"/>
                <a:ea typeface="宋体" panose="02010600030101010101" pitchFamily="2" charset="-122"/>
              </a:defRPr>
            </a:lvl5pPr>
            <a:lvl6pPr marL="260921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8356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5854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3288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DEF96CD6-2BBB-4FDE-89B7-0087A1F4683F}" type="slidenum">
              <a:rPr lang="zh-CN" altLang="en-US">
                <a:latin typeface="Arial" panose="020B0604020202020204" pitchFamily="34" charset="0"/>
              </a:rPr>
              <a:t>12</a:t>
            </a:fld>
            <a:endParaRPr lang="en-US"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xfrm>
            <a:off x="139700" y="768350"/>
            <a:ext cx="6821488" cy="3836988"/>
          </a:xfrm>
        </p:spPr>
      </p:sp>
      <p:sp>
        <p:nvSpPr>
          <p:cNvPr id="3" name="备注占位符 2"/>
          <p:cNvSpPr>
            <a:spLocks noGrp="1"/>
          </p:cNvSpPr>
          <p:nvPr>
            <p:ph type="body" idx="1"/>
          </p:nvPr>
        </p:nvSpPr>
        <p:spPr/>
        <p:txBody>
          <a:bodyPr/>
          <a:lstStyle/>
          <a:p>
            <a:pPr defTabSz="948690" eaLnBrk="1" hangingPunct="1">
              <a:defRPr/>
            </a:pPr>
            <a:r>
              <a:rPr lang="zh-CN" altLang="en-US" dirty="0">
                <a:latin typeface="Arial" panose="020B0604020202020204" pitchFamily="34" charset="0"/>
              </a:rPr>
              <a:t>下面，我们简单介绍一下词法分析器</a:t>
            </a:r>
          </a:p>
          <a:p>
            <a:pPr defTabSz="948690" eaLnBrk="1" hangingPunct="1">
              <a:defRPr/>
            </a:pPr>
            <a:r>
              <a:rPr lang="zh-CN" altLang="en-US" dirty="0">
                <a:latin typeface="Arial" panose="020B0604020202020204" pitchFamily="34" charset="0"/>
              </a:rPr>
              <a:t>前面我们已经讲过，词法分析是编译的第一个阶段</a:t>
            </a:r>
          </a:p>
        </p:txBody>
      </p:sp>
      <p:sp>
        <p:nvSpPr>
          <p:cNvPr id="84996" name="灯片编号占位符 3"/>
          <p:cNvSpPr>
            <a:spLocks noGrp="1"/>
          </p:cNvSpPr>
          <p:nvPr>
            <p:ph type="sldNum" sz="quarter" idx="5"/>
          </p:nvPr>
        </p:nvSpPr>
        <p:spPr>
          <a:noFill/>
        </p:spPr>
        <p:txBody>
          <a:bodyPr/>
          <a:lstStyle>
            <a:lvl1pPr defTabSz="989965" eaLnBrk="0" hangingPunct="0">
              <a:defRPr>
                <a:solidFill>
                  <a:schemeClr val="tx1"/>
                </a:solidFill>
                <a:latin typeface="Tahoma" panose="020B0604030504040204" pitchFamily="34" charset="0"/>
                <a:ea typeface="宋体" panose="02010600030101010101" pitchFamily="2" charset="-122"/>
              </a:defRPr>
            </a:lvl1pPr>
            <a:lvl2pPr marL="770890" indent="-296545" defTabSz="989965" eaLnBrk="0" hangingPunct="0">
              <a:defRPr>
                <a:solidFill>
                  <a:schemeClr val="tx1"/>
                </a:solidFill>
                <a:latin typeface="Tahoma" panose="020B0604030504040204" pitchFamily="34" charset="0"/>
                <a:ea typeface="宋体" panose="02010600030101010101" pitchFamily="2" charset="-122"/>
              </a:defRPr>
            </a:lvl2pPr>
            <a:lvl3pPr marL="1186180" indent="-237490" defTabSz="989965" eaLnBrk="0" hangingPunct="0">
              <a:defRPr>
                <a:solidFill>
                  <a:schemeClr val="tx1"/>
                </a:solidFill>
                <a:latin typeface="Tahoma" panose="020B0604030504040204" pitchFamily="34" charset="0"/>
                <a:ea typeface="宋体" panose="02010600030101010101" pitchFamily="2" charset="-122"/>
              </a:defRPr>
            </a:lvl3pPr>
            <a:lvl4pPr marL="1660525" indent="-237490" defTabSz="989965" eaLnBrk="0" hangingPunct="0">
              <a:defRPr>
                <a:solidFill>
                  <a:schemeClr val="tx1"/>
                </a:solidFill>
                <a:latin typeface="Tahoma" panose="020B0604030504040204" pitchFamily="34" charset="0"/>
                <a:ea typeface="宋体" panose="02010600030101010101" pitchFamily="2" charset="-122"/>
              </a:defRPr>
            </a:lvl4pPr>
            <a:lvl5pPr marL="2134870" indent="-237490" defTabSz="989965" eaLnBrk="0" hangingPunct="0">
              <a:defRPr>
                <a:solidFill>
                  <a:schemeClr val="tx1"/>
                </a:solidFill>
                <a:latin typeface="Tahoma" panose="020B0604030504040204" pitchFamily="34" charset="0"/>
                <a:ea typeface="宋体" panose="02010600030101010101" pitchFamily="2" charset="-122"/>
              </a:defRPr>
            </a:lvl5pPr>
            <a:lvl6pPr marL="260921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8356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5854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3288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DEF96CD6-2BBB-4FDE-89B7-0087A1F4683F}" type="slidenum">
              <a:rPr lang="zh-CN" altLang="en-US">
                <a:solidFill>
                  <a:srgbClr val="000000"/>
                </a:solidFill>
                <a:latin typeface="Arial" panose="020B0604020202020204" pitchFamily="34" charset="0"/>
              </a:rPr>
              <a:t>13</a:t>
            </a:fld>
            <a:endParaRPr lang="en-US" altLang="zh-CN">
              <a:solidFill>
                <a:srgbClr val="000000"/>
              </a:solidFill>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单词串 ：词法单元符，符号串</a:t>
            </a:r>
          </a:p>
        </p:txBody>
      </p:sp>
      <p:sp>
        <p:nvSpPr>
          <p:cNvPr id="4" name="灯片编号占位符 3"/>
          <p:cNvSpPr>
            <a:spLocks noGrp="1"/>
          </p:cNvSpPr>
          <p:nvPr>
            <p:ph type="sldNum" sz="quarter" idx="5"/>
          </p:nvPr>
        </p:nvSpPr>
        <p:spPr/>
        <p:txBody>
          <a:bodyPr/>
          <a:lstStyle/>
          <a:p>
            <a:pPr>
              <a:defRPr/>
            </a:pPr>
            <a:fld id="{9C248093-BC3A-480A-B4FF-423A59574276}" type="slidenum">
              <a:rPr lang="zh-CN" altLang="en-US" smtClean="0"/>
              <a:t>14</a:t>
            </a:fld>
            <a:endParaRPr lang="en-US" altLang="zh-CN"/>
          </a:p>
        </p:txBody>
      </p:sp>
    </p:spTree>
    <p:extLst>
      <p:ext uri="{BB962C8B-B14F-4D97-AF65-F5344CB8AC3E}">
        <p14:creationId xmlns:p14="http://schemas.microsoft.com/office/powerpoint/2010/main" val="1946898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xfrm>
            <a:off x="139700" y="768350"/>
            <a:ext cx="6821488" cy="3836988"/>
          </a:xfrm>
        </p:spPr>
      </p:sp>
      <p:sp>
        <p:nvSpPr>
          <p:cNvPr id="89091" name="备注占位符 2"/>
          <p:cNvSpPr>
            <a:spLocks noGrp="1"/>
          </p:cNvSpPr>
          <p:nvPr>
            <p:ph type="body" idx="1"/>
          </p:nvPr>
        </p:nvSpPr>
        <p:spPr>
          <a:noFill/>
        </p:spPr>
        <p:txBody>
          <a:bodyPr/>
          <a:lstStyle/>
          <a:p>
            <a:r>
              <a:rPr lang="zh-CN" altLang="en-US" dirty="0">
                <a:latin typeface="Arial" panose="020B0604020202020204" pitchFamily="34" charset="0"/>
              </a:rPr>
              <a:t>词素：正确识别出的源代码字符串。</a:t>
            </a:r>
            <a:endParaRPr lang="en-US" altLang="zh-CN" dirty="0">
              <a:latin typeface="Arial" panose="020B0604020202020204" pitchFamily="34" charset="0"/>
            </a:endParaRPr>
          </a:p>
          <a:p>
            <a:r>
              <a:rPr lang="zh-CN" altLang="en-US" dirty="0">
                <a:latin typeface="Arial" panose="020B0604020202020204" pitchFamily="34" charset="0"/>
              </a:rPr>
              <a:t>名称的确定很关键 ，原则是语法规则。</a:t>
            </a:r>
          </a:p>
        </p:txBody>
      </p:sp>
      <p:sp>
        <p:nvSpPr>
          <p:cNvPr id="89092" name="灯片编号占位符 3"/>
          <p:cNvSpPr>
            <a:spLocks noGrp="1"/>
          </p:cNvSpPr>
          <p:nvPr>
            <p:ph type="sldNum" sz="quarter" idx="5"/>
          </p:nvPr>
        </p:nvSpPr>
        <p:spPr>
          <a:noFill/>
        </p:spPr>
        <p:txBody>
          <a:bodyPr/>
          <a:lstStyle>
            <a:lvl1pPr defTabSz="989965" eaLnBrk="0" hangingPunct="0">
              <a:defRPr>
                <a:solidFill>
                  <a:schemeClr val="tx1"/>
                </a:solidFill>
                <a:latin typeface="Tahoma" panose="020B0604030504040204" pitchFamily="34" charset="0"/>
                <a:ea typeface="宋体" panose="02010600030101010101" pitchFamily="2" charset="-122"/>
              </a:defRPr>
            </a:lvl1pPr>
            <a:lvl2pPr marL="770890" indent="-296545" defTabSz="989965" eaLnBrk="0" hangingPunct="0">
              <a:defRPr>
                <a:solidFill>
                  <a:schemeClr val="tx1"/>
                </a:solidFill>
                <a:latin typeface="Tahoma" panose="020B0604030504040204" pitchFamily="34" charset="0"/>
                <a:ea typeface="宋体" panose="02010600030101010101" pitchFamily="2" charset="-122"/>
              </a:defRPr>
            </a:lvl2pPr>
            <a:lvl3pPr marL="1186180" indent="-237490" defTabSz="989965" eaLnBrk="0" hangingPunct="0">
              <a:defRPr>
                <a:solidFill>
                  <a:schemeClr val="tx1"/>
                </a:solidFill>
                <a:latin typeface="Tahoma" panose="020B0604030504040204" pitchFamily="34" charset="0"/>
                <a:ea typeface="宋体" panose="02010600030101010101" pitchFamily="2" charset="-122"/>
              </a:defRPr>
            </a:lvl3pPr>
            <a:lvl4pPr marL="1660525" indent="-237490" defTabSz="989965" eaLnBrk="0" hangingPunct="0">
              <a:defRPr>
                <a:solidFill>
                  <a:schemeClr val="tx1"/>
                </a:solidFill>
                <a:latin typeface="Tahoma" panose="020B0604030504040204" pitchFamily="34" charset="0"/>
                <a:ea typeface="宋体" panose="02010600030101010101" pitchFamily="2" charset="-122"/>
              </a:defRPr>
            </a:lvl4pPr>
            <a:lvl5pPr marL="2134870" indent="-237490" defTabSz="989965" eaLnBrk="0" hangingPunct="0">
              <a:defRPr>
                <a:solidFill>
                  <a:schemeClr val="tx1"/>
                </a:solidFill>
                <a:latin typeface="Tahoma" panose="020B0604030504040204" pitchFamily="34" charset="0"/>
                <a:ea typeface="宋体" panose="02010600030101010101" pitchFamily="2" charset="-122"/>
              </a:defRPr>
            </a:lvl5pPr>
            <a:lvl6pPr marL="260921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8356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5854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3288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BB2B01EE-BE0F-41AE-B034-DC3D56A24BFF}" type="slidenum">
              <a:rPr lang="zh-CN" altLang="en-US">
                <a:latin typeface="Arial" panose="020B0604020202020204" pitchFamily="34" charset="0"/>
              </a:rPr>
              <a:t>15</a:t>
            </a:fld>
            <a:endParaRPr lang="en-US" altLang="zh-CN">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xfrm>
            <a:off x="139700" y="768350"/>
            <a:ext cx="6821488" cy="3836988"/>
          </a:xfrm>
        </p:spPr>
      </p:sp>
      <p:sp>
        <p:nvSpPr>
          <p:cNvPr id="70659" name="备注占位符 2"/>
          <p:cNvSpPr>
            <a:spLocks noGrp="1"/>
          </p:cNvSpPr>
          <p:nvPr>
            <p:ph type="body" idx="1"/>
          </p:nvPr>
        </p:nvSpPr>
        <p:spPr/>
        <p:txBody>
          <a:bodyPr/>
          <a:lstStyle/>
          <a:p>
            <a:pPr marL="0" lvl="1" defTabSz="948690">
              <a:defRPr/>
            </a:pPr>
            <a:r>
              <a:rPr lang="zh-CN" altLang="zh-CN" sz="1100" dirty="0"/>
              <a:t>词法分析器也叫扫描器</a:t>
            </a:r>
            <a:r>
              <a:rPr lang="en-US" altLang="zh-CN" sz="1100" dirty="0"/>
              <a:t>scanner</a:t>
            </a:r>
            <a:r>
              <a:rPr lang="zh-CN" altLang="zh-CN" sz="1100" dirty="0"/>
              <a:t>，</a:t>
            </a:r>
            <a:endParaRPr lang="en-US" altLang="zh-CN" sz="1100" dirty="0"/>
          </a:p>
          <a:p>
            <a:pPr marL="0" lvl="1" defTabSz="948690">
              <a:defRPr/>
            </a:pPr>
            <a:r>
              <a:rPr lang="zh-CN" altLang="en-US" sz="1100" dirty="0"/>
              <a:t>我们在前面已经提到过，词法分析的主要任务就是确定单词的类型，</a:t>
            </a:r>
            <a:endParaRPr lang="en-US" altLang="zh-CN" sz="1100" dirty="0"/>
          </a:p>
          <a:p>
            <a:pPr marL="0" lvl="1" defTabSz="948690">
              <a:defRPr/>
            </a:pPr>
            <a:r>
              <a:rPr lang="zh-CN" altLang="en-US" sz="1100" dirty="0"/>
              <a:t>具体来说就是</a:t>
            </a:r>
            <a:r>
              <a:rPr lang="zh-CN" altLang="zh-CN" sz="1100" dirty="0"/>
              <a:t>……</a:t>
            </a:r>
            <a:r>
              <a:rPr lang="zh-CN" altLang="en-US" sz="1100" b="1" dirty="0"/>
              <a:t>将每个单词转换成统一的</a:t>
            </a:r>
            <a:r>
              <a:rPr lang="zh-CN" altLang="en-US" sz="1100" b="1" dirty="0">
                <a:solidFill>
                  <a:srgbClr val="FF0000"/>
                </a:solidFill>
              </a:rPr>
              <a:t>机内表示，即</a:t>
            </a:r>
            <a:r>
              <a:rPr lang="zh-CN" altLang="en-US" sz="1100" b="1" dirty="0"/>
              <a:t>词法单元</a:t>
            </a:r>
            <a:r>
              <a:rPr lang="en-US" altLang="zh-CN" sz="1100" b="1" dirty="0"/>
              <a:t>token</a:t>
            </a:r>
            <a:r>
              <a:rPr lang="zh-CN" altLang="en-US" sz="1100" b="1" dirty="0"/>
              <a:t>的形式</a:t>
            </a:r>
            <a:endParaRPr lang="en-US" altLang="zh-CN" sz="1100" b="1" dirty="0"/>
          </a:p>
          <a:p>
            <a:pPr defTabSz="948690">
              <a:defRPr/>
            </a:pPr>
            <a:r>
              <a:rPr lang="en-US" altLang="zh-CN" sz="1100" b="1" dirty="0"/>
              <a:t>Token</a:t>
            </a:r>
            <a:r>
              <a:rPr lang="zh-CN" altLang="en-US" sz="1100" b="1" dirty="0"/>
              <a:t>是一个二元组，</a:t>
            </a:r>
            <a:r>
              <a:rPr lang="zh-CN" altLang="zh-CN" sz="1100" dirty="0"/>
              <a:t>由种别码和属性值两部份组成</a:t>
            </a:r>
            <a:r>
              <a:rPr lang="zh-CN" altLang="en-US" sz="1100" dirty="0"/>
              <a:t>，其中，种别码用来表示单词的种别</a:t>
            </a:r>
            <a:endParaRPr lang="zh-CN" altLang="zh-CN" sz="1100" dirty="0"/>
          </a:p>
          <a:p>
            <a:endParaRPr lang="zh-CN" altLang="zh-CN" sz="1100" dirty="0"/>
          </a:p>
          <a:p>
            <a:r>
              <a:rPr lang="zh-CN" altLang="en-US" sz="1100" dirty="0"/>
              <a:t>说到单词的种别，我们知道，</a:t>
            </a:r>
            <a:r>
              <a:rPr lang="zh-CN" altLang="zh-CN" sz="1100" dirty="0"/>
              <a:t>自然语言</a:t>
            </a:r>
            <a:r>
              <a:rPr lang="zh-CN" altLang="en-US" sz="1100" dirty="0"/>
              <a:t>句子</a:t>
            </a:r>
            <a:r>
              <a:rPr lang="zh-CN" altLang="zh-CN" sz="1100" dirty="0"/>
              <a:t>中的每个单词都有一个词性（或者叫词类），那么程序设计语言中的单词又分为哪些</a:t>
            </a:r>
            <a:r>
              <a:rPr lang="zh-CN" altLang="en-US" sz="1100" dirty="0"/>
              <a:t>种</a:t>
            </a:r>
            <a:r>
              <a:rPr lang="zh-CN" altLang="zh-CN" sz="1100" dirty="0"/>
              <a:t>类呢？</a:t>
            </a:r>
          </a:p>
          <a:p>
            <a:r>
              <a:rPr lang="zh-CN" altLang="zh-CN" sz="1100" dirty="0"/>
              <a:t>我们说，大体上可以分为</a:t>
            </a:r>
            <a:r>
              <a:rPr lang="en-US" altLang="zh-CN" sz="1100" dirty="0"/>
              <a:t>5</a:t>
            </a:r>
            <a:r>
              <a:rPr lang="zh-CN" altLang="zh-CN" sz="1100" dirty="0"/>
              <a:t>类</a:t>
            </a:r>
          </a:p>
          <a:p>
            <a:r>
              <a:rPr lang="zh-CN" altLang="zh-CN" sz="1100" dirty="0"/>
              <a:t>第一类是关键字，如</a:t>
            </a:r>
            <a:r>
              <a:rPr lang="en-US" altLang="zh-CN" sz="1100" dirty="0"/>
              <a:t>……</a:t>
            </a:r>
            <a:r>
              <a:rPr lang="zh-CN" altLang="en-US" sz="1100" dirty="0"/>
              <a:t>。</a:t>
            </a:r>
            <a:r>
              <a:rPr lang="zh-CN" altLang="zh-CN" sz="1100" dirty="0"/>
              <a:t>给定一个程序设计语言，他的关键字集合是</a:t>
            </a:r>
            <a:r>
              <a:rPr lang="zh-CN" altLang="en-US" sz="1100" dirty="0"/>
              <a:t>可以</a:t>
            </a:r>
            <a:r>
              <a:rPr lang="zh-CN" altLang="zh-CN" sz="1100" dirty="0"/>
              <a:t>事先确定的，因此，我们给每一个关键字分配一个种别码，</a:t>
            </a:r>
            <a:r>
              <a:rPr lang="zh-CN" altLang="en-US" sz="1100" dirty="0"/>
              <a:t>也就是</a:t>
            </a:r>
            <a:r>
              <a:rPr lang="zh-CN" altLang="zh-CN" sz="1100" dirty="0"/>
              <a:t>一</a:t>
            </a:r>
            <a:r>
              <a:rPr lang="zh-CN" altLang="en-US" sz="1100" dirty="0"/>
              <a:t>词</a:t>
            </a:r>
            <a:r>
              <a:rPr lang="zh-CN" altLang="zh-CN" sz="1100" dirty="0"/>
              <a:t>一码</a:t>
            </a:r>
          </a:p>
          <a:p>
            <a:r>
              <a:rPr lang="zh-CN" altLang="zh-CN" sz="1100" dirty="0"/>
              <a:t>第二类是标识符，标识符是程序员给数据或过程起的一些名字，</a:t>
            </a:r>
            <a:r>
              <a:rPr lang="zh-CN" altLang="en-US" sz="1100" dirty="0"/>
              <a:t>由于</a:t>
            </a:r>
            <a:r>
              <a:rPr lang="zh-CN" altLang="zh-CN" sz="1100" dirty="0"/>
              <a:t>这是一个开放集合，我们事先不能枚举所有的标识符，因此，我们</a:t>
            </a:r>
            <a:r>
              <a:rPr lang="zh-CN" altLang="en-US" sz="1100" dirty="0"/>
              <a:t>将</a:t>
            </a:r>
            <a:r>
              <a:rPr lang="zh-CN" altLang="zh-CN" sz="1100" dirty="0"/>
              <a:t>所有的标识符</a:t>
            </a:r>
            <a:r>
              <a:rPr lang="zh-CN" altLang="en-US" sz="1100" dirty="0"/>
              <a:t>统一作为一种单词，为它们</a:t>
            </a:r>
            <a:r>
              <a:rPr lang="zh-CN" altLang="zh-CN" sz="1100" dirty="0"/>
              <a:t>分配</a:t>
            </a:r>
            <a:r>
              <a:rPr lang="zh-CN" altLang="en-US" sz="1100" dirty="0"/>
              <a:t>同</a:t>
            </a:r>
            <a:r>
              <a:rPr lang="zh-CN" altLang="zh-CN" sz="1100" dirty="0"/>
              <a:t>一个种别码</a:t>
            </a:r>
            <a:r>
              <a:rPr lang="zh-CN" altLang="en-US" sz="1100" dirty="0"/>
              <a:t>，也就是多词一码</a:t>
            </a:r>
            <a:r>
              <a:rPr lang="zh-CN" altLang="zh-CN" sz="1100" dirty="0"/>
              <a:t>。为了区分不同的标识符，我们用</a:t>
            </a:r>
            <a:r>
              <a:rPr lang="en-US" altLang="zh-CN" sz="1100" dirty="0"/>
              <a:t>token</a:t>
            </a:r>
            <a:r>
              <a:rPr lang="zh-CN" altLang="zh-CN" sz="1100" dirty="0"/>
              <a:t>的第二个分量属性值来存放不同的标识符对应的字符串</a:t>
            </a:r>
          </a:p>
          <a:p>
            <a:r>
              <a:rPr lang="zh-CN" altLang="zh-CN" sz="1100" dirty="0"/>
              <a:t>第</a:t>
            </a:r>
            <a:r>
              <a:rPr lang="zh-CN" altLang="en-US" sz="1100" dirty="0"/>
              <a:t>三</a:t>
            </a:r>
            <a:r>
              <a:rPr lang="zh-CN" altLang="zh-CN" sz="1100" dirty="0"/>
              <a:t>类是常量</a:t>
            </a:r>
            <a:r>
              <a:rPr lang="zh-CN" altLang="en-US" sz="1100" dirty="0"/>
              <a:t>。包括</a:t>
            </a:r>
            <a:r>
              <a:rPr lang="en-US" altLang="zh-CN" sz="1100" dirty="0"/>
              <a:t>……</a:t>
            </a:r>
            <a:r>
              <a:rPr lang="zh-CN" altLang="en-US" sz="1100" dirty="0"/>
              <a:t>等。</a:t>
            </a:r>
            <a:r>
              <a:rPr lang="zh-CN" altLang="zh-CN" sz="1100" dirty="0"/>
              <a:t>常量</a:t>
            </a:r>
            <a:r>
              <a:rPr lang="zh-CN" altLang="en-US" sz="1100" dirty="0"/>
              <a:t>跟</a:t>
            </a:r>
            <a:r>
              <a:rPr lang="zh-CN" altLang="zh-CN" sz="1100" dirty="0"/>
              <a:t>标识符</a:t>
            </a:r>
            <a:r>
              <a:rPr lang="zh-CN" altLang="en-US" sz="1100" dirty="0"/>
              <a:t>一样</a:t>
            </a:r>
            <a:r>
              <a:rPr lang="zh-CN" altLang="zh-CN" sz="1100" dirty="0"/>
              <a:t>，也是一个开放集合，因此，我们</a:t>
            </a:r>
            <a:r>
              <a:rPr lang="zh-CN" altLang="en-US" sz="1100" dirty="0"/>
              <a:t>为</a:t>
            </a:r>
            <a:r>
              <a:rPr lang="zh-CN" altLang="zh-CN" sz="1100" dirty="0"/>
              <a:t>每</a:t>
            </a:r>
            <a:r>
              <a:rPr lang="zh-CN" altLang="en-US" sz="1100" dirty="0"/>
              <a:t>种</a:t>
            </a:r>
            <a:r>
              <a:rPr lang="zh-CN" altLang="zh-CN" sz="1100" dirty="0"/>
              <a:t>类</a:t>
            </a:r>
            <a:r>
              <a:rPr lang="zh-CN" altLang="en-US" sz="1100" dirty="0"/>
              <a:t>型的</a:t>
            </a:r>
            <a:r>
              <a:rPr lang="zh-CN" altLang="zh-CN" sz="1100" dirty="0"/>
              <a:t>常量分配一个种别码，</a:t>
            </a:r>
            <a:r>
              <a:rPr lang="zh-CN" altLang="en-US" sz="1100" dirty="0"/>
              <a:t>也就是</a:t>
            </a:r>
            <a:r>
              <a:rPr lang="zh-CN" altLang="zh-CN" sz="1100" dirty="0"/>
              <a:t>一</a:t>
            </a:r>
            <a:r>
              <a:rPr lang="zh-CN" altLang="en-US" sz="1100" dirty="0"/>
              <a:t>型</a:t>
            </a:r>
            <a:r>
              <a:rPr lang="zh-CN" altLang="zh-CN" sz="1100" dirty="0"/>
              <a:t>一码。为了区分同一类型中的不同的常量，我们</a:t>
            </a:r>
            <a:r>
              <a:rPr lang="zh-CN" altLang="en-US" sz="1100" dirty="0"/>
              <a:t>也是</a:t>
            </a:r>
            <a:r>
              <a:rPr lang="zh-CN" altLang="zh-CN" sz="1100" dirty="0"/>
              <a:t>用</a:t>
            </a:r>
            <a:r>
              <a:rPr lang="en-US" altLang="zh-CN" sz="1100" dirty="0"/>
              <a:t>token</a:t>
            </a:r>
            <a:r>
              <a:rPr lang="zh-CN" altLang="zh-CN" sz="1100" dirty="0"/>
              <a:t>的第二个分量属性值来存放每一个常量对应的数值</a:t>
            </a:r>
          </a:p>
          <a:p>
            <a:r>
              <a:rPr lang="zh-CN" altLang="zh-CN" sz="1100" dirty="0"/>
              <a:t>第</a:t>
            </a:r>
            <a:r>
              <a:rPr lang="zh-CN" altLang="en-US" sz="1100" dirty="0"/>
              <a:t>四</a:t>
            </a:r>
            <a:r>
              <a:rPr lang="zh-CN" altLang="zh-CN" sz="1100" dirty="0"/>
              <a:t>类是</a:t>
            </a:r>
            <a:r>
              <a:rPr lang="zh-CN" altLang="en-US" sz="1100" dirty="0"/>
              <a:t>运算符，包括</a:t>
            </a:r>
            <a:r>
              <a:rPr lang="en-US" altLang="zh-CN" sz="1100" dirty="0"/>
              <a:t>……</a:t>
            </a:r>
            <a:r>
              <a:rPr lang="zh-CN" altLang="en-US" sz="1100" dirty="0"/>
              <a:t>。第五类是界符，包括</a:t>
            </a:r>
            <a:r>
              <a:rPr lang="en-US" altLang="zh-CN" sz="1100" dirty="0"/>
              <a:t>……</a:t>
            </a:r>
            <a:r>
              <a:rPr lang="zh-CN" altLang="en-US" sz="1100" dirty="0"/>
              <a:t>等。</a:t>
            </a:r>
            <a:r>
              <a:rPr lang="zh-CN" altLang="zh-CN" sz="1100" dirty="0"/>
              <a:t>运算符和界限符与关键字类似，是事先可</a:t>
            </a:r>
            <a:r>
              <a:rPr lang="zh-CN" altLang="en-US" sz="1100" dirty="0"/>
              <a:t>以</a:t>
            </a:r>
            <a:r>
              <a:rPr lang="zh-CN" altLang="zh-CN" sz="1100" dirty="0"/>
              <a:t>确定下来的，因此，我们给每一个运算符和界限符分别分配一个种别码，</a:t>
            </a:r>
            <a:r>
              <a:rPr lang="zh-CN" altLang="en-US" sz="1100" dirty="0"/>
              <a:t>也就是</a:t>
            </a:r>
            <a:r>
              <a:rPr lang="zh-CN" altLang="zh-CN" sz="1100" dirty="0"/>
              <a:t>一</a:t>
            </a:r>
            <a:r>
              <a:rPr lang="zh-CN" altLang="en-US" sz="1100" dirty="0"/>
              <a:t>词</a:t>
            </a:r>
            <a:r>
              <a:rPr lang="zh-CN" altLang="zh-CN" sz="1100" dirty="0"/>
              <a:t>一码</a:t>
            </a:r>
          </a:p>
          <a:p>
            <a:r>
              <a:rPr lang="en-US" altLang="zh-CN" sz="1100" dirty="0"/>
              <a:t> </a:t>
            </a:r>
            <a:endParaRPr lang="zh-CN" altLang="zh-CN" sz="1100" dirty="0"/>
          </a:p>
          <a:p>
            <a:pPr>
              <a:defRPr/>
            </a:pPr>
            <a:endParaRPr lang="zh-CN" altLang="en-US" sz="1100" dirty="0">
              <a:latin typeface="Arial" panose="020B0604020202020204" pitchFamily="34" charset="0"/>
            </a:endParaRPr>
          </a:p>
        </p:txBody>
      </p:sp>
      <p:sp>
        <p:nvSpPr>
          <p:cNvPr id="86020" name="灯片编号占位符 3"/>
          <p:cNvSpPr>
            <a:spLocks noGrp="1"/>
          </p:cNvSpPr>
          <p:nvPr>
            <p:ph type="sldNum" sz="quarter" idx="5"/>
          </p:nvPr>
        </p:nvSpPr>
        <p:spPr>
          <a:noFill/>
        </p:spPr>
        <p:txBody>
          <a:bodyPr/>
          <a:lstStyle>
            <a:lvl1pPr defTabSz="951865" eaLnBrk="0" hangingPunct="0">
              <a:defRPr>
                <a:solidFill>
                  <a:schemeClr val="tx1"/>
                </a:solidFill>
                <a:latin typeface="Tahoma" panose="020B0604030504040204" pitchFamily="34" charset="0"/>
                <a:ea typeface="宋体" panose="02010600030101010101" pitchFamily="2" charset="-122"/>
              </a:defRPr>
            </a:lvl1pPr>
            <a:lvl2pPr marL="770890" indent="-296545" defTabSz="951865" eaLnBrk="0" hangingPunct="0">
              <a:defRPr>
                <a:solidFill>
                  <a:schemeClr val="tx1"/>
                </a:solidFill>
                <a:latin typeface="Tahoma" panose="020B0604030504040204" pitchFamily="34" charset="0"/>
                <a:ea typeface="宋体" panose="02010600030101010101" pitchFamily="2" charset="-122"/>
              </a:defRPr>
            </a:lvl2pPr>
            <a:lvl3pPr marL="1186180" indent="-237490" defTabSz="951865" eaLnBrk="0" hangingPunct="0">
              <a:defRPr>
                <a:solidFill>
                  <a:schemeClr val="tx1"/>
                </a:solidFill>
                <a:latin typeface="Tahoma" panose="020B0604030504040204" pitchFamily="34" charset="0"/>
                <a:ea typeface="宋体" panose="02010600030101010101" pitchFamily="2" charset="-122"/>
              </a:defRPr>
            </a:lvl3pPr>
            <a:lvl4pPr marL="1660525" indent="-237490" defTabSz="951865" eaLnBrk="0" hangingPunct="0">
              <a:defRPr>
                <a:solidFill>
                  <a:schemeClr val="tx1"/>
                </a:solidFill>
                <a:latin typeface="Tahoma" panose="020B0604030504040204" pitchFamily="34" charset="0"/>
                <a:ea typeface="宋体" panose="02010600030101010101" pitchFamily="2" charset="-122"/>
              </a:defRPr>
            </a:lvl4pPr>
            <a:lvl5pPr marL="2134870" indent="-237490" defTabSz="951865" eaLnBrk="0" hangingPunct="0">
              <a:defRPr>
                <a:solidFill>
                  <a:schemeClr val="tx1"/>
                </a:solidFill>
                <a:latin typeface="Tahoma" panose="020B0604030504040204" pitchFamily="34" charset="0"/>
                <a:ea typeface="宋体" panose="02010600030101010101" pitchFamily="2" charset="-122"/>
              </a:defRPr>
            </a:lvl5pPr>
            <a:lvl6pPr marL="2609215" indent="-237490" defTabSz="9518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83560" indent="-237490" defTabSz="9518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58540" indent="-237490" defTabSz="9518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32885" indent="-237490" defTabSz="9518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46AC119F-C965-4607-AE9B-1048D84D090F}" type="slidenum">
              <a:rPr lang="zh-CN" altLang="en-US">
                <a:latin typeface="Arial" panose="020B0604020202020204" pitchFamily="34" charset="0"/>
              </a:rPr>
              <a:t>16</a:t>
            </a:fld>
            <a:endParaRPr lang="en-US" altLang="zh-CN">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xfrm>
            <a:off x="139700" y="768350"/>
            <a:ext cx="6821488" cy="3836988"/>
          </a:xfrm>
        </p:spPr>
      </p:sp>
      <p:sp>
        <p:nvSpPr>
          <p:cNvPr id="3" name="备注占位符 2"/>
          <p:cNvSpPr>
            <a:spLocks noGrp="1"/>
          </p:cNvSpPr>
          <p:nvPr>
            <p:ph type="body" idx="1"/>
          </p:nvPr>
        </p:nvSpPr>
        <p:spPr/>
        <p:txBody>
          <a:bodyPr/>
          <a:lstStyle/>
          <a:p>
            <a:pPr defTabSz="948690" eaLnBrk="1" hangingPunct="1">
              <a:defRPr/>
            </a:pPr>
            <a:r>
              <a:rPr lang="zh-CN" altLang="en-US" dirty="0">
                <a:latin typeface="Arial" panose="020B0604020202020204" pitchFamily="34" charset="0"/>
              </a:rPr>
              <a:t>语法分析是编译的第二个阶段</a:t>
            </a:r>
          </a:p>
        </p:txBody>
      </p:sp>
      <p:sp>
        <p:nvSpPr>
          <p:cNvPr id="84996" name="灯片编号占位符 3"/>
          <p:cNvSpPr>
            <a:spLocks noGrp="1"/>
          </p:cNvSpPr>
          <p:nvPr>
            <p:ph type="sldNum" sz="quarter" idx="5"/>
          </p:nvPr>
        </p:nvSpPr>
        <p:spPr>
          <a:noFill/>
        </p:spPr>
        <p:txBody>
          <a:bodyPr/>
          <a:lstStyle>
            <a:lvl1pPr defTabSz="989965" eaLnBrk="0" hangingPunct="0">
              <a:defRPr>
                <a:solidFill>
                  <a:schemeClr val="tx1"/>
                </a:solidFill>
                <a:latin typeface="Tahoma" panose="020B0604030504040204" pitchFamily="34" charset="0"/>
                <a:ea typeface="宋体" panose="02010600030101010101" pitchFamily="2" charset="-122"/>
              </a:defRPr>
            </a:lvl1pPr>
            <a:lvl2pPr marL="770890" indent="-296545" defTabSz="989965" eaLnBrk="0" hangingPunct="0">
              <a:defRPr>
                <a:solidFill>
                  <a:schemeClr val="tx1"/>
                </a:solidFill>
                <a:latin typeface="Tahoma" panose="020B0604030504040204" pitchFamily="34" charset="0"/>
                <a:ea typeface="宋体" panose="02010600030101010101" pitchFamily="2" charset="-122"/>
              </a:defRPr>
            </a:lvl2pPr>
            <a:lvl3pPr marL="1186180" indent="-237490" defTabSz="989965" eaLnBrk="0" hangingPunct="0">
              <a:defRPr>
                <a:solidFill>
                  <a:schemeClr val="tx1"/>
                </a:solidFill>
                <a:latin typeface="Tahoma" panose="020B0604030504040204" pitchFamily="34" charset="0"/>
                <a:ea typeface="宋体" panose="02010600030101010101" pitchFamily="2" charset="-122"/>
              </a:defRPr>
            </a:lvl3pPr>
            <a:lvl4pPr marL="1660525" indent="-237490" defTabSz="989965" eaLnBrk="0" hangingPunct="0">
              <a:defRPr>
                <a:solidFill>
                  <a:schemeClr val="tx1"/>
                </a:solidFill>
                <a:latin typeface="Tahoma" panose="020B0604030504040204" pitchFamily="34" charset="0"/>
                <a:ea typeface="宋体" panose="02010600030101010101" pitchFamily="2" charset="-122"/>
              </a:defRPr>
            </a:lvl4pPr>
            <a:lvl5pPr marL="2134870" indent="-237490" defTabSz="989965" eaLnBrk="0" hangingPunct="0">
              <a:defRPr>
                <a:solidFill>
                  <a:schemeClr val="tx1"/>
                </a:solidFill>
                <a:latin typeface="Tahoma" panose="020B0604030504040204" pitchFamily="34" charset="0"/>
                <a:ea typeface="宋体" panose="02010600030101010101" pitchFamily="2" charset="-122"/>
              </a:defRPr>
            </a:lvl5pPr>
            <a:lvl6pPr marL="260921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8356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5854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3288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DEF96CD6-2BBB-4FDE-89B7-0087A1F4683F}" type="slidenum">
              <a:rPr lang="zh-CN" altLang="en-US">
                <a:latin typeface="Arial" panose="020B0604020202020204" pitchFamily="34" charset="0"/>
              </a:rPr>
              <a:t>17</a:t>
            </a:fld>
            <a:endParaRPr lang="en-US" altLang="zh-CN">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xfrm>
            <a:off x="139700" y="768350"/>
            <a:ext cx="6821488" cy="3836988"/>
          </a:xfrm>
        </p:spPr>
      </p:sp>
      <p:sp>
        <p:nvSpPr>
          <p:cNvPr id="3" name="备注占位符 2"/>
          <p:cNvSpPr>
            <a:spLocks noGrp="1"/>
          </p:cNvSpPr>
          <p:nvPr>
            <p:ph type="body" idx="1"/>
          </p:nvPr>
        </p:nvSpPr>
        <p:spPr/>
        <p:txBody>
          <a:bodyPr/>
          <a:lstStyle/>
          <a:p>
            <a:pPr defTabSz="948690" eaLnBrk="1" hangingPunct="1">
              <a:defRPr/>
            </a:pPr>
            <a:r>
              <a:rPr lang="zh-CN" altLang="en-US" dirty="0">
                <a:latin typeface="Arial" panose="020B0604020202020204" pitchFamily="34" charset="0"/>
              </a:rPr>
              <a:t>前面我们已经讲过，</a:t>
            </a:r>
            <a:r>
              <a:rPr lang="zh-CN" altLang="en-US" b="1" dirty="0">
                <a:latin typeface="楷体" panose="02010609060101010101" pitchFamily="49" charset="-122"/>
                <a:ea typeface="楷体" panose="02010609060101010101" pitchFamily="49" charset="-122"/>
              </a:rPr>
              <a:t>语法分析器的主要任务是</a:t>
            </a:r>
            <a:r>
              <a:rPr lang="en-US" altLang="zh-CN" b="1" dirty="0">
                <a:latin typeface="楷体" panose="02010609060101010101" pitchFamily="49" charset="-122"/>
                <a:ea typeface="楷体" panose="02010609060101010101" pitchFamily="49" charset="-122"/>
              </a:rPr>
              <a:t>……</a:t>
            </a:r>
            <a:endParaRPr lang="zh-CN" altLang="en-US" dirty="0">
              <a:latin typeface="Arial" panose="020B0604020202020204" pitchFamily="34" charset="0"/>
            </a:endParaRPr>
          </a:p>
        </p:txBody>
      </p:sp>
      <p:sp>
        <p:nvSpPr>
          <p:cNvPr id="84996" name="灯片编号占位符 3"/>
          <p:cNvSpPr>
            <a:spLocks noGrp="1"/>
          </p:cNvSpPr>
          <p:nvPr>
            <p:ph type="sldNum" sz="quarter" idx="5"/>
          </p:nvPr>
        </p:nvSpPr>
        <p:spPr>
          <a:noFill/>
        </p:spPr>
        <p:txBody>
          <a:bodyPr/>
          <a:lstStyle>
            <a:lvl1pPr defTabSz="989965" eaLnBrk="0" hangingPunct="0">
              <a:defRPr>
                <a:solidFill>
                  <a:schemeClr val="tx1"/>
                </a:solidFill>
                <a:latin typeface="Tahoma" panose="020B0604030504040204" pitchFamily="34" charset="0"/>
                <a:ea typeface="宋体" panose="02010600030101010101" pitchFamily="2" charset="-122"/>
              </a:defRPr>
            </a:lvl1pPr>
            <a:lvl2pPr marL="770890" indent="-296545" defTabSz="989965" eaLnBrk="0" hangingPunct="0">
              <a:defRPr>
                <a:solidFill>
                  <a:schemeClr val="tx1"/>
                </a:solidFill>
                <a:latin typeface="Tahoma" panose="020B0604030504040204" pitchFamily="34" charset="0"/>
                <a:ea typeface="宋体" panose="02010600030101010101" pitchFamily="2" charset="-122"/>
              </a:defRPr>
            </a:lvl2pPr>
            <a:lvl3pPr marL="1186180" indent="-237490" defTabSz="989965" eaLnBrk="0" hangingPunct="0">
              <a:defRPr>
                <a:solidFill>
                  <a:schemeClr val="tx1"/>
                </a:solidFill>
                <a:latin typeface="Tahoma" panose="020B0604030504040204" pitchFamily="34" charset="0"/>
                <a:ea typeface="宋体" panose="02010600030101010101" pitchFamily="2" charset="-122"/>
              </a:defRPr>
            </a:lvl3pPr>
            <a:lvl4pPr marL="1660525" indent="-237490" defTabSz="989965" eaLnBrk="0" hangingPunct="0">
              <a:defRPr>
                <a:solidFill>
                  <a:schemeClr val="tx1"/>
                </a:solidFill>
                <a:latin typeface="Tahoma" panose="020B0604030504040204" pitchFamily="34" charset="0"/>
                <a:ea typeface="宋体" panose="02010600030101010101" pitchFamily="2" charset="-122"/>
              </a:defRPr>
            </a:lvl4pPr>
            <a:lvl5pPr marL="2134870" indent="-237490" defTabSz="989965" eaLnBrk="0" hangingPunct="0">
              <a:defRPr>
                <a:solidFill>
                  <a:schemeClr val="tx1"/>
                </a:solidFill>
                <a:latin typeface="Tahoma" panose="020B0604030504040204" pitchFamily="34" charset="0"/>
                <a:ea typeface="宋体" panose="02010600030101010101" pitchFamily="2" charset="-122"/>
              </a:defRPr>
            </a:lvl5pPr>
            <a:lvl6pPr marL="260921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8356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5854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3288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DEF96CD6-2BBB-4FDE-89B7-0087A1F4683F}" type="slidenum">
              <a:rPr lang="zh-CN" altLang="en-US">
                <a:latin typeface="Arial" panose="020B0604020202020204" pitchFamily="34" charset="0"/>
              </a:rPr>
              <a:t>18</a:t>
            </a:fld>
            <a:endParaRPr lang="en-US" altLang="zh-C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xfrm>
            <a:off x="139700" y="768350"/>
            <a:ext cx="6821488" cy="3836988"/>
          </a:xfrm>
        </p:spPr>
      </p:sp>
      <p:sp>
        <p:nvSpPr>
          <p:cNvPr id="92163" name="备注占位符 2"/>
          <p:cNvSpPr>
            <a:spLocks noGrp="1"/>
          </p:cNvSpPr>
          <p:nvPr>
            <p:ph type="body" idx="1"/>
          </p:nvPr>
        </p:nvSpPr>
        <p:spPr>
          <a:noFill/>
        </p:spPr>
        <p:txBody>
          <a:bodyPr/>
          <a:lstStyle/>
          <a:p>
            <a:r>
              <a:rPr lang="zh-CN" altLang="en-US" dirty="0">
                <a:latin typeface="+mn-ea"/>
                <a:ea typeface="+mn-ea"/>
              </a:rPr>
              <a:t>先来看一个例子</a:t>
            </a:r>
            <a:r>
              <a:rPr lang="en-US" altLang="zh-CN" dirty="0">
                <a:latin typeface="+mn-ea"/>
                <a:ea typeface="+mn-ea"/>
              </a:rPr>
              <a:t>——</a:t>
            </a:r>
            <a:r>
              <a:rPr lang="zh-CN" altLang="en-US" dirty="0">
                <a:latin typeface="+mn-ea"/>
                <a:ea typeface="+mn-ea"/>
              </a:rPr>
              <a:t>赋</a:t>
            </a:r>
            <a:r>
              <a:rPr lang="zh-CN" altLang="en-US" spc="311" dirty="0">
                <a:latin typeface="+mn-ea"/>
                <a:ea typeface="+mn-ea"/>
              </a:rPr>
              <a:t>值语句的分析树</a:t>
            </a:r>
            <a:endParaRPr lang="en-US" altLang="zh-CN" spc="311" dirty="0">
              <a:latin typeface="+mn-ea"/>
              <a:ea typeface="+mn-ea"/>
            </a:endParaRPr>
          </a:p>
          <a:p>
            <a:r>
              <a:rPr lang="zh-CN" altLang="en-US" spc="311" dirty="0">
                <a:latin typeface="+mn-ea"/>
                <a:ea typeface="+mn-ea"/>
              </a:rPr>
              <a:t>假如输入的程序片断是一条赋值语句，经过词法分析后得到一个</a:t>
            </a:r>
            <a:r>
              <a:rPr lang="en-US" altLang="zh-CN" spc="311" dirty="0">
                <a:latin typeface="+mn-ea"/>
                <a:ea typeface="+mn-ea"/>
              </a:rPr>
              <a:t>token</a:t>
            </a:r>
            <a:r>
              <a:rPr lang="zh-CN" altLang="en-US" spc="311" dirty="0">
                <a:latin typeface="+mn-ea"/>
                <a:ea typeface="+mn-ea"/>
              </a:rPr>
              <a:t>序列。</a:t>
            </a:r>
            <a:endParaRPr lang="en-US" altLang="zh-CN" spc="311" dirty="0">
              <a:latin typeface="+mn-ea"/>
              <a:ea typeface="+mn-ea"/>
            </a:endParaRPr>
          </a:p>
          <a:p>
            <a:r>
              <a:rPr lang="zh-CN" altLang="en-US" spc="311" dirty="0">
                <a:latin typeface="+mn-ea"/>
                <a:ea typeface="+mn-ea"/>
              </a:rPr>
              <a:t>这里</a:t>
            </a:r>
            <a:r>
              <a:rPr lang="en-US" altLang="zh-CN" b="1" dirty="0"/>
              <a:t>position</a:t>
            </a:r>
            <a:r>
              <a:rPr lang="zh-CN" altLang="en-US" b="1" dirty="0"/>
              <a:t>、</a:t>
            </a:r>
            <a:r>
              <a:rPr lang="en-US" altLang="zh-CN" b="1" dirty="0"/>
              <a:t>initial</a:t>
            </a:r>
            <a:r>
              <a:rPr lang="zh-CN" altLang="en-US" b="1" dirty="0"/>
              <a:t>和</a:t>
            </a:r>
            <a:r>
              <a:rPr lang="en-US" altLang="zh-CN" b="1" dirty="0"/>
              <a:t>rate</a:t>
            </a:r>
            <a:r>
              <a:rPr lang="zh-CN" altLang="en-US" b="1" dirty="0"/>
              <a:t>都是标识符</a:t>
            </a:r>
            <a:r>
              <a:rPr lang="en-US" altLang="zh-CN" b="1" dirty="0"/>
              <a:t> </a:t>
            </a:r>
            <a:endParaRPr lang="en-US" altLang="zh-CN" dirty="0">
              <a:latin typeface="+mn-ea"/>
              <a:ea typeface="+mn-ea"/>
            </a:endParaRPr>
          </a:p>
          <a:p>
            <a:r>
              <a:rPr lang="zh-CN" altLang="en-US" dirty="0">
                <a:latin typeface="华文宋体" panose="02010600040101010101" pitchFamily="2" charset="-122"/>
                <a:ea typeface="华文宋体" panose="02010600040101010101" pitchFamily="2" charset="-122"/>
              </a:rPr>
              <a:t>我们来看一下这个句子的结构</a:t>
            </a:r>
            <a:endParaRPr lang="en-US" altLang="zh-CN" dirty="0">
              <a:latin typeface="华文宋体" panose="02010600040101010101" pitchFamily="2" charset="-122"/>
              <a:ea typeface="华文宋体" panose="02010600040101010101" pitchFamily="2" charset="-122"/>
            </a:endParaRPr>
          </a:p>
          <a:p>
            <a:r>
              <a:rPr lang="zh-CN" altLang="en-US" dirty="0">
                <a:latin typeface="华文宋体" panose="02010600040101010101" pitchFamily="2" charset="-122"/>
                <a:ea typeface="华文宋体" panose="02010600040101010101" pitchFamily="2" charset="-122"/>
              </a:rPr>
              <a:t>首先，标识符和常数本身可以构成一个表达式</a:t>
            </a:r>
            <a:endParaRPr lang="en-US" altLang="zh-CN" dirty="0">
              <a:latin typeface="华文宋体" panose="02010600040101010101" pitchFamily="2" charset="-122"/>
              <a:ea typeface="华文宋体" panose="02010600040101010101" pitchFamily="2" charset="-122"/>
            </a:endParaRPr>
          </a:p>
          <a:p>
            <a:r>
              <a:rPr lang="zh-CN" altLang="en-US" dirty="0">
                <a:latin typeface="Arial" panose="020B0604020202020204" pitchFamily="34" charset="0"/>
              </a:rPr>
              <a:t>“</a:t>
            </a:r>
            <a:r>
              <a:rPr lang="en-US" altLang="zh-CN" dirty="0">
                <a:latin typeface="Arial" panose="020B0604020202020204" pitchFamily="34" charset="0"/>
              </a:rPr>
              <a:t>:=</a:t>
            </a:r>
            <a:r>
              <a:rPr lang="zh-CN" altLang="en-US" dirty="0">
                <a:latin typeface="Arial" panose="020B0604020202020204" pitchFamily="34" charset="0"/>
              </a:rPr>
              <a:t>”表明这是一个赋值语句，接下来识别出其中的左边的标识符和右边的表达式（</a:t>
            </a:r>
            <a:r>
              <a:rPr lang="en-US" altLang="zh-CN" dirty="0">
                <a:latin typeface="Arial" panose="020B0604020202020204" pitchFamily="34" charset="0"/>
              </a:rPr>
              <a:t>cy</a:t>
            </a:r>
            <a:r>
              <a:rPr lang="zh-CN" altLang="en-US" dirty="0">
                <a:latin typeface="Arial" panose="020B0604020202020204" pitchFamily="34" charset="0"/>
              </a:rPr>
              <a:t>）</a:t>
            </a:r>
          </a:p>
        </p:txBody>
      </p:sp>
      <p:sp>
        <p:nvSpPr>
          <p:cNvPr id="92164" name="灯片编号占位符 3"/>
          <p:cNvSpPr>
            <a:spLocks noGrp="1"/>
          </p:cNvSpPr>
          <p:nvPr>
            <p:ph type="sldNum" sz="quarter" idx="5"/>
          </p:nvPr>
        </p:nvSpPr>
        <p:spPr>
          <a:noFill/>
        </p:spPr>
        <p:txBody>
          <a:bodyPr/>
          <a:lstStyle>
            <a:lvl1pPr defTabSz="989965" eaLnBrk="0" hangingPunct="0">
              <a:defRPr>
                <a:solidFill>
                  <a:schemeClr val="tx1"/>
                </a:solidFill>
                <a:latin typeface="Tahoma" panose="020B0604030504040204" pitchFamily="34" charset="0"/>
                <a:ea typeface="宋体" panose="02010600030101010101" pitchFamily="2" charset="-122"/>
              </a:defRPr>
            </a:lvl1pPr>
            <a:lvl2pPr marL="770890" indent="-296545" defTabSz="989965" eaLnBrk="0" hangingPunct="0">
              <a:defRPr>
                <a:solidFill>
                  <a:schemeClr val="tx1"/>
                </a:solidFill>
                <a:latin typeface="Tahoma" panose="020B0604030504040204" pitchFamily="34" charset="0"/>
                <a:ea typeface="宋体" panose="02010600030101010101" pitchFamily="2" charset="-122"/>
              </a:defRPr>
            </a:lvl2pPr>
            <a:lvl3pPr marL="1186180" indent="-237490" defTabSz="989965" eaLnBrk="0" hangingPunct="0">
              <a:defRPr>
                <a:solidFill>
                  <a:schemeClr val="tx1"/>
                </a:solidFill>
                <a:latin typeface="Tahoma" panose="020B0604030504040204" pitchFamily="34" charset="0"/>
                <a:ea typeface="宋体" panose="02010600030101010101" pitchFamily="2" charset="-122"/>
              </a:defRPr>
            </a:lvl3pPr>
            <a:lvl4pPr marL="1660525" indent="-237490" defTabSz="989965" eaLnBrk="0" hangingPunct="0">
              <a:defRPr>
                <a:solidFill>
                  <a:schemeClr val="tx1"/>
                </a:solidFill>
                <a:latin typeface="Tahoma" panose="020B0604030504040204" pitchFamily="34" charset="0"/>
                <a:ea typeface="宋体" panose="02010600030101010101" pitchFamily="2" charset="-122"/>
              </a:defRPr>
            </a:lvl4pPr>
            <a:lvl5pPr marL="2134870" indent="-237490" defTabSz="989965" eaLnBrk="0" hangingPunct="0">
              <a:defRPr>
                <a:solidFill>
                  <a:schemeClr val="tx1"/>
                </a:solidFill>
                <a:latin typeface="Tahoma" panose="020B0604030504040204" pitchFamily="34" charset="0"/>
                <a:ea typeface="宋体" panose="02010600030101010101" pitchFamily="2" charset="-122"/>
              </a:defRPr>
            </a:lvl5pPr>
            <a:lvl6pPr marL="260921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8356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5854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3288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75060FE8-6131-4518-866E-DDCFB10BC222}" type="slidenum">
              <a:rPr lang="zh-CN" altLang="en-US">
                <a:latin typeface="Arial" panose="020B0604020202020204" pitchFamily="34" charset="0"/>
              </a:rPr>
              <a:t>19</a:t>
            </a:fld>
            <a:endParaRPr lang="en-US" altLang="zh-CN">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xfrm>
            <a:off x="139700" y="768350"/>
            <a:ext cx="6821488" cy="3836988"/>
          </a:xfrm>
        </p:spPr>
      </p:sp>
      <p:sp>
        <p:nvSpPr>
          <p:cNvPr id="93187" name="备注占位符 2"/>
          <p:cNvSpPr>
            <a:spLocks noGrp="1"/>
          </p:cNvSpPr>
          <p:nvPr>
            <p:ph type="body" idx="1"/>
          </p:nvPr>
        </p:nvSpPr>
        <p:spPr>
          <a:noFill/>
        </p:spPr>
        <p:txBody>
          <a:bodyPr/>
          <a:lstStyle/>
          <a:p>
            <a:pPr eaLnBrk="1" hangingPunct="1"/>
            <a:r>
              <a:rPr lang="zh-CN" altLang="en-US" dirty="0">
                <a:latin typeface="Arial" panose="020B0604020202020204" pitchFamily="34" charset="0"/>
              </a:rPr>
              <a:t>我们先来看一下声明语句的语法规则</a:t>
            </a:r>
            <a:endParaRPr lang="en-US" altLang="zh-CN" dirty="0">
              <a:latin typeface="Arial" panose="020B0604020202020204" pitchFamily="34" charset="0"/>
            </a:endParaRPr>
          </a:p>
          <a:p>
            <a:pPr eaLnBrk="1" hangingPunct="1"/>
            <a:r>
              <a:rPr lang="en-US" altLang="zh-CN" dirty="0">
                <a:latin typeface="Arial" panose="020B0604020202020204" pitchFamily="34" charset="0"/>
              </a:rPr>
              <a:t>D</a:t>
            </a:r>
            <a:r>
              <a:rPr lang="zh-CN" altLang="en-US" dirty="0">
                <a:latin typeface="Arial" panose="020B0604020202020204" pitchFamily="34" charset="0"/>
              </a:rPr>
              <a:t>表示声明语句</a:t>
            </a:r>
            <a:r>
              <a:rPr lang="en-US" altLang="zh-CN" dirty="0">
                <a:latin typeface="Arial" panose="020B0604020202020204" pitchFamily="34" charset="0"/>
              </a:rPr>
              <a:t>declaration</a:t>
            </a:r>
          </a:p>
          <a:p>
            <a:pPr eaLnBrk="1" hangingPunct="1"/>
            <a:r>
              <a:rPr lang="en-US" altLang="zh-CN" dirty="0">
                <a:latin typeface="Arial" panose="020B0604020202020204" pitchFamily="34" charset="0"/>
              </a:rPr>
              <a:t>T</a:t>
            </a:r>
            <a:r>
              <a:rPr lang="zh-CN" altLang="en-US" dirty="0">
                <a:latin typeface="Arial" panose="020B0604020202020204" pitchFamily="34" charset="0"/>
              </a:rPr>
              <a:t>表示类型</a:t>
            </a:r>
            <a:r>
              <a:rPr lang="en-US" altLang="zh-CN" dirty="0">
                <a:latin typeface="Arial" panose="020B0604020202020204" pitchFamily="34" charset="0"/>
              </a:rPr>
              <a:t>type</a:t>
            </a:r>
          </a:p>
          <a:p>
            <a:pPr eaLnBrk="1" hangingPunct="1"/>
            <a:r>
              <a:rPr lang="en-US" altLang="zh-CN" dirty="0">
                <a:latin typeface="Arial" panose="020B0604020202020204" pitchFamily="34" charset="0"/>
              </a:rPr>
              <a:t>IDS</a:t>
            </a:r>
            <a:r>
              <a:rPr lang="zh-CN" altLang="en-US" dirty="0">
                <a:latin typeface="Arial" panose="020B0604020202020204" pitchFamily="34" charset="0"/>
              </a:rPr>
              <a:t>表示标识符序列</a:t>
            </a:r>
            <a:r>
              <a:rPr lang="en-US" altLang="zh-CN" dirty="0">
                <a:latin typeface="Arial" panose="020B0604020202020204" pitchFamily="34" charset="0"/>
              </a:rPr>
              <a:t>ID</a:t>
            </a:r>
            <a:r>
              <a:rPr lang="zh-CN" altLang="en-US" dirty="0">
                <a:latin typeface="Arial" panose="020B0604020202020204" pitchFamily="34" charset="0"/>
              </a:rPr>
              <a:t> </a:t>
            </a:r>
            <a:r>
              <a:rPr lang="en-US" altLang="zh-CN" dirty="0">
                <a:latin typeface="Arial" panose="020B0604020202020204" pitchFamily="34" charset="0"/>
              </a:rPr>
              <a:t>sequence</a:t>
            </a:r>
          </a:p>
          <a:p>
            <a:pPr eaLnBrk="1" hangingPunct="1"/>
            <a:r>
              <a:rPr lang="zh-CN" altLang="en-US" dirty="0">
                <a:latin typeface="Arial" panose="020B0604020202020204" pitchFamily="34" charset="0"/>
              </a:rPr>
              <a:t>第一条规则表示一条声明语句</a:t>
            </a:r>
            <a:r>
              <a:rPr lang="en-US" altLang="zh-CN" dirty="0">
                <a:latin typeface="Arial" panose="020B0604020202020204" pitchFamily="34" charset="0"/>
              </a:rPr>
              <a:t>D</a:t>
            </a:r>
            <a:r>
              <a:rPr lang="zh-CN" altLang="en-US" dirty="0">
                <a:latin typeface="Arial" panose="020B0604020202020204" pitchFamily="34" charset="0"/>
              </a:rPr>
              <a:t>是由类型</a:t>
            </a:r>
            <a:r>
              <a:rPr lang="en-US" altLang="zh-CN" dirty="0">
                <a:latin typeface="Arial" panose="020B0604020202020204" pitchFamily="34" charset="0"/>
              </a:rPr>
              <a:t>T</a:t>
            </a:r>
            <a:r>
              <a:rPr lang="zh-CN" altLang="en-US" dirty="0">
                <a:latin typeface="Arial" panose="020B0604020202020204" pitchFamily="34" charset="0"/>
              </a:rPr>
              <a:t>加上一个标识符序列</a:t>
            </a:r>
            <a:r>
              <a:rPr lang="en-US" altLang="zh-CN" dirty="0">
                <a:latin typeface="Arial" panose="020B0604020202020204" pitchFamily="34" charset="0"/>
              </a:rPr>
              <a:t>IDS</a:t>
            </a:r>
            <a:r>
              <a:rPr lang="zh-CN" altLang="en-US" dirty="0">
                <a:latin typeface="Arial" panose="020B0604020202020204" pitchFamily="34" charset="0"/>
              </a:rPr>
              <a:t>再加上一个分号购构成的</a:t>
            </a:r>
            <a:endParaRPr lang="en-US" altLang="zh-CN" dirty="0">
              <a:latin typeface="Arial" panose="020B0604020202020204" pitchFamily="34" charset="0"/>
            </a:endParaRPr>
          </a:p>
          <a:p>
            <a:pPr eaLnBrk="1" hangingPunct="1"/>
            <a:r>
              <a:rPr lang="zh-CN" altLang="en-US" dirty="0">
                <a:latin typeface="Arial" panose="020B0604020202020204" pitchFamily="34" charset="0"/>
              </a:rPr>
              <a:t>其中，</a:t>
            </a:r>
            <a:r>
              <a:rPr lang="en-US" altLang="zh-CN" dirty="0">
                <a:latin typeface="Arial" panose="020B0604020202020204" pitchFamily="34" charset="0"/>
              </a:rPr>
              <a:t>T</a:t>
            </a:r>
            <a:r>
              <a:rPr lang="zh-CN" altLang="en-US" dirty="0">
                <a:latin typeface="Arial" panose="020B0604020202020204" pitchFamily="34" charset="0"/>
              </a:rPr>
              <a:t>可以是</a:t>
            </a:r>
            <a:r>
              <a:rPr lang="en-US" altLang="zh-CN" dirty="0">
                <a:latin typeface="Arial" panose="020B0604020202020204" pitchFamily="34" charset="0"/>
              </a:rPr>
              <a:t>……</a:t>
            </a:r>
            <a:r>
              <a:rPr lang="zh-CN" altLang="en-US" dirty="0">
                <a:latin typeface="Arial" panose="020B0604020202020204" pitchFamily="34" charset="0"/>
              </a:rPr>
              <a:t>，竖线表示或的关系</a:t>
            </a:r>
            <a:endParaRPr lang="en-US" altLang="zh-CN" dirty="0">
              <a:latin typeface="Arial" panose="020B0604020202020204" pitchFamily="34" charset="0"/>
            </a:endParaRPr>
          </a:p>
          <a:p>
            <a:pPr eaLnBrk="1" hangingPunct="1"/>
            <a:r>
              <a:rPr lang="zh-CN" altLang="en-US" dirty="0">
                <a:latin typeface="Arial" panose="020B0604020202020204" pitchFamily="34" charset="0"/>
              </a:rPr>
              <a:t>一个</a:t>
            </a:r>
            <a:r>
              <a:rPr lang="en-US" altLang="zh-CN" dirty="0">
                <a:latin typeface="Arial" panose="020B0604020202020204" pitchFamily="34" charset="0"/>
              </a:rPr>
              <a:t>id</a:t>
            </a:r>
            <a:r>
              <a:rPr lang="zh-CN" altLang="en-US" dirty="0">
                <a:latin typeface="Arial" panose="020B0604020202020204" pitchFamily="34" charset="0"/>
              </a:rPr>
              <a:t>本身可以构成一个</a:t>
            </a:r>
            <a:r>
              <a:rPr lang="en-US" altLang="zh-CN" dirty="0">
                <a:latin typeface="Arial" panose="020B0604020202020204" pitchFamily="34" charset="0"/>
              </a:rPr>
              <a:t>IDS</a:t>
            </a:r>
            <a:r>
              <a:rPr lang="zh-CN" altLang="en-US" dirty="0">
                <a:latin typeface="Arial" panose="020B0604020202020204" pitchFamily="34" charset="0"/>
              </a:rPr>
              <a:t>，一个</a:t>
            </a:r>
            <a:r>
              <a:rPr lang="en-US" altLang="zh-CN" dirty="0">
                <a:latin typeface="Arial" panose="020B0604020202020204" pitchFamily="34" charset="0"/>
              </a:rPr>
              <a:t>IDS</a:t>
            </a:r>
            <a:r>
              <a:rPr lang="zh-CN" altLang="en-US" dirty="0">
                <a:latin typeface="Arial" panose="020B0604020202020204" pitchFamily="34" charset="0"/>
              </a:rPr>
              <a:t>加上一个</a:t>
            </a:r>
            <a:r>
              <a:rPr lang="en-US" altLang="zh-CN" dirty="0">
                <a:latin typeface="Arial" panose="020B0604020202020204" pitchFamily="34" charset="0"/>
              </a:rPr>
              <a:t>id</a:t>
            </a:r>
            <a:r>
              <a:rPr lang="zh-CN" altLang="en-US" dirty="0">
                <a:latin typeface="Arial" panose="020B0604020202020204" pitchFamily="34" charset="0"/>
              </a:rPr>
              <a:t>可以构成一个新的</a:t>
            </a:r>
            <a:r>
              <a:rPr lang="en-US" altLang="zh-CN" dirty="0">
                <a:latin typeface="Arial" panose="020B0604020202020204" pitchFamily="34" charset="0"/>
              </a:rPr>
              <a:t>IDS</a:t>
            </a:r>
            <a:r>
              <a:rPr lang="zh-CN" altLang="en-US" dirty="0">
                <a:latin typeface="Arial" panose="020B0604020202020204" pitchFamily="34" charset="0"/>
              </a:rPr>
              <a:t>，这是一个递归定义的规则。</a:t>
            </a:r>
            <a:endParaRPr lang="en-US" altLang="zh-CN" dirty="0">
              <a:latin typeface="Arial" panose="020B0604020202020204" pitchFamily="34" charset="0"/>
            </a:endParaRPr>
          </a:p>
          <a:p>
            <a:pPr eaLnBrk="1" hangingPunct="1"/>
            <a:r>
              <a:rPr lang="zh-CN" altLang="en-US" dirty="0">
                <a:latin typeface="Arial" panose="020B0604020202020204" pitchFamily="34" charset="0"/>
              </a:rPr>
              <a:t>根据以上规则，假如输入一条声明语句</a:t>
            </a:r>
            <a:r>
              <a:rPr lang="en-US" altLang="zh-CN" dirty="0">
                <a:latin typeface="Arial" panose="020B0604020202020204" pitchFamily="34" charset="0"/>
              </a:rPr>
              <a:t>……</a:t>
            </a:r>
          </a:p>
          <a:p>
            <a:pPr eaLnBrk="1" hangingPunct="1"/>
            <a:r>
              <a:rPr lang="zh-CN" altLang="en-US" dirty="0">
                <a:latin typeface="Arial" panose="020B0604020202020204" pitchFamily="34" charset="0"/>
              </a:rPr>
              <a:t>可以得到这样一棵分析树</a:t>
            </a:r>
            <a:endParaRPr lang="en-US" altLang="zh-CN" dirty="0">
              <a:latin typeface="Arial" panose="020B0604020202020204" pitchFamily="34" charset="0"/>
            </a:endParaRPr>
          </a:p>
          <a:p>
            <a:pPr eaLnBrk="1" hangingPunct="1"/>
            <a:r>
              <a:rPr lang="zh-CN" altLang="en-US" dirty="0">
                <a:latin typeface="Arial" panose="020B0604020202020204" pitchFamily="34" charset="0"/>
              </a:rPr>
              <a:t>由此可见，语法分析树描述了句子的结构</a:t>
            </a:r>
            <a:endParaRPr lang="en-US" altLang="zh-CN" dirty="0">
              <a:latin typeface="Arial" panose="020B0604020202020204" pitchFamily="34" charset="0"/>
            </a:endParaRPr>
          </a:p>
          <a:p>
            <a:pPr eaLnBrk="1" hangingPunct="1"/>
            <a:r>
              <a:rPr lang="zh-CN" altLang="en-US" dirty="0">
                <a:latin typeface="Arial" panose="020B0604020202020204" pitchFamily="34" charset="0"/>
              </a:rPr>
              <a:t>“</a:t>
            </a:r>
            <a:r>
              <a:rPr lang="en-US" altLang="zh-CN" dirty="0" err="1">
                <a:latin typeface="Arial" panose="020B0604020202020204" pitchFamily="34" charset="0"/>
              </a:rPr>
              <a:t>int</a:t>
            </a:r>
            <a:r>
              <a:rPr lang="zh-CN" altLang="en-US" dirty="0">
                <a:latin typeface="Arial" panose="020B0604020202020204" pitchFamily="34" charset="0"/>
              </a:rPr>
              <a:t>”表明这是一个声明语句，接下来识别出标识符序列（</a:t>
            </a:r>
            <a:r>
              <a:rPr lang="en-US" altLang="zh-CN" dirty="0">
                <a:latin typeface="Arial" panose="020B0604020202020204" pitchFamily="34" charset="0"/>
              </a:rPr>
              <a:t>cy</a:t>
            </a:r>
            <a:r>
              <a:rPr lang="zh-CN" altLang="en-US" dirty="0">
                <a:latin typeface="Arial" panose="020B0604020202020204" pitchFamily="34" charset="0"/>
              </a:rPr>
              <a:t>）</a:t>
            </a:r>
          </a:p>
          <a:p>
            <a:pPr eaLnBrk="1" hangingPunct="1"/>
            <a:endParaRPr lang="en-US" altLang="zh-CN" b="1" dirty="0">
              <a:latin typeface="楷体_GB2312" pitchFamily="49" charset="-122"/>
              <a:ea typeface="楷体_GB2312" pitchFamily="49" charset="-122"/>
            </a:endParaRPr>
          </a:p>
          <a:p>
            <a:r>
              <a:rPr lang="en-US" altLang="zh-CN" dirty="0">
                <a:latin typeface="Arial" panose="020B0604020202020204" pitchFamily="34" charset="0"/>
              </a:rPr>
              <a:t>  </a:t>
            </a:r>
          </a:p>
          <a:p>
            <a:pPr marL="0" lvl="1"/>
            <a:endParaRPr lang="zh-CN" altLang="en-US" sz="2000" b="1" dirty="0">
              <a:latin typeface="楷体_GB2312" pitchFamily="49" charset="-122"/>
              <a:ea typeface="楷体_GB2312" pitchFamily="49" charset="-122"/>
            </a:endParaRPr>
          </a:p>
          <a:p>
            <a:endParaRPr lang="zh-CN" altLang="en-US" dirty="0">
              <a:latin typeface="Arial" panose="020B0604020202020204" pitchFamily="34" charset="0"/>
            </a:endParaRPr>
          </a:p>
        </p:txBody>
      </p:sp>
      <p:sp>
        <p:nvSpPr>
          <p:cNvPr id="93188" name="灯片编号占位符 3"/>
          <p:cNvSpPr>
            <a:spLocks noGrp="1"/>
          </p:cNvSpPr>
          <p:nvPr>
            <p:ph type="sldNum" sz="quarter" idx="5"/>
          </p:nvPr>
        </p:nvSpPr>
        <p:spPr>
          <a:noFill/>
        </p:spPr>
        <p:txBody>
          <a:bodyPr/>
          <a:lstStyle>
            <a:lvl1pPr defTabSz="989965" eaLnBrk="0" hangingPunct="0">
              <a:defRPr>
                <a:solidFill>
                  <a:schemeClr val="tx1"/>
                </a:solidFill>
                <a:latin typeface="Tahoma" panose="020B0604030504040204" pitchFamily="34" charset="0"/>
                <a:ea typeface="宋体" panose="02010600030101010101" pitchFamily="2" charset="-122"/>
              </a:defRPr>
            </a:lvl1pPr>
            <a:lvl2pPr marL="770890" indent="-296545" defTabSz="989965" eaLnBrk="0" hangingPunct="0">
              <a:defRPr>
                <a:solidFill>
                  <a:schemeClr val="tx1"/>
                </a:solidFill>
                <a:latin typeface="Tahoma" panose="020B0604030504040204" pitchFamily="34" charset="0"/>
                <a:ea typeface="宋体" panose="02010600030101010101" pitchFamily="2" charset="-122"/>
              </a:defRPr>
            </a:lvl2pPr>
            <a:lvl3pPr marL="1186180" indent="-237490" defTabSz="989965" eaLnBrk="0" hangingPunct="0">
              <a:defRPr>
                <a:solidFill>
                  <a:schemeClr val="tx1"/>
                </a:solidFill>
                <a:latin typeface="Tahoma" panose="020B0604030504040204" pitchFamily="34" charset="0"/>
                <a:ea typeface="宋体" panose="02010600030101010101" pitchFamily="2" charset="-122"/>
              </a:defRPr>
            </a:lvl3pPr>
            <a:lvl4pPr marL="1660525" indent="-237490" defTabSz="989965" eaLnBrk="0" hangingPunct="0">
              <a:defRPr>
                <a:solidFill>
                  <a:schemeClr val="tx1"/>
                </a:solidFill>
                <a:latin typeface="Tahoma" panose="020B0604030504040204" pitchFamily="34" charset="0"/>
                <a:ea typeface="宋体" panose="02010600030101010101" pitchFamily="2" charset="-122"/>
              </a:defRPr>
            </a:lvl4pPr>
            <a:lvl5pPr marL="2134870" indent="-237490" defTabSz="989965" eaLnBrk="0" hangingPunct="0">
              <a:defRPr>
                <a:solidFill>
                  <a:schemeClr val="tx1"/>
                </a:solidFill>
                <a:latin typeface="Tahoma" panose="020B0604030504040204" pitchFamily="34" charset="0"/>
                <a:ea typeface="宋体" panose="02010600030101010101" pitchFamily="2" charset="-122"/>
              </a:defRPr>
            </a:lvl5pPr>
            <a:lvl6pPr marL="260921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8356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5854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3288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E6831DBE-FB91-469E-A4CB-4095D082C06F}" type="slidenum">
              <a:rPr lang="zh-CN" altLang="en-US">
                <a:latin typeface="Arial" panose="020B0604020202020204" pitchFamily="34" charset="0"/>
              </a:rPr>
              <a:t>20</a:t>
            </a:fld>
            <a:endParaRPr lang="en-US" altLang="zh-CN">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xfrm>
            <a:off x="139700" y="768350"/>
            <a:ext cx="6821488" cy="3836988"/>
          </a:xfrm>
        </p:spPr>
      </p:sp>
      <p:sp>
        <p:nvSpPr>
          <p:cNvPr id="3" name="备注占位符 2"/>
          <p:cNvSpPr>
            <a:spLocks noGrp="1"/>
          </p:cNvSpPr>
          <p:nvPr>
            <p:ph type="body" idx="1"/>
          </p:nvPr>
        </p:nvSpPr>
        <p:spPr/>
        <p:txBody>
          <a:bodyPr/>
          <a:lstStyle/>
          <a:p>
            <a:pPr defTabSz="948690" eaLnBrk="1" hangingPunct="1">
              <a:defRPr/>
            </a:pPr>
            <a:endParaRPr lang="zh-CN" altLang="en-US" dirty="0">
              <a:latin typeface="Arial" panose="020B0604020202020204" pitchFamily="34" charset="0"/>
            </a:endParaRPr>
          </a:p>
        </p:txBody>
      </p:sp>
      <p:sp>
        <p:nvSpPr>
          <p:cNvPr id="84996" name="灯片编号占位符 3"/>
          <p:cNvSpPr>
            <a:spLocks noGrp="1"/>
          </p:cNvSpPr>
          <p:nvPr>
            <p:ph type="sldNum" sz="quarter" idx="5"/>
          </p:nvPr>
        </p:nvSpPr>
        <p:spPr>
          <a:noFill/>
        </p:spPr>
        <p:txBody>
          <a:bodyPr/>
          <a:lstStyle>
            <a:lvl1pPr defTabSz="989965" eaLnBrk="0" hangingPunct="0">
              <a:defRPr>
                <a:solidFill>
                  <a:schemeClr val="tx1"/>
                </a:solidFill>
                <a:latin typeface="Tahoma" panose="020B0604030504040204" pitchFamily="34" charset="0"/>
                <a:ea typeface="宋体" panose="02010600030101010101" pitchFamily="2" charset="-122"/>
              </a:defRPr>
            </a:lvl1pPr>
            <a:lvl2pPr marL="770890" indent="-296545" defTabSz="989965" eaLnBrk="0" hangingPunct="0">
              <a:defRPr>
                <a:solidFill>
                  <a:schemeClr val="tx1"/>
                </a:solidFill>
                <a:latin typeface="Tahoma" panose="020B0604030504040204" pitchFamily="34" charset="0"/>
                <a:ea typeface="宋体" panose="02010600030101010101" pitchFamily="2" charset="-122"/>
              </a:defRPr>
            </a:lvl2pPr>
            <a:lvl3pPr marL="1186180" indent="-237490" defTabSz="989965" eaLnBrk="0" hangingPunct="0">
              <a:defRPr>
                <a:solidFill>
                  <a:schemeClr val="tx1"/>
                </a:solidFill>
                <a:latin typeface="Tahoma" panose="020B0604030504040204" pitchFamily="34" charset="0"/>
                <a:ea typeface="宋体" panose="02010600030101010101" pitchFamily="2" charset="-122"/>
              </a:defRPr>
            </a:lvl3pPr>
            <a:lvl4pPr marL="1660525" indent="-237490" defTabSz="989965" eaLnBrk="0" hangingPunct="0">
              <a:defRPr>
                <a:solidFill>
                  <a:schemeClr val="tx1"/>
                </a:solidFill>
                <a:latin typeface="Tahoma" panose="020B0604030504040204" pitchFamily="34" charset="0"/>
                <a:ea typeface="宋体" panose="02010600030101010101" pitchFamily="2" charset="-122"/>
              </a:defRPr>
            </a:lvl4pPr>
            <a:lvl5pPr marL="2134870" indent="-237490" defTabSz="989965" eaLnBrk="0" hangingPunct="0">
              <a:defRPr>
                <a:solidFill>
                  <a:schemeClr val="tx1"/>
                </a:solidFill>
                <a:latin typeface="Tahoma" panose="020B0604030504040204" pitchFamily="34" charset="0"/>
                <a:ea typeface="宋体" panose="02010600030101010101" pitchFamily="2" charset="-122"/>
              </a:defRPr>
            </a:lvl5pPr>
            <a:lvl6pPr marL="260921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8356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5854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3288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DEF96CD6-2BBB-4FDE-89B7-0087A1F4683F}" type="slidenum">
              <a:rPr lang="zh-CN" altLang="en-US">
                <a:latin typeface="Arial" panose="020B0604020202020204" pitchFamily="34" charset="0"/>
              </a:rPr>
              <a:t>21</a:t>
            </a:fld>
            <a:endParaRPr lang="en-US"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defTabSz="989965" eaLnBrk="0" hangingPunct="0">
              <a:defRPr>
                <a:solidFill>
                  <a:schemeClr val="tx1"/>
                </a:solidFill>
                <a:latin typeface="Tahoma" panose="020B0604030504040204" pitchFamily="34" charset="0"/>
                <a:ea typeface="宋体" panose="02010600030101010101" pitchFamily="2" charset="-122"/>
              </a:defRPr>
            </a:lvl1pPr>
            <a:lvl2pPr marL="770890" indent="-296545" defTabSz="989965" eaLnBrk="0" hangingPunct="0">
              <a:defRPr>
                <a:solidFill>
                  <a:schemeClr val="tx1"/>
                </a:solidFill>
                <a:latin typeface="Tahoma" panose="020B0604030504040204" pitchFamily="34" charset="0"/>
                <a:ea typeface="宋体" panose="02010600030101010101" pitchFamily="2" charset="-122"/>
              </a:defRPr>
            </a:lvl2pPr>
            <a:lvl3pPr marL="1186180" indent="-237490" defTabSz="989965" eaLnBrk="0" hangingPunct="0">
              <a:defRPr>
                <a:solidFill>
                  <a:schemeClr val="tx1"/>
                </a:solidFill>
                <a:latin typeface="Tahoma" panose="020B0604030504040204" pitchFamily="34" charset="0"/>
                <a:ea typeface="宋体" panose="02010600030101010101" pitchFamily="2" charset="-122"/>
              </a:defRPr>
            </a:lvl3pPr>
            <a:lvl4pPr marL="1660525" indent="-237490" defTabSz="989965" eaLnBrk="0" hangingPunct="0">
              <a:defRPr>
                <a:solidFill>
                  <a:schemeClr val="tx1"/>
                </a:solidFill>
                <a:latin typeface="Tahoma" panose="020B0604030504040204" pitchFamily="34" charset="0"/>
                <a:ea typeface="宋体" panose="02010600030101010101" pitchFamily="2" charset="-122"/>
              </a:defRPr>
            </a:lvl4pPr>
            <a:lvl5pPr marL="2134870" indent="-237490" defTabSz="989965" eaLnBrk="0" hangingPunct="0">
              <a:defRPr>
                <a:solidFill>
                  <a:schemeClr val="tx1"/>
                </a:solidFill>
                <a:latin typeface="Tahoma" panose="020B0604030504040204" pitchFamily="34" charset="0"/>
                <a:ea typeface="宋体" panose="02010600030101010101" pitchFamily="2" charset="-122"/>
              </a:defRPr>
            </a:lvl5pPr>
            <a:lvl6pPr marL="260921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8356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5854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3288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BC3F133A-7E3A-413E-964C-873A5BA34320}" type="slidenum">
              <a:rPr lang="zh-CN" altLang="en-US">
                <a:solidFill>
                  <a:srgbClr val="000000"/>
                </a:solidFill>
                <a:latin typeface="Arial" panose="020B0604020202020204" pitchFamily="34" charset="0"/>
              </a:rPr>
              <a:t>3</a:t>
            </a:fld>
            <a:endParaRPr lang="en-US" altLang="zh-CN">
              <a:solidFill>
                <a:srgbClr val="000000"/>
              </a:solidFill>
              <a:latin typeface="Arial" panose="020B0604020202020204" pitchFamily="34" charset="0"/>
            </a:endParaRPr>
          </a:p>
        </p:txBody>
      </p:sp>
      <p:sp>
        <p:nvSpPr>
          <p:cNvPr id="73731" name="Rectangle 2"/>
          <p:cNvSpPr>
            <a:spLocks noGrp="1" noRot="1" noChangeAspect="1" noChangeArrowheads="1" noTextEdit="1"/>
          </p:cNvSpPr>
          <p:nvPr>
            <p:ph type="sldImg"/>
          </p:nvPr>
        </p:nvSpPr>
        <p:spPr>
          <a:xfrm>
            <a:off x="139700" y="768350"/>
            <a:ext cx="6821488" cy="3836988"/>
          </a:xfrm>
        </p:spPr>
      </p:sp>
      <p:sp>
        <p:nvSpPr>
          <p:cNvPr id="73732" name="Rectangle 3"/>
          <p:cNvSpPr>
            <a:spLocks noGrp="1" noChangeArrowheads="1"/>
          </p:cNvSpPr>
          <p:nvPr>
            <p:ph type="body" idx="1"/>
          </p:nvPr>
        </p:nvSpPr>
        <p:spPr>
          <a:noFill/>
        </p:spPr>
        <p:txBody>
          <a:bodyPr/>
          <a:lstStyle/>
          <a:p>
            <a:pPr defTabSz="948690" eaLnBrk="1" hangingPunct="1">
              <a:defRPr/>
            </a:pPr>
            <a:r>
              <a:rPr lang="zh-CN" altLang="en-US" b="0" dirty="0">
                <a:latin typeface="Arial" panose="020B0604020202020204" pitchFamily="34" charset="0"/>
              </a:rPr>
              <a:t>提到编译，我们要从“计算机程序设计语言”讲起。</a:t>
            </a:r>
            <a:endParaRPr lang="en-US" altLang="zh-CN" b="0" dirty="0">
              <a:latin typeface="Arial" panose="020B0604020202020204" pitchFamily="34" charset="0"/>
            </a:endParaRPr>
          </a:p>
          <a:p>
            <a:pPr defTabSz="948690" eaLnBrk="1" hangingPunct="1">
              <a:defRPr/>
            </a:pPr>
            <a:r>
              <a:rPr lang="zh-CN" altLang="en-US" b="0" dirty="0">
                <a:latin typeface="Arial" panose="020B0604020202020204" pitchFamily="34" charset="0"/>
              </a:rPr>
              <a:t>计算机程序设计语言可以分为</a:t>
            </a:r>
            <a:r>
              <a:rPr lang="en-US" altLang="zh-CN" b="0" dirty="0">
                <a:latin typeface="Arial" panose="020B0604020202020204" pitchFamily="34" charset="0"/>
              </a:rPr>
              <a:t>3</a:t>
            </a:r>
            <a:r>
              <a:rPr lang="zh-CN" altLang="en-US" b="0" dirty="0">
                <a:latin typeface="Arial" panose="020B0604020202020204" pitchFamily="34" charset="0"/>
              </a:rPr>
              <a:t>个层次：机器语言、汇编语言、高级语言</a:t>
            </a:r>
          </a:p>
          <a:p>
            <a:pPr defTabSz="948690" eaLnBrk="1" hangingPunct="1">
              <a:defRPr/>
            </a:pPr>
            <a:r>
              <a:rPr lang="zh-CN" altLang="en-US" b="0" dirty="0">
                <a:latin typeface="Arial" panose="020B0604020202020204" pitchFamily="34" charset="0"/>
              </a:rPr>
              <a:t>机器语言是</a:t>
            </a:r>
            <a:r>
              <a:rPr lang="zh-CN" altLang="en-US" dirty="0">
                <a:solidFill>
                  <a:schemeClr val="tx2"/>
                </a:solidFill>
                <a:latin typeface="楷体" panose="02010609060101010101" pitchFamily="49" charset="-122"/>
                <a:ea typeface="楷体" panose="02010609060101010101" pitchFamily="49" charset="-122"/>
              </a:rPr>
              <a:t>可以被计算机直接执行的语言。</a:t>
            </a:r>
            <a:endParaRPr lang="en-US" altLang="zh-CN" b="0" dirty="0">
              <a:latin typeface="Arial" panose="020B0604020202020204" pitchFamily="34" charset="0"/>
            </a:endParaRPr>
          </a:p>
          <a:p>
            <a:pPr defTabSz="948690" eaLnBrk="1" hangingPunct="1">
              <a:defRPr/>
            </a:pPr>
            <a:r>
              <a:rPr lang="zh-CN" altLang="en-US" b="0" dirty="0">
                <a:latin typeface="Arial" panose="020B0604020202020204" pitchFamily="34" charset="0"/>
              </a:rPr>
              <a:t>由于计算机只认识二进制数</a:t>
            </a:r>
            <a:r>
              <a:rPr lang="en-US" altLang="zh-CN" b="0" dirty="0">
                <a:latin typeface="Arial" panose="020B0604020202020204" pitchFamily="34" charset="0"/>
              </a:rPr>
              <a:t>0</a:t>
            </a:r>
            <a:r>
              <a:rPr lang="zh-CN" altLang="en-US" b="0" dirty="0">
                <a:latin typeface="Arial" panose="020B0604020202020204" pitchFamily="34" charset="0"/>
              </a:rPr>
              <a:t>和</a:t>
            </a:r>
            <a:r>
              <a:rPr lang="en-US" altLang="zh-CN" b="0" dirty="0">
                <a:latin typeface="Arial" panose="020B0604020202020204" pitchFamily="34" charset="0"/>
              </a:rPr>
              <a:t>1</a:t>
            </a:r>
            <a:r>
              <a:rPr lang="zh-CN" altLang="en-US" b="0" dirty="0">
                <a:latin typeface="Arial" panose="020B0604020202020204" pitchFamily="34" charset="0"/>
              </a:rPr>
              <a:t>，因此机器语言编写的程序都是由数字</a:t>
            </a:r>
            <a:r>
              <a:rPr lang="en-US" altLang="zh-CN" b="0" dirty="0">
                <a:latin typeface="Arial" panose="020B0604020202020204" pitchFamily="34" charset="0"/>
              </a:rPr>
              <a:t>0</a:t>
            </a:r>
            <a:r>
              <a:rPr lang="zh-CN" altLang="en-US" b="0" dirty="0">
                <a:latin typeface="Arial" panose="020B0604020202020204" pitchFamily="34" charset="0"/>
              </a:rPr>
              <a:t>和</a:t>
            </a:r>
            <a:r>
              <a:rPr lang="en-US" altLang="zh-CN" b="0" dirty="0">
                <a:latin typeface="Arial" panose="020B0604020202020204" pitchFamily="34" charset="0"/>
              </a:rPr>
              <a:t>1</a:t>
            </a:r>
            <a:r>
              <a:rPr lang="zh-CN" altLang="en-US" b="0" dirty="0">
                <a:latin typeface="Arial" panose="020B0604020202020204" pitchFamily="34" charset="0"/>
              </a:rPr>
              <a:t>组成的序列</a:t>
            </a:r>
            <a:endParaRPr lang="en-US" altLang="zh-CN" b="0" dirty="0">
              <a:latin typeface="Arial" panose="020B0604020202020204" pitchFamily="34" charset="0"/>
            </a:endParaRPr>
          </a:p>
          <a:p>
            <a:pPr eaLnBrk="1" hangingPunct="1"/>
            <a:r>
              <a:rPr lang="zh-CN" altLang="en-US" b="0" dirty="0">
                <a:latin typeface="Arial" panose="020B0604020202020204" pitchFamily="34" charset="0"/>
              </a:rPr>
              <a:t>例如，这是某机器语言的一条指令，这里是采用</a:t>
            </a:r>
            <a:r>
              <a:rPr lang="en-US" altLang="zh-CN" b="0" dirty="0">
                <a:latin typeface="Arial" panose="020B0604020202020204" pitchFamily="34" charset="0"/>
              </a:rPr>
              <a:t>16</a:t>
            </a:r>
            <a:r>
              <a:rPr lang="zh-CN" altLang="en-US" b="0" dirty="0">
                <a:latin typeface="Arial" panose="020B0604020202020204" pitchFamily="34" charset="0"/>
              </a:rPr>
              <a:t>进制形式书写的，</a:t>
            </a:r>
            <a:endParaRPr lang="en-US" altLang="zh-CN" b="0" dirty="0">
              <a:latin typeface="Arial" panose="020B0604020202020204" pitchFamily="34" charset="0"/>
            </a:endParaRPr>
          </a:p>
          <a:p>
            <a:pPr eaLnBrk="1" hangingPunct="1"/>
            <a:r>
              <a:rPr lang="zh-CN" altLang="en-US" b="0" dirty="0">
                <a:latin typeface="Arial" panose="020B0604020202020204" pitchFamily="34" charset="0"/>
              </a:rPr>
              <a:t>其中，</a:t>
            </a:r>
            <a:r>
              <a:rPr lang="en-US" altLang="zh-CN" b="0" dirty="0">
                <a:latin typeface="Arial" panose="020B0604020202020204" pitchFamily="34" charset="0"/>
              </a:rPr>
              <a:t>C7 06</a:t>
            </a:r>
            <a:r>
              <a:rPr lang="zh-CN" altLang="en-US" b="0" dirty="0">
                <a:latin typeface="Arial" panose="020B0604020202020204" pitchFamily="34" charset="0"/>
              </a:rPr>
              <a:t>是操作码，表示加载操作（</a:t>
            </a:r>
            <a:r>
              <a:rPr lang="en-US" altLang="zh-CN" b="0" dirty="0">
                <a:latin typeface="Arial" panose="020B0604020202020204" pitchFamily="34" charset="0"/>
              </a:rPr>
              <a:t>cy</a:t>
            </a:r>
            <a:r>
              <a:rPr lang="zh-CN" altLang="en-US" b="0" dirty="0">
                <a:latin typeface="Arial" panose="020B0604020202020204" pitchFamily="34" charset="0"/>
              </a:rPr>
              <a:t>）。</a:t>
            </a:r>
            <a:endParaRPr lang="en-US" altLang="zh-CN" b="0" dirty="0">
              <a:latin typeface="Arial" panose="020B0604020202020204" pitchFamily="34" charset="0"/>
            </a:endParaRPr>
          </a:p>
          <a:p>
            <a:pPr eaLnBrk="1" hangingPunct="1"/>
            <a:r>
              <a:rPr lang="en-US" altLang="zh-CN" b="0" dirty="0">
                <a:latin typeface="Arial" panose="020B0604020202020204" pitchFamily="34" charset="0"/>
              </a:rPr>
              <a:t>0000 </a:t>
            </a:r>
            <a:r>
              <a:rPr lang="zh-CN" altLang="en-US" b="0" dirty="0">
                <a:latin typeface="Arial" panose="020B0604020202020204" pitchFamily="34" charset="0"/>
              </a:rPr>
              <a:t>和 </a:t>
            </a:r>
            <a:r>
              <a:rPr lang="en-US" altLang="zh-CN" b="0" dirty="0">
                <a:latin typeface="Arial" panose="020B0604020202020204" pitchFamily="34" charset="0"/>
              </a:rPr>
              <a:t>0002 </a:t>
            </a:r>
            <a:r>
              <a:rPr lang="zh-CN" altLang="en-US" b="0" dirty="0">
                <a:latin typeface="Arial" panose="020B0604020202020204" pitchFamily="34" charset="0"/>
              </a:rPr>
              <a:t>是两个操作数</a:t>
            </a:r>
            <a:endParaRPr lang="en-US" altLang="zh-CN" b="0" dirty="0">
              <a:latin typeface="Arial" panose="020B0604020202020204" pitchFamily="34" charset="0"/>
            </a:endParaRPr>
          </a:p>
          <a:p>
            <a:pPr eaLnBrk="1" hangingPunct="1"/>
            <a:r>
              <a:rPr lang="zh-CN" altLang="en-US" b="0" dirty="0">
                <a:latin typeface="Arial" panose="020B0604020202020204" pitchFamily="34" charset="0"/>
              </a:rPr>
              <a:t>这条指令表示将数字</a:t>
            </a:r>
            <a:r>
              <a:rPr lang="en-US" altLang="zh-CN" b="0" dirty="0">
                <a:latin typeface="Arial" panose="020B0604020202020204" pitchFamily="34" charset="0"/>
              </a:rPr>
              <a:t>2</a:t>
            </a:r>
            <a:r>
              <a:rPr lang="zh-CN" altLang="en-US" b="0" dirty="0">
                <a:latin typeface="Arial" panose="020B0604020202020204" pitchFamily="34" charset="0"/>
              </a:rPr>
              <a:t>存放到地址</a:t>
            </a:r>
            <a:r>
              <a:rPr lang="en-US" altLang="zh-CN" b="0" dirty="0">
                <a:latin typeface="Arial" panose="020B0604020202020204" pitchFamily="34" charset="0"/>
              </a:rPr>
              <a:t>0 0 0 0 </a:t>
            </a:r>
            <a:r>
              <a:rPr lang="zh-CN" altLang="en-US" b="0" dirty="0">
                <a:latin typeface="Arial" panose="020B0604020202020204" pitchFamily="34" charset="0"/>
              </a:rPr>
              <a:t>。</a:t>
            </a:r>
            <a:endParaRPr lang="en-US" altLang="zh-CN" b="0" dirty="0">
              <a:latin typeface="Arial" panose="020B0604020202020204" pitchFamily="34" charset="0"/>
            </a:endParaRPr>
          </a:p>
          <a:p>
            <a:pPr eaLnBrk="1" hangingPunct="1"/>
            <a:endParaRPr lang="en-US" altLang="zh-CN" b="0" dirty="0">
              <a:latin typeface="Arial" panose="020B0604020202020204" pitchFamily="34" charset="0"/>
            </a:endParaRPr>
          </a:p>
          <a:p>
            <a:pPr eaLnBrk="1" hangingPunct="1"/>
            <a:r>
              <a:rPr lang="zh-CN" altLang="en-US" b="0" dirty="0">
                <a:latin typeface="Arial" panose="020B0604020202020204" pitchFamily="34" charset="0"/>
              </a:rPr>
              <a:t>从这个例子我们可以看出，</a:t>
            </a:r>
          </a:p>
          <a:p>
            <a:pPr defTabSz="948690" eaLnBrk="1" hangingPunct="1">
              <a:defRPr/>
            </a:pPr>
            <a:r>
              <a:rPr lang="zh-CN" altLang="en-US" dirty="0">
                <a:latin typeface="Times New Roman" panose="02020603050405020304" pitchFamily="18" charset="0"/>
                <a:ea typeface="楷体" panose="02010609060101010101" pitchFamily="49" charset="-122"/>
                <a:cs typeface="Times New Roman" panose="02020603050405020304" pitchFamily="18" charset="0"/>
              </a:rPr>
              <a:t>机器语言的表达习惯</a:t>
            </a:r>
            <a:r>
              <a:rPr lang="zh-CN" altLang="en-US" dirty="0">
                <a:solidFill>
                  <a:srgbClr val="FF0000"/>
                </a:solidFill>
                <a:latin typeface="Arial" panose="020B0604020202020204" pitchFamily="34" charset="0"/>
              </a:rPr>
              <a:t>与我们人类的表达习惯相去甚远（人类习惯于使用</a:t>
            </a:r>
            <a:r>
              <a:rPr lang="en-US" altLang="zh-CN" dirty="0">
                <a:solidFill>
                  <a:srgbClr val="FF0000"/>
                </a:solidFill>
                <a:latin typeface="Arial" panose="020B0604020202020204" pitchFamily="34" charset="0"/>
              </a:rPr>
              <a:t>10</a:t>
            </a:r>
            <a:r>
              <a:rPr lang="zh-CN" altLang="en-US" dirty="0">
                <a:solidFill>
                  <a:srgbClr val="FF0000"/>
                </a:solidFill>
                <a:latin typeface="Arial" panose="020B0604020202020204" pitchFamily="34" charset="0"/>
              </a:rPr>
              <a:t>进制数，机器语言采用</a:t>
            </a:r>
            <a:r>
              <a:rPr lang="en-US" altLang="zh-CN" dirty="0">
                <a:solidFill>
                  <a:srgbClr val="FF0000"/>
                </a:solidFill>
                <a:latin typeface="Arial" panose="020B0604020202020204" pitchFamily="34" charset="0"/>
              </a:rPr>
              <a:t>2</a:t>
            </a:r>
            <a:r>
              <a:rPr lang="zh-CN" altLang="en-US" dirty="0">
                <a:solidFill>
                  <a:srgbClr val="FF0000"/>
                </a:solidFill>
                <a:latin typeface="Arial" panose="020B0604020202020204" pitchFamily="34" charset="0"/>
              </a:rPr>
              <a:t>进制以及</a:t>
            </a:r>
            <a:r>
              <a:rPr lang="en-US" altLang="zh-CN" dirty="0">
                <a:solidFill>
                  <a:srgbClr val="FF0000"/>
                </a:solidFill>
                <a:latin typeface="Arial" panose="020B0604020202020204" pitchFamily="34" charset="0"/>
              </a:rPr>
              <a:t>16</a:t>
            </a:r>
            <a:r>
              <a:rPr lang="zh-CN" altLang="en-US" dirty="0">
                <a:solidFill>
                  <a:srgbClr val="FF0000"/>
                </a:solidFill>
                <a:latin typeface="Arial" panose="020B0604020202020204" pitchFamily="34" charset="0"/>
              </a:rPr>
              <a:t>进制）而且，程序员还要记住每一个操作码代表什么操作，这些特点都导致用机器语言</a:t>
            </a:r>
            <a:r>
              <a:rPr lang="zh-CN" altLang="en-US" b="0" dirty="0">
                <a:latin typeface="Arial" panose="020B0604020202020204" pitchFamily="34" charset="0"/>
              </a:rPr>
              <a:t>编写和阅读程序都十分不方便（</a:t>
            </a:r>
            <a:r>
              <a:rPr lang="en-US" altLang="zh-CN" b="0" dirty="0">
                <a:latin typeface="Arial" panose="020B0604020202020204" pitchFamily="34" charset="0"/>
              </a:rPr>
              <a:t>cy</a:t>
            </a:r>
            <a:r>
              <a:rPr lang="zh-CN" altLang="en-US" b="0" dirty="0">
                <a:latin typeface="Arial" panose="020B0604020202020204" pitchFamily="34" charset="0"/>
              </a:rPr>
              <a:t>）（在编写过程中）易出错</a:t>
            </a:r>
            <a:endParaRPr lang="en-US" altLang="zh-CN" b="0" dirty="0">
              <a:latin typeface="Arial" panose="020B0604020202020204" pitchFamily="34" charset="0"/>
            </a:endParaRPr>
          </a:p>
          <a:p>
            <a:pPr eaLnBrk="1" hangingPunct="1"/>
            <a:endParaRPr lang="zh-CN" altLang="en-US" b="0" dirty="0">
              <a:latin typeface="Arial" panose="020B0604020202020204" pitchFamily="34" charset="0"/>
            </a:endParaRPr>
          </a:p>
          <a:p>
            <a:pPr eaLnBrk="1" hangingPunct="1"/>
            <a:r>
              <a:rPr lang="zh-CN" altLang="en-US" b="0" dirty="0">
                <a:latin typeface="Arial" panose="020B0604020202020204" pitchFamily="34" charset="0"/>
              </a:rPr>
              <a:t>于是很快出现了汇编语言</a:t>
            </a:r>
            <a:endParaRPr lang="en-US" altLang="zh-CN" b="0" dirty="0">
              <a:latin typeface="Arial" panose="020B0604020202020204" pitchFamily="34" charset="0"/>
            </a:endParaRPr>
          </a:p>
          <a:p>
            <a:pPr eaLnBrk="1" hangingPunct="1"/>
            <a:r>
              <a:rPr lang="zh-CN" altLang="en-US" b="0" dirty="0">
                <a:latin typeface="Arial" panose="020B0604020202020204" pitchFamily="34" charset="0"/>
              </a:rPr>
              <a:t>在汇编语言中，引入了助记符（板书） 。因此比较直观（</a:t>
            </a:r>
            <a:r>
              <a:rPr lang="en-US" altLang="zh-CN" b="0" dirty="0">
                <a:latin typeface="Arial" panose="020B0604020202020204" pitchFamily="34" charset="0"/>
              </a:rPr>
              <a:t>cy</a:t>
            </a:r>
            <a:r>
              <a:rPr lang="zh-CN" altLang="en-US" b="0" dirty="0">
                <a:latin typeface="Arial" panose="020B0604020202020204" pitchFamily="34" charset="0"/>
              </a:rPr>
              <a:t>）</a:t>
            </a:r>
          </a:p>
          <a:p>
            <a:pPr eaLnBrk="1" hangingPunct="1"/>
            <a:r>
              <a:rPr lang="en-US" altLang="zh-CN" b="0" dirty="0">
                <a:latin typeface="Arial" panose="020B0604020202020204" pitchFamily="34" charset="0"/>
              </a:rPr>
              <a:t>MOV X, 2 </a:t>
            </a:r>
            <a:r>
              <a:rPr lang="zh-CN" altLang="en-US" b="0" dirty="0">
                <a:latin typeface="Arial" panose="020B0604020202020204" pitchFamily="34" charset="0"/>
              </a:rPr>
              <a:t>就是一条汇编语言指令，</a:t>
            </a:r>
            <a:endParaRPr lang="en-US" altLang="zh-CN" b="0" dirty="0">
              <a:latin typeface="Arial" panose="020B0604020202020204" pitchFamily="34" charset="0"/>
            </a:endParaRPr>
          </a:p>
          <a:p>
            <a:pPr eaLnBrk="1" hangingPunct="1"/>
            <a:r>
              <a:rPr lang="zh-CN" altLang="en-US" b="0" dirty="0">
                <a:latin typeface="Arial" panose="020B0604020202020204" pitchFamily="34" charset="0"/>
              </a:rPr>
              <a:t>其中 </a:t>
            </a:r>
            <a:r>
              <a:rPr lang="en-US" altLang="zh-CN" b="0" dirty="0">
                <a:latin typeface="Arial" panose="020B0604020202020204" pitchFamily="34" charset="0"/>
              </a:rPr>
              <a:t>MOV</a:t>
            </a:r>
            <a:r>
              <a:rPr lang="zh-CN" altLang="en-US" b="0" dirty="0">
                <a:latin typeface="Arial" panose="020B0604020202020204" pitchFamily="34" charset="0"/>
              </a:rPr>
              <a:t>是助记符，它来自英文单词</a:t>
            </a:r>
            <a:r>
              <a:rPr lang="en-US" altLang="zh-CN" b="0" dirty="0">
                <a:latin typeface="Arial" panose="020B0604020202020204" pitchFamily="34" charset="0"/>
              </a:rPr>
              <a:t>move</a:t>
            </a:r>
            <a:r>
              <a:rPr lang="zh-CN" altLang="en-US" b="0" dirty="0">
                <a:latin typeface="Arial" panose="020B0604020202020204" pitchFamily="34" charset="0"/>
              </a:rPr>
              <a:t>，表示移入、加载操作。</a:t>
            </a:r>
            <a:endParaRPr lang="en-US" altLang="zh-CN" b="0" dirty="0">
              <a:latin typeface="Arial" panose="020B0604020202020204" pitchFamily="34" charset="0"/>
            </a:endParaRPr>
          </a:p>
          <a:p>
            <a:pPr eaLnBrk="1" hangingPunct="1"/>
            <a:r>
              <a:rPr lang="zh-CN" altLang="en-US" b="0" dirty="0">
                <a:latin typeface="Arial" panose="020B0604020202020204" pitchFamily="34" charset="0"/>
              </a:rPr>
              <a:t>假设符号</a:t>
            </a:r>
            <a:r>
              <a:rPr lang="en-US" altLang="zh-CN" b="0" dirty="0">
                <a:latin typeface="Arial" panose="020B0604020202020204" pitchFamily="34" charset="0"/>
              </a:rPr>
              <a:t>X</a:t>
            </a:r>
            <a:r>
              <a:rPr lang="zh-CN" altLang="en-US" b="0" dirty="0">
                <a:latin typeface="Arial" panose="020B0604020202020204" pitchFamily="34" charset="0"/>
              </a:rPr>
              <a:t>表示存储地址</a:t>
            </a:r>
            <a:r>
              <a:rPr lang="en-US" altLang="zh-CN" b="0" dirty="0">
                <a:latin typeface="Arial" panose="020B0604020202020204" pitchFamily="34" charset="0"/>
              </a:rPr>
              <a:t>0000</a:t>
            </a:r>
            <a:r>
              <a:rPr lang="zh-CN" altLang="en-US" b="0" dirty="0">
                <a:latin typeface="Arial" panose="020B0604020202020204" pitchFamily="34" charset="0"/>
              </a:rPr>
              <a:t>，那么这条指令也是表示</a:t>
            </a:r>
            <a:r>
              <a:rPr lang="en-US" altLang="zh-CN" b="0" dirty="0">
                <a:latin typeface="Arial" panose="020B0604020202020204" pitchFamily="34" charset="0"/>
              </a:rPr>
              <a:t>……</a:t>
            </a:r>
          </a:p>
          <a:p>
            <a:pPr defTabSz="948690" eaLnBrk="1" hangingPunct="1">
              <a:defRPr/>
            </a:pPr>
            <a:r>
              <a:rPr lang="zh-CN" altLang="en-US" b="0" dirty="0">
                <a:latin typeface="Arial" panose="020B0604020202020204" pitchFamily="34" charset="0"/>
              </a:rPr>
              <a:t>它完成与这条机器指令等价的功能，</a:t>
            </a:r>
            <a:endParaRPr lang="en-US" altLang="zh-CN" b="0" dirty="0">
              <a:latin typeface="Arial" panose="020B0604020202020204" pitchFamily="34" charset="0"/>
            </a:endParaRPr>
          </a:p>
          <a:p>
            <a:pPr eaLnBrk="1" hangingPunct="1"/>
            <a:endParaRPr lang="zh-CN" altLang="en-US" b="0" dirty="0">
              <a:latin typeface="Arial" panose="020B0604020202020204" pitchFamily="34" charset="0"/>
            </a:endParaRPr>
          </a:p>
          <a:p>
            <a:pPr defTabSz="948690" eaLnBrk="1" hangingPunct="1">
              <a:defRPr/>
            </a:pPr>
            <a:r>
              <a:rPr lang="zh-CN" altLang="en-US" b="0" dirty="0">
                <a:latin typeface="Arial" panose="020B0604020202020204" pitchFamily="34" charset="0"/>
              </a:rPr>
              <a:t>虽然有了一定进步，但是汇编语言依然依赖于特定的机器，程序员需要了解机器，因此对于</a:t>
            </a:r>
            <a:r>
              <a:rPr lang="zh-CN" altLang="en-US" dirty="0">
                <a:solidFill>
                  <a:srgbClr val="FF0000"/>
                </a:solidFill>
                <a:latin typeface="Arial" panose="020B0604020202020204" pitchFamily="34" charset="0"/>
              </a:rPr>
              <a:t>非计算机专业人员来说，使用上很受限制</a:t>
            </a:r>
            <a:r>
              <a:rPr lang="zh-CN" altLang="en-US" b="0" dirty="0">
                <a:latin typeface="Arial" panose="020B0604020202020204" pitchFamily="34" charset="0"/>
              </a:rPr>
              <a:t>。</a:t>
            </a:r>
            <a:r>
              <a:rPr lang="zh-CN" altLang="en-US" dirty="0">
                <a:solidFill>
                  <a:srgbClr val="FF0000"/>
                </a:solidFill>
                <a:latin typeface="Arial" panose="020B0604020202020204" pitchFamily="34" charset="0"/>
              </a:rPr>
              <a:t>编写效率低</a:t>
            </a:r>
            <a:r>
              <a:rPr lang="en-US" altLang="zh-CN" dirty="0">
                <a:solidFill>
                  <a:srgbClr val="FF0000"/>
                </a:solidFill>
                <a:latin typeface="Arial" panose="020B0604020202020204" pitchFamily="34" charset="0"/>
              </a:rPr>
              <a:t>(</a:t>
            </a:r>
            <a:r>
              <a:rPr lang="zh-CN" altLang="en-US" dirty="0">
                <a:solidFill>
                  <a:srgbClr val="FF0000"/>
                </a:solidFill>
                <a:latin typeface="Arial" panose="020B0604020202020204" pitchFamily="34" charset="0"/>
              </a:rPr>
              <a:t>即使一个简单的数学表达式也需要好多条指令</a:t>
            </a:r>
            <a:r>
              <a:rPr lang="en-US" altLang="zh-CN" dirty="0">
                <a:solidFill>
                  <a:srgbClr val="FF0000"/>
                </a:solidFill>
                <a:latin typeface="Arial" panose="020B0604020202020204" pitchFamily="34" charset="0"/>
              </a:rPr>
              <a:t>)</a:t>
            </a:r>
            <a:endParaRPr lang="en-US" altLang="zh-CN" b="0" dirty="0">
              <a:latin typeface="Arial" panose="020B0604020202020204" pitchFamily="34" charset="0"/>
            </a:endParaRPr>
          </a:p>
          <a:p>
            <a:pPr eaLnBrk="1" hangingPunct="1"/>
            <a:endParaRPr lang="en-US" altLang="zh-CN" b="0" dirty="0">
              <a:latin typeface="Arial" panose="020B0604020202020204" pitchFamily="34" charset="0"/>
            </a:endParaRPr>
          </a:p>
          <a:p>
            <a:pPr eaLnBrk="1" hangingPunct="1"/>
            <a:r>
              <a:rPr lang="zh-CN" altLang="en-US" b="0" dirty="0">
                <a:latin typeface="Arial" panose="020B0604020202020204" pitchFamily="34" charset="0"/>
              </a:rPr>
              <a:t>于是接下来出现了高级语言</a:t>
            </a:r>
          </a:p>
          <a:p>
            <a:pPr eaLnBrk="1" hangingPunct="1"/>
            <a:r>
              <a:rPr lang="zh-CN" altLang="en-US" b="0" dirty="0">
                <a:latin typeface="Arial" panose="020B0604020202020204" pitchFamily="34" charset="0"/>
              </a:rPr>
              <a:t>高级语言：以一个更类似于数学定义或自然语言的简洁形式来编写程序，而且与任何机器都无关</a:t>
            </a:r>
            <a:endParaRPr lang="en-US" altLang="zh-CN" b="0" dirty="0">
              <a:latin typeface="Arial" panose="020B0604020202020204" pitchFamily="34" charset="0"/>
            </a:endParaRPr>
          </a:p>
          <a:p>
            <a:pPr eaLnBrk="1" hangingPunct="1"/>
            <a:r>
              <a:rPr lang="zh-CN" altLang="en-US" b="0" dirty="0">
                <a:latin typeface="Arial" panose="020B0604020202020204" pitchFamily="34" charset="0"/>
              </a:rPr>
              <a:t>例如，这是一条高级语言的语句</a:t>
            </a:r>
            <a:endParaRPr lang="en-US" altLang="zh-CN" b="0" dirty="0">
              <a:latin typeface="Arial" panose="020B0604020202020204" pitchFamily="34" charset="0"/>
            </a:endParaRPr>
          </a:p>
          <a:p>
            <a:pPr eaLnBrk="1" hangingPunct="1"/>
            <a:r>
              <a:rPr lang="zh-CN" altLang="en-US" b="0" dirty="0">
                <a:latin typeface="Arial" panose="020B0604020202020204" pitchFamily="34" charset="0"/>
              </a:rPr>
              <a:t>它完成了与上面两条指令等价的功能，但是更接近人类的表达习惯</a:t>
            </a:r>
            <a:endParaRPr lang="en-US" altLang="zh-CN" b="0" dirty="0">
              <a:latin typeface="Arial" panose="020B0604020202020204" pitchFamily="34" charset="0"/>
            </a:endParaRPr>
          </a:p>
          <a:p>
            <a:pPr eaLnBrk="1" hangingPunct="1"/>
            <a:r>
              <a:rPr lang="zh-CN" altLang="en-US" b="0" dirty="0">
                <a:latin typeface="Arial" panose="020B0604020202020204" pitchFamily="34" charset="0"/>
              </a:rPr>
              <a:t>不管多长的表达式，只要一条语句就可以简洁地表达</a:t>
            </a:r>
          </a:p>
          <a:p>
            <a:pPr eaLnBrk="1" hangingPunct="1"/>
            <a:endParaRPr lang="zh-CN" altLang="en-US" dirty="0">
              <a:latin typeface="Arial" panose="020B0604020202020204" pitchFamily="34" charset="0"/>
            </a:endParaRPr>
          </a:p>
          <a:p>
            <a:pPr eaLnBrk="1" hangingPunct="1"/>
            <a:r>
              <a:rPr lang="zh-CN" altLang="en-US" dirty="0">
                <a:latin typeface="Arial" panose="020B0604020202020204" pitchFamily="34" charset="0"/>
              </a:rPr>
              <a:t>用高级语言和汇编语言编写的程序，</a:t>
            </a:r>
            <a:r>
              <a:rPr lang="zh-CN" altLang="en-US" b="1" dirty="0">
                <a:latin typeface="Arial" panose="020B0604020202020204" pitchFamily="34" charset="0"/>
              </a:rPr>
              <a:t>最终</a:t>
            </a:r>
            <a:r>
              <a:rPr lang="zh-CN" altLang="en-US" dirty="0">
                <a:latin typeface="Arial" panose="020B0604020202020204" pitchFamily="34" charset="0"/>
              </a:rPr>
              <a:t>都要</a:t>
            </a:r>
            <a:r>
              <a:rPr lang="zh-CN" altLang="en-US" b="1" dirty="0">
                <a:latin typeface="Arial" panose="020B0604020202020204" pitchFamily="34" charset="0"/>
              </a:rPr>
              <a:t>“翻译”</a:t>
            </a:r>
            <a:r>
              <a:rPr lang="zh-CN" altLang="en-US" dirty="0">
                <a:latin typeface="Arial" panose="020B0604020202020204" pitchFamily="34" charset="0"/>
              </a:rPr>
              <a:t>成</a:t>
            </a:r>
            <a:r>
              <a:rPr lang="en-US" altLang="zh-CN" dirty="0">
                <a:latin typeface="Arial" panose="020B0604020202020204" pitchFamily="34" charset="0"/>
              </a:rPr>
              <a:t>0</a:t>
            </a:r>
            <a:r>
              <a:rPr lang="zh-CN" altLang="en-US" dirty="0">
                <a:latin typeface="Arial" panose="020B0604020202020204" pitchFamily="34" charset="0"/>
              </a:rPr>
              <a:t>、</a:t>
            </a:r>
            <a:r>
              <a:rPr lang="en-US" altLang="zh-CN" dirty="0">
                <a:latin typeface="Arial" panose="020B0604020202020204" pitchFamily="34" charset="0"/>
              </a:rPr>
              <a:t>1</a:t>
            </a:r>
            <a:r>
              <a:rPr lang="zh-CN" altLang="en-US" dirty="0">
                <a:latin typeface="Arial" panose="020B0604020202020204" pitchFamily="34" charset="0"/>
              </a:rPr>
              <a:t>构成的</a:t>
            </a:r>
            <a:r>
              <a:rPr lang="zh-CN" altLang="en-US" b="1" dirty="0">
                <a:latin typeface="Arial" panose="020B0604020202020204" pitchFamily="34" charset="0"/>
              </a:rPr>
              <a:t>机器代码</a:t>
            </a:r>
            <a:r>
              <a:rPr lang="zh-CN" altLang="en-US" dirty="0">
                <a:latin typeface="Arial" panose="020B0604020202020204" pitchFamily="34" charset="0"/>
              </a:rPr>
              <a:t>方可在计算机上执行</a:t>
            </a:r>
          </a:p>
          <a:p>
            <a:pPr eaLnBrk="1" hangingPunct="1"/>
            <a:r>
              <a:rPr lang="zh-CN" altLang="en-US" dirty="0">
                <a:latin typeface="Arial" panose="020B0604020202020204" pitchFamily="34" charset="0"/>
              </a:rPr>
              <a:t>将汇编语言</a:t>
            </a:r>
            <a:r>
              <a:rPr lang="zh-CN" altLang="en-US" b="1" dirty="0">
                <a:latin typeface="Arial" panose="020B0604020202020204" pitchFamily="34" charset="0"/>
              </a:rPr>
              <a:t>翻译</a:t>
            </a:r>
            <a:r>
              <a:rPr lang="zh-CN" altLang="en-US" dirty="0">
                <a:latin typeface="Arial" panose="020B0604020202020204" pitchFamily="34" charset="0"/>
              </a:rPr>
              <a:t>成机器语言的过程称为汇编，对应的软件程序称为汇编器</a:t>
            </a:r>
          </a:p>
          <a:p>
            <a:pPr eaLnBrk="1" hangingPunct="1"/>
            <a:r>
              <a:rPr lang="zh-CN" altLang="en-US" dirty="0">
                <a:latin typeface="Arial" panose="020B0604020202020204" pitchFamily="34" charset="0"/>
              </a:rPr>
              <a:t>将高级语言</a:t>
            </a:r>
            <a:r>
              <a:rPr lang="zh-CN" altLang="en-US" b="1" dirty="0">
                <a:latin typeface="Arial" panose="020B0604020202020204" pitchFamily="34" charset="0"/>
              </a:rPr>
              <a:t>翻译</a:t>
            </a:r>
            <a:r>
              <a:rPr lang="zh-CN" altLang="en-US" dirty="0">
                <a:latin typeface="Arial" panose="020B0604020202020204" pitchFamily="34" charset="0"/>
              </a:rPr>
              <a:t>成汇编语言或直接翻译成机器语言的过程称为编译，对应的软件程序称为编译器</a:t>
            </a:r>
            <a:endParaRPr lang="en-US" altLang="zh-CN" dirty="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1488" cy="3836988"/>
          </a:xfrm>
        </p:spPr>
      </p:sp>
      <p:sp>
        <p:nvSpPr>
          <p:cNvPr id="3" name="备注占位符 2"/>
          <p:cNvSpPr>
            <a:spLocks noGrp="1"/>
          </p:cNvSpPr>
          <p:nvPr>
            <p:ph type="body" idx="1"/>
          </p:nvPr>
        </p:nvSpPr>
        <p:spPr/>
        <p:txBody>
          <a:bodyPr/>
          <a:lstStyle/>
          <a:p>
            <a:pPr marL="0" lvl="1" eaLnBrk="1" hangingPunct="1"/>
            <a:r>
              <a:rPr lang="zh-CN" altLang="en-US" dirty="0">
                <a:latin typeface="Arial" panose="020B0604020202020204" pitchFamily="34" charset="0"/>
              </a:rPr>
              <a:t>程序中的语句分为两大类</a:t>
            </a:r>
            <a:endParaRPr lang="en-US" altLang="zh-CN" dirty="0">
              <a:latin typeface="Arial" panose="020B0604020202020204" pitchFamily="34" charset="0"/>
            </a:endParaRPr>
          </a:p>
          <a:p>
            <a:pPr marL="0" lvl="1" eaLnBrk="1" hangingPunct="1"/>
            <a:r>
              <a:rPr lang="zh-CN" altLang="en-US" dirty="0">
                <a:latin typeface="Arial" panose="020B0604020202020204" pitchFamily="34" charset="0"/>
              </a:rPr>
              <a:t>声明语句声明了一些数据对象或过程，并为其分别起一个名字，即标识符</a:t>
            </a:r>
            <a:endParaRPr lang="en-US" altLang="zh-CN" dirty="0">
              <a:latin typeface="Arial" panose="020B0604020202020204" pitchFamily="34" charset="0"/>
            </a:endParaRPr>
          </a:p>
          <a:p>
            <a:pPr marL="0" lvl="1" eaLnBrk="1" hangingPunct="1"/>
            <a:r>
              <a:rPr lang="zh-CN" altLang="en-US" dirty="0">
                <a:latin typeface="Arial" panose="020B0604020202020204" pitchFamily="34" charset="0"/>
              </a:rPr>
              <a:t>对于声明语句，语义分析的主要任务就是</a:t>
            </a:r>
            <a:r>
              <a:rPr lang="en-US" altLang="zh-CN" dirty="0">
                <a:latin typeface="Arial" panose="020B0604020202020204" pitchFamily="34" charset="0"/>
              </a:rPr>
              <a:t>……</a:t>
            </a:r>
          </a:p>
          <a:p>
            <a:pPr marL="0" lvl="1" eaLnBrk="1" hangingPunct="1"/>
            <a:r>
              <a:rPr lang="zh-CN" altLang="en-US" dirty="0">
                <a:latin typeface="Arial" panose="020B0604020202020204" pitchFamily="34" charset="0"/>
              </a:rPr>
              <a:t>标识符都有那些属性呢？</a:t>
            </a:r>
            <a:endParaRPr lang="en-US" altLang="zh-CN" dirty="0">
              <a:latin typeface="Arial" panose="020B0604020202020204" pitchFamily="34" charset="0"/>
            </a:endParaRPr>
          </a:p>
          <a:p>
            <a:pPr marL="0" lvl="1" eaLnBrk="1" hangingPunct="1"/>
            <a:r>
              <a:rPr lang="zh-CN" altLang="en-US" dirty="0">
                <a:latin typeface="Arial" panose="020B0604020202020204" pitchFamily="34" charset="0"/>
              </a:rPr>
              <a:t>首先是它的种属，也就是说，该标识符表示的是一个简单变量，还是数组、记录或过程等等</a:t>
            </a:r>
            <a:endParaRPr lang="en-US" altLang="zh-CN" dirty="0">
              <a:latin typeface="Arial" panose="020B0604020202020204" pitchFamily="34" charset="0"/>
            </a:endParaRPr>
          </a:p>
          <a:p>
            <a:pPr marL="0" lvl="1" eaLnBrk="1" hangingPunct="1"/>
            <a:endParaRPr lang="en-US" altLang="zh-CN" dirty="0">
              <a:latin typeface="Arial" panose="020B0604020202020204" pitchFamily="34" charset="0"/>
            </a:endParaRPr>
          </a:p>
          <a:p>
            <a:pPr marL="0" lvl="1" eaLnBrk="1" hangingPunct="1"/>
            <a:r>
              <a:rPr lang="zh-CN" altLang="en-US" dirty="0">
                <a:latin typeface="Arial" panose="020B0604020202020204" pitchFamily="34" charset="0"/>
              </a:rPr>
              <a:t>声明语句：符号表登记，包含地址的分配（根据类型分配存储空间，返回地址，</a:t>
            </a:r>
            <a:r>
              <a:rPr lang="en-US" altLang="zh-CN" dirty="0">
                <a:latin typeface="Arial" panose="020B0604020202020204" pitchFamily="34" charset="0"/>
              </a:rPr>
              <a:t>cy</a:t>
            </a:r>
            <a:r>
              <a:rPr lang="zh-CN" altLang="en-US" dirty="0">
                <a:latin typeface="Arial" panose="020B0604020202020204" pitchFamily="34" charset="0"/>
              </a:rPr>
              <a:t>）</a:t>
            </a:r>
            <a:r>
              <a:rPr lang="en-US" altLang="zh-CN" sz="2400" dirty="0">
                <a:solidFill>
                  <a:srgbClr val="000000"/>
                </a:solidFill>
                <a:latin typeface="Times New Roman" panose="02020603050405020304" pitchFamily="18" charset="0"/>
              </a:rPr>
              <a:t>Gather identifiers’ information and saves them in the symbol table, for subsequent use during intermediate-code generation</a:t>
            </a:r>
            <a:endParaRPr lang="zh-CN" altLang="en-US" dirty="0"/>
          </a:p>
        </p:txBody>
      </p:sp>
      <p:sp>
        <p:nvSpPr>
          <p:cNvPr id="4" name="灯片编号占位符 3"/>
          <p:cNvSpPr>
            <a:spLocks noGrp="1"/>
          </p:cNvSpPr>
          <p:nvPr>
            <p:ph type="sldNum" sz="quarter" idx="10"/>
          </p:nvPr>
        </p:nvSpPr>
        <p:spPr/>
        <p:txBody>
          <a:bodyPr/>
          <a:lstStyle/>
          <a:p>
            <a:pPr>
              <a:defRPr/>
            </a:pPr>
            <a:fld id="{9C248093-BC3A-480A-B4FF-423A59574276}" type="slidenum">
              <a:rPr lang="zh-CN" altLang="en-US" smtClean="0"/>
              <a:t>22</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1488" cy="3836988"/>
          </a:xfrm>
        </p:spPr>
      </p:sp>
      <p:sp>
        <p:nvSpPr>
          <p:cNvPr id="3" name="备注占位符 2"/>
          <p:cNvSpPr>
            <a:spLocks noGrp="1"/>
          </p:cNvSpPr>
          <p:nvPr>
            <p:ph type="body" idx="1"/>
          </p:nvPr>
        </p:nvSpPr>
        <p:spPr/>
        <p:txBody>
          <a:bodyPr/>
          <a:lstStyle/>
          <a:p>
            <a:pPr eaLnBrk="1" hangingPunct="1"/>
            <a:r>
              <a:rPr lang="zh-CN" altLang="en-US" sz="1300" b="1" dirty="0">
                <a:latin typeface="楷体_GB2312" pitchFamily="49" charset="-122"/>
                <a:ea typeface="楷体_GB2312" pitchFamily="49" charset="-122"/>
              </a:rPr>
              <a:t>另外一个属性就是标识符的类型</a:t>
            </a:r>
            <a:endParaRPr lang="en-US" altLang="zh-CN" sz="1300" b="1" dirty="0">
              <a:latin typeface="楷体_GB2312" pitchFamily="49" charset="-122"/>
              <a:ea typeface="楷体_GB2312" pitchFamily="49" charset="-122"/>
            </a:endParaRPr>
          </a:p>
          <a:p>
            <a:pPr marL="0" lvl="2" defTabSz="948690" eaLnBrk="1" hangingPunct="1">
              <a:defRPr/>
            </a:pPr>
            <a:r>
              <a:rPr lang="zh-CN" altLang="en-US" sz="1300" b="1" dirty="0">
                <a:latin typeface="Arial" panose="020B0604020202020204" pitchFamily="34" charset="0"/>
                <a:ea typeface="楷体_GB2312" pitchFamily="49" charset="-122"/>
              </a:rPr>
              <a:t>也就是说，标识符对应的变量或者</a:t>
            </a:r>
            <a:r>
              <a:rPr lang="zh-CN" altLang="en-US" b="1" dirty="0">
                <a:latin typeface="Arial" panose="020B0604020202020204" pitchFamily="34" charset="0"/>
                <a:ea typeface="楷体_GB2312" pitchFamily="49" charset="-122"/>
              </a:rPr>
              <a:t>标识符对应过程的返回值是整型、</a:t>
            </a:r>
            <a:r>
              <a:rPr lang="zh-CN" altLang="en-US" b="1" dirty="0">
                <a:solidFill>
                  <a:schemeClr val="tx1"/>
                </a:solidFill>
                <a:cs typeface="Times New Roman" panose="02020603050405020304" pitchFamily="18" charset="0"/>
              </a:rPr>
              <a:t>实型、还是字符型、布尔型、指针型、</a:t>
            </a:r>
            <a:r>
              <a:rPr lang="en-US" altLang="zh-CN" b="1" dirty="0">
                <a:solidFill>
                  <a:schemeClr val="tx1"/>
                </a:solidFill>
                <a:cs typeface="Times New Roman" panose="02020603050405020304" pitchFamily="18" charset="0"/>
              </a:rPr>
              <a:t>…</a:t>
            </a:r>
          </a:p>
          <a:p>
            <a:pPr eaLnBrk="1" hangingPunct="1"/>
            <a:endParaRPr lang="zh-CN" altLang="en-US" dirty="0">
              <a:latin typeface="Arial" panose="020B0604020202020204" pitchFamily="34" charset="0"/>
            </a:endParaRPr>
          </a:p>
        </p:txBody>
      </p:sp>
      <p:sp>
        <p:nvSpPr>
          <p:cNvPr id="4" name="灯片编号占位符 3"/>
          <p:cNvSpPr>
            <a:spLocks noGrp="1"/>
          </p:cNvSpPr>
          <p:nvPr>
            <p:ph type="sldNum" sz="quarter" idx="10"/>
          </p:nvPr>
        </p:nvSpPr>
        <p:spPr/>
        <p:txBody>
          <a:bodyPr/>
          <a:lstStyle/>
          <a:p>
            <a:pPr>
              <a:defRPr/>
            </a:pPr>
            <a:fld id="{9C248093-BC3A-480A-B4FF-423A59574276}" type="slidenum">
              <a:rPr lang="zh-CN" altLang="en-US" smtClean="0"/>
              <a:t>23</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1488" cy="3836988"/>
          </a:xfrm>
        </p:spPr>
      </p:sp>
      <p:sp>
        <p:nvSpPr>
          <p:cNvPr id="3" name="备注占位符 2"/>
          <p:cNvSpPr>
            <a:spLocks noGrp="1"/>
          </p:cNvSpPr>
          <p:nvPr>
            <p:ph type="body" idx="1"/>
          </p:nvPr>
        </p:nvSpPr>
        <p:spPr/>
        <p:txBody>
          <a:bodyPr/>
          <a:lstStyle/>
          <a:p>
            <a:r>
              <a:rPr lang="zh-CN" altLang="en-US" sz="1500" dirty="0">
                <a:latin typeface="Arial" panose="020B0604020202020204" pitchFamily="34" charset="0"/>
              </a:rPr>
              <a:t>因为每一个数据对象和过程在内存中都要为它分配一块存储空间，因此存储位置和占用空间的大小也就是说长度就是标识符的一个很重要的属性</a:t>
            </a:r>
            <a:endParaRPr lang="en-US" altLang="zh-CN" sz="1500" dirty="0">
              <a:latin typeface="Arial" panose="020B0604020202020204" pitchFamily="34" charset="0"/>
            </a:endParaRPr>
          </a:p>
          <a:p>
            <a:r>
              <a:rPr lang="zh-CN" altLang="en-US" sz="1500" dirty="0">
                <a:latin typeface="Arial" panose="020B0604020202020204" pitchFamily="34" charset="0"/>
              </a:rPr>
              <a:t>例如有这样一个程序片断，其中声明了一些数据对象</a:t>
            </a:r>
            <a:endParaRPr lang="en-US" altLang="zh-CN" sz="1500" dirty="0">
              <a:latin typeface="Arial" panose="020B0604020202020204" pitchFamily="34" charset="0"/>
            </a:endParaRPr>
          </a:p>
          <a:p>
            <a:r>
              <a:rPr lang="zh-CN" altLang="en-US" sz="1500" dirty="0">
                <a:latin typeface="Arial" panose="020B0604020202020204" pitchFamily="34" charset="0"/>
              </a:rPr>
              <a:t>对于声明的第一个数据，实型数组</a:t>
            </a:r>
            <a:r>
              <a:rPr lang="en-US" altLang="zh-CN" sz="1500" dirty="0">
                <a:latin typeface="Arial" panose="020B0604020202020204" pitchFamily="34" charset="0"/>
              </a:rPr>
              <a:t>x</a:t>
            </a:r>
            <a:r>
              <a:rPr lang="zh-CN" altLang="en-US" sz="1500" dirty="0">
                <a:latin typeface="Arial" panose="020B0604020202020204" pitchFamily="34" charset="0"/>
              </a:rPr>
              <a:t>，它的相对地址为</a:t>
            </a:r>
            <a:r>
              <a:rPr lang="en-US" altLang="zh-CN" sz="1500" dirty="0">
                <a:latin typeface="Arial" panose="020B0604020202020204" pitchFamily="34" charset="0"/>
              </a:rPr>
              <a:t>0</a:t>
            </a:r>
          </a:p>
          <a:p>
            <a:r>
              <a:rPr lang="zh-CN" altLang="en-US" sz="1500" dirty="0">
                <a:latin typeface="Arial" panose="020B0604020202020204" pitchFamily="34" charset="0"/>
              </a:rPr>
              <a:t>假设一个实型变量的长度为</a:t>
            </a:r>
            <a:r>
              <a:rPr lang="en-US" altLang="zh-CN" sz="1500" dirty="0">
                <a:latin typeface="Arial" panose="020B0604020202020204" pitchFamily="34" charset="0"/>
              </a:rPr>
              <a:t>8</a:t>
            </a:r>
            <a:r>
              <a:rPr lang="zh-CN" altLang="en-US" sz="1500" dirty="0">
                <a:latin typeface="Arial" panose="020B0604020202020204" pitchFamily="34" charset="0"/>
              </a:rPr>
              <a:t>个字节，那么由</a:t>
            </a:r>
            <a:r>
              <a:rPr lang="en-US" altLang="zh-CN" sz="1500" dirty="0">
                <a:latin typeface="Arial" panose="020B0604020202020204" pitchFamily="34" charset="0"/>
              </a:rPr>
              <a:t>8</a:t>
            </a:r>
            <a:r>
              <a:rPr lang="zh-CN" altLang="en-US" sz="1500" dirty="0">
                <a:latin typeface="Arial" panose="020B0604020202020204" pitchFamily="34" charset="0"/>
              </a:rPr>
              <a:t>个元素构成的实型数组一共占用</a:t>
            </a:r>
            <a:r>
              <a:rPr lang="en-US" altLang="zh-CN" sz="1500" dirty="0">
                <a:latin typeface="Arial" panose="020B0604020202020204" pitchFamily="34" charset="0"/>
              </a:rPr>
              <a:t>64</a:t>
            </a:r>
            <a:r>
              <a:rPr lang="zh-CN" altLang="en-US" sz="1500" dirty="0">
                <a:latin typeface="Arial" panose="020B0604020202020204" pitchFamily="34" charset="0"/>
              </a:rPr>
              <a:t>个字节的空间</a:t>
            </a:r>
            <a:endParaRPr lang="en-US" altLang="zh-CN" sz="1500" dirty="0">
              <a:latin typeface="Arial" panose="020B0604020202020204" pitchFamily="34" charset="0"/>
            </a:endParaRPr>
          </a:p>
          <a:p>
            <a:r>
              <a:rPr lang="zh-CN" altLang="en-US" sz="1500" dirty="0">
                <a:latin typeface="Arial" panose="020B0604020202020204" pitchFamily="34" charset="0"/>
              </a:rPr>
              <a:t>因此，接下来声明的整型变量</a:t>
            </a:r>
            <a:r>
              <a:rPr lang="en-US" altLang="zh-CN" sz="1500" dirty="0" err="1">
                <a:latin typeface="Arial" panose="020B0604020202020204" pitchFamily="34" charset="0"/>
              </a:rPr>
              <a:t>i</a:t>
            </a:r>
            <a:r>
              <a:rPr lang="zh-CN" altLang="en-US" sz="1500" dirty="0">
                <a:latin typeface="Arial" panose="020B0604020202020204" pitchFamily="34" charset="0"/>
              </a:rPr>
              <a:t>的相对地址就是</a:t>
            </a:r>
            <a:r>
              <a:rPr lang="en-US" altLang="zh-CN" sz="1500" dirty="0">
                <a:latin typeface="Arial" panose="020B0604020202020204" pitchFamily="34" charset="0"/>
              </a:rPr>
              <a:t>64</a:t>
            </a:r>
          </a:p>
          <a:p>
            <a:pPr defTabSz="948690">
              <a:defRPr/>
            </a:pPr>
            <a:r>
              <a:rPr lang="zh-CN" altLang="en-US" sz="1500" dirty="0">
                <a:latin typeface="Arial" panose="020B0604020202020204" pitchFamily="34" charset="0"/>
              </a:rPr>
              <a:t>假设一个整型变量的长度为</a:t>
            </a:r>
            <a:r>
              <a:rPr lang="en-US" altLang="zh-CN" sz="1500" dirty="0">
                <a:latin typeface="Arial" panose="020B0604020202020204" pitchFamily="34" charset="0"/>
              </a:rPr>
              <a:t>4</a:t>
            </a:r>
            <a:r>
              <a:rPr lang="zh-CN" altLang="en-US" sz="1500" dirty="0">
                <a:latin typeface="Arial" panose="020B0604020202020204" pitchFamily="34" charset="0"/>
              </a:rPr>
              <a:t>个字节，那么接下来声明的整型变量</a:t>
            </a:r>
            <a:r>
              <a:rPr lang="en-US" altLang="zh-CN" sz="1500" dirty="0" err="1">
                <a:latin typeface="Arial" panose="020B0604020202020204" pitchFamily="34" charset="0"/>
              </a:rPr>
              <a:t>j</a:t>
            </a:r>
            <a:r>
              <a:rPr lang="zh-CN" altLang="en-US" sz="1500" dirty="0">
                <a:latin typeface="Arial" panose="020B0604020202020204" pitchFamily="34" charset="0"/>
              </a:rPr>
              <a:t>的相对地址就是</a:t>
            </a:r>
            <a:r>
              <a:rPr lang="en-US" altLang="zh-CN" sz="1500" dirty="0">
                <a:latin typeface="Arial" panose="020B0604020202020204" pitchFamily="34" charset="0"/>
              </a:rPr>
              <a:t>68</a:t>
            </a:r>
          </a:p>
          <a:p>
            <a:pPr defTabSz="948690">
              <a:defRPr/>
            </a:pPr>
            <a:r>
              <a:rPr lang="zh-CN" altLang="en-US" sz="1500" dirty="0">
                <a:latin typeface="Arial" panose="020B0604020202020204" pitchFamily="34" charset="0"/>
              </a:rPr>
              <a:t>以此类推</a:t>
            </a:r>
            <a:endParaRPr lang="en-US" altLang="zh-CN" sz="1500" dirty="0">
              <a:latin typeface="Arial" panose="020B0604020202020204" pitchFamily="34" charset="0"/>
            </a:endParaRPr>
          </a:p>
          <a:p>
            <a:endParaRPr lang="en-US" altLang="zh-CN" sz="1500" dirty="0">
              <a:latin typeface="Arial" panose="020B0604020202020204" pitchFamily="34" charset="0"/>
            </a:endParaRPr>
          </a:p>
          <a:p>
            <a:r>
              <a:rPr lang="zh-CN" altLang="en-US" sz="1500" dirty="0">
                <a:latin typeface="Arial" panose="020B0604020202020204" pitchFamily="34" charset="0"/>
              </a:rPr>
              <a:t>龙</a:t>
            </a:r>
            <a:r>
              <a:rPr lang="en-US" altLang="zh-CN" sz="1500" dirty="0">
                <a:latin typeface="Arial" panose="020B0604020202020204" pitchFamily="34" charset="0"/>
              </a:rPr>
              <a:t>2p6</a:t>
            </a:r>
            <a:endParaRPr lang="zh-CN" altLang="en-US" dirty="0">
              <a:latin typeface="Arial" panose="020B0604020202020204" pitchFamily="34" charset="0"/>
            </a:endParaRPr>
          </a:p>
          <a:p>
            <a:pPr eaLnBrk="1" hangingPunct="1"/>
            <a:endParaRPr lang="zh-CN" altLang="en-US" dirty="0">
              <a:latin typeface="Arial" panose="020B0604020202020204" pitchFamily="34" charset="0"/>
            </a:endParaRPr>
          </a:p>
        </p:txBody>
      </p:sp>
      <p:sp>
        <p:nvSpPr>
          <p:cNvPr id="4" name="灯片编号占位符 3"/>
          <p:cNvSpPr>
            <a:spLocks noGrp="1"/>
          </p:cNvSpPr>
          <p:nvPr>
            <p:ph type="sldNum" sz="quarter" idx="10"/>
          </p:nvPr>
        </p:nvSpPr>
        <p:spPr/>
        <p:txBody>
          <a:bodyPr/>
          <a:lstStyle/>
          <a:p>
            <a:pPr>
              <a:defRPr/>
            </a:pPr>
            <a:fld id="{9C248093-BC3A-480A-B4FF-423A59574276}" type="slidenum">
              <a:rPr lang="zh-CN" altLang="en-US" smtClean="0"/>
              <a:t>24</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1488" cy="3836988"/>
          </a:xfrm>
        </p:spPr>
      </p:sp>
      <p:sp>
        <p:nvSpPr>
          <p:cNvPr id="3" name="备注占位符 2"/>
          <p:cNvSpPr>
            <a:spLocks noGrp="1"/>
          </p:cNvSpPr>
          <p:nvPr>
            <p:ph type="body" idx="1"/>
          </p:nvPr>
        </p:nvSpPr>
        <p:spPr/>
        <p:txBody>
          <a:bodyPr/>
          <a:lstStyle/>
          <a:p>
            <a:r>
              <a:rPr lang="zh-CN" altLang="en-US" sz="1500" dirty="0">
                <a:latin typeface="Arial" panose="020B0604020202020204" pitchFamily="34" charset="0"/>
              </a:rPr>
              <a:t>另外，变量的值也是一个重要的属性</a:t>
            </a:r>
            <a:endParaRPr lang="en-US" altLang="zh-CN" sz="1500" dirty="0">
              <a:latin typeface="Arial" panose="020B0604020202020204" pitchFamily="34" charset="0"/>
            </a:endParaRPr>
          </a:p>
          <a:p>
            <a:r>
              <a:rPr lang="zh-CN" altLang="en-US" sz="1500" dirty="0">
                <a:latin typeface="Arial" panose="020B0604020202020204" pitchFamily="34" charset="0"/>
              </a:rPr>
              <a:t>对于过程的名字，标识符的属性还包括作用域以及参数和返回值信息</a:t>
            </a:r>
            <a:endParaRPr lang="en-US" altLang="zh-CN" sz="1500" dirty="0">
              <a:latin typeface="Arial" panose="020B0604020202020204" pitchFamily="34" charset="0"/>
            </a:endParaRPr>
          </a:p>
          <a:p>
            <a:r>
              <a:rPr lang="zh-CN" altLang="en-US" dirty="0">
                <a:latin typeface="Arial" panose="020B0604020202020204" pitchFamily="34" charset="0"/>
              </a:rPr>
              <a:t>龙</a:t>
            </a:r>
            <a:r>
              <a:rPr lang="en-US" altLang="zh-CN" dirty="0">
                <a:latin typeface="Arial" panose="020B0604020202020204" pitchFamily="34" charset="0"/>
              </a:rPr>
              <a:t>2p6</a:t>
            </a:r>
          </a:p>
          <a:p>
            <a:pPr lvl="2" eaLnBrk="1" hangingPunct="1"/>
            <a:endParaRPr lang="zh-CN" altLang="en-US" dirty="0">
              <a:latin typeface="Arial" panose="020B0604020202020204" pitchFamily="34" charset="0"/>
            </a:endParaRPr>
          </a:p>
          <a:p>
            <a:pPr eaLnBrk="1" hangingPunct="1"/>
            <a:endParaRPr lang="zh-CN" altLang="en-US" dirty="0">
              <a:latin typeface="Arial" panose="020B0604020202020204" pitchFamily="34" charset="0"/>
            </a:endParaRPr>
          </a:p>
        </p:txBody>
      </p:sp>
      <p:sp>
        <p:nvSpPr>
          <p:cNvPr id="4" name="灯片编号占位符 3"/>
          <p:cNvSpPr>
            <a:spLocks noGrp="1"/>
          </p:cNvSpPr>
          <p:nvPr>
            <p:ph type="sldNum" sz="quarter" idx="10"/>
          </p:nvPr>
        </p:nvSpPr>
        <p:spPr/>
        <p:txBody>
          <a:bodyPr/>
          <a:lstStyle/>
          <a:p>
            <a:pPr>
              <a:defRPr/>
            </a:pPr>
            <a:fld id="{9C248093-BC3A-480A-B4FF-423A59574276}" type="slidenum">
              <a:rPr lang="zh-CN" altLang="en-US" smtClean="0"/>
              <a:t>25</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1488" cy="3836988"/>
          </a:xfrm>
        </p:spPr>
      </p:sp>
      <p:sp>
        <p:nvSpPr>
          <p:cNvPr id="3" name="备注占位符 2"/>
          <p:cNvSpPr>
            <a:spLocks noGrp="1"/>
          </p:cNvSpPr>
          <p:nvPr>
            <p:ph type="body" idx="1"/>
          </p:nvPr>
        </p:nvSpPr>
        <p:spPr/>
        <p:txBody>
          <a:bodyPr/>
          <a:lstStyle/>
          <a:p>
            <a:pPr lvl="2" eaLnBrk="1" hangingPunct="1"/>
            <a:endParaRPr lang="zh-CN" altLang="en-US" dirty="0">
              <a:latin typeface="Arial" panose="020B0604020202020204" pitchFamily="34" charset="0"/>
            </a:endParaRPr>
          </a:p>
          <a:p>
            <a:r>
              <a:rPr lang="zh-CN" altLang="en-US" sz="1200" dirty="0">
                <a:latin typeface="Arial" panose="020B0604020202020204" pitchFamily="34" charset="0"/>
              </a:rPr>
              <a:t>龙</a:t>
            </a:r>
            <a:r>
              <a:rPr lang="en-US" altLang="zh-CN" sz="1200" dirty="0">
                <a:latin typeface="Arial" panose="020B0604020202020204" pitchFamily="34" charset="0"/>
              </a:rPr>
              <a:t>2p6</a:t>
            </a:r>
          </a:p>
          <a:p>
            <a:r>
              <a:rPr lang="zh-CN" altLang="en-US" sz="1200" dirty="0"/>
              <a:t>语义分析阶段获取的这些标识符属性信息被存放在一个称为</a:t>
            </a:r>
            <a:r>
              <a:rPr lang="zh-CN" altLang="en-US" sz="1200" dirty="0">
                <a:latin typeface="楷体" panose="02010609060101010101" pitchFamily="49" charset="-122"/>
              </a:rPr>
              <a:t>符号表</a:t>
            </a:r>
            <a:r>
              <a:rPr lang="zh-CN" altLang="en-US" sz="1200" dirty="0"/>
              <a:t>的数据结构中。</a:t>
            </a:r>
            <a:endParaRPr lang="en-US" altLang="zh-CN" sz="1200" dirty="0"/>
          </a:p>
          <a:p>
            <a:r>
              <a:rPr lang="zh-CN" altLang="en-US" sz="1200" dirty="0"/>
              <a:t>每个</a:t>
            </a:r>
            <a:r>
              <a:rPr lang="zh-CN" altLang="en-US" sz="1200" dirty="0">
                <a:solidFill>
                  <a:srgbClr val="FF0000"/>
                </a:solidFill>
              </a:rPr>
              <a:t>标识符</a:t>
            </a:r>
            <a:r>
              <a:rPr lang="zh-CN" altLang="en-US" sz="1200" dirty="0"/>
              <a:t>在符号表中都对应一条</a:t>
            </a:r>
            <a:r>
              <a:rPr lang="zh-CN" altLang="en-US" sz="1200" dirty="0">
                <a:solidFill>
                  <a:srgbClr val="FF0000"/>
                </a:solidFill>
              </a:rPr>
              <a:t>记录</a:t>
            </a:r>
            <a:r>
              <a:rPr lang="zh-CN" altLang="en-US" sz="1200" dirty="0"/>
              <a:t>，记录的每个</a:t>
            </a:r>
            <a:r>
              <a:rPr lang="zh-CN" altLang="en-US" sz="1200" dirty="0">
                <a:solidFill>
                  <a:srgbClr val="FF0000"/>
                </a:solidFill>
              </a:rPr>
              <a:t>字段</a:t>
            </a:r>
            <a:r>
              <a:rPr lang="zh-CN" altLang="en-US" sz="1200" dirty="0"/>
              <a:t>对应于该标识符的一个</a:t>
            </a:r>
            <a:r>
              <a:rPr lang="zh-CN" altLang="en-US" sz="1200" dirty="0">
                <a:solidFill>
                  <a:srgbClr val="FF0000"/>
                </a:solidFill>
              </a:rPr>
              <a:t>属性。</a:t>
            </a:r>
            <a:endParaRPr lang="en-US" altLang="zh-CN" sz="1200" dirty="0">
              <a:solidFill>
                <a:srgbClr val="FF0000"/>
              </a:solidFill>
            </a:endParaRPr>
          </a:p>
          <a:p>
            <a:pPr defTabSz="948690" eaLnBrk="1" hangingPunct="1">
              <a:defRPr/>
            </a:pPr>
            <a:r>
              <a:rPr lang="zh-CN" altLang="en-US" sz="1200" b="1" dirty="0">
                <a:latin typeface="Arial" panose="020B0604020202020204" pitchFamily="34" charset="0"/>
              </a:rPr>
              <a:t>符号表通常都带有一个字符串表，专门用于存放程序中使用的标识符和字符常数。</a:t>
            </a:r>
            <a:endParaRPr lang="en-US" altLang="zh-CN" sz="1200" b="1" dirty="0">
              <a:latin typeface="Arial" panose="020B0604020202020204" pitchFamily="34" charset="0"/>
            </a:endParaRPr>
          </a:p>
          <a:p>
            <a:pPr eaLnBrk="1" hangingPunct="1"/>
            <a:r>
              <a:rPr lang="zh-CN" altLang="en-US" sz="1200" b="1" dirty="0">
                <a:latin typeface="Arial" panose="020B0604020202020204" pitchFamily="34" charset="0"/>
              </a:rPr>
              <a:t>这样名字字段包括两个部分，一个用于存放该标识符在字符串表中的起始位置，另一个存放该标识符的字符串长度</a:t>
            </a:r>
            <a:endParaRPr lang="en-US" altLang="zh-CN" sz="1200" b="1" dirty="0">
              <a:latin typeface="Arial" panose="020B0604020202020204" pitchFamily="34" charset="0"/>
            </a:endParaRPr>
          </a:p>
          <a:p>
            <a:pPr defTabSz="948690" eaLnBrk="1" hangingPunct="1">
              <a:defRPr/>
            </a:pPr>
            <a:r>
              <a:rPr lang="zh-CN" altLang="en-US" sz="1200" b="1" dirty="0">
                <a:latin typeface="Arial" panose="020B0604020202020204" pitchFamily="34" charset="0"/>
              </a:rPr>
              <a:t>同学在课下可以思考一下</a:t>
            </a:r>
            <a:r>
              <a:rPr lang="en-US" altLang="zh-CN" sz="1200" b="1" dirty="0">
                <a:latin typeface="Arial" panose="020B0604020202020204" pitchFamily="34" charset="0"/>
              </a:rPr>
              <a:t>NAME</a:t>
            </a:r>
            <a:r>
              <a:rPr lang="zh-CN" altLang="en-US" sz="1200" b="1" dirty="0">
                <a:latin typeface="Arial" panose="020B0604020202020204" pitchFamily="34" charset="0"/>
              </a:rPr>
              <a:t>字段</a:t>
            </a:r>
            <a:r>
              <a:rPr lang="zh-CN" altLang="en-US" sz="1200" b="1" kern="0" dirty="0">
                <a:latin typeface="楷体" panose="02010609060101010101" pitchFamily="49" charset="-122"/>
                <a:ea typeface="楷体" panose="02010609060101010101" pitchFamily="49" charset="-122"/>
              </a:rPr>
              <a:t>为什么要设计字符串表这样一种数据结构？</a:t>
            </a:r>
          </a:p>
          <a:p>
            <a:pPr eaLnBrk="1" hangingPunct="1"/>
            <a:r>
              <a:rPr lang="zh-CN" altLang="en-US" sz="1200" b="1" dirty="0">
                <a:latin typeface="Arial" panose="020B0604020202020204" pitchFamily="34" charset="0"/>
              </a:rPr>
              <a:t>而不是把标识符对应的字符串直接存放到</a:t>
            </a:r>
            <a:r>
              <a:rPr lang="en-US" altLang="zh-CN" sz="1200" b="1" dirty="0">
                <a:latin typeface="Arial" panose="020B0604020202020204" pitchFamily="34" charset="0"/>
              </a:rPr>
              <a:t>name</a:t>
            </a:r>
            <a:r>
              <a:rPr lang="zh-CN" altLang="en-US" sz="1200" b="1" dirty="0">
                <a:latin typeface="Arial" panose="020B0604020202020204" pitchFamily="34" charset="0"/>
              </a:rPr>
              <a:t>字段中</a:t>
            </a:r>
            <a:endParaRPr lang="en-US" altLang="zh-CN" sz="1200" b="1" dirty="0">
              <a:latin typeface="Arial" panose="020B0604020202020204" pitchFamily="34" charset="0"/>
            </a:endParaRPr>
          </a:p>
          <a:p>
            <a:pPr eaLnBrk="1" hangingPunct="1"/>
            <a:endParaRPr lang="zh-CN" altLang="en-US" dirty="0">
              <a:latin typeface="Arial" panose="020B0604020202020204" pitchFamily="34" charset="0"/>
            </a:endParaRPr>
          </a:p>
        </p:txBody>
      </p:sp>
      <p:sp>
        <p:nvSpPr>
          <p:cNvPr id="4" name="灯片编号占位符 3"/>
          <p:cNvSpPr>
            <a:spLocks noGrp="1"/>
          </p:cNvSpPr>
          <p:nvPr>
            <p:ph type="sldNum" sz="quarter" idx="10"/>
          </p:nvPr>
        </p:nvSpPr>
        <p:spPr/>
        <p:txBody>
          <a:bodyPr/>
          <a:lstStyle/>
          <a:p>
            <a:pPr>
              <a:defRPr/>
            </a:pPr>
            <a:fld id="{9C248093-BC3A-480A-B4FF-423A59574276}" type="slidenum">
              <a:rPr lang="zh-CN" altLang="en-US">
                <a:solidFill>
                  <a:srgbClr val="000000"/>
                </a:solidFill>
              </a:rPr>
              <a:t>26</a:t>
            </a:fld>
            <a:endParaRPr lang="en-US" altLang="zh-CN">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1488" cy="3836988"/>
          </a:xfrm>
        </p:spPr>
      </p:sp>
      <p:sp>
        <p:nvSpPr>
          <p:cNvPr id="3" name="备注占位符 2"/>
          <p:cNvSpPr>
            <a:spLocks noGrp="1"/>
          </p:cNvSpPr>
          <p:nvPr>
            <p:ph type="body" idx="1"/>
          </p:nvPr>
        </p:nvSpPr>
        <p:spPr/>
        <p:txBody>
          <a:bodyPr/>
          <a:lstStyle/>
          <a:p>
            <a:pPr defTabSz="948690" eaLnBrk="1" hangingPunct="1">
              <a:defRPr/>
            </a:pPr>
            <a:r>
              <a:rPr lang="zh-CN" altLang="en-US" sz="1500" b="1" dirty="0">
                <a:cs typeface="Times New Roman" panose="02020603050405020304" pitchFamily="18" charset="0"/>
              </a:rPr>
              <a:t>语义分析的另一个重要任务就是语义检查</a:t>
            </a:r>
            <a:endParaRPr lang="en-US" altLang="zh-CN" sz="1500" b="1" dirty="0">
              <a:cs typeface="Times New Roman" panose="02020603050405020304" pitchFamily="18" charset="0"/>
            </a:endParaRPr>
          </a:p>
          <a:p>
            <a:pPr defTabSz="948690" eaLnBrk="1" hangingPunct="1">
              <a:defRPr/>
            </a:pPr>
            <a:r>
              <a:rPr lang="zh-CN" altLang="en-US" sz="1500" b="1" dirty="0">
                <a:cs typeface="Times New Roman" panose="02020603050405020304" pitchFamily="18" charset="0"/>
              </a:rPr>
              <a:t>常见的语义错误包括以下一些方面</a:t>
            </a:r>
            <a:endParaRPr lang="en-US" altLang="zh-CN" sz="1500" b="1" dirty="0">
              <a:cs typeface="Times New Roman" panose="02020603050405020304" pitchFamily="18" charset="0"/>
            </a:endParaRPr>
          </a:p>
          <a:p>
            <a:pPr defTabSz="948690" eaLnBrk="1" hangingPunct="1">
              <a:defRPr/>
            </a:pPr>
            <a:r>
              <a:rPr lang="zh-CN" altLang="en-US" sz="1500" b="1" dirty="0">
                <a:cs typeface="Times New Roman" panose="02020603050405020304" pitchFamily="18" charset="0"/>
              </a:rPr>
              <a:t>运算分量类型是否不匹配（数组名加过程名是没有意义的）</a:t>
            </a:r>
            <a:endParaRPr lang="en-US" altLang="zh-CN" sz="1500" dirty="0">
              <a:latin typeface="Arial" panose="020B0604020202020204" pitchFamily="34" charset="0"/>
            </a:endParaRPr>
          </a:p>
          <a:p>
            <a:pPr eaLnBrk="1" hangingPunct="1">
              <a:defRPr/>
            </a:pPr>
            <a:r>
              <a:rPr lang="zh-CN" altLang="en-US" sz="1500" dirty="0">
                <a:latin typeface="Arial" panose="020B0604020202020204" pitchFamily="34" charset="0"/>
              </a:rPr>
              <a:t>另外，当发现运算分量的类型不一致时，可能还要进行自动类型转换：</a:t>
            </a:r>
            <a:endParaRPr lang="en-US" altLang="zh-CN" sz="1500" dirty="0">
              <a:latin typeface="Arial" panose="020B0604020202020204" pitchFamily="34" charset="0"/>
            </a:endParaRPr>
          </a:p>
          <a:p>
            <a:pPr eaLnBrk="1" hangingPunct="1">
              <a:defRPr/>
            </a:pPr>
            <a:r>
              <a:rPr lang="zh-CN" altLang="en-US" sz="1500" dirty="0">
                <a:latin typeface="Arial" panose="020B0604020202020204" pitchFamily="34" charset="0"/>
              </a:rPr>
              <a:t>比如，一个二元算术运算符可以应用于一对整数或者一对浮点数。如果这个运算符应用于一个浮点数和一个整数，那么编译器可以把该整数（自动类型）转换成为一个浮点数</a:t>
            </a:r>
            <a:endParaRPr lang="en-US" altLang="zh-CN" sz="1500" dirty="0">
              <a:latin typeface="Arial" panose="020B0604020202020204" pitchFamily="34" charset="0"/>
            </a:endParaRPr>
          </a:p>
          <a:p>
            <a:pPr eaLnBrk="1" hangingPunct="1">
              <a:defRPr/>
            </a:pPr>
            <a:r>
              <a:rPr lang="zh-CN" altLang="en-US" sz="1600" b="1" dirty="0">
                <a:solidFill>
                  <a:schemeClr val="tx2">
                    <a:lumMod val="60000"/>
                    <a:lumOff val="40000"/>
                  </a:schemeClr>
                </a:solidFill>
              </a:rPr>
              <a:t>运算分量</a:t>
            </a:r>
            <a:r>
              <a:rPr lang="zh-CN" altLang="en-US" sz="1600" b="1" dirty="0">
                <a:solidFill>
                  <a:schemeClr val="tx1"/>
                </a:solidFill>
              </a:rPr>
              <a:t>类型不匹配：可能需要强转</a:t>
            </a:r>
            <a:endParaRPr lang="en-US" altLang="zh-CN" sz="1500" dirty="0">
              <a:latin typeface="Arial" panose="020B0604020202020204" pitchFamily="34" charset="0"/>
            </a:endParaRPr>
          </a:p>
          <a:p>
            <a:pPr>
              <a:defRPr/>
            </a:pPr>
            <a:r>
              <a:rPr lang="zh-CN" altLang="en-US" sz="1600" b="1" dirty="0">
                <a:solidFill>
                  <a:schemeClr val="tx2">
                    <a:lumMod val="60000"/>
                    <a:lumOff val="40000"/>
                  </a:schemeClr>
                </a:solidFill>
              </a:rPr>
              <a:t>操作符</a:t>
            </a:r>
            <a:r>
              <a:rPr lang="zh-CN" altLang="en-US" sz="1600" b="1" dirty="0">
                <a:solidFill>
                  <a:schemeClr val="tx1"/>
                </a:solidFill>
              </a:rPr>
              <a:t>与</a:t>
            </a:r>
            <a:r>
              <a:rPr lang="zh-CN" altLang="en-US" sz="1600" b="1" dirty="0">
                <a:solidFill>
                  <a:schemeClr val="tx2">
                    <a:lumMod val="60000"/>
                    <a:lumOff val="40000"/>
                  </a:schemeClr>
                </a:solidFill>
              </a:rPr>
              <a:t>操作数</a:t>
            </a:r>
            <a:r>
              <a:rPr lang="zh-CN" altLang="en-US" sz="1600" b="1" dirty="0">
                <a:solidFill>
                  <a:prstClr val="black"/>
                </a:solidFill>
              </a:rPr>
              <a:t>之间</a:t>
            </a:r>
            <a:r>
              <a:rPr lang="zh-CN" altLang="en-US" sz="1600" b="1" dirty="0">
                <a:solidFill>
                  <a:schemeClr val="tx1"/>
                </a:solidFill>
              </a:rPr>
              <a:t>的类型不匹配</a:t>
            </a:r>
            <a:r>
              <a:rPr lang="en-US" altLang="zh-CN" sz="1600" b="1" dirty="0">
                <a:solidFill>
                  <a:schemeClr val="tx1"/>
                </a:solidFill>
              </a:rPr>
              <a:t>: + </a:t>
            </a:r>
            <a:r>
              <a:rPr lang="zh-CN" altLang="en-US" sz="1600" b="1" dirty="0">
                <a:solidFill>
                  <a:schemeClr val="tx1"/>
                </a:solidFill>
              </a:rPr>
              <a:t>不可用于字符串</a:t>
            </a:r>
            <a:endParaRPr lang="en-US" altLang="zh-CN" sz="1500" dirty="0">
              <a:latin typeface="Arial" panose="020B0604020202020204" pitchFamily="34" charset="0"/>
            </a:endParaRPr>
          </a:p>
          <a:p>
            <a:pPr>
              <a:defRPr/>
            </a:pPr>
            <a:r>
              <a:rPr lang="zh-CN" altLang="en-US" sz="1500" dirty="0">
                <a:latin typeface="Arial" panose="020B0604020202020204" pitchFamily="34" charset="0"/>
              </a:rPr>
              <a:t>龙</a:t>
            </a:r>
            <a:r>
              <a:rPr lang="en-US" altLang="zh-CN" sz="1500" dirty="0">
                <a:latin typeface="Arial" panose="020B0604020202020204" pitchFamily="34" charset="0"/>
              </a:rPr>
              <a:t>2p5</a:t>
            </a:r>
          </a:p>
          <a:p>
            <a:pPr lvl="2" eaLnBrk="1" hangingPunct="1"/>
            <a:endParaRPr lang="zh-CN" altLang="en-US" dirty="0">
              <a:latin typeface="Arial" panose="020B0604020202020204" pitchFamily="34" charset="0"/>
            </a:endParaRPr>
          </a:p>
          <a:p>
            <a:pPr eaLnBrk="1" hangingPunct="1"/>
            <a:endParaRPr lang="zh-CN" altLang="en-US" dirty="0">
              <a:latin typeface="Arial" panose="020B0604020202020204" pitchFamily="34" charset="0"/>
            </a:endParaRPr>
          </a:p>
        </p:txBody>
      </p:sp>
      <p:sp>
        <p:nvSpPr>
          <p:cNvPr id="4" name="灯片编号占位符 3"/>
          <p:cNvSpPr>
            <a:spLocks noGrp="1"/>
          </p:cNvSpPr>
          <p:nvPr>
            <p:ph type="sldNum" sz="quarter" idx="10"/>
          </p:nvPr>
        </p:nvSpPr>
        <p:spPr/>
        <p:txBody>
          <a:bodyPr/>
          <a:lstStyle/>
          <a:p>
            <a:pPr>
              <a:defRPr/>
            </a:pPr>
            <a:fld id="{9C248093-BC3A-480A-B4FF-423A59574276}" type="slidenum">
              <a:rPr lang="zh-CN" altLang="en-US" smtClean="0"/>
              <a:t>27</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xfrm>
            <a:off x="139700" y="768350"/>
            <a:ext cx="6821488" cy="3836988"/>
          </a:xfrm>
        </p:spPr>
      </p:sp>
      <p:sp>
        <p:nvSpPr>
          <p:cNvPr id="3" name="备注占位符 2"/>
          <p:cNvSpPr>
            <a:spLocks noGrp="1"/>
          </p:cNvSpPr>
          <p:nvPr>
            <p:ph type="body" idx="1"/>
          </p:nvPr>
        </p:nvSpPr>
        <p:spPr/>
        <p:txBody>
          <a:bodyPr/>
          <a:lstStyle/>
          <a:p>
            <a:pPr defTabSz="948690" eaLnBrk="1" hangingPunct="1">
              <a:defRPr/>
            </a:pPr>
            <a:endParaRPr lang="zh-CN" altLang="en-US" dirty="0">
              <a:latin typeface="Arial" panose="020B0604020202020204" pitchFamily="34" charset="0"/>
            </a:endParaRPr>
          </a:p>
        </p:txBody>
      </p:sp>
      <p:sp>
        <p:nvSpPr>
          <p:cNvPr id="84996" name="灯片编号占位符 3"/>
          <p:cNvSpPr>
            <a:spLocks noGrp="1"/>
          </p:cNvSpPr>
          <p:nvPr>
            <p:ph type="sldNum" sz="quarter" idx="5"/>
          </p:nvPr>
        </p:nvSpPr>
        <p:spPr>
          <a:noFill/>
        </p:spPr>
        <p:txBody>
          <a:bodyPr/>
          <a:lstStyle>
            <a:lvl1pPr defTabSz="989965" eaLnBrk="0" hangingPunct="0">
              <a:defRPr>
                <a:solidFill>
                  <a:schemeClr val="tx1"/>
                </a:solidFill>
                <a:latin typeface="Tahoma" panose="020B0604030504040204" pitchFamily="34" charset="0"/>
                <a:ea typeface="宋体" panose="02010600030101010101" pitchFamily="2" charset="-122"/>
              </a:defRPr>
            </a:lvl1pPr>
            <a:lvl2pPr marL="770890" indent="-296545" defTabSz="989965" eaLnBrk="0" hangingPunct="0">
              <a:defRPr>
                <a:solidFill>
                  <a:schemeClr val="tx1"/>
                </a:solidFill>
                <a:latin typeface="Tahoma" panose="020B0604030504040204" pitchFamily="34" charset="0"/>
                <a:ea typeface="宋体" panose="02010600030101010101" pitchFamily="2" charset="-122"/>
              </a:defRPr>
            </a:lvl2pPr>
            <a:lvl3pPr marL="1186180" indent="-237490" defTabSz="989965" eaLnBrk="0" hangingPunct="0">
              <a:defRPr>
                <a:solidFill>
                  <a:schemeClr val="tx1"/>
                </a:solidFill>
                <a:latin typeface="Tahoma" panose="020B0604030504040204" pitchFamily="34" charset="0"/>
                <a:ea typeface="宋体" panose="02010600030101010101" pitchFamily="2" charset="-122"/>
              </a:defRPr>
            </a:lvl3pPr>
            <a:lvl4pPr marL="1660525" indent="-237490" defTabSz="989965" eaLnBrk="0" hangingPunct="0">
              <a:defRPr>
                <a:solidFill>
                  <a:schemeClr val="tx1"/>
                </a:solidFill>
                <a:latin typeface="Tahoma" panose="020B0604030504040204" pitchFamily="34" charset="0"/>
                <a:ea typeface="宋体" panose="02010600030101010101" pitchFamily="2" charset="-122"/>
              </a:defRPr>
            </a:lvl4pPr>
            <a:lvl5pPr marL="2134870" indent="-237490" defTabSz="989965" eaLnBrk="0" hangingPunct="0">
              <a:defRPr>
                <a:solidFill>
                  <a:schemeClr val="tx1"/>
                </a:solidFill>
                <a:latin typeface="Tahoma" panose="020B0604030504040204" pitchFamily="34" charset="0"/>
                <a:ea typeface="宋体" panose="02010600030101010101" pitchFamily="2" charset="-122"/>
              </a:defRPr>
            </a:lvl5pPr>
            <a:lvl6pPr marL="260921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8356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5854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3288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DEF96CD6-2BBB-4FDE-89B7-0087A1F4683F}" type="slidenum">
              <a:rPr lang="zh-CN" altLang="en-US">
                <a:latin typeface="Arial" panose="020B0604020202020204" pitchFamily="34" charset="0"/>
              </a:rPr>
              <a:t>28</a:t>
            </a:fld>
            <a:endParaRPr lang="en-US" altLang="zh-CN">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1488" cy="3836988"/>
          </a:xfrm>
        </p:spPr>
      </p:sp>
      <p:sp>
        <p:nvSpPr>
          <p:cNvPr id="3" name="备注占位符 2"/>
          <p:cNvSpPr>
            <a:spLocks noGrp="1"/>
          </p:cNvSpPr>
          <p:nvPr>
            <p:ph type="body" idx="1"/>
          </p:nvPr>
        </p:nvSpPr>
        <p:spPr/>
        <p:txBody>
          <a:bodyPr/>
          <a:lstStyle/>
          <a:p>
            <a:pPr eaLnBrk="1" hangingPunct="1"/>
            <a:r>
              <a:rPr lang="zh-CN" altLang="en-US" dirty="0">
                <a:latin typeface="Arial" panose="020B0604020202020204" pitchFamily="34" charset="0"/>
                <a:ea typeface="楷体_GB2312" pitchFamily="49" charset="-122"/>
              </a:rPr>
              <a:t>源程序的中间表示有多种形式，例如三地址码、语法结构树等等</a:t>
            </a:r>
            <a:endParaRPr lang="en-US" altLang="zh-CN" dirty="0">
              <a:latin typeface="Arial" panose="020B0604020202020204" pitchFamily="34" charset="0"/>
              <a:ea typeface="楷体_GB2312" pitchFamily="49" charset="-122"/>
            </a:endParaRPr>
          </a:p>
          <a:p>
            <a:pPr eaLnBrk="1" hangingPunct="1"/>
            <a:r>
              <a:rPr lang="zh-CN" altLang="en-US" dirty="0">
                <a:latin typeface="Arial" panose="020B0604020202020204" pitchFamily="34" charset="0"/>
                <a:ea typeface="楷体_GB2312" pitchFamily="49" charset="-122"/>
              </a:rPr>
              <a:t>这里需要注意，语法结构树简称语法树</a:t>
            </a:r>
            <a:r>
              <a:rPr lang="en-US" altLang="zh-CN" b="1" dirty="0"/>
              <a:t>Syntax Trees</a:t>
            </a:r>
            <a:r>
              <a:rPr lang="zh-CN" altLang="en-US" dirty="0">
                <a:latin typeface="Arial" panose="020B0604020202020204" pitchFamily="34" charset="0"/>
                <a:ea typeface="楷体_GB2312" pitchFamily="49" charset="-122"/>
              </a:rPr>
              <a:t>与前面提到的不是一回事，我们将会在第</a:t>
            </a:r>
            <a:r>
              <a:rPr lang="en-US" altLang="zh-CN" dirty="0">
                <a:latin typeface="Arial" panose="020B0604020202020204" pitchFamily="34" charset="0"/>
                <a:ea typeface="楷体_GB2312" pitchFamily="49" charset="-122"/>
              </a:rPr>
              <a:t>8</a:t>
            </a:r>
            <a:r>
              <a:rPr lang="zh-CN" altLang="en-US" dirty="0">
                <a:latin typeface="Arial" panose="020B0604020202020204" pitchFamily="34" charset="0"/>
                <a:ea typeface="楷体_GB2312" pitchFamily="49" charset="-122"/>
              </a:rPr>
              <a:t>章中介绍语法树的变体，无环有向图</a:t>
            </a:r>
            <a:endParaRPr lang="en-US" altLang="zh-CN" dirty="0">
              <a:latin typeface="Arial" panose="020B0604020202020204" pitchFamily="34" charset="0"/>
              <a:ea typeface="楷体_GB2312" pitchFamily="49" charset="-122"/>
            </a:endParaRPr>
          </a:p>
          <a:p>
            <a:pPr eaLnBrk="1" hangingPunct="1"/>
            <a:r>
              <a:rPr lang="zh-CN" altLang="en-US" dirty="0">
                <a:latin typeface="Arial" panose="020B0604020202020204" pitchFamily="34" charset="0"/>
                <a:ea typeface="楷体_GB2312" pitchFamily="49" charset="-122"/>
              </a:rPr>
              <a:t>我们这里以三地址码为例。</a:t>
            </a:r>
            <a:endParaRPr lang="en-US" altLang="zh-CN" dirty="0">
              <a:latin typeface="Arial" panose="020B0604020202020204" pitchFamily="34" charset="0"/>
              <a:ea typeface="楷体_GB2312" pitchFamily="49" charset="-122"/>
            </a:endParaRPr>
          </a:p>
          <a:p>
            <a:pPr eaLnBrk="1" hangingPunct="1"/>
            <a:r>
              <a:rPr lang="zh-CN" altLang="en-US" dirty="0">
                <a:latin typeface="Arial" panose="020B0604020202020204" pitchFamily="34" charset="0"/>
                <a:ea typeface="楷体_GB2312" pitchFamily="49" charset="-122"/>
              </a:rPr>
              <a:t>最多</a:t>
            </a:r>
            <a:r>
              <a:rPr lang="en-US" altLang="zh-CN" dirty="0">
                <a:latin typeface="Arial" panose="020B0604020202020204" pitchFamily="34" charset="0"/>
                <a:ea typeface="楷体_GB2312" pitchFamily="49" charset="-122"/>
              </a:rPr>
              <a:t>3</a:t>
            </a:r>
            <a:r>
              <a:rPr lang="zh-CN" altLang="en-US" dirty="0">
                <a:latin typeface="Arial" panose="020B0604020202020204" pitchFamily="34" charset="0"/>
                <a:ea typeface="楷体_GB2312" pitchFamily="49" charset="-122"/>
              </a:rPr>
              <a:t>个操作数（龙</a:t>
            </a:r>
            <a:r>
              <a:rPr lang="en-US" altLang="zh-CN" dirty="0">
                <a:latin typeface="Arial" panose="020B0604020202020204" pitchFamily="34" charset="0"/>
                <a:ea typeface="楷体_GB2312" pitchFamily="49" charset="-122"/>
              </a:rPr>
              <a:t>1p9</a:t>
            </a:r>
            <a:r>
              <a:rPr lang="zh-CN" altLang="en-US" dirty="0">
                <a:latin typeface="Arial" panose="020B0604020202020204" pitchFamily="34" charset="0"/>
                <a:ea typeface="楷体_GB2312" pitchFamily="49" charset="-122"/>
              </a:rPr>
              <a:t>）</a:t>
            </a:r>
            <a:endParaRPr lang="en-US" altLang="zh-CN" dirty="0">
              <a:latin typeface="Arial" panose="020B0604020202020204" pitchFamily="34" charset="0"/>
              <a:ea typeface="楷体_GB2312" pitchFamily="49" charset="-122"/>
            </a:endParaRPr>
          </a:p>
        </p:txBody>
      </p:sp>
      <p:sp>
        <p:nvSpPr>
          <p:cNvPr id="4" name="灯片编号占位符 3"/>
          <p:cNvSpPr>
            <a:spLocks noGrp="1"/>
          </p:cNvSpPr>
          <p:nvPr>
            <p:ph type="sldNum" sz="quarter" idx="10"/>
          </p:nvPr>
        </p:nvSpPr>
        <p:spPr/>
        <p:txBody>
          <a:bodyPr/>
          <a:lstStyle/>
          <a:p>
            <a:pPr>
              <a:defRPr/>
            </a:pPr>
            <a:fld id="{9C248093-BC3A-480A-B4FF-423A59574276}" type="slidenum">
              <a:rPr lang="zh-CN" altLang="en-US" smtClean="0"/>
              <a:t>29</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1488" cy="3836988"/>
          </a:xfrm>
        </p:spPr>
      </p:sp>
      <p:sp>
        <p:nvSpPr>
          <p:cNvPr id="3" name="备注占位符 2"/>
          <p:cNvSpPr>
            <a:spLocks noGrp="1"/>
          </p:cNvSpPr>
          <p:nvPr>
            <p:ph type="body" idx="1"/>
          </p:nvPr>
        </p:nvSpPr>
        <p:spPr/>
        <p:txBody>
          <a:bodyPr/>
          <a:lstStyle/>
          <a:p>
            <a:r>
              <a:rPr lang="zh-CN" altLang="en-US" dirty="0">
                <a:latin typeface="Arial" panose="020B0604020202020204" pitchFamily="34" charset="0"/>
                <a:cs typeface="Times New Roman" panose="02020603050405020304" pitchFamily="18" charset="0"/>
              </a:rPr>
              <a:t>（龙</a:t>
            </a:r>
            <a:r>
              <a:rPr lang="en-US" altLang="zh-CN" dirty="0">
                <a:latin typeface="Arial" panose="020B0604020202020204" pitchFamily="34" charset="0"/>
                <a:cs typeface="Times New Roman" panose="02020603050405020304" pitchFamily="18" charset="0"/>
              </a:rPr>
              <a:t>1p9</a:t>
            </a:r>
            <a:r>
              <a:rPr lang="zh-CN" altLang="en-US" dirty="0">
                <a:latin typeface="Arial" panose="020B0604020202020204" pitchFamily="34" charset="0"/>
                <a:cs typeface="Times New Roman" panose="02020603050405020304" pitchFamily="18" charset="0"/>
              </a:rPr>
              <a:t>）</a:t>
            </a:r>
            <a:endParaRPr lang="en-US" altLang="zh-CN" dirty="0">
              <a:latin typeface="Arial" panose="020B0604020202020204" pitchFamily="34" charset="0"/>
              <a:cs typeface="Times New Roman" panose="02020603050405020304" pitchFamily="18" charset="0"/>
            </a:endParaRPr>
          </a:p>
          <a:p>
            <a:r>
              <a:rPr lang="zh-CN" altLang="en-US" dirty="0">
                <a:latin typeface="Arial" panose="020B0604020202020204" pitchFamily="34" charset="0"/>
                <a:cs typeface="Times New Roman" panose="02020603050405020304" pitchFamily="18" charset="0"/>
              </a:rPr>
              <a:t>这里是一些常用的三地址指令，包括</a:t>
            </a:r>
            <a:r>
              <a:rPr lang="en-US" altLang="zh-CN" dirty="0">
                <a:latin typeface="Arial" panose="020B0604020202020204" pitchFamily="34" charset="0"/>
                <a:cs typeface="Times New Roman" panose="02020603050405020304" pitchFamily="18" charset="0"/>
              </a:rPr>
              <a:t>……</a:t>
            </a:r>
          </a:p>
          <a:p>
            <a:pPr defTabSz="948690">
              <a:defRPr/>
            </a:pPr>
            <a:r>
              <a:rPr lang="zh-CN" altLang="en-US" dirty="0">
                <a:latin typeface="Arial" panose="020B0604020202020204" pitchFamily="34" charset="0"/>
                <a:cs typeface="Times New Roman" panose="02020603050405020304" pitchFamily="18" charset="0"/>
              </a:rPr>
              <a:t>其中红色的部分表示指令的操作符</a:t>
            </a:r>
            <a:endParaRPr lang="en-US" altLang="zh-CN" dirty="0">
              <a:latin typeface="Arial" panose="020B0604020202020204" pitchFamily="34" charset="0"/>
              <a:cs typeface="Times New Roman" panose="02020603050405020304" pitchFamily="18" charset="0"/>
            </a:endParaRPr>
          </a:p>
          <a:p>
            <a:r>
              <a:rPr lang="zh-CN" altLang="en-US" dirty="0">
                <a:latin typeface="Arial" panose="020B0604020202020204" pitchFamily="34" charset="0"/>
                <a:cs typeface="Times New Roman" panose="02020603050405020304" pitchFamily="18" charset="0"/>
              </a:rPr>
              <a:t>先看第一条赋值指令，其中</a:t>
            </a:r>
            <a:r>
              <a:rPr lang="en-US" altLang="zh-CN" dirty="0">
                <a:latin typeface="Arial" panose="020B0604020202020204" pitchFamily="34" charset="0"/>
                <a:cs typeface="Times New Roman" panose="02020603050405020304" pitchFamily="18" charset="0"/>
              </a:rPr>
              <a:t>op</a:t>
            </a:r>
            <a:r>
              <a:rPr lang="zh-CN" altLang="en-US" dirty="0">
                <a:latin typeface="Arial" panose="020B0604020202020204" pitchFamily="34" charset="0"/>
                <a:cs typeface="Times New Roman" panose="02020603050405020304" pitchFamily="18" charset="0"/>
              </a:rPr>
              <a:t>是一个二目运算符，</a:t>
            </a:r>
            <a:r>
              <a:rPr lang="en-US" altLang="zh-CN" dirty="0">
                <a:latin typeface="Arial" panose="020B0604020202020204" pitchFamily="34" charset="0"/>
                <a:cs typeface="Times New Roman" panose="02020603050405020304" pitchFamily="18" charset="0"/>
              </a:rPr>
              <a:t>y</a:t>
            </a:r>
            <a:r>
              <a:rPr lang="zh-CN" altLang="en-US" dirty="0">
                <a:latin typeface="Arial" panose="020B0604020202020204" pitchFamily="34" charset="0"/>
                <a:cs typeface="Times New Roman" panose="02020603050405020304" pitchFamily="18" charset="0"/>
              </a:rPr>
              <a:t>和</a:t>
            </a:r>
            <a:r>
              <a:rPr lang="en-US" altLang="zh-CN" dirty="0">
                <a:latin typeface="Arial" panose="020B0604020202020204" pitchFamily="34" charset="0"/>
                <a:cs typeface="Times New Roman" panose="02020603050405020304" pitchFamily="18" charset="0"/>
              </a:rPr>
              <a:t>z</a:t>
            </a:r>
            <a:r>
              <a:rPr lang="zh-CN" altLang="en-US" dirty="0">
                <a:latin typeface="Arial" panose="020B0604020202020204" pitchFamily="34" charset="0"/>
                <a:cs typeface="Times New Roman" panose="02020603050405020304" pitchFamily="18" charset="0"/>
              </a:rPr>
              <a:t>是运算分量的地址，</a:t>
            </a:r>
            <a:r>
              <a:rPr lang="en-US" altLang="zh-CN" dirty="0">
                <a:latin typeface="Arial" panose="020B0604020202020204" pitchFamily="34" charset="0"/>
                <a:cs typeface="Times New Roman" panose="02020603050405020304" pitchFamily="18" charset="0"/>
              </a:rPr>
              <a:t>x</a:t>
            </a:r>
            <a:r>
              <a:rPr lang="zh-CN" altLang="en-US" dirty="0">
                <a:latin typeface="Arial" panose="020B0604020202020204" pitchFamily="34" charset="0"/>
                <a:cs typeface="Times New Roman" panose="02020603050405020304" pitchFamily="18" charset="0"/>
              </a:rPr>
              <a:t>是运算结果的存放地址</a:t>
            </a:r>
            <a:endParaRPr lang="en-US" altLang="zh-CN" dirty="0">
              <a:latin typeface="Arial" panose="020B0604020202020204" pitchFamily="34" charset="0"/>
              <a:cs typeface="Times New Roman" panose="02020603050405020304" pitchFamily="18" charset="0"/>
            </a:endParaRPr>
          </a:p>
          <a:p>
            <a:pPr defTabSz="948690">
              <a:defRPr/>
            </a:pPr>
            <a:r>
              <a:rPr lang="zh-CN" altLang="en-US" b="1" dirty="0"/>
              <a:t>为方便起见，可以用源程序中的名字（也就是标识符）作为三地址指令中的地址。</a:t>
            </a:r>
            <a:endParaRPr lang="en-US" altLang="zh-CN" b="1" dirty="0"/>
          </a:p>
          <a:p>
            <a:pPr defTabSz="948690">
              <a:defRPr/>
            </a:pPr>
            <a:r>
              <a:rPr lang="zh-CN" altLang="en-US" b="1" dirty="0"/>
              <a:t>因为每个标识符对应的地址都存放在符号表中，因此，通过这些名字就可以确定它们的地址</a:t>
            </a:r>
            <a:endParaRPr lang="en-US" altLang="zh-CN" b="1" dirty="0"/>
          </a:p>
          <a:p>
            <a:pPr defTabSz="948690">
              <a:defRPr/>
            </a:pPr>
            <a:r>
              <a:rPr lang="zh-CN" altLang="en-US" b="1" dirty="0"/>
              <a:t>另外，地址还可以是常量的形式，也可以是编译器生成的</a:t>
            </a:r>
            <a:r>
              <a:rPr lang="zh-CN" altLang="en-US" b="1" dirty="0">
                <a:solidFill>
                  <a:srgbClr val="FF0000"/>
                </a:solidFill>
              </a:rPr>
              <a:t>临时变量</a:t>
            </a:r>
            <a:endParaRPr lang="en-US" altLang="zh-CN" b="1" dirty="0"/>
          </a:p>
          <a:p>
            <a:pPr defTabSz="948690">
              <a:defRPr/>
            </a:pPr>
            <a:r>
              <a:rPr lang="zh-CN" altLang="en-US" dirty="0">
                <a:latin typeface="Arial" panose="020B0604020202020204" pitchFamily="34" charset="0"/>
                <a:cs typeface="Times New Roman" panose="02020603050405020304" pitchFamily="18" charset="0"/>
              </a:rPr>
              <a:t>在第二条赋值指令，</a:t>
            </a:r>
            <a:r>
              <a:rPr lang="en-US" altLang="zh-CN" dirty="0">
                <a:latin typeface="Arial" panose="020B0604020202020204" pitchFamily="34" charset="0"/>
                <a:cs typeface="Times New Roman" panose="02020603050405020304" pitchFamily="18" charset="0"/>
              </a:rPr>
              <a:t>op</a:t>
            </a:r>
            <a:r>
              <a:rPr lang="zh-CN" altLang="en-US" dirty="0">
                <a:latin typeface="Arial" panose="020B0604020202020204" pitchFamily="34" charset="0"/>
                <a:cs typeface="Times New Roman" panose="02020603050405020304" pitchFamily="18" charset="0"/>
              </a:rPr>
              <a:t>是一个单目运算符，因此这里只涉及到两个地址</a:t>
            </a:r>
            <a:endParaRPr lang="en-US" altLang="zh-CN" dirty="0">
              <a:latin typeface="Arial" panose="020B0604020202020204" pitchFamily="34" charset="0"/>
              <a:cs typeface="Times New Roman" panose="02020603050405020304" pitchFamily="18" charset="0"/>
            </a:endParaRPr>
          </a:p>
          <a:p>
            <a:r>
              <a:rPr lang="en-US" altLang="zh-CN" b="1" dirty="0"/>
              <a:t>Y</a:t>
            </a:r>
            <a:r>
              <a:rPr lang="zh-CN" altLang="en-US" b="1" dirty="0"/>
              <a:t>是数组的基地址，这里要注意</a:t>
            </a:r>
            <a:r>
              <a:rPr lang="en-US" altLang="zh-CN" b="1" dirty="0" err="1"/>
              <a:t>i</a:t>
            </a:r>
            <a:r>
              <a:rPr lang="zh-CN" altLang="en-US" dirty="0">
                <a:latin typeface="Arial" panose="020B0604020202020204" pitchFamily="34" charset="0"/>
                <a:cs typeface="Times New Roman" panose="02020603050405020304" pitchFamily="18" charset="0"/>
              </a:rPr>
              <a:t>是偏移地址，不是数组下标（</a:t>
            </a:r>
            <a:r>
              <a:rPr lang="en-US" altLang="zh-CN" dirty="0">
                <a:latin typeface="Arial" panose="020B0604020202020204" pitchFamily="34" charset="0"/>
                <a:cs typeface="Times New Roman" panose="02020603050405020304" pitchFamily="18" charset="0"/>
              </a:rPr>
              <a:t>cy</a:t>
            </a:r>
            <a:r>
              <a:rPr lang="zh-CN" altLang="en-US" dirty="0">
                <a:latin typeface="Arial" panose="020B0604020202020204" pitchFamily="34" charset="0"/>
                <a:cs typeface="Times New Roman" panose="02020603050405020304" pitchFamily="18" charset="0"/>
              </a:rPr>
              <a:t>）</a:t>
            </a:r>
            <a:endParaRPr lang="en-US" altLang="zh-CN" dirty="0">
              <a:latin typeface="Arial" panose="020B0604020202020204" pitchFamily="34"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a:defRPr/>
            </a:pPr>
            <a:fld id="{9C248093-BC3A-480A-B4FF-423A59574276}" type="slidenum">
              <a:rPr lang="zh-CN" altLang="en-US" smtClean="0"/>
              <a:t>30</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这是前面列出的</a:t>
            </a:r>
            <a:r>
              <a:rPr lang="zh-CN" altLang="en-US" kern="0" spc="311" dirty="0">
                <a:latin typeface="微软雅黑" panose="020B0503020204020204" pitchFamily="34" charset="-122"/>
                <a:ea typeface="微软雅黑" panose="020B0503020204020204" pitchFamily="34" charset="-122"/>
              </a:rPr>
              <a:t>三地址指令的四元式表示</a:t>
            </a:r>
            <a:endParaRPr lang="en-US" altLang="zh-CN" dirty="0"/>
          </a:p>
          <a:p>
            <a:r>
              <a:rPr lang="zh-CN" altLang="en-US" dirty="0"/>
              <a:t>四元式形式与我们前面举的</a:t>
            </a:r>
            <a:r>
              <a:rPr lang="en-US" altLang="zh-CN" dirty="0"/>
              <a:t>NL</a:t>
            </a:r>
            <a:r>
              <a:rPr lang="zh-CN" altLang="en-US" dirty="0"/>
              <a:t>的中间表示有相似之处</a:t>
            </a:r>
            <a:endParaRPr lang="en-US" altLang="zh-CN" dirty="0"/>
          </a:p>
          <a:p>
            <a:r>
              <a:rPr lang="zh-CN" altLang="en-US" dirty="0"/>
              <a:t>在</a:t>
            </a:r>
            <a:r>
              <a:rPr lang="en-US" altLang="zh-CN" dirty="0"/>
              <a:t>NL</a:t>
            </a:r>
            <a:r>
              <a:rPr lang="zh-CN" altLang="en-US" dirty="0"/>
              <a:t>中，给定核心谓语动词打，就要涉及到</a:t>
            </a:r>
            <a:r>
              <a:rPr lang="en-US" altLang="zh-CN" dirty="0"/>
              <a:t>……</a:t>
            </a:r>
            <a:r>
              <a:rPr lang="zh-CN" altLang="en-US" dirty="0"/>
              <a:t>等语义角色</a:t>
            </a:r>
            <a:endParaRPr lang="en-US" altLang="zh-CN" dirty="0"/>
          </a:p>
          <a:p>
            <a:r>
              <a:rPr lang="zh-CN" altLang="en-US" kern="0" spc="311" dirty="0">
                <a:latin typeface="微软雅黑" panose="020B0503020204020204" pitchFamily="34" charset="-122"/>
                <a:ea typeface="微软雅黑" panose="020B0503020204020204" pitchFamily="34" charset="-122"/>
              </a:rPr>
              <a:t>三地址指令的</a:t>
            </a:r>
            <a:r>
              <a:rPr lang="zh-CN" altLang="en-US" dirty="0"/>
              <a:t>操作符就相当于句子的核心谓语动词</a:t>
            </a:r>
            <a:endParaRPr lang="en-US" altLang="zh-CN" dirty="0"/>
          </a:p>
          <a:p>
            <a:r>
              <a:rPr lang="zh-CN" altLang="en-US" dirty="0"/>
              <a:t>操作数就相当于各个语义角色</a:t>
            </a:r>
            <a:endParaRPr lang="en-US" altLang="zh-CN" dirty="0"/>
          </a:p>
          <a:p>
            <a:r>
              <a:rPr lang="zh-CN" altLang="en-US" dirty="0"/>
              <a:t>只不过这里每个操作符涉及的操作数最多为</a:t>
            </a:r>
            <a:r>
              <a:rPr lang="en-US" altLang="zh-CN" dirty="0"/>
              <a:t>3</a:t>
            </a:r>
            <a:r>
              <a:rPr lang="zh-CN" altLang="en-US" dirty="0"/>
              <a:t>个</a:t>
            </a:r>
            <a:endParaRPr lang="en-US" altLang="zh-CN" dirty="0"/>
          </a:p>
          <a:p>
            <a:pPr defTabSz="948690">
              <a:defRPr/>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除赋值以外，每个三地址指令</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最多只有一个操作符（</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 operator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），也就是只完成一个操作。因此，这些指令</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确定了运算完成的顺序</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9C248093-BC3A-480A-B4FF-423A59574276}" type="slidenum">
              <a:rPr lang="zh-CN" altLang="en-US" smtClean="0"/>
              <a:t>31</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defTabSz="989965" eaLnBrk="0" hangingPunct="0">
              <a:defRPr>
                <a:solidFill>
                  <a:schemeClr val="tx1"/>
                </a:solidFill>
                <a:latin typeface="Tahoma" panose="020B0604030504040204" pitchFamily="34" charset="0"/>
                <a:ea typeface="宋体" panose="02010600030101010101" pitchFamily="2" charset="-122"/>
              </a:defRPr>
            </a:lvl1pPr>
            <a:lvl2pPr marL="770890" indent="-296545" defTabSz="989965" eaLnBrk="0" hangingPunct="0">
              <a:defRPr>
                <a:solidFill>
                  <a:schemeClr val="tx1"/>
                </a:solidFill>
                <a:latin typeface="Tahoma" panose="020B0604030504040204" pitchFamily="34" charset="0"/>
                <a:ea typeface="宋体" panose="02010600030101010101" pitchFamily="2" charset="-122"/>
              </a:defRPr>
            </a:lvl2pPr>
            <a:lvl3pPr marL="1186180" indent="-237490" defTabSz="989965" eaLnBrk="0" hangingPunct="0">
              <a:defRPr>
                <a:solidFill>
                  <a:schemeClr val="tx1"/>
                </a:solidFill>
                <a:latin typeface="Tahoma" panose="020B0604030504040204" pitchFamily="34" charset="0"/>
                <a:ea typeface="宋体" panose="02010600030101010101" pitchFamily="2" charset="-122"/>
              </a:defRPr>
            </a:lvl3pPr>
            <a:lvl4pPr marL="1660525" indent="-237490" defTabSz="989965" eaLnBrk="0" hangingPunct="0">
              <a:defRPr>
                <a:solidFill>
                  <a:schemeClr val="tx1"/>
                </a:solidFill>
                <a:latin typeface="Tahoma" panose="020B0604030504040204" pitchFamily="34" charset="0"/>
                <a:ea typeface="宋体" panose="02010600030101010101" pitchFamily="2" charset="-122"/>
              </a:defRPr>
            </a:lvl4pPr>
            <a:lvl5pPr marL="2134870" indent="-237490" defTabSz="989965" eaLnBrk="0" hangingPunct="0">
              <a:defRPr>
                <a:solidFill>
                  <a:schemeClr val="tx1"/>
                </a:solidFill>
                <a:latin typeface="Tahoma" panose="020B0604030504040204" pitchFamily="34" charset="0"/>
                <a:ea typeface="宋体" panose="02010600030101010101" pitchFamily="2" charset="-122"/>
              </a:defRPr>
            </a:lvl5pPr>
            <a:lvl6pPr marL="260921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8356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5854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3288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BC3F133A-7E3A-413E-964C-873A5BA34320}" type="slidenum">
              <a:rPr lang="zh-CN" altLang="en-US">
                <a:solidFill>
                  <a:srgbClr val="000000"/>
                </a:solidFill>
                <a:latin typeface="Arial" panose="020B0604020202020204" pitchFamily="34" charset="0"/>
              </a:rPr>
              <a:t>4</a:t>
            </a:fld>
            <a:endParaRPr lang="en-US" altLang="zh-CN">
              <a:solidFill>
                <a:srgbClr val="000000"/>
              </a:solidFill>
              <a:latin typeface="Arial" panose="020B0604020202020204" pitchFamily="34" charset="0"/>
            </a:endParaRPr>
          </a:p>
        </p:txBody>
      </p:sp>
      <p:sp>
        <p:nvSpPr>
          <p:cNvPr id="73731" name="Rectangle 2"/>
          <p:cNvSpPr>
            <a:spLocks noGrp="1" noRot="1" noChangeAspect="1" noChangeArrowheads="1" noTextEdit="1"/>
          </p:cNvSpPr>
          <p:nvPr>
            <p:ph type="sldImg"/>
          </p:nvPr>
        </p:nvSpPr>
        <p:spPr>
          <a:xfrm>
            <a:off x="139700" y="768350"/>
            <a:ext cx="6821488" cy="3836988"/>
          </a:xfrm>
        </p:spPr>
      </p:sp>
      <p:sp>
        <p:nvSpPr>
          <p:cNvPr id="73732" name="Rectangle 3"/>
          <p:cNvSpPr>
            <a:spLocks noGrp="1" noChangeArrowheads="1"/>
          </p:cNvSpPr>
          <p:nvPr>
            <p:ph type="body" idx="1"/>
          </p:nvPr>
        </p:nvSpPr>
        <p:spPr>
          <a:noFill/>
        </p:spPr>
        <p:txBody>
          <a:bodyPr/>
          <a:lstStyle/>
          <a:p>
            <a:pPr defTabSz="948690" eaLnBrk="1" hangingPunct="1">
              <a:defRPr/>
            </a:pPr>
            <a:r>
              <a:rPr lang="zh-CN" altLang="en-US" dirty="0">
                <a:latin typeface="Arial" panose="020B0604020202020204" pitchFamily="34" charset="0"/>
              </a:rPr>
              <a:t>编译的本质是一个翻译的过程，特指将</a:t>
            </a:r>
            <a:r>
              <a:rPr lang="en-US" altLang="zh-CN" dirty="0">
                <a:latin typeface="Arial" panose="020B0604020202020204" pitchFamily="34" charset="0"/>
              </a:rPr>
              <a:t>……</a:t>
            </a:r>
            <a:r>
              <a:rPr lang="zh-CN" altLang="en-US" dirty="0">
                <a:latin typeface="Arial" panose="020B0604020202020204" pitchFamily="34" charset="0"/>
              </a:rPr>
              <a:t>翻译成</a:t>
            </a:r>
            <a:r>
              <a:rPr lang="en-US" altLang="zh-CN" dirty="0">
                <a:latin typeface="Arial" panose="020B0604020202020204" pitchFamily="34" charset="0"/>
              </a:rPr>
              <a:t>……</a:t>
            </a:r>
            <a:r>
              <a:rPr lang="zh-CN" altLang="en-US" dirty="0">
                <a:latin typeface="Arial" panose="020B0604020202020204" pitchFamily="34" charset="0"/>
              </a:rPr>
              <a:t>的过程</a:t>
            </a:r>
            <a:endParaRPr lang="en-US" altLang="zh-CN" dirty="0">
              <a:latin typeface="Arial" panose="020B0604020202020204" pitchFamily="34" charset="0"/>
            </a:endParaRPr>
          </a:p>
          <a:p>
            <a:pPr defTabSz="948690" eaLnBrk="1" hangingPunct="1">
              <a:defRPr/>
            </a:pPr>
            <a:r>
              <a:rPr lang="zh-CN" altLang="en-US" dirty="0">
                <a:latin typeface="Arial" panose="020B0604020202020204" pitchFamily="34" charset="0"/>
              </a:rPr>
              <a:t>我们这门课就是来讲解编译器的构造原理和相关技术，也就是编译器是怎么将</a:t>
            </a:r>
            <a:r>
              <a:rPr lang="zh-CN" altLang="en-US" dirty="0">
                <a:solidFill>
                  <a:schemeClr val="tx2"/>
                </a:solidFill>
                <a:latin typeface="华文楷体" panose="02010600040101010101" pitchFamily="2" charset="-122"/>
                <a:ea typeface="华文楷体" panose="02010600040101010101" pitchFamily="2" charset="-122"/>
              </a:rPr>
              <a:t>高级语言程序翻译成机器语言程序的</a:t>
            </a:r>
            <a:endParaRPr lang="zh-CN" altLang="en-US" b="0" dirty="0">
              <a:latin typeface="Arial" panose="020B0604020202020204" pitchFamily="34" charset="0"/>
            </a:endParaRPr>
          </a:p>
          <a:p>
            <a:pPr eaLnBrk="1" hangingPunct="1"/>
            <a:r>
              <a:rPr lang="en-US" altLang="zh-CN" b="0" dirty="0">
                <a:latin typeface="Arial" panose="020B0604020202020204" pitchFamily="34" charset="0"/>
              </a:rPr>
              <a:t>------------------------------------</a:t>
            </a:r>
            <a:endParaRPr lang="zh-CN" altLang="en-US" b="0" dirty="0">
              <a:latin typeface="Arial" panose="020B0604020202020204" pitchFamily="34" charset="0"/>
            </a:endParaRPr>
          </a:p>
          <a:p>
            <a:pPr eaLnBrk="1" hangingPunct="1"/>
            <a:r>
              <a:rPr lang="zh-CN" altLang="en-US" dirty="0">
                <a:latin typeface="Arial" panose="020B0604020202020204" pitchFamily="34" charset="0"/>
              </a:rPr>
              <a:t>机器语言也需要翻译成为有序的</a:t>
            </a:r>
            <a:r>
              <a:rPr lang="zh-CN" altLang="en-US" b="1" dirty="0">
                <a:latin typeface="Arial" panose="020B0604020202020204" pitchFamily="34" charset="0"/>
              </a:rPr>
              <a:t>逻辑操作</a:t>
            </a:r>
            <a:r>
              <a:rPr lang="zh-CN" altLang="en-US" dirty="0">
                <a:latin typeface="Arial" panose="020B0604020202020204" pitchFamily="34" charset="0"/>
              </a:rPr>
              <a:t>，这个工作是靠硬件译码器完成的（肖新，</a:t>
            </a:r>
            <a:r>
              <a:rPr lang="en-US" altLang="zh-CN" dirty="0">
                <a:latin typeface="Arial" panose="020B0604020202020204" pitchFamily="34" charset="0"/>
              </a:rPr>
              <a:t>p1</a:t>
            </a:r>
            <a:r>
              <a:rPr lang="zh-CN" altLang="en-US" dirty="0">
                <a:latin typeface="Arial" panose="020B0604020202020204" pitchFamily="34" charset="0"/>
              </a:rPr>
              <a:t>）</a:t>
            </a:r>
            <a:endParaRPr lang="en-US" altLang="zh-CN" dirty="0">
              <a:latin typeface="Arial" panose="020B0604020202020204" pitchFamily="34" charset="0"/>
            </a:endParaRPr>
          </a:p>
          <a:p>
            <a:pPr eaLnBrk="1" hangingPunct="1"/>
            <a:r>
              <a:rPr lang="zh-CN" altLang="en-US" sz="1200" b="0" i="0" kern="1200" dirty="0">
                <a:solidFill>
                  <a:schemeClr val="tx1"/>
                </a:solidFill>
                <a:effectLst/>
                <a:latin typeface="Arial" panose="020B0604020202020204" pitchFamily="34" charset="0"/>
                <a:ea typeface="宋体" panose="02010600030101010101" pitchFamily="2" charset="-122"/>
                <a:cs typeface="+mn-cs"/>
              </a:rPr>
              <a:t>汇编语言（</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Assembly Language</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）是任何一种用于电子</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hlinkClick r:id="rId3"/>
              </a:rPr>
              <a:t>计算机</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hlinkClick r:id="rId4"/>
              </a:rPr>
              <a:t>微处理器</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hlinkClick r:id="rId5"/>
              </a:rPr>
              <a:t>微控制器</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或其他可编程器件的低级语言，亦称为</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hlinkClick r:id="rId6"/>
              </a:rPr>
              <a:t>符号语言</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。在汇编语言中，用</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hlinkClick r:id="rId7"/>
              </a:rPr>
              <a:t>助记符</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代替</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hlinkClick r:id="rId8"/>
              </a:rPr>
              <a:t>机器指令</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hlinkClick r:id="rId9"/>
              </a:rPr>
              <a:t>操作码</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，用地址符号或</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hlinkClick r:id="rId10"/>
              </a:rPr>
              <a:t>标号</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代替指令或</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hlinkClick r:id="rId11"/>
              </a:rPr>
              <a:t>操作数</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的地址。在不同的设备中，汇编语言对应着不同的</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hlinkClick r:id="rId12"/>
              </a:rPr>
              <a:t>机器语言</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hlinkClick r:id="rId13"/>
              </a:rPr>
              <a:t>指令集</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，通过汇编过程转换成机器指令。特定的汇编语言和特定的机器语言指令集是</a:t>
            </a:r>
            <a:r>
              <a:rPr lang="zh-CN" altLang="en-US" sz="1200" b="0" i="0" u="none" strike="noStrike" kern="1200" dirty="0">
                <a:solidFill>
                  <a:schemeClr val="tx1"/>
                </a:solidFill>
                <a:effectLst/>
                <a:latin typeface="Arial" panose="020B0604020202020204" pitchFamily="34" charset="0"/>
                <a:ea typeface="宋体" panose="02010600030101010101" pitchFamily="2" charset="-122"/>
                <a:cs typeface="+mn-cs"/>
                <a:hlinkClick r:id="rId14"/>
              </a:rPr>
              <a:t>一一对应</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的，不同平台之间不可直接移植。</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defTabSz="948690" eaLnBrk="1" hangingPunct="1">
              <a:defRPr/>
            </a:pPr>
            <a:endParaRPr lang="zh-CN" altLang="en-US" dirty="0">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下面我们来看中间代码生成的一个例子</a:t>
            </a:r>
            <a:endParaRPr lang="en-US" altLang="zh-CN" dirty="0"/>
          </a:p>
          <a:p>
            <a:r>
              <a:rPr lang="zh-CN" altLang="en-US" dirty="0"/>
              <a:t>给定这样一个输入程序片段，</a:t>
            </a:r>
            <a:endParaRPr lang="en-US" altLang="zh-CN" dirty="0"/>
          </a:p>
          <a:p>
            <a:r>
              <a:rPr lang="zh-CN" altLang="en-US" dirty="0"/>
              <a:t>在一个</a:t>
            </a:r>
            <a:r>
              <a:rPr lang="en-US" altLang="zh-CN" dirty="0"/>
              <a:t>while</a:t>
            </a:r>
            <a:r>
              <a:rPr lang="zh-CN" altLang="en-US" dirty="0"/>
              <a:t>循环语句中嵌套一个</a:t>
            </a:r>
            <a:r>
              <a:rPr lang="en-US" altLang="zh-CN" dirty="0"/>
              <a:t>if-else</a:t>
            </a:r>
            <a:r>
              <a:rPr lang="zh-CN" altLang="en-US" dirty="0"/>
              <a:t>分支语句</a:t>
            </a:r>
            <a:endParaRPr lang="en-US" altLang="zh-CN" dirty="0"/>
          </a:p>
          <a:p>
            <a:r>
              <a:rPr lang="en-US" altLang="zh-CN" dirty="0"/>
              <a:t>if-else</a:t>
            </a:r>
            <a:r>
              <a:rPr lang="zh-CN" altLang="en-US" dirty="0"/>
              <a:t>分支语句中又嵌套一个</a:t>
            </a:r>
            <a:r>
              <a:rPr lang="en-US" altLang="zh-CN" dirty="0"/>
              <a:t>while</a:t>
            </a:r>
            <a:r>
              <a:rPr lang="zh-CN" altLang="en-US" dirty="0"/>
              <a:t>循环语句</a:t>
            </a:r>
            <a:endParaRPr lang="en-US" altLang="zh-CN" dirty="0"/>
          </a:p>
          <a:p>
            <a:r>
              <a:rPr lang="zh-CN" altLang="en-US" dirty="0"/>
              <a:t>这是这个程序片段对应的分析树</a:t>
            </a:r>
            <a:endParaRPr lang="en-US" altLang="zh-CN" dirty="0"/>
          </a:p>
          <a:p>
            <a:endParaRPr lang="en-US" altLang="zh-CN" dirty="0"/>
          </a:p>
          <a:p>
            <a:r>
              <a:rPr lang="zh-CN" altLang="en-US" dirty="0"/>
              <a:t>这是它的中间表示形式：四元式序列</a:t>
            </a:r>
            <a:endParaRPr lang="en-US" altLang="zh-CN" dirty="0"/>
          </a:p>
          <a:p>
            <a:r>
              <a:rPr lang="zh-CN" altLang="en-US" dirty="0"/>
              <a:t>冒号前面是各条指令的编号，这里从</a:t>
            </a:r>
            <a:r>
              <a:rPr lang="en-US" altLang="zh-CN" dirty="0"/>
              <a:t>100</a:t>
            </a:r>
            <a:r>
              <a:rPr lang="zh-CN" altLang="en-US" dirty="0"/>
              <a:t>开始，到</a:t>
            </a:r>
            <a:r>
              <a:rPr lang="en-US" altLang="zh-CN" dirty="0"/>
              <a:t>111</a:t>
            </a:r>
            <a:r>
              <a:rPr lang="zh-CN" altLang="en-US" dirty="0"/>
              <a:t>结束</a:t>
            </a:r>
            <a:endParaRPr lang="en-US" altLang="zh-CN" dirty="0"/>
          </a:p>
          <a:p>
            <a:endParaRPr lang="en-US" altLang="zh-CN" dirty="0"/>
          </a:p>
          <a:p>
            <a:r>
              <a:rPr lang="zh-CN" altLang="en-US" dirty="0"/>
              <a:t>第</a:t>
            </a:r>
            <a:r>
              <a:rPr lang="en-US" altLang="zh-CN" dirty="0"/>
              <a:t>100</a:t>
            </a:r>
            <a:r>
              <a:rPr lang="zh-CN" altLang="en-US" dirty="0"/>
              <a:t>号指令是一条条件跳转指令，</a:t>
            </a:r>
            <a:r>
              <a:rPr lang="en-US" altLang="zh-CN" dirty="0"/>
              <a:t>j</a:t>
            </a:r>
            <a:r>
              <a:rPr lang="zh-CN" altLang="en-US" dirty="0"/>
              <a:t>是英语单词</a:t>
            </a:r>
            <a:r>
              <a:rPr lang="en-US" altLang="zh-CN" dirty="0"/>
              <a:t>jump</a:t>
            </a:r>
            <a:r>
              <a:rPr lang="zh-CN" altLang="en-US" dirty="0"/>
              <a:t>的首字母</a:t>
            </a:r>
            <a:endParaRPr lang="en-US" altLang="zh-CN" dirty="0"/>
          </a:p>
          <a:p>
            <a:r>
              <a:rPr lang="zh-CN" altLang="en-US" dirty="0"/>
              <a:t>这条指令表示，当</a:t>
            </a:r>
            <a:r>
              <a:rPr lang="en-US" altLang="zh-CN" dirty="0"/>
              <a:t>a&lt;b</a:t>
            </a:r>
            <a:r>
              <a:rPr lang="zh-CN" altLang="en-US" dirty="0"/>
              <a:t>时，条转到</a:t>
            </a:r>
            <a:r>
              <a:rPr lang="en-US" altLang="zh-CN" dirty="0"/>
              <a:t>102</a:t>
            </a:r>
            <a:r>
              <a:rPr lang="zh-CN" altLang="en-US" dirty="0"/>
              <a:t>号指令</a:t>
            </a:r>
            <a:endParaRPr lang="en-US" altLang="zh-CN" dirty="0"/>
          </a:p>
          <a:p>
            <a:r>
              <a:rPr lang="zh-CN" altLang="en-US" dirty="0"/>
              <a:t>否则继续执行</a:t>
            </a:r>
            <a:r>
              <a:rPr lang="en-US" altLang="zh-CN" dirty="0"/>
              <a:t>101</a:t>
            </a:r>
            <a:r>
              <a:rPr lang="zh-CN" altLang="en-US" dirty="0"/>
              <a:t>号指令</a:t>
            </a:r>
            <a:endParaRPr lang="en-US" altLang="zh-CN" dirty="0"/>
          </a:p>
          <a:p>
            <a:endParaRPr lang="en-US" altLang="zh-CN" dirty="0"/>
          </a:p>
          <a:p>
            <a:r>
              <a:rPr lang="zh-CN" altLang="en-US" dirty="0"/>
              <a:t>第</a:t>
            </a:r>
            <a:r>
              <a:rPr lang="en-US" altLang="zh-CN" dirty="0"/>
              <a:t>101</a:t>
            </a:r>
            <a:r>
              <a:rPr lang="zh-CN" altLang="en-US" dirty="0"/>
              <a:t>号指令是一条无条件跳转指令，条转的目标地址是</a:t>
            </a:r>
            <a:r>
              <a:rPr lang="en-US" altLang="zh-CN" dirty="0"/>
              <a:t>112</a:t>
            </a:r>
            <a:r>
              <a:rPr lang="zh-CN" altLang="en-US" dirty="0"/>
              <a:t>号指令，</a:t>
            </a:r>
            <a:endParaRPr lang="en-US" altLang="zh-CN" dirty="0"/>
          </a:p>
          <a:p>
            <a:r>
              <a:rPr lang="zh-CN" altLang="en-US" dirty="0"/>
              <a:t>也就是跳出整个</a:t>
            </a:r>
            <a:r>
              <a:rPr lang="en-US" altLang="zh-CN" dirty="0"/>
              <a:t>while</a:t>
            </a:r>
            <a:r>
              <a:rPr lang="zh-CN" altLang="en-US" dirty="0"/>
              <a:t>循环语句</a:t>
            </a:r>
            <a:endParaRPr lang="en-US" altLang="zh-CN" dirty="0"/>
          </a:p>
          <a:p>
            <a:r>
              <a:rPr lang="en-US" altLang="zh-CN" dirty="0"/>
              <a:t>……</a:t>
            </a:r>
          </a:p>
          <a:p>
            <a:r>
              <a:rPr lang="zh-CN" altLang="en-US" dirty="0"/>
              <a:t>那么编译器是如何将输入的源程序自动地转换成中间代码的？</a:t>
            </a:r>
            <a:endParaRPr lang="en-US" altLang="zh-CN" dirty="0"/>
          </a:p>
          <a:p>
            <a:r>
              <a:rPr lang="zh-CN" altLang="en-US" dirty="0"/>
              <a:t>我们将在第</a:t>
            </a:r>
            <a:r>
              <a:rPr lang="en-US" altLang="zh-CN" dirty="0"/>
              <a:t>6</a:t>
            </a:r>
            <a:r>
              <a:rPr lang="zh-CN" altLang="en-US" dirty="0"/>
              <a:t>章（中间代码生成）中详细介绍</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9C248093-BC3A-480A-B4FF-423A59574276}" type="slidenum">
              <a:rPr lang="zh-CN" altLang="en-US" smtClean="0"/>
              <a:t>32</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xfrm>
            <a:off x="139700" y="768350"/>
            <a:ext cx="6821488" cy="3836988"/>
          </a:xfrm>
        </p:spPr>
      </p:sp>
      <p:sp>
        <p:nvSpPr>
          <p:cNvPr id="3" name="备注占位符 2"/>
          <p:cNvSpPr>
            <a:spLocks noGrp="1"/>
          </p:cNvSpPr>
          <p:nvPr>
            <p:ph type="body" idx="1"/>
          </p:nvPr>
        </p:nvSpPr>
        <p:spPr/>
        <p:txBody>
          <a:bodyPr/>
          <a:lstStyle/>
          <a:p>
            <a:pPr eaLnBrk="1" hangingPunct="1"/>
            <a:r>
              <a:rPr lang="zh-CN" altLang="en-US" dirty="0">
                <a:solidFill>
                  <a:srgbClr val="000000"/>
                </a:solidFill>
                <a:latin typeface="Arial" panose="020B0604020202020204" pitchFamily="34" charset="0"/>
              </a:rPr>
              <a:t>所谓优化就是为改进目标代码所进行的（等价</a:t>
            </a:r>
            <a:r>
              <a:rPr lang="en-US" altLang="zh-CN" dirty="0">
                <a:solidFill>
                  <a:srgbClr val="000000"/>
                </a:solidFill>
                <a:latin typeface="Arial" panose="020B0604020202020204" pitchFamily="34" charset="0"/>
              </a:rPr>
              <a:t>cy</a:t>
            </a:r>
            <a:r>
              <a:rPr lang="zh-CN" altLang="en-US" dirty="0">
                <a:solidFill>
                  <a:srgbClr val="000000"/>
                </a:solidFill>
                <a:latin typeface="Arial" panose="020B0604020202020204" pitchFamily="34" charset="0"/>
              </a:rPr>
              <a:t>）程序变换，使其运行得更快一些、占用空间更少一些，或者二者兼顾。</a:t>
            </a:r>
          </a:p>
          <a:p>
            <a:pPr eaLnBrk="1" hangingPunct="1"/>
            <a:r>
              <a:rPr lang="zh-CN" altLang="en-US" dirty="0">
                <a:solidFill>
                  <a:srgbClr val="000000"/>
                </a:solidFill>
                <a:latin typeface="Arial" panose="020B0604020202020204" pitchFamily="34" charset="0"/>
              </a:rPr>
              <a:t>代码优化分为机器无关优化（中间代码层面）和机器相关优化（目标代码层面）（</a:t>
            </a:r>
            <a:r>
              <a:rPr lang="en-US" altLang="zh-CN" dirty="0">
                <a:solidFill>
                  <a:srgbClr val="000000"/>
                </a:solidFill>
                <a:latin typeface="Arial" panose="020B0604020202020204" pitchFamily="34" charset="0"/>
              </a:rPr>
              <a:t>cy</a:t>
            </a:r>
            <a:r>
              <a:rPr lang="zh-CN" altLang="en-US" dirty="0">
                <a:solidFill>
                  <a:srgbClr val="000000"/>
                </a:solidFill>
                <a:latin typeface="Arial" panose="020B0604020202020204" pitchFamily="34" charset="0"/>
              </a:rPr>
              <a:t>）龙</a:t>
            </a:r>
            <a:r>
              <a:rPr lang="en-US" altLang="zh-CN" dirty="0">
                <a:solidFill>
                  <a:srgbClr val="000000"/>
                </a:solidFill>
                <a:latin typeface="Arial" panose="020B0604020202020204" pitchFamily="34" charset="0"/>
              </a:rPr>
              <a:t>1p381</a:t>
            </a:r>
          </a:p>
          <a:p>
            <a:r>
              <a:rPr lang="zh-CN" altLang="en-US" dirty="0">
                <a:solidFill>
                  <a:srgbClr val="0000FF"/>
                </a:solidFill>
                <a:latin typeface="Arial" panose="020B0604020202020204" pitchFamily="34" charset="0"/>
              </a:rPr>
              <a:t>机器无关优化</a:t>
            </a:r>
            <a:r>
              <a:rPr lang="zh-CN" altLang="en-US" dirty="0">
                <a:solidFill>
                  <a:srgbClr val="000000"/>
                </a:solidFill>
                <a:latin typeface="Arial" panose="020B0604020202020204" pitchFamily="34" charset="0"/>
              </a:rPr>
              <a:t>试图改进</a:t>
            </a:r>
            <a:r>
              <a:rPr lang="zh-CN" altLang="en-US" dirty="0">
                <a:solidFill>
                  <a:srgbClr val="0000FF"/>
                </a:solidFill>
                <a:latin typeface="Arial" panose="020B0604020202020204" pitchFamily="34" charset="0"/>
              </a:rPr>
              <a:t>中间代码层面</a:t>
            </a:r>
            <a:r>
              <a:rPr lang="zh-CN" altLang="en-US" dirty="0">
                <a:solidFill>
                  <a:srgbClr val="000000"/>
                </a:solidFill>
                <a:latin typeface="Arial" panose="020B0604020202020204" pitchFamily="34" charset="0"/>
              </a:rPr>
              <a:t>，以便后端程序能够生成更好的目标代码。</a:t>
            </a:r>
            <a:endParaRPr lang="en-US" altLang="zh-CN" dirty="0">
              <a:solidFill>
                <a:srgbClr val="000000"/>
              </a:solidFill>
              <a:latin typeface="Arial" panose="020B0604020202020204" pitchFamily="34" charset="0"/>
            </a:endParaRPr>
          </a:p>
          <a:p>
            <a:r>
              <a:rPr lang="zh-CN" altLang="en-US" dirty="0">
                <a:solidFill>
                  <a:srgbClr val="0000FF"/>
                </a:solidFill>
                <a:latin typeface="Arial" panose="020B0604020202020204" pitchFamily="34" charset="0"/>
              </a:rPr>
              <a:t>机器相关优化</a:t>
            </a:r>
            <a:r>
              <a:rPr lang="zh-CN" altLang="en-US" dirty="0">
                <a:latin typeface="Arial" panose="020B0604020202020204" pitchFamily="34" charset="0"/>
              </a:rPr>
              <a:t>涉及到寄存器分配和特殊机器指令序列的利用等等</a:t>
            </a:r>
            <a:r>
              <a:rPr lang="zh-CN" altLang="en-US" dirty="0">
                <a:solidFill>
                  <a:srgbClr val="000000"/>
                </a:solidFill>
                <a:latin typeface="Arial" panose="020B0604020202020204" pitchFamily="34" charset="0"/>
              </a:rPr>
              <a:t>。</a:t>
            </a:r>
            <a:endParaRPr lang="en-US" altLang="zh-CN" dirty="0">
              <a:solidFill>
                <a:srgbClr val="000000"/>
              </a:solidFill>
              <a:latin typeface="Arial" panose="020B0604020202020204" pitchFamily="34" charset="0"/>
            </a:endParaRPr>
          </a:p>
          <a:p>
            <a:endParaRPr lang="en-US" altLang="zh-CN" dirty="0">
              <a:solidFill>
                <a:srgbClr val="000000"/>
              </a:solidFill>
              <a:latin typeface="Arial" panose="020B0604020202020204" pitchFamily="34" charset="0"/>
            </a:endParaRPr>
          </a:p>
          <a:p>
            <a:r>
              <a:rPr lang="zh-CN" altLang="en-US" dirty="0">
                <a:solidFill>
                  <a:srgbClr val="000000"/>
                </a:solidFill>
                <a:latin typeface="Arial" panose="020B0604020202020204" pitchFamily="34" charset="0"/>
              </a:rPr>
              <a:t>优化的方法包括自动发现并删除代码中一些重复的运算和冗余的运算、</a:t>
            </a:r>
            <a:r>
              <a:rPr lang="zh-CN" altLang="en-US" dirty="0"/>
              <a:t>把代价比较高的运算替换为代价较低的等价运算</a:t>
            </a:r>
            <a:endParaRPr lang="en-US" altLang="zh-CN" dirty="0">
              <a:solidFill>
                <a:srgbClr val="000000"/>
              </a:solidFill>
              <a:latin typeface="Arial" panose="020B0604020202020204" pitchFamily="34" charset="0"/>
            </a:endParaRPr>
          </a:p>
          <a:p>
            <a:pPr eaLnBrk="1" hangingPunct="1"/>
            <a:r>
              <a:rPr lang="zh-CN" altLang="en-US" dirty="0">
                <a:solidFill>
                  <a:srgbClr val="000000"/>
                </a:solidFill>
                <a:latin typeface="Arial" panose="020B0604020202020204" pitchFamily="34" charset="0"/>
              </a:rPr>
              <a:t>龙</a:t>
            </a:r>
            <a:r>
              <a:rPr lang="en-US" altLang="zh-CN" dirty="0">
                <a:solidFill>
                  <a:srgbClr val="000000"/>
                </a:solidFill>
                <a:latin typeface="Arial" panose="020B0604020202020204" pitchFamily="34" charset="0"/>
              </a:rPr>
              <a:t>2p2</a:t>
            </a:r>
          </a:p>
          <a:p>
            <a:pPr eaLnBrk="1" hangingPunct="1"/>
            <a:r>
              <a:rPr lang="zh-CN" altLang="en-US" dirty="0">
                <a:solidFill>
                  <a:srgbClr val="000000"/>
                </a:solidFill>
                <a:latin typeface="Arial" panose="020B0604020202020204" pitchFamily="34" charset="0"/>
              </a:rPr>
              <a:t>龙</a:t>
            </a:r>
            <a:r>
              <a:rPr lang="en-US" altLang="zh-CN" dirty="0">
                <a:solidFill>
                  <a:srgbClr val="000000"/>
                </a:solidFill>
                <a:latin typeface="Arial" panose="020B0604020202020204" pitchFamily="34" charset="0"/>
              </a:rPr>
              <a:t>2p5</a:t>
            </a:r>
          </a:p>
          <a:p>
            <a:pPr eaLnBrk="1" hangingPunct="1"/>
            <a:r>
              <a:rPr lang="zh-CN" altLang="en-US" dirty="0">
                <a:latin typeface="Arial" panose="020B0604020202020204" pitchFamily="34" charset="0"/>
              </a:rPr>
              <a:t>龙</a:t>
            </a:r>
            <a:r>
              <a:rPr lang="en-US" altLang="zh-CN" dirty="0">
                <a:latin typeface="Arial" panose="020B0604020202020204" pitchFamily="34" charset="0"/>
              </a:rPr>
              <a:t>2p298</a:t>
            </a:r>
          </a:p>
        </p:txBody>
      </p:sp>
      <p:sp>
        <p:nvSpPr>
          <p:cNvPr id="84996" name="灯片编号占位符 3"/>
          <p:cNvSpPr>
            <a:spLocks noGrp="1"/>
          </p:cNvSpPr>
          <p:nvPr>
            <p:ph type="sldNum" sz="quarter" idx="5"/>
          </p:nvPr>
        </p:nvSpPr>
        <p:spPr>
          <a:noFill/>
        </p:spPr>
        <p:txBody>
          <a:bodyPr/>
          <a:lstStyle>
            <a:lvl1pPr defTabSz="989965" eaLnBrk="0" hangingPunct="0">
              <a:defRPr>
                <a:solidFill>
                  <a:schemeClr val="tx1"/>
                </a:solidFill>
                <a:latin typeface="Tahoma" panose="020B0604030504040204" pitchFamily="34" charset="0"/>
                <a:ea typeface="宋体" panose="02010600030101010101" pitchFamily="2" charset="-122"/>
              </a:defRPr>
            </a:lvl1pPr>
            <a:lvl2pPr marL="770890" indent="-296545" defTabSz="989965" eaLnBrk="0" hangingPunct="0">
              <a:defRPr>
                <a:solidFill>
                  <a:schemeClr val="tx1"/>
                </a:solidFill>
                <a:latin typeface="Tahoma" panose="020B0604030504040204" pitchFamily="34" charset="0"/>
                <a:ea typeface="宋体" panose="02010600030101010101" pitchFamily="2" charset="-122"/>
              </a:defRPr>
            </a:lvl2pPr>
            <a:lvl3pPr marL="1186180" indent="-237490" defTabSz="989965" eaLnBrk="0" hangingPunct="0">
              <a:defRPr>
                <a:solidFill>
                  <a:schemeClr val="tx1"/>
                </a:solidFill>
                <a:latin typeface="Tahoma" panose="020B0604030504040204" pitchFamily="34" charset="0"/>
                <a:ea typeface="宋体" panose="02010600030101010101" pitchFamily="2" charset="-122"/>
              </a:defRPr>
            </a:lvl3pPr>
            <a:lvl4pPr marL="1660525" indent="-237490" defTabSz="989965" eaLnBrk="0" hangingPunct="0">
              <a:defRPr>
                <a:solidFill>
                  <a:schemeClr val="tx1"/>
                </a:solidFill>
                <a:latin typeface="Tahoma" panose="020B0604030504040204" pitchFamily="34" charset="0"/>
                <a:ea typeface="宋体" panose="02010600030101010101" pitchFamily="2" charset="-122"/>
              </a:defRPr>
            </a:lvl4pPr>
            <a:lvl5pPr marL="2134870" indent="-237490" defTabSz="989965" eaLnBrk="0" hangingPunct="0">
              <a:defRPr>
                <a:solidFill>
                  <a:schemeClr val="tx1"/>
                </a:solidFill>
                <a:latin typeface="Tahoma" panose="020B0604030504040204" pitchFamily="34" charset="0"/>
                <a:ea typeface="宋体" panose="02010600030101010101" pitchFamily="2" charset="-122"/>
              </a:defRPr>
            </a:lvl5pPr>
            <a:lvl6pPr marL="260921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8356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5854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3288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DEF96CD6-2BBB-4FDE-89B7-0087A1F4683F}" type="slidenum">
              <a:rPr lang="zh-CN" altLang="en-US">
                <a:latin typeface="Arial" panose="020B0604020202020204" pitchFamily="34" charset="0"/>
              </a:rPr>
              <a:t>33</a:t>
            </a:fld>
            <a:endParaRPr lang="en-US" altLang="zh-CN">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xfrm>
            <a:off x="139700" y="768350"/>
            <a:ext cx="6821488" cy="3836988"/>
          </a:xfrm>
        </p:spPr>
      </p:sp>
      <p:sp>
        <p:nvSpPr>
          <p:cNvPr id="3" name="备注占位符 2"/>
          <p:cNvSpPr>
            <a:spLocks noGrp="1"/>
          </p:cNvSpPr>
          <p:nvPr>
            <p:ph type="body" idx="1"/>
          </p:nvPr>
        </p:nvSpPr>
        <p:spPr/>
        <p:txBody>
          <a:bodyPr/>
          <a:lstStyle/>
          <a:p>
            <a:pPr eaLnBrk="1" hangingPunct="1"/>
            <a:r>
              <a:rPr lang="zh-CN" altLang="en-US" b="1" dirty="0">
                <a:latin typeface="Arial" panose="020B0604020202020204" pitchFamily="34" charset="0"/>
              </a:rPr>
              <a:t>中间代码，也就是说</a:t>
            </a:r>
            <a:r>
              <a:rPr lang="zh-CN" altLang="en-US" b="1" dirty="0"/>
              <a:t>三地址码由</a:t>
            </a:r>
            <a:r>
              <a:rPr lang="zh-CN" altLang="en-US" b="1" dirty="0">
                <a:solidFill>
                  <a:srgbClr val="FF0000"/>
                </a:solidFill>
              </a:rPr>
              <a:t>类似于汇编语言</a:t>
            </a:r>
            <a:r>
              <a:rPr lang="zh-CN" altLang="en-US" b="1" dirty="0"/>
              <a:t>的指令序列组成</a:t>
            </a:r>
            <a:endParaRPr lang="en-US" altLang="zh-CN" b="1" dirty="0"/>
          </a:p>
          <a:p>
            <a:pPr eaLnBrk="1" hangingPunct="1"/>
            <a:r>
              <a:rPr lang="zh-CN" altLang="en-US" b="1" dirty="0">
                <a:latin typeface="Arial" panose="020B0604020202020204" pitchFamily="34" charset="0"/>
              </a:rPr>
              <a:t>无论目标语言是汇编语言还是机器语言，将中间代码翻译成目标代码都要比从源语言直接翻译到目标语言相对简单一些</a:t>
            </a:r>
            <a:endParaRPr lang="en-US" altLang="zh-CN" dirty="0">
              <a:solidFill>
                <a:srgbClr val="000000"/>
              </a:solidFill>
              <a:latin typeface="Arial" panose="020B0604020202020204" pitchFamily="34" charset="0"/>
            </a:endParaRPr>
          </a:p>
          <a:p>
            <a:pPr eaLnBrk="1" hangingPunct="1">
              <a:lnSpc>
                <a:spcPct val="90000"/>
              </a:lnSpc>
            </a:pPr>
            <a:endParaRPr lang="en-US" altLang="zh-CN" b="1" dirty="0">
              <a:latin typeface="楷体_GB2312" pitchFamily="49" charset="-122"/>
              <a:ea typeface="楷体_GB2312" pitchFamily="49" charset="-122"/>
            </a:endParaRPr>
          </a:p>
          <a:p>
            <a:pPr eaLnBrk="1" hangingPunct="1">
              <a:lnSpc>
                <a:spcPct val="90000"/>
              </a:lnSpc>
            </a:pPr>
            <a:r>
              <a:rPr lang="zh-CN" altLang="en-US" b="1" dirty="0">
                <a:latin typeface="楷体_GB2312" pitchFamily="49" charset="-122"/>
                <a:ea typeface="楷体_GB2312" pitchFamily="49" charset="-122"/>
              </a:rPr>
              <a:t>内存位置</a:t>
            </a:r>
            <a:endParaRPr lang="en-US" altLang="zh-CN" b="1" dirty="0">
              <a:latin typeface="楷体_GB2312" pitchFamily="49" charset="-122"/>
              <a:ea typeface="楷体_GB2312" pitchFamily="49" charset="-122"/>
            </a:endParaRPr>
          </a:p>
          <a:p>
            <a:pPr eaLnBrk="1" hangingPunct="1">
              <a:lnSpc>
                <a:spcPct val="90000"/>
              </a:lnSpc>
            </a:pPr>
            <a:r>
              <a:rPr lang="zh-CN" altLang="en-US" b="1" dirty="0">
                <a:latin typeface="楷体_GB2312" pitchFamily="49" charset="-122"/>
                <a:ea typeface="楷体_GB2312" pitchFamily="49" charset="-122"/>
              </a:rPr>
              <a:t>一个重要的方面：合理分配寄存器以存放变量的值</a:t>
            </a:r>
            <a:endParaRPr lang="en-US" altLang="zh-CN" b="1" dirty="0">
              <a:latin typeface="楷体_GB2312" pitchFamily="49" charset="-122"/>
              <a:ea typeface="楷体_GB2312" pitchFamily="49" charset="-122"/>
            </a:endParaRPr>
          </a:p>
          <a:p>
            <a:pPr eaLnBrk="1" hangingPunct="1">
              <a:lnSpc>
                <a:spcPct val="90000"/>
              </a:lnSpc>
            </a:pPr>
            <a:r>
              <a:rPr lang="zh-CN" altLang="en-US" b="1" dirty="0">
                <a:latin typeface="楷体_GB2312" pitchFamily="49" charset="-122"/>
                <a:ea typeface="楷体_GB2312" pitchFamily="49" charset="-122"/>
              </a:rPr>
              <a:t>将中间代码转换成目标机上的机器指令代码或汇编代码</a:t>
            </a:r>
          </a:p>
          <a:p>
            <a:pPr lvl="1" eaLnBrk="1" hangingPunct="1">
              <a:lnSpc>
                <a:spcPct val="90000"/>
              </a:lnSpc>
            </a:pPr>
            <a:r>
              <a:rPr lang="zh-CN" altLang="en-US" b="1" dirty="0">
                <a:latin typeface="楷体_GB2312" pitchFamily="49" charset="-122"/>
                <a:ea typeface="楷体_GB2312" pitchFamily="49" charset="-122"/>
              </a:rPr>
              <a:t>确定源语言的各种语法成分的目标代码结构（机器指令组</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汇编语句组）</a:t>
            </a:r>
          </a:p>
          <a:p>
            <a:pPr lvl="1" eaLnBrk="1" hangingPunct="1">
              <a:lnSpc>
                <a:spcPct val="90000"/>
              </a:lnSpc>
            </a:pPr>
            <a:r>
              <a:rPr lang="zh-CN" altLang="en-US" b="1" dirty="0">
                <a:latin typeface="楷体_GB2312" pitchFamily="49" charset="-122"/>
                <a:ea typeface="楷体_GB2312" pitchFamily="49" charset="-122"/>
              </a:rPr>
              <a:t>制定从中间代码到目标代码的翻译策略或算法</a:t>
            </a:r>
          </a:p>
          <a:p>
            <a:pPr eaLnBrk="1" hangingPunct="1">
              <a:lnSpc>
                <a:spcPct val="90000"/>
              </a:lnSpc>
            </a:pPr>
            <a:r>
              <a:rPr lang="zh-CN" altLang="en-US" b="1" dirty="0">
                <a:latin typeface="楷体_GB2312" pitchFamily="49" charset="-122"/>
                <a:ea typeface="楷体_GB2312" pitchFamily="49" charset="-122"/>
              </a:rPr>
              <a:t>目标代码的形式</a:t>
            </a:r>
          </a:p>
          <a:p>
            <a:pPr lvl="1" eaLnBrk="1" hangingPunct="1">
              <a:lnSpc>
                <a:spcPct val="90000"/>
              </a:lnSpc>
            </a:pPr>
            <a:r>
              <a:rPr lang="zh-CN" altLang="en-US" b="1" dirty="0">
                <a:latin typeface="楷体_GB2312" pitchFamily="49" charset="-122"/>
                <a:ea typeface="楷体_GB2312" pitchFamily="49" charset="-122"/>
              </a:rPr>
              <a:t>具有绝对地址的机器指令</a:t>
            </a:r>
          </a:p>
          <a:p>
            <a:pPr lvl="1" eaLnBrk="1" hangingPunct="1">
              <a:lnSpc>
                <a:spcPct val="90000"/>
              </a:lnSpc>
            </a:pPr>
            <a:r>
              <a:rPr lang="zh-CN" altLang="en-US" b="1" dirty="0">
                <a:latin typeface="楷体_GB2312" pitchFamily="49" charset="-122"/>
                <a:ea typeface="楷体_GB2312" pitchFamily="49" charset="-122"/>
              </a:rPr>
              <a:t>模块结构的机器指令（需要链接程序）</a:t>
            </a:r>
            <a:endParaRPr lang="en-US" altLang="zh-CN" b="1" dirty="0">
              <a:latin typeface="楷体_GB2312" pitchFamily="49" charset="-122"/>
              <a:ea typeface="楷体_GB2312" pitchFamily="49" charset="-122"/>
            </a:endParaRPr>
          </a:p>
          <a:p>
            <a:pPr lvl="1" eaLnBrk="1" hangingPunct="1">
              <a:lnSpc>
                <a:spcPct val="90000"/>
              </a:lnSpc>
            </a:pPr>
            <a:r>
              <a:rPr lang="zh-CN" altLang="en-US" b="1" dirty="0">
                <a:latin typeface="楷体_GB2312" pitchFamily="49" charset="-122"/>
                <a:ea typeface="楷体_GB2312" pitchFamily="49" charset="-122"/>
              </a:rPr>
              <a:t>汇编语言形式的目标程序</a:t>
            </a:r>
          </a:p>
          <a:p>
            <a:pPr eaLnBrk="1" hangingPunct="1"/>
            <a:r>
              <a:rPr lang="zh-CN" altLang="en-US" sz="900" b="1" dirty="0">
                <a:latin typeface="楷体_GB2312" pitchFamily="49" charset="-122"/>
                <a:ea typeface="楷体_GB2312" pitchFamily="49" charset="-122"/>
              </a:rPr>
              <a:t>（</a:t>
            </a:r>
            <a:r>
              <a:rPr lang="en-US" altLang="zh-CN" sz="900" b="1" dirty="0">
                <a:latin typeface="楷体_GB2312" pitchFamily="49" charset="-122"/>
                <a:ea typeface="楷体_GB2312" pitchFamily="49" charset="-122"/>
              </a:rPr>
              <a:t>Code Generator</a:t>
            </a:r>
            <a:r>
              <a:rPr lang="zh-CN" altLang="en-US" sz="900" b="1" dirty="0">
                <a:latin typeface="楷体_GB2312" pitchFamily="49" charset="-122"/>
                <a:ea typeface="楷体_GB2312" pitchFamily="49" charset="-122"/>
              </a:rPr>
              <a:t>）</a:t>
            </a:r>
          </a:p>
          <a:p>
            <a:endParaRPr lang="zh-CN" altLang="en-US" dirty="0">
              <a:latin typeface="Arial" panose="020B0604020202020204" pitchFamily="34" charset="0"/>
            </a:endParaRPr>
          </a:p>
          <a:p>
            <a:pPr eaLnBrk="1" hangingPunct="1"/>
            <a:endParaRPr lang="en-US" altLang="zh-CN" dirty="0">
              <a:latin typeface="Arial" panose="020B0604020202020204" pitchFamily="34" charset="0"/>
            </a:endParaRPr>
          </a:p>
        </p:txBody>
      </p:sp>
      <p:sp>
        <p:nvSpPr>
          <p:cNvPr id="84996" name="灯片编号占位符 3"/>
          <p:cNvSpPr>
            <a:spLocks noGrp="1"/>
          </p:cNvSpPr>
          <p:nvPr>
            <p:ph type="sldNum" sz="quarter" idx="5"/>
          </p:nvPr>
        </p:nvSpPr>
        <p:spPr>
          <a:noFill/>
        </p:spPr>
        <p:txBody>
          <a:bodyPr/>
          <a:lstStyle>
            <a:lvl1pPr defTabSz="989965" eaLnBrk="0" hangingPunct="0">
              <a:defRPr>
                <a:solidFill>
                  <a:schemeClr val="tx1"/>
                </a:solidFill>
                <a:latin typeface="Tahoma" panose="020B0604030504040204" pitchFamily="34" charset="0"/>
                <a:ea typeface="宋体" panose="02010600030101010101" pitchFamily="2" charset="-122"/>
              </a:defRPr>
            </a:lvl1pPr>
            <a:lvl2pPr marL="770890" indent="-296545" defTabSz="989965" eaLnBrk="0" hangingPunct="0">
              <a:defRPr>
                <a:solidFill>
                  <a:schemeClr val="tx1"/>
                </a:solidFill>
                <a:latin typeface="Tahoma" panose="020B0604030504040204" pitchFamily="34" charset="0"/>
                <a:ea typeface="宋体" panose="02010600030101010101" pitchFamily="2" charset="-122"/>
              </a:defRPr>
            </a:lvl2pPr>
            <a:lvl3pPr marL="1186180" indent="-237490" defTabSz="989965" eaLnBrk="0" hangingPunct="0">
              <a:defRPr>
                <a:solidFill>
                  <a:schemeClr val="tx1"/>
                </a:solidFill>
                <a:latin typeface="Tahoma" panose="020B0604030504040204" pitchFamily="34" charset="0"/>
                <a:ea typeface="宋体" panose="02010600030101010101" pitchFamily="2" charset="-122"/>
              </a:defRPr>
            </a:lvl3pPr>
            <a:lvl4pPr marL="1660525" indent="-237490" defTabSz="989965" eaLnBrk="0" hangingPunct="0">
              <a:defRPr>
                <a:solidFill>
                  <a:schemeClr val="tx1"/>
                </a:solidFill>
                <a:latin typeface="Tahoma" panose="020B0604030504040204" pitchFamily="34" charset="0"/>
                <a:ea typeface="宋体" panose="02010600030101010101" pitchFamily="2" charset="-122"/>
              </a:defRPr>
            </a:lvl4pPr>
            <a:lvl5pPr marL="2134870" indent="-237490" defTabSz="989965" eaLnBrk="0" hangingPunct="0">
              <a:defRPr>
                <a:solidFill>
                  <a:schemeClr val="tx1"/>
                </a:solidFill>
                <a:latin typeface="Tahoma" panose="020B0604030504040204" pitchFamily="34" charset="0"/>
                <a:ea typeface="宋体" panose="02010600030101010101" pitchFamily="2" charset="-122"/>
              </a:defRPr>
            </a:lvl5pPr>
            <a:lvl6pPr marL="260921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8356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5854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3288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DEF96CD6-2BBB-4FDE-89B7-0087A1F4683F}" type="slidenum">
              <a:rPr lang="zh-CN" altLang="en-US">
                <a:latin typeface="Arial" panose="020B0604020202020204" pitchFamily="34" charset="0"/>
              </a:rPr>
              <a:t>36</a:t>
            </a:fld>
            <a:endParaRPr lang="en-US" altLang="zh-CN">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编译器工具：可执行的机器语言编译器</a:t>
            </a:r>
            <a:endParaRPr lang="en-US" altLang="zh-CN" dirty="0"/>
          </a:p>
          <a:p>
            <a:r>
              <a:rPr lang="zh-CN" altLang="en-US" dirty="0"/>
              <a:t>编译器源程序：不可执行的编译器源代码（</a:t>
            </a:r>
            <a:r>
              <a:rPr lang="en-US" altLang="zh-CN" dirty="0"/>
              <a:t>TXT</a:t>
            </a:r>
            <a:r>
              <a:rPr lang="zh-CN" altLang="en-US" dirty="0"/>
              <a:t>）</a:t>
            </a:r>
          </a:p>
          <a:p>
            <a:endParaRPr lang="zh-CN" altLang="en-US" dirty="0"/>
          </a:p>
        </p:txBody>
      </p:sp>
      <p:sp>
        <p:nvSpPr>
          <p:cNvPr id="512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66CB83FD-4A22-4EED-8B46-45713E388D16}" type="slidenum">
              <a:rPr lang="en-US" altLang="zh-CN" sz="1200" smtClean="0">
                <a:latin typeface="Times New Roman" panose="02020603050405020304" pitchFamily="18" charset="0"/>
              </a:rPr>
              <a:pPr/>
              <a:t>45</a:t>
            </a:fld>
            <a:endParaRPr lang="en-US" altLang="zh-CN" sz="1200">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被翻译的程序功能不变，语言变了。</a:t>
            </a:r>
          </a:p>
        </p:txBody>
      </p:sp>
      <p:sp>
        <p:nvSpPr>
          <p:cNvPr id="542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ED1BD6E6-524E-4073-A13C-03E0F3B839C1}" type="slidenum">
              <a:rPr lang="en-US" altLang="zh-CN" sz="1200" smtClean="0">
                <a:latin typeface="Times New Roman" panose="02020603050405020304" pitchFamily="18" charset="0"/>
              </a:rPr>
              <a:pPr/>
              <a:t>46</a:t>
            </a:fld>
            <a:endParaRPr lang="en-US" altLang="zh-CN" sz="1200">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被翻译的程序功能不变，语言变了。</a:t>
            </a:r>
          </a:p>
          <a:p>
            <a:endParaRPr lang="zh-CN" altLang="en-US" dirty="0"/>
          </a:p>
        </p:txBody>
      </p:sp>
      <p:sp>
        <p:nvSpPr>
          <p:cNvPr id="4" name="灯片编号占位符 3"/>
          <p:cNvSpPr>
            <a:spLocks noGrp="1"/>
          </p:cNvSpPr>
          <p:nvPr>
            <p:ph type="sldNum" sz="quarter" idx="5"/>
          </p:nvPr>
        </p:nvSpPr>
        <p:spPr/>
        <p:txBody>
          <a:bodyPr/>
          <a:lstStyle/>
          <a:p>
            <a:pPr>
              <a:defRPr/>
            </a:pPr>
            <a:fld id="{9C248093-BC3A-480A-B4FF-423A59574276}" type="slidenum">
              <a:rPr lang="zh-CN" altLang="en-US" smtClean="0"/>
              <a:t>47</a:t>
            </a:fld>
            <a:endParaRPr lang="en-US" altLang="zh-CN"/>
          </a:p>
        </p:txBody>
      </p:sp>
    </p:spTree>
    <p:extLst>
      <p:ext uri="{BB962C8B-B14F-4D97-AF65-F5344CB8AC3E}">
        <p14:creationId xmlns:p14="http://schemas.microsoft.com/office/powerpoint/2010/main" val="4512359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被翻译的程序功能不变，语言变了。</a:t>
            </a:r>
          </a:p>
          <a:p>
            <a:endParaRPr lang="zh-CN" altLang="en-US" dirty="0"/>
          </a:p>
        </p:txBody>
      </p:sp>
      <p:sp>
        <p:nvSpPr>
          <p:cNvPr id="4" name="灯片编号占位符 3"/>
          <p:cNvSpPr>
            <a:spLocks noGrp="1"/>
          </p:cNvSpPr>
          <p:nvPr>
            <p:ph type="sldNum" sz="quarter" idx="5"/>
          </p:nvPr>
        </p:nvSpPr>
        <p:spPr/>
        <p:txBody>
          <a:bodyPr/>
          <a:lstStyle/>
          <a:p>
            <a:pPr>
              <a:defRPr/>
            </a:pPr>
            <a:fld id="{9C248093-BC3A-480A-B4FF-423A59574276}" type="slidenum">
              <a:rPr lang="zh-CN" altLang="en-US" smtClean="0"/>
              <a:t>48</a:t>
            </a:fld>
            <a:endParaRPr lang="en-US" altLang="zh-CN"/>
          </a:p>
        </p:txBody>
      </p:sp>
    </p:spTree>
    <p:extLst>
      <p:ext uri="{BB962C8B-B14F-4D97-AF65-F5344CB8AC3E}">
        <p14:creationId xmlns:p14="http://schemas.microsoft.com/office/powerpoint/2010/main" val="21626795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39700" y="768350"/>
            <a:ext cx="6821488" cy="3836988"/>
          </a:xfrm>
        </p:spPr>
      </p:sp>
      <p:sp>
        <p:nvSpPr>
          <p:cNvPr id="116739" name="备注占位符 2"/>
          <p:cNvSpPr>
            <a:spLocks noGrp="1"/>
          </p:cNvSpPr>
          <p:nvPr>
            <p:ph type="body" idx="1"/>
          </p:nvPr>
        </p:nvSpPr>
        <p:spPr>
          <a:noFill/>
        </p:spPr>
        <p:txBody>
          <a:bodyPr/>
          <a:lstStyle/>
          <a:p>
            <a:pPr eaLnBrk="1" hangingPunct="1"/>
            <a:r>
              <a:rPr lang="zh-CN" altLang="en-US" dirty="0"/>
              <a:t>世界著名的计算机 科学家</a:t>
            </a:r>
            <a:r>
              <a:rPr lang="en-US" altLang="zh-CN" dirty="0"/>
              <a:t>Alfred </a:t>
            </a:r>
            <a:r>
              <a:rPr lang="en-US" altLang="zh-CN" dirty="0" err="1"/>
              <a:t>V.Aho</a:t>
            </a:r>
            <a:r>
              <a:rPr lang="zh-CN" altLang="en-US" dirty="0"/>
              <a:t>在他的经典著作</a:t>
            </a:r>
            <a:r>
              <a:rPr lang="en-US" altLang="zh-CN" dirty="0"/>
              <a:t>《</a:t>
            </a:r>
            <a:r>
              <a:rPr lang="zh-CN" altLang="en-US" dirty="0"/>
              <a:t>编译器</a:t>
            </a:r>
            <a:r>
              <a:rPr lang="en-US" altLang="zh-CN" dirty="0"/>
              <a:t>》</a:t>
            </a:r>
            <a:r>
              <a:rPr lang="zh-CN" altLang="en-US" dirty="0"/>
              <a:t>的</a:t>
            </a:r>
            <a:r>
              <a:rPr lang="zh-CN" altLang="zh-CN" dirty="0"/>
              <a:t>第</a:t>
            </a:r>
            <a:r>
              <a:rPr lang="en-US" altLang="zh-CN" dirty="0"/>
              <a:t>1</a:t>
            </a:r>
            <a:r>
              <a:rPr lang="zh-CN" altLang="zh-CN" dirty="0"/>
              <a:t>章第</a:t>
            </a:r>
            <a:r>
              <a:rPr lang="en-US" altLang="zh-CN" dirty="0"/>
              <a:t>1</a:t>
            </a:r>
            <a:r>
              <a:rPr lang="zh-CN" altLang="zh-CN" dirty="0"/>
              <a:t>句话写道：</a:t>
            </a:r>
            <a:endParaRPr lang="en-US" altLang="zh-CN" dirty="0"/>
          </a:p>
          <a:p>
            <a:pPr eaLnBrk="1" hangingPunct="1"/>
            <a:r>
              <a:rPr lang="zh-CN" altLang="zh-CN" dirty="0"/>
              <a:t>“编写编译器的原理和技术具有十分普遍的意义，以至于在每个计算机科学家的研究生涯中，本课程中的原理和技术都会反复用到。</a:t>
            </a:r>
            <a:endParaRPr lang="en-US" altLang="zh-CN" dirty="0"/>
          </a:p>
          <a:p>
            <a:pPr eaLnBrk="1" hangingPunct="1"/>
            <a:r>
              <a:rPr lang="zh-CN" altLang="zh-CN" dirty="0"/>
              <a:t>”这句话给出了这门课程在计算机专业中的重要地位。</a:t>
            </a:r>
            <a:endParaRPr lang="en-US" altLang="zh-CN" dirty="0"/>
          </a:p>
          <a:p>
            <a:pPr eaLnBrk="1" hangingPunct="1"/>
            <a:endParaRPr lang="en-US" altLang="zh-CN" dirty="0"/>
          </a:p>
          <a:p>
            <a:pPr eaLnBrk="1" hangingPunct="1"/>
            <a:r>
              <a:rPr lang="zh-CN" altLang="en-US" dirty="0"/>
              <a:t>本书是编译原理课程的经典教材，</a:t>
            </a:r>
            <a:endParaRPr lang="en-US" altLang="zh-CN" dirty="0"/>
          </a:p>
          <a:p>
            <a:pPr marL="0" lvl="1" defTabSz="948690" eaLnBrk="1" hangingPunct="1">
              <a:defRPr/>
            </a:pPr>
            <a:endParaRPr lang="en-US" altLang="zh-CN" dirty="0">
              <a:latin typeface="Arial" panose="020B0604020202020204" pitchFamily="34" charset="0"/>
            </a:endParaRPr>
          </a:p>
          <a:p>
            <a:r>
              <a:rPr lang="zh-CN" altLang="en-US" sz="1200" b="1" i="0" kern="1200" dirty="0">
                <a:solidFill>
                  <a:schemeClr val="tx1"/>
                </a:solidFill>
                <a:effectLst/>
                <a:latin typeface="Arial" panose="020B0604020202020204" pitchFamily="34" charset="0"/>
                <a:ea typeface="宋体" panose="02010600030101010101" pitchFamily="2" charset="-122"/>
                <a:cs typeface="+mn-cs"/>
              </a:rPr>
              <a:t>姚期智</a:t>
            </a:r>
          </a:p>
          <a:p>
            <a:r>
              <a:rPr lang="zh-CN" altLang="en-US" sz="1200" b="0" kern="1200" dirty="0">
                <a:solidFill>
                  <a:schemeClr val="tx1"/>
                </a:solidFill>
                <a:effectLst/>
                <a:latin typeface="Arial" panose="020B0604020202020204" pitchFamily="34" charset="0"/>
                <a:ea typeface="宋体" panose="02010600030101010101" pitchFamily="2" charset="-122"/>
                <a:cs typeface="+mn-cs"/>
              </a:rPr>
              <a:t>“</a:t>
            </a:r>
            <a:r>
              <a:rPr lang="en-US" altLang="zh-CN" sz="1200" b="0" kern="1200" dirty="0">
                <a:solidFill>
                  <a:schemeClr val="tx1"/>
                </a:solidFill>
                <a:effectLst/>
                <a:latin typeface="Arial" panose="020B0604020202020204" pitchFamily="34" charset="0"/>
                <a:ea typeface="宋体" panose="02010600030101010101" pitchFamily="2" charset="-122"/>
                <a:cs typeface="+mn-cs"/>
              </a:rPr>
              <a:t>2000</a:t>
            </a:r>
            <a:r>
              <a:rPr lang="zh-CN" altLang="en-US" sz="1200" b="0" kern="1200" dirty="0">
                <a:solidFill>
                  <a:schemeClr val="tx1"/>
                </a:solidFill>
                <a:effectLst/>
                <a:latin typeface="Arial" panose="020B0604020202020204" pitchFamily="34" charset="0"/>
                <a:ea typeface="宋体" panose="02010600030101010101" pitchFamily="2" charset="-122"/>
                <a:cs typeface="+mn-cs"/>
              </a:rPr>
              <a:t>年，中国科学家姚期智获图灵奖，这是中国人首次也是唯一一次获得图灵奖。”</a:t>
            </a:r>
          </a:p>
          <a:p>
            <a:pPr marL="0" lvl="1" defTabSz="948690" eaLnBrk="1" hangingPunct="1">
              <a:defRPr/>
            </a:pPr>
            <a:endParaRPr lang="en-US" altLang="zh-CN" dirty="0">
              <a:latin typeface="Arial" panose="020B0604020202020204" pitchFamily="34" charset="0"/>
            </a:endParaRPr>
          </a:p>
          <a:p>
            <a:pPr marL="0" lvl="1" defTabSz="948690" eaLnBrk="1" hangingPunct="1">
              <a:defRPr/>
            </a:pPr>
            <a:r>
              <a:rPr lang="zh-CN" altLang="en-US" dirty="0">
                <a:latin typeface="Arial" panose="020B0604020202020204" pitchFamily="34" charset="0"/>
              </a:rPr>
              <a:t>龙书的作者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Alfred </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Aho</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和</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Jeffrey Ullman</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凭借开创性的编译器和算法工作而获得</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2020</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年图灵奖</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pPr marL="0" lvl="1" defTabSz="948690" eaLnBrk="1" hangingPunct="1">
              <a:defRPr/>
            </a:pP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dirty="0">
                <a:effectLst/>
              </a:rPr>
              <a:t>姚期智 “</a:t>
            </a:r>
            <a:r>
              <a:rPr lang="en-US" altLang="zh-CN" dirty="0">
                <a:effectLst/>
              </a:rPr>
              <a:t>2000</a:t>
            </a:r>
            <a:r>
              <a:rPr lang="zh-CN" altLang="en-US" dirty="0">
                <a:effectLst/>
              </a:rPr>
              <a:t>年，中国科学家姚期智获图灵奖，这是中国人首次也是唯一一次获得图灵奖。”</a:t>
            </a:r>
          </a:p>
          <a:p>
            <a:r>
              <a:rPr lang="zh-CN" altLang="en-US" sz="1200" kern="1200" dirty="0">
                <a:solidFill>
                  <a:schemeClr val="tx1"/>
                </a:solidFill>
                <a:effectLst/>
                <a:latin typeface="Arial" panose="020B0604020202020204" pitchFamily="34" charset="0"/>
                <a:ea typeface="宋体" panose="02010600030101010101" pitchFamily="2" charset="-122"/>
                <a:cs typeface="+mn-cs"/>
              </a:rPr>
              <a:t>放弃名利，毅然回国创“姚班”，桃李满天下 爱国是一种情怀，是一种信仰，也是一种奉献。</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kern="1200" dirty="0">
                <a:solidFill>
                  <a:schemeClr val="tx1"/>
                </a:solidFill>
                <a:effectLst/>
                <a:latin typeface="Arial" panose="020B0604020202020204" pitchFamily="34" charset="0"/>
                <a:ea typeface="宋体" panose="02010600030101010101" pitchFamily="2" charset="-122"/>
                <a:cs typeface="+mn-cs"/>
              </a:rPr>
              <a:t>图灵奖唯一一位华人获得者是姚期智，姚期智是清华大学姚班的创立者，从物理学转到计算机学科，一位致力于为国家培养专业计算机人才的科学院士，为了回报祖国而回国，推动了我国计算机事业的进步，为国家培养了无数精英人才，为祖国计算机技术的发展做出了巨大贡献。</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因为对计算理论包括伪随机数生成、密码学与通信复杂度的突出贡献，美国计算机协会（</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ACM</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）也把</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2000</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年度的图灵奖授予他</a:t>
            </a:r>
            <a:endParaRPr lang="zh-CN" altLang="en-US" dirty="0">
              <a:effectLst/>
            </a:endParaRPr>
          </a:p>
          <a:p>
            <a:pPr marL="0" lvl="1" defTabSz="948690" eaLnBrk="1" hangingPunct="1">
              <a:defRPr/>
            </a:pPr>
            <a:endParaRPr lang="en-US" altLang="zh-CN" dirty="0">
              <a:latin typeface="Arial" panose="020B0604020202020204" pitchFamily="34" charset="0"/>
            </a:endParaRPr>
          </a:p>
        </p:txBody>
      </p:sp>
      <p:sp>
        <p:nvSpPr>
          <p:cNvPr id="116740" name="灯片编号占位符 3"/>
          <p:cNvSpPr>
            <a:spLocks noGrp="1"/>
          </p:cNvSpPr>
          <p:nvPr>
            <p:ph type="sldNum" sz="quarter" idx="5"/>
          </p:nvPr>
        </p:nvSpPr>
        <p:spPr>
          <a:noFill/>
        </p:spPr>
        <p:txBody>
          <a:bodyPr/>
          <a:lstStyle>
            <a:lvl1pPr defTabSz="989965" eaLnBrk="0" hangingPunct="0">
              <a:defRPr>
                <a:solidFill>
                  <a:schemeClr val="tx1"/>
                </a:solidFill>
                <a:latin typeface="Tahoma" panose="020B0604030504040204" pitchFamily="34" charset="0"/>
                <a:ea typeface="宋体" panose="02010600030101010101" pitchFamily="2" charset="-122"/>
              </a:defRPr>
            </a:lvl1pPr>
            <a:lvl2pPr marL="770890" indent="-296545" defTabSz="989965" eaLnBrk="0" hangingPunct="0">
              <a:defRPr>
                <a:solidFill>
                  <a:schemeClr val="tx1"/>
                </a:solidFill>
                <a:latin typeface="Tahoma" panose="020B0604030504040204" pitchFamily="34" charset="0"/>
                <a:ea typeface="宋体" panose="02010600030101010101" pitchFamily="2" charset="-122"/>
              </a:defRPr>
            </a:lvl2pPr>
            <a:lvl3pPr marL="1186180" indent="-237490" defTabSz="989965" eaLnBrk="0" hangingPunct="0">
              <a:defRPr>
                <a:solidFill>
                  <a:schemeClr val="tx1"/>
                </a:solidFill>
                <a:latin typeface="Tahoma" panose="020B0604030504040204" pitchFamily="34" charset="0"/>
                <a:ea typeface="宋体" panose="02010600030101010101" pitchFamily="2" charset="-122"/>
              </a:defRPr>
            </a:lvl3pPr>
            <a:lvl4pPr marL="1660525" indent="-237490" defTabSz="989965" eaLnBrk="0" hangingPunct="0">
              <a:defRPr>
                <a:solidFill>
                  <a:schemeClr val="tx1"/>
                </a:solidFill>
                <a:latin typeface="Tahoma" panose="020B0604030504040204" pitchFamily="34" charset="0"/>
                <a:ea typeface="宋体" panose="02010600030101010101" pitchFamily="2" charset="-122"/>
              </a:defRPr>
            </a:lvl4pPr>
            <a:lvl5pPr marL="2134870" indent="-237490" defTabSz="989965" eaLnBrk="0" hangingPunct="0">
              <a:defRPr>
                <a:solidFill>
                  <a:schemeClr val="tx1"/>
                </a:solidFill>
                <a:latin typeface="Tahoma" panose="020B0604030504040204" pitchFamily="34" charset="0"/>
                <a:ea typeface="宋体" panose="02010600030101010101" pitchFamily="2" charset="-122"/>
              </a:defRPr>
            </a:lvl5pPr>
            <a:lvl6pPr marL="260921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8356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5854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3288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1CF6401E-EA17-4D07-B855-28725AEF3B1F}" type="slidenum">
              <a:rPr lang="zh-CN" altLang="en-US">
                <a:latin typeface="Arial" panose="020B0604020202020204" pitchFamily="34" charset="0"/>
              </a:rPr>
              <a:t>53</a:t>
            </a:fld>
            <a:endParaRPr lang="en-US" altLang="zh-CN">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39700" y="768350"/>
            <a:ext cx="6821488" cy="3836988"/>
          </a:xfrm>
        </p:spPr>
      </p:sp>
      <p:sp>
        <p:nvSpPr>
          <p:cNvPr id="116739" name="备注占位符 2"/>
          <p:cNvSpPr>
            <a:spLocks noGrp="1"/>
          </p:cNvSpPr>
          <p:nvPr>
            <p:ph type="body" idx="1"/>
          </p:nvPr>
        </p:nvSpPr>
        <p:spPr>
          <a:noFill/>
        </p:spPr>
        <p:txBody>
          <a:bodyPr/>
          <a:lstStyle/>
          <a:p>
            <a:pPr defTabSz="948690">
              <a:defRPr/>
            </a:pPr>
            <a:r>
              <a:rPr lang="zh-CN" altLang="en-US" dirty="0"/>
              <a:t>（</a:t>
            </a:r>
            <a:r>
              <a:rPr lang="en-US" altLang="zh-CN" dirty="0"/>
              <a:t>1</a:t>
            </a:r>
            <a:r>
              <a:rPr lang="zh-CN" altLang="en-US" dirty="0"/>
              <a:t>）首先，这门课程可以让我们</a:t>
            </a:r>
            <a:r>
              <a:rPr lang="zh-CN" altLang="en-US" b="1" dirty="0">
                <a:latin typeface="Arial" panose="020B0604020202020204" pitchFamily="34" charset="0"/>
              </a:rPr>
              <a:t>更深刻地</a:t>
            </a:r>
            <a:r>
              <a:rPr lang="zh-CN" altLang="en-US" b="1" dirty="0">
                <a:latin typeface="楷体" panose="02010609060101010101" pitchFamily="49" charset="-122"/>
              </a:rPr>
              <a:t>理解高级语言程序的</a:t>
            </a:r>
            <a:r>
              <a:rPr lang="zh-CN" altLang="en-US" b="1" dirty="0">
                <a:solidFill>
                  <a:schemeClr val="tx2">
                    <a:lumMod val="60000"/>
                    <a:lumOff val="40000"/>
                  </a:schemeClr>
                </a:solidFill>
                <a:latin typeface="楷体" panose="02010609060101010101" pitchFamily="49" charset="-122"/>
              </a:rPr>
              <a:t>内部运行机制</a:t>
            </a:r>
            <a:endParaRPr lang="en-US" altLang="zh-CN" b="1" dirty="0">
              <a:solidFill>
                <a:schemeClr val="tx2">
                  <a:lumMod val="60000"/>
                  <a:lumOff val="40000"/>
                </a:schemeClr>
              </a:solidFill>
              <a:latin typeface="楷体" panose="02010609060101010101" pitchFamily="49" charset="-122"/>
            </a:endParaRPr>
          </a:p>
          <a:p>
            <a:r>
              <a:rPr lang="zh-CN" altLang="en-US" dirty="0"/>
              <a:t>例如，对于程序中声明的数据对象，在内存中是如何为它们分配空间的？</a:t>
            </a:r>
            <a:endParaRPr lang="en-US" altLang="zh-CN" dirty="0"/>
          </a:p>
          <a:p>
            <a:r>
              <a:rPr lang="zh-CN" altLang="en-US" dirty="0"/>
              <a:t>在程序运行的某一时刻，即可以访问本过程声明的局部数据对象，还可以访问过程外声明的非局部数据，如何找到这些非局部数据？</a:t>
            </a:r>
            <a:endParaRPr lang="en-US" altLang="zh-CN" dirty="0"/>
          </a:p>
          <a:p>
            <a:r>
              <a:rPr lang="zh-CN" altLang="en-US" dirty="0"/>
              <a:t>同学们可能接触过很多种编程语言。但是，我们学习一门技术，不仅要知其然，还要知其所以然。同学们有没有思考过每一种语言为什么要这样定义语法？</a:t>
            </a:r>
            <a:endParaRPr lang="en-US" altLang="zh-CN" dirty="0"/>
          </a:p>
          <a:p>
            <a:r>
              <a:rPr lang="zh-CN" altLang="en-US" dirty="0"/>
              <a:t>事实上，每一种语言的语法都不是随便定义的，其背后有着深刻的道理。</a:t>
            </a:r>
            <a:endParaRPr lang="en-US" altLang="zh-CN" dirty="0"/>
          </a:p>
          <a:p>
            <a:r>
              <a:rPr lang="zh-CN" altLang="en-US" dirty="0"/>
              <a:t>编译原理就是这样一门课程，它教给我们隐藏在编程技术后面的基本原理。掌握了这些基本原理，无论语言如何更新换代，我们都能应对自如，不被技术的发展所淘汰。</a:t>
            </a:r>
            <a:endParaRPr lang="en-US" altLang="zh-CN" dirty="0"/>
          </a:p>
          <a:p>
            <a:r>
              <a:rPr lang="zh-CN" altLang="en-US" dirty="0"/>
              <a:t>（</a:t>
            </a:r>
            <a:r>
              <a:rPr lang="en-US" altLang="zh-CN" dirty="0"/>
              <a:t>2</a:t>
            </a:r>
            <a:r>
              <a:rPr lang="zh-CN" altLang="en-US" dirty="0"/>
              <a:t>）这门课教给我们的不只是编译器构造的基本原理和流程，同时，还教给我们如何严谨地去思考、编写程序。</a:t>
            </a:r>
            <a:endParaRPr lang="en-US" altLang="zh-CN" dirty="0"/>
          </a:p>
          <a:p>
            <a:r>
              <a:rPr lang="zh-CN" altLang="en-US" dirty="0"/>
              <a:t>通过本课程的学习，我们对编程也会有更深入的了解。</a:t>
            </a:r>
            <a:endParaRPr lang="en-US" altLang="zh-CN" dirty="0"/>
          </a:p>
          <a:p>
            <a:r>
              <a:rPr lang="zh-CN" altLang="en-US" dirty="0"/>
              <a:t>对于代码应该怎么写，为什么要那么写，怎么写更好，错误是如何出现的，如果出错的后果是什么等等都能有理论到实践的全面认识。</a:t>
            </a:r>
          </a:p>
          <a:p>
            <a:r>
              <a:rPr lang="zh-CN" altLang="en-US" dirty="0"/>
              <a:t>（</a:t>
            </a:r>
            <a:r>
              <a:rPr lang="en-US" altLang="zh-CN" dirty="0"/>
              <a:t>3</a:t>
            </a:r>
            <a:r>
              <a:rPr lang="zh-CN" altLang="en-US" dirty="0"/>
              <a:t>）本课程非常有助于锻炼我们的逻辑思维能力。编译原理蕴含了计算机科学解决问题的基本思路和方法，即 “形式化→自动化”。</a:t>
            </a:r>
          </a:p>
          <a:p>
            <a:r>
              <a:rPr lang="zh-CN" altLang="en-US" dirty="0"/>
              <a:t>（</a:t>
            </a:r>
            <a:r>
              <a:rPr lang="en-US" altLang="zh-CN" dirty="0"/>
              <a:t>4</a:t>
            </a:r>
            <a:r>
              <a:rPr lang="zh-CN" altLang="en-US" dirty="0"/>
              <a:t>）本课程涉及的理论和方法在自然语言处理、模式识别、人工智能等领域都会或多或少地被用到。</a:t>
            </a:r>
          </a:p>
          <a:p>
            <a:r>
              <a:rPr lang="zh-CN" altLang="en-US" dirty="0"/>
              <a:t>（</a:t>
            </a:r>
            <a:r>
              <a:rPr lang="en-US" altLang="zh-CN" dirty="0"/>
              <a:t>5</a:t>
            </a:r>
            <a:r>
              <a:rPr lang="zh-CN" altLang="en-US" dirty="0"/>
              <a:t>）真正写编译器几乎不会用到，但有可能写简单的脚本解释器或使用、修改别人的解释器。</a:t>
            </a:r>
            <a:endParaRPr lang="en-US" altLang="zh-CN" dirty="0"/>
          </a:p>
          <a:p>
            <a:endParaRPr lang="en-US" altLang="zh-CN" dirty="0"/>
          </a:p>
          <a:p>
            <a:endParaRPr lang="en-US" altLang="zh-CN" dirty="0"/>
          </a:p>
          <a:p>
            <a:r>
              <a:rPr lang="zh-CN" altLang="en-US" dirty="0"/>
              <a:t>自然语言处理中的句法分析技术，输入法，机器自动翻译、结构化数据问答（</a:t>
            </a:r>
            <a:r>
              <a:rPr lang="en-US" altLang="zh-CN" dirty="0"/>
              <a:t>text2SQL</a:t>
            </a:r>
            <a:r>
              <a:rPr lang="zh-CN" altLang="en-US" dirty="0"/>
              <a:t>解析技术）</a:t>
            </a:r>
            <a:endParaRPr lang="en-US" altLang="zh-CN" dirty="0"/>
          </a:p>
          <a:p>
            <a:r>
              <a:rPr lang="zh-CN" altLang="en-US" dirty="0"/>
              <a:t>基于</a:t>
            </a:r>
            <a:r>
              <a:rPr lang="en-US" altLang="zh-CN" dirty="0"/>
              <a:t>AI</a:t>
            </a:r>
            <a:r>
              <a:rPr lang="zh-CN" altLang="en-US" dirty="0"/>
              <a:t>芯片的编程语言和编译器研发</a:t>
            </a:r>
            <a:endParaRPr lang="en-US" altLang="zh-CN" dirty="0"/>
          </a:p>
          <a:p>
            <a:endParaRPr lang="en-US" altLang="zh-CN" dirty="0"/>
          </a:p>
          <a:p>
            <a:r>
              <a:rPr lang="zh-CN" altLang="en-US" dirty="0"/>
              <a:t>新语言新特性：语言的发展是不断地提高抽象级别。抽象是递近的，聚合类型 </a:t>
            </a:r>
            <a:r>
              <a:rPr lang="en-US" altLang="zh-CN" dirty="0"/>
              <a:t>--  </a:t>
            </a:r>
            <a:r>
              <a:rPr lang="zh-CN" altLang="en-US" dirty="0"/>
              <a:t>面向对象</a:t>
            </a:r>
            <a:r>
              <a:rPr lang="en-US" altLang="zh-CN" dirty="0"/>
              <a:t>– </a:t>
            </a:r>
            <a:r>
              <a:rPr lang="zh-CN" altLang="en-US" dirty="0"/>
              <a:t>垃圾回收等</a:t>
            </a:r>
          </a:p>
        </p:txBody>
      </p:sp>
      <p:sp>
        <p:nvSpPr>
          <p:cNvPr id="116740" name="灯片编号占位符 3"/>
          <p:cNvSpPr>
            <a:spLocks noGrp="1"/>
          </p:cNvSpPr>
          <p:nvPr>
            <p:ph type="sldNum" sz="quarter" idx="5"/>
          </p:nvPr>
        </p:nvSpPr>
        <p:spPr>
          <a:noFill/>
        </p:spPr>
        <p:txBody>
          <a:bodyPr/>
          <a:lstStyle>
            <a:lvl1pPr defTabSz="989965" eaLnBrk="0" hangingPunct="0">
              <a:defRPr>
                <a:solidFill>
                  <a:schemeClr val="tx1"/>
                </a:solidFill>
                <a:latin typeface="Tahoma" panose="020B0604030504040204" pitchFamily="34" charset="0"/>
                <a:ea typeface="宋体" panose="02010600030101010101" pitchFamily="2" charset="-122"/>
              </a:defRPr>
            </a:lvl1pPr>
            <a:lvl2pPr marL="770890" indent="-296545" defTabSz="989965" eaLnBrk="0" hangingPunct="0">
              <a:defRPr>
                <a:solidFill>
                  <a:schemeClr val="tx1"/>
                </a:solidFill>
                <a:latin typeface="Tahoma" panose="020B0604030504040204" pitchFamily="34" charset="0"/>
                <a:ea typeface="宋体" panose="02010600030101010101" pitchFamily="2" charset="-122"/>
              </a:defRPr>
            </a:lvl2pPr>
            <a:lvl3pPr marL="1186180" indent="-237490" defTabSz="989965" eaLnBrk="0" hangingPunct="0">
              <a:defRPr>
                <a:solidFill>
                  <a:schemeClr val="tx1"/>
                </a:solidFill>
                <a:latin typeface="Tahoma" panose="020B0604030504040204" pitchFamily="34" charset="0"/>
                <a:ea typeface="宋体" panose="02010600030101010101" pitchFamily="2" charset="-122"/>
              </a:defRPr>
            </a:lvl3pPr>
            <a:lvl4pPr marL="1660525" indent="-237490" defTabSz="989965" eaLnBrk="0" hangingPunct="0">
              <a:defRPr>
                <a:solidFill>
                  <a:schemeClr val="tx1"/>
                </a:solidFill>
                <a:latin typeface="Tahoma" panose="020B0604030504040204" pitchFamily="34" charset="0"/>
                <a:ea typeface="宋体" panose="02010600030101010101" pitchFamily="2" charset="-122"/>
              </a:defRPr>
            </a:lvl4pPr>
            <a:lvl5pPr marL="2134870" indent="-237490" defTabSz="989965" eaLnBrk="0" hangingPunct="0">
              <a:defRPr>
                <a:solidFill>
                  <a:schemeClr val="tx1"/>
                </a:solidFill>
                <a:latin typeface="Tahoma" panose="020B0604030504040204" pitchFamily="34" charset="0"/>
                <a:ea typeface="宋体" panose="02010600030101010101" pitchFamily="2" charset="-122"/>
              </a:defRPr>
            </a:lvl5pPr>
            <a:lvl6pPr marL="260921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8356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5854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3288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1CF6401E-EA17-4D07-B855-28725AEF3B1F}" type="slidenum">
              <a:rPr lang="zh-CN" altLang="en-US">
                <a:latin typeface="Arial" panose="020B0604020202020204" pitchFamily="34" charset="0"/>
              </a:rPr>
              <a:t>54</a:t>
            </a:fld>
            <a:endParaRPr lang="en-US" altLang="zh-CN">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39700" y="768350"/>
            <a:ext cx="6821488" cy="3836988"/>
          </a:xfrm>
        </p:spPr>
      </p:sp>
      <p:sp>
        <p:nvSpPr>
          <p:cNvPr id="116739" name="备注占位符 2"/>
          <p:cNvSpPr>
            <a:spLocks noGrp="1"/>
          </p:cNvSpPr>
          <p:nvPr>
            <p:ph type="body" idx="1"/>
          </p:nvPr>
        </p:nvSpPr>
        <p:spPr>
          <a:noFill/>
        </p:spPr>
        <p:txBody>
          <a:bodyPr/>
          <a:lstStyle/>
          <a:p>
            <a:pPr defTabSz="948690">
              <a:defRPr/>
            </a:pPr>
            <a:r>
              <a:rPr lang="zh-CN" altLang="en-US" dirty="0"/>
              <a:t>（</a:t>
            </a:r>
            <a:r>
              <a:rPr lang="en-US" altLang="zh-CN" dirty="0"/>
              <a:t>1</a:t>
            </a:r>
            <a:r>
              <a:rPr lang="zh-CN" altLang="en-US" dirty="0"/>
              <a:t>）首先，这门课程可以让我们</a:t>
            </a:r>
            <a:r>
              <a:rPr lang="zh-CN" altLang="en-US" b="1" dirty="0">
                <a:latin typeface="Arial" panose="020B0604020202020204" pitchFamily="34" charset="0"/>
              </a:rPr>
              <a:t>更深刻地</a:t>
            </a:r>
            <a:r>
              <a:rPr lang="zh-CN" altLang="en-US" b="1" dirty="0">
                <a:latin typeface="楷体" panose="02010609060101010101" pitchFamily="49" charset="-122"/>
              </a:rPr>
              <a:t>理解高级语言程序的</a:t>
            </a:r>
            <a:r>
              <a:rPr lang="zh-CN" altLang="en-US" b="1" dirty="0">
                <a:solidFill>
                  <a:schemeClr val="tx2">
                    <a:lumMod val="60000"/>
                    <a:lumOff val="40000"/>
                  </a:schemeClr>
                </a:solidFill>
                <a:latin typeface="楷体" panose="02010609060101010101" pitchFamily="49" charset="-122"/>
              </a:rPr>
              <a:t>内部运行机制</a:t>
            </a:r>
            <a:endParaRPr lang="en-US" altLang="zh-CN" b="1" dirty="0">
              <a:solidFill>
                <a:schemeClr val="tx2">
                  <a:lumMod val="60000"/>
                  <a:lumOff val="40000"/>
                </a:schemeClr>
              </a:solidFill>
              <a:latin typeface="楷体" panose="02010609060101010101" pitchFamily="49" charset="-122"/>
            </a:endParaRPr>
          </a:p>
          <a:p>
            <a:r>
              <a:rPr lang="zh-CN" altLang="en-US" dirty="0"/>
              <a:t>例如，对于程序中声明的数据对象，在内存中是如何为它们分配空间的？</a:t>
            </a:r>
            <a:endParaRPr lang="en-US" altLang="zh-CN" dirty="0"/>
          </a:p>
          <a:p>
            <a:r>
              <a:rPr lang="zh-CN" altLang="en-US" dirty="0"/>
              <a:t>在程序运行的某一时刻，即可以访问本过程声明的局部数据对象，还可以访问过程外声明的非局部数据，如何找到这些非局部数据？</a:t>
            </a:r>
            <a:endParaRPr lang="en-US" altLang="zh-CN" dirty="0"/>
          </a:p>
          <a:p>
            <a:r>
              <a:rPr lang="zh-CN" altLang="en-US" dirty="0"/>
              <a:t>同学们可能接触过很多种编程语言。但是，我们学习一门技术，不仅要知其然，还要知其所以然。同学们有没有思考过每一种语言为什么要这样定义语法？</a:t>
            </a:r>
            <a:endParaRPr lang="en-US" altLang="zh-CN" dirty="0"/>
          </a:p>
          <a:p>
            <a:r>
              <a:rPr lang="zh-CN" altLang="en-US" dirty="0"/>
              <a:t>事实上，每一种语言的语法都不是随便定义的，其背后有着深刻的道理。</a:t>
            </a:r>
            <a:endParaRPr lang="en-US" altLang="zh-CN" dirty="0"/>
          </a:p>
          <a:p>
            <a:r>
              <a:rPr lang="zh-CN" altLang="en-US" dirty="0"/>
              <a:t>编译原理就是这样一门课程，它教给我们隐藏在编程技术后面的基本原理。掌握了这些基本原理，无论语言如何更新换代，我们都能应对自如，不被技术的发展所淘汰。</a:t>
            </a:r>
            <a:endParaRPr lang="en-US" altLang="zh-CN" dirty="0"/>
          </a:p>
          <a:p>
            <a:r>
              <a:rPr lang="zh-CN" altLang="en-US" dirty="0"/>
              <a:t>（</a:t>
            </a:r>
            <a:r>
              <a:rPr lang="en-US" altLang="zh-CN" dirty="0"/>
              <a:t>2</a:t>
            </a:r>
            <a:r>
              <a:rPr lang="zh-CN" altLang="en-US" dirty="0"/>
              <a:t>）这门课教给我们的不只是编译器构造的基本原理和流程，同时，还教给我们如何严谨地去思考、编写程序。</a:t>
            </a:r>
            <a:endParaRPr lang="en-US" altLang="zh-CN" dirty="0"/>
          </a:p>
          <a:p>
            <a:r>
              <a:rPr lang="zh-CN" altLang="en-US" dirty="0"/>
              <a:t>通过本课程的学习，我们对编程也会有更深入的了解。</a:t>
            </a:r>
            <a:endParaRPr lang="en-US" altLang="zh-CN" dirty="0"/>
          </a:p>
          <a:p>
            <a:r>
              <a:rPr lang="zh-CN" altLang="en-US" dirty="0"/>
              <a:t>对于代码应该怎么写，为什么要那么写，怎么写更好，错误是如何出现的，如果出错的后果是什么等等都能有理论到实践的全面认识。</a:t>
            </a:r>
          </a:p>
          <a:p>
            <a:r>
              <a:rPr lang="zh-CN" altLang="en-US" dirty="0"/>
              <a:t>（</a:t>
            </a:r>
            <a:r>
              <a:rPr lang="en-US" altLang="zh-CN" dirty="0"/>
              <a:t>3</a:t>
            </a:r>
            <a:r>
              <a:rPr lang="zh-CN" altLang="en-US" dirty="0"/>
              <a:t>）本课程非常有助于锻炼我们的逻辑思维能力。编译原理蕴含了计算机科学解决问题的基本思路和方法，即 “形式化→自动化”。</a:t>
            </a:r>
          </a:p>
          <a:p>
            <a:r>
              <a:rPr lang="zh-CN" altLang="en-US" dirty="0"/>
              <a:t>（</a:t>
            </a:r>
            <a:r>
              <a:rPr lang="en-US" altLang="zh-CN" dirty="0"/>
              <a:t>4</a:t>
            </a:r>
            <a:r>
              <a:rPr lang="zh-CN" altLang="en-US" dirty="0"/>
              <a:t>）本课程涉及的理论和方法在自然语言处理、模式识别、人工智能等领域都会或多或少地被用到。</a:t>
            </a:r>
          </a:p>
          <a:p>
            <a:r>
              <a:rPr lang="zh-CN" altLang="en-US" dirty="0"/>
              <a:t>（</a:t>
            </a:r>
            <a:r>
              <a:rPr lang="en-US" altLang="zh-CN" dirty="0"/>
              <a:t>5</a:t>
            </a:r>
            <a:r>
              <a:rPr lang="zh-CN" altLang="en-US" dirty="0"/>
              <a:t>）真正写编译器几乎不会用到，但有可能写简单的脚本解释器或使用、修改别人的解释器。</a:t>
            </a:r>
            <a:endParaRPr lang="en-US" altLang="zh-CN" dirty="0"/>
          </a:p>
          <a:p>
            <a:endParaRPr lang="en-US" altLang="zh-CN" dirty="0"/>
          </a:p>
          <a:p>
            <a:endParaRPr lang="en-US" altLang="zh-CN" dirty="0"/>
          </a:p>
          <a:p>
            <a:r>
              <a:rPr lang="zh-CN" altLang="en-US" dirty="0"/>
              <a:t>自然语言处理中的句法分析技术，输入法，机器自动翻译、结构化数据问答（</a:t>
            </a:r>
            <a:r>
              <a:rPr lang="en-US" altLang="zh-CN" dirty="0"/>
              <a:t>text2SQL</a:t>
            </a:r>
            <a:r>
              <a:rPr lang="zh-CN" altLang="en-US" dirty="0"/>
              <a:t>解析技术）</a:t>
            </a:r>
            <a:endParaRPr lang="en-US" altLang="zh-CN" dirty="0"/>
          </a:p>
          <a:p>
            <a:r>
              <a:rPr lang="zh-CN" altLang="en-US" dirty="0"/>
              <a:t>基于</a:t>
            </a:r>
            <a:r>
              <a:rPr lang="en-US" altLang="zh-CN" dirty="0"/>
              <a:t>AI</a:t>
            </a:r>
            <a:r>
              <a:rPr lang="zh-CN" altLang="en-US" dirty="0"/>
              <a:t>芯片的编程语言和编译器研发</a:t>
            </a:r>
            <a:endParaRPr lang="en-US" altLang="zh-CN" dirty="0"/>
          </a:p>
          <a:p>
            <a:endParaRPr lang="en-US" altLang="zh-CN" dirty="0"/>
          </a:p>
          <a:p>
            <a:r>
              <a:rPr lang="zh-CN" altLang="en-US" dirty="0"/>
              <a:t>新语言新特性：语言的发展是不断地提高抽象级别。抽象是递近的，聚合类型 </a:t>
            </a:r>
            <a:r>
              <a:rPr lang="en-US" altLang="zh-CN" dirty="0"/>
              <a:t>--  </a:t>
            </a:r>
            <a:r>
              <a:rPr lang="zh-CN" altLang="en-US" dirty="0"/>
              <a:t>面向对象</a:t>
            </a:r>
            <a:r>
              <a:rPr lang="en-US" altLang="zh-CN" dirty="0"/>
              <a:t>– </a:t>
            </a:r>
            <a:r>
              <a:rPr lang="zh-CN" altLang="en-US" dirty="0"/>
              <a:t>垃圾回收等</a:t>
            </a:r>
          </a:p>
        </p:txBody>
      </p:sp>
      <p:sp>
        <p:nvSpPr>
          <p:cNvPr id="116740" name="灯片编号占位符 3"/>
          <p:cNvSpPr>
            <a:spLocks noGrp="1"/>
          </p:cNvSpPr>
          <p:nvPr>
            <p:ph type="sldNum" sz="quarter" idx="5"/>
          </p:nvPr>
        </p:nvSpPr>
        <p:spPr>
          <a:noFill/>
        </p:spPr>
        <p:txBody>
          <a:bodyPr/>
          <a:lstStyle>
            <a:lvl1pPr defTabSz="989965" eaLnBrk="0" hangingPunct="0">
              <a:defRPr>
                <a:solidFill>
                  <a:schemeClr val="tx1"/>
                </a:solidFill>
                <a:latin typeface="Tahoma" panose="020B0604030504040204" pitchFamily="34" charset="0"/>
                <a:ea typeface="宋体" panose="02010600030101010101" pitchFamily="2" charset="-122"/>
              </a:defRPr>
            </a:lvl1pPr>
            <a:lvl2pPr marL="770890" indent="-296545" defTabSz="989965" eaLnBrk="0" hangingPunct="0">
              <a:defRPr>
                <a:solidFill>
                  <a:schemeClr val="tx1"/>
                </a:solidFill>
                <a:latin typeface="Tahoma" panose="020B0604030504040204" pitchFamily="34" charset="0"/>
                <a:ea typeface="宋体" panose="02010600030101010101" pitchFamily="2" charset="-122"/>
              </a:defRPr>
            </a:lvl2pPr>
            <a:lvl3pPr marL="1186180" indent="-237490" defTabSz="989965" eaLnBrk="0" hangingPunct="0">
              <a:defRPr>
                <a:solidFill>
                  <a:schemeClr val="tx1"/>
                </a:solidFill>
                <a:latin typeface="Tahoma" panose="020B0604030504040204" pitchFamily="34" charset="0"/>
                <a:ea typeface="宋体" panose="02010600030101010101" pitchFamily="2" charset="-122"/>
              </a:defRPr>
            </a:lvl3pPr>
            <a:lvl4pPr marL="1660525" indent="-237490" defTabSz="989965" eaLnBrk="0" hangingPunct="0">
              <a:defRPr>
                <a:solidFill>
                  <a:schemeClr val="tx1"/>
                </a:solidFill>
                <a:latin typeface="Tahoma" panose="020B0604030504040204" pitchFamily="34" charset="0"/>
                <a:ea typeface="宋体" panose="02010600030101010101" pitchFamily="2" charset="-122"/>
              </a:defRPr>
            </a:lvl4pPr>
            <a:lvl5pPr marL="2134870" indent="-237490" defTabSz="989965" eaLnBrk="0" hangingPunct="0">
              <a:defRPr>
                <a:solidFill>
                  <a:schemeClr val="tx1"/>
                </a:solidFill>
                <a:latin typeface="Tahoma" panose="020B0604030504040204" pitchFamily="34" charset="0"/>
                <a:ea typeface="宋体" panose="02010600030101010101" pitchFamily="2" charset="-122"/>
              </a:defRPr>
            </a:lvl5pPr>
            <a:lvl6pPr marL="260921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8356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5854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3288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1CF6401E-EA17-4D07-B855-28725AEF3B1F}" type="slidenum">
              <a:rPr lang="zh-CN" altLang="en-US">
                <a:latin typeface="Arial" panose="020B0604020202020204" pitchFamily="34" charset="0"/>
              </a:rPr>
              <a:t>56</a:t>
            </a:fld>
            <a:endParaRPr lang="en-US"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89965" eaLnBrk="0" hangingPunct="0">
              <a:defRPr>
                <a:solidFill>
                  <a:schemeClr val="tx1"/>
                </a:solidFill>
                <a:latin typeface="Tahoma" panose="020B0604030504040204" pitchFamily="34" charset="0"/>
                <a:ea typeface="宋体" panose="02010600030101010101" pitchFamily="2" charset="-122"/>
              </a:defRPr>
            </a:lvl1pPr>
            <a:lvl2pPr marL="770890" indent="-296545" defTabSz="989965" eaLnBrk="0" hangingPunct="0">
              <a:defRPr>
                <a:solidFill>
                  <a:schemeClr val="tx1"/>
                </a:solidFill>
                <a:latin typeface="Tahoma" panose="020B0604030504040204" pitchFamily="34" charset="0"/>
                <a:ea typeface="宋体" panose="02010600030101010101" pitchFamily="2" charset="-122"/>
              </a:defRPr>
            </a:lvl2pPr>
            <a:lvl3pPr marL="1186180" indent="-237490" defTabSz="989965" eaLnBrk="0" hangingPunct="0">
              <a:defRPr>
                <a:solidFill>
                  <a:schemeClr val="tx1"/>
                </a:solidFill>
                <a:latin typeface="Tahoma" panose="020B0604030504040204" pitchFamily="34" charset="0"/>
                <a:ea typeface="宋体" panose="02010600030101010101" pitchFamily="2" charset="-122"/>
              </a:defRPr>
            </a:lvl3pPr>
            <a:lvl4pPr marL="1660525" indent="-237490" defTabSz="989965" eaLnBrk="0" hangingPunct="0">
              <a:defRPr>
                <a:solidFill>
                  <a:schemeClr val="tx1"/>
                </a:solidFill>
                <a:latin typeface="Tahoma" panose="020B0604030504040204" pitchFamily="34" charset="0"/>
                <a:ea typeface="宋体" panose="02010600030101010101" pitchFamily="2" charset="-122"/>
              </a:defRPr>
            </a:lvl4pPr>
            <a:lvl5pPr marL="2134870" indent="-237490" defTabSz="989965" eaLnBrk="0" hangingPunct="0">
              <a:defRPr>
                <a:solidFill>
                  <a:schemeClr val="tx1"/>
                </a:solidFill>
                <a:latin typeface="Tahoma" panose="020B0604030504040204" pitchFamily="34" charset="0"/>
                <a:ea typeface="宋体" panose="02010600030101010101" pitchFamily="2" charset="-122"/>
              </a:defRPr>
            </a:lvl5pPr>
            <a:lvl6pPr marL="260921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8356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5854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3288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3CCCEA3B-7E9D-4E82-A5EB-4D757B4EEAE9}" type="slidenum">
              <a:rPr lang="zh-CN" altLang="en-US">
                <a:latin typeface="Arial" panose="020B0604020202020204" pitchFamily="34" charset="0"/>
              </a:rPr>
              <a:t>5</a:t>
            </a:fld>
            <a:endParaRPr lang="en-US" altLang="zh-CN">
              <a:latin typeface="Arial" panose="020B0604020202020204" pitchFamily="34" charset="0"/>
            </a:endParaRPr>
          </a:p>
        </p:txBody>
      </p:sp>
      <p:sp>
        <p:nvSpPr>
          <p:cNvPr id="77827" name="Rectangle 2"/>
          <p:cNvSpPr>
            <a:spLocks noGrp="1" noRot="1" noChangeAspect="1" noChangeArrowheads="1" noTextEdit="1"/>
          </p:cNvSpPr>
          <p:nvPr>
            <p:ph type="sldImg"/>
          </p:nvPr>
        </p:nvSpPr>
        <p:spPr>
          <a:xfrm>
            <a:off x="139700" y="768350"/>
            <a:ext cx="6821488" cy="3836988"/>
          </a:xfrm>
        </p:spPr>
      </p:sp>
      <p:sp>
        <p:nvSpPr>
          <p:cNvPr id="77828" name="Rectangle 3"/>
          <p:cNvSpPr>
            <a:spLocks noGrp="1" noChangeArrowheads="1"/>
          </p:cNvSpPr>
          <p:nvPr>
            <p:ph type="body" idx="1"/>
          </p:nvPr>
        </p:nvSpPr>
        <p:spPr>
          <a:noFill/>
        </p:spPr>
        <p:txBody>
          <a:bodyPr/>
          <a:lstStyle/>
          <a:p>
            <a:pPr defTabSz="948690" eaLnBrk="1" hangingPunct="1">
              <a:defRPr/>
            </a:pPr>
            <a:r>
              <a:rPr lang="zh-CN" altLang="en-US" dirty="0">
                <a:latin typeface="Arial" panose="020B0604020202020204" pitchFamily="34" charset="0"/>
                <a:ea typeface="楷体_GB2312" pitchFamily="49" charset="-122"/>
              </a:rPr>
              <a:t>编译器在语言处理系统中的位置</a:t>
            </a:r>
            <a:endParaRPr lang="en-US" altLang="zh-CN" dirty="0">
              <a:latin typeface="Arial" panose="020B0604020202020204" pitchFamily="34" charset="0"/>
              <a:ea typeface="楷体_GB2312" pitchFamily="49" charset="-122"/>
            </a:endParaRPr>
          </a:p>
          <a:p>
            <a:pPr eaLnBrk="1" hangingPunct="1"/>
            <a:r>
              <a:rPr lang="zh-CN" altLang="en-US" dirty="0">
                <a:latin typeface="Arial" panose="020B0604020202020204" pitchFamily="34" charset="0"/>
              </a:rPr>
              <a:t>为了</a:t>
            </a:r>
            <a:r>
              <a:rPr lang="zh-CN" altLang="en-US" b="1" dirty="0">
                <a:latin typeface="Arial" panose="020B0604020202020204" pitchFamily="34" charset="0"/>
              </a:rPr>
              <a:t>建立</a:t>
            </a:r>
            <a:r>
              <a:rPr lang="zh-CN" altLang="en-US" dirty="0">
                <a:latin typeface="Arial" panose="020B0604020202020204" pitchFamily="34" charset="0"/>
              </a:rPr>
              <a:t>可执行的</a:t>
            </a:r>
            <a:r>
              <a:rPr lang="zh-CN" altLang="en-US" b="1" dirty="0">
                <a:latin typeface="Arial" panose="020B0604020202020204" pitchFamily="34" charset="0"/>
              </a:rPr>
              <a:t>目标</a:t>
            </a:r>
            <a:r>
              <a:rPr lang="zh-CN" altLang="en-US" dirty="0">
                <a:latin typeface="Arial" panose="020B0604020202020204" pitchFamily="34" charset="0"/>
              </a:rPr>
              <a:t>程序，除了编译器以外，还需要一些其它程序</a:t>
            </a:r>
            <a:r>
              <a:rPr lang="en-US" altLang="zh-CN" dirty="0">
                <a:latin typeface="Arial" panose="020B0604020202020204" pitchFamily="34" charset="0"/>
              </a:rPr>
              <a:t>(</a:t>
            </a:r>
            <a:r>
              <a:rPr lang="zh-CN" altLang="en-US" dirty="0">
                <a:latin typeface="Arial" panose="020B0604020202020204" pitchFamily="34" charset="0"/>
              </a:rPr>
              <a:t>龙</a:t>
            </a:r>
            <a:r>
              <a:rPr lang="en-US" altLang="zh-CN" dirty="0">
                <a:latin typeface="Arial" panose="020B0604020202020204" pitchFamily="34" charset="0"/>
              </a:rPr>
              <a:t>2</a:t>
            </a:r>
            <a:r>
              <a:rPr lang="zh-CN" altLang="en-US" dirty="0">
                <a:latin typeface="Arial" panose="020B0604020202020204" pitchFamily="34" charset="0"/>
              </a:rPr>
              <a:t>，</a:t>
            </a:r>
            <a:r>
              <a:rPr lang="en-US" altLang="zh-CN" dirty="0">
                <a:latin typeface="Arial" panose="020B0604020202020204" pitchFamily="34" charset="0"/>
              </a:rPr>
              <a:t>p1)</a:t>
            </a:r>
            <a:endParaRPr lang="zh-CN" altLang="en-US" dirty="0">
              <a:latin typeface="Arial" panose="020B0604020202020204" pitchFamily="34" charset="0"/>
            </a:endParaRPr>
          </a:p>
          <a:p>
            <a:pPr eaLnBrk="1" hangingPunct="1"/>
            <a:r>
              <a:rPr lang="zh-CN" altLang="en-US" dirty="0">
                <a:latin typeface="Arial" panose="020B0604020202020204" pitchFamily="34" charset="0"/>
                <a:ea typeface="楷体_GB2312" pitchFamily="49" charset="-122"/>
              </a:rPr>
              <a:t>预处理器：源程序可能被</a:t>
            </a:r>
            <a:r>
              <a:rPr lang="zh-CN" altLang="en-US" b="1" dirty="0">
                <a:latin typeface="Arial" panose="020B0604020202020204" pitchFamily="34" charset="0"/>
                <a:ea typeface="楷体_GB2312" pitchFamily="49" charset="-122"/>
              </a:rPr>
              <a:t>分割</a:t>
            </a:r>
            <a:r>
              <a:rPr lang="zh-CN" altLang="en-US" dirty="0">
                <a:latin typeface="Arial" panose="020B0604020202020204" pitchFamily="34" charset="0"/>
                <a:ea typeface="楷体_GB2312" pitchFamily="49" charset="-122"/>
              </a:rPr>
              <a:t>成模块存储在</a:t>
            </a:r>
            <a:r>
              <a:rPr lang="zh-CN" altLang="en-US" dirty="0">
                <a:solidFill>
                  <a:schemeClr val="folHlink"/>
                </a:solidFill>
                <a:latin typeface="Arial" panose="020B0604020202020204" pitchFamily="34" charset="0"/>
                <a:ea typeface="楷体_GB2312" pitchFamily="49" charset="-122"/>
              </a:rPr>
              <a:t>不同的文件</a:t>
            </a:r>
            <a:r>
              <a:rPr lang="zh-CN" altLang="en-US" dirty="0">
                <a:latin typeface="Arial" panose="020B0604020202020204" pitchFamily="34" charset="0"/>
                <a:ea typeface="楷体_GB2312" pitchFamily="49" charset="-122"/>
              </a:rPr>
              <a:t>中，预处理器把存储在不同文件中的源程序</a:t>
            </a:r>
            <a:r>
              <a:rPr lang="zh-CN" altLang="en-US" b="1" dirty="0">
                <a:solidFill>
                  <a:schemeClr val="folHlink"/>
                </a:solidFill>
                <a:latin typeface="Arial" panose="020B0604020202020204" pitchFamily="34" charset="0"/>
                <a:ea typeface="楷体_GB2312" pitchFamily="49" charset="-122"/>
              </a:rPr>
              <a:t>聚合</a:t>
            </a:r>
            <a:r>
              <a:rPr lang="zh-CN" altLang="en-US" dirty="0">
                <a:latin typeface="Arial" panose="020B0604020202020204" pitchFamily="34" charset="0"/>
                <a:ea typeface="楷体_GB2312" pitchFamily="49" charset="-122"/>
              </a:rPr>
              <a:t>在一起，还负责把被称为</a:t>
            </a:r>
            <a:r>
              <a:rPr lang="zh-CN" altLang="en-US" dirty="0">
                <a:solidFill>
                  <a:schemeClr val="folHlink"/>
                </a:solidFill>
                <a:latin typeface="Arial" panose="020B0604020202020204" pitchFamily="34" charset="0"/>
                <a:ea typeface="楷体_GB2312" pitchFamily="49" charset="-122"/>
              </a:rPr>
              <a:t>宏</a:t>
            </a:r>
            <a:r>
              <a:rPr lang="zh-CN" altLang="en-US" dirty="0">
                <a:latin typeface="Arial" panose="020B0604020202020204" pitchFamily="34" charset="0"/>
                <a:ea typeface="楷体_GB2312" pitchFamily="49" charset="-122"/>
              </a:rPr>
              <a:t>的缩写语句</a:t>
            </a:r>
            <a:r>
              <a:rPr lang="zh-CN" altLang="en-US" b="1" dirty="0">
                <a:latin typeface="Arial" panose="020B0604020202020204" pitchFamily="34" charset="0"/>
                <a:ea typeface="楷体_GB2312" pitchFamily="49" charset="-122"/>
              </a:rPr>
              <a:t>扩展</a:t>
            </a:r>
            <a:r>
              <a:rPr lang="zh-CN" altLang="en-US" dirty="0">
                <a:latin typeface="Arial" panose="020B0604020202020204" pitchFamily="34" charset="0"/>
                <a:ea typeface="楷体_GB2312" pitchFamily="49" charset="-122"/>
              </a:rPr>
              <a:t>为原始语句</a:t>
            </a:r>
          </a:p>
          <a:p>
            <a:pPr eaLnBrk="1" hangingPunct="1"/>
            <a:endParaRPr lang="en-US" altLang="zh-CN" b="1" dirty="0">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39700" y="768350"/>
            <a:ext cx="6821488" cy="3836988"/>
          </a:xfrm>
        </p:spPr>
      </p:sp>
      <p:sp>
        <p:nvSpPr>
          <p:cNvPr id="116739" name="备注占位符 2"/>
          <p:cNvSpPr>
            <a:spLocks noGrp="1"/>
          </p:cNvSpPr>
          <p:nvPr>
            <p:ph type="body" idx="1"/>
          </p:nvPr>
        </p:nvSpPr>
        <p:spPr>
          <a:noFill/>
        </p:spPr>
        <p:txBody>
          <a:bodyPr/>
          <a:lstStyle/>
          <a:p>
            <a:pPr eaLnBrk="1" hangingPunct="1"/>
            <a:r>
              <a:rPr kumimoji="1" lang="zh-CN" altLang="en-US" dirty="0">
                <a:latin typeface="华文行楷" panose="02010800040101010101" pitchFamily="2" charset="-122"/>
                <a:ea typeface="华文行楷" panose="02010800040101010101" pitchFamily="2" charset="-122"/>
              </a:rPr>
              <a:t>结构编辑器不仅实现普通文本编辑器的文本创建和修改功能，而且还对程序文本进行分析，为源程序构造恰当的层次结构（龙</a:t>
            </a:r>
            <a:r>
              <a:rPr kumimoji="1" lang="en-US" altLang="zh-CN" dirty="0">
                <a:latin typeface="华文行楷" panose="02010800040101010101" pitchFamily="2" charset="-122"/>
                <a:ea typeface="华文行楷" panose="02010800040101010101" pitchFamily="2" charset="-122"/>
              </a:rPr>
              <a:t>1p2</a:t>
            </a:r>
            <a:r>
              <a:rPr kumimoji="1" lang="zh-CN" altLang="en-US" dirty="0">
                <a:latin typeface="华文行楷" panose="02010800040101010101" pitchFamily="2" charset="-122"/>
                <a:ea typeface="华文行楷" panose="02010800040101010101" pitchFamily="2" charset="-122"/>
              </a:rPr>
              <a:t>）</a:t>
            </a:r>
            <a:endParaRPr kumimoji="1" lang="en-US" altLang="zh-CN" dirty="0">
              <a:latin typeface="华文行楷" panose="02010800040101010101" pitchFamily="2" charset="-122"/>
              <a:ea typeface="华文行楷" panose="02010800040101010101" pitchFamily="2" charset="-122"/>
            </a:endParaRPr>
          </a:p>
          <a:p>
            <a:pPr eaLnBrk="1" hangingPunct="1"/>
            <a:r>
              <a:rPr kumimoji="1" lang="zh-CN" altLang="en-US" dirty="0">
                <a:latin typeface="华文行楷" panose="02010800040101010101" pitchFamily="2" charset="-122"/>
                <a:ea typeface="华文行楷" panose="02010800040101010101" pitchFamily="2" charset="-122"/>
              </a:rPr>
              <a:t>例如，可以检查输入的格式是否正确</a:t>
            </a:r>
            <a:endParaRPr kumimoji="1" lang="en-US" altLang="zh-CN" dirty="0">
              <a:latin typeface="华文行楷" panose="02010800040101010101" pitchFamily="2" charset="-122"/>
              <a:ea typeface="华文行楷" panose="02010800040101010101" pitchFamily="2" charset="-122"/>
            </a:endParaRPr>
          </a:p>
          <a:p>
            <a:pPr eaLnBrk="1" hangingPunct="1"/>
            <a:endParaRPr kumimoji="1" lang="en-US" altLang="zh-CN" dirty="0">
              <a:latin typeface="华文行楷" panose="02010800040101010101" pitchFamily="2" charset="-122"/>
              <a:ea typeface="华文行楷" panose="02010800040101010101" pitchFamily="2" charset="-122"/>
            </a:endParaRPr>
          </a:p>
          <a:p>
            <a:pPr eaLnBrk="1" hangingPunct="1"/>
            <a:r>
              <a:rPr kumimoji="1" lang="zh-CN" altLang="en-US" dirty="0">
                <a:latin typeface="华文行楷" panose="02010800040101010101" pitchFamily="2" charset="-122"/>
                <a:ea typeface="华文行楷" panose="02010800040101010101" pitchFamily="2" charset="-122"/>
              </a:rPr>
              <a:t>（</a:t>
            </a:r>
            <a:r>
              <a:rPr kumimoji="1" lang="en-US" altLang="zh-CN" dirty="0">
                <a:latin typeface="华文行楷" panose="02010800040101010101" pitchFamily="2" charset="-122"/>
                <a:ea typeface="华文行楷" panose="02010800040101010101" pitchFamily="2" charset="-122"/>
              </a:rPr>
              <a:t>1</a:t>
            </a:r>
            <a:r>
              <a:rPr kumimoji="1" lang="zh-CN" altLang="en-US" dirty="0">
                <a:latin typeface="华文行楷" panose="02010800040101010101" pitchFamily="2" charset="-122"/>
                <a:ea typeface="华文行楷" panose="02010800040101010101" pitchFamily="2" charset="-122"/>
              </a:rPr>
              <a:t>）语言的结构化编辑器</a:t>
            </a:r>
          </a:p>
          <a:p>
            <a:pPr eaLnBrk="1" hangingPunct="1"/>
            <a:r>
              <a:rPr kumimoji="1" lang="zh-CN" altLang="en-US" dirty="0">
                <a:latin typeface="Arial" panose="020B0604020202020204" pitchFamily="34" charset="0"/>
              </a:rPr>
              <a:t>根据编译原理的语法制导翻译技术，引导用户在语言的语法约束下编制程序，能自动地提供关键字和与其匹配的关键字，如</a:t>
            </a:r>
            <a:r>
              <a:rPr kumimoji="1" lang="en-US" altLang="zh-CN" dirty="0">
                <a:latin typeface="Arial" panose="020B0604020202020204" pitchFamily="34" charset="0"/>
              </a:rPr>
              <a:t>if</a:t>
            </a:r>
            <a:r>
              <a:rPr kumimoji="1" lang="zh-CN" altLang="en-US" dirty="0">
                <a:latin typeface="Arial" panose="020B0604020202020204" pitchFamily="34" charset="0"/>
              </a:rPr>
              <a:t>后必须有</a:t>
            </a:r>
            <a:r>
              <a:rPr kumimoji="1" lang="en-US" altLang="zh-CN" dirty="0">
                <a:latin typeface="Arial" panose="020B0604020202020204" pitchFamily="34" charset="0"/>
              </a:rPr>
              <a:t>then</a:t>
            </a:r>
            <a:r>
              <a:rPr kumimoji="1" lang="zh-CN" altLang="en-US" dirty="0">
                <a:latin typeface="Arial" panose="020B0604020202020204" pitchFamily="34" charset="0"/>
              </a:rPr>
              <a:t>，</a:t>
            </a:r>
            <a:r>
              <a:rPr kumimoji="1" lang="en-US" altLang="zh-CN" dirty="0">
                <a:latin typeface="Arial" panose="020B0604020202020204" pitchFamily="34" charset="0"/>
              </a:rPr>
              <a:t>begin</a:t>
            </a:r>
            <a:r>
              <a:rPr kumimoji="1" lang="zh-CN" altLang="en-US" dirty="0">
                <a:latin typeface="Arial" panose="020B0604020202020204" pitchFamily="34" charset="0"/>
              </a:rPr>
              <a:t>和</a:t>
            </a:r>
            <a:r>
              <a:rPr kumimoji="1" lang="en-US" altLang="zh-CN" dirty="0">
                <a:latin typeface="Arial" panose="020B0604020202020204" pitchFamily="34" charset="0"/>
              </a:rPr>
              <a:t>end</a:t>
            </a:r>
            <a:r>
              <a:rPr kumimoji="1" lang="zh-CN" altLang="en-US" dirty="0">
                <a:latin typeface="Arial" panose="020B0604020202020204" pitchFamily="34" charset="0"/>
              </a:rPr>
              <a:t>的配对，左右括号的配对等，这样可以减少语法上的错误，可加快对源程序的调试，提高效率和质量。 （</a:t>
            </a:r>
            <a:r>
              <a:rPr kumimoji="1" lang="en-US" altLang="zh-CN" dirty="0">
                <a:latin typeface="Arial" panose="020B0604020202020204" pitchFamily="34" charset="0"/>
              </a:rPr>
              <a:t>net</a:t>
            </a:r>
            <a:r>
              <a:rPr kumimoji="1" lang="zh-CN" altLang="en-US" dirty="0">
                <a:latin typeface="Arial" panose="020B0604020202020204" pitchFamily="34" charset="0"/>
              </a:rPr>
              <a:t>）</a:t>
            </a:r>
          </a:p>
          <a:p>
            <a:pPr eaLnBrk="1" hangingPunct="1"/>
            <a:endParaRPr kumimoji="1" lang="zh-CN" altLang="en-US" dirty="0">
              <a:latin typeface="Arial" panose="020B0604020202020204" pitchFamily="34" charset="0"/>
            </a:endParaRPr>
          </a:p>
        </p:txBody>
      </p:sp>
      <p:sp>
        <p:nvSpPr>
          <p:cNvPr id="116740" name="灯片编号占位符 3"/>
          <p:cNvSpPr>
            <a:spLocks noGrp="1"/>
          </p:cNvSpPr>
          <p:nvPr>
            <p:ph type="sldNum" sz="quarter" idx="5"/>
          </p:nvPr>
        </p:nvSpPr>
        <p:spPr>
          <a:noFill/>
        </p:spPr>
        <p:txBody>
          <a:bodyPr/>
          <a:lstStyle>
            <a:lvl1pPr defTabSz="989965" eaLnBrk="0" hangingPunct="0">
              <a:defRPr>
                <a:solidFill>
                  <a:schemeClr val="tx1"/>
                </a:solidFill>
                <a:latin typeface="Tahoma" panose="020B0604030504040204" pitchFamily="34" charset="0"/>
                <a:ea typeface="宋体" panose="02010600030101010101" pitchFamily="2" charset="-122"/>
              </a:defRPr>
            </a:lvl1pPr>
            <a:lvl2pPr marL="770890" indent="-296545" defTabSz="989965" eaLnBrk="0" hangingPunct="0">
              <a:defRPr>
                <a:solidFill>
                  <a:schemeClr val="tx1"/>
                </a:solidFill>
                <a:latin typeface="Tahoma" panose="020B0604030504040204" pitchFamily="34" charset="0"/>
                <a:ea typeface="宋体" panose="02010600030101010101" pitchFamily="2" charset="-122"/>
              </a:defRPr>
            </a:lvl2pPr>
            <a:lvl3pPr marL="1186180" indent="-237490" defTabSz="989965" eaLnBrk="0" hangingPunct="0">
              <a:defRPr>
                <a:solidFill>
                  <a:schemeClr val="tx1"/>
                </a:solidFill>
                <a:latin typeface="Tahoma" panose="020B0604030504040204" pitchFamily="34" charset="0"/>
                <a:ea typeface="宋体" panose="02010600030101010101" pitchFamily="2" charset="-122"/>
              </a:defRPr>
            </a:lvl3pPr>
            <a:lvl4pPr marL="1660525" indent="-237490" defTabSz="989965" eaLnBrk="0" hangingPunct="0">
              <a:defRPr>
                <a:solidFill>
                  <a:schemeClr val="tx1"/>
                </a:solidFill>
                <a:latin typeface="Tahoma" panose="020B0604030504040204" pitchFamily="34" charset="0"/>
                <a:ea typeface="宋体" panose="02010600030101010101" pitchFamily="2" charset="-122"/>
              </a:defRPr>
            </a:lvl4pPr>
            <a:lvl5pPr marL="2134870" indent="-237490" defTabSz="989965" eaLnBrk="0" hangingPunct="0">
              <a:defRPr>
                <a:solidFill>
                  <a:schemeClr val="tx1"/>
                </a:solidFill>
                <a:latin typeface="Tahoma" panose="020B0604030504040204" pitchFamily="34" charset="0"/>
                <a:ea typeface="宋体" panose="02010600030101010101" pitchFamily="2" charset="-122"/>
              </a:defRPr>
            </a:lvl5pPr>
            <a:lvl6pPr marL="260921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8356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5854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3288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1CF6401E-EA17-4D07-B855-28725AEF3B1F}" type="slidenum">
              <a:rPr lang="zh-CN" altLang="en-US">
                <a:latin typeface="Arial" panose="020B0604020202020204" pitchFamily="34" charset="0"/>
              </a:rPr>
              <a:t>57</a:t>
            </a:fld>
            <a:endParaRPr lang="en-US" altLang="zh-CN">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39700" y="768350"/>
            <a:ext cx="6821488" cy="3836988"/>
          </a:xfrm>
        </p:spPr>
      </p:sp>
      <p:sp>
        <p:nvSpPr>
          <p:cNvPr id="116739" name="备注占位符 2"/>
          <p:cNvSpPr>
            <a:spLocks noGrp="1"/>
          </p:cNvSpPr>
          <p:nvPr>
            <p:ph type="body" idx="1"/>
          </p:nvPr>
        </p:nvSpPr>
        <p:spPr>
          <a:noFill/>
        </p:spPr>
        <p:txBody>
          <a:bodyPr/>
          <a:lstStyle/>
          <a:p>
            <a:pPr eaLnBrk="1" hangingPunct="1"/>
            <a:endParaRPr kumimoji="1" lang="zh-CN" altLang="en-US" dirty="0">
              <a:latin typeface="Arial" panose="020B0604020202020204" pitchFamily="34" charset="0"/>
            </a:endParaRPr>
          </a:p>
        </p:txBody>
      </p:sp>
      <p:sp>
        <p:nvSpPr>
          <p:cNvPr id="116740" name="灯片编号占位符 3"/>
          <p:cNvSpPr>
            <a:spLocks noGrp="1"/>
          </p:cNvSpPr>
          <p:nvPr>
            <p:ph type="sldNum" sz="quarter" idx="5"/>
          </p:nvPr>
        </p:nvSpPr>
        <p:spPr>
          <a:noFill/>
        </p:spPr>
        <p:txBody>
          <a:bodyPr/>
          <a:lstStyle>
            <a:lvl1pPr defTabSz="989965" eaLnBrk="0" hangingPunct="0">
              <a:defRPr>
                <a:solidFill>
                  <a:schemeClr val="tx1"/>
                </a:solidFill>
                <a:latin typeface="Tahoma" panose="020B0604030504040204" pitchFamily="34" charset="0"/>
                <a:ea typeface="宋体" panose="02010600030101010101" pitchFamily="2" charset="-122"/>
              </a:defRPr>
            </a:lvl1pPr>
            <a:lvl2pPr marL="770890" indent="-296545" defTabSz="989965" eaLnBrk="0" hangingPunct="0">
              <a:defRPr>
                <a:solidFill>
                  <a:schemeClr val="tx1"/>
                </a:solidFill>
                <a:latin typeface="Tahoma" panose="020B0604030504040204" pitchFamily="34" charset="0"/>
                <a:ea typeface="宋体" panose="02010600030101010101" pitchFamily="2" charset="-122"/>
              </a:defRPr>
            </a:lvl2pPr>
            <a:lvl3pPr marL="1186180" indent="-237490" defTabSz="989965" eaLnBrk="0" hangingPunct="0">
              <a:defRPr>
                <a:solidFill>
                  <a:schemeClr val="tx1"/>
                </a:solidFill>
                <a:latin typeface="Tahoma" panose="020B0604030504040204" pitchFamily="34" charset="0"/>
                <a:ea typeface="宋体" panose="02010600030101010101" pitchFamily="2" charset="-122"/>
              </a:defRPr>
            </a:lvl3pPr>
            <a:lvl4pPr marL="1660525" indent="-237490" defTabSz="989965" eaLnBrk="0" hangingPunct="0">
              <a:defRPr>
                <a:solidFill>
                  <a:schemeClr val="tx1"/>
                </a:solidFill>
                <a:latin typeface="Tahoma" panose="020B0604030504040204" pitchFamily="34" charset="0"/>
                <a:ea typeface="宋体" panose="02010600030101010101" pitchFamily="2" charset="-122"/>
              </a:defRPr>
            </a:lvl4pPr>
            <a:lvl5pPr marL="2134870" indent="-237490" defTabSz="989965" eaLnBrk="0" hangingPunct="0">
              <a:defRPr>
                <a:solidFill>
                  <a:schemeClr val="tx1"/>
                </a:solidFill>
                <a:latin typeface="Tahoma" panose="020B0604030504040204" pitchFamily="34" charset="0"/>
                <a:ea typeface="宋体" panose="02010600030101010101" pitchFamily="2" charset="-122"/>
              </a:defRPr>
            </a:lvl5pPr>
            <a:lvl6pPr marL="260921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8356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5854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3288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1CF6401E-EA17-4D07-B855-28725AEF3B1F}" type="slidenum">
              <a:rPr lang="zh-CN" altLang="en-US">
                <a:latin typeface="Arial" panose="020B0604020202020204" pitchFamily="34" charset="0"/>
              </a:rPr>
              <a:t>58</a:t>
            </a:fld>
            <a:endParaRPr lang="en-US" altLang="zh-CN">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39700" y="768350"/>
            <a:ext cx="6821488" cy="3836988"/>
          </a:xfrm>
        </p:spPr>
      </p:sp>
      <p:sp>
        <p:nvSpPr>
          <p:cNvPr id="116739" name="备注占位符 2"/>
          <p:cNvSpPr>
            <a:spLocks noGrp="1"/>
          </p:cNvSpPr>
          <p:nvPr>
            <p:ph type="body" idx="1"/>
          </p:nvPr>
        </p:nvSpPr>
        <p:spPr>
          <a:noFill/>
        </p:spPr>
        <p:txBody>
          <a:bodyPr/>
          <a:lstStyle/>
          <a:p>
            <a:pPr defTabSz="948690" eaLnBrk="1" hangingPunct="1">
              <a:defRPr/>
            </a:pPr>
            <a:r>
              <a:rPr kumimoji="1" lang="zh-CN" altLang="en-US" dirty="0">
                <a:latin typeface="Arial" panose="020B0604020202020204" pitchFamily="34" charset="0"/>
              </a:rPr>
              <a:t>在原本为编译器优化而开发的数据流分析技术的基础上，可以创建静态检测器。（龙</a:t>
            </a:r>
            <a:r>
              <a:rPr kumimoji="1" lang="en-US" altLang="zh-CN" dirty="0">
                <a:latin typeface="Arial" panose="020B0604020202020204" pitchFamily="34" charset="0"/>
              </a:rPr>
              <a:t>2p14</a:t>
            </a:r>
            <a:r>
              <a:rPr kumimoji="1" lang="zh-CN" altLang="en-US" dirty="0">
                <a:latin typeface="Arial" panose="020B0604020202020204" pitchFamily="34" charset="0"/>
              </a:rPr>
              <a:t>）</a:t>
            </a:r>
          </a:p>
          <a:p>
            <a:pPr defTabSz="948690" eaLnBrk="1" hangingPunct="1">
              <a:defRPr/>
            </a:pPr>
            <a:r>
              <a:rPr kumimoji="1" lang="zh-CN" altLang="en-US" dirty="0">
                <a:latin typeface="Arial" panose="020B0604020202020204" pitchFamily="34" charset="0"/>
              </a:rPr>
              <a:t>很多原本为编译器优化所开发的数据流分析技术可以用来创建相应的工具，帮助程序员完成他们的软件工程任务。（龙</a:t>
            </a:r>
            <a:r>
              <a:rPr kumimoji="1" lang="en-US" altLang="zh-CN" dirty="0">
                <a:latin typeface="Arial" panose="020B0604020202020204" pitchFamily="34" charset="0"/>
              </a:rPr>
              <a:t>2p14</a:t>
            </a:r>
            <a:r>
              <a:rPr kumimoji="1" lang="zh-CN" altLang="en-US" dirty="0">
                <a:latin typeface="Arial" panose="020B0604020202020204" pitchFamily="34" charset="0"/>
              </a:rPr>
              <a:t>）</a:t>
            </a:r>
          </a:p>
          <a:p>
            <a:pPr defTabSz="948690" eaLnBrk="1" hangingPunct="1">
              <a:defRPr/>
            </a:pPr>
            <a:r>
              <a:rPr kumimoji="1" lang="zh-CN" altLang="en-US" dirty="0">
                <a:latin typeface="Arial" panose="020B0604020202020204" pitchFamily="34" charset="0"/>
              </a:rPr>
              <a:t>是一种软件测试工具</a:t>
            </a:r>
            <a:endParaRPr kumimoji="1" lang="en-US" altLang="zh-CN" dirty="0">
              <a:latin typeface="Arial" panose="020B0604020202020204" pitchFamily="34" charset="0"/>
            </a:endParaRPr>
          </a:p>
          <a:p>
            <a:pPr defTabSz="948690" eaLnBrk="1" hangingPunct="1">
              <a:defRPr/>
            </a:pPr>
            <a:r>
              <a:rPr kumimoji="1" lang="zh-CN" altLang="en-US" dirty="0">
                <a:latin typeface="Arial" panose="020B0604020202020204" pitchFamily="34" charset="0"/>
              </a:rPr>
              <a:t>静态探测一个程序是否具有安全漏洞（龙</a:t>
            </a:r>
            <a:r>
              <a:rPr kumimoji="1" lang="en-US" altLang="zh-CN" dirty="0">
                <a:latin typeface="Arial" panose="020B0604020202020204" pitchFamily="34" charset="0"/>
              </a:rPr>
              <a:t>2p14</a:t>
            </a:r>
            <a:r>
              <a:rPr kumimoji="1" lang="zh-CN" altLang="en-US" dirty="0">
                <a:latin typeface="Arial" panose="020B0604020202020204" pitchFamily="34" charset="0"/>
              </a:rPr>
              <a:t>）</a:t>
            </a:r>
            <a:endParaRPr kumimoji="1" lang="en-US" altLang="zh-CN" dirty="0">
              <a:latin typeface="Arial" panose="020B0604020202020204" pitchFamily="34" charset="0"/>
            </a:endParaRPr>
          </a:p>
          <a:p>
            <a:pPr eaLnBrk="1" hangingPunct="1"/>
            <a:r>
              <a:rPr kumimoji="1" lang="zh-CN" altLang="en-US" dirty="0">
                <a:latin typeface="Arial" panose="020B0604020202020204" pitchFamily="34" charset="0"/>
              </a:rPr>
              <a:t>静态检测器（</a:t>
            </a:r>
            <a:r>
              <a:rPr kumimoji="1" lang="en-US" altLang="zh-CN" dirty="0">
                <a:latin typeface="Arial" panose="020B0604020202020204" pitchFamily="34" charset="0"/>
              </a:rPr>
              <a:t>cy</a:t>
            </a:r>
            <a:r>
              <a:rPr kumimoji="1" lang="zh-CN" altLang="en-US" dirty="0">
                <a:latin typeface="Arial" panose="020B0604020202020204" pitchFamily="34" charset="0"/>
              </a:rPr>
              <a:t>译）会用到代码优化中的数据流分析技术（</a:t>
            </a:r>
            <a:r>
              <a:rPr kumimoji="1" lang="en-US" altLang="zh-CN" dirty="0">
                <a:latin typeface="Arial" panose="020B0604020202020204" pitchFamily="34" charset="0"/>
              </a:rPr>
              <a:t>cy</a:t>
            </a:r>
            <a:r>
              <a:rPr kumimoji="1" lang="zh-CN" altLang="en-US" dirty="0">
                <a:latin typeface="Arial" panose="020B0604020202020204" pitchFamily="34" charset="0"/>
              </a:rPr>
              <a:t>）</a:t>
            </a:r>
            <a:endParaRPr kumimoji="1" lang="en-US" altLang="zh-CN" dirty="0">
              <a:latin typeface="Arial" panose="020B0604020202020204" pitchFamily="34" charset="0"/>
            </a:endParaRPr>
          </a:p>
          <a:p>
            <a:pPr eaLnBrk="1" hangingPunct="1"/>
            <a:r>
              <a:rPr kumimoji="1" lang="zh-CN" altLang="en-US" dirty="0">
                <a:latin typeface="Arial" panose="020B0604020202020204" pitchFamily="34" charset="0"/>
              </a:rPr>
              <a:t>这些功能实际上都是对代码优化中的数据流分析技术的应用（</a:t>
            </a:r>
            <a:r>
              <a:rPr kumimoji="1" lang="en-US" altLang="zh-CN" dirty="0">
                <a:latin typeface="Arial" panose="020B0604020202020204" pitchFamily="34" charset="0"/>
              </a:rPr>
              <a:t>cy</a:t>
            </a:r>
            <a:r>
              <a:rPr kumimoji="1" lang="zh-CN" altLang="en-US" dirty="0">
                <a:latin typeface="Arial" panose="020B0604020202020204" pitchFamily="34" charset="0"/>
              </a:rPr>
              <a:t>）</a:t>
            </a:r>
            <a:endParaRPr kumimoji="1" lang="en-US" altLang="zh-CN" dirty="0">
              <a:latin typeface="Arial" panose="020B0604020202020204" pitchFamily="34" charset="0"/>
            </a:endParaRPr>
          </a:p>
          <a:p>
            <a:pPr eaLnBrk="1" hangingPunct="1"/>
            <a:endParaRPr kumimoji="1" lang="zh-CN" altLang="en-US" dirty="0">
              <a:latin typeface="Arial" panose="020B0604020202020204" pitchFamily="34" charset="0"/>
            </a:endParaRPr>
          </a:p>
          <a:p>
            <a:pPr eaLnBrk="1" hangingPunct="1"/>
            <a:endParaRPr kumimoji="1" lang="zh-CN" altLang="en-US" dirty="0">
              <a:latin typeface="Arial" panose="020B0604020202020204" pitchFamily="34" charset="0"/>
            </a:endParaRPr>
          </a:p>
        </p:txBody>
      </p:sp>
      <p:sp>
        <p:nvSpPr>
          <p:cNvPr id="116740" name="灯片编号占位符 3"/>
          <p:cNvSpPr>
            <a:spLocks noGrp="1"/>
          </p:cNvSpPr>
          <p:nvPr>
            <p:ph type="sldNum" sz="quarter" idx="5"/>
          </p:nvPr>
        </p:nvSpPr>
        <p:spPr>
          <a:noFill/>
        </p:spPr>
        <p:txBody>
          <a:bodyPr/>
          <a:lstStyle>
            <a:lvl1pPr defTabSz="989965" eaLnBrk="0" hangingPunct="0">
              <a:defRPr>
                <a:solidFill>
                  <a:schemeClr val="tx1"/>
                </a:solidFill>
                <a:latin typeface="Tahoma" panose="020B0604030504040204" pitchFamily="34" charset="0"/>
                <a:ea typeface="宋体" panose="02010600030101010101" pitchFamily="2" charset="-122"/>
              </a:defRPr>
            </a:lvl1pPr>
            <a:lvl2pPr marL="770890" indent="-296545" defTabSz="989965" eaLnBrk="0" hangingPunct="0">
              <a:defRPr>
                <a:solidFill>
                  <a:schemeClr val="tx1"/>
                </a:solidFill>
                <a:latin typeface="Tahoma" panose="020B0604030504040204" pitchFamily="34" charset="0"/>
                <a:ea typeface="宋体" panose="02010600030101010101" pitchFamily="2" charset="-122"/>
              </a:defRPr>
            </a:lvl2pPr>
            <a:lvl3pPr marL="1186180" indent="-237490" defTabSz="989965" eaLnBrk="0" hangingPunct="0">
              <a:defRPr>
                <a:solidFill>
                  <a:schemeClr val="tx1"/>
                </a:solidFill>
                <a:latin typeface="Tahoma" panose="020B0604030504040204" pitchFamily="34" charset="0"/>
                <a:ea typeface="宋体" panose="02010600030101010101" pitchFamily="2" charset="-122"/>
              </a:defRPr>
            </a:lvl3pPr>
            <a:lvl4pPr marL="1660525" indent="-237490" defTabSz="989965" eaLnBrk="0" hangingPunct="0">
              <a:defRPr>
                <a:solidFill>
                  <a:schemeClr val="tx1"/>
                </a:solidFill>
                <a:latin typeface="Tahoma" panose="020B0604030504040204" pitchFamily="34" charset="0"/>
                <a:ea typeface="宋体" panose="02010600030101010101" pitchFamily="2" charset="-122"/>
              </a:defRPr>
            </a:lvl4pPr>
            <a:lvl5pPr marL="2134870" indent="-237490" defTabSz="989965" eaLnBrk="0" hangingPunct="0">
              <a:defRPr>
                <a:solidFill>
                  <a:schemeClr val="tx1"/>
                </a:solidFill>
                <a:latin typeface="Tahoma" panose="020B0604030504040204" pitchFamily="34" charset="0"/>
                <a:ea typeface="宋体" panose="02010600030101010101" pitchFamily="2" charset="-122"/>
              </a:defRPr>
            </a:lvl5pPr>
            <a:lvl6pPr marL="260921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8356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5854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3288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1CF6401E-EA17-4D07-B855-28725AEF3B1F}" type="slidenum">
              <a:rPr lang="zh-CN" altLang="en-US">
                <a:latin typeface="Arial" panose="020B0604020202020204" pitchFamily="34" charset="0"/>
              </a:rPr>
              <a:t>59</a:t>
            </a:fld>
            <a:endParaRPr lang="en-US" altLang="zh-CN">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39700" y="768350"/>
            <a:ext cx="6821488" cy="3836988"/>
          </a:xfrm>
        </p:spPr>
      </p:sp>
      <p:sp>
        <p:nvSpPr>
          <p:cNvPr id="116739" name="备注占位符 2"/>
          <p:cNvSpPr>
            <a:spLocks noGrp="1"/>
          </p:cNvSpPr>
          <p:nvPr>
            <p:ph type="body" idx="1"/>
          </p:nvPr>
        </p:nvSpPr>
        <p:spPr>
          <a:noFill/>
        </p:spPr>
        <p:txBody>
          <a:bodyPr/>
          <a:lstStyle/>
          <a:p>
            <a:pPr eaLnBrk="1" hangingPunct="1"/>
            <a:endParaRPr kumimoji="1" lang="zh-CN" altLang="en-US" dirty="0">
              <a:latin typeface="Arial" panose="020B0604020202020204" pitchFamily="34" charset="0"/>
            </a:endParaRPr>
          </a:p>
        </p:txBody>
      </p:sp>
      <p:sp>
        <p:nvSpPr>
          <p:cNvPr id="116740" name="灯片编号占位符 3"/>
          <p:cNvSpPr>
            <a:spLocks noGrp="1"/>
          </p:cNvSpPr>
          <p:nvPr>
            <p:ph type="sldNum" sz="quarter" idx="5"/>
          </p:nvPr>
        </p:nvSpPr>
        <p:spPr>
          <a:noFill/>
        </p:spPr>
        <p:txBody>
          <a:bodyPr/>
          <a:lstStyle>
            <a:lvl1pPr defTabSz="989965" eaLnBrk="0" hangingPunct="0">
              <a:defRPr>
                <a:solidFill>
                  <a:schemeClr val="tx1"/>
                </a:solidFill>
                <a:latin typeface="Tahoma" panose="020B0604030504040204" pitchFamily="34" charset="0"/>
                <a:ea typeface="宋体" panose="02010600030101010101" pitchFamily="2" charset="-122"/>
              </a:defRPr>
            </a:lvl1pPr>
            <a:lvl2pPr marL="770890" indent="-296545" defTabSz="989965" eaLnBrk="0" hangingPunct="0">
              <a:defRPr>
                <a:solidFill>
                  <a:schemeClr val="tx1"/>
                </a:solidFill>
                <a:latin typeface="Tahoma" panose="020B0604030504040204" pitchFamily="34" charset="0"/>
                <a:ea typeface="宋体" panose="02010600030101010101" pitchFamily="2" charset="-122"/>
              </a:defRPr>
            </a:lvl2pPr>
            <a:lvl3pPr marL="1186180" indent="-237490" defTabSz="989965" eaLnBrk="0" hangingPunct="0">
              <a:defRPr>
                <a:solidFill>
                  <a:schemeClr val="tx1"/>
                </a:solidFill>
                <a:latin typeface="Tahoma" panose="020B0604030504040204" pitchFamily="34" charset="0"/>
                <a:ea typeface="宋体" panose="02010600030101010101" pitchFamily="2" charset="-122"/>
              </a:defRPr>
            </a:lvl3pPr>
            <a:lvl4pPr marL="1660525" indent="-237490" defTabSz="989965" eaLnBrk="0" hangingPunct="0">
              <a:defRPr>
                <a:solidFill>
                  <a:schemeClr val="tx1"/>
                </a:solidFill>
                <a:latin typeface="Tahoma" panose="020B0604030504040204" pitchFamily="34" charset="0"/>
                <a:ea typeface="宋体" panose="02010600030101010101" pitchFamily="2" charset="-122"/>
              </a:defRPr>
            </a:lvl4pPr>
            <a:lvl5pPr marL="2134870" indent="-237490" defTabSz="989965" eaLnBrk="0" hangingPunct="0">
              <a:defRPr>
                <a:solidFill>
                  <a:schemeClr val="tx1"/>
                </a:solidFill>
                <a:latin typeface="Tahoma" panose="020B0604030504040204" pitchFamily="34" charset="0"/>
                <a:ea typeface="宋体" panose="02010600030101010101" pitchFamily="2" charset="-122"/>
              </a:defRPr>
            </a:lvl5pPr>
            <a:lvl6pPr marL="260921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8356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5854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3288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1CF6401E-EA17-4D07-B855-28725AEF3B1F}" type="slidenum">
              <a:rPr lang="zh-CN" altLang="en-US">
                <a:latin typeface="Arial" panose="020B0604020202020204" pitchFamily="34" charset="0"/>
              </a:rPr>
              <a:t>60</a:t>
            </a:fld>
            <a:endParaRPr lang="en-US" altLang="zh-CN">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39700" y="768350"/>
            <a:ext cx="6821488" cy="3836988"/>
          </a:xfrm>
        </p:spPr>
      </p:sp>
      <p:sp>
        <p:nvSpPr>
          <p:cNvPr id="116739" name="备注占位符 2"/>
          <p:cNvSpPr>
            <a:spLocks noGrp="1"/>
          </p:cNvSpPr>
          <p:nvPr>
            <p:ph type="body" idx="1"/>
          </p:nvPr>
        </p:nvSpPr>
        <p:spPr>
          <a:noFill/>
        </p:spPr>
        <p:txBody>
          <a:bodyPr/>
          <a:lstStyle/>
          <a:p>
            <a:pPr marL="0" lvl="1" eaLnBrk="1" hangingPunct="1"/>
            <a:r>
              <a:rPr kumimoji="1" lang="zh-CN" altLang="en-US" sz="2500" dirty="0">
                <a:latin typeface="楷体" panose="02010609060101010101" pitchFamily="49" charset="-122"/>
                <a:cs typeface="Times New Roman" panose="02020603050405020304" pitchFamily="18" charset="0"/>
              </a:rPr>
              <a:t>龙</a:t>
            </a:r>
            <a:r>
              <a:rPr kumimoji="1" lang="en-US" altLang="zh-CN" sz="2500" dirty="0">
                <a:latin typeface="楷体" panose="02010609060101010101" pitchFamily="49" charset="-122"/>
                <a:cs typeface="Times New Roman" panose="02020603050405020304" pitchFamily="18" charset="0"/>
              </a:rPr>
              <a:t>2p13</a:t>
            </a:r>
          </a:p>
          <a:p>
            <a:pPr marL="0" lvl="1" eaLnBrk="1" hangingPunct="1"/>
            <a:r>
              <a:rPr kumimoji="1" lang="zh-CN" altLang="en-US" sz="2500" dirty="0">
                <a:latin typeface="楷体" panose="02010609060101010101" pitchFamily="49" charset="-122"/>
                <a:cs typeface="Times New Roman" panose="02020603050405020304" pitchFamily="18" charset="0"/>
              </a:rPr>
              <a:t>查询解释器把含有关系和布尔运算的</a:t>
            </a:r>
            <a:r>
              <a:rPr kumimoji="1" lang="zh-CN" altLang="en-US" sz="2500" dirty="0">
                <a:solidFill>
                  <a:srgbClr val="0000FF"/>
                </a:solidFill>
                <a:latin typeface="楷体" panose="02010609060101010101" pitchFamily="49" charset="-122"/>
                <a:cs typeface="Times New Roman" panose="02020603050405020304" pitchFamily="18" charset="0"/>
              </a:rPr>
              <a:t>谓词</a:t>
            </a:r>
            <a:r>
              <a:rPr kumimoji="1" lang="zh-CN" altLang="en-US" sz="2500" dirty="0">
                <a:latin typeface="楷体" panose="02010609060101010101" pitchFamily="49" charset="-122"/>
                <a:cs typeface="Times New Roman" panose="02020603050405020304" pitchFamily="18" charset="0"/>
              </a:rPr>
              <a:t>翻译成</a:t>
            </a:r>
            <a:r>
              <a:rPr kumimoji="1" lang="zh-CN" altLang="en-US" sz="2500" dirty="0">
                <a:solidFill>
                  <a:srgbClr val="0000FF"/>
                </a:solidFill>
                <a:latin typeface="楷体" panose="02010609060101010101" pitchFamily="49" charset="-122"/>
                <a:cs typeface="Times New Roman" panose="02020603050405020304" pitchFamily="18" charset="0"/>
              </a:rPr>
              <a:t>数据库命令</a:t>
            </a:r>
            <a:r>
              <a:rPr kumimoji="1" lang="zh-CN" altLang="en-US" sz="2500" dirty="0">
                <a:latin typeface="楷体" panose="02010609060101010101" pitchFamily="49" charset="-122"/>
                <a:cs typeface="Times New Roman" panose="02020603050405020304" pitchFamily="18" charset="0"/>
              </a:rPr>
              <a:t>，在数据库中查询满足该谓词的记录。（龙</a:t>
            </a:r>
            <a:r>
              <a:rPr kumimoji="1" lang="en-US" altLang="zh-CN" sz="2500" dirty="0">
                <a:latin typeface="楷体" panose="02010609060101010101" pitchFamily="49" charset="-122"/>
                <a:cs typeface="Times New Roman" panose="02020603050405020304" pitchFamily="18" charset="0"/>
              </a:rPr>
              <a:t>1p2</a:t>
            </a:r>
            <a:r>
              <a:rPr kumimoji="1" lang="zh-CN" altLang="en-US" sz="2500" dirty="0">
                <a:latin typeface="楷体" panose="02010609060101010101" pitchFamily="49" charset="-122"/>
                <a:cs typeface="Times New Roman" panose="02020603050405020304" pitchFamily="18" charset="0"/>
              </a:rPr>
              <a:t>）</a:t>
            </a:r>
            <a:endParaRPr kumimoji="1" lang="en-US" altLang="zh-CN" sz="2500" dirty="0">
              <a:latin typeface="楷体" panose="02010609060101010101" pitchFamily="49" charset="-122"/>
              <a:cs typeface="Times New Roman" panose="02020603050405020304" pitchFamily="18" charset="0"/>
            </a:endParaRPr>
          </a:p>
          <a:p>
            <a:pPr eaLnBrk="1" hangingPunct="1"/>
            <a:endParaRPr kumimoji="1" lang="zh-CN" altLang="en-US" dirty="0">
              <a:latin typeface="Arial" panose="020B0604020202020204" pitchFamily="34" charset="0"/>
            </a:endParaRPr>
          </a:p>
        </p:txBody>
      </p:sp>
      <p:sp>
        <p:nvSpPr>
          <p:cNvPr id="116740" name="灯片编号占位符 3"/>
          <p:cNvSpPr>
            <a:spLocks noGrp="1"/>
          </p:cNvSpPr>
          <p:nvPr>
            <p:ph type="sldNum" sz="quarter" idx="5"/>
          </p:nvPr>
        </p:nvSpPr>
        <p:spPr>
          <a:noFill/>
        </p:spPr>
        <p:txBody>
          <a:bodyPr/>
          <a:lstStyle>
            <a:lvl1pPr defTabSz="989965" eaLnBrk="0" hangingPunct="0">
              <a:defRPr>
                <a:solidFill>
                  <a:schemeClr val="tx1"/>
                </a:solidFill>
                <a:latin typeface="Tahoma" panose="020B0604030504040204" pitchFamily="34" charset="0"/>
                <a:ea typeface="宋体" panose="02010600030101010101" pitchFamily="2" charset="-122"/>
              </a:defRPr>
            </a:lvl1pPr>
            <a:lvl2pPr marL="770890" indent="-296545" defTabSz="989965" eaLnBrk="0" hangingPunct="0">
              <a:defRPr>
                <a:solidFill>
                  <a:schemeClr val="tx1"/>
                </a:solidFill>
                <a:latin typeface="Tahoma" panose="020B0604030504040204" pitchFamily="34" charset="0"/>
                <a:ea typeface="宋体" panose="02010600030101010101" pitchFamily="2" charset="-122"/>
              </a:defRPr>
            </a:lvl2pPr>
            <a:lvl3pPr marL="1186180" indent="-237490" defTabSz="989965" eaLnBrk="0" hangingPunct="0">
              <a:defRPr>
                <a:solidFill>
                  <a:schemeClr val="tx1"/>
                </a:solidFill>
                <a:latin typeface="Tahoma" panose="020B0604030504040204" pitchFamily="34" charset="0"/>
                <a:ea typeface="宋体" panose="02010600030101010101" pitchFamily="2" charset="-122"/>
              </a:defRPr>
            </a:lvl3pPr>
            <a:lvl4pPr marL="1660525" indent="-237490" defTabSz="989965" eaLnBrk="0" hangingPunct="0">
              <a:defRPr>
                <a:solidFill>
                  <a:schemeClr val="tx1"/>
                </a:solidFill>
                <a:latin typeface="Tahoma" panose="020B0604030504040204" pitchFamily="34" charset="0"/>
                <a:ea typeface="宋体" panose="02010600030101010101" pitchFamily="2" charset="-122"/>
              </a:defRPr>
            </a:lvl4pPr>
            <a:lvl5pPr marL="2134870" indent="-237490" defTabSz="989965" eaLnBrk="0" hangingPunct="0">
              <a:defRPr>
                <a:solidFill>
                  <a:schemeClr val="tx1"/>
                </a:solidFill>
                <a:latin typeface="Tahoma" panose="020B0604030504040204" pitchFamily="34" charset="0"/>
                <a:ea typeface="宋体" panose="02010600030101010101" pitchFamily="2" charset="-122"/>
              </a:defRPr>
            </a:lvl5pPr>
            <a:lvl6pPr marL="260921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8356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5854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3288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1CF6401E-EA17-4D07-B855-28725AEF3B1F}" type="slidenum">
              <a:rPr lang="zh-CN" altLang="en-US">
                <a:latin typeface="Arial" panose="020B0604020202020204" pitchFamily="34" charset="0"/>
              </a:rPr>
              <a:t>61</a:t>
            </a:fld>
            <a:endParaRPr lang="en-US" altLang="zh-CN">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39700" y="768350"/>
            <a:ext cx="6821488" cy="3836988"/>
          </a:xfrm>
        </p:spPr>
      </p:sp>
      <p:sp>
        <p:nvSpPr>
          <p:cNvPr id="116739" name="备注占位符 2"/>
          <p:cNvSpPr>
            <a:spLocks noGrp="1"/>
          </p:cNvSpPr>
          <p:nvPr>
            <p:ph type="body" idx="1"/>
          </p:nvPr>
        </p:nvSpPr>
        <p:spPr>
          <a:noFill/>
        </p:spPr>
        <p:txBody>
          <a:bodyPr/>
          <a:lstStyle/>
          <a:p>
            <a:pPr eaLnBrk="1" hangingPunct="1"/>
            <a:r>
              <a:rPr kumimoji="1" lang="zh-CN" altLang="en-US" dirty="0">
                <a:latin typeface="Arial" panose="020B0604020202020204" pitchFamily="34" charset="0"/>
              </a:rPr>
              <a:t>（</a:t>
            </a:r>
            <a:r>
              <a:rPr kumimoji="1" lang="en-US" altLang="zh-CN" dirty="0">
                <a:latin typeface="Arial" panose="020B0604020202020204" pitchFamily="34" charset="0"/>
              </a:rPr>
              <a:t>3</a:t>
            </a:r>
            <a:r>
              <a:rPr kumimoji="1" lang="zh-CN" altLang="en-US" dirty="0">
                <a:latin typeface="Arial" panose="020B0604020202020204" pitchFamily="34" charset="0"/>
              </a:rPr>
              <a:t>）</a:t>
            </a:r>
            <a:r>
              <a:rPr kumimoji="1" lang="zh-CN" altLang="en-US" dirty="0">
                <a:latin typeface="华文行楷" panose="02010800040101010101" pitchFamily="2" charset="-122"/>
                <a:ea typeface="华文行楷" panose="02010800040101010101" pitchFamily="2" charset="-122"/>
              </a:rPr>
              <a:t>高级语言的翻译工具</a:t>
            </a:r>
          </a:p>
          <a:p>
            <a:pPr eaLnBrk="1" hangingPunct="1"/>
            <a:r>
              <a:rPr kumimoji="1" lang="zh-CN" altLang="en-US" dirty="0">
                <a:latin typeface="Arial" panose="020B0604020202020204" pitchFamily="34" charset="0"/>
              </a:rPr>
              <a:t>由于计算机硬件的不断更新换代，更新更好的程序设计语言的推出为提高计算机的使用效率提供了良好条件，然而一些已有的非常成熟的软件如何在新机器新语言情况下使用呢</a:t>
            </a:r>
            <a:r>
              <a:rPr kumimoji="1" lang="en-US" altLang="zh-CN" dirty="0">
                <a:latin typeface="Arial" panose="020B0604020202020204" pitchFamily="34" charset="0"/>
              </a:rPr>
              <a:t>?</a:t>
            </a:r>
            <a:r>
              <a:rPr kumimoji="1" lang="zh-CN" altLang="en-US" dirty="0">
                <a:latin typeface="Arial" panose="020B0604020202020204" pitchFamily="34" charset="0"/>
              </a:rPr>
              <a:t>为了减少重新编制程序所耗费的人力和时间，就要解决如何把一种高级语言转换成另一种高级语言，乃至汇编语言转换成高级语言的问题。 </a:t>
            </a:r>
          </a:p>
          <a:p>
            <a:pPr eaLnBrk="1" hangingPunct="1"/>
            <a:endParaRPr kumimoji="1" lang="zh-CN" altLang="en-US" dirty="0">
              <a:latin typeface="Arial" panose="020B0604020202020204" pitchFamily="34" charset="0"/>
            </a:endParaRPr>
          </a:p>
        </p:txBody>
      </p:sp>
      <p:sp>
        <p:nvSpPr>
          <p:cNvPr id="116740" name="灯片编号占位符 3"/>
          <p:cNvSpPr>
            <a:spLocks noGrp="1"/>
          </p:cNvSpPr>
          <p:nvPr>
            <p:ph type="sldNum" sz="quarter" idx="5"/>
          </p:nvPr>
        </p:nvSpPr>
        <p:spPr>
          <a:noFill/>
        </p:spPr>
        <p:txBody>
          <a:bodyPr/>
          <a:lstStyle>
            <a:lvl1pPr defTabSz="989965" eaLnBrk="0" hangingPunct="0">
              <a:defRPr>
                <a:solidFill>
                  <a:schemeClr val="tx1"/>
                </a:solidFill>
                <a:latin typeface="Tahoma" panose="020B0604030504040204" pitchFamily="34" charset="0"/>
                <a:ea typeface="宋体" panose="02010600030101010101" pitchFamily="2" charset="-122"/>
              </a:defRPr>
            </a:lvl1pPr>
            <a:lvl2pPr marL="770890" indent="-296545" defTabSz="989965" eaLnBrk="0" hangingPunct="0">
              <a:defRPr>
                <a:solidFill>
                  <a:schemeClr val="tx1"/>
                </a:solidFill>
                <a:latin typeface="Tahoma" panose="020B0604030504040204" pitchFamily="34" charset="0"/>
                <a:ea typeface="宋体" panose="02010600030101010101" pitchFamily="2" charset="-122"/>
              </a:defRPr>
            </a:lvl2pPr>
            <a:lvl3pPr marL="1186180" indent="-237490" defTabSz="989965" eaLnBrk="0" hangingPunct="0">
              <a:defRPr>
                <a:solidFill>
                  <a:schemeClr val="tx1"/>
                </a:solidFill>
                <a:latin typeface="Tahoma" panose="020B0604030504040204" pitchFamily="34" charset="0"/>
                <a:ea typeface="宋体" panose="02010600030101010101" pitchFamily="2" charset="-122"/>
              </a:defRPr>
            </a:lvl3pPr>
            <a:lvl4pPr marL="1660525" indent="-237490" defTabSz="989965" eaLnBrk="0" hangingPunct="0">
              <a:defRPr>
                <a:solidFill>
                  <a:schemeClr val="tx1"/>
                </a:solidFill>
                <a:latin typeface="Tahoma" panose="020B0604030504040204" pitchFamily="34" charset="0"/>
                <a:ea typeface="宋体" panose="02010600030101010101" pitchFamily="2" charset="-122"/>
              </a:defRPr>
            </a:lvl4pPr>
            <a:lvl5pPr marL="2134870" indent="-237490" defTabSz="989965" eaLnBrk="0" hangingPunct="0">
              <a:defRPr>
                <a:solidFill>
                  <a:schemeClr val="tx1"/>
                </a:solidFill>
                <a:latin typeface="Tahoma" panose="020B0604030504040204" pitchFamily="34" charset="0"/>
                <a:ea typeface="宋体" panose="02010600030101010101" pitchFamily="2" charset="-122"/>
              </a:defRPr>
            </a:lvl5pPr>
            <a:lvl6pPr marL="260921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8356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5854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3288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1CF6401E-EA17-4D07-B855-28725AEF3B1F}" type="slidenum">
              <a:rPr lang="zh-CN" altLang="en-US">
                <a:latin typeface="Arial" panose="020B0604020202020204" pitchFamily="34" charset="0"/>
              </a:rPr>
              <a:t>62</a:t>
            </a:fld>
            <a:endParaRPr lang="en-US" altLang="zh-CN">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39700" y="768350"/>
            <a:ext cx="6821488" cy="3836988"/>
          </a:xfrm>
        </p:spPr>
      </p:sp>
      <p:sp>
        <p:nvSpPr>
          <p:cNvPr id="116739" name="备注占位符 2"/>
          <p:cNvSpPr>
            <a:spLocks noGrp="1"/>
          </p:cNvSpPr>
          <p:nvPr>
            <p:ph type="body" idx="1"/>
          </p:nvPr>
        </p:nvSpPr>
        <p:spPr>
          <a:noFill/>
        </p:spPr>
        <p:txBody>
          <a:bodyPr/>
          <a:lstStyle/>
          <a:p>
            <a:pPr eaLnBrk="1" hangingPunct="1"/>
            <a:endParaRPr kumimoji="1" lang="zh-CN" altLang="en-US" dirty="0">
              <a:latin typeface="Arial" panose="020B0604020202020204" pitchFamily="34" charset="0"/>
            </a:endParaRPr>
          </a:p>
        </p:txBody>
      </p:sp>
      <p:sp>
        <p:nvSpPr>
          <p:cNvPr id="116740" name="灯片编号占位符 3"/>
          <p:cNvSpPr>
            <a:spLocks noGrp="1"/>
          </p:cNvSpPr>
          <p:nvPr>
            <p:ph type="sldNum" sz="quarter" idx="5"/>
          </p:nvPr>
        </p:nvSpPr>
        <p:spPr>
          <a:noFill/>
        </p:spPr>
        <p:txBody>
          <a:bodyPr/>
          <a:lstStyle>
            <a:lvl1pPr defTabSz="989965" eaLnBrk="0" hangingPunct="0">
              <a:defRPr>
                <a:solidFill>
                  <a:schemeClr val="tx1"/>
                </a:solidFill>
                <a:latin typeface="Tahoma" panose="020B0604030504040204" pitchFamily="34" charset="0"/>
                <a:ea typeface="宋体" panose="02010600030101010101" pitchFamily="2" charset="-122"/>
              </a:defRPr>
            </a:lvl1pPr>
            <a:lvl2pPr marL="770890" indent="-296545" defTabSz="989965" eaLnBrk="0" hangingPunct="0">
              <a:defRPr>
                <a:solidFill>
                  <a:schemeClr val="tx1"/>
                </a:solidFill>
                <a:latin typeface="Tahoma" panose="020B0604030504040204" pitchFamily="34" charset="0"/>
                <a:ea typeface="宋体" panose="02010600030101010101" pitchFamily="2" charset="-122"/>
              </a:defRPr>
            </a:lvl2pPr>
            <a:lvl3pPr marL="1186180" indent="-237490" defTabSz="989965" eaLnBrk="0" hangingPunct="0">
              <a:defRPr>
                <a:solidFill>
                  <a:schemeClr val="tx1"/>
                </a:solidFill>
                <a:latin typeface="Tahoma" panose="020B0604030504040204" pitchFamily="34" charset="0"/>
                <a:ea typeface="宋体" panose="02010600030101010101" pitchFamily="2" charset="-122"/>
              </a:defRPr>
            </a:lvl3pPr>
            <a:lvl4pPr marL="1660525" indent="-237490" defTabSz="989965" eaLnBrk="0" hangingPunct="0">
              <a:defRPr>
                <a:solidFill>
                  <a:schemeClr val="tx1"/>
                </a:solidFill>
                <a:latin typeface="Tahoma" panose="020B0604030504040204" pitchFamily="34" charset="0"/>
                <a:ea typeface="宋体" panose="02010600030101010101" pitchFamily="2" charset="-122"/>
              </a:defRPr>
            </a:lvl4pPr>
            <a:lvl5pPr marL="2134870" indent="-237490" defTabSz="989965" eaLnBrk="0" hangingPunct="0">
              <a:defRPr>
                <a:solidFill>
                  <a:schemeClr val="tx1"/>
                </a:solidFill>
                <a:latin typeface="Tahoma" panose="020B0604030504040204" pitchFamily="34" charset="0"/>
                <a:ea typeface="宋体" panose="02010600030101010101" pitchFamily="2" charset="-122"/>
              </a:defRPr>
            </a:lvl5pPr>
            <a:lvl6pPr marL="260921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8356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5854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3288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1CF6401E-EA17-4D07-B855-28725AEF3B1F}" type="slidenum">
              <a:rPr lang="zh-CN" altLang="en-US">
                <a:latin typeface="Arial" panose="020B0604020202020204" pitchFamily="34" charset="0"/>
              </a:rPr>
              <a:t>64</a:t>
            </a:fld>
            <a:endParaRPr lang="en-US" altLang="zh-CN">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a:t>这部分内容就讲到这里，谢谢！</a:t>
            </a:r>
          </a:p>
          <a:p>
            <a:endParaRPr lang="zh-CN" altLang="en-US" dirty="0"/>
          </a:p>
        </p:txBody>
      </p:sp>
      <p:sp>
        <p:nvSpPr>
          <p:cNvPr id="4" name="灯片编号占位符 3"/>
          <p:cNvSpPr>
            <a:spLocks noGrp="1"/>
          </p:cNvSpPr>
          <p:nvPr>
            <p:ph type="sldNum" sz="quarter" idx="10"/>
          </p:nvPr>
        </p:nvSpPr>
        <p:spPr/>
        <p:txBody>
          <a:bodyPr/>
          <a:lstStyle/>
          <a:p>
            <a:fld id="{7963FE6A-A07C-4F62-8FBF-E5DA1DFCF16A}" type="slidenum">
              <a:rPr lang="zh-CN" altLang="en-US" smtClean="0"/>
              <a:t>65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89965" eaLnBrk="0" hangingPunct="0">
              <a:defRPr>
                <a:solidFill>
                  <a:schemeClr val="tx1"/>
                </a:solidFill>
                <a:latin typeface="Tahoma" panose="020B0604030504040204" pitchFamily="34" charset="0"/>
                <a:ea typeface="宋体" panose="02010600030101010101" pitchFamily="2" charset="-122"/>
              </a:defRPr>
            </a:lvl1pPr>
            <a:lvl2pPr marL="770890" indent="-296545" defTabSz="989965" eaLnBrk="0" hangingPunct="0">
              <a:defRPr>
                <a:solidFill>
                  <a:schemeClr val="tx1"/>
                </a:solidFill>
                <a:latin typeface="Tahoma" panose="020B0604030504040204" pitchFamily="34" charset="0"/>
                <a:ea typeface="宋体" panose="02010600030101010101" pitchFamily="2" charset="-122"/>
              </a:defRPr>
            </a:lvl2pPr>
            <a:lvl3pPr marL="1186180" indent="-237490" defTabSz="989965" eaLnBrk="0" hangingPunct="0">
              <a:defRPr>
                <a:solidFill>
                  <a:schemeClr val="tx1"/>
                </a:solidFill>
                <a:latin typeface="Tahoma" panose="020B0604030504040204" pitchFamily="34" charset="0"/>
                <a:ea typeface="宋体" panose="02010600030101010101" pitchFamily="2" charset="-122"/>
              </a:defRPr>
            </a:lvl3pPr>
            <a:lvl4pPr marL="1660525" indent="-237490" defTabSz="989965" eaLnBrk="0" hangingPunct="0">
              <a:defRPr>
                <a:solidFill>
                  <a:schemeClr val="tx1"/>
                </a:solidFill>
                <a:latin typeface="Tahoma" panose="020B0604030504040204" pitchFamily="34" charset="0"/>
                <a:ea typeface="宋体" panose="02010600030101010101" pitchFamily="2" charset="-122"/>
              </a:defRPr>
            </a:lvl4pPr>
            <a:lvl5pPr marL="2134870" indent="-237490" defTabSz="989965" eaLnBrk="0" hangingPunct="0">
              <a:defRPr>
                <a:solidFill>
                  <a:schemeClr val="tx1"/>
                </a:solidFill>
                <a:latin typeface="Tahoma" panose="020B0604030504040204" pitchFamily="34" charset="0"/>
                <a:ea typeface="宋体" panose="02010600030101010101" pitchFamily="2" charset="-122"/>
              </a:defRPr>
            </a:lvl5pPr>
            <a:lvl6pPr marL="260921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8356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5854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3288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3CCCEA3B-7E9D-4E82-A5EB-4D757B4EEAE9}" type="slidenum">
              <a:rPr lang="zh-CN" altLang="en-US">
                <a:latin typeface="Arial" panose="020B0604020202020204" pitchFamily="34" charset="0"/>
              </a:rPr>
              <a:t>6</a:t>
            </a:fld>
            <a:endParaRPr lang="en-US" altLang="zh-CN">
              <a:latin typeface="Arial" panose="020B0604020202020204" pitchFamily="34" charset="0"/>
            </a:endParaRPr>
          </a:p>
        </p:txBody>
      </p:sp>
      <p:sp>
        <p:nvSpPr>
          <p:cNvPr id="77827" name="Rectangle 2"/>
          <p:cNvSpPr>
            <a:spLocks noGrp="1" noRot="1" noChangeAspect="1" noChangeArrowheads="1" noTextEdit="1"/>
          </p:cNvSpPr>
          <p:nvPr>
            <p:ph type="sldImg"/>
          </p:nvPr>
        </p:nvSpPr>
        <p:spPr>
          <a:xfrm>
            <a:off x="139700" y="768350"/>
            <a:ext cx="6821488" cy="3836988"/>
          </a:xfrm>
        </p:spPr>
      </p:sp>
      <p:sp>
        <p:nvSpPr>
          <p:cNvPr id="77828" name="Rectangle 3"/>
          <p:cNvSpPr>
            <a:spLocks noGrp="1" noChangeArrowheads="1"/>
          </p:cNvSpPr>
          <p:nvPr>
            <p:ph type="body" idx="1"/>
          </p:nvPr>
        </p:nvSpPr>
        <p:spPr>
          <a:noFill/>
        </p:spPr>
        <p:txBody>
          <a:bodyPr/>
          <a:lstStyle/>
          <a:p>
            <a:pPr defTabSz="948690" eaLnBrk="1" hangingPunct="1">
              <a:defRPr/>
            </a:pPr>
            <a:r>
              <a:rPr lang="zh-CN" altLang="en-US" b="0" dirty="0">
                <a:latin typeface="Times New Roman" panose="02020603050405020304" pitchFamily="18" charset="0"/>
                <a:ea typeface="楷体" panose="02010609060101010101" pitchFamily="49" charset="-122"/>
                <a:cs typeface="Times New Roman" panose="02020603050405020304" pitchFamily="18" charset="0"/>
              </a:rPr>
              <a:t>经过预处理的源程序在经过编译器和汇编器的处理后，生成可重定位的机器代码</a:t>
            </a:r>
          </a:p>
          <a:p>
            <a:pPr defTabSz="948690" eaLnBrk="1" hangingPunct="1">
              <a:defRPr/>
            </a:pPr>
            <a:endParaRPr lang="zh-CN" altLang="en-US" dirty="0">
              <a:latin typeface="楷体_GB2312" pitchFamily="49" charset="-122"/>
              <a:ea typeface="楷体_GB2312" pitchFamily="49" charset="-122"/>
            </a:endParaRPr>
          </a:p>
          <a:p>
            <a:pPr eaLnBrk="1" hangingPunct="1"/>
            <a:r>
              <a:rPr lang="zh-CN" altLang="en-US" dirty="0">
                <a:solidFill>
                  <a:srgbClr val="FF0000"/>
                </a:solidFill>
                <a:latin typeface="楷体_GB2312" pitchFamily="49" charset="-122"/>
                <a:ea typeface="楷体_GB2312" pitchFamily="49" charset="-122"/>
              </a:rPr>
              <a:t>所谓</a:t>
            </a:r>
            <a:r>
              <a:rPr lang="zh-CN" altLang="en-US" dirty="0">
                <a:solidFill>
                  <a:srgbClr val="FF0000"/>
                </a:solidFill>
                <a:latin typeface="Arial" panose="020B0604020202020204" pitchFamily="34" charset="0"/>
                <a:ea typeface="楷体_GB2312" pitchFamily="49" charset="-122"/>
              </a:rPr>
              <a:t>“</a:t>
            </a:r>
            <a:r>
              <a:rPr lang="zh-CN" altLang="en-US" dirty="0">
                <a:solidFill>
                  <a:srgbClr val="FF0000"/>
                </a:solidFill>
                <a:latin typeface="楷体_GB2312" pitchFamily="49" charset="-122"/>
                <a:ea typeface="楷体_GB2312" pitchFamily="49" charset="-122"/>
              </a:rPr>
              <a:t>可重定位</a:t>
            </a:r>
            <a:r>
              <a:rPr lang="zh-CN" altLang="en-US" dirty="0">
                <a:solidFill>
                  <a:srgbClr val="FF0000"/>
                </a:solidFill>
                <a:latin typeface="Arial" panose="020B0604020202020204" pitchFamily="34" charset="0"/>
                <a:ea typeface="楷体_GB2312" pitchFamily="49" charset="-122"/>
              </a:rPr>
              <a:t>”</a:t>
            </a:r>
            <a:r>
              <a:rPr lang="zh-CN" altLang="en-US" dirty="0">
                <a:solidFill>
                  <a:srgbClr val="FF0000"/>
                </a:solidFill>
                <a:latin typeface="楷体_GB2312" pitchFamily="49" charset="-122"/>
                <a:ea typeface="楷体_GB2312" pitchFamily="49" charset="-122"/>
              </a:rPr>
              <a:t>，是指汇编器生成的机器代码在内存中存放的起始位置</a:t>
            </a:r>
            <a:r>
              <a:rPr lang="en-US" altLang="zh-CN" dirty="0">
                <a:solidFill>
                  <a:srgbClr val="FF0000"/>
                </a:solidFill>
                <a:latin typeface="楷体_GB2312" pitchFamily="49" charset="-122"/>
                <a:ea typeface="楷体_GB2312" pitchFamily="49" charset="-122"/>
              </a:rPr>
              <a:t>L</a:t>
            </a:r>
            <a:r>
              <a:rPr lang="zh-CN" altLang="en-US" dirty="0">
                <a:solidFill>
                  <a:srgbClr val="FF0000"/>
                </a:solidFill>
                <a:latin typeface="楷体_GB2312" pitchFamily="49" charset="-122"/>
                <a:ea typeface="楷体_GB2312" pitchFamily="49" charset="-122"/>
              </a:rPr>
              <a:t>不是固定的</a:t>
            </a:r>
            <a:r>
              <a:rPr lang="en-US" altLang="zh-CN" dirty="0">
                <a:solidFill>
                  <a:srgbClr val="FF0000"/>
                </a:solidFill>
                <a:latin typeface="楷体_GB2312" pitchFamily="49" charset="-122"/>
                <a:ea typeface="楷体_GB2312" pitchFamily="49" charset="-122"/>
              </a:rPr>
              <a:t>,</a:t>
            </a:r>
            <a:r>
              <a:rPr lang="zh-CN" altLang="en-US" dirty="0">
                <a:solidFill>
                  <a:srgbClr val="FF0000"/>
                </a:solidFill>
                <a:latin typeface="楷体_GB2312" pitchFamily="49" charset="-122"/>
                <a:ea typeface="楷体_GB2312" pitchFamily="49" charset="-122"/>
              </a:rPr>
              <a:t>？</a:t>
            </a:r>
            <a:r>
              <a:rPr lang="en-US" altLang="zh-CN" dirty="0">
                <a:solidFill>
                  <a:srgbClr val="FF0000"/>
                </a:solidFill>
                <a:latin typeface="楷体_GB2312" pitchFamily="49" charset="-122"/>
                <a:ea typeface="楷体_GB2312" pitchFamily="49" charset="-122"/>
              </a:rPr>
              <a:t> </a:t>
            </a:r>
          </a:p>
          <a:p>
            <a:pPr eaLnBrk="1" hangingPunct="1"/>
            <a:endParaRPr lang="en-US" altLang="zh-CN" dirty="0">
              <a:latin typeface="楷体_GB2312" pitchFamily="49" charset="-122"/>
              <a:ea typeface="楷体_GB2312" pitchFamily="49" charset="-122"/>
            </a:endParaRPr>
          </a:p>
          <a:p>
            <a:pPr eaLnBrk="1" hangingPunct="1"/>
            <a:r>
              <a:rPr lang="zh-CN" altLang="en-US" dirty="0">
                <a:latin typeface="楷体_GB2312" pitchFamily="49" charset="-122"/>
                <a:ea typeface="楷体_GB2312" pitchFamily="49" charset="-122"/>
              </a:rPr>
              <a:t>“代码中的所有地址都是相对于这个起始地址的相对地址</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起始地址加上相对地址得到的才是内存中的绝对地址。</a:t>
            </a:r>
            <a:endParaRPr lang="en-US" altLang="zh-CN" dirty="0">
              <a:latin typeface="楷体_GB2312" pitchFamily="49" charset="-122"/>
              <a:ea typeface="楷体_GB2312" pitchFamily="49" charset="-122"/>
            </a:endParaRPr>
          </a:p>
          <a:p>
            <a:pPr eaLnBrk="1" hangingPunct="1"/>
            <a:r>
              <a:rPr lang="zh-CN" altLang="en-US" dirty="0">
                <a:latin typeface="楷体_GB2312" pitchFamily="49" charset="-122"/>
                <a:ea typeface="楷体_GB2312" pitchFamily="49" charset="-122"/>
              </a:rPr>
              <a:t>因此，后面需要加载器</a:t>
            </a:r>
            <a:endParaRPr lang="en-US" altLang="zh-CN" dirty="0">
              <a:latin typeface="楷体_GB2312" pitchFamily="49" charset="-122"/>
              <a:ea typeface="楷体_GB2312" pitchFamily="49" charset="-122"/>
            </a:endParaRPr>
          </a:p>
          <a:p>
            <a:r>
              <a:rPr lang="zh-CN" altLang="en-US" b="0" dirty="0">
                <a:latin typeface="楷体" panose="02010609060101010101" pitchFamily="49" charset="-122"/>
                <a:ea typeface="楷体" panose="02010609060101010101" pitchFamily="49" charset="-122"/>
                <a:cs typeface="Times New Roman" panose="02020603050405020304" pitchFamily="18" charset="0"/>
              </a:rPr>
              <a:t>修改可重定位地址，将修改后的指令和数据放到内存中适当的位置（龙</a:t>
            </a:r>
            <a:r>
              <a:rPr lang="en-US" altLang="zh-CN" b="0" dirty="0">
                <a:latin typeface="楷体" panose="02010609060101010101" pitchFamily="49" charset="-122"/>
                <a:ea typeface="楷体" panose="02010609060101010101" pitchFamily="49" charset="-122"/>
                <a:cs typeface="Times New Roman" panose="02020603050405020304" pitchFamily="18" charset="0"/>
              </a:rPr>
              <a:t>1p12</a:t>
            </a:r>
            <a:r>
              <a:rPr lang="zh-CN" altLang="en-US" b="0" dirty="0">
                <a:latin typeface="楷体" panose="02010609060101010101" pitchFamily="49" charset="-122"/>
                <a:ea typeface="楷体" panose="02010609060101010101" pitchFamily="49" charset="-122"/>
                <a:cs typeface="Times New Roman" panose="02020603050405020304" pitchFamily="18" charset="0"/>
              </a:rPr>
              <a:t>）</a:t>
            </a:r>
            <a:endParaRPr lang="en-US" altLang="zh-CN" b="0" dirty="0">
              <a:latin typeface="楷体" panose="02010609060101010101" pitchFamily="49" charset="-122"/>
              <a:ea typeface="楷体" panose="02010609060101010101" pitchFamily="49" charset="-122"/>
              <a:cs typeface="Times New Roman" panose="02020603050405020304" pitchFamily="18" charset="0"/>
            </a:endParaRPr>
          </a:p>
          <a:p>
            <a:r>
              <a:rPr lang="zh-CN" altLang="en-US" b="0" dirty="0">
                <a:latin typeface="楷体" panose="02010609060101010101" pitchFamily="49" charset="-122"/>
                <a:ea typeface="楷体" panose="02010609060101010101" pitchFamily="49" charset="-122"/>
                <a:cs typeface="Times New Roman" panose="02020603050405020304" pitchFamily="18" charset="0"/>
              </a:rPr>
              <a:t>编译器为代码中的名字分配的地址都是支持可重定位的偏移地址（通常是相对于</a:t>
            </a:r>
            <a:r>
              <a:rPr lang="en-US" altLang="zh-CN" b="0" dirty="0">
                <a:latin typeface="楷体" panose="02010609060101010101" pitchFamily="49" charset="-122"/>
                <a:ea typeface="楷体" panose="02010609060101010101" pitchFamily="49" charset="-122"/>
                <a:cs typeface="Times New Roman" panose="02020603050405020304" pitchFamily="18" charset="0"/>
              </a:rPr>
              <a:t>0</a:t>
            </a:r>
            <a:r>
              <a:rPr lang="zh-CN" altLang="en-US" b="0" dirty="0">
                <a:latin typeface="楷体" panose="02010609060101010101" pitchFamily="49" charset="-122"/>
                <a:ea typeface="楷体" panose="02010609060101010101" pitchFamily="49" charset="-122"/>
                <a:cs typeface="Times New Roman" panose="02020603050405020304" pitchFamily="18" charset="0"/>
              </a:rPr>
              <a:t>的相对地址）。</a:t>
            </a:r>
            <a:endParaRPr lang="en-US" altLang="zh-CN" b="0" dirty="0">
              <a:latin typeface="楷体" panose="02010609060101010101" pitchFamily="49" charset="-122"/>
              <a:ea typeface="楷体" panose="02010609060101010101" pitchFamily="49" charset="-122"/>
              <a:cs typeface="Times New Roman" panose="02020603050405020304" pitchFamily="18" charset="0"/>
            </a:endParaRPr>
          </a:p>
          <a:p>
            <a:r>
              <a:rPr lang="zh-CN" altLang="en-US" b="0" dirty="0">
                <a:latin typeface="楷体" panose="02010609060101010101" pitchFamily="49" charset="-122"/>
                <a:ea typeface="楷体" panose="02010609060101010101" pitchFamily="49" charset="-122"/>
                <a:cs typeface="Times New Roman" panose="02020603050405020304" pitchFamily="18" charset="0"/>
              </a:rPr>
              <a:t>静态重定位：加载器根据加载的内存位置，修改指令和数据地址，载入内存。</a:t>
            </a:r>
            <a:endParaRPr lang="en-US" altLang="zh-CN" b="0" dirty="0">
              <a:latin typeface="楷体" panose="02010609060101010101" pitchFamily="49" charset="-122"/>
              <a:ea typeface="楷体" panose="02010609060101010101" pitchFamily="49" charset="-122"/>
              <a:cs typeface="Times New Roman" panose="02020603050405020304" pitchFamily="18" charset="0"/>
            </a:endParaRPr>
          </a:p>
          <a:p>
            <a:r>
              <a:rPr lang="zh-CN" altLang="en-US" b="0" dirty="0">
                <a:latin typeface="楷体" panose="02010609060101010101" pitchFamily="49" charset="-122"/>
                <a:ea typeface="楷体" panose="02010609060101010101" pitchFamily="49" charset="-122"/>
                <a:cs typeface="Times New Roman" panose="02020603050405020304" pitchFamily="18" charset="0"/>
              </a:rPr>
              <a:t>动态重定位：加载器负责将代码中调用的动态链库的相关地址进行修改，修改后将程序加载入内存。</a:t>
            </a:r>
            <a:endParaRPr lang="en-US" altLang="zh-CN" b="1"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89965" eaLnBrk="0" hangingPunct="0">
              <a:defRPr>
                <a:solidFill>
                  <a:schemeClr val="tx1"/>
                </a:solidFill>
                <a:latin typeface="Tahoma" panose="020B0604030504040204" pitchFamily="34" charset="0"/>
                <a:ea typeface="宋体" panose="02010600030101010101" pitchFamily="2" charset="-122"/>
              </a:defRPr>
            </a:lvl1pPr>
            <a:lvl2pPr marL="770890" indent="-296545" defTabSz="989965" eaLnBrk="0" hangingPunct="0">
              <a:defRPr>
                <a:solidFill>
                  <a:schemeClr val="tx1"/>
                </a:solidFill>
                <a:latin typeface="Tahoma" panose="020B0604030504040204" pitchFamily="34" charset="0"/>
                <a:ea typeface="宋体" panose="02010600030101010101" pitchFamily="2" charset="-122"/>
              </a:defRPr>
            </a:lvl2pPr>
            <a:lvl3pPr marL="1186180" indent="-237490" defTabSz="989965" eaLnBrk="0" hangingPunct="0">
              <a:defRPr>
                <a:solidFill>
                  <a:schemeClr val="tx1"/>
                </a:solidFill>
                <a:latin typeface="Tahoma" panose="020B0604030504040204" pitchFamily="34" charset="0"/>
                <a:ea typeface="宋体" panose="02010600030101010101" pitchFamily="2" charset="-122"/>
              </a:defRPr>
            </a:lvl3pPr>
            <a:lvl4pPr marL="1660525" indent="-237490" defTabSz="989965" eaLnBrk="0" hangingPunct="0">
              <a:defRPr>
                <a:solidFill>
                  <a:schemeClr val="tx1"/>
                </a:solidFill>
                <a:latin typeface="Tahoma" panose="020B0604030504040204" pitchFamily="34" charset="0"/>
                <a:ea typeface="宋体" panose="02010600030101010101" pitchFamily="2" charset="-122"/>
              </a:defRPr>
            </a:lvl4pPr>
            <a:lvl5pPr marL="2134870" indent="-237490" defTabSz="989965" eaLnBrk="0" hangingPunct="0">
              <a:defRPr>
                <a:solidFill>
                  <a:schemeClr val="tx1"/>
                </a:solidFill>
                <a:latin typeface="Tahoma" panose="020B0604030504040204" pitchFamily="34" charset="0"/>
                <a:ea typeface="宋体" panose="02010600030101010101" pitchFamily="2" charset="-122"/>
              </a:defRPr>
            </a:lvl5pPr>
            <a:lvl6pPr marL="260921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8356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5854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3288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3CCCEA3B-7E9D-4E82-A5EB-4D757B4EEAE9}" type="slidenum">
              <a:rPr lang="zh-CN" altLang="en-US">
                <a:latin typeface="Arial" panose="020B0604020202020204" pitchFamily="34" charset="0"/>
              </a:rPr>
              <a:t>7</a:t>
            </a:fld>
            <a:endParaRPr lang="en-US" altLang="zh-CN">
              <a:latin typeface="Arial" panose="020B0604020202020204" pitchFamily="34" charset="0"/>
            </a:endParaRPr>
          </a:p>
        </p:txBody>
      </p:sp>
      <p:sp>
        <p:nvSpPr>
          <p:cNvPr id="77827" name="Rectangle 2"/>
          <p:cNvSpPr>
            <a:spLocks noGrp="1" noRot="1" noChangeAspect="1" noChangeArrowheads="1" noTextEdit="1"/>
          </p:cNvSpPr>
          <p:nvPr>
            <p:ph type="sldImg"/>
          </p:nvPr>
        </p:nvSpPr>
        <p:spPr>
          <a:xfrm>
            <a:off x="139700" y="768350"/>
            <a:ext cx="6821488" cy="3836988"/>
          </a:xfrm>
        </p:spPr>
      </p:sp>
      <p:sp>
        <p:nvSpPr>
          <p:cNvPr id="77828" name="Rectangle 3"/>
          <p:cNvSpPr>
            <a:spLocks noGrp="1" noChangeArrowheads="1"/>
          </p:cNvSpPr>
          <p:nvPr>
            <p:ph type="body" idx="1"/>
          </p:nvPr>
        </p:nvSpPr>
        <p:spPr>
          <a:noFill/>
        </p:spPr>
        <p:txBody>
          <a:bodyPr/>
          <a:lstStyle/>
          <a:p>
            <a:pPr defTabSz="948690" eaLnBrk="1" hangingPunct="1">
              <a:defRPr/>
            </a:pPr>
            <a:endParaRPr lang="en-US" altLang="zh-CN" b="0" dirty="0">
              <a:latin typeface="Arial" panose="020B0604020202020204" pitchFamily="34" charset="0"/>
              <a:ea typeface="楷体_GB2312" pitchFamily="49" charset="-122"/>
            </a:endParaRPr>
          </a:p>
          <a:p>
            <a:pPr eaLnBrk="1" hangingPunct="1"/>
            <a:r>
              <a:rPr lang="zh-CN" altLang="en-US" dirty="0">
                <a:latin typeface="楷体_GB2312" pitchFamily="49" charset="-122"/>
                <a:ea typeface="楷体_GB2312" pitchFamily="49" charset="-122"/>
              </a:rPr>
              <a:t>大型程序经常被分成多个部分进行编译，因此，可重定位的机器代码可能要和其他可重定位的目标文件及库文件链接到一起，形成可执行代码（龙</a:t>
            </a:r>
            <a:r>
              <a:rPr lang="en-US" altLang="zh-CN" dirty="0">
                <a:latin typeface="楷体_GB2312" pitchFamily="49" charset="-122"/>
                <a:ea typeface="楷体_GB2312" pitchFamily="49" charset="-122"/>
              </a:rPr>
              <a:t>2p2</a:t>
            </a:r>
            <a:r>
              <a:rPr lang="zh-CN" altLang="en-US" dirty="0">
                <a:latin typeface="楷体_GB2312" pitchFamily="49" charset="-122"/>
                <a:ea typeface="楷体_GB2312" pitchFamily="49" charset="-122"/>
              </a:rPr>
              <a:t>）</a:t>
            </a:r>
          </a:p>
          <a:p>
            <a:pPr eaLnBrk="1" hangingPunct="1"/>
            <a:r>
              <a:rPr lang="zh-CN" altLang="en-US" dirty="0">
                <a:latin typeface="Arial" panose="020B0604020202020204" pitchFamily="34" charset="0"/>
                <a:ea typeface="楷体_GB2312" pitchFamily="49" charset="-122"/>
              </a:rPr>
              <a:t>这一工作由链接器来完成</a:t>
            </a:r>
            <a:endParaRPr lang="en-US" altLang="zh-CN" dirty="0">
              <a:latin typeface="Arial" panose="020B0604020202020204" pitchFamily="34" charset="0"/>
              <a:ea typeface="楷体_GB2312" pitchFamily="49" charset="-122"/>
            </a:endParaRPr>
          </a:p>
          <a:p>
            <a:pPr eaLnBrk="1" hangingPunct="1"/>
            <a:r>
              <a:rPr lang="zh-CN" altLang="en-US" dirty="0">
                <a:latin typeface="Arial" panose="020B0604020202020204" pitchFamily="34" charset="0"/>
                <a:ea typeface="楷体_GB2312" pitchFamily="49" charset="-122"/>
              </a:rPr>
              <a:t>一</a:t>
            </a:r>
            <a:r>
              <a:rPr lang="zh-CN" altLang="en-US" b="0" dirty="0">
                <a:latin typeface="Arial" panose="020B0604020202020204" pitchFamily="34" charset="0"/>
                <a:ea typeface="楷体_GB2312" pitchFamily="49" charset="-122"/>
              </a:rPr>
              <a:t>个文件中的代码可能引用另一个文件中的位置，链接器能够解决外部内存地址问题（</a:t>
            </a:r>
            <a:r>
              <a:rPr lang="zh-CN" altLang="en-US" b="0" dirty="0">
                <a:latin typeface="楷体" panose="02010609060101010101" pitchFamily="49" charset="-122"/>
                <a:ea typeface="楷体" panose="02010609060101010101" pitchFamily="49" charset="-122"/>
              </a:rPr>
              <a:t>一个文件中的代码可能使用另一个文件中的数据或过程，这些数据或过程地址对于这个程序来说就是外部地址）</a:t>
            </a:r>
            <a:endParaRPr lang="en-US" altLang="zh-CN" b="0" dirty="0">
              <a:latin typeface="楷体" panose="02010609060101010101" pitchFamily="49" charset="-122"/>
              <a:ea typeface="楷体" panose="02010609060101010101" pitchFamily="49"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0" dirty="0">
                <a:latin typeface="楷体" panose="02010609060101010101" pitchFamily="49" charset="-122"/>
                <a:ea typeface="楷体" panose="02010609060101010101" pitchFamily="49" charset="-122"/>
              </a:rPr>
              <a:t>静态链接时：</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将多个可重定位的机器代码文件（包括库文件）连接到一起</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0" dirty="0">
                <a:latin typeface="Arial" panose="020B0604020202020204" pitchFamily="34" charset="0"/>
                <a:ea typeface="楷体_GB2312" pitchFamily="49" charset="-122"/>
              </a:rPr>
              <a:t>动态链接时：</a:t>
            </a:r>
            <a:r>
              <a:rPr lang="zh-CN" altLang="en-US" dirty="0">
                <a:effectLst/>
              </a:rPr>
              <a:t>在程序映象中</a:t>
            </a:r>
            <a:r>
              <a:rPr lang="zh-CN" altLang="en-US" sz="1200" kern="1200" dirty="0">
                <a:solidFill>
                  <a:schemeClr val="tx1"/>
                </a:solidFill>
                <a:effectLst/>
                <a:latin typeface="Arial" panose="020B0604020202020204" pitchFamily="34" charset="0"/>
                <a:ea typeface="宋体" panose="02010600030101010101" pitchFamily="2" charset="-122"/>
                <a:cs typeface="+mn-cs"/>
              </a:rPr>
              <a:t>每个调用库函数的地方生成一小段代码（</a:t>
            </a:r>
            <a:r>
              <a:rPr lang="en-US" altLang="zh-CN" sz="1200" kern="1200" dirty="0">
                <a:solidFill>
                  <a:schemeClr val="tx1"/>
                </a:solidFill>
                <a:effectLst/>
                <a:latin typeface="Arial" panose="020B0604020202020204" pitchFamily="34" charset="0"/>
                <a:ea typeface="宋体" panose="02010600030101010101" pitchFamily="2" charset="-122"/>
                <a:cs typeface="+mn-cs"/>
              </a:rPr>
              <a:t>stub</a:t>
            </a:r>
            <a:r>
              <a:rPr lang="zh-CN" altLang="en-US" sz="1200" kern="1200" dirty="0">
                <a:solidFill>
                  <a:schemeClr val="tx1"/>
                </a:solidFill>
                <a:effectLst/>
                <a:latin typeface="Arial" panose="020B0604020202020204" pitchFamily="34" charset="0"/>
                <a:ea typeface="宋体" panose="02010600030101010101" pitchFamily="2" charset="-122"/>
                <a:cs typeface="+mn-cs"/>
              </a:rPr>
              <a:t>桩），用于定位已装入内存的相应的库；如果所需的库还不在内存中，</a:t>
            </a:r>
            <a:r>
              <a:rPr lang="en-US" altLang="zh-CN" sz="1200" kern="1200" dirty="0">
                <a:solidFill>
                  <a:schemeClr val="tx1"/>
                </a:solidFill>
                <a:effectLst/>
                <a:latin typeface="Arial" panose="020B0604020202020204" pitchFamily="34" charset="0"/>
                <a:ea typeface="宋体" panose="02010600030101010101" pitchFamily="2" charset="-122"/>
                <a:cs typeface="+mn-cs"/>
              </a:rPr>
              <a:t>stub</a:t>
            </a:r>
            <a:r>
              <a:rPr lang="zh-CN" altLang="en-US" sz="1200" kern="1200" dirty="0">
                <a:solidFill>
                  <a:schemeClr val="tx1"/>
                </a:solidFill>
                <a:effectLst/>
                <a:latin typeface="Arial" panose="020B0604020202020204" pitchFamily="34" charset="0"/>
                <a:ea typeface="宋体" panose="02010600030101010101" pitchFamily="2" charset="-122"/>
                <a:cs typeface="+mn-cs"/>
              </a:rPr>
              <a:t>将指出如何将该函数所在的库装入内存。</a:t>
            </a:r>
            <a:endParaRPr lang="zh-CN" altLang="en-US" dirty="0">
              <a:effectLst/>
            </a:endParaRPr>
          </a:p>
          <a:p>
            <a:pPr eaLnBrk="1" hangingPunct="1"/>
            <a:endParaRPr lang="en-US" altLang="zh-CN" b="0" dirty="0">
              <a:latin typeface="Arial" panose="020B0604020202020204" pitchFamily="34" charset="0"/>
              <a:ea typeface="楷体_GB2312" pitchFamily="49" charset="-122"/>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静态链接：链接器在链接时将库的内容加到可执行程序中。</a:t>
            </a: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动态链接：链接器在链接时仅建立与所需库函数之间的链接关系，在程序运行时才将所需资源调入可执行程序中。</a:t>
            </a:r>
          </a:p>
          <a:p>
            <a:pPr eaLnBrk="1" hangingPunct="1"/>
            <a:endParaRPr lang="en-US" altLang="zh-CN" b="0" dirty="0">
              <a:latin typeface="Arial" panose="020B0604020202020204" pitchFamily="34" charset="0"/>
              <a:ea typeface="楷体_GB2312" pitchFamily="49"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defTabSz="989965" eaLnBrk="0" hangingPunct="0">
              <a:defRPr>
                <a:solidFill>
                  <a:schemeClr val="tx1"/>
                </a:solidFill>
                <a:latin typeface="Tahoma" panose="020B0604030504040204" pitchFamily="34" charset="0"/>
                <a:ea typeface="宋体" panose="02010600030101010101" pitchFamily="2" charset="-122"/>
              </a:defRPr>
            </a:lvl1pPr>
            <a:lvl2pPr marL="770890" indent="-296545" defTabSz="989965" eaLnBrk="0" hangingPunct="0">
              <a:defRPr>
                <a:solidFill>
                  <a:schemeClr val="tx1"/>
                </a:solidFill>
                <a:latin typeface="Tahoma" panose="020B0604030504040204" pitchFamily="34" charset="0"/>
                <a:ea typeface="宋体" panose="02010600030101010101" pitchFamily="2" charset="-122"/>
              </a:defRPr>
            </a:lvl2pPr>
            <a:lvl3pPr marL="1186180" indent="-237490" defTabSz="989965" eaLnBrk="0" hangingPunct="0">
              <a:defRPr>
                <a:solidFill>
                  <a:schemeClr val="tx1"/>
                </a:solidFill>
                <a:latin typeface="Tahoma" panose="020B0604030504040204" pitchFamily="34" charset="0"/>
                <a:ea typeface="宋体" panose="02010600030101010101" pitchFamily="2" charset="-122"/>
              </a:defRPr>
            </a:lvl3pPr>
            <a:lvl4pPr marL="1660525" indent="-237490" defTabSz="989965" eaLnBrk="0" hangingPunct="0">
              <a:defRPr>
                <a:solidFill>
                  <a:schemeClr val="tx1"/>
                </a:solidFill>
                <a:latin typeface="Tahoma" panose="020B0604030504040204" pitchFamily="34" charset="0"/>
                <a:ea typeface="宋体" panose="02010600030101010101" pitchFamily="2" charset="-122"/>
              </a:defRPr>
            </a:lvl4pPr>
            <a:lvl5pPr marL="2134870" indent="-237490" defTabSz="989965" eaLnBrk="0" hangingPunct="0">
              <a:defRPr>
                <a:solidFill>
                  <a:schemeClr val="tx1"/>
                </a:solidFill>
                <a:latin typeface="Tahoma" panose="020B0604030504040204" pitchFamily="34" charset="0"/>
                <a:ea typeface="宋体" panose="02010600030101010101" pitchFamily="2" charset="-122"/>
              </a:defRPr>
            </a:lvl5pPr>
            <a:lvl6pPr marL="260921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8356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5854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3288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15C23693-4CDF-48A0-BC30-60941A2A3AE6}" type="slidenum">
              <a:rPr lang="zh-CN" altLang="en-US">
                <a:latin typeface="Arial" panose="020B0604020202020204" pitchFamily="34" charset="0"/>
              </a:rPr>
              <a:t>9</a:t>
            </a:fld>
            <a:endParaRPr lang="en-US" altLang="zh-CN">
              <a:latin typeface="Arial" panose="020B0604020202020204" pitchFamily="34" charset="0"/>
            </a:endParaRPr>
          </a:p>
        </p:txBody>
      </p:sp>
      <p:sp>
        <p:nvSpPr>
          <p:cNvPr id="78851" name="Rectangle 2"/>
          <p:cNvSpPr>
            <a:spLocks noGrp="1" noRot="1" noChangeAspect="1" noChangeArrowheads="1" noTextEdit="1"/>
          </p:cNvSpPr>
          <p:nvPr>
            <p:ph type="sldImg"/>
          </p:nvPr>
        </p:nvSpPr>
        <p:spPr>
          <a:xfrm>
            <a:off x="139700" y="768350"/>
            <a:ext cx="6821488" cy="3836988"/>
          </a:xfrm>
        </p:spPr>
      </p:sp>
      <p:sp>
        <p:nvSpPr>
          <p:cNvPr id="78852" name="Rectangle 3"/>
          <p:cNvSpPr>
            <a:spLocks noGrp="1" noChangeArrowheads="1"/>
          </p:cNvSpPr>
          <p:nvPr>
            <p:ph type="body" idx="1"/>
          </p:nvPr>
        </p:nvSpPr>
        <p:spPr>
          <a:noFill/>
        </p:spPr>
        <p:txBody>
          <a:bodyPr/>
          <a:lstStyle/>
          <a:p>
            <a:pPr eaLnBrk="1" hangingPunct="1"/>
            <a:r>
              <a:rPr lang="zh-CN" altLang="en-US" sz="1600" dirty="0">
                <a:latin typeface="Arial" panose="020B0604020202020204" pitchFamily="34" charset="0"/>
              </a:rPr>
              <a:t>前面我们已经讲过，编译的本质是一个翻译的过程</a:t>
            </a:r>
            <a:endParaRPr lang="en-US" altLang="zh-CN" sz="1600" dirty="0">
              <a:latin typeface="Arial" panose="020B0604020202020204" pitchFamily="34" charset="0"/>
            </a:endParaRPr>
          </a:p>
          <a:p>
            <a:pPr eaLnBrk="1" hangingPunct="1"/>
            <a:r>
              <a:rPr lang="zh-CN" altLang="en-US" sz="1600" dirty="0">
                <a:latin typeface="Arial" panose="020B0604020202020204" pitchFamily="34" charset="0"/>
              </a:rPr>
              <a:t>编译器的输入是高级语言程序，例如一个</a:t>
            </a:r>
            <a:r>
              <a:rPr lang="en-US" altLang="zh-CN" sz="1600" dirty="0">
                <a:latin typeface="Arial" panose="020B0604020202020204" pitchFamily="34" charset="0"/>
              </a:rPr>
              <a:t>c</a:t>
            </a:r>
            <a:r>
              <a:rPr lang="zh-CN" altLang="en-US" sz="1600" dirty="0">
                <a:latin typeface="Arial" panose="020B0604020202020204" pitchFamily="34" charset="0"/>
              </a:rPr>
              <a:t>语言程序，输出是汇编语言程序或机器语言程序</a:t>
            </a:r>
            <a:endParaRPr lang="en-US" altLang="zh-CN" sz="1600" dirty="0">
              <a:latin typeface="Arial" panose="020B0604020202020204" pitchFamily="34" charset="0"/>
            </a:endParaRPr>
          </a:p>
          <a:p>
            <a:pPr eaLnBrk="1" hangingPunct="1"/>
            <a:r>
              <a:rPr lang="zh-CN" altLang="en-US" sz="1600" dirty="0">
                <a:latin typeface="Arial" panose="020B0604020202020204" pitchFamily="34" charset="0"/>
              </a:rPr>
              <a:t>那么，机器是如何将</a:t>
            </a:r>
            <a:r>
              <a:rPr lang="en-US" altLang="zh-CN" sz="1600" dirty="0">
                <a:latin typeface="Arial" panose="020B0604020202020204" pitchFamily="34" charset="0"/>
              </a:rPr>
              <a:t>C</a:t>
            </a:r>
            <a:r>
              <a:rPr lang="zh-CN" altLang="en-US" sz="1600" dirty="0">
                <a:latin typeface="Arial" panose="020B0604020202020204" pitchFamily="34" charset="0"/>
              </a:rPr>
              <a:t>语言程序自动翻译成汇编语言程序的呢？</a:t>
            </a:r>
            <a:endParaRPr lang="en-US" altLang="zh-CN" sz="1600" dirty="0">
              <a:latin typeface="Arial" panose="020B0604020202020204" pitchFamily="34" charset="0"/>
            </a:endParaRPr>
          </a:p>
          <a:p>
            <a:pPr defTabSz="948690" eaLnBrk="1" hangingPunct="1">
              <a:defRPr/>
            </a:pPr>
            <a:r>
              <a:rPr lang="zh-CN" altLang="en-US" sz="1700" dirty="0">
                <a:latin typeface="Arial" panose="020B0604020202020204" pitchFamily="34" charset="0"/>
              </a:rPr>
              <a:t>这里，我们可以参考一下人工翻译的过程</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defTabSz="989965" eaLnBrk="0" hangingPunct="0">
              <a:defRPr>
                <a:solidFill>
                  <a:schemeClr val="tx1"/>
                </a:solidFill>
                <a:latin typeface="Tahoma" panose="020B0604030504040204" pitchFamily="34" charset="0"/>
                <a:ea typeface="宋体" panose="02010600030101010101" pitchFamily="2" charset="-122"/>
              </a:defRPr>
            </a:lvl1pPr>
            <a:lvl2pPr marL="770890" indent="-296545" defTabSz="989965" eaLnBrk="0" hangingPunct="0">
              <a:defRPr>
                <a:solidFill>
                  <a:schemeClr val="tx1"/>
                </a:solidFill>
                <a:latin typeface="Tahoma" panose="020B0604030504040204" pitchFamily="34" charset="0"/>
                <a:ea typeface="宋体" panose="02010600030101010101" pitchFamily="2" charset="-122"/>
              </a:defRPr>
            </a:lvl2pPr>
            <a:lvl3pPr marL="1186180" indent="-237490" defTabSz="989965" eaLnBrk="0" hangingPunct="0">
              <a:defRPr>
                <a:solidFill>
                  <a:schemeClr val="tx1"/>
                </a:solidFill>
                <a:latin typeface="Tahoma" panose="020B0604030504040204" pitchFamily="34" charset="0"/>
                <a:ea typeface="宋体" panose="02010600030101010101" pitchFamily="2" charset="-122"/>
              </a:defRPr>
            </a:lvl3pPr>
            <a:lvl4pPr marL="1660525" indent="-237490" defTabSz="989965" eaLnBrk="0" hangingPunct="0">
              <a:defRPr>
                <a:solidFill>
                  <a:schemeClr val="tx1"/>
                </a:solidFill>
                <a:latin typeface="Tahoma" panose="020B0604030504040204" pitchFamily="34" charset="0"/>
                <a:ea typeface="宋体" panose="02010600030101010101" pitchFamily="2" charset="-122"/>
              </a:defRPr>
            </a:lvl4pPr>
            <a:lvl5pPr marL="2134870" indent="-237490" defTabSz="989965" eaLnBrk="0" hangingPunct="0">
              <a:defRPr>
                <a:solidFill>
                  <a:schemeClr val="tx1"/>
                </a:solidFill>
                <a:latin typeface="Tahoma" panose="020B0604030504040204" pitchFamily="34" charset="0"/>
                <a:ea typeface="宋体" panose="02010600030101010101" pitchFamily="2" charset="-122"/>
              </a:defRPr>
            </a:lvl5pPr>
            <a:lvl6pPr marL="260921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308356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558540"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4032885" indent="-237490" defTabSz="98996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D50AE390-45C7-4B8F-A2C5-5E70510F9A67}" type="slidenum">
              <a:rPr lang="zh-CN" altLang="en-US">
                <a:latin typeface="Arial" panose="020B0604020202020204" pitchFamily="34" charset="0"/>
              </a:rPr>
              <a:t>10</a:t>
            </a:fld>
            <a:endParaRPr lang="en-US" altLang="zh-CN">
              <a:latin typeface="Arial" panose="020B0604020202020204" pitchFamily="34" charset="0"/>
            </a:endParaRPr>
          </a:p>
        </p:txBody>
      </p:sp>
      <p:sp>
        <p:nvSpPr>
          <p:cNvPr id="79875" name="Rectangle 2"/>
          <p:cNvSpPr>
            <a:spLocks noGrp="1" noRot="1" noChangeAspect="1" noChangeArrowheads="1" noTextEdit="1"/>
          </p:cNvSpPr>
          <p:nvPr>
            <p:ph type="sldImg"/>
          </p:nvPr>
        </p:nvSpPr>
        <p:spPr>
          <a:xfrm>
            <a:off x="139700" y="768350"/>
            <a:ext cx="6821488" cy="3836988"/>
          </a:xfrm>
        </p:spPr>
      </p:sp>
      <p:sp>
        <p:nvSpPr>
          <p:cNvPr id="79876" name="Rectangle 3"/>
          <p:cNvSpPr>
            <a:spLocks noGrp="1" noChangeArrowheads="1"/>
          </p:cNvSpPr>
          <p:nvPr>
            <p:ph type="body" idx="1"/>
          </p:nvPr>
        </p:nvSpPr>
        <p:spPr>
          <a:noFill/>
        </p:spPr>
        <p:txBody>
          <a:bodyPr/>
          <a:lstStyle/>
          <a:p>
            <a:pPr defTabSz="948690" eaLnBrk="1" hangingPunct="1">
              <a:defRPr/>
            </a:pPr>
            <a:r>
              <a:rPr lang="zh-CN" altLang="en-US" dirty="0">
                <a:latin typeface="Arial" panose="020B0604020202020204" pitchFamily="34" charset="0"/>
              </a:rPr>
              <a:t>也就是说，首先通过词法分析确定各个单词的词类</a:t>
            </a:r>
          </a:p>
          <a:p>
            <a:pPr defTabSz="948690" eaLnBrk="1" hangingPunct="1">
              <a:defRPr/>
            </a:pPr>
            <a:r>
              <a:rPr lang="zh-CN" altLang="en-US" dirty="0">
                <a:latin typeface="Arial" panose="020B0604020202020204" pitchFamily="34" charset="0"/>
              </a:rPr>
              <a:t>接下来，通过语法分析识别出各个短语，从而分析出（获得）句子的结构</a:t>
            </a:r>
          </a:p>
          <a:p>
            <a:pPr eaLnBrk="1" hangingPunct="1"/>
            <a:r>
              <a:rPr lang="zh-CN" altLang="en-US" dirty="0">
                <a:latin typeface="Arial" panose="020B0604020202020204" pitchFamily="34" charset="0"/>
              </a:rPr>
              <a:t>接下来，进行语义分析，也就是说根据句子结构，分析出每一个短语在句中充当什么成分，从而确定每一个名词性成分同核心谓语动词之间的语义关系（</a:t>
            </a:r>
            <a:r>
              <a:rPr lang="en-US" altLang="zh-CN" dirty="0">
                <a:latin typeface="Arial" panose="020B0604020202020204" pitchFamily="34" charset="0"/>
              </a:rPr>
              <a:t>cy</a:t>
            </a:r>
            <a:r>
              <a:rPr lang="zh-CN" altLang="en-US" dirty="0">
                <a:latin typeface="Arial" panose="020B0604020202020204" pitchFamily="34" charset="0"/>
              </a:rPr>
              <a:t>）</a:t>
            </a:r>
            <a:endParaRPr lang="en-US" altLang="zh-CN" dirty="0">
              <a:latin typeface="Arial" panose="020B0604020202020204" pitchFamily="34" charset="0"/>
            </a:endParaRPr>
          </a:p>
          <a:p>
            <a:pPr eaLnBrk="1" hangingPunct="1"/>
            <a:r>
              <a:rPr lang="zh-CN" altLang="en-US" dirty="0">
                <a:latin typeface="楷体_GB2312" pitchFamily="49" charset="-122"/>
                <a:ea typeface="楷体_GB2312" pitchFamily="49" charset="-122"/>
              </a:rPr>
              <a:t>最后给出中间表示（表示成中间形式）。（</a:t>
            </a:r>
            <a:r>
              <a:rPr lang="en-US" altLang="zh-CN" dirty="0">
                <a:latin typeface="楷体_GB2312" pitchFamily="49" charset="-122"/>
                <a:ea typeface="楷体_GB2312" pitchFamily="49" charset="-122"/>
              </a:rPr>
              <a:t>cy</a:t>
            </a:r>
            <a:r>
              <a:rPr lang="zh-CN" altLang="en-US" dirty="0">
                <a:latin typeface="楷体_GB2312" pitchFamily="49" charset="-122"/>
                <a:ea typeface="楷体_GB2312" pitchFamily="49" charset="-122"/>
              </a:rPr>
              <a:t>）</a:t>
            </a:r>
            <a:endParaRPr lang="en-US" altLang="zh-CN" dirty="0">
              <a:latin typeface="楷体_GB2312" pitchFamily="49" charset="-122"/>
              <a:ea typeface="楷体_GB2312" pitchFamily="49"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803275" indent="-307975">
              <a:spcBef>
                <a:spcPct val="30000"/>
              </a:spcBef>
              <a:defRPr sz="1200">
                <a:solidFill>
                  <a:schemeClr val="tx1"/>
                </a:solidFill>
                <a:latin typeface="Times New Roman" panose="02020603050405020304" pitchFamily="18" charset="0"/>
                <a:ea typeface="宋体" panose="02010600030101010101" pitchFamily="2" charset="-122"/>
              </a:defRPr>
            </a:lvl2pPr>
            <a:lvl3pPr marL="1236980" indent="-246380">
              <a:spcBef>
                <a:spcPct val="30000"/>
              </a:spcBef>
              <a:defRPr sz="1200">
                <a:solidFill>
                  <a:schemeClr val="tx1"/>
                </a:solidFill>
                <a:latin typeface="Times New Roman" panose="02020603050405020304" pitchFamily="18" charset="0"/>
                <a:ea typeface="宋体" panose="02010600030101010101" pitchFamily="2" charset="-122"/>
              </a:defRPr>
            </a:lvl3pPr>
            <a:lvl4pPr marL="1732280" indent="-246380">
              <a:spcBef>
                <a:spcPct val="30000"/>
              </a:spcBef>
              <a:defRPr sz="1200">
                <a:solidFill>
                  <a:schemeClr val="tx1"/>
                </a:solidFill>
                <a:latin typeface="Times New Roman" panose="02020603050405020304" pitchFamily="18" charset="0"/>
                <a:ea typeface="宋体" panose="02010600030101010101" pitchFamily="2" charset="-122"/>
              </a:defRPr>
            </a:lvl4pPr>
            <a:lvl5pPr marL="2227580" indent="-246380">
              <a:spcBef>
                <a:spcPct val="30000"/>
              </a:spcBef>
              <a:defRPr sz="1200">
                <a:solidFill>
                  <a:schemeClr val="tx1"/>
                </a:solidFill>
                <a:latin typeface="Times New Roman" panose="02020603050405020304" pitchFamily="18" charset="0"/>
                <a:ea typeface="宋体" panose="02010600030101010101" pitchFamily="2" charset="-122"/>
              </a:defRPr>
            </a:lvl5pPr>
            <a:lvl6pPr marL="2684780" indent="-24638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3141980" indent="-24638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599180" indent="-24638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4056380" indent="-24638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776EE35-6FB5-4AE0-9C50-996B186EF0DE}" type="slidenum">
              <a:rPr lang="en-US" altLang="zh-CN" smtClean="0"/>
              <a:t>11</a:t>
            </a:fld>
            <a:endParaRPr lang="en-US" altLang="zh-CN"/>
          </a:p>
        </p:txBody>
      </p:sp>
      <p:sp>
        <p:nvSpPr>
          <p:cNvPr id="22531" name="Rectangle 2"/>
          <p:cNvSpPr>
            <a:spLocks noGrp="1" noRot="1" noChangeAspect="1" noChangeArrowheads="1" noTextEdit="1"/>
          </p:cNvSpPr>
          <p:nvPr>
            <p:ph type="sldImg"/>
          </p:nvPr>
        </p:nvSpPr>
        <p:spPr>
          <a:xfrm>
            <a:off x="477838" y="1279525"/>
            <a:ext cx="6143625" cy="3455988"/>
          </a:xfrm>
        </p:spPr>
      </p:sp>
      <p:sp>
        <p:nvSpPr>
          <p:cNvPr id="125956"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90600" rtl="0" eaLnBrk="0" fontAlgn="base" latinLnBrk="0" hangingPunct="0">
              <a:lnSpc>
                <a:spcPct val="100000"/>
              </a:lnSpc>
              <a:spcBef>
                <a:spcPct val="30000"/>
              </a:spcBef>
              <a:spcAft>
                <a:spcPct val="0"/>
              </a:spcAft>
              <a:buClrTx/>
              <a:buSzTx/>
              <a:buFontTx/>
              <a:buNone/>
              <a:defRPr/>
            </a:pPr>
            <a:r>
              <a:rPr lang="zh-CN" altLang="en-US" sz="2600" dirty="0">
                <a:solidFill>
                  <a:srgbClr val="7030A0"/>
                </a:solidFill>
                <a:latin typeface="+mj-ea"/>
              </a:rPr>
              <a:t>识别单 词：</a:t>
            </a:r>
            <a:r>
              <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The</a:t>
            </a: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（冠词）</a:t>
            </a:r>
            <a:r>
              <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 compiler</a:t>
            </a: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（名词）</a:t>
            </a:r>
            <a:r>
              <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 can</a:t>
            </a: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（助动词）</a:t>
            </a:r>
            <a:r>
              <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translate</a:t>
            </a: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（动词）</a:t>
            </a:r>
            <a:r>
              <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a</a:t>
            </a: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（不定冠词）</a:t>
            </a:r>
            <a:r>
              <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 program</a:t>
            </a: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（名词）</a:t>
            </a:r>
            <a:r>
              <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from</a:t>
            </a: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（介词）</a:t>
            </a:r>
            <a:r>
              <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source</a:t>
            </a: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（名词</a:t>
            </a:r>
            <a:r>
              <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 language </a:t>
            </a: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名词</a:t>
            </a:r>
            <a:r>
              <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 to </a:t>
            </a: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介词 </a:t>
            </a:r>
            <a:r>
              <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target </a:t>
            </a: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名词 </a:t>
            </a:r>
            <a:r>
              <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language </a:t>
            </a: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名词</a:t>
            </a:r>
            <a:r>
              <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a:t>
            </a:r>
          </a:p>
          <a:p>
            <a:pPr marL="0" marR="0" lvl="1" indent="0" algn="l" defTabSz="990600" rtl="0" eaLnBrk="0" fontAlgn="base" latinLnBrk="0" hangingPunct="0">
              <a:lnSpc>
                <a:spcPct val="100000"/>
              </a:lnSpc>
              <a:spcBef>
                <a:spcPct val="30000"/>
              </a:spcBef>
              <a:spcAft>
                <a:spcPct val="0"/>
              </a:spcAft>
              <a:buClrTx/>
              <a:buSzTx/>
              <a:buFontTx/>
              <a:buNone/>
              <a:defRPr/>
            </a:pP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分析语法结构： </a:t>
            </a:r>
            <a:r>
              <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the</a:t>
            </a:r>
            <a:r>
              <a:rPr lang="en-US" altLang="zh-CN" sz="2800" b="1" kern="1200" baseline="0" dirty="0">
                <a:solidFill>
                  <a:schemeClr val="tx1"/>
                </a:solidFill>
                <a:latin typeface="Courier New" panose="02070309020205020404" pitchFamily="49" charset="0"/>
                <a:ea typeface="宋体" panose="02010600030101010101" pitchFamily="2" charset="-122"/>
                <a:cs typeface="Courier New" panose="02070309020205020404" pitchFamily="49" charset="0"/>
              </a:rPr>
              <a:t> compiler  </a:t>
            </a:r>
            <a:r>
              <a:rPr lang="zh-CN" altLang="en-US" sz="2800" b="1" kern="1200" baseline="0" dirty="0">
                <a:solidFill>
                  <a:schemeClr val="tx1"/>
                </a:solidFill>
                <a:latin typeface="Courier New" panose="02070309020205020404" pitchFamily="49" charset="0"/>
                <a:ea typeface="宋体" panose="02010600030101010101" pitchFamily="2" charset="-122"/>
                <a:cs typeface="Courier New" panose="02070309020205020404" pitchFamily="49" charset="0"/>
              </a:rPr>
              <a:t>冠词</a:t>
            </a:r>
            <a:r>
              <a:rPr lang="en-US" altLang="zh-CN" sz="2800" b="1" kern="1200" baseline="0" dirty="0">
                <a:solidFill>
                  <a:schemeClr val="tx1"/>
                </a:solidFill>
                <a:latin typeface="Courier New" panose="02070309020205020404" pitchFamily="49" charset="0"/>
                <a:ea typeface="宋体" panose="02010600030101010101" pitchFamily="2" charset="-122"/>
                <a:cs typeface="Courier New" panose="02070309020205020404" pitchFamily="49" charset="0"/>
              </a:rPr>
              <a:t>+</a:t>
            </a:r>
            <a:r>
              <a:rPr lang="zh-CN" altLang="en-US" sz="2800" b="1" kern="1200" baseline="0" dirty="0">
                <a:solidFill>
                  <a:schemeClr val="tx1"/>
                </a:solidFill>
                <a:latin typeface="Courier New" panose="02070309020205020404" pitchFamily="49" charset="0"/>
                <a:ea typeface="宋体" panose="02010600030101010101" pitchFamily="2" charset="-122"/>
                <a:cs typeface="Courier New" panose="02070309020205020404" pitchFamily="49" charset="0"/>
              </a:rPr>
              <a:t>名词  构成的主语，</a:t>
            </a:r>
            <a:endParaRPr lang="en-US" altLang="zh-CN" sz="2800" b="1" kern="1200" baseline="0" dirty="0">
              <a:solidFill>
                <a:schemeClr val="tx1"/>
              </a:solidFill>
              <a:latin typeface="Courier New" panose="02070309020205020404" pitchFamily="49" charset="0"/>
              <a:ea typeface="宋体" panose="02010600030101010101" pitchFamily="2" charset="-122"/>
              <a:cs typeface="Courier New" panose="02070309020205020404" pitchFamily="49" charset="0"/>
            </a:endParaRPr>
          </a:p>
          <a:p>
            <a:pPr marL="0" marR="0" lvl="1" indent="0" algn="l" defTabSz="990600" rtl="0" eaLnBrk="0" fontAlgn="base" latinLnBrk="0" hangingPunct="0">
              <a:lnSpc>
                <a:spcPct val="100000"/>
              </a:lnSpc>
              <a:spcBef>
                <a:spcPct val="30000"/>
              </a:spcBef>
              <a:spcAft>
                <a:spcPct val="0"/>
              </a:spcAft>
              <a:buClrTx/>
              <a:buSzTx/>
              <a:buFontTx/>
              <a:buNone/>
              <a:defRPr/>
            </a:pPr>
            <a:r>
              <a:rPr lang="en-US" altLang="zh-CN" sz="2800" b="1" kern="1200" baseline="0" dirty="0">
                <a:solidFill>
                  <a:schemeClr val="tx1"/>
                </a:solidFill>
                <a:latin typeface="Courier New" panose="02070309020205020404" pitchFamily="49" charset="0"/>
                <a:ea typeface="宋体" panose="02010600030101010101" pitchFamily="2" charset="-122"/>
                <a:cs typeface="Courier New" panose="02070309020205020404" pitchFamily="49" charset="0"/>
              </a:rPr>
              <a:t>    </a:t>
            </a:r>
            <a:r>
              <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can</a:t>
            </a: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（助动词）</a:t>
            </a:r>
            <a:r>
              <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translate</a:t>
            </a: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（动词）构成  谓语 </a:t>
            </a:r>
            <a:endPar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endParaRPr>
          </a:p>
          <a:p>
            <a:pPr marL="0" marR="0" lvl="1" indent="0" algn="l" defTabSz="990600" rtl="0" eaLnBrk="0" fontAlgn="base" latinLnBrk="0" hangingPunct="0">
              <a:lnSpc>
                <a:spcPct val="100000"/>
              </a:lnSpc>
              <a:spcBef>
                <a:spcPct val="30000"/>
              </a:spcBef>
              <a:spcAft>
                <a:spcPct val="0"/>
              </a:spcAft>
              <a:buClrTx/>
              <a:buSzTx/>
              <a:buFontTx/>
              <a:buNone/>
              <a:defRPr/>
            </a:pPr>
            <a:r>
              <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a</a:t>
            </a: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（不定冠词）</a:t>
            </a:r>
            <a:r>
              <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 program</a:t>
            </a: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（名词）构成 宾语</a:t>
            </a:r>
            <a:endPar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endParaRPr>
          </a:p>
          <a:p>
            <a:pPr marL="0" marR="0" lvl="1" indent="0" algn="l" defTabSz="990600" rtl="0" eaLnBrk="0" fontAlgn="base" latinLnBrk="0" hangingPunct="0">
              <a:lnSpc>
                <a:spcPct val="100000"/>
              </a:lnSpc>
              <a:spcBef>
                <a:spcPct val="30000"/>
              </a:spcBef>
              <a:spcAft>
                <a:spcPct val="0"/>
              </a:spcAft>
              <a:buClrTx/>
              <a:buSzTx/>
              <a:buFontTx/>
              <a:buNone/>
              <a:defRPr/>
            </a:pPr>
            <a:r>
              <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source</a:t>
            </a: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（名词）</a:t>
            </a:r>
            <a:r>
              <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 language </a:t>
            </a: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名词</a:t>
            </a:r>
            <a:r>
              <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  </a:t>
            </a: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构成名词短语</a:t>
            </a:r>
            <a:endPar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endParaRPr>
          </a:p>
          <a:p>
            <a:pPr marL="0" marR="0" lvl="1" indent="0" algn="l" defTabSz="990600" rtl="0" eaLnBrk="0" fontAlgn="base" latinLnBrk="0" hangingPunct="0">
              <a:lnSpc>
                <a:spcPct val="100000"/>
              </a:lnSpc>
              <a:spcBef>
                <a:spcPct val="30000"/>
              </a:spcBef>
              <a:spcAft>
                <a:spcPct val="0"/>
              </a:spcAft>
              <a:buClrTx/>
              <a:buSzTx/>
              <a:buFontTx/>
              <a:buNone/>
              <a:defRPr/>
            </a:pPr>
            <a:r>
              <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target </a:t>
            </a: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名词 </a:t>
            </a:r>
            <a:r>
              <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language </a:t>
            </a: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名词</a:t>
            </a:r>
            <a:r>
              <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 </a:t>
            </a: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构成名词短语</a:t>
            </a:r>
            <a:endPar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endParaRPr>
          </a:p>
          <a:p>
            <a:pPr marL="0" marR="0" lvl="1" indent="0" algn="l" defTabSz="990600" rtl="0" eaLnBrk="0" fontAlgn="base" latinLnBrk="0" hangingPunct="0">
              <a:lnSpc>
                <a:spcPct val="100000"/>
              </a:lnSpc>
              <a:spcBef>
                <a:spcPct val="30000"/>
              </a:spcBef>
              <a:spcAft>
                <a:spcPct val="0"/>
              </a:spcAft>
              <a:buClrTx/>
              <a:buSzTx/>
              <a:buFontTx/>
              <a:buNone/>
              <a:defRPr/>
            </a:pPr>
            <a:endPar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endParaRPr>
          </a:p>
          <a:p>
            <a:pPr marL="0" marR="0" lvl="1" indent="0" algn="l" defTabSz="990600" rtl="0" eaLnBrk="0" fontAlgn="base" latinLnBrk="0" hangingPunct="0">
              <a:lnSpc>
                <a:spcPct val="100000"/>
              </a:lnSpc>
              <a:spcBef>
                <a:spcPct val="30000"/>
              </a:spcBef>
              <a:spcAft>
                <a:spcPct val="0"/>
              </a:spcAft>
              <a:buClrTx/>
              <a:buSzTx/>
              <a:buFontTx/>
              <a:buNone/>
              <a:defRPr/>
            </a:pPr>
            <a:r>
              <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from</a:t>
            </a: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（介词）名词短词 </a:t>
            </a:r>
            <a:r>
              <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to </a:t>
            </a: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介词  名词短语 构成   介词短语 </a:t>
            </a:r>
            <a:endPar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endParaRPr>
          </a:p>
          <a:p>
            <a:pPr marL="0" marR="0" lvl="1" indent="0" algn="l" defTabSz="990600" rtl="0" eaLnBrk="0" fontAlgn="base" latinLnBrk="0" hangingPunct="0">
              <a:lnSpc>
                <a:spcPct val="100000"/>
              </a:lnSpc>
              <a:spcBef>
                <a:spcPct val="30000"/>
              </a:spcBef>
              <a:spcAft>
                <a:spcPct val="0"/>
              </a:spcAft>
              <a:buClrTx/>
              <a:buSzTx/>
              <a:buFontTx/>
              <a:buNone/>
              <a:defRPr/>
            </a:pP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主 </a:t>
            </a:r>
            <a:r>
              <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 </a:t>
            </a: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谓 </a:t>
            </a:r>
            <a:r>
              <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a:t>
            </a: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宾</a:t>
            </a:r>
            <a:r>
              <a:rPr lang="zh-CN" altLang="en-US" sz="2800" b="1" kern="1200" baseline="0" dirty="0">
                <a:solidFill>
                  <a:schemeClr val="tx1"/>
                </a:solidFill>
                <a:latin typeface="Courier New" panose="02070309020205020404" pitchFamily="49" charset="0"/>
                <a:ea typeface="宋体" panose="02010600030101010101" pitchFamily="2" charset="-122"/>
                <a:cs typeface="Courier New" panose="02070309020205020404" pitchFamily="49" charset="0"/>
              </a:rPr>
              <a:t> </a:t>
            </a:r>
            <a:r>
              <a:rPr lang="en-US" altLang="zh-CN" sz="2800" b="1" kern="1200" baseline="0" dirty="0">
                <a:solidFill>
                  <a:schemeClr val="tx1"/>
                </a:solidFill>
                <a:latin typeface="Courier New" panose="02070309020205020404" pitchFamily="49" charset="0"/>
                <a:ea typeface="宋体" panose="02010600030101010101" pitchFamily="2" charset="-122"/>
                <a:cs typeface="Courier New" panose="02070309020205020404" pitchFamily="49" charset="0"/>
              </a:rPr>
              <a:t>+</a:t>
            </a:r>
            <a:r>
              <a:rPr lang="zh-CN" altLang="en-US" sz="2800" b="1" kern="1200" baseline="0" dirty="0">
                <a:solidFill>
                  <a:schemeClr val="tx1"/>
                </a:solidFill>
                <a:latin typeface="Courier New" panose="02070309020205020404" pitchFamily="49" charset="0"/>
                <a:ea typeface="宋体" panose="02010600030101010101" pitchFamily="2" charset="-122"/>
                <a:cs typeface="Courier New" panose="02070309020205020404" pitchFamily="49" charset="0"/>
              </a:rPr>
              <a:t>介词短语构成  句子。</a:t>
            </a:r>
            <a:r>
              <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target </a:t>
            </a: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名词 </a:t>
            </a:r>
            <a:r>
              <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language </a:t>
            </a: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名词</a:t>
            </a:r>
            <a:r>
              <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a:t>
            </a:r>
          </a:p>
          <a:p>
            <a:pPr marL="0" marR="0" lvl="1" indent="0" algn="l" defTabSz="990600" rtl="0" eaLnBrk="0" fontAlgn="base" latinLnBrk="0" hangingPunct="0">
              <a:lnSpc>
                <a:spcPct val="100000"/>
              </a:lnSpc>
              <a:spcBef>
                <a:spcPct val="30000"/>
              </a:spcBef>
              <a:spcAft>
                <a:spcPct val="0"/>
              </a:spcAft>
              <a:buClrTx/>
              <a:buSzTx/>
              <a:buFontTx/>
              <a:buNone/>
              <a:defRPr/>
            </a:pPr>
            <a:endPar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endParaRPr>
          </a:p>
          <a:p>
            <a:pPr marL="0" marR="0" lvl="1" indent="0" algn="l" defTabSz="990600" rtl="0" eaLnBrk="0" fontAlgn="base" latinLnBrk="0" hangingPunct="0">
              <a:lnSpc>
                <a:spcPct val="100000"/>
              </a:lnSpc>
              <a:spcBef>
                <a:spcPct val="30000"/>
              </a:spcBef>
              <a:spcAft>
                <a:spcPct val="0"/>
              </a:spcAft>
              <a:buClrTx/>
              <a:buSzTx/>
              <a:buFontTx/>
              <a:buNone/>
              <a:defRPr/>
            </a:pP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初步翻译：按主谓宾介结构翻译：编译程序能翻译一个程序，从源语言到目标语言</a:t>
            </a:r>
            <a:endPar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endParaRPr>
          </a:p>
          <a:p>
            <a:pPr marL="0" marR="0" lvl="1" indent="0" algn="l" defTabSz="990600" rtl="0" eaLnBrk="0" fontAlgn="base" latinLnBrk="0" hangingPunct="0">
              <a:lnSpc>
                <a:spcPct val="100000"/>
              </a:lnSpc>
              <a:spcBef>
                <a:spcPct val="30000"/>
              </a:spcBef>
              <a:spcAft>
                <a:spcPct val="0"/>
              </a:spcAft>
              <a:buClrTx/>
              <a:buSzTx/>
              <a:buFontTx/>
              <a:buNone/>
              <a:defRPr/>
            </a:pP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修饰：移动位置，增删补词</a:t>
            </a:r>
            <a:endPar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endParaRPr>
          </a:p>
          <a:p>
            <a:pPr marL="0" marR="0" lvl="1" indent="0" algn="l" defTabSz="990600" rtl="0" eaLnBrk="0" fontAlgn="base" latinLnBrk="0" hangingPunct="0">
              <a:lnSpc>
                <a:spcPct val="100000"/>
              </a:lnSpc>
              <a:spcBef>
                <a:spcPct val="30000"/>
              </a:spcBef>
              <a:spcAft>
                <a:spcPct val="0"/>
              </a:spcAft>
              <a:buClrTx/>
              <a:buSzTx/>
              <a:buFontTx/>
              <a:buNone/>
              <a:defRPr/>
            </a:pPr>
            <a:r>
              <a:rPr lang="zh-CN" altLang="en-US"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rPr>
              <a:t>译文 ：</a:t>
            </a:r>
            <a:r>
              <a:rPr lang="zh-CN" altLang="en-US" sz="2800" dirty="0">
                <a:solidFill>
                  <a:schemeClr val="tx1"/>
                </a:solidFill>
                <a:latin typeface="黑体" panose="02010609060101010101" pitchFamily="49" charset="-122"/>
                <a:ea typeface="黑体" panose="02010609060101010101" pitchFamily="49" charset="-122"/>
              </a:rPr>
              <a:t>编译程序能够把一个程序从源语言翻译成目标语言。</a:t>
            </a:r>
            <a:endParaRPr lang="en-US" altLang="zh-CN" sz="2800" dirty="0">
              <a:solidFill>
                <a:schemeClr val="tx1"/>
              </a:solidFill>
              <a:latin typeface="黑体" panose="02010609060101010101" pitchFamily="49" charset="-122"/>
              <a:ea typeface="黑体" panose="02010609060101010101" pitchFamily="49" charset="-122"/>
            </a:endParaRPr>
          </a:p>
          <a:p>
            <a:pPr marL="0" marR="0" lvl="1" indent="0" algn="l" defTabSz="990600" rtl="0" eaLnBrk="0" fontAlgn="base" latinLnBrk="0" hangingPunct="0">
              <a:lnSpc>
                <a:spcPct val="100000"/>
              </a:lnSpc>
              <a:spcBef>
                <a:spcPct val="30000"/>
              </a:spcBef>
              <a:spcAft>
                <a:spcPct val="0"/>
              </a:spcAft>
              <a:buClrTx/>
              <a:buSzTx/>
              <a:buFontTx/>
              <a:buNone/>
              <a:defRPr/>
            </a:pPr>
            <a:endPar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endParaRPr>
          </a:p>
          <a:p>
            <a:pPr marL="0" marR="0" lvl="1" indent="0" algn="l" defTabSz="990600" rtl="0" eaLnBrk="0" fontAlgn="base" latinLnBrk="0" hangingPunct="0">
              <a:lnSpc>
                <a:spcPct val="100000"/>
              </a:lnSpc>
              <a:spcBef>
                <a:spcPct val="30000"/>
              </a:spcBef>
              <a:spcAft>
                <a:spcPct val="0"/>
              </a:spcAft>
              <a:buClrTx/>
              <a:buSzTx/>
              <a:buFontTx/>
              <a:buNone/>
              <a:defRPr/>
            </a:pPr>
            <a:endParaRPr lang="en-US" altLang="zh-CN" sz="2800" b="1" kern="1200" dirty="0">
              <a:solidFill>
                <a:schemeClr val="tx1"/>
              </a:solidFill>
              <a:latin typeface="Courier New" panose="02070309020205020404" pitchFamily="49" charset="0"/>
              <a:ea typeface="宋体" panose="02010600030101010101" pitchFamily="2" charset="-122"/>
              <a:cs typeface="Courier New" panose="02070309020205020404" pitchFamily="49" charset="0"/>
            </a:endParaRPr>
          </a:p>
          <a:p>
            <a:pPr marL="0" lvl="1" defTabSz="990600">
              <a:defRPr/>
            </a:pPr>
            <a:endParaRPr lang="zh-CN" altLang="en-US" sz="2600" dirty="0">
              <a:solidFill>
                <a:srgbClr val="7030A0"/>
              </a:solidFill>
              <a:latin typeface="+mj-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171450"/>
            <a:ext cx="8695944" cy="452628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4015472"/>
            <a:ext cx="8723376" cy="998685"/>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200152"/>
            <a:ext cx="7772400" cy="1335081"/>
          </a:xfrm>
        </p:spPr>
        <p:txBody>
          <a:bodyPr anchor="b">
            <a:normAutofit/>
          </a:bodyPr>
          <a:lstStyle>
            <a:lvl1pPr>
              <a:defRPr sz="440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2667001"/>
            <a:ext cx="6400800" cy="11049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9B81ABC3-7603-4C78-B3C4-AD83C1CB8892}" type="slidenum">
              <a:rPr lang="zh-CN" altLang="en-US" smtClean="0"/>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dirty="0"/>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877DB5C4-EDEC-409D-BB92-E8AE453AA2A4}" type="slidenum">
              <a:rPr lang="zh-CN" altLang="en-US" smtClean="0"/>
              <a:t>‹#›</a:t>
            </a:fld>
            <a:endParaRPr lang="en-US" altLang="zh-CN"/>
          </a:p>
        </p:txBody>
      </p:sp>
      <p:sp>
        <p:nvSpPr>
          <p:cNvPr id="7" name="Title 6"/>
          <p:cNvSpPr>
            <a:spLocks noGrp="1"/>
          </p:cNvSpPr>
          <p:nvPr>
            <p:ph type="title"/>
          </p:nvPr>
        </p:nvSpPr>
        <p:spPr>
          <a:xfrm>
            <a:off x="755576" y="267494"/>
            <a:ext cx="7931224" cy="360040"/>
          </a:xfrm>
        </p:spPr>
        <p:txBody>
          <a:bodyPr/>
          <a:lstStyle>
            <a:lvl1pPr algn="l">
              <a:defRPr b="1" baseline="0">
                <a:latin typeface="Times New Roman" panose="02020603050405020304" pitchFamily="18" charset="0"/>
                <a:ea typeface="黑体" panose="02010609060101010101" pitchFamily="49" charset="-122"/>
              </a:defRPr>
            </a:lvl1pPr>
          </a:lstStyle>
          <a:p>
            <a:r>
              <a:rPr lang="zh-CN" altLang="en-US" dirty="0"/>
              <a:t>单击此处编辑母版标题样式</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2EE61635-C8B6-452C-BD01-B454964319DE}" type="slidenum">
              <a:rPr lang="zh-CN" altLang="en-US" smtClean="0"/>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9592" y="267494"/>
            <a:ext cx="7787208" cy="360040"/>
          </a:xfrm>
          <a:prstGeom prst="rect">
            <a:avLst/>
          </a:prstGeom>
        </p:spPr>
        <p:txBody>
          <a:bodyPr vert="horz" lIns="91440" tIns="45720" rIns="91440" bIns="45720" rtlCol="0" anchor="ctr">
            <a:noAutofit/>
          </a:bodyPr>
          <a:lstStyle/>
          <a:p>
            <a:r>
              <a:rPr lang="zh-CN" altLang="en-US" dirty="0"/>
              <a:t>单击此处编辑母版标题样式</a:t>
            </a:r>
            <a:endParaRPr lang="en-US" dirty="0"/>
          </a:p>
        </p:txBody>
      </p:sp>
      <p:sp>
        <p:nvSpPr>
          <p:cNvPr id="4" name="Date Placeholder 3"/>
          <p:cNvSpPr>
            <a:spLocks noGrp="1"/>
          </p:cNvSpPr>
          <p:nvPr>
            <p:ph type="dt" sz="half" idx="2"/>
          </p:nvPr>
        </p:nvSpPr>
        <p:spPr>
          <a:xfrm>
            <a:off x="5163672" y="4687623"/>
            <a:ext cx="3786690" cy="273844"/>
          </a:xfrm>
          <a:prstGeom prst="rect">
            <a:avLst/>
          </a:prstGeom>
        </p:spPr>
        <p:txBody>
          <a:bodyPr vert="horz" lIns="91440" tIns="45720" rIns="91440" bIns="45720" rtlCol="0" anchor="ctr"/>
          <a:lstStyle>
            <a:lvl1pPr algn="r">
              <a:defRPr sz="1000">
                <a:solidFill>
                  <a:schemeClr val="tx2"/>
                </a:solidFill>
              </a:defRPr>
            </a:lvl1pPr>
          </a:lstStyle>
          <a:p>
            <a:pPr>
              <a:defRPr/>
            </a:pPr>
            <a:endParaRPr lang="en-US" altLang="zh-CN"/>
          </a:p>
        </p:txBody>
      </p:sp>
      <p:sp>
        <p:nvSpPr>
          <p:cNvPr id="5" name="Footer Placeholder 4"/>
          <p:cNvSpPr>
            <a:spLocks noGrp="1"/>
          </p:cNvSpPr>
          <p:nvPr>
            <p:ph type="ftr" sz="quarter" idx="3"/>
          </p:nvPr>
        </p:nvSpPr>
        <p:spPr>
          <a:xfrm>
            <a:off x="193643" y="4687623"/>
            <a:ext cx="3786691" cy="273844"/>
          </a:xfrm>
          <a:prstGeom prst="rect">
            <a:avLst/>
          </a:prstGeom>
        </p:spPr>
        <p:txBody>
          <a:bodyPr vert="horz" lIns="91440" tIns="45720" rIns="91440" bIns="45720" rtlCol="0" anchor="ctr"/>
          <a:lstStyle>
            <a:lvl1pPr algn="l">
              <a:defRPr sz="1000">
                <a:solidFill>
                  <a:schemeClr val="tx2"/>
                </a:solidFill>
              </a:defRPr>
            </a:lvl1pPr>
          </a:lstStyle>
          <a:p>
            <a:pPr>
              <a:defRPr/>
            </a:pPr>
            <a:endParaRPr lang="en-US" altLang="zh-CN"/>
          </a:p>
        </p:txBody>
      </p:sp>
      <p:sp>
        <p:nvSpPr>
          <p:cNvPr id="6" name="Slide Number Placeholder 5"/>
          <p:cNvSpPr>
            <a:spLocks noGrp="1"/>
          </p:cNvSpPr>
          <p:nvPr>
            <p:ph type="sldNum" sz="quarter" idx="4"/>
          </p:nvPr>
        </p:nvSpPr>
        <p:spPr>
          <a:xfrm>
            <a:off x="3991088" y="4687623"/>
            <a:ext cx="1161826" cy="273844"/>
          </a:xfrm>
          <a:prstGeom prst="rect">
            <a:avLst/>
          </a:prstGeom>
        </p:spPr>
        <p:txBody>
          <a:bodyPr vert="horz" lIns="91440" tIns="45720" rIns="91440" bIns="45720" rtlCol="0" anchor="ctr"/>
          <a:lstStyle>
            <a:lvl1pPr algn="ctr">
              <a:defRPr sz="1000">
                <a:solidFill>
                  <a:schemeClr val="tx2"/>
                </a:solidFill>
              </a:defRPr>
            </a:lvl1pPr>
          </a:lstStyle>
          <a:p>
            <a:pPr>
              <a:defRPr/>
            </a:pPr>
            <a:fld id="{2EE61635-C8B6-452C-BD01-B454964319DE}" type="slidenum">
              <a:rPr lang="zh-CN" altLang="en-US" smtClean="0"/>
              <a:t>‹#›</a:t>
            </a:fld>
            <a:endParaRPr lang="en-US" altLang="zh-CN"/>
          </a:p>
        </p:txBody>
      </p:sp>
      <p:sp>
        <p:nvSpPr>
          <p:cNvPr id="3" name="Text Placeholder 2"/>
          <p:cNvSpPr>
            <a:spLocks noGrp="1"/>
          </p:cNvSpPr>
          <p:nvPr>
            <p:ph type="body" idx="1"/>
          </p:nvPr>
        </p:nvSpPr>
        <p:spPr>
          <a:xfrm>
            <a:off x="228605" y="1368352"/>
            <a:ext cx="5927571" cy="322627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spcBef>
          <a:spcPct val="0"/>
        </a:spcBef>
        <a:buNone/>
        <a:defRPr sz="4000" kern="1200" baseline="0">
          <a:solidFill>
            <a:srgbClr val="FFFFFF"/>
          </a:solidFill>
          <a:latin typeface="+mj-lt"/>
          <a:ea typeface="黑体" panose="02010609060101010101" pitchFamily="49"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emf"/><Relationship Id="rId5" Type="http://schemas.openxmlformats.org/officeDocument/2006/relationships/oleObject" Target="../embeddings/oleObject3.bin"/><Relationship Id="rId4" Type="http://schemas.openxmlformats.org/officeDocument/2006/relationships/image" Target="../media/image14.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7.emf"/><Relationship Id="rId5" Type="http://schemas.openxmlformats.org/officeDocument/2006/relationships/oleObject" Target="../embeddings/oleObject5.bin"/><Relationship Id="rId4" Type="http://schemas.openxmlformats.org/officeDocument/2006/relationships/image" Target="../media/image16.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emf"/><Relationship Id="rId5" Type="http://schemas.openxmlformats.org/officeDocument/2006/relationships/oleObject" Target="../embeddings/oleObject7.bin"/><Relationship Id="rId4" Type="http://schemas.openxmlformats.org/officeDocument/2006/relationships/image" Target="../media/image1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Microsoft_Visio_2003-2010_Drawing.vsd"/><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0.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1.emf"/></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G:\QQ截图201607142012副本.jpg"/>
          <p:cNvPicPr>
            <a:picLocks noChangeAspect="1" noChangeArrowheads="1"/>
          </p:cNvPicPr>
          <p:nvPr>
            <p:custDataLst>
              <p:tags r:id="rId1"/>
            </p:custDataLst>
          </p:nvPr>
        </p:nvPicPr>
        <p:blipFill>
          <a:blip r:embed="rId4"/>
          <a:srcRect/>
          <a:stretch>
            <a:fillRect/>
          </a:stretch>
        </p:blipFill>
        <p:spPr bwMode="auto">
          <a:xfrm>
            <a:off x="0" y="-1"/>
            <a:ext cx="9144000" cy="5152203"/>
          </a:xfrm>
          <a:prstGeom prst="rect">
            <a:avLst/>
          </a:prstGeom>
          <a:noFill/>
        </p:spPr>
      </p:pic>
      <p:sp>
        <p:nvSpPr>
          <p:cNvPr id="10" name="Rectangle 2"/>
          <p:cNvSpPr txBox="1">
            <a:spLocks noChangeArrowheads="1"/>
          </p:cNvSpPr>
          <p:nvPr/>
        </p:nvSpPr>
        <p:spPr>
          <a:xfrm>
            <a:off x="4714876" y="1714494"/>
            <a:ext cx="3443254" cy="939546"/>
          </a:xfrm>
          <a:prstGeom prst="rect">
            <a:avLst/>
          </a:prstGeom>
        </p:spPr>
        <p:txBody>
          <a:bodyPr vert="horz" lIns="91440" tIns="45720" rIns="91440" bIns="45720" rtlCol="0" anchor="ctr">
            <a:noAutofit/>
          </a:bodyPr>
          <a:lstStyle/>
          <a:p>
            <a:pPr fontAlgn="auto">
              <a:spcAft>
                <a:spcPts val="0"/>
              </a:spcAft>
              <a:defRPr/>
            </a:pPr>
            <a:r>
              <a:rPr kumimoji="0" lang="en-US" altLang="zh-CN" sz="4000" b="1" i="0" u="none" strike="noStrike" kern="1200" cap="none" spc="0" normalizeH="0" baseline="0" noProof="0" dirty="0">
                <a:ln>
                  <a:noFill/>
                </a:ln>
                <a:solidFill>
                  <a:schemeClr val="bg1"/>
                </a:solidFill>
                <a:effectLst/>
                <a:uLnTx/>
                <a:uFillTx/>
                <a:latin typeface="+mj-lt"/>
                <a:ea typeface="楷体" panose="02010609060101010101" pitchFamily="49" charset="-122"/>
                <a:cs typeface="+mj-cs"/>
              </a:rPr>
              <a:t> </a:t>
            </a:r>
            <a:r>
              <a:rPr lang="zh-CN" altLang="en-US" sz="3500" spc="600" dirty="0">
                <a:solidFill>
                  <a:schemeClr val="bg1"/>
                </a:solidFill>
                <a:latin typeface="微软雅黑" panose="020B0503020204020204" pitchFamily="34" charset="-122"/>
                <a:ea typeface="微软雅黑" panose="020B0503020204020204" pitchFamily="34" charset="-122"/>
                <a:cs typeface="+mj-cs"/>
              </a:rPr>
              <a:t>第一章 绪论</a:t>
            </a:r>
          </a:p>
        </p:txBody>
      </p:sp>
      <p:sp>
        <p:nvSpPr>
          <p:cNvPr id="4" name="Rectangle 2"/>
          <p:cNvSpPr txBox="1">
            <a:spLocks noChangeArrowheads="1"/>
          </p:cNvSpPr>
          <p:nvPr/>
        </p:nvSpPr>
        <p:spPr>
          <a:xfrm>
            <a:off x="4857750" y="3000102"/>
            <a:ext cx="3860165" cy="9398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500" b="1" i="0" u="none" strike="noStrike" kern="1200" cap="none" spc="0" normalizeH="0" baseline="0" noProof="0" dirty="0">
                <a:ln>
                  <a:noFill/>
                </a:ln>
                <a:solidFill>
                  <a:schemeClr val="bg1"/>
                </a:solidFill>
                <a:effectLst/>
                <a:uLnTx/>
                <a:uFillTx/>
                <a:latin typeface="+mj-lt"/>
                <a:ea typeface="楷体" panose="02010609060101010101" pitchFamily="49" charset="-122"/>
                <a:cs typeface="+mj-cs"/>
              </a:rPr>
              <a:t> </a:t>
            </a:r>
            <a:r>
              <a:rPr kumimoji="0" lang="zh-CN" altLang="en-US" sz="2000" b="1" i="0" u="none" strike="noStrike" kern="1200" cap="none" spc="0" normalizeH="0" baseline="0" noProof="0" dirty="0">
                <a:ln>
                  <a:noFill/>
                </a:ln>
                <a:solidFill>
                  <a:schemeClr val="bg1"/>
                </a:solidFill>
                <a:effectLst/>
                <a:uLnTx/>
                <a:uFillTx/>
                <a:latin typeface="+mj-lt"/>
                <a:ea typeface="楷体" panose="02010609060101010101" pitchFamily="49" charset="-122"/>
                <a:cs typeface="+mj-cs"/>
              </a:rPr>
              <a:t>哈尔滨工业大学  陈鄞</a:t>
            </a:r>
            <a:r>
              <a:rPr kumimoji="0" lang="en-US" altLang="zh-CN" sz="2000" b="1" i="0" u="none" strike="noStrike" kern="1200" cap="none" spc="0" normalizeH="0" baseline="0" noProof="0" dirty="0">
                <a:ln>
                  <a:noFill/>
                </a:ln>
                <a:solidFill>
                  <a:schemeClr val="bg1"/>
                </a:solidFill>
                <a:effectLst/>
                <a:uLnTx/>
                <a:uFillTx/>
                <a:latin typeface="+mj-lt"/>
                <a:ea typeface="楷体" panose="02010609060101010101" pitchFamily="49" charset="-122"/>
                <a:cs typeface="+mj-cs"/>
              </a:rPr>
              <a:t> </a:t>
            </a:r>
            <a:r>
              <a:rPr kumimoji="0" lang="zh-CN" altLang="en-US" sz="2000" b="1" i="0" u="none" strike="noStrike" kern="1200" cap="none" spc="0" normalizeH="0" baseline="0" noProof="0" dirty="0">
                <a:ln>
                  <a:noFill/>
                </a:ln>
                <a:solidFill>
                  <a:schemeClr val="bg1"/>
                </a:solidFill>
                <a:effectLst/>
                <a:uLnTx/>
                <a:uFillTx/>
                <a:latin typeface="+mj-lt"/>
                <a:ea typeface="楷体" panose="02010609060101010101" pitchFamily="49" charset="-122"/>
                <a:cs typeface="+mj-cs"/>
              </a:rPr>
              <a:t>单丽莉</a:t>
            </a:r>
          </a:p>
        </p:txBody>
      </p:sp>
      <p:sp>
        <p:nvSpPr>
          <p:cNvPr id="5" name="Rectangle 2"/>
          <p:cNvSpPr txBox="1">
            <a:spLocks noChangeArrowheads="1"/>
          </p:cNvSpPr>
          <p:nvPr/>
        </p:nvSpPr>
        <p:spPr>
          <a:xfrm>
            <a:off x="5357840" y="1344613"/>
            <a:ext cx="3143250" cy="441325"/>
          </a:xfrm>
          <a:prstGeom prst="rect">
            <a:avLst/>
          </a:prstGeom>
          <a:ln w="12700">
            <a:noFill/>
          </a:ln>
        </p:spPr>
        <p:txBody>
          <a:bodyPr anchor="ctr"/>
          <a:lstStyle/>
          <a:p>
            <a:pPr eaLnBrk="1" fontAlgn="auto" hangingPunct="1">
              <a:spcAft>
                <a:spcPts val="0"/>
              </a:spcAft>
              <a:defRPr/>
            </a:pPr>
            <a:r>
              <a:rPr lang="zh-CN" altLang="en-US" sz="2000" spc="300" dirty="0">
                <a:solidFill>
                  <a:schemeClr val="bg1"/>
                </a:solidFill>
                <a:latin typeface="微软雅黑" panose="020B0503020204020204" pitchFamily="34" charset="-122"/>
                <a:ea typeface="微软雅黑" panose="020B0503020204020204" pitchFamily="34" charset="-122"/>
                <a:cs typeface="+mj-cs"/>
              </a:rPr>
              <a:t>编译原理</a:t>
            </a:r>
            <a:endParaRPr lang="zh-CN" altLang="en-US" sz="800" spc="300" dirty="0">
              <a:solidFill>
                <a:schemeClr val="bg1"/>
              </a:solidFill>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4"/>
          <p:cNvPicPr>
            <a:picLocks noChangeAspect="1" noChangeArrowheads="1"/>
          </p:cNvPicPr>
          <p:nvPr/>
        </p:nvPicPr>
        <p:blipFill>
          <a:blip r:embed="rId3" cstate="print">
            <a:lum contrast="10000"/>
            <a:extLst>
              <a:ext uri="{28A0092B-C50C-407E-A947-70E740481C1C}">
                <a14:useLocalDpi xmlns:a14="http://schemas.microsoft.com/office/drawing/2010/main" val="0"/>
              </a:ext>
            </a:extLst>
          </a:blip>
          <a:srcRect/>
          <a:stretch>
            <a:fillRect/>
          </a:stretch>
        </p:blipFill>
        <p:spPr bwMode="auto">
          <a:xfrm>
            <a:off x="585328" y="1419622"/>
            <a:ext cx="5597826" cy="18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3"/>
          <p:cNvPicPr>
            <a:picLocks noChangeAspect="1" noChangeArrowheads="1"/>
          </p:cNvPicPr>
          <p:nvPr/>
        </p:nvPicPr>
        <p:blipFill>
          <a:blip r:embed="rId4" cstate="print">
            <a:lum contrast="10000"/>
            <a:extLst>
              <a:ext uri="{28A0092B-C50C-407E-A947-70E740481C1C}">
                <a14:useLocalDpi xmlns:a14="http://schemas.microsoft.com/office/drawing/2010/main" val="0"/>
              </a:ext>
            </a:extLst>
          </a:blip>
          <a:srcRect/>
          <a:stretch>
            <a:fillRect/>
          </a:stretch>
        </p:blipFill>
        <p:spPr bwMode="auto">
          <a:xfrm>
            <a:off x="816754" y="4062828"/>
            <a:ext cx="5256584" cy="80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3"/>
          <p:cNvPicPr>
            <a:picLocks noChangeAspect="1" noChangeArrowheads="1"/>
          </p:cNvPicPr>
          <p:nvPr/>
        </p:nvPicPr>
        <p:blipFill>
          <a:blip r:embed="rId5" cstate="print">
            <a:lum contrast="10000"/>
            <a:extLst>
              <a:ext uri="{28A0092B-C50C-407E-A947-70E740481C1C}">
                <a14:useLocalDpi xmlns:a14="http://schemas.microsoft.com/office/drawing/2010/main" val="0"/>
              </a:ext>
            </a:extLst>
          </a:blip>
          <a:srcRect/>
          <a:stretch>
            <a:fillRect/>
          </a:stretch>
        </p:blipFill>
        <p:spPr bwMode="auto">
          <a:xfrm>
            <a:off x="539552" y="3331915"/>
            <a:ext cx="5575786" cy="65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2887442" y="3991389"/>
            <a:ext cx="395328" cy="1"/>
          </a:xfrm>
          <a:prstGeom prst="line">
            <a:avLst/>
          </a:prstGeom>
          <a:ln w="38100" cmpd="sng">
            <a:solidFill>
              <a:srgbClr val="0000FF"/>
            </a:solidFill>
          </a:ln>
        </p:spPr>
        <p:style>
          <a:lnRef idx="1">
            <a:schemeClr val="accent1"/>
          </a:lnRef>
          <a:fillRef idx="0">
            <a:schemeClr val="accent1"/>
          </a:fillRef>
          <a:effectRef idx="0">
            <a:schemeClr val="accent1"/>
          </a:effectRef>
          <a:fontRef idx="minor">
            <a:schemeClr val="tx1"/>
          </a:fontRef>
        </p:style>
      </p:cxnSp>
      <p:sp>
        <p:nvSpPr>
          <p:cNvPr id="14" name="Rectangle 3"/>
          <p:cNvSpPr txBox="1">
            <a:spLocks noChangeArrowheads="1"/>
          </p:cNvSpPr>
          <p:nvPr/>
        </p:nvSpPr>
        <p:spPr>
          <a:xfrm>
            <a:off x="1014442" y="843558"/>
            <a:ext cx="7772400" cy="504056"/>
          </a:xfrm>
          <a:prstGeom prst="rect">
            <a:avLst/>
          </a:prstGeom>
        </p:spPr>
        <p:txBody>
          <a:bodyPr vert="horz" lIns="91440" tIns="45720" rIns="91440" bIns="45720" rtlCol="0">
            <a:normAutofit/>
          </a:bodyPr>
          <a:lstStyle/>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panose="05000000000000000000" pitchFamily="2" charset="2"/>
              <a:buNone/>
              <a:defRPr/>
            </a:pPr>
            <a:r>
              <a:rPr kumimoji="0" lang="en-US" altLang="zh-CN" sz="2000" b="0" i="0" u="none" strike="noStrike" kern="1200" cap="none" spc="0" normalizeH="0" baseline="0" noProof="0" dirty="0">
                <a:ln>
                  <a:noFill/>
                </a:ln>
                <a:solidFill>
                  <a:schemeClr val="accent2">
                    <a:lumMod val="75000"/>
                  </a:schemeClr>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2400" b="0" i="0" u="none" strike="noStrike" kern="1200" cap="none" spc="0" normalizeH="0" baseline="0" noProof="0" dirty="0">
                <a:ln>
                  <a:noFill/>
                </a:ln>
                <a:solidFill>
                  <a:schemeClr val="accent2">
                    <a:lumMod val="75000"/>
                  </a:schemeClr>
                </a:solidFill>
                <a:effectLst/>
                <a:uLnTx/>
                <a:uFillTx/>
                <a:latin typeface="Times New Roman" panose="02020603050405020304" pitchFamily="18" charset="0"/>
                <a:ea typeface="楷体_GB2312" pitchFamily="49" charset="-122"/>
                <a:cs typeface="Times New Roman" panose="02020603050405020304" pitchFamily="18" charset="0"/>
              </a:rPr>
              <a:t>In  the  room  , he  broke  a  window  with  a  hammer.</a:t>
            </a:r>
            <a:endParaRPr kumimoji="0" lang="zh-CN" altLang="en-US" sz="2400" b="0" i="0" u="none" strike="noStrike" kern="1200" cap="none" spc="0" normalizeH="0" baseline="0" noProof="0" dirty="0">
              <a:ln>
                <a:noFill/>
              </a:ln>
              <a:solidFill>
                <a:schemeClr val="accent2">
                  <a:lumMod val="75000"/>
                </a:schemeClr>
              </a:solidFill>
              <a:effectLst/>
              <a:uLnTx/>
              <a:uFillTx/>
              <a:latin typeface="Times New Roman" panose="02020603050405020304" pitchFamily="18" charset="0"/>
              <a:ea typeface="楷体_GB2312" pitchFamily="49" charset="-122"/>
              <a:cs typeface="Times New Roman" panose="02020603050405020304" pitchFamily="18" charset="0"/>
            </a:endParaRPr>
          </a:p>
        </p:txBody>
      </p:sp>
      <p:sp>
        <p:nvSpPr>
          <p:cNvPr id="18" name="Rectangle 2"/>
          <p:cNvSpPr>
            <a:spLocks noGrp="1" noChangeArrowheads="1"/>
          </p:cNvSpPr>
          <p:nvPr>
            <p:ph type="title"/>
          </p:nvPr>
        </p:nvSpPr>
        <p:spPr>
          <a:xfrm>
            <a:off x="755576" y="267494"/>
            <a:ext cx="7931224" cy="360040"/>
          </a:xfrm>
        </p:spPr>
        <p:txBody>
          <a:bodyPr>
            <a:noAutofit/>
          </a:bodyPr>
          <a:lstStyle/>
          <a:p>
            <a:pPr eaLnBrk="1" hangingPunct="1"/>
            <a:r>
              <a:rPr lang="zh-CN" altLang="en-US" sz="3000" spc="300" dirty="0">
                <a:solidFill>
                  <a:schemeClr val="tx1"/>
                </a:solidFill>
                <a:latin typeface="微软雅黑" panose="020B0503020204020204" pitchFamily="34" charset="-122"/>
                <a:ea typeface="微软雅黑" panose="020B0503020204020204" pitchFamily="34" charset="-122"/>
              </a:rPr>
              <a:t>人工英汉翻译的例子</a:t>
            </a:r>
            <a:endParaRPr lang="en-US" altLang="zh-CN" sz="3000" spc="300" dirty="0">
              <a:solidFill>
                <a:schemeClr val="tx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786" y="195486"/>
            <a:ext cx="756363" cy="432048"/>
            <a:chOff x="-786" y="195486"/>
            <a:chExt cx="756363" cy="432048"/>
          </a:xfrm>
        </p:grpSpPr>
        <p:sp>
          <p:nvSpPr>
            <p:cNvPr id="20" name="五边形 19"/>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五边形 20"/>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 name="矩形 1"/>
          <p:cNvSpPr/>
          <p:nvPr/>
        </p:nvSpPr>
        <p:spPr>
          <a:xfrm>
            <a:off x="6362858" y="1932970"/>
            <a:ext cx="1953558" cy="7200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在房间里，他砸了一扇窗用锤子。</a:t>
            </a:r>
          </a:p>
        </p:txBody>
      </p:sp>
      <p:sp>
        <p:nvSpPr>
          <p:cNvPr id="3" name="下箭头 2"/>
          <p:cNvSpPr/>
          <p:nvPr/>
        </p:nvSpPr>
        <p:spPr>
          <a:xfrm>
            <a:off x="6516216" y="2762156"/>
            <a:ext cx="1800200" cy="5697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润色</a:t>
            </a:r>
          </a:p>
        </p:txBody>
      </p:sp>
      <p:sp>
        <p:nvSpPr>
          <p:cNvPr id="16" name="矩形 15"/>
          <p:cNvSpPr/>
          <p:nvPr/>
        </p:nvSpPr>
        <p:spPr>
          <a:xfrm>
            <a:off x="6435898" y="3436587"/>
            <a:ext cx="2024534" cy="7200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他在房间里用锤子砸了一扇窗。</a:t>
            </a:r>
          </a:p>
        </p:txBody>
      </p:sp>
      <p:sp>
        <p:nvSpPr>
          <p:cNvPr id="8" name="矩形 7"/>
          <p:cNvSpPr/>
          <p:nvPr/>
        </p:nvSpPr>
        <p:spPr>
          <a:xfrm>
            <a:off x="6804248" y="1491630"/>
            <a:ext cx="1114408"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rPr>
              <a:t>初步翻译</a:t>
            </a: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down)">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down)">
                                      <p:cBhvr>
                                        <p:cTn id="43" dur="500"/>
                                        <p:tgtEl>
                                          <p:spTgt spid="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down)">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6"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683568" y="2067694"/>
            <a:ext cx="5825728" cy="2901057"/>
          </a:xfrm>
        </p:spPr>
        <p:txBody>
          <a:bodyPr>
            <a:normAutofit/>
          </a:bodyPr>
          <a:lstStyle/>
          <a:p>
            <a:pPr marL="759460" lvl="1" indent="-457200">
              <a:lnSpc>
                <a:spcPct val="150000"/>
              </a:lnSpc>
              <a:buClrTx/>
              <a:buFont typeface="+mj-lt"/>
              <a:buAutoNum type="arabicPeriod"/>
            </a:pPr>
            <a:r>
              <a:rPr lang="zh-CN" altLang="en-US" dirty="0"/>
              <a:t>识别出文本中的一个个单词</a:t>
            </a:r>
          </a:p>
          <a:p>
            <a:pPr marL="759460" lvl="1" indent="-457200">
              <a:lnSpc>
                <a:spcPct val="150000"/>
              </a:lnSpc>
              <a:buClrTx/>
              <a:buFont typeface="+mj-lt"/>
              <a:buAutoNum type="arabicPeriod"/>
            </a:pPr>
            <a:r>
              <a:rPr lang="zh-CN" altLang="en-US" dirty="0"/>
              <a:t>分析句子的语法结构</a:t>
            </a:r>
          </a:p>
          <a:p>
            <a:pPr marL="759460" lvl="1" indent="-457200">
              <a:lnSpc>
                <a:spcPct val="150000"/>
              </a:lnSpc>
              <a:buClrTx/>
              <a:buFont typeface="+mj-lt"/>
              <a:buAutoNum type="arabicPeriod"/>
            </a:pPr>
            <a:r>
              <a:rPr lang="zh-CN" altLang="en-US" dirty="0"/>
              <a:t>根据句子的含义进行初步翻译</a:t>
            </a:r>
          </a:p>
          <a:p>
            <a:pPr marL="759460" lvl="1" indent="-457200">
              <a:lnSpc>
                <a:spcPct val="150000"/>
              </a:lnSpc>
              <a:buClrTx/>
              <a:buFont typeface="+mj-lt"/>
              <a:buAutoNum type="arabicPeriod"/>
            </a:pPr>
            <a:r>
              <a:rPr lang="zh-CN" altLang="en-US" dirty="0"/>
              <a:t>对译文进行润色</a:t>
            </a:r>
          </a:p>
          <a:p>
            <a:pPr marL="759460" lvl="1" indent="-457200">
              <a:lnSpc>
                <a:spcPct val="150000"/>
              </a:lnSpc>
              <a:buClrTx/>
              <a:buFont typeface="+mj-lt"/>
              <a:buAutoNum type="arabicPeriod"/>
            </a:pPr>
            <a:r>
              <a:rPr lang="zh-CN" altLang="en-US" dirty="0"/>
              <a:t>写出最后的译文</a:t>
            </a:r>
          </a:p>
        </p:txBody>
      </p:sp>
      <p:sp>
        <p:nvSpPr>
          <p:cNvPr id="4105" name="Text Box 9"/>
          <p:cNvSpPr txBox="1">
            <a:spLocks noChangeArrowheads="1"/>
          </p:cNvSpPr>
          <p:nvPr/>
        </p:nvSpPr>
        <p:spPr bwMode="auto">
          <a:xfrm>
            <a:off x="5587656" y="1768790"/>
            <a:ext cx="28007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squar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defRPr/>
            </a:pPr>
            <a:r>
              <a:rPr lang="zh-CN" altLang="en-US" sz="2000" dirty="0">
                <a:solidFill>
                  <a:srgbClr val="CC0000"/>
                </a:solidFill>
              </a:rPr>
              <a:t>编译程序工作阶段</a:t>
            </a:r>
            <a:endParaRPr lang="en-GB" altLang="zh-CN" sz="2000" dirty="0">
              <a:solidFill>
                <a:srgbClr val="CC0000"/>
              </a:solidFill>
            </a:endParaRPr>
          </a:p>
        </p:txBody>
      </p:sp>
      <p:sp>
        <p:nvSpPr>
          <p:cNvPr id="16" name="AutoShape 4"/>
          <p:cNvSpPr/>
          <p:nvPr/>
        </p:nvSpPr>
        <p:spPr bwMode="auto">
          <a:xfrm>
            <a:off x="5816018" y="2355726"/>
            <a:ext cx="2428390" cy="287011"/>
          </a:xfrm>
          <a:prstGeom prst="borderCallout1">
            <a:avLst>
              <a:gd name="adj1" fmla="val 96411"/>
              <a:gd name="adj2" fmla="val -1643"/>
              <a:gd name="adj3" fmla="val 94620"/>
              <a:gd name="adj4" fmla="val -197075"/>
            </a:avLst>
          </a:prstGeom>
          <a:solidFill>
            <a:schemeClr val="tx2">
              <a:lumMod val="75000"/>
            </a:schemeClr>
          </a:solidFill>
          <a:ln>
            <a:headEnd type="none" w="med" len="med"/>
            <a:tailEnd type="none" w="lg" len="lg"/>
          </a:ln>
        </p:spPr>
        <p:style>
          <a:lnRef idx="2">
            <a:schemeClr val="accent2">
              <a:shade val="50000"/>
            </a:schemeClr>
          </a:lnRef>
          <a:fillRef idx="1">
            <a:schemeClr val="accent2"/>
          </a:fillRef>
          <a:effectRef idx="0">
            <a:schemeClr val="accent2"/>
          </a:effectRef>
          <a:fontRef idx="minor">
            <a:schemeClr val="lt1"/>
          </a:fontRef>
        </p:style>
        <p:txBody>
          <a:bodyPr wrap="none" lIns="91440" tIns="45720" rIns="91440" bIns="45720" anchor="ctr"/>
          <a:lstStyle/>
          <a:p>
            <a:pPr algn="ctr">
              <a:defRPr/>
            </a:pPr>
            <a:r>
              <a:rPr lang="zh-CN" altLang="en-GB" dirty="0">
                <a:solidFill>
                  <a:schemeClr val="bg1"/>
                </a:solidFill>
                <a:latin typeface="微软雅黑" panose="020B0503020204020204" pitchFamily="34" charset="-122"/>
                <a:ea typeface="微软雅黑" panose="020B0503020204020204" pitchFamily="34" charset="-122"/>
              </a:rPr>
              <a:t>词法分析</a:t>
            </a:r>
          </a:p>
        </p:txBody>
      </p:sp>
      <p:sp>
        <p:nvSpPr>
          <p:cNvPr id="17" name="AutoShape 5"/>
          <p:cNvSpPr/>
          <p:nvPr/>
        </p:nvSpPr>
        <p:spPr bwMode="auto">
          <a:xfrm>
            <a:off x="5816018" y="2932811"/>
            <a:ext cx="2428390" cy="287011"/>
          </a:xfrm>
          <a:prstGeom prst="borderCallout1">
            <a:avLst>
              <a:gd name="adj1" fmla="val 100841"/>
              <a:gd name="adj2" fmla="val -720"/>
              <a:gd name="adj3" fmla="val 101794"/>
              <a:gd name="adj4" fmla="val -197212"/>
            </a:avLst>
          </a:prstGeom>
          <a:solidFill>
            <a:schemeClr val="tx2">
              <a:lumMod val="75000"/>
            </a:schemeClr>
          </a:solidFill>
          <a:ln>
            <a:headEnd type="none" w="med" len="med"/>
            <a:tailEnd type="none" w="lg" len="lg"/>
          </a:ln>
        </p:spPr>
        <p:style>
          <a:lnRef idx="2">
            <a:schemeClr val="accent2">
              <a:shade val="50000"/>
            </a:schemeClr>
          </a:lnRef>
          <a:fillRef idx="1">
            <a:schemeClr val="accent2"/>
          </a:fillRef>
          <a:effectRef idx="0">
            <a:schemeClr val="accent2"/>
          </a:effectRef>
          <a:fontRef idx="minor">
            <a:schemeClr val="lt1"/>
          </a:fontRef>
        </p:style>
        <p:txBody>
          <a:bodyPr wrap="none" lIns="91440" tIns="45720" rIns="91440" bIns="45720" anchor="ctr"/>
          <a:lstStyle/>
          <a:p>
            <a:pPr algn="ctr">
              <a:defRPr/>
            </a:pPr>
            <a:r>
              <a:rPr lang="zh-CN" altLang="en-GB" dirty="0">
                <a:solidFill>
                  <a:schemeClr val="bg1"/>
                </a:solidFill>
                <a:latin typeface="微软雅黑" panose="020B0503020204020204" pitchFamily="34" charset="-122"/>
                <a:ea typeface="微软雅黑" panose="020B0503020204020204" pitchFamily="34" charset="-122"/>
              </a:rPr>
              <a:t>语法分析</a:t>
            </a:r>
          </a:p>
        </p:txBody>
      </p:sp>
      <p:sp>
        <p:nvSpPr>
          <p:cNvPr id="18" name="AutoShape 6"/>
          <p:cNvSpPr/>
          <p:nvPr/>
        </p:nvSpPr>
        <p:spPr bwMode="auto">
          <a:xfrm>
            <a:off x="5816018" y="3475437"/>
            <a:ext cx="2428390" cy="320449"/>
          </a:xfrm>
          <a:prstGeom prst="borderCallout1">
            <a:avLst>
              <a:gd name="adj1" fmla="val 96411"/>
              <a:gd name="adj2" fmla="val -1335"/>
              <a:gd name="adj3" fmla="val 93616"/>
              <a:gd name="adj4" fmla="val -197237"/>
            </a:avLst>
          </a:prstGeom>
          <a:solidFill>
            <a:schemeClr val="tx2">
              <a:lumMod val="75000"/>
            </a:schemeClr>
          </a:solidFill>
          <a:ln>
            <a:headEnd type="none" w="med" len="med"/>
            <a:tailEnd type="none" w="lg" len="lg"/>
          </a:ln>
        </p:spPr>
        <p:style>
          <a:lnRef idx="2">
            <a:schemeClr val="accent2">
              <a:shade val="50000"/>
            </a:schemeClr>
          </a:lnRef>
          <a:fillRef idx="1">
            <a:schemeClr val="accent2"/>
          </a:fillRef>
          <a:effectRef idx="0">
            <a:schemeClr val="accent2"/>
          </a:effectRef>
          <a:fontRef idx="minor">
            <a:schemeClr val="lt1"/>
          </a:fontRef>
        </p:style>
        <p:txBody>
          <a:bodyPr wrap="none" lIns="91440" tIns="45720" rIns="91440" bIns="45720" anchor="ctr"/>
          <a:lstStyle/>
          <a:p>
            <a:pPr algn="ctr">
              <a:defRPr/>
            </a:pPr>
            <a:r>
              <a:rPr lang="zh-CN" altLang="en-US" sz="1400" b="1" dirty="0">
                <a:solidFill>
                  <a:schemeClr val="bg1"/>
                </a:solidFill>
                <a:latin typeface="微软雅黑" panose="020B0503020204020204" pitchFamily="34" charset="-122"/>
                <a:ea typeface="微软雅黑" panose="020B0503020204020204" pitchFamily="34" charset="-122"/>
              </a:rPr>
              <a:t>语义分析与</a:t>
            </a:r>
            <a:r>
              <a:rPr lang="zh-CN" altLang="en-GB" sz="1400" b="1" dirty="0">
                <a:solidFill>
                  <a:schemeClr val="bg1"/>
                </a:solidFill>
                <a:latin typeface="微软雅黑" panose="020B0503020204020204" pitchFamily="34" charset="-122"/>
                <a:ea typeface="微软雅黑" panose="020B0503020204020204" pitchFamily="34" charset="-122"/>
              </a:rPr>
              <a:t>中间代码生</a:t>
            </a:r>
            <a:r>
              <a:rPr lang="zh-CN" altLang="en-US" sz="1400" b="1" dirty="0">
                <a:solidFill>
                  <a:schemeClr val="bg1"/>
                </a:solidFill>
                <a:latin typeface="微软雅黑" panose="020B0503020204020204" pitchFamily="34" charset="-122"/>
                <a:ea typeface="微软雅黑" panose="020B0503020204020204" pitchFamily="34" charset="-122"/>
              </a:rPr>
              <a:t>成</a:t>
            </a:r>
            <a:endParaRPr lang="zh-CN" altLang="en-GB" sz="1400" b="1" dirty="0">
              <a:solidFill>
                <a:schemeClr val="bg1"/>
              </a:solidFill>
              <a:latin typeface="微软雅黑" panose="020B0503020204020204" pitchFamily="34" charset="-122"/>
              <a:ea typeface="微软雅黑" panose="020B0503020204020204" pitchFamily="34" charset="-122"/>
            </a:endParaRPr>
          </a:p>
        </p:txBody>
      </p:sp>
      <p:sp>
        <p:nvSpPr>
          <p:cNvPr id="19" name="AutoShape 7"/>
          <p:cNvSpPr/>
          <p:nvPr/>
        </p:nvSpPr>
        <p:spPr bwMode="auto">
          <a:xfrm>
            <a:off x="5816018" y="4063407"/>
            <a:ext cx="2428390" cy="308543"/>
          </a:xfrm>
          <a:prstGeom prst="borderCallout1">
            <a:avLst>
              <a:gd name="adj1" fmla="val 96411"/>
              <a:gd name="adj2" fmla="val -1335"/>
              <a:gd name="adj3" fmla="val 98786"/>
              <a:gd name="adj4" fmla="val -197931"/>
            </a:avLst>
          </a:prstGeom>
          <a:solidFill>
            <a:schemeClr val="tx2">
              <a:lumMod val="75000"/>
            </a:schemeClr>
          </a:solidFill>
          <a:ln>
            <a:headEnd type="none" w="med" len="med"/>
            <a:tailEnd type="none" w="lg" len="lg"/>
          </a:ln>
        </p:spPr>
        <p:style>
          <a:lnRef idx="2">
            <a:schemeClr val="accent2">
              <a:shade val="50000"/>
            </a:schemeClr>
          </a:lnRef>
          <a:fillRef idx="1">
            <a:schemeClr val="accent2"/>
          </a:fillRef>
          <a:effectRef idx="0">
            <a:schemeClr val="accent2"/>
          </a:effectRef>
          <a:fontRef idx="minor">
            <a:schemeClr val="lt1"/>
          </a:fontRef>
        </p:style>
        <p:txBody>
          <a:bodyPr wrap="none" lIns="91440" tIns="45720" rIns="91440" bIns="45720" anchor="ctr"/>
          <a:lstStyle/>
          <a:p>
            <a:pPr algn="ctr">
              <a:defRPr/>
            </a:pPr>
            <a:r>
              <a:rPr lang="zh-CN" altLang="en-GB" dirty="0">
                <a:solidFill>
                  <a:schemeClr val="bg1"/>
                </a:solidFill>
                <a:latin typeface="微软雅黑" panose="020B0503020204020204" pitchFamily="34" charset="-122"/>
                <a:ea typeface="微软雅黑" panose="020B0503020204020204" pitchFamily="34" charset="-122"/>
              </a:rPr>
              <a:t>优化</a:t>
            </a:r>
          </a:p>
        </p:txBody>
      </p:sp>
      <p:sp>
        <p:nvSpPr>
          <p:cNvPr id="20" name="AutoShape 8"/>
          <p:cNvSpPr/>
          <p:nvPr/>
        </p:nvSpPr>
        <p:spPr bwMode="auto">
          <a:xfrm>
            <a:off x="5816018" y="4634709"/>
            <a:ext cx="2428390" cy="313305"/>
          </a:xfrm>
          <a:prstGeom prst="borderCallout1">
            <a:avLst>
              <a:gd name="adj1" fmla="val 94934"/>
              <a:gd name="adj2" fmla="val -1028"/>
              <a:gd name="adj3" fmla="val 89449"/>
              <a:gd name="adj4" fmla="val -197586"/>
            </a:avLst>
          </a:prstGeom>
          <a:solidFill>
            <a:schemeClr val="tx2">
              <a:lumMod val="75000"/>
            </a:schemeClr>
          </a:solidFill>
          <a:ln>
            <a:headEnd type="none" w="med" len="med"/>
            <a:tailEnd type="none" w="lg" len="lg"/>
          </a:ln>
        </p:spPr>
        <p:style>
          <a:lnRef idx="2">
            <a:schemeClr val="accent2">
              <a:shade val="50000"/>
            </a:schemeClr>
          </a:lnRef>
          <a:fillRef idx="1">
            <a:schemeClr val="accent2"/>
          </a:fillRef>
          <a:effectRef idx="0">
            <a:schemeClr val="accent2"/>
          </a:effectRef>
          <a:fontRef idx="minor">
            <a:schemeClr val="lt1"/>
          </a:fontRef>
        </p:style>
        <p:txBody>
          <a:bodyPr wrap="none" lIns="91440" tIns="45720" rIns="91440" bIns="45720" anchor="ctr"/>
          <a:lstStyle/>
          <a:p>
            <a:pPr algn="ctr">
              <a:defRPr/>
            </a:pPr>
            <a:r>
              <a:rPr lang="zh-CN" altLang="en-GB" dirty="0">
                <a:solidFill>
                  <a:schemeClr val="bg1"/>
                </a:solidFill>
                <a:latin typeface="微软雅黑" panose="020B0503020204020204" pitchFamily="34" charset="-122"/>
                <a:ea typeface="微软雅黑" panose="020B0503020204020204" pitchFamily="34" charset="-122"/>
              </a:rPr>
              <a:t>目标代码产生</a:t>
            </a:r>
          </a:p>
        </p:txBody>
      </p:sp>
      <p:sp>
        <p:nvSpPr>
          <p:cNvPr id="2" name="文本框 1"/>
          <p:cNvSpPr txBox="1"/>
          <p:nvPr/>
        </p:nvSpPr>
        <p:spPr>
          <a:xfrm>
            <a:off x="755576" y="927760"/>
            <a:ext cx="3744416" cy="707886"/>
          </a:xfrm>
          <a:prstGeom prst="rect">
            <a:avLst/>
          </a:prstGeom>
          <a:solidFill>
            <a:schemeClr val="accent1">
              <a:lumMod val="20000"/>
              <a:lumOff val="80000"/>
            </a:schemeClr>
          </a:solidFill>
          <a:ln>
            <a:solidFill>
              <a:srgbClr val="002060"/>
            </a:solidFill>
          </a:ln>
        </p:spPr>
        <p:txBody>
          <a:bodyPr wrap="square">
            <a:spAutoFit/>
          </a:bodyPr>
          <a:lstStyle/>
          <a:p>
            <a:pPr algn="ctr">
              <a:defRPr/>
            </a:pPr>
            <a:r>
              <a:rPr lang="en-US" altLang="zh-CN" sz="2000" b="1" dirty="0">
                <a:solidFill>
                  <a:schemeClr val="accent2">
                    <a:lumMod val="75000"/>
                  </a:schemeClr>
                </a:solidFill>
                <a:latin typeface="Courier New" panose="02070309020205020404" pitchFamily="49" charset="0"/>
                <a:ea typeface="楷体_GB2312" pitchFamily="49" charset="-122"/>
                <a:cs typeface="Courier New" panose="02070309020205020404" pitchFamily="49" charset="0"/>
              </a:rPr>
              <a:t>In the room , he broke a  window with a hammer</a:t>
            </a:r>
            <a:r>
              <a:rPr lang="en-US" altLang="zh-CN" sz="2000" b="1" dirty="0">
                <a:latin typeface="Courier New" panose="02070309020205020404" pitchFamily="49" charset="0"/>
                <a:ea typeface="+mj-ea"/>
                <a:cs typeface="Courier New" panose="02070309020205020404" pitchFamily="49" charset="0"/>
              </a:rPr>
              <a:t>.</a:t>
            </a:r>
          </a:p>
        </p:txBody>
      </p:sp>
      <p:sp>
        <p:nvSpPr>
          <p:cNvPr id="3" name="右箭头 2"/>
          <p:cNvSpPr/>
          <p:nvPr/>
        </p:nvSpPr>
        <p:spPr>
          <a:xfrm>
            <a:off x="4622998" y="987575"/>
            <a:ext cx="525066" cy="5698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13" name="组合 12"/>
          <p:cNvGrpSpPr/>
          <p:nvPr/>
        </p:nvGrpSpPr>
        <p:grpSpPr>
          <a:xfrm>
            <a:off x="-786" y="195486"/>
            <a:ext cx="756363" cy="432048"/>
            <a:chOff x="-786" y="195486"/>
            <a:chExt cx="756363" cy="432048"/>
          </a:xfrm>
        </p:grpSpPr>
        <p:sp>
          <p:nvSpPr>
            <p:cNvPr id="14" name="五边形 13"/>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五边形 14"/>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1" name="Rectangle 2"/>
          <p:cNvSpPr txBox="1">
            <a:spLocks noChangeArrowheads="1"/>
          </p:cNvSpPr>
          <p:nvPr/>
        </p:nvSpPr>
        <p:spPr>
          <a:xfrm>
            <a:off x="694616" y="237014"/>
            <a:ext cx="7931224" cy="3600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1" kern="1200" baseline="0">
                <a:solidFill>
                  <a:srgbClr val="FFFFFF"/>
                </a:solidFill>
                <a:latin typeface="Times New Roman" panose="02020603050405020304" pitchFamily="18" charset="0"/>
                <a:ea typeface="黑体" panose="02010609060101010101" pitchFamily="49"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altLang="zh-CN" sz="3000" spc="3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1.2 </a:t>
            </a:r>
            <a:r>
              <a:rPr lang="zh-CN" altLang="en-US" sz="3000" spc="3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编译系统的结构</a:t>
            </a:r>
          </a:p>
        </p:txBody>
      </p:sp>
      <p:sp>
        <p:nvSpPr>
          <p:cNvPr id="5" name="矩形 4"/>
          <p:cNvSpPr/>
          <p:nvPr/>
        </p:nvSpPr>
        <p:spPr>
          <a:xfrm>
            <a:off x="5292080" y="843558"/>
            <a:ext cx="3240360" cy="78021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200"/>
              </a:spcBef>
              <a:spcAft>
                <a:spcPts val="1200"/>
              </a:spcAft>
              <a:defRPr/>
            </a:pPr>
            <a:r>
              <a:rPr lang="zh-CN" altLang="en-US" sz="2000" dirty="0">
                <a:solidFill>
                  <a:schemeClr val="tx1"/>
                </a:solidFill>
                <a:latin typeface="黑体" panose="02010609060101010101" pitchFamily="49" charset="-122"/>
                <a:ea typeface="黑体" panose="02010609060101010101" pitchFamily="49" charset="-122"/>
              </a:rPr>
              <a:t>他在房间里用锤子咂了一扇窗。</a:t>
            </a:r>
            <a:endParaRPr lang="en-US" altLang="zh-CN" sz="2000" dirty="0">
              <a:solidFill>
                <a:schemeClr val="tx1"/>
              </a:solidFill>
              <a:latin typeface="黑体" panose="02010609060101010101" pitchFamily="49" charset="-122"/>
              <a:ea typeface="黑体" panose="02010609060101010101" pitchFamily="49" charset="-122"/>
            </a:endParaRPr>
          </a:p>
        </p:txBody>
      </p:sp>
      <p:sp>
        <p:nvSpPr>
          <p:cNvPr id="4" name="矩形 3"/>
          <p:cNvSpPr/>
          <p:nvPr/>
        </p:nvSpPr>
        <p:spPr>
          <a:xfrm>
            <a:off x="1835696" y="1707654"/>
            <a:ext cx="2800767" cy="461665"/>
          </a:xfrm>
          <a:prstGeom prst="rect">
            <a:avLst/>
          </a:prstGeom>
        </p:spPr>
        <p:txBody>
          <a:bodyPr wrap="none">
            <a:spAutoFit/>
          </a:bodyPr>
          <a:lstStyle/>
          <a:p>
            <a:r>
              <a:rPr lang="zh-CN" altLang="en-US" sz="2400" dirty="0">
                <a:solidFill>
                  <a:srgbClr val="C00000"/>
                </a:solidFill>
                <a:latin typeface="黑体" panose="02010609060101010101" pitchFamily="49" charset="-122"/>
                <a:ea typeface="黑体" panose="02010609060101010101" pitchFamily="49" charset="-122"/>
              </a:rPr>
              <a:t>把英文翻译为中文 </a:t>
            </a:r>
          </a:p>
        </p:txBody>
      </p:sp>
      <p:sp>
        <p:nvSpPr>
          <p:cNvPr id="6" name="下箭头 5"/>
          <p:cNvSpPr/>
          <p:nvPr/>
        </p:nvSpPr>
        <p:spPr>
          <a:xfrm>
            <a:off x="6804248" y="2685286"/>
            <a:ext cx="576064" cy="2170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a:off x="6804248" y="3250302"/>
            <a:ext cx="576064" cy="2170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6804248" y="3836393"/>
            <a:ext cx="576064" cy="2170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6804248" y="4402430"/>
            <a:ext cx="576064" cy="2170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4099">
                                            <p:txEl>
                                              <p:pRg st="1" end="1"/>
                                            </p:txEl>
                                          </p:spTgt>
                                        </p:tgtEl>
                                        <p:attrNameLst>
                                          <p:attrName>style.visibility</p:attrName>
                                        </p:attrNameLst>
                                      </p:cBhvr>
                                      <p:to>
                                        <p:strVal val="visible"/>
                                      </p:to>
                                    </p:set>
                                    <p:animEffect transition="in" filter="wipe(down)">
                                      <p:cBhvr>
                                        <p:cTn id="19" dur="500"/>
                                        <p:tgtEl>
                                          <p:spTgt spid="4099">
                                            <p:txEl>
                                              <p:pRg st="1" end="1"/>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up)">
                                      <p:cBhvr>
                                        <p:cTn id="27" dur="500"/>
                                        <p:tgtEl>
                                          <p:spTgt spid="22"/>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4099">
                                            <p:txEl>
                                              <p:pRg st="2" end="2"/>
                                            </p:txEl>
                                          </p:spTgt>
                                        </p:tgtEl>
                                        <p:attrNameLst>
                                          <p:attrName>style.visibility</p:attrName>
                                        </p:attrNameLst>
                                      </p:cBhvr>
                                      <p:to>
                                        <p:strVal val="visible"/>
                                      </p:to>
                                    </p:set>
                                    <p:animEffect transition="in" filter="wipe(down)">
                                      <p:cBhvr>
                                        <p:cTn id="31" dur="500"/>
                                        <p:tgtEl>
                                          <p:spTgt spid="4099">
                                            <p:txEl>
                                              <p:pRg st="2" end="2"/>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down)">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up)">
                                      <p:cBhvr>
                                        <p:cTn id="39" dur="500"/>
                                        <p:tgtEl>
                                          <p:spTgt spid="23"/>
                                        </p:tgtEl>
                                      </p:cBhvr>
                                    </p:animEffect>
                                  </p:childTnLst>
                                </p:cTn>
                              </p:par>
                            </p:childTnLst>
                          </p:cTn>
                        </p:par>
                        <p:par>
                          <p:cTn id="40" fill="hold">
                            <p:stCondLst>
                              <p:cond delay="500"/>
                            </p:stCondLst>
                            <p:childTnLst>
                              <p:par>
                                <p:cTn id="41" presetID="22" presetClass="entr" presetSubtype="4" fill="hold" grpId="0" nodeType="afterEffect">
                                  <p:stCondLst>
                                    <p:cond delay="0"/>
                                  </p:stCondLst>
                                  <p:childTnLst>
                                    <p:set>
                                      <p:cBhvr>
                                        <p:cTn id="42" dur="1" fill="hold">
                                          <p:stCondLst>
                                            <p:cond delay="0"/>
                                          </p:stCondLst>
                                        </p:cTn>
                                        <p:tgtEl>
                                          <p:spTgt spid="4099">
                                            <p:txEl>
                                              <p:pRg st="3" end="3"/>
                                            </p:txEl>
                                          </p:spTgt>
                                        </p:tgtEl>
                                        <p:attrNameLst>
                                          <p:attrName>style.visibility</p:attrName>
                                        </p:attrNameLst>
                                      </p:cBhvr>
                                      <p:to>
                                        <p:strVal val="visible"/>
                                      </p:to>
                                    </p:set>
                                    <p:animEffect transition="in" filter="wipe(down)">
                                      <p:cBhvr>
                                        <p:cTn id="43" dur="500"/>
                                        <p:tgtEl>
                                          <p:spTgt spid="4099">
                                            <p:txEl>
                                              <p:pRg st="3" end="3"/>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down)">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up)">
                                      <p:cBhvr>
                                        <p:cTn id="51" dur="500"/>
                                        <p:tgtEl>
                                          <p:spTgt spid="24"/>
                                        </p:tgtEl>
                                      </p:cBhvr>
                                    </p:animEffect>
                                  </p:childTnLst>
                                </p:cTn>
                              </p:par>
                            </p:childTnLst>
                          </p:cTn>
                        </p:par>
                        <p:par>
                          <p:cTn id="52" fill="hold">
                            <p:stCondLst>
                              <p:cond delay="500"/>
                            </p:stCondLst>
                            <p:childTnLst>
                              <p:par>
                                <p:cTn id="53" presetID="22" presetClass="entr" presetSubtype="4" fill="hold" grpId="0" nodeType="afterEffect">
                                  <p:stCondLst>
                                    <p:cond delay="0"/>
                                  </p:stCondLst>
                                  <p:childTnLst>
                                    <p:set>
                                      <p:cBhvr>
                                        <p:cTn id="54" dur="1" fill="hold">
                                          <p:stCondLst>
                                            <p:cond delay="0"/>
                                          </p:stCondLst>
                                        </p:cTn>
                                        <p:tgtEl>
                                          <p:spTgt spid="4099">
                                            <p:txEl>
                                              <p:pRg st="4" end="4"/>
                                            </p:txEl>
                                          </p:spTgt>
                                        </p:tgtEl>
                                        <p:attrNameLst>
                                          <p:attrName>style.visibility</p:attrName>
                                        </p:attrNameLst>
                                      </p:cBhvr>
                                      <p:to>
                                        <p:strVal val="visible"/>
                                      </p:to>
                                    </p:set>
                                    <p:animEffect transition="in" filter="wipe(down)">
                                      <p:cBhvr>
                                        <p:cTn id="55" dur="500"/>
                                        <p:tgtEl>
                                          <p:spTgt spid="4099">
                                            <p:txEl>
                                              <p:pRg st="4" end="4"/>
                                            </p:txEl>
                                          </p:spTgt>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down)">
                                      <p:cBhvr>
                                        <p:cTn id="5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P spid="16" grpId="0" animBg="1"/>
      <p:bldP spid="17" grpId="0" animBg="1"/>
      <p:bldP spid="18" grpId="0" animBg="1"/>
      <p:bldP spid="19" grpId="0" animBg="1"/>
      <p:bldP spid="20" grpId="0" animBg="1"/>
      <p:bldP spid="6" grpId="0" animBg="1"/>
      <p:bldP spid="22" grpId="0" animBg="1"/>
      <p:bldP spid="23"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 name="图片 38"/>
          <p:cNvPicPr>
            <a:picLocks noChangeAspect="1"/>
          </p:cNvPicPr>
          <p:nvPr/>
        </p:nvPicPr>
        <p:blipFill>
          <a:blip r:embed="rId3">
            <a:extLst>
              <a:ext uri="{28A0092B-C50C-407E-A947-70E740481C1C}">
                <a14:useLocalDpi xmlns:a14="http://schemas.microsoft.com/office/drawing/2010/main" val="0"/>
              </a:ext>
            </a:extLst>
          </a:blip>
          <a:srcRect t="328" b="1640"/>
          <a:stretch>
            <a:fillRect/>
          </a:stretch>
        </p:blipFill>
        <p:spPr>
          <a:xfrm>
            <a:off x="3851920" y="1904"/>
            <a:ext cx="2221826" cy="5117606"/>
          </a:xfrm>
          <a:prstGeom prst="rect">
            <a:avLst/>
          </a:prstGeom>
        </p:spPr>
      </p:pic>
      <p:sp>
        <p:nvSpPr>
          <p:cNvPr id="16" name="Rectangle 2"/>
          <p:cNvSpPr>
            <a:spLocks noGrp="1" noChangeArrowheads="1"/>
          </p:cNvSpPr>
          <p:nvPr>
            <p:ph type="title"/>
          </p:nvPr>
        </p:nvSpPr>
        <p:spPr/>
        <p:txBody>
          <a:bodyPr/>
          <a:lstStyle/>
          <a:p>
            <a:pPr algn="l"/>
            <a:r>
              <a:rPr lang="zh-CN" altLang="en-US" sz="3000" b="1" spc="300" dirty="0">
                <a:solidFill>
                  <a:schemeClr val="tx1"/>
                </a:solidFill>
                <a:latin typeface="微软雅黑" panose="020B0503020204020204" pitchFamily="34" charset="-122"/>
                <a:ea typeface="微软雅黑" panose="020B0503020204020204" pitchFamily="34" charset="-122"/>
              </a:rPr>
              <a:t>编译器的结构</a:t>
            </a:r>
          </a:p>
        </p:txBody>
      </p:sp>
      <p:sp>
        <p:nvSpPr>
          <p:cNvPr id="19" name="五边形 18"/>
          <p:cNvSpPr/>
          <p:nvPr/>
        </p:nvSpPr>
        <p:spPr>
          <a:xfrm>
            <a:off x="1" y="195486"/>
            <a:ext cx="755576" cy="432048"/>
          </a:xfrm>
          <a:prstGeom prst="homePlate">
            <a:avLst/>
          </a:prstGeom>
          <a:solidFill>
            <a:srgbClr val="4F81B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1" name="组合 20"/>
          <p:cNvGrpSpPr/>
          <p:nvPr/>
        </p:nvGrpSpPr>
        <p:grpSpPr>
          <a:xfrm>
            <a:off x="-786" y="195486"/>
            <a:ext cx="756363" cy="432048"/>
            <a:chOff x="-786" y="195486"/>
            <a:chExt cx="756363" cy="432048"/>
          </a:xfrm>
        </p:grpSpPr>
        <p:sp>
          <p:nvSpPr>
            <p:cNvPr id="22" name="五边形 21"/>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五边形 22"/>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33" name="组合 12"/>
          <p:cNvGrpSpPr/>
          <p:nvPr/>
        </p:nvGrpSpPr>
        <p:grpSpPr>
          <a:xfrm>
            <a:off x="1619672" y="392891"/>
            <a:ext cx="4454071" cy="2394883"/>
            <a:chOff x="2518423" y="40347"/>
            <a:chExt cx="4822579" cy="3193177"/>
          </a:xfrm>
          <a:solidFill>
            <a:schemeClr val="accent6">
              <a:lumMod val="20000"/>
              <a:lumOff val="80000"/>
            </a:schemeClr>
          </a:solidFill>
        </p:grpSpPr>
        <p:sp>
          <p:nvSpPr>
            <p:cNvPr id="35" name="右箭头 34"/>
            <p:cNvSpPr/>
            <p:nvPr/>
          </p:nvSpPr>
          <p:spPr>
            <a:xfrm>
              <a:off x="2518423" y="562706"/>
              <a:ext cx="2183035" cy="2190765"/>
            </a:xfrm>
            <a:prstGeom prst="rightArrow">
              <a:avLst>
                <a:gd name="adj1" fmla="val 62576"/>
                <a:gd name="adj2" fmla="val 23562"/>
              </a:avLst>
            </a:prstGeom>
            <a:solidFill>
              <a:schemeClr val="accent2">
                <a:lumMod val="40000"/>
                <a:lumOff val="60000"/>
              </a:schemeClr>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分析部分</a:t>
              </a:r>
              <a:r>
                <a:rPr lang="en-US" altLang="zh-CN"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a:defRPr/>
              </a:pPr>
              <a:r>
                <a:rPr lang="zh-CN" altLang="en-US"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前端</a:t>
              </a:r>
              <a:r>
                <a:rPr lang="en-US" altLang="zh-CN"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(front end)</a:t>
              </a:r>
              <a:r>
                <a:rPr lang="zh-CN" altLang="en-US"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a:defRPr/>
              </a:pPr>
              <a:r>
                <a:rPr lang="zh-CN" altLang="en-US"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与</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源语言</a:t>
              </a:r>
              <a:r>
                <a:rPr lang="zh-CN" altLang="en-US"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相关</a:t>
              </a:r>
              <a:endParaRPr lang="en-US" altLang="zh-CN"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4" name="Rectangle 42"/>
            <p:cNvSpPr>
              <a:spLocks noChangeArrowheads="1"/>
            </p:cNvSpPr>
            <p:nvPr/>
          </p:nvSpPr>
          <p:spPr bwMode="auto">
            <a:xfrm>
              <a:off x="4909165" y="40347"/>
              <a:ext cx="2431837" cy="3193177"/>
            </a:xfrm>
            <a:prstGeom prst="rect">
              <a:avLst/>
            </a:prstGeom>
            <a:noFill/>
            <a:ln w="25400">
              <a:solidFill>
                <a:srgbClr val="FF0000"/>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srgbClr val="000099"/>
                </a:solidFill>
              </a:endParaRPr>
            </a:p>
          </p:txBody>
        </p:sp>
      </p:grpSp>
      <p:grpSp>
        <p:nvGrpSpPr>
          <p:cNvPr id="2" name="组合 1"/>
          <p:cNvGrpSpPr/>
          <p:nvPr/>
        </p:nvGrpSpPr>
        <p:grpSpPr>
          <a:xfrm>
            <a:off x="1547664" y="3304940"/>
            <a:ext cx="4589702" cy="1643074"/>
            <a:chOff x="1547664" y="3304940"/>
            <a:chExt cx="4589702" cy="1643074"/>
          </a:xfrm>
        </p:grpSpPr>
        <p:sp>
          <p:nvSpPr>
            <p:cNvPr id="37" name="Rectangle 43"/>
            <p:cNvSpPr>
              <a:spLocks noChangeArrowheads="1"/>
            </p:cNvSpPr>
            <p:nvPr/>
          </p:nvSpPr>
          <p:spPr bwMode="auto">
            <a:xfrm flipH="1">
              <a:off x="3779911" y="3714759"/>
              <a:ext cx="2357455" cy="1017231"/>
            </a:xfrm>
            <a:prstGeom prst="rect">
              <a:avLst/>
            </a:prstGeom>
            <a:noFill/>
            <a:ln w="25400">
              <a:solidFill>
                <a:srgbClr val="FF0000"/>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srgbClr val="000099"/>
                </a:solidFill>
              </a:endParaRPr>
            </a:p>
          </p:txBody>
        </p:sp>
        <p:sp>
          <p:nvSpPr>
            <p:cNvPr id="40" name="右箭头 39"/>
            <p:cNvSpPr/>
            <p:nvPr/>
          </p:nvSpPr>
          <p:spPr>
            <a:xfrm>
              <a:off x="1547664" y="3304940"/>
              <a:ext cx="2072842" cy="1643074"/>
            </a:xfrm>
            <a:prstGeom prst="rightArrow">
              <a:avLst>
                <a:gd name="adj1" fmla="val 62576"/>
                <a:gd name="adj2" fmla="val 23562"/>
              </a:avLst>
            </a:prstGeom>
            <a:solidFill>
              <a:schemeClr val="accent2">
                <a:lumMod val="40000"/>
                <a:lumOff val="60000"/>
              </a:schemeClr>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综合部分</a:t>
              </a:r>
              <a:r>
                <a:rPr lang="en-US" altLang="zh-CN"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a:defRPr/>
              </a:pPr>
              <a:r>
                <a:rPr lang="zh-CN" altLang="en-US"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后端</a:t>
              </a:r>
              <a:r>
                <a:rPr lang="en-US" altLang="zh-CN"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(back end)</a:t>
              </a:r>
              <a:r>
                <a:rPr lang="zh-CN" altLang="en-US"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a:defRPr/>
              </a:pPr>
              <a:r>
                <a:rPr lang="zh-CN" altLang="en-US"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与</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目标语言</a:t>
              </a:r>
              <a:r>
                <a:rPr lang="zh-CN" altLang="en-US"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相关</a:t>
              </a:r>
              <a:endParaRPr lang="en-US" altLang="zh-CN"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xit" presetSubtype="32" fill="hold" nodeType="clickEffect">
                                  <p:stCondLst>
                                    <p:cond delay="0"/>
                                  </p:stCondLst>
                                  <p:childTnLst>
                                    <p:anim calcmode="lin" valueType="num">
                                      <p:cBhvr>
                                        <p:cTn id="20" dur="500"/>
                                        <p:tgtEl>
                                          <p:spTgt spid="33"/>
                                        </p:tgtEl>
                                        <p:attrNameLst>
                                          <p:attrName>ppt_w</p:attrName>
                                        </p:attrNameLst>
                                      </p:cBhvr>
                                      <p:tavLst>
                                        <p:tav tm="0">
                                          <p:val>
                                            <p:strVal val="ppt_w"/>
                                          </p:val>
                                        </p:tav>
                                        <p:tav tm="100000">
                                          <p:val>
                                            <p:fltVal val="0"/>
                                          </p:val>
                                        </p:tav>
                                      </p:tavLst>
                                    </p:anim>
                                    <p:anim calcmode="lin" valueType="num">
                                      <p:cBhvr>
                                        <p:cTn id="21" dur="500"/>
                                        <p:tgtEl>
                                          <p:spTgt spid="33"/>
                                        </p:tgtEl>
                                        <p:attrNameLst>
                                          <p:attrName>ppt_h</p:attrName>
                                        </p:attrNameLst>
                                      </p:cBhvr>
                                      <p:tavLst>
                                        <p:tav tm="0">
                                          <p:val>
                                            <p:strVal val="ppt_h"/>
                                          </p:val>
                                        </p:tav>
                                        <p:tav tm="100000">
                                          <p:val>
                                            <p:fltVal val="0"/>
                                          </p:val>
                                        </p:tav>
                                      </p:tavLst>
                                    </p:anim>
                                    <p:animEffect transition="out" filter="fade">
                                      <p:cBhvr>
                                        <p:cTn id="22" dur="500"/>
                                        <p:tgtEl>
                                          <p:spTgt spid="33"/>
                                        </p:tgtEl>
                                      </p:cBhvr>
                                    </p:animEffect>
                                    <p:set>
                                      <p:cBhvr>
                                        <p:cTn id="23" dur="1" fill="hold">
                                          <p:stCondLst>
                                            <p:cond delay="499"/>
                                          </p:stCondLst>
                                        </p:cTn>
                                        <p:tgtEl>
                                          <p:spTgt spid="33"/>
                                        </p:tgtEl>
                                        <p:attrNameLst>
                                          <p:attrName>style.visibility</p:attrName>
                                        </p:attrNameLst>
                                      </p:cBhvr>
                                      <p:to>
                                        <p:strVal val="hidden"/>
                                      </p:to>
                                    </p:set>
                                  </p:childTnLst>
                                </p:cTn>
                              </p:par>
                              <p:par>
                                <p:cTn id="24" presetID="53" presetClass="exit" presetSubtype="32" fill="hold" nodeType="withEffect">
                                  <p:stCondLst>
                                    <p:cond delay="0"/>
                                  </p:stCondLst>
                                  <p:childTnLst>
                                    <p:anim calcmode="lin" valueType="num">
                                      <p:cBhvr>
                                        <p:cTn id="25" dur="500"/>
                                        <p:tgtEl>
                                          <p:spTgt spid="2"/>
                                        </p:tgtEl>
                                        <p:attrNameLst>
                                          <p:attrName>ppt_w</p:attrName>
                                        </p:attrNameLst>
                                      </p:cBhvr>
                                      <p:tavLst>
                                        <p:tav tm="0">
                                          <p:val>
                                            <p:strVal val="ppt_w"/>
                                          </p:val>
                                        </p:tav>
                                        <p:tav tm="100000">
                                          <p:val>
                                            <p:fltVal val="0"/>
                                          </p:val>
                                        </p:tav>
                                      </p:tavLst>
                                    </p:anim>
                                    <p:anim calcmode="lin" valueType="num">
                                      <p:cBhvr>
                                        <p:cTn id="26" dur="500"/>
                                        <p:tgtEl>
                                          <p:spTgt spid="2"/>
                                        </p:tgtEl>
                                        <p:attrNameLst>
                                          <p:attrName>ppt_h</p:attrName>
                                        </p:attrNameLst>
                                      </p:cBhvr>
                                      <p:tavLst>
                                        <p:tav tm="0">
                                          <p:val>
                                            <p:strVal val="ppt_h"/>
                                          </p:val>
                                        </p:tav>
                                        <p:tav tm="100000">
                                          <p:val>
                                            <p:fltVal val="0"/>
                                          </p:val>
                                        </p:tav>
                                      </p:tavLst>
                                    </p:anim>
                                    <p:animEffect transition="out" filter="fade">
                                      <p:cBhvr>
                                        <p:cTn id="27" dur="500"/>
                                        <p:tgtEl>
                                          <p:spTgt spid="2"/>
                                        </p:tgtEl>
                                      </p:cBhvr>
                                    </p:animEffect>
                                    <p:set>
                                      <p:cBhvr>
                                        <p:cTn id="2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 name="图片 38"/>
          <p:cNvPicPr>
            <a:picLocks noChangeAspect="1"/>
          </p:cNvPicPr>
          <p:nvPr/>
        </p:nvPicPr>
        <p:blipFill>
          <a:blip r:embed="rId3">
            <a:extLst>
              <a:ext uri="{28A0092B-C50C-407E-A947-70E740481C1C}">
                <a14:useLocalDpi xmlns:a14="http://schemas.microsoft.com/office/drawing/2010/main" val="0"/>
              </a:ext>
            </a:extLst>
          </a:blip>
          <a:srcRect t="328" b="1640"/>
          <a:stretch>
            <a:fillRect/>
          </a:stretch>
        </p:blipFill>
        <p:spPr>
          <a:xfrm>
            <a:off x="3851920" y="1904"/>
            <a:ext cx="2221826" cy="5117606"/>
          </a:xfrm>
          <a:prstGeom prst="rect">
            <a:avLst/>
          </a:prstGeom>
        </p:spPr>
      </p:pic>
      <p:sp>
        <p:nvSpPr>
          <p:cNvPr id="16" name="Rectangle 2"/>
          <p:cNvSpPr>
            <a:spLocks noGrp="1" noChangeArrowheads="1"/>
          </p:cNvSpPr>
          <p:nvPr>
            <p:ph type="title"/>
          </p:nvPr>
        </p:nvSpPr>
        <p:spPr/>
        <p:txBody>
          <a:bodyPr/>
          <a:lstStyle/>
          <a:p>
            <a:pPr algn="l"/>
            <a:r>
              <a:rPr lang="zh-CN" altLang="en-US" sz="3000" b="1" spc="300" dirty="0">
                <a:solidFill>
                  <a:schemeClr val="tx1"/>
                </a:solidFill>
                <a:latin typeface="微软雅黑" panose="020B0503020204020204" pitchFamily="34" charset="-122"/>
                <a:ea typeface="微软雅黑" panose="020B0503020204020204" pitchFamily="34" charset="-122"/>
              </a:rPr>
              <a:t>编译器的结构</a:t>
            </a:r>
          </a:p>
        </p:txBody>
      </p:sp>
      <p:sp>
        <p:nvSpPr>
          <p:cNvPr id="19" name="五边形 18"/>
          <p:cNvSpPr/>
          <p:nvPr/>
        </p:nvSpPr>
        <p:spPr>
          <a:xfrm>
            <a:off x="1" y="195486"/>
            <a:ext cx="755576" cy="432048"/>
          </a:xfrm>
          <a:prstGeom prst="homePlate">
            <a:avLst/>
          </a:prstGeom>
          <a:solidFill>
            <a:srgbClr val="4F81BD"/>
          </a:solidFill>
          <a:ln w="25400" cap="flat" cmpd="sng" algn="ctr">
            <a:noFill/>
            <a:prstDash val="solid"/>
          </a:ln>
          <a:effectLst/>
        </p:spPr>
        <p:txBody>
          <a:bodyPr rtlCol="0" anchor="ctr"/>
          <a:lstStyle/>
          <a:p>
            <a:pPr algn="ctr" fontAlgn="auto">
              <a:spcBef>
                <a:spcPts val="0"/>
              </a:spcBef>
              <a:spcAft>
                <a:spcPts val="0"/>
              </a:spcAft>
              <a:defRPr/>
            </a:pPr>
            <a:endParaRPr lang="zh-CN" altLang="en-US" kern="0">
              <a:solidFill>
                <a:prstClr val="white"/>
              </a:solidFill>
              <a:latin typeface="Calibri" panose="020F0502020204030204"/>
            </a:endParaRPr>
          </a:p>
        </p:txBody>
      </p:sp>
      <p:grpSp>
        <p:nvGrpSpPr>
          <p:cNvPr id="21" name="组合 20"/>
          <p:cNvGrpSpPr/>
          <p:nvPr/>
        </p:nvGrpSpPr>
        <p:grpSpPr>
          <a:xfrm>
            <a:off x="-786" y="195486"/>
            <a:ext cx="756363" cy="432048"/>
            <a:chOff x="-786" y="195486"/>
            <a:chExt cx="756363" cy="432048"/>
          </a:xfrm>
        </p:grpSpPr>
        <p:sp>
          <p:nvSpPr>
            <p:cNvPr id="22" name="五边形 21"/>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algn="ctr" fontAlgn="auto">
                <a:spcBef>
                  <a:spcPts val="0"/>
                </a:spcBef>
                <a:spcAft>
                  <a:spcPts val="0"/>
                </a:spcAft>
                <a:defRPr/>
              </a:pPr>
              <a:endParaRPr lang="zh-CN" altLang="en-US" kern="0">
                <a:solidFill>
                  <a:prstClr val="white"/>
                </a:solidFill>
                <a:latin typeface="Calibri" panose="020F0502020204030204"/>
              </a:endParaRPr>
            </a:p>
          </p:txBody>
        </p:sp>
        <p:sp>
          <p:nvSpPr>
            <p:cNvPr id="23" name="五边形 22"/>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algn="ctr" fontAlgn="auto">
                <a:spcBef>
                  <a:spcPts val="0"/>
                </a:spcBef>
                <a:spcAft>
                  <a:spcPts val="0"/>
                </a:spcAft>
                <a:defRPr/>
              </a:pPr>
              <a:endParaRPr lang="zh-CN" altLang="en-US" kern="0">
                <a:solidFill>
                  <a:prstClr val="white"/>
                </a:solidFill>
                <a:latin typeface="Calibri" panose="020F0502020204030204"/>
              </a:endParaRPr>
            </a:p>
          </p:txBody>
        </p:sp>
      </p:grpSp>
      <p:sp>
        <p:nvSpPr>
          <p:cNvPr id="14" name="Rectangle 42"/>
          <p:cNvSpPr>
            <a:spLocks noChangeArrowheads="1"/>
          </p:cNvSpPr>
          <p:nvPr/>
        </p:nvSpPr>
        <p:spPr bwMode="auto">
          <a:xfrm>
            <a:off x="3978613" y="339502"/>
            <a:ext cx="1961539" cy="444056"/>
          </a:xfrm>
          <a:prstGeom prst="rect">
            <a:avLst/>
          </a:prstGeom>
          <a:noFill/>
          <a:ln w="25400">
            <a:solidFill>
              <a:srgbClr val="FF0000"/>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srgbClr val="00009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3" name="Rectangle 3"/>
          <p:cNvSpPr>
            <a:spLocks noGrp="1" noChangeArrowheads="1"/>
          </p:cNvSpPr>
          <p:nvPr>
            <p:ph idx="1"/>
          </p:nvPr>
        </p:nvSpPr>
        <p:spPr>
          <a:xfrm>
            <a:off x="456087" y="843558"/>
            <a:ext cx="8580409" cy="4032448"/>
          </a:xfrm>
        </p:spPr>
        <p:txBody>
          <a:bodyPr>
            <a:noAutofit/>
          </a:bodyPr>
          <a:lstStyle/>
          <a:p>
            <a:pPr eaLnBrk="1" hangingPunct="1">
              <a:buClrTx/>
              <a:buFont typeface="Wingdings" panose="05000000000000000000" pitchFamily="2" charset="2"/>
              <a:buChar char="Ø"/>
            </a:pPr>
            <a:r>
              <a:rPr lang="zh-CN" altLang="en-US" b="1" dirty="0">
                <a:solidFill>
                  <a:schemeClr val="tx1"/>
                </a:solidFill>
              </a:rPr>
              <a:t>词法分析由词法分析器</a:t>
            </a:r>
            <a:r>
              <a:rPr lang="en-US" altLang="zh-CN" b="1" dirty="0">
                <a:solidFill>
                  <a:schemeClr val="tx1"/>
                </a:solidFill>
              </a:rPr>
              <a:t>( Lexical Analyzer )</a:t>
            </a:r>
            <a:r>
              <a:rPr lang="zh-CN" altLang="en-US" b="1" dirty="0">
                <a:solidFill>
                  <a:schemeClr val="tx1"/>
                </a:solidFill>
              </a:rPr>
              <a:t>完成，又称为</a:t>
            </a:r>
            <a:r>
              <a:rPr lang="en-US" altLang="zh-CN" b="1" dirty="0">
                <a:solidFill>
                  <a:schemeClr val="tx1"/>
                </a:solidFill>
              </a:rPr>
              <a:t>Scanner </a:t>
            </a:r>
            <a:r>
              <a:rPr lang="zh-CN" altLang="en-US" b="1" dirty="0">
                <a:solidFill>
                  <a:schemeClr val="tx1"/>
                </a:solidFill>
              </a:rPr>
              <a:t>。</a:t>
            </a:r>
            <a:endParaRPr lang="en-US" altLang="zh-CN" b="1" dirty="0">
              <a:solidFill>
                <a:schemeClr val="tx1"/>
              </a:solidFill>
            </a:endParaRPr>
          </a:p>
          <a:p>
            <a:pPr eaLnBrk="1" hangingPunct="1">
              <a:buClrTx/>
              <a:buFont typeface="Wingdings" panose="05000000000000000000" pitchFamily="2" charset="2"/>
              <a:buChar char="Ø"/>
            </a:pPr>
            <a:r>
              <a:rPr lang="zh-CN" altLang="en-US" b="1" dirty="0">
                <a:solidFill>
                  <a:schemeClr val="tx1"/>
                </a:solidFill>
              </a:rPr>
              <a:t>任务：</a:t>
            </a:r>
            <a:endParaRPr lang="en-US" altLang="zh-CN" b="1" dirty="0">
              <a:solidFill>
                <a:schemeClr val="tx1"/>
              </a:solidFill>
            </a:endParaRPr>
          </a:p>
          <a:p>
            <a:pPr lvl="1">
              <a:buClrTx/>
              <a:buFont typeface="Wingdings" panose="05000000000000000000" pitchFamily="2" charset="2"/>
              <a:buChar char="Ø"/>
            </a:pPr>
            <a:r>
              <a:rPr lang="zh-CN" altLang="en-US" sz="2400" b="1" dirty="0">
                <a:solidFill>
                  <a:schemeClr val="tx1"/>
                </a:solidFill>
              </a:rPr>
              <a:t>从左到右扫描源程序字符串，识别出一个个单词，并转换成符号表示的单词</a:t>
            </a:r>
            <a:r>
              <a:rPr lang="en-US" altLang="zh-CN" sz="2400" b="1" dirty="0">
                <a:solidFill>
                  <a:schemeClr val="tx1"/>
                </a:solidFill>
              </a:rPr>
              <a:t>(token)</a:t>
            </a:r>
            <a:r>
              <a:rPr lang="zh-CN" altLang="en-US" sz="2400" b="1" dirty="0">
                <a:solidFill>
                  <a:schemeClr val="tx1"/>
                </a:solidFill>
              </a:rPr>
              <a:t>串；同时要检查词法错误。</a:t>
            </a:r>
            <a:endParaRPr lang="zh-CN" altLang="en-US" b="1" dirty="0">
              <a:solidFill>
                <a:schemeClr val="tx1"/>
              </a:solidFill>
            </a:endParaRPr>
          </a:p>
          <a:p>
            <a:pPr eaLnBrk="1" hangingPunct="1">
              <a:buClrTx/>
              <a:buFont typeface="Wingdings" panose="05000000000000000000" pitchFamily="2" charset="2"/>
              <a:buChar char="Ø"/>
            </a:pPr>
            <a:r>
              <a:rPr lang="zh-CN" altLang="en-US" b="1" dirty="0">
                <a:solidFill>
                  <a:schemeClr val="tx1"/>
                </a:solidFill>
              </a:rPr>
              <a:t>输入</a:t>
            </a:r>
            <a:r>
              <a:rPr lang="en-US" altLang="zh-CN" b="1" dirty="0">
                <a:solidFill>
                  <a:schemeClr val="tx1"/>
                </a:solidFill>
              </a:rPr>
              <a:t>: </a:t>
            </a:r>
            <a:r>
              <a:rPr lang="zh-CN" altLang="en-US" b="1" dirty="0">
                <a:solidFill>
                  <a:schemeClr val="tx1"/>
                </a:solidFill>
              </a:rPr>
              <a:t>源程序字符串</a:t>
            </a:r>
            <a:r>
              <a:rPr lang="en-US" altLang="zh-CN" b="1" dirty="0">
                <a:solidFill>
                  <a:schemeClr val="tx1"/>
                </a:solidFill>
              </a:rPr>
              <a:t>(</a:t>
            </a:r>
            <a:r>
              <a:rPr lang="zh-CN" altLang="en-US" b="1" dirty="0">
                <a:solidFill>
                  <a:schemeClr val="tx1"/>
                </a:solidFill>
              </a:rPr>
              <a:t>字符流</a:t>
            </a:r>
            <a:r>
              <a:rPr lang="en-US" altLang="zh-CN" b="1" dirty="0">
                <a:solidFill>
                  <a:schemeClr val="tx1"/>
                </a:solidFill>
              </a:rPr>
              <a:t>)</a:t>
            </a:r>
            <a:r>
              <a:rPr lang="zh-CN" altLang="en-US" b="1" dirty="0">
                <a:solidFill>
                  <a:schemeClr val="tx1"/>
                </a:solidFill>
              </a:rPr>
              <a:t>  	</a:t>
            </a:r>
          </a:p>
          <a:p>
            <a:pPr eaLnBrk="1" hangingPunct="1">
              <a:buClrTx/>
              <a:buFont typeface="Wingdings" panose="05000000000000000000" pitchFamily="2" charset="2"/>
              <a:buChar char="Ø"/>
            </a:pPr>
            <a:r>
              <a:rPr lang="zh-CN" altLang="en-US" b="1" dirty="0">
                <a:solidFill>
                  <a:schemeClr val="tx1"/>
                </a:solidFill>
              </a:rPr>
              <a:t>输出</a:t>
            </a:r>
            <a:r>
              <a:rPr lang="en-US" altLang="zh-CN" b="1" dirty="0">
                <a:solidFill>
                  <a:schemeClr val="tx1"/>
                </a:solidFill>
              </a:rPr>
              <a:t>: </a:t>
            </a:r>
            <a:r>
              <a:rPr lang="zh-CN" altLang="en-US" b="1" dirty="0">
                <a:solidFill>
                  <a:schemeClr val="tx1"/>
                </a:solidFill>
                <a:sym typeface="Wingdings" panose="05000000000000000000" pitchFamily="2" charset="2"/>
              </a:rPr>
              <a:t>单词串（</a:t>
            </a:r>
            <a:r>
              <a:rPr lang="en-US" altLang="zh-CN" b="1" dirty="0">
                <a:solidFill>
                  <a:schemeClr val="tx1"/>
                </a:solidFill>
                <a:sym typeface="Wingdings" panose="05000000000000000000" pitchFamily="2" charset="2"/>
              </a:rPr>
              <a:t>token</a:t>
            </a:r>
            <a:r>
              <a:rPr lang="zh-CN" altLang="en-US" b="1" dirty="0">
                <a:solidFill>
                  <a:schemeClr val="tx1"/>
                </a:solidFill>
                <a:sym typeface="Wingdings" panose="05000000000000000000" pitchFamily="2" charset="2"/>
              </a:rPr>
              <a:t>序列，词法单元序列，符号串）</a:t>
            </a:r>
            <a:endParaRPr lang="en-US" altLang="zh-CN" b="1" dirty="0">
              <a:solidFill>
                <a:schemeClr val="tx1"/>
              </a:solidFill>
              <a:sym typeface="Wingdings" panose="05000000000000000000" pitchFamily="2" charset="2"/>
            </a:endParaRPr>
          </a:p>
          <a:p>
            <a:pPr marL="722313" lvl="1" indent="-457200">
              <a:buClrTx/>
              <a:buFont typeface="Wingdings" panose="05000000000000000000" pitchFamily="2" charset="2"/>
              <a:buChar char="Ø"/>
            </a:pPr>
            <a:r>
              <a:rPr lang="zh-CN" altLang="en-US" sz="2400" b="1" dirty="0">
                <a:solidFill>
                  <a:schemeClr val="tx1"/>
                </a:solidFill>
                <a:sym typeface="Wingdings" panose="05000000000000000000" pitchFamily="2" charset="2"/>
              </a:rPr>
              <a:t>每个单词</a:t>
            </a:r>
            <a:r>
              <a:rPr lang="en-US" altLang="zh-CN" sz="2400" b="1" dirty="0">
                <a:solidFill>
                  <a:schemeClr val="tx1"/>
                </a:solidFill>
                <a:sym typeface="Wingdings" panose="05000000000000000000" pitchFamily="2" charset="2"/>
              </a:rPr>
              <a:t>(</a:t>
            </a:r>
            <a:r>
              <a:rPr lang="zh-CN" altLang="en-US" sz="2400" b="1" dirty="0">
                <a:solidFill>
                  <a:schemeClr val="tx1"/>
                </a:solidFill>
                <a:sym typeface="Wingdings" panose="05000000000000000000" pitchFamily="2" charset="2"/>
              </a:rPr>
              <a:t>词法单元</a:t>
            </a:r>
            <a:r>
              <a:rPr lang="en-US" altLang="zh-CN" sz="2400" b="1" dirty="0">
                <a:solidFill>
                  <a:schemeClr val="tx1"/>
                </a:solidFill>
                <a:sym typeface="Wingdings" panose="05000000000000000000" pitchFamily="2" charset="2"/>
              </a:rPr>
              <a:t>)</a:t>
            </a:r>
            <a:r>
              <a:rPr lang="zh-CN" altLang="en-US" sz="2400" b="1" dirty="0">
                <a:solidFill>
                  <a:schemeClr val="tx1"/>
                </a:solidFill>
                <a:sym typeface="Wingdings" panose="05000000000000000000" pitchFamily="2" charset="2"/>
              </a:rPr>
              <a:t>：</a:t>
            </a:r>
            <a:endParaRPr lang="en-US" altLang="zh-CN" sz="2400" b="1" dirty="0">
              <a:solidFill>
                <a:schemeClr val="tx1"/>
              </a:solidFill>
              <a:sym typeface="Wingdings" panose="05000000000000000000" pitchFamily="2" charset="2"/>
            </a:endParaRPr>
          </a:p>
          <a:p>
            <a:pPr marL="265113" lvl="1" indent="0">
              <a:buClrTx/>
              <a:buNone/>
            </a:pPr>
            <a:r>
              <a:rPr lang="en-US" altLang="zh-CN" sz="2400" b="1" dirty="0">
                <a:solidFill>
                  <a:schemeClr val="tx1"/>
                </a:solidFill>
                <a:sym typeface="Wingdings" panose="05000000000000000000" pitchFamily="2" charset="2"/>
              </a:rPr>
              <a:t>		</a:t>
            </a:r>
            <a:r>
              <a:rPr lang="zh-CN" altLang="en-US" sz="2400" b="1" dirty="0">
                <a:solidFill>
                  <a:schemeClr val="tx1"/>
                </a:solidFill>
                <a:sym typeface="Wingdings" panose="05000000000000000000" pitchFamily="2" charset="2"/>
              </a:rPr>
              <a:t>二元组序对</a:t>
            </a:r>
            <a:r>
              <a:rPr lang="en-US" altLang="zh-CN" sz="2400" b="1" dirty="0">
                <a:solidFill>
                  <a:schemeClr val="tx1"/>
                </a:solidFill>
                <a:sym typeface="Wingdings" panose="05000000000000000000" pitchFamily="2" charset="2"/>
              </a:rPr>
              <a:t>&lt;</a:t>
            </a:r>
            <a:r>
              <a:rPr lang="zh-CN" altLang="en-US" sz="2400" b="1" dirty="0">
                <a:solidFill>
                  <a:schemeClr val="tx1"/>
                </a:solidFill>
                <a:sym typeface="Wingdings" panose="05000000000000000000" pitchFamily="2" charset="2"/>
              </a:rPr>
              <a:t>符号名称，属性值</a:t>
            </a:r>
            <a:r>
              <a:rPr lang="en-US" altLang="zh-CN" sz="2400" b="1" dirty="0">
                <a:solidFill>
                  <a:schemeClr val="tx1"/>
                </a:solidFill>
                <a:sym typeface="Wingdings" panose="05000000000000000000" pitchFamily="2" charset="2"/>
              </a:rPr>
              <a:t>&gt;</a:t>
            </a:r>
          </a:p>
        </p:txBody>
      </p:sp>
      <p:sp>
        <p:nvSpPr>
          <p:cNvPr id="4" name="日期占位符 3"/>
          <p:cNvSpPr>
            <a:spLocks noGrp="1"/>
          </p:cNvSpPr>
          <p:nvPr>
            <p:ph type="dt" sz="half" idx="10"/>
          </p:nvPr>
        </p:nvSpPr>
        <p:spPr>
          <a:ln>
            <a:miter lim="800000"/>
          </a:ln>
        </p:spPr>
        <p:txBody>
          <a:bodyPr anchor="t"/>
          <a:lstStyle/>
          <a:p>
            <a:pPr>
              <a:defRPr/>
            </a:pPr>
            <a:fld id="{E793D32B-EBE9-4452-BF07-110C4A462EAC}" type="datetime1">
              <a:rPr lang="zh-CN" altLang="en-US">
                <a:latin typeface="+mn-lt"/>
              </a:rPr>
              <a:t>2024/3/5</a:t>
            </a:fld>
            <a:endParaRPr lang="en-US" altLang="zh-CN" dirty="0">
              <a:latin typeface="+mn-lt"/>
            </a:endParaRPr>
          </a:p>
        </p:txBody>
      </p:sp>
      <p:sp>
        <p:nvSpPr>
          <p:cNvPr id="26627" name="灯片编号占位符 5"/>
          <p:cNvSpPr>
            <a:spLocks noGrp="1"/>
          </p:cNvSpPr>
          <p:nvPr>
            <p:ph type="sldNum" sz="quarter" idx="12"/>
          </p:nvPr>
        </p:nvSpPr>
        <p:spPr>
          <a:noFill/>
        </p:spPr>
        <p:txBody>
          <a:bodyPr anchor="t"/>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1pPr>
            <a:lvl2pPr marL="557530" indent="-214630">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楷体_GB2312" pitchFamily="49"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楷体_GB2312" pitchFamily="49"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楷体_GB2312" pitchFamily="49"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itchFamily="49"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itchFamily="49"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itchFamily="49"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itchFamily="49"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7AA2766-E4FE-4942-9722-583C806A49BF}" type="slidenum">
              <a:rPr lang="en-US" altLang="zh-CN" sz="1050" b="0">
                <a:ea typeface="宋体" panose="02010600030101010101" pitchFamily="2" charset="-122"/>
              </a:rPr>
              <a:t>14</a:t>
            </a:fld>
            <a:endParaRPr lang="en-US" altLang="zh-CN" sz="1050" b="0">
              <a:ea typeface="宋体" panose="02010600030101010101" pitchFamily="2" charset="-122"/>
            </a:endParaRPr>
          </a:p>
        </p:txBody>
      </p:sp>
      <p:sp>
        <p:nvSpPr>
          <p:cNvPr id="26628" name="Rectangle 2"/>
          <p:cNvSpPr>
            <a:spLocks noGrp="1" noChangeArrowheads="1"/>
          </p:cNvSpPr>
          <p:nvPr>
            <p:ph type="title"/>
          </p:nvPr>
        </p:nvSpPr>
        <p:spPr/>
        <p:txBody>
          <a:bodyPr anchor="ctr"/>
          <a:lstStyle/>
          <a:p>
            <a:pPr eaLnBrk="1" hangingPunct="1"/>
            <a:r>
              <a:rPr lang="en-US" altLang="zh-CN" sz="3600" dirty="0">
                <a:latin typeface="Times New Roman" panose="02020603050405020304" pitchFamily="18" charset="0"/>
              </a:rPr>
              <a:t>1</a:t>
            </a:r>
            <a:r>
              <a:rPr lang="zh-CN" altLang="en-US" sz="3600" dirty="0">
                <a:latin typeface="Times New Roman" panose="02020603050405020304" pitchFamily="18" charset="0"/>
              </a:rPr>
              <a:t>、词法分析</a:t>
            </a:r>
          </a:p>
        </p:txBody>
      </p:sp>
      <p:sp>
        <p:nvSpPr>
          <p:cNvPr id="6" name="Rectangle 2"/>
          <p:cNvSpPr txBox="1">
            <a:spLocks noChangeArrowheads="1"/>
          </p:cNvSpPr>
          <p:nvPr/>
        </p:nvSpPr>
        <p:spPr>
          <a:xfrm>
            <a:off x="755576" y="267494"/>
            <a:ext cx="7931224" cy="3600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1" kern="1200" baseline="0">
                <a:solidFill>
                  <a:srgbClr val="FFFFFF"/>
                </a:solidFill>
                <a:latin typeface="Times New Roman" panose="02020603050405020304" pitchFamily="18" charset="0"/>
                <a:ea typeface="黑体" panose="02010609060101010101" pitchFamily="49"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zh-CN" altLang="en-US" sz="3200" spc="3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词法分析</a:t>
            </a:r>
            <a:r>
              <a:rPr lang="en-US" altLang="zh-CN" sz="3200" spc="3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3200" spc="3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扫描</a:t>
            </a:r>
            <a:r>
              <a:rPr lang="en-US" altLang="zh-CN" sz="3200" dirty="0">
                <a:solidFill>
                  <a:schemeClr val="tx1"/>
                </a:solidFill>
                <a:ea typeface="楷体_GB2312" pitchFamily="49" charset="-122"/>
                <a:cs typeface="Times New Roman" panose="02020603050405020304" pitchFamily="18" charset="0"/>
              </a:rPr>
              <a:t>(</a:t>
            </a:r>
            <a:r>
              <a:rPr lang="en-US" altLang="zh-CN" sz="3200" i="1" dirty="0">
                <a:solidFill>
                  <a:schemeClr val="tx1"/>
                </a:solidFill>
              </a:rPr>
              <a:t>Scanning</a:t>
            </a:r>
            <a:r>
              <a:rPr lang="en-US" altLang="zh-CN" sz="3200" dirty="0">
                <a:solidFill>
                  <a:schemeClr val="tx1"/>
                </a:solidFill>
                <a:ea typeface="楷体_GB2312" pitchFamily="49" charset="-122"/>
              </a:rPr>
              <a:t>)</a:t>
            </a:r>
            <a:endParaRPr lang="zh-CN" altLang="en-US" sz="4400" dirty="0">
              <a:solidFill>
                <a:schemeClr val="tx1"/>
              </a:solidFill>
              <a:latin typeface="楷体_GB2312" pitchFamily="49" charset="-122"/>
              <a:ea typeface="楷体_GB2312" pitchFamily="49" charset="-122"/>
            </a:endParaRPr>
          </a:p>
        </p:txBody>
      </p:sp>
      <p:grpSp>
        <p:nvGrpSpPr>
          <p:cNvPr id="7" name="组合 6"/>
          <p:cNvGrpSpPr/>
          <p:nvPr/>
        </p:nvGrpSpPr>
        <p:grpSpPr>
          <a:xfrm>
            <a:off x="-786" y="195486"/>
            <a:ext cx="756363" cy="432048"/>
            <a:chOff x="-786" y="195486"/>
            <a:chExt cx="756363" cy="432048"/>
          </a:xfrm>
        </p:grpSpPr>
        <p:sp>
          <p:nvSpPr>
            <p:cNvPr id="8" name="五边形 7"/>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五边形 8"/>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6963">
                                            <p:txEl>
                                              <p:pRg st="0" end="0"/>
                                            </p:txEl>
                                          </p:spTgt>
                                        </p:tgtEl>
                                        <p:attrNameLst>
                                          <p:attrName>style.visibility</p:attrName>
                                        </p:attrNameLst>
                                      </p:cBhvr>
                                      <p:to>
                                        <p:strVal val="visible"/>
                                      </p:to>
                                    </p:set>
                                    <p:animEffect transition="in" filter="wipe(left)">
                                      <p:cBhvr>
                                        <p:cTn id="7" dur="500"/>
                                        <p:tgtEl>
                                          <p:spTgt spid="936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6963">
                                            <p:txEl>
                                              <p:pRg st="1" end="1"/>
                                            </p:txEl>
                                          </p:spTgt>
                                        </p:tgtEl>
                                        <p:attrNameLst>
                                          <p:attrName>style.visibility</p:attrName>
                                        </p:attrNameLst>
                                      </p:cBhvr>
                                      <p:to>
                                        <p:strVal val="visible"/>
                                      </p:to>
                                    </p:set>
                                    <p:animEffect transition="in" filter="wipe(left)">
                                      <p:cBhvr>
                                        <p:cTn id="12" dur="500"/>
                                        <p:tgtEl>
                                          <p:spTgt spid="93696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36963">
                                            <p:txEl>
                                              <p:pRg st="2" end="2"/>
                                            </p:txEl>
                                          </p:spTgt>
                                        </p:tgtEl>
                                        <p:attrNameLst>
                                          <p:attrName>style.visibility</p:attrName>
                                        </p:attrNameLst>
                                      </p:cBhvr>
                                      <p:to>
                                        <p:strVal val="visible"/>
                                      </p:to>
                                    </p:set>
                                    <p:animEffect transition="in" filter="wipe(left)">
                                      <p:cBhvr>
                                        <p:cTn id="15" dur="500"/>
                                        <p:tgtEl>
                                          <p:spTgt spid="93696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36963">
                                            <p:txEl>
                                              <p:pRg st="3" end="3"/>
                                            </p:txEl>
                                          </p:spTgt>
                                        </p:tgtEl>
                                        <p:attrNameLst>
                                          <p:attrName>style.visibility</p:attrName>
                                        </p:attrNameLst>
                                      </p:cBhvr>
                                      <p:to>
                                        <p:strVal val="visible"/>
                                      </p:to>
                                    </p:set>
                                    <p:animEffect transition="in" filter="wipe(left)">
                                      <p:cBhvr>
                                        <p:cTn id="20" dur="500"/>
                                        <p:tgtEl>
                                          <p:spTgt spid="93696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36963">
                                            <p:txEl>
                                              <p:pRg st="4" end="4"/>
                                            </p:txEl>
                                          </p:spTgt>
                                        </p:tgtEl>
                                        <p:attrNameLst>
                                          <p:attrName>style.visibility</p:attrName>
                                        </p:attrNameLst>
                                      </p:cBhvr>
                                      <p:to>
                                        <p:strVal val="visible"/>
                                      </p:to>
                                    </p:set>
                                    <p:animEffect transition="in" filter="wipe(left)">
                                      <p:cBhvr>
                                        <p:cTn id="25" dur="500"/>
                                        <p:tgtEl>
                                          <p:spTgt spid="936963">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936963">
                                            <p:txEl>
                                              <p:pRg st="5" end="5"/>
                                            </p:txEl>
                                          </p:spTgt>
                                        </p:tgtEl>
                                        <p:attrNameLst>
                                          <p:attrName>style.visibility</p:attrName>
                                        </p:attrNameLst>
                                      </p:cBhvr>
                                      <p:to>
                                        <p:strVal val="visible"/>
                                      </p:to>
                                    </p:set>
                                    <p:animEffect transition="in" filter="wipe(left)">
                                      <p:cBhvr>
                                        <p:cTn id="28" dur="500"/>
                                        <p:tgtEl>
                                          <p:spTgt spid="936963">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936963">
                                            <p:txEl>
                                              <p:pRg st="6" end="6"/>
                                            </p:txEl>
                                          </p:spTgt>
                                        </p:tgtEl>
                                        <p:attrNameLst>
                                          <p:attrName>style.visibility</p:attrName>
                                        </p:attrNameLst>
                                      </p:cBhvr>
                                      <p:to>
                                        <p:strVal val="visible"/>
                                      </p:to>
                                    </p:set>
                                    <p:animEffect transition="in" filter="wipe(left)">
                                      <p:cBhvr>
                                        <p:cTn id="31" dur="500"/>
                                        <p:tgtEl>
                                          <p:spTgt spid="9369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696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9344" y="1049422"/>
            <a:ext cx="3168352" cy="39993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3554" name="Rectangle 2"/>
          <p:cNvSpPr>
            <a:spLocks noGrp="1" noChangeArrowheads="1"/>
          </p:cNvSpPr>
          <p:nvPr>
            <p:ph type="title"/>
          </p:nvPr>
        </p:nvSpPr>
        <p:spPr/>
        <p:txBody>
          <a:bodyPr>
            <a:noAutofit/>
          </a:bodyPr>
          <a:lstStyle/>
          <a:p>
            <a:pPr eaLnBrk="1" hangingPunct="1"/>
            <a:r>
              <a:rPr lang="zh-CN" altLang="en-US" sz="3000" dirty="0">
                <a:solidFill>
                  <a:schemeClr val="tx1"/>
                </a:solidFill>
                <a:latin typeface="微软雅黑" panose="020B0503020204020204" pitchFamily="34" charset="-122"/>
                <a:ea typeface="微软雅黑" panose="020B0503020204020204" pitchFamily="34" charset="-122"/>
              </a:rPr>
              <a:t>例：词</a:t>
            </a:r>
            <a:r>
              <a:rPr lang="zh-CN" altLang="en-US" sz="3000" spc="300" dirty="0">
                <a:solidFill>
                  <a:schemeClr val="tx1"/>
                </a:solidFill>
                <a:latin typeface="微软雅黑" panose="020B0503020204020204" pitchFamily="34" charset="-122"/>
                <a:ea typeface="微软雅黑" panose="020B0503020204020204" pitchFamily="34" charset="-122"/>
              </a:rPr>
              <a:t>法分析后得到的</a:t>
            </a:r>
            <a:r>
              <a:rPr lang="en-US" altLang="zh-CN" sz="3000" dirty="0">
                <a:solidFill>
                  <a:schemeClr val="tx1"/>
                </a:solidFill>
                <a:latin typeface="微软雅黑" panose="020B0503020204020204" pitchFamily="34" charset="-122"/>
                <a:ea typeface="微软雅黑" panose="020B0503020204020204" pitchFamily="34" charset="-122"/>
              </a:rPr>
              <a:t>token</a:t>
            </a:r>
            <a:r>
              <a:rPr lang="zh-CN" altLang="en-US" sz="3000" spc="300" dirty="0">
                <a:solidFill>
                  <a:schemeClr val="tx1"/>
                </a:solidFill>
                <a:latin typeface="微软雅黑" panose="020B0503020204020204" pitchFamily="34" charset="-122"/>
                <a:ea typeface="微软雅黑" panose="020B0503020204020204" pitchFamily="34" charset="-122"/>
              </a:rPr>
              <a:t>序列</a:t>
            </a:r>
            <a:endParaRPr lang="en-US" altLang="zh-CN" sz="3000" spc="300" dirty="0">
              <a:solidFill>
                <a:schemeClr val="tx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786" y="195486"/>
            <a:ext cx="756363" cy="432048"/>
            <a:chOff x="-786" y="195486"/>
            <a:chExt cx="756363" cy="432048"/>
          </a:xfrm>
        </p:grpSpPr>
        <p:sp>
          <p:nvSpPr>
            <p:cNvPr id="7" name="五边形 6"/>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五边形 7"/>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0" name="Rectangle 3"/>
          <p:cNvSpPr>
            <a:spLocks noGrp="1" noChangeArrowheads="1"/>
          </p:cNvSpPr>
          <p:nvPr>
            <p:ph idx="1"/>
          </p:nvPr>
        </p:nvSpPr>
        <p:spPr>
          <a:xfrm>
            <a:off x="503040" y="843558"/>
            <a:ext cx="6086480" cy="4143386"/>
          </a:xfrm>
        </p:spPr>
        <p:txBody>
          <a:bodyPr>
            <a:noAutofit/>
          </a:bodyPr>
          <a:lstStyle/>
          <a:p>
            <a:pPr eaLnBrk="1" hangingPunct="1">
              <a:lnSpc>
                <a:spcPts val="800"/>
              </a:lnSpc>
              <a:buClrTx/>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cs typeface="Times New Roman" panose="02020603050405020304" pitchFamily="18" charset="0"/>
              </a:rPr>
              <a:t>输入</a:t>
            </a:r>
            <a:r>
              <a:rPr lang="en-US" altLang="zh-CN" b="1" dirty="0">
                <a:latin typeface="楷体" panose="02010609060101010101" pitchFamily="49" charset="-122"/>
                <a:ea typeface="楷体" panose="02010609060101010101" pitchFamily="49" charset="-122"/>
                <a:cs typeface="Times New Roman" panose="02020603050405020304" pitchFamily="18" charset="0"/>
              </a:rPr>
              <a:t>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while(value!=100){</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num</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p>
          <a:p>
            <a:pPr eaLnBrk="1" hangingPunct="1">
              <a:lnSpc>
                <a:spcPts val="800"/>
              </a:lnSpc>
              <a:buClrTx/>
              <a:buFont typeface="Wingdings" panose="05000000000000000000" pitchFamily="2" charset="2"/>
              <a:buChar char="Ø"/>
            </a:pP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pPr eaLnBrk="1" hangingPunct="1">
              <a:lnSpc>
                <a:spcPts val="800"/>
              </a:lnSpc>
              <a:buClr>
                <a:schemeClr val="tx1"/>
              </a:buClr>
              <a:buFont typeface="Wingdings" panose="05000000000000000000" pitchFamily="2" charset="2"/>
              <a:buChar char="Ø"/>
            </a:pPr>
            <a:r>
              <a:rPr lang="zh-CN" altLang="en-US" b="1" dirty="0">
                <a:solidFill>
                  <a:schemeClr val="tx1"/>
                </a:solidFill>
                <a:latin typeface="楷体" panose="02010609060101010101" pitchFamily="49" charset="-122"/>
                <a:ea typeface="楷体" panose="02010609060101010101" pitchFamily="49" charset="-122"/>
                <a:cs typeface="Times New Roman" panose="02020603050405020304" pitchFamily="18" charset="0"/>
              </a:rPr>
              <a:t>输出  </a:t>
            </a:r>
            <a:r>
              <a:rPr lang="en-US" altLang="zh-CN"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   while</a:t>
            </a:r>
            <a:r>
              <a:rPr lang="en-US" altLang="zh-CN" b="1" dirty="0">
                <a:solidFill>
                  <a:schemeClr val="tx1"/>
                </a:solidFill>
                <a:ea typeface="楷体" panose="02010609060101010101" pitchFamily="49" charset="-122"/>
                <a:cs typeface="Times New Roman" panose="02020603050405020304" pitchFamily="18" charset="0"/>
              </a:rPr>
              <a:t>      </a:t>
            </a:r>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&lt; WHILE ,       - </a:t>
            </a:r>
            <a:r>
              <a:rPr lang="en-US" altLang="zh-CN" b="1" dirty="0">
                <a:solidFill>
                  <a:srgbClr val="FF0000"/>
                </a:solidFill>
                <a:ea typeface="楷体" panose="02010609060101010101" pitchFamily="49" charset="-122"/>
                <a:cs typeface="Times New Roman" panose="02020603050405020304" pitchFamily="18" charset="0"/>
              </a:rPr>
              <a:t>       </a:t>
            </a:r>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&gt;</a:t>
            </a:r>
          </a:p>
          <a:p>
            <a:pPr lvl="1" algn="just" eaLnBrk="1" hangingPunct="1">
              <a:lnSpc>
                <a:spcPts val="800"/>
              </a:lnSpc>
              <a:buFont typeface="Wingdings" panose="05000000000000000000" pitchFamily="2" charset="2"/>
              <a:buNone/>
            </a:pPr>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p>
          <a:p>
            <a:pPr lvl="1" algn="just" eaLnBrk="1" hangingPunct="1">
              <a:lnSpc>
                <a:spcPts val="800"/>
              </a:lnSpc>
              <a:buFont typeface="Wingdings" panose="05000000000000000000" pitchFamily="2" charset="2"/>
              <a:buNone/>
            </a:pPr>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2      (  </a:t>
            </a:r>
            <a:r>
              <a:rPr lang="en-US" altLang="zh-CN" sz="2400" b="1" dirty="0">
                <a:solidFill>
                  <a:schemeClr val="tx1"/>
                </a:solidFill>
                <a:ea typeface="楷体" panose="02010609060101010101" pitchFamily="49" charset="-122"/>
                <a:cs typeface="Times New Roman" panose="02020603050405020304" pitchFamily="18" charset="0"/>
              </a:rPr>
              <a:t>         </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&lt;    SLP     ,       - </a:t>
            </a:r>
            <a:r>
              <a:rPr lang="en-US" altLang="zh-CN" sz="2400" b="1" dirty="0">
                <a:solidFill>
                  <a:srgbClr val="FF0000"/>
                </a:solidFill>
                <a:ea typeface="楷体" panose="02010609060101010101" pitchFamily="49" charset="-122"/>
                <a:cs typeface="Times New Roman" panose="02020603050405020304" pitchFamily="18" charset="0"/>
              </a:rPr>
              <a:t>       </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&gt;</a:t>
            </a:r>
          </a:p>
          <a:p>
            <a:pPr lvl="1" algn="just" eaLnBrk="1" hangingPunct="1">
              <a:lnSpc>
                <a:spcPts val="800"/>
              </a:lnSpc>
              <a:buFont typeface="Wingdings" panose="05000000000000000000" pitchFamily="2" charset="2"/>
              <a:buNone/>
            </a:pPr>
            <a:endParaRPr lang="en-US" altLang="zh-CN" sz="2400" b="1" dirty="0">
              <a:solidFill>
                <a:schemeClr val="tx1"/>
              </a:solidFill>
              <a:ea typeface="楷体" panose="02010609060101010101" pitchFamily="49" charset="-122"/>
              <a:cs typeface="Times New Roman" panose="02020603050405020304" pitchFamily="18" charset="0"/>
            </a:endParaRPr>
          </a:p>
          <a:p>
            <a:pPr lvl="1" algn="just">
              <a:lnSpc>
                <a:spcPts val="800"/>
              </a:lnSpc>
              <a:buNone/>
            </a:pPr>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3   </a:t>
            </a:r>
            <a:r>
              <a:rPr lang="en-US" altLang="zh-CN" sz="2400" b="1" dirty="0">
                <a:solidFill>
                  <a:schemeClr val="tx1"/>
                </a:solidFill>
                <a:ea typeface="楷体" panose="02010609060101010101" pitchFamily="49" charset="-122"/>
                <a:cs typeface="Times New Roman" panose="02020603050405020304" pitchFamily="18" charset="0"/>
              </a:rPr>
              <a:t>value      </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&lt;    IDN     ,   </a:t>
            </a:r>
            <a:r>
              <a:rPr lang="en-US" altLang="zh-CN" sz="2400" b="1" dirty="0">
                <a:solidFill>
                  <a:srgbClr val="FF0000"/>
                </a:solidFill>
                <a:ea typeface="楷体" panose="02010609060101010101" pitchFamily="49" charset="-122"/>
                <a:cs typeface="Times New Roman" panose="02020603050405020304" pitchFamily="18" charset="0"/>
              </a:rPr>
              <a:t>value    </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&gt;</a:t>
            </a:r>
            <a:endPar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lvl="1" algn="just" eaLnBrk="1" hangingPunct="1">
              <a:lnSpc>
                <a:spcPts val="800"/>
              </a:lnSpc>
              <a:buFont typeface="Wingdings" panose="05000000000000000000" pitchFamily="2" charset="2"/>
              <a:buNone/>
            </a:pPr>
            <a:endPar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1" algn="just" eaLnBrk="1" hangingPunct="1">
              <a:lnSpc>
                <a:spcPts val="800"/>
              </a:lnSpc>
              <a:buFont typeface="Wingdings" panose="05000000000000000000" pitchFamily="2" charset="2"/>
              <a:buNone/>
            </a:pPr>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4     </a:t>
            </a:r>
            <a:r>
              <a:rPr lang="zh-CN" altLang="en-US"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&lt;</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NE     ,        - 	&gt;</a:t>
            </a:r>
          </a:p>
          <a:p>
            <a:pPr lvl="1" algn="just" eaLnBrk="1" hangingPunct="1">
              <a:lnSpc>
                <a:spcPts val="800"/>
              </a:lnSpc>
              <a:buFont typeface="Wingdings" panose="05000000000000000000" pitchFamily="2" charset="2"/>
              <a:buNone/>
            </a:pPr>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p>
          <a:p>
            <a:pPr lvl="1" algn="just" eaLnBrk="1" hangingPunct="1">
              <a:lnSpc>
                <a:spcPts val="800"/>
              </a:lnSpc>
              <a:buFont typeface="Wingdings" panose="05000000000000000000" pitchFamily="2" charset="2"/>
              <a:buNone/>
            </a:pPr>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5    100 </a:t>
            </a:r>
            <a:r>
              <a:rPr lang="en-US" altLang="zh-CN" sz="2400" b="1" dirty="0">
                <a:solidFill>
                  <a:schemeClr val="tx1"/>
                </a:solidFill>
                <a:ea typeface="楷体" panose="02010609060101010101" pitchFamily="49" charset="-122"/>
                <a:cs typeface="Times New Roman" panose="02020603050405020304" pitchFamily="18" charset="0"/>
              </a:rPr>
              <a:t>       </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&lt; CONST</a:t>
            </a:r>
            <a:r>
              <a:rPr lang="en-US" altLang="zh-CN" sz="2400" b="1" dirty="0">
                <a:solidFill>
                  <a:srgbClr val="FF0000"/>
                </a:solidFill>
                <a:ea typeface="楷体" panose="02010609060101010101" pitchFamily="49" charset="-122"/>
                <a:cs typeface="Times New Roman" panose="02020603050405020304" pitchFamily="18" charset="0"/>
              </a:rPr>
              <a:t> </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100       &gt;</a:t>
            </a:r>
          </a:p>
          <a:p>
            <a:pPr lvl="1" algn="just" eaLnBrk="1" hangingPunct="1">
              <a:lnSpc>
                <a:spcPts val="800"/>
              </a:lnSpc>
              <a:buFont typeface="Wingdings" panose="05000000000000000000" pitchFamily="2" charset="2"/>
              <a:buNone/>
            </a:pPr>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p>
          <a:p>
            <a:pPr lvl="1" algn="just" eaLnBrk="1" hangingPunct="1">
              <a:lnSpc>
                <a:spcPts val="800"/>
              </a:lnSpc>
              <a:buFont typeface="Wingdings" panose="05000000000000000000" pitchFamily="2" charset="2"/>
              <a:buNone/>
            </a:pPr>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6       )</a:t>
            </a:r>
            <a:r>
              <a:rPr lang="en-US" altLang="zh-CN" sz="2400" b="1" dirty="0">
                <a:solidFill>
                  <a:schemeClr val="tx1"/>
                </a:solidFill>
                <a:ea typeface="楷体" panose="02010609060101010101" pitchFamily="49" charset="-122"/>
                <a:cs typeface="Times New Roman" panose="02020603050405020304" pitchFamily="18" charset="0"/>
              </a:rPr>
              <a:t>          </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&lt;    SRP</a:t>
            </a:r>
            <a:r>
              <a:rPr lang="en-US" altLang="zh-CN" sz="2400" b="1" dirty="0">
                <a:solidFill>
                  <a:srgbClr val="FF0000"/>
                </a:solidFill>
                <a:ea typeface="楷体" panose="02010609060101010101" pitchFamily="49" charset="-122"/>
                <a:cs typeface="Times New Roman" panose="02020603050405020304" pitchFamily="18" charset="0"/>
              </a:rPr>
              <a:t>    </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 	&gt;</a:t>
            </a:r>
          </a:p>
          <a:p>
            <a:pPr lvl="1" algn="just" eaLnBrk="1" hangingPunct="1">
              <a:lnSpc>
                <a:spcPts val="800"/>
              </a:lnSpc>
              <a:buFont typeface="Wingdings" panose="05000000000000000000" pitchFamily="2" charset="2"/>
              <a:buNone/>
            </a:pPr>
            <a:endPar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1" algn="just" eaLnBrk="1" hangingPunct="1">
              <a:lnSpc>
                <a:spcPts val="800"/>
              </a:lnSpc>
              <a:buFont typeface="Wingdings" panose="05000000000000000000" pitchFamily="2" charset="2"/>
              <a:buNone/>
            </a:pPr>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7       {     	</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&lt;     LP</a:t>
            </a:r>
            <a:r>
              <a:rPr lang="en-US" altLang="zh-CN" sz="2400" b="1" dirty="0">
                <a:solidFill>
                  <a:srgbClr val="FF0000"/>
                </a:solidFill>
                <a:ea typeface="楷体" panose="02010609060101010101" pitchFamily="49" charset="-122"/>
                <a:cs typeface="Times New Roman" panose="02020603050405020304" pitchFamily="18" charset="0"/>
              </a:rPr>
              <a:t>      </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 	&gt;</a:t>
            </a:r>
          </a:p>
          <a:p>
            <a:pPr lvl="1" algn="just">
              <a:lnSpc>
                <a:spcPts val="800"/>
              </a:lnSpc>
              <a:buNone/>
            </a:pPr>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p>
          <a:p>
            <a:pPr lvl="1" algn="just">
              <a:lnSpc>
                <a:spcPts val="800"/>
              </a:lnSpc>
              <a:buNone/>
            </a:pPr>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8   </a:t>
            </a:r>
            <a:r>
              <a:rPr lang="en-US" altLang="zh-CN" sz="2400" b="1" dirty="0" err="1">
                <a:solidFill>
                  <a:schemeClr val="tx1"/>
                </a:solidFill>
                <a:ea typeface="楷体" panose="02010609060101010101" pitchFamily="49" charset="-122"/>
                <a:cs typeface="Times New Roman" panose="02020603050405020304" pitchFamily="18" charset="0"/>
              </a:rPr>
              <a:t>num</a:t>
            </a:r>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&lt;    IDN</a:t>
            </a:r>
            <a:r>
              <a:rPr lang="en-US" altLang="zh-CN" sz="2400" b="1" dirty="0">
                <a:solidFill>
                  <a:srgbClr val="FF0000"/>
                </a:solidFill>
                <a:ea typeface="楷体" panose="02010609060101010101" pitchFamily="49" charset="-122"/>
                <a:cs typeface="Times New Roman" panose="02020603050405020304" pitchFamily="18" charset="0"/>
              </a:rPr>
              <a:t>     </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1" dirty="0" err="1">
                <a:solidFill>
                  <a:srgbClr val="FF0000"/>
                </a:solidFill>
                <a:ea typeface="楷体" panose="02010609060101010101" pitchFamily="49" charset="-122"/>
                <a:cs typeface="Times New Roman" panose="02020603050405020304" pitchFamily="18" charset="0"/>
              </a:rPr>
              <a:t>num</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&gt;</a:t>
            </a:r>
            <a:endPar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lvl="1" algn="just" eaLnBrk="1" hangingPunct="1">
              <a:lnSpc>
                <a:spcPts val="800"/>
              </a:lnSpc>
              <a:buFont typeface="Wingdings" panose="05000000000000000000" pitchFamily="2" charset="2"/>
              <a:buNone/>
            </a:pPr>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p>
          <a:p>
            <a:pPr lvl="1" algn="just" eaLnBrk="1" hangingPunct="1">
              <a:lnSpc>
                <a:spcPts val="800"/>
              </a:lnSpc>
              <a:buFont typeface="Wingdings" panose="05000000000000000000" pitchFamily="2" charset="2"/>
              <a:buNone/>
            </a:pPr>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9      </a:t>
            </a:r>
            <a:r>
              <a:rPr lang="zh-CN" altLang="en-US"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&lt;</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INC</a:t>
            </a:r>
            <a:r>
              <a:rPr lang="en-US" altLang="zh-CN" sz="2400" b="1" dirty="0">
                <a:solidFill>
                  <a:srgbClr val="FF0000"/>
                </a:solidFill>
                <a:ea typeface="楷体" panose="02010609060101010101" pitchFamily="49" charset="-122"/>
                <a:cs typeface="Times New Roman" panose="02020603050405020304" pitchFamily="18" charset="0"/>
              </a:rPr>
              <a:t>     </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 	&gt;</a:t>
            </a:r>
          </a:p>
          <a:p>
            <a:pPr lvl="1" algn="just" eaLnBrk="1" hangingPunct="1">
              <a:lnSpc>
                <a:spcPts val="800"/>
              </a:lnSpc>
              <a:buFont typeface="Wingdings" panose="05000000000000000000" pitchFamily="2" charset="2"/>
              <a:buNone/>
            </a:pPr>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p>
          <a:p>
            <a:pPr lvl="1" algn="just" eaLnBrk="1" hangingPunct="1">
              <a:lnSpc>
                <a:spcPts val="800"/>
              </a:lnSpc>
              <a:buFont typeface="Wingdings" panose="05000000000000000000" pitchFamily="2" charset="2"/>
              <a:buNone/>
            </a:pPr>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10       ; </a:t>
            </a:r>
            <a:r>
              <a:rPr lang="en-US" altLang="zh-CN" sz="2400" b="1" dirty="0">
                <a:solidFill>
                  <a:schemeClr val="tx1"/>
                </a:solidFill>
                <a:ea typeface="楷体" panose="02010609060101010101" pitchFamily="49" charset="-122"/>
                <a:cs typeface="Times New Roman" panose="02020603050405020304" pitchFamily="18" charset="0"/>
              </a:rPr>
              <a:t>       </a:t>
            </a:r>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&lt;  SEMI    ,        - 	&gt;</a:t>
            </a:r>
          </a:p>
          <a:p>
            <a:pPr lvl="1" algn="just" eaLnBrk="1" hangingPunct="1">
              <a:lnSpc>
                <a:spcPts val="800"/>
              </a:lnSpc>
              <a:buFont typeface="Wingdings" panose="05000000000000000000" pitchFamily="2" charset="2"/>
              <a:buNone/>
            </a:pPr>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p>
          <a:p>
            <a:pPr lvl="1" algn="just" eaLnBrk="1" hangingPunct="1">
              <a:lnSpc>
                <a:spcPts val="800"/>
              </a:lnSpc>
              <a:buFont typeface="Wingdings" panose="05000000000000000000" pitchFamily="2" charset="2"/>
              <a:buNone/>
            </a:pPr>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11       } </a:t>
            </a:r>
            <a:r>
              <a:rPr lang="en-US" altLang="zh-CN" sz="2400" b="1" dirty="0">
                <a:solidFill>
                  <a:schemeClr val="tx1"/>
                </a:solidFill>
                <a:ea typeface="楷体" panose="02010609060101010101" pitchFamily="49" charset="-122"/>
                <a:cs typeface="Times New Roman" panose="02020603050405020304" pitchFamily="18" charset="0"/>
              </a:rPr>
              <a:t>       </a:t>
            </a:r>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&lt;      RP</a:t>
            </a:r>
            <a:r>
              <a:rPr lang="en-US" altLang="zh-CN" sz="2400" b="1" dirty="0">
                <a:solidFill>
                  <a:srgbClr val="FF0000"/>
                </a:solidFill>
                <a:ea typeface="楷体" panose="02010609060101010101" pitchFamily="49" charset="-122"/>
                <a:cs typeface="Times New Roman" panose="02020603050405020304" pitchFamily="18" charset="0"/>
              </a:rPr>
              <a:t>     </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 	&gt;</a:t>
            </a:r>
            <a:endPar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线形标注 1 2"/>
          <p:cNvSpPr/>
          <p:nvPr/>
        </p:nvSpPr>
        <p:spPr>
          <a:xfrm>
            <a:off x="6767736" y="2067694"/>
            <a:ext cx="1944216" cy="648072"/>
          </a:xfrm>
          <a:prstGeom prst="borderCallout1">
            <a:avLst>
              <a:gd name="adj1" fmla="val 51672"/>
              <a:gd name="adj2" fmla="val -573"/>
              <a:gd name="adj3" fmla="val 104483"/>
              <a:gd name="adj4" fmla="val -19374"/>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输出符号序列</a:t>
            </a:r>
          </a:p>
        </p:txBody>
      </p:sp>
      <p:sp>
        <p:nvSpPr>
          <p:cNvPr id="9" name="线形标注 2 1"/>
          <p:cNvSpPr/>
          <p:nvPr/>
        </p:nvSpPr>
        <p:spPr bwMode="auto">
          <a:xfrm>
            <a:off x="6589520" y="3404641"/>
            <a:ext cx="2482472" cy="751285"/>
          </a:xfrm>
          <a:prstGeom prst="borderCallout2">
            <a:avLst>
              <a:gd name="adj1" fmla="val 21831"/>
              <a:gd name="adj2" fmla="val -202"/>
              <a:gd name="adj3" fmla="val 24913"/>
              <a:gd name="adj4" fmla="val -12566"/>
              <a:gd name="adj5" fmla="val 27142"/>
              <a:gd name="adj6" fmla="val -18793"/>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prstShdw prst="shdw17" dist="17961" dir="2700000">
              <a:schemeClr val="bg2"/>
            </a:prstShdw>
          </a:effectLst>
        </p:spPr>
        <p:txBody>
          <a:bodyPr/>
          <a:lstStyle/>
          <a:p>
            <a:pPr eaLnBrk="1" hangingPunct="1">
              <a:defRPr/>
            </a:pPr>
            <a:r>
              <a:rPr lang="zh-CN" altLang="en-US" b="1" dirty="0"/>
              <a:t>二元组：</a:t>
            </a:r>
            <a:endParaRPr lang="en-US" altLang="zh-CN" b="1" dirty="0"/>
          </a:p>
          <a:p>
            <a:pPr eaLnBrk="1" hangingPunct="1">
              <a:defRPr/>
            </a:pPr>
            <a:r>
              <a:rPr lang="en-US" altLang="zh-CN" b="1" dirty="0"/>
              <a:t>&lt;</a:t>
            </a:r>
            <a:r>
              <a:rPr lang="zh-CN" altLang="en-US" b="1" dirty="0"/>
              <a:t>符号名称，属性值</a:t>
            </a:r>
            <a:r>
              <a:rPr lang="en-US" altLang="zh-CN" b="1" dirty="0"/>
              <a:t>&gt;</a:t>
            </a:r>
            <a:endParaRPr lang="zh-CN" altLang="en-US" b="1" dirty="0"/>
          </a:p>
        </p:txBody>
      </p:sp>
      <p:sp>
        <p:nvSpPr>
          <p:cNvPr id="11" name="线形标注 1 2">
            <a:extLst>
              <a:ext uri="{FF2B5EF4-FFF2-40B4-BE49-F238E27FC236}">
                <a16:creationId xmlns:a16="http://schemas.microsoft.com/office/drawing/2014/main" id="{E5F74BF2-477B-430A-BA9D-0DDD4CBE04CC}"/>
              </a:ext>
            </a:extLst>
          </p:cNvPr>
          <p:cNvSpPr/>
          <p:nvPr/>
        </p:nvSpPr>
        <p:spPr>
          <a:xfrm>
            <a:off x="251520" y="2283717"/>
            <a:ext cx="1115616" cy="631533"/>
          </a:xfrm>
          <a:prstGeom prst="borderCallout1">
            <a:avLst>
              <a:gd name="adj1" fmla="val 46102"/>
              <a:gd name="adj2" fmla="val 99679"/>
              <a:gd name="adj3" fmla="val -55421"/>
              <a:gd name="adj4" fmla="val 182918"/>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词素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wipe(down)">
                                      <p:cBhvr>
                                        <p:cTn id="12" dur="500"/>
                                        <p:tgtEl>
                                          <p:spTgt spid="10">
                                            <p:txEl>
                                              <p:pRg st="2" end="2"/>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wipe(down)">
                                      <p:cBhvr>
                                        <p:cTn id="15" dur="500"/>
                                        <p:tgtEl>
                                          <p:spTgt spid="10">
                                            <p:txEl>
                                              <p:pRg st="3" end="3"/>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wipe(down)">
                                      <p:cBhvr>
                                        <p:cTn id="18" dur="500"/>
                                        <p:tgtEl>
                                          <p:spTgt spid="10">
                                            <p:txEl>
                                              <p:pRg st="4" end="4"/>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animEffect transition="in" filter="wipe(down)">
                                      <p:cBhvr>
                                        <p:cTn id="21" dur="500"/>
                                        <p:tgtEl>
                                          <p:spTgt spid="10">
                                            <p:txEl>
                                              <p:pRg st="6" end="6"/>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0">
                                            <p:txEl>
                                              <p:pRg st="8" end="8"/>
                                            </p:txEl>
                                          </p:spTgt>
                                        </p:tgtEl>
                                        <p:attrNameLst>
                                          <p:attrName>style.visibility</p:attrName>
                                        </p:attrNameLst>
                                      </p:cBhvr>
                                      <p:to>
                                        <p:strVal val="visible"/>
                                      </p:to>
                                    </p:set>
                                    <p:animEffect transition="in" filter="wipe(down)">
                                      <p:cBhvr>
                                        <p:cTn id="24" dur="500"/>
                                        <p:tgtEl>
                                          <p:spTgt spid="10">
                                            <p:txEl>
                                              <p:pRg st="8" end="8"/>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0">
                                            <p:txEl>
                                              <p:pRg st="9" end="9"/>
                                            </p:txEl>
                                          </p:spTgt>
                                        </p:tgtEl>
                                        <p:attrNameLst>
                                          <p:attrName>style.visibility</p:attrName>
                                        </p:attrNameLst>
                                      </p:cBhvr>
                                      <p:to>
                                        <p:strVal val="visible"/>
                                      </p:to>
                                    </p:set>
                                    <p:animEffect transition="in" filter="wipe(down)">
                                      <p:cBhvr>
                                        <p:cTn id="27" dur="500"/>
                                        <p:tgtEl>
                                          <p:spTgt spid="10">
                                            <p:txEl>
                                              <p:pRg st="9" end="9"/>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0">
                                            <p:txEl>
                                              <p:pRg st="10" end="10"/>
                                            </p:txEl>
                                          </p:spTgt>
                                        </p:tgtEl>
                                        <p:attrNameLst>
                                          <p:attrName>style.visibility</p:attrName>
                                        </p:attrNameLst>
                                      </p:cBhvr>
                                      <p:to>
                                        <p:strVal val="visible"/>
                                      </p:to>
                                    </p:set>
                                    <p:animEffect transition="in" filter="wipe(down)">
                                      <p:cBhvr>
                                        <p:cTn id="30" dur="500"/>
                                        <p:tgtEl>
                                          <p:spTgt spid="10">
                                            <p:txEl>
                                              <p:pRg st="10" end="10"/>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0">
                                            <p:txEl>
                                              <p:pRg st="11" end="11"/>
                                            </p:txEl>
                                          </p:spTgt>
                                        </p:tgtEl>
                                        <p:attrNameLst>
                                          <p:attrName>style.visibility</p:attrName>
                                        </p:attrNameLst>
                                      </p:cBhvr>
                                      <p:to>
                                        <p:strVal val="visible"/>
                                      </p:to>
                                    </p:set>
                                    <p:animEffect transition="in" filter="wipe(down)">
                                      <p:cBhvr>
                                        <p:cTn id="33" dur="500"/>
                                        <p:tgtEl>
                                          <p:spTgt spid="10">
                                            <p:txEl>
                                              <p:pRg st="11" end="11"/>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0">
                                            <p:txEl>
                                              <p:pRg st="12" end="12"/>
                                            </p:txEl>
                                          </p:spTgt>
                                        </p:tgtEl>
                                        <p:attrNameLst>
                                          <p:attrName>style.visibility</p:attrName>
                                        </p:attrNameLst>
                                      </p:cBhvr>
                                      <p:to>
                                        <p:strVal val="visible"/>
                                      </p:to>
                                    </p:set>
                                    <p:animEffect transition="in" filter="wipe(down)">
                                      <p:cBhvr>
                                        <p:cTn id="36" dur="500"/>
                                        <p:tgtEl>
                                          <p:spTgt spid="10">
                                            <p:txEl>
                                              <p:pRg st="12" end="12"/>
                                            </p:tx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0">
                                            <p:txEl>
                                              <p:pRg st="14" end="14"/>
                                            </p:txEl>
                                          </p:spTgt>
                                        </p:tgtEl>
                                        <p:attrNameLst>
                                          <p:attrName>style.visibility</p:attrName>
                                        </p:attrNameLst>
                                      </p:cBhvr>
                                      <p:to>
                                        <p:strVal val="visible"/>
                                      </p:to>
                                    </p:set>
                                    <p:animEffect transition="in" filter="wipe(down)">
                                      <p:cBhvr>
                                        <p:cTn id="39" dur="500"/>
                                        <p:tgtEl>
                                          <p:spTgt spid="10">
                                            <p:txEl>
                                              <p:pRg st="14" end="14"/>
                                            </p:tx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0">
                                            <p:txEl>
                                              <p:pRg st="15" end="15"/>
                                            </p:txEl>
                                          </p:spTgt>
                                        </p:tgtEl>
                                        <p:attrNameLst>
                                          <p:attrName>style.visibility</p:attrName>
                                        </p:attrNameLst>
                                      </p:cBhvr>
                                      <p:to>
                                        <p:strVal val="visible"/>
                                      </p:to>
                                    </p:set>
                                    <p:animEffect transition="in" filter="wipe(down)">
                                      <p:cBhvr>
                                        <p:cTn id="42" dur="500"/>
                                        <p:tgtEl>
                                          <p:spTgt spid="10">
                                            <p:txEl>
                                              <p:pRg st="15" end="15"/>
                                            </p:txEl>
                                          </p:spTgt>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0">
                                            <p:txEl>
                                              <p:pRg st="16" end="16"/>
                                            </p:txEl>
                                          </p:spTgt>
                                        </p:tgtEl>
                                        <p:attrNameLst>
                                          <p:attrName>style.visibility</p:attrName>
                                        </p:attrNameLst>
                                      </p:cBhvr>
                                      <p:to>
                                        <p:strVal val="visible"/>
                                      </p:to>
                                    </p:set>
                                    <p:animEffect transition="in" filter="wipe(down)">
                                      <p:cBhvr>
                                        <p:cTn id="45" dur="500"/>
                                        <p:tgtEl>
                                          <p:spTgt spid="10">
                                            <p:txEl>
                                              <p:pRg st="16" end="16"/>
                                            </p:txEl>
                                          </p:spTgt>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0">
                                            <p:txEl>
                                              <p:pRg st="17" end="17"/>
                                            </p:txEl>
                                          </p:spTgt>
                                        </p:tgtEl>
                                        <p:attrNameLst>
                                          <p:attrName>style.visibility</p:attrName>
                                        </p:attrNameLst>
                                      </p:cBhvr>
                                      <p:to>
                                        <p:strVal val="visible"/>
                                      </p:to>
                                    </p:set>
                                    <p:animEffect transition="in" filter="wipe(down)">
                                      <p:cBhvr>
                                        <p:cTn id="48" dur="500"/>
                                        <p:tgtEl>
                                          <p:spTgt spid="10">
                                            <p:txEl>
                                              <p:pRg st="17" end="17"/>
                                            </p:txEl>
                                          </p:spTgt>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0">
                                            <p:txEl>
                                              <p:pRg st="18" end="18"/>
                                            </p:txEl>
                                          </p:spTgt>
                                        </p:tgtEl>
                                        <p:attrNameLst>
                                          <p:attrName>style.visibility</p:attrName>
                                        </p:attrNameLst>
                                      </p:cBhvr>
                                      <p:to>
                                        <p:strVal val="visible"/>
                                      </p:to>
                                    </p:set>
                                    <p:animEffect transition="in" filter="wipe(down)">
                                      <p:cBhvr>
                                        <p:cTn id="51" dur="500"/>
                                        <p:tgtEl>
                                          <p:spTgt spid="10">
                                            <p:txEl>
                                              <p:pRg st="18" end="18"/>
                                            </p:txEl>
                                          </p:spTgt>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0">
                                            <p:txEl>
                                              <p:pRg st="19" end="19"/>
                                            </p:txEl>
                                          </p:spTgt>
                                        </p:tgtEl>
                                        <p:attrNameLst>
                                          <p:attrName>style.visibility</p:attrName>
                                        </p:attrNameLst>
                                      </p:cBhvr>
                                      <p:to>
                                        <p:strVal val="visible"/>
                                      </p:to>
                                    </p:set>
                                    <p:animEffect transition="in" filter="wipe(down)">
                                      <p:cBhvr>
                                        <p:cTn id="54" dur="500"/>
                                        <p:tgtEl>
                                          <p:spTgt spid="10">
                                            <p:txEl>
                                              <p:pRg st="19" end="19"/>
                                            </p:txEl>
                                          </p:spTgt>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10">
                                            <p:txEl>
                                              <p:pRg st="20" end="20"/>
                                            </p:txEl>
                                          </p:spTgt>
                                        </p:tgtEl>
                                        <p:attrNameLst>
                                          <p:attrName>style.visibility</p:attrName>
                                        </p:attrNameLst>
                                      </p:cBhvr>
                                      <p:to>
                                        <p:strVal val="visible"/>
                                      </p:to>
                                    </p:set>
                                    <p:animEffect transition="in" filter="wipe(down)">
                                      <p:cBhvr>
                                        <p:cTn id="57" dur="500"/>
                                        <p:tgtEl>
                                          <p:spTgt spid="10">
                                            <p:txEl>
                                              <p:pRg st="20" end="20"/>
                                            </p:txEl>
                                          </p:spTgt>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10">
                                            <p:txEl>
                                              <p:pRg st="21" end="21"/>
                                            </p:txEl>
                                          </p:spTgt>
                                        </p:tgtEl>
                                        <p:attrNameLst>
                                          <p:attrName>style.visibility</p:attrName>
                                        </p:attrNameLst>
                                      </p:cBhvr>
                                      <p:to>
                                        <p:strVal val="visible"/>
                                      </p:to>
                                    </p:set>
                                    <p:animEffect transition="in" filter="wipe(down)">
                                      <p:cBhvr>
                                        <p:cTn id="60" dur="500"/>
                                        <p:tgtEl>
                                          <p:spTgt spid="10">
                                            <p:txEl>
                                              <p:pRg st="21" end="21"/>
                                            </p:txEl>
                                          </p:spTgt>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0">
                                            <p:txEl>
                                              <p:pRg st="22" end="22"/>
                                            </p:txEl>
                                          </p:spTgt>
                                        </p:tgtEl>
                                        <p:attrNameLst>
                                          <p:attrName>style.visibility</p:attrName>
                                        </p:attrNameLst>
                                      </p:cBhvr>
                                      <p:to>
                                        <p:strVal val="visible"/>
                                      </p:to>
                                    </p:set>
                                    <p:animEffect transition="in" filter="wipe(down)">
                                      <p:cBhvr>
                                        <p:cTn id="63" dur="500"/>
                                        <p:tgtEl>
                                          <p:spTgt spid="10">
                                            <p:txEl>
                                              <p:pRg st="22" end="22"/>
                                            </p:txEl>
                                          </p:spTgt>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ipe(down)">
                                      <p:cBhvr>
                                        <p:cTn id="66" dur="5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wipe(down)">
                                      <p:cBhvr>
                                        <p:cTn id="71" dur="500"/>
                                        <p:tgtEl>
                                          <p:spTgt spid="1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3"/>
                                        </p:tgtEl>
                                        <p:attrNameLst>
                                          <p:attrName>style.visibility</p:attrName>
                                        </p:attrNameLst>
                                      </p:cBhvr>
                                      <p:to>
                                        <p:strVal val="visible"/>
                                      </p:to>
                                    </p:set>
                                    <p:animEffect transition="in" filter="wipe(down)">
                                      <p:cBhvr>
                                        <p:cTn id="76" dur="500"/>
                                        <p:tgtEl>
                                          <p:spTgt spid="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wipe(down)">
                                      <p:cBhvr>
                                        <p:cTn id="8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uiExpand="1" build="p"/>
      <p:bldP spid="3" grpId="0" animBg="1"/>
      <p:bldP spid="9"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442919" y="714362"/>
            <a:ext cx="8272485" cy="4115925"/>
          </a:xfrm>
        </p:spPr>
        <p:txBody>
          <a:bodyPr/>
          <a:lstStyle/>
          <a:p>
            <a:pPr eaLnBrk="1" hangingPunct="1">
              <a:buClrTx/>
              <a:buFont typeface="Wingdings" panose="05000000000000000000" pitchFamily="2" charset="2"/>
              <a:buChar char="Ø"/>
            </a:pPr>
            <a:r>
              <a:rPr lang="zh-CN" altLang="en-US" b="1" dirty="0">
                <a:solidFill>
                  <a:schemeClr val="tx1"/>
                </a:solidFill>
              </a:rPr>
              <a:t>词法分析的重要准备</a:t>
            </a:r>
            <a:endParaRPr lang="en-US" altLang="zh-CN" b="1" dirty="0">
              <a:solidFill>
                <a:schemeClr val="tx1"/>
              </a:solidFill>
            </a:endParaRPr>
          </a:p>
          <a:p>
            <a:pPr lvl="1"/>
            <a:r>
              <a:rPr lang="zh-CN" altLang="en-US" sz="2400" b="1" dirty="0">
                <a:solidFill>
                  <a:schemeClr val="tx1"/>
                </a:solidFill>
              </a:rPr>
              <a:t>设计</a:t>
            </a:r>
            <a:r>
              <a:rPr lang="zh-CN" altLang="en-US" sz="2400" b="1" dirty="0">
                <a:solidFill>
                  <a:srgbClr val="0000FF"/>
                </a:solidFill>
              </a:rPr>
              <a:t>词素 </a:t>
            </a:r>
            <a:r>
              <a:rPr lang="zh-CN" altLang="en-US" sz="2400" b="1" dirty="0">
                <a:solidFill>
                  <a:schemeClr val="tx1"/>
                </a:solidFill>
              </a:rPr>
              <a:t>与</a:t>
            </a:r>
            <a:r>
              <a:rPr lang="zh-CN" altLang="en-US" sz="2400" b="1" dirty="0"/>
              <a:t> </a:t>
            </a:r>
            <a:r>
              <a:rPr lang="zh-CN" altLang="en-US" sz="2400" b="1" dirty="0">
                <a:solidFill>
                  <a:srgbClr val="0000FF"/>
                </a:solidFill>
              </a:rPr>
              <a:t>符号名称 </a:t>
            </a:r>
            <a:r>
              <a:rPr lang="zh-CN" altLang="en-US" sz="2400" b="1" dirty="0">
                <a:solidFill>
                  <a:schemeClr val="tx1"/>
                </a:solidFill>
              </a:rPr>
              <a:t>的</a:t>
            </a:r>
            <a:r>
              <a:rPr lang="zh-CN" altLang="en-US" sz="2400" b="1" dirty="0"/>
              <a:t> </a:t>
            </a:r>
            <a:r>
              <a:rPr lang="zh-CN" altLang="en-US" sz="2400" b="1" dirty="0">
                <a:solidFill>
                  <a:srgbClr val="0000FF"/>
                </a:solidFill>
              </a:rPr>
              <a:t>编码关系</a:t>
            </a:r>
            <a:endParaRPr lang="en-US" altLang="zh-CN" sz="2400" b="1" dirty="0">
              <a:solidFill>
                <a:srgbClr val="0000FF"/>
              </a:solidFill>
            </a:endParaRPr>
          </a:p>
          <a:p>
            <a:pPr lvl="1"/>
            <a:r>
              <a:rPr lang="zh-CN" altLang="en-US" sz="2400" b="1" dirty="0">
                <a:solidFill>
                  <a:srgbClr val="000000"/>
                </a:solidFill>
              </a:rPr>
              <a:t>基本依据：编码为</a:t>
            </a:r>
            <a:r>
              <a:rPr lang="zh-CN" altLang="en-US" sz="2400" b="1" dirty="0">
                <a:solidFill>
                  <a:srgbClr val="0000FF"/>
                </a:solidFill>
              </a:rPr>
              <a:t>语法分析器</a:t>
            </a:r>
            <a:r>
              <a:rPr lang="zh-CN" altLang="en-US" sz="2400" b="1" dirty="0">
                <a:solidFill>
                  <a:srgbClr val="000000"/>
                </a:solidFill>
              </a:rPr>
              <a:t>能处理的符号。</a:t>
            </a:r>
            <a:endParaRPr lang="en-US" altLang="zh-CN" sz="2000" dirty="0">
              <a:solidFill>
                <a:srgbClr val="000000"/>
              </a:solidFill>
            </a:endParaRPr>
          </a:p>
          <a:p>
            <a:pPr eaLnBrk="1" hangingPunct="1"/>
            <a:endParaRPr lang="zh-CN" altLang="en-US" sz="2800" dirty="0">
              <a:latin typeface="楷体_GB2312" pitchFamily="49" charset="-122"/>
              <a:ea typeface="楷体_GB2312" pitchFamily="49" charset="-122"/>
            </a:endParaRPr>
          </a:p>
        </p:txBody>
      </p:sp>
      <p:sp>
        <p:nvSpPr>
          <p:cNvPr id="20482" name="Rectangle 2"/>
          <p:cNvSpPr>
            <a:spLocks noGrp="1" noChangeArrowheads="1"/>
          </p:cNvSpPr>
          <p:nvPr>
            <p:ph type="title"/>
          </p:nvPr>
        </p:nvSpPr>
        <p:spPr/>
        <p:txBody>
          <a:bodyPr>
            <a:normAutofit fontScale="90000"/>
          </a:bodyPr>
          <a:lstStyle/>
          <a:p>
            <a:pPr eaLnBrk="1" hangingPunct="1"/>
            <a:r>
              <a:rPr lang="zh-CN" altLang="en-US" sz="3300" spc="3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词法分析</a:t>
            </a:r>
            <a:r>
              <a:rPr lang="en-US" altLang="zh-CN" sz="3300" spc="3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3300" spc="3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扫描</a:t>
            </a:r>
            <a:r>
              <a:rPr lang="en-US" altLang="zh-CN" sz="3600" dirty="0">
                <a:solidFill>
                  <a:schemeClr val="tx1"/>
                </a:solidFill>
                <a:ea typeface="楷体_GB2312" pitchFamily="49" charset="-122"/>
                <a:cs typeface="Times New Roman" panose="02020603050405020304" pitchFamily="18" charset="0"/>
              </a:rPr>
              <a:t>(</a:t>
            </a:r>
            <a:r>
              <a:rPr lang="en-US" altLang="zh-CN" sz="3600" i="1" dirty="0">
                <a:solidFill>
                  <a:schemeClr val="tx1"/>
                </a:solidFill>
              </a:rPr>
              <a:t>Scanning</a:t>
            </a:r>
            <a:r>
              <a:rPr lang="en-US" altLang="zh-CN" sz="3600" dirty="0">
                <a:solidFill>
                  <a:schemeClr val="tx1"/>
                </a:solidFill>
                <a:ea typeface="楷体_GB2312" pitchFamily="49" charset="-122"/>
              </a:rPr>
              <a:t>)</a:t>
            </a:r>
            <a:endParaRPr lang="zh-CN" altLang="en-US" sz="5400" dirty="0">
              <a:solidFill>
                <a:schemeClr val="tx1"/>
              </a:solidFill>
              <a:latin typeface="楷体_GB2312" pitchFamily="49" charset="-122"/>
              <a:ea typeface="楷体_GB2312" pitchFamily="49" charset="-122"/>
            </a:endParaRPr>
          </a:p>
        </p:txBody>
      </p:sp>
      <p:graphicFrame>
        <p:nvGraphicFramePr>
          <p:cNvPr id="12" name="Group 18"/>
          <p:cNvGraphicFramePr>
            <a:graphicFrameLocks noGrp="1"/>
          </p:cNvGraphicFramePr>
          <p:nvPr>
            <p:custDataLst>
              <p:tags r:id="rId1"/>
            </p:custDataLst>
            <p:extLst>
              <p:ext uri="{D42A27DB-BD31-4B8C-83A1-F6EECF244321}">
                <p14:modId xmlns:p14="http://schemas.microsoft.com/office/powerpoint/2010/main" val="1672089329"/>
              </p:ext>
            </p:extLst>
          </p:nvPr>
        </p:nvGraphicFramePr>
        <p:xfrm>
          <a:off x="695182" y="2230222"/>
          <a:ext cx="7715306" cy="2645784"/>
        </p:xfrm>
        <a:graphic>
          <a:graphicData uri="http://schemas.openxmlformats.org/drawingml/2006/table">
            <a:tbl>
              <a:tblPr/>
              <a:tblGrid>
                <a:gridCol w="302895">
                  <a:extLst>
                    <a:ext uri="{9D8B030D-6E8A-4147-A177-3AD203B41FA5}">
                      <a16:colId xmlns:a16="http://schemas.microsoft.com/office/drawing/2014/main" val="20000"/>
                    </a:ext>
                  </a:extLst>
                </a:gridCol>
                <a:gridCol w="1316990">
                  <a:extLst>
                    <a:ext uri="{9D8B030D-6E8A-4147-A177-3AD203B41FA5}">
                      <a16:colId xmlns:a16="http://schemas.microsoft.com/office/drawing/2014/main" val="20001"/>
                    </a:ext>
                  </a:extLst>
                </a:gridCol>
                <a:gridCol w="4573905">
                  <a:extLst>
                    <a:ext uri="{9D8B030D-6E8A-4147-A177-3AD203B41FA5}">
                      <a16:colId xmlns:a16="http://schemas.microsoft.com/office/drawing/2014/main" val="20002"/>
                    </a:ext>
                  </a:extLst>
                </a:gridCol>
                <a:gridCol w="1521516">
                  <a:extLst>
                    <a:ext uri="{9D8B030D-6E8A-4147-A177-3AD203B41FA5}">
                      <a16:colId xmlns:a16="http://schemas.microsoft.com/office/drawing/2014/main" val="20003"/>
                    </a:ext>
                  </a:extLst>
                </a:gridCol>
              </a:tblGrid>
              <a:tr h="31101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16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L="100252" marR="100252" marT="37602" marB="3760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单词类型</a:t>
                      </a: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词素类别</a:t>
                      </a: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符号名称</a:t>
                      </a:r>
                    </a:p>
                  </a:txBody>
                  <a:tcPr marL="100252" marR="100252" marT="37602" marB="3760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31101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marL="100252" marR="100252" marT="37602" marB="3760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关键字</a:t>
                      </a: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program</a:t>
                      </a: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if</a:t>
                      </a: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else</a:t>
                      </a: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then</a:t>
                      </a: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defRPr/>
                      </a:pPr>
                      <a:r>
                        <a:rPr lang="zh-CN" altLang="zh-CN" sz="1600" b="1" dirty="0">
                          <a:solidFill>
                            <a:schemeClr val="tx2">
                              <a:lumMod val="60000"/>
                              <a:lumOff val="40000"/>
                            </a:schemeClr>
                          </a:solidFill>
                          <a:latin typeface="楷体" panose="02010609060101010101" pitchFamily="49" charset="-122"/>
                          <a:ea typeface="楷体" panose="02010609060101010101" pitchFamily="49" charset="-122"/>
                        </a:rPr>
                        <a:t>一</a:t>
                      </a:r>
                      <a:r>
                        <a:rPr lang="zh-CN" altLang="en-US" sz="1600" b="1" dirty="0">
                          <a:solidFill>
                            <a:schemeClr val="tx2">
                              <a:lumMod val="60000"/>
                              <a:lumOff val="40000"/>
                            </a:schemeClr>
                          </a:solidFill>
                          <a:latin typeface="楷体" panose="02010609060101010101" pitchFamily="49" charset="-122"/>
                          <a:ea typeface="楷体" panose="02010609060101010101" pitchFamily="49" charset="-122"/>
                        </a:rPr>
                        <a:t>词</a:t>
                      </a:r>
                      <a:r>
                        <a:rPr lang="zh-CN" altLang="zh-CN" sz="1600" b="1" dirty="0">
                          <a:solidFill>
                            <a:schemeClr val="tx2">
                              <a:lumMod val="60000"/>
                              <a:lumOff val="40000"/>
                            </a:schemeClr>
                          </a:solidFill>
                          <a:latin typeface="楷体" panose="02010609060101010101" pitchFamily="49" charset="-122"/>
                          <a:ea typeface="楷体" panose="02010609060101010101" pitchFamily="49" charset="-122"/>
                        </a:rPr>
                        <a:t>一</a:t>
                      </a:r>
                      <a:r>
                        <a:rPr lang="zh-CN" altLang="en-US" sz="1600" b="1" dirty="0">
                          <a:solidFill>
                            <a:schemeClr val="tx2">
                              <a:lumMod val="60000"/>
                              <a:lumOff val="40000"/>
                            </a:schemeClr>
                          </a:solidFill>
                          <a:latin typeface="楷体" panose="02010609060101010101" pitchFamily="49" charset="-122"/>
                          <a:ea typeface="楷体" panose="02010609060101010101" pitchFamily="49" charset="-122"/>
                        </a:rPr>
                        <a:t>符</a:t>
                      </a:r>
                      <a:endParaRPr lang="zh-CN" altLang="zh-CN" sz="1600" b="1" dirty="0">
                        <a:solidFill>
                          <a:schemeClr val="tx2">
                            <a:lumMod val="60000"/>
                            <a:lumOff val="40000"/>
                          </a:schemeClr>
                        </a:solidFill>
                        <a:latin typeface="楷体" panose="02010609060101010101" pitchFamily="49" charset="-122"/>
                        <a:ea typeface="楷体" panose="02010609060101010101" pitchFamily="49" charset="-122"/>
                      </a:endParaRPr>
                    </a:p>
                  </a:txBody>
                  <a:tcPr marL="100252" marR="100252" marT="37602" marB="3760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101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p>
                  </a:txBody>
                  <a:tcPr marL="100252" marR="100252" marT="37602" marB="3760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标识符</a:t>
                      </a: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变量名、数组名、记录名、过程名、</a:t>
                      </a:r>
                      <a:r>
                        <a:rPr kumimoji="0" lang="en-US" altLang="zh-CN"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defRPr/>
                      </a:pPr>
                      <a:r>
                        <a:rPr lang="zh-CN" altLang="en-US" sz="1600" b="1" dirty="0">
                          <a:solidFill>
                            <a:schemeClr val="tx2">
                              <a:lumMod val="60000"/>
                              <a:lumOff val="40000"/>
                            </a:schemeClr>
                          </a:solidFill>
                          <a:latin typeface="楷体" panose="02010609060101010101" pitchFamily="49" charset="-122"/>
                          <a:ea typeface="楷体" panose="02010609060101010101" pitchFamily="49" charset="-122"/>
                        </a:rPr>
                        <a:t>一类</a:t>
                      </a:r>
                      <a:r>
                        <a:rPr lang="zh-CN" altLang="zh-CN" sz="1600" b="1" dirty="0">
                          <a:solidFill>
                            <a:schemeClr val="tx2">
                              <a:lumMod val="60000"/>
                              <a:lumOff val="40000"/>
                            </a:schemeClr>
                          </a:solidFill>
                          <a:latin typeface="楷体" panose="02010609060101010101" pitchFamily="49" charset="-122"/>
                          <a:ea typeface="楷体" panose="02010609060101010101" pitchFamily="49" charset="-122"/>
                        </a:rPr>
                        <a:t>一</a:t>
                      </a:r>
                      <a:r>
                        <a:rPr lang="zh-CN" altLang="en-US" sz="1600" b="1" dirty="0">
                          <a:solidFill>
                            <a:schemeClr val="tx2">
                              <a:lumMod val="60000"/>
                              <a:lumOff val="40000"/>
                            </a:schemeClr>
                          </a:solidFill>
                          <a:latin typeface="楷体" panose="02010609060101010101" pitchFamily="49" charset="-122"/>
                          <a:ea typeface="楷体" panose="02010609060101010101" pitchFamily="49" charset="-122"/>
                        </a:rPr>
                        <a:t>符</a:t>
                      </a:r>
                      <a:endParaRPr lang="zh-CN" altLang="zh-CN" sz="1600" b="1" dirty="0">
                        <a:solidFill>
                          <a:schemeClr val="tx2">
                            <a:lumMod val="60000"/>
                            <a:lumOff val="40000"/>
                          </a:schemeClr>
                        </a:solidFill>
                        <a:latin typeface="楷体" panose="02010609060101010101" pitchFamily="49" charset="-122"/>
                        <a:ea typeface="楷体" panose="02010609060101010101" pitchFamily="49" charset="-122"/>
                      </a:endParaRPr>
                    </a:p>
                  </a:txBody>
                  <a:tcPr marL="100252" marR="100252" marT="37602" marB="3760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101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3</a:t>
                      </a:r>
                    </a:p>
                  </a:txBody>
                  <a:tcPr marL="100252" marR="100252" marT="37602" marB="3760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常量</a:t>
                      </a: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整型、浮点型、字符型、布尔型、</a:t>
                      </a:r>
                      <a:r>
                        <a:rPr kumimoji="0" lang="en-US" altLang="zh-CN"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defRPr/>
                      </a:pPr>
                      <a:r>
                        <a:rPr lang="zh-CN" altLang="zh-CN" sz="1600" b="1" dirty="0">
                          <a:solidFill>
                            <a:schemeClr val="tx2">
                              <a:lumMod val="60000"/>
                              <a:lumOff val="40000"/>
                            </a:schemeClr>
                          </a:solidFill>
                          <a:latin typeface="楷体" panose="02010609060101010101" pitchFamily="49" charset="-122"/>
                          <a:ea typeface="楷体" panose="02010609060101010101" pitchFamily="49" charset="-122"/>
                        </a:rPr>
                        <a:t>一</a:t>
                      </a:r>
                      <a:r>
                        <a:rPr lang="zh-CN" altLang="en-US" sz="1600" b="1" dirty="0">
                          <a:solidFill>
                            <a:schemeClr val="tx2">
                              <a:lumMod val="60000"/>
                              <a:lumOff val="40000"/>
                            </a:schemeClr>
                          </a:solidFill>
                          <a:latin typeface="楷体" panose="02010609060101010101" pitchFamily="49" charset="-122"/>
                          <a:ea typeface="楷体" panose="02010609060101010101" pitchFamily="49" charset="-122"/>
                        </a:rPr>
                        <a:t>型</a:t>
                      </a:r>
                      <a:r>
                        <a:rPr lang="zh-CN" altLang="zh-CN" sz="1600" b="1" dirty="0">
                          <a:solidFill>
                            <a:schemeClr val="tx2">
                              <a:lumMod val="60000"/>
                              <a:lumOff val="40000"/>
                            </a:schemeClr>
                          </a:solidFill>
                          <a:latin typeface="楷体" panose="02010609060101010101" pitchFamily="49" charset="-122"/>
                          <a:ea typeface="楷体" panose="02010609060101010101" pitchFamily="49" charset="-122"/>
                        </a:rPr>
                        <a:t>一</a:t>
                      </a:r>
                      <a:r>
                        <a:rPr lang="zh-CN" altLang="en-US" sz="1600" b="1" dirty="0">
                          <a:solidFill>
                            <a:schemeClr val="tx2">
                              <a:lumMod val="60000"/>
                              <a:lumOff val="40000"/>
                            </a:schemeClr>
                          </a:solidFill>
                          <a:latin typeface="楷体" panose="02010609060101010101" pitchFamily="49" charset="-122"/>
                          <a:ea typeface="楷体" panose="02010609060101010101" pitchFamily="49" charset="-122"/>
                        </a:rPr>
                        <a:t>符</a:t>
                      </a:r>
                      <a:endParaRPr lang="zh-CN" altLang="zh-CN" sz="1600" b="1" dirty="0">
                        <a:solidFill>
                          <a:schemeClr val="tx2">
                            <a:lumMod val="60000"/>
                            <a:lumOff val="40000"/>
                          </a:schemeClr>
                        </a:solidFill>
                        <a:latin typeface="楷体" panose="02010609060101010101" pitchFamily="49" charset="-122"/>
                        <a:ea typeface="楷体" panose="02010609060101010101" pitchFamily="49" charset="-122"/>
                      </a:endParaRPr>
                    </a:p>
                  </a:txBody>
                  <a:tcPr marL="100252" marR="100252" marT="37602" marB="3760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8262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0" lang="en-US" altLang="zh-CN" sz="16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4</a:t>
                      </a:r>
                    </a:p>
                  </a:txBody>
                  <a:tcPr marL="100252" marR="100252" marT="37602" marB="3760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0" lang="en-US" altLang="zh-CN"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运算符</a:t>
                      </a: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算术（ </a:t>
                      </a:r>
                      <a:r>
                        <a:rPr kumimoji="0" lang="en-US" altLang="zh-CN"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a:t>
                      </a: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  -- </a:t>
                      </a: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
                          <a:schemeClr val="folHlink"/>
                        </a:buClr>
                        <a:buSzPct val="60000"/>
                        <a:buFont typeface="Wingdings" panose="05000000000000000000" pitchFamily="2" charset="2"/>
                        <a:buNone/>
                        <a:defRPr/>
                      </a:pP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关系（ </a:t>
                      </a:r>
                      <a:r>
                        <a:rPr kumimoji="0" lang="en-US" altLang="zh-CN"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&gt; </a:t>
                      </a: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&lt; </a:t>
                      </a: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&gt;= </a:t>
                      </a: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&lt;= </a:t>
                      </a: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逻辑（ </a:t>
                      </a:r>
                      <a:r>
                        <a:rPr kumimoji="0" lang="en-US" altLang="zh-CN"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&amp;&amp; </a:t>
                      </a: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42900" marR="0" lvl="0" indent="-342900" algn="ctr" defTabSz="914400" rtl="0" eaLnBrk="0" fontAlgn="base" latinLnBrk="0" hangingPunct="0">
                        <a:lnSpc>
                          <a:spcPct val="100000"/>
                        </a:lnSpc>
                        <a:spcBef>
                          <a:spcPct val="0"/>
                        </a:spcBef>
                        <a:spcAft>
                          <a:spcPct val="0"/>
                        </a:spcAft>
                        <a:buClr>
                          <a:schemeClr val="folHlink"/>
                        </a:buClr>
                        <a:buSzPct val="60000"/>
                        <a:buFont typeface="Wingdings" panose="05000000000000000000" pitchFamily="2" charset="2"/>
                        <a:buNone/>
                        <a:defRPr/>
                      </a:pPr>
                      <a:r>
                        <a:rPr lang="zh-CN" altLang="zh-CN" sz="1600" b="1" dirty="0">
                          <a:solidFill>
                            <a:schemeClr val="tx2">
                              <a:lumMod val="60000"/>
                              <a:lumOff val="40000"/>
                            </a:schemeClr>
                          </a:solidFill>
                          <a:latin typeface="楷体" panose="02010609060101010101" pitchFamily="49" charset="-122"/>
                          <a:ea typeface="楷体" panose="02010609060101010101" pitchFamily="49" charset="-122"/>
                        </a:rPr>
                        <a:t>一</a:t>
                      </a:r>
                      <a:r>
                        <a:rPr lang="zh-CN" altLang="en-US" sz="1600" b="1" dirty="0">
                          <a:solidFill>
                            <a:schemeClr val="tx2">
                              <a:lumMod val="60000"/>
                              <a:lumOff val="40000"/>
                            </a:schemeClr>
                          </a:solidFill>
                          <a:latin typeface="楷体" panose="02010609060101010101" pitchFamily="49" charset="-122"/>
                          <a:ea typeface="楷体" panose="02010609060101010101" pitchFamily="49" charset="-122"/>
                        </a:rPr>
                        <a:t>词</a:t>
                      </a:r>
                      <a:r>
                        <a:rPr lang="zh-CN" altLang="zh-CN" sz="1600" b="1" dirty="0">
                          <a:solidFill>
                            <a:schemeClr val="tx2">
                              <a:lumMod val="60000"/>
                              <a:lumOff val="40000"/>
                            </a:schemeClr>
                          </a:solidFill>
                          <a:latin typeface="楷体" panose="02010609060101010101" pitchFamily="49" charset="-122"/>
                          <a:ea typeface="楷体" panose="02010609060101010101" pitchFamily="49" charset="-122"/>
                        </a:rPr>
                        <a:t>一</a:t>
                      </a:r>
                      <a:r>
                        <a:rPr lang="zh-CN" altLang="en-US" sz="1600" b="1" dirty="0">
                          <a:solidFill>
                            <a:schemeClr val="tx2">
                              <a:lumMod val="60000"/>
                              <a:lumOff val="40000"/>
                            </a:schemeClr>
                          </a:solidFill>
                          <a:latin typeface="楷体" panose="02010609060101010101" pitchFamily="49" charset="-122"/>
                          <a:ea typeface="楷体" panose="02010609060101010101" pitchFamily="49" charset="-122"/>
                        </a:rPr>
                        <a:t>符</a:t>
                      </a:r>
                      <a:endParaRPr lang="en-US" altLang="zh-CN" sz="1600" b="1" dirty="0">
                        <a:solidFill>
                          <a:schemeClr val="tx2">
                            <a:lumMod val="60000"/>
                            <a:lumOff val="40000"/>
                          </a:schemeClr>
                        </a:solidFill>
                        <a:latin typeface="楷体" panose="02010609060101010101" pitchFamily="49" charset="-122"/>
                        <a:ea typeface="楷体" panose="02010609060101010101" pitchFamily="49" charset="-122"/>
                      </a:endParaRPr>
                    </a:p>
                    <a:p>
                      <a:pPr marL="342900" marR="0" lvl="0" indent="-342900" algn="ctr" defTabSz="914400" rtl="0" eaLnBrk="0" fontAlgn="base" latinLnBrk="0" hangingPunct="0">
                        <a:lnSpc>
                          <a:spcPct val="100000"/>
                        </a:lnSpc>
                        <a:spcBef>
                          <a:spcPct val="0"/>
                        </a:spcBef>
                        <a:spcAft>
                          <a:spcPct val="0"/>
                        </a:spcAft>
                        <a:buClr>
                          <a:schemeClr val="folHlink"/>
                        </a:buClr>
                        <a:buSzPct val="60000"/>
                        <a:buFont typeface="Wingdings" panose="05000000000000000000" pitchFamily="2" charset="2"/>
                        <a:buNone/>
                        <a:defRPr/>
                      </a:pPr>
                      <a:r>
                        <a:rPr lang="zh-CN" altLang="en-US" sz="1600" b="1" dirty="0">
                          <a:solidFill>
                            <a:schemeClr val="tx2">
                              <a:lumMod val="60000"/>
                              <a:lumOff val="40000"/>
                            </a:schemeClr>
                          </a:solidFill>
                          <a:latin typeface="楷体" panose="02010609060101010101" pitchFamily="49" charset="-122"/>
                          <a:ea typeface="楷体" panose="02010609060101010101" pitchFamily="49" charset="-122"/>
                        </a:rPr>
                        <a:t>   或</a:t>
                      </a:r>
                      <a:endParaRPr lang="en-US" altLang="zh-CN" sz="1600" b="1" dirty="0">
                        <a:solidFill>
                          <a:schemeClr val="tx2">
                            <a:lumMod val="60000"/>
                            <a:lumOff val="40000"/>
                          </a:schemeClr>
                        </a:solidFill>
                        <a:latin typeface="楷体" panose="02010609060101010101" pitchFamily="49" charset="-122"/>
                        <a:ea typeface="楷体" panose="02010609060101010101" pitchFamily="49" charset="-122"/>
                      </a:endParaRPr>
                    </a:p>
                    <a:p>
                      <a:pPr marL="342900" marR="0" lvl="0" indent="-342900" algn="ctr" defTabSz="914400" rtl="0" eaLnBrk="0" fontAlgn="base" latinLnBrk="0" hangingPunct="0">
                        <a:lnSpc>
                          <a:spcPct val="100000"/>
                        </a:lnSpc>
                        <a:spcBef>
                          <a:spcPct val="0"/>
                        </a:spcBef>
                        <a:spcAft>
                          <a:spcPct val="0"/>
                        </a:spcAft>
                        <a:buClr>
                          <a:schemeClr val="folHlink"/>
                        </a:buClr>
                        <a:buSzPct val="60000"/>
                        <a:buFont typeface="Wingdings" panose="05000000000000000000" pitchFamily="2" charset="2"/>
                        <a:buNone/>
                        <a:defRPr/>
                      </a:pPr>
                      <a:r>
                        <a:rPr lang="zh-CN" altLang="zh-CN" sz="1600" b="1" dirty="0">
                          <a:solidFill>
                            <a:schemeClr val="tx2">
                              <a:lumMod val="60000"/>
                              <a:lumOff val="40000"/>
                            </a:schemeClr>
                          </a:solidFill>
                          <a:latin typeface="楷体" panose="02010609060101010101" pitchFamily="49" charset="-122"/>
                          <a:ea typeface="楷体" panose="02010609060101010101" pitchFamily="49" charset="-122"/>
                        </a:rPr>
                        <a:t>一</a:t>
                      </a:r>
                      <a:r>
                        <a:rPr lang="zh-CN" altLang="en-US" sz="1600" b="1" dirty="0">
                          <a:solidFill>
                            <a:schemeClr val="tx2">
                              <a:lumMod val="60000"/>
                              <a:lumOff val="40000"/>
                            </a:schemeClr>
                          </a:solidFill>
                          <a:latin typeface="楷体" panose="02010609060101010101" pitchFamily="49" charset="-122"/>
                          <a:ea typeface="楷体" panose="02010609060101010101" pitchFamily="49" charset="-122"/>
                        </a:rPr>
                        <a:t>型</a:t>
                      </a:r>
                      <a:r>
                        <a:rPr lang="zh-CN" altLang="zh-CN" sz="1600" b="1" dirty="0">
                          <a:solidFill>
                            <a:schemeClr val="tx2">
                              <a:lumMod val="60000"/>
                              <a:lumOff val="40000"/>
                            </a:schemeClr>
                          </a:solidFill>
                          <a:latin typeface="楷体" panose="02010609060101010101" pitchFamily="49" charset="-122"/>
                          <a:ea typeface="楷体" panose="02010609060101010101" pitchFamily="49" charset="-122"/>
                        </a:rPr>
                        <a:t>一</a:t>
                      </a:r>
                      <a:r>
                        <a:rPr lang="zh-CN" altLang="en-US" sz="1600" b="1" dirty="0">
                          <a:solidFill>
                            <a:schemeClr val="tx2">
                              <a:lumMod val="60000"/>
                              <a:lumOff val="40000"/>
                            </a:schemeClr>
                          </a:solidFill>
                          <a:latin typeface="楷体" panose="02010609060101010101" pitchFamily="49" charset="-122"/>
                          <a:ea typeface="楷体" panose="02010609060101010101" pitchFamily="49" charset="-122"/>
                        </a:rPr>
                        <a:t>符</a:t>
                      </a:r>
                      <a:endParaRPr lang="zh-CN" altLang="zh-CN" sz="1600" b="1" dirty="0">
                        <a:solidFill>
                          <a:schemeClr val="tx2">
                            <a:lumMod val="60000"/>
                            <a:lumOff val="40000"/>
                          </a:schemeClr>
                        </a:solidFill>
                        <a:latin typeface="楷体" panose="02010609060101010101" pitchFamily="49" charset="-122"/>
                        <a:ea typeface="楷体" panose="02010609060101010101" pitchFamily="49" charset="-122"/>
                      </a:endParaRPr>
                    </a:p>
                  </a:txBody>
                  <a:tcPr marL="100252" marR="100252" marT="37602" marB="3760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101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5</a:t>
                      </a:r>
                    </a:p>
                  </a:txBody>
                  <a:tcPr marL="100252" marR="100252" marT="37602" marB="3760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界限符</a:t>
                      </a: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zh-CN" altLang="en-US"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8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defRPr/>
                      </a:pPr>
                      <a:r>
                        <a:rPr lang="zh-CN" altLang="zh-CN" sz="1600" b="1" dirty="0">
                          <a:solidFill>
                            <a:schemeClr val="tx2">
                              <a:lumMod val="60000"/>
                              <a:lumOff val="40000"/>
                            </a:schemeClr>
                          </a:solidFill>
                          <a:latin typeface="楷体" panose="02010609060101010101" pitchFamily="49" charset="-122"/>
                          <a:ea typeface="楷体" panose="02010609060101010101" pitchFamily="49" charset="-122"/>
                        </a:rPr>
                        <a:t>一</a:t>
                      </a:r>
                      <a:r>
                        <a:rPr lang="zh-CN" altLang="en-US" sz="1600" b="1" dirty="0">
                          <a:solidFill>
                            <a:schemeClr val="tx2">
                              <a:lumMod val="60000"/>
                              <a:lumOff val="40000"/>
                            </a:schemeClr>
                          </a:solidFill>
                          <a:latin typeface="楷体" panose="02010609060101010101" pitchFamily="49" charset="-122"/>
                          <a:ea typeface="楷体" panose="02010609060101010101" pitchFamily="49" charset="-122"/>
                        </a:rPr>
                        <a:t>词</a:t>
                      </a:r>
                      <a:r>
                        <a:rPr lang="zh-CN" altLang="zh-CN" sz="1600" b="1" dirty="0">
                          <a:solidFill>
                            <a:schemeClr val="tx2">
                              <a:lumMod val="60000"/>
                              <a:lumOff val="40000"/>
                            </a:schemeClr>
                          </a:solidFill>
                          <a:latin typeface="楷体" panose="02010609060101010101" pitchFamily="49" charset="-122"/>
                          <a:ea typeface="楷体" panose="02010609060101010101" pitchFamily="49" charset="-122"/>
                        </a:rPr>
                        <a:t>一</a:t>
                      </a:r>
                      <a:r>
                        <a:rPr lang="zh-CN" altLang="en-US" sz="1600" b="1" dirty="0">
                          <a:solidFill>
                            <a:schemeClr val="tx2">
                              <a:lumMod val="60000"/>
                              <a:lumOff val="40000"/>
                            </a:schemeClr>
                          </a:solidFill>
                          <a:latin typeface="楷体" panose="02010609060101010101" pitchFamily="49" charset="-122"/>
                          <a:ea typeface="楷体" panose="02010609060101010101" pitchFamily="49" charset="-122"/>
                        </a:rPr>
                        <a:t>符</a:t>
                      </a:r>
                      <a:endParaRPr lang="zh-CN" altLang="zh-CN" sz="1600" b="1" dirty="0">
                        <a:solidFill>
                          <a:schemeClr val="tx2">
                            <a:lumMod val="60000"/>
                            <a:lumOff val="40000"/>
                          </a:schemeClr>
                        </a:solidFill>
                        <a:latin typeface="楷体" panose="02010609060101010101" pitchFamily="49" charset="-122"/>
                        <a:ea typeface="楷体" panose="02010609060101010101" pitchFamily="49" charset="-122"/>
                      </a:endParaRPr>
                    </a:p>
                  </a:txBody>
                  <a:tcPr marL="100252" marR="100252" marT="37602" marB="3760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18" name="组合 17"/>
          <p:cNvGrpSpPr/>
          <p:nvPr/>
        </p:nvGrpSpPr>
        <p:grpSpPr>
          <a:xfrm>
            <a:off x="-786" y="195486"/>
            <a:ext cx="756363" cy="432048"/>
            <a:chOff x="-786" y="195486"/>
            <a:chExt cx="756363" cy="432048"/>
          </a:xfrm>
        </p:grpSpPr>
        <p:sp>
          <p:nvSpPr>
            <p:cNvPr id="19" name="五边形 18"/>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五边形 19"/>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26" name="组合 25"/>
          <p:cNvGrpSpPr/>
          <p:nvPr/>
        </p:nvGrpSpPr>
        <p:grpSpPr>
          <a:xfrm>
            <a:off x="683568" y="2203291"/>
            <a:ext cx="7730543" cy="2672715"/>
            <a:chOff x="865640" y="2215355"/>
            <a:chExt cx="7730543" cy="2672715"/>
          </a:xfrm>
        </p:grpSpPr>
        <p:sp>
          <p:nvSpPr>
            <p:cNvPr id="13" name="矩形 12"/>
            <p:cNvSpPr/>
            <p:nvPr/>
          </p:nvSpPr>
          <p:spPr>
            <a:xfrm>
              <a:off x="7284090" y="2571750"/>
              <a:ext cx="184731" cy="400110"/>
            </a:xfrm>
            <a:prstGeom prst="rect">
              <a:avLst/>
            </a:prstGeom>
          </p:spPr>
          <p:txBody>
            <a:bodyPr wrap="none">
              <a:spAutoFit/>
            </a:bodyPr>
            <a:lstStyle/>
            <a:p>
              <a:pPr lvl="0" eaLnBrk="0" hangingPunct="0">
                <a:spcBef>
                  <a:spcPct val="30000"/>
                </a:spcBef>
              </a:pPr>
              <a:endParaRPr lang="zh-CN" altLang="zh-CN" sz="2000" b="1" dirty="0">
                <a:solidFill>
                  <a:srgbClr val="FF0000"/>
                </a:solidFill>
                <a:latin typeface="楷体" panose="02010609060101010101" pitchFamily="49" charset="-122"/>
                <a:ea typeface="楷体" panose="02010609060101010101" pitchFamily="49" charset="-122"/>
              </a:endParaRPr>
            </a:p>
          </p:txBody>
        </p:sp>
        <p:sp>
          <p:nvSpPr>
            <p:cNvPr id="14" name="矩形 13"/>
            <p:cNvSpPr/>
            <p:nvPr/>
          </p:nvSpPr>
          <p:spPr>
            <a:xfrm>
              <a:off x="7284090" y="2959936"/>
              <a:ext cx="184731" cy="400110"/>
            </a:xfrm>
            <a:prstGeom prst="rect">
              <a:avLst/>
            </a:prstGeom>
          </p:spPr>
          <p:txBody>
            <a:bodyPr wrap="none">
              <a:spAutoFit/>
            </a:bodyPr>
            <a:lstStyle/>
            <a:p>
              <a:pPr eaLnBrk="0" hangingPunct="0">
                <a:spcBef>
                  <a:spcPct val="30000"/>
                </a:spcBef>
                <a:buClr>
                  <a:schemeClr val="folHlink"/>
                </a:buClr>
                <a:buSzPct val="60000"/>
              </a:pPr>
              <a:endParaRPr lang="zh-CN" altLang="en-US" sz="2000" b="1" dirty="0">
                <a:solidFill>
                  <a:srgbClr val="FF0000"/>
                </a:solidFill>
                <a:latin typeface="楷体" panose="02010609060101010101" pitchFamily="49" charset="-122"/>
                <a:ea typeface="楷体" panose="02010609060101010101" pitchFamily="49" charset="-122"/>
              </a:endParaRPr>
            </a:p>
          </p:txBody>
        </p:sp>
        <p:sp>
          <p:nvSpPr>
            <p:cNvPr id="15" name="矩形 14"/>
            <p:cNvSpPr/>
            <p:nvPr/>
          </p:nvSpPr>
          <p:spPr>
            <a:xfrm>
              <a:off x="7284090" y="3357568"/>
              <a:ext cx="184731" cy="400110"/>
            </a:xfrm>
            <a:prstGeom prst="rect">
              <a:avLst/>
            </a:prstGeom>
          </p:spPr>
          <p:txBody>
            <a:bodyPr wrap="none">
              <a:spAutoFit/>
            </a:bodyPr>
            <a:lstStyle/>
            <a:p>
              <a:pPr lvl="0" eaLnBrk="0" hangingPunct="0">
                <a:spcBef>
                  <a:spcPct val="30000"/>
                </a:spcBef>
              </a:pPr>
              <a:endParaRPr lang="zh-CN" altLang="zh-CN" sz="2000" b="1" dirty="0">
                <a:solidFill>
                  <a:srgbClr val="FF0000"/>
                </a:solidFill>
                <a:latin typeface="楷体" panose="02010609060101010101" pitchFamily="49" charset="-122"/>
                <a:ea typeface="楷体" panose="02010609060101010101" pitchFamily="49" charset="-122"/>
              </a:endParaRPr>
            </a:p>
          </p:txBody>
        </p:sp>
        <p:cxnSp>
          <p:nvCxnSpPr>
            <p:cNvPr id="23" name="直接连接符 22"/>
            <p:cNvCxnSpPr/>
            <p:nvPr/>
          </p:nvCxnSpPr>
          <p:spPr>
            <a:xfrm>
              <a:off x="865640" y="2215355"/>
              <a:ext cx="0" cy="26727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8594278" y="2215355"/>
              <a:ext cx="1905" cy="26727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矩形 1">
            <a:extLst>
              <a:ext uri="{FF2B5EF4-FFF2-40B4-BE49-F238E27FC236}">
                <a16:creationId xmlns:a16="http://schemas.microsoft.com/office/drawing/2014/main" id="{3B99A533-2F9F-4537-BEDB-5CB2D6999724}"/>
              </a:ext>
            </a:extLst>
          </p:cNvPr>
          <p:cNvSpPr/>
          <p:nvPr/>
        </p:nvSpPr>
        <p:spPr>
          <a:xfrm>
            <a:off x="3923928" y="772332"/>
            <a:ext cx="3914854" cy="369332"/>
          </a:xfrm>
          <a:prstGeom prst="rect">
            <a:avLst/>
          </a:prstGeom>
        </p:spPr>
        <p:txBody>
          <a:bodyPr wrap="none">
            <a:spAutoFit/>
          </a:bodyPr>
          <a:lstStyle/>
          <a:p>
            <a:pPr lvl="1">
              <a:buNone/>
            </a:pPr>
            <a:r>
              <a:rPr lang="en-US" altLang="zh-CN" b="1" dirty="0"/>
              <a:t>token</a:t>
            </a:r>
            <a:r>
              <a:rPr lang="zh-CN" altLang="en-US" b="1" dirty="0"/>
              <a:t>：</a:t>
            </a:r>
            <a:r>
              <a:rPr lang="en-US" altLang="zh-CN" b="1" dirty="0">
                <a:solidFill>
                  <a:srgbClr val="0000FF"/>
                </a:solidFill>
              </a:rPr>
              <a:t>&lt; </a:t>
            </a:r>
            <a:r>
              <a:rPr lang="zh-CN" altLang="en-US" b="1" dirty="0">
                <a:solidFill>
                  <a:srgbClr val="0000FF"/>
                </a:solidFill>
              </a:rPr>
              <a:t>符号名称，属性值 </a:t>
            </a:r>
            <a:r>
              <a:rPr lang="en-US" altLang="zh-CN" b="1" dirty="0">
                <a:solidFill>
                  <a:srgbClr val="0000FF"/>
                </a:solidFill>
              </a:rPr>
              <a: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wipe(down)">
                                      <p:cBhvr>
                                        <p:cTn id="7" dur="500"/>
                                        <p:tgtEl>
                                          <p:spTgt spid="2048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483">
                                            <p:txEl>
                                              <p:pRg st="1" end="1"/>
                                            </p:txEl>
                                          </p:spTgt>
                                        </p:tgtEl>
                                        <p:attrNameLst>
                                          <p:attrName>style.visibility</p:attrName>
                                        </p:attrNameLst>
                                      </p:cBhvr>
                                      <p:to>
                                        <p:strVal val="visible"/>
                                      </p:to>
                                    </p:set>
                                    <p:animEffect transition="in" filter="wipe(down)">
                                      <p:cBhvr>
                                        <p:cTn id="10" dur="500"/>
                                        <p:tgtEl>
                                          <p:spTgt spid="2048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animEffect transition="in" filter="wipe(down)">
                                      <p:cBhvr>
                                        <p:cTn id="15" dur="500"/>
                                        <p:tgtEl>
                                          <p:spTgt spid="2048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par>
                                <p:cTn id="23" presetID="53" presetClass="entr" presetSubtype="16"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p:cTn id="25" dur="500" fill="hold"/>
                                        <p:tgtEl>
                                          <p:spTgt spid="26"/>
                                        </p:tgtEl>
                                        <p:attrNameLst>
                                          <p:attrName>ppt_w</p:attrName>
                                        </p:attrNameLst>
                                      </p:cBhvr>
                                      <p:tavLst>
                                        <p:tav tm="0">
                                          <p:val>
                                            <p:fltVal val="0"/>
                                          </p:val>
                                        </p:tav>
                                        <p:tav tm="100000">
                                          <p:val>
                                            <p:strVal val="#ppt_w"/>
                                          </p:val>
                                        </p:tav>
                                      </p:tavLst>
                                    </p:anim>
                                    <p:anim calcmode="lin" valueType="num">
                                      <p:cBhvr>
                                        <p:cTn id="26" dur="500" fill="hold"/>
                                        <p:tgtEl>
                                          <p:spTgt spid="26"/>
                                        </p:tgtEl>
                                        <p:attrNameLst>
                                          <p:attrName>ppt_h</p:attrName>
                                        </p:attrNameLst>
                                      </p:cBhvr>
                                      <p:tavLst>
                                        <p:tav tm="0">
                                          <p:val>
                                            <p:fltVal val="0"/>
                                          </p:val>
                                        </p:tav>
                                        <p:tav tm="100000">
                                          <p:val>
                                            <p:strVal val="#ppt_h"/>
                                          </p:val>
                                        </p:tav>
                                      </p:tavLst>
                                    </p:anim>
                                    <p:animEffect transition="in" filter="fade">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p:cNvPicPr>
            <a:picLocks noChangeAspect="1"/>
          </p:cNvPicPr>
          <p:nvPr/>
        </p:nvPicPr>
        <p:blipFill>
          <a:blip r:embed="rId3">
            <a:extLst>
              <a:ext uri="{28A0092B-C50C-407E-A947-70E740481C1C}">
                <a14:useLocalDpi xmlns:a14="http://schemas.microsoft.com/office/drawing/2010/main" val="0"/>
              </a:ext>
            </a:extLst>
          </a:blip>
          <a:srcRect t="328" b="1640"/>
          <a:stretch>
            <a:fillRect/>
          </a:stretch>
        </p:blipFill>
        <p:spPr>
          <a:xfrm>
            <a:off x="3851920" y="11631"/>
            <a:ext cx="2221826" cy="5117606"/>
          </a:xfrm>
          <a:prstGeom prst="rect">
            <a:avLst/>
          </a:prstGeom>
        </p:spPr>
      </p:pic>
      <p:sp>
        <p:nvSpPr>
          <p:cNvPr id="13" name="Rectangle 2"/>
          <p:cNvSpPr>
            <a:spLocks noGrp="1" noChangeArrowheads="1"/>
          </p:cNvSpPr>
          <p:nvPr>
            <p:ph type="title"/>
          </p:nvPr>
        </p:nvSpPr>
        <p:spPr>
          <a:xfrm>
            <a:off x="755576" y="267494"/>
            <a:ext cx="7931224" cy="360040"/>
          </a:xfrm>
        </p:spPr>
        <p:txBody>
          <a:bodyPr/>
          <a:lstStyle/>
          <a:p>
            <a:pPr algn="l"/>
            <a:r>
              <a:rPr lang="zh-CN" altLang="en-US" sz="3000" b="1" spc="300" dirty="0">
                <a:solidFill>
                  <a:schemeClr val="tx1"/>
                </a:solidFill>
                <a:latin typeface="微软雅黑" panose="020B0503020204020204" pitchFamily="34" charset="-122"/>
                <a:ea typeface="微软雅黑" panose="020B0503020204020204" pitchFamily="34" charset="-122"/>
              </a:rPr>
              <a:t>编译器的结构</a:t>
            </a:r>
          </a:p>
        </p:txBody>
      </p:sp>
      <p:sp>
        <p:nvSpPr>
          <p:cNvPr id="14" name="五边形 13"/>
          <p:cNvSpPr/>
          <p:nvPr/>
        </p:nvSpPr>
        <p:spPr>
          <a:xfrm>
            <a:off x="1" y="195486"/>
            <a:ext cx="755576" cy="432048"/>
          </a:xfrm>
          <a:prstGeom prst="homePlate">
            <a:avLst/>
          </a:prstGeom>
          <a:solidFill>
            <a:srgbClr val="4F81B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 name="组合 14"/>
          <p:cNvGrpSpPr/>
          <p:nvPr/>
        </p:nvGrpSpPr>
        <p:grpSpPr>
          <a:xfrm>
            <a:off x="-786" y="195486"/>
            <a:ext cx="756363" cy="432048"/>
            <a:chOff x="-786" y="195486"/>
            <a:chExt cx="756363" cy="432048"/>
          </a:xfrm>
        </p:grpSpPr>
        <p:sp>
          <p:nvSpPr>
            <p:cNvPr id="19" name="五边形 18"/>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五边形 20"/>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0" name="Rectangle 42"/>
          <p:cNvSpPr>
            <a:spLocks noChangeArrowheads="1"/>
          </p:cNvSpPr>
          <p:nvPr/>
        </p:nvSpPr>
        <p:spPr bwMode="auto">
          <a:xfrm>
            <a:off x="3978613" y="1059582"/>
            <a:ext cx="1961539" cy="403910"/>
          </a:xfrm>
          <a:prstGeom prst="rect">
            <a:avLst/>
          </a:prstGeom>
          <a:noFill/>
          <a:ln w="25400">
            <a:solidFill>
              <a:srgbClr val="FF0000"/>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srgbClr val="000099"/>
              </a:solidFill>
            </a:endParaRPr>
          </a:p>
        </p:txBody>
      </p:sp>
      <p:sp>
        <p:nvSpPr>
          <p:cNvPr id="9" name="文本框 8">
            <a:extLst>
              <a:ext uri="{FF2B5EF4-FFF2-40B4-BE49-F238E27FC236}">
                <a16:creationId xmlns:a16="http://schemas.microsoft.com/office/drawing/2014/main" id="{929BEEE4-B147-4DD4-B3AC-6E1434DA6193}"/>
              </a:ext>
            </a:extLst>
          </p:cNvPr>
          <p:cNvSpPr txBox="1"/>
          <p:nvPr/>
        </p:nvSpPr>
        <p:spPr>
          <a:xfrm>
            <a:off x="179512" y="1504584"/>
            <a:ext cx="3672408" cy="225555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400" b="1" dirty="0">
                <a:latin typeface="+mn-ea"/>
                <a:ea typeface="+mn-ea"/>
              </a:rPr>
              <a:t>语法分析器：</a:t>
            </a:r>
            <a:endParaRPr lang="en-US" altLang="zh-CN" sz="2400" b="1" dirty="0">
              <a:latin typeface="+mn-ea"/>
              <a:ea typeface="+mn-ea"/>
            </a:endParaRPr>
          </a:p>
          <a:p>
            <a:pPr marL="742950" lvl="1" indent="-285750">
              <a:lnSpc>
                <a:spcPct val="150000"/>
              </a:lnSpc>
              <a:buFont typeface="Wingdings" panose="05000000000000000000" pitchFamily="2" charset="2"/>
              <a:buChar char="Ø"/>
            </a:pPr>
            <a:r>
              <a:rPr lang="zh-CN" altLang="en-US" sz="2400" b="1" dirty="0">
                <a:latin typeface="+mn-ea"/>
                <a:ea typeface="+mn-ea"/>
              </a:rPr>
              <a:t>功能：组词成句</a:t>
            </a:r>
            <a:endParaRPr lang="en-US" altLang="zh-CN" sz="2400" b="1" dirty="0">
              <a:latin typeface="+mn-ea"/>
              <a:ea typeface="+mn-ea"/>
            </a:endParaRPr>
          </a:p>
          <a:p>
            <a:pPr marL="742950" lvl="1" indent="-285750">
              <a:lnSpc>
                <a:spcPct val="150000"/>
              </a:lnSpc>
              <a:buFont typeface="Wingdings" panose="05000000000000000000" pitchFamily="2" charset="2"/>
              <a:buChar char="Ø"/>
            </a:pPr>
            <a:r>
              <a:rPr lang="zh-CN" altLang="en-US" sz="2400" b="1" dirty="0">
                <a:latin typeface="+mn-ea"/>
                <a:ea typeface="+mn-ea"/>
              </a:rPr>
              <a:t>输入：词法单元序列</a:t>
            </a:r>
            <a:endParaRPr lang="en-US" altLang="zh-CN" sz="2400" b="1" dirty="0">
              <a:latin typeface="+mn-ea"/>
              <a:ea typeface="+mn-ea"/>
            </a:endParaRPr>
          </a:p>
          <a:p>
            <a:pPr marL="742950" lvl="1" indent="-285750">
              <a:lnSpc>
                <a:spcPct val="150000"/>
              </a:lnSpc>
              <a:buFont typeface="Wingdings" panose="05000000000000000000" pitchFamily="2" charset="2"/>
              <a:buChar char="Ø"/>
            </a:pPr>
            <a:r>
              <a:rPr lang="zh-CN" altLang="en-US" sz="2400" b="1" dirty="0">
                <a:latin typeface="+mn-ea"/>
                <a:ea typeface="+mn-ea"/>
              </a:rPr>
              <a:t>输出：语法分析树</a:t>
            </a:r>
            <a:endParaRPr lang="en-US" altLang="zh-CN" sz="2400" b="1"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755576" y="267494"/>
            <a:ext cx="7931224" cy="360040"/>
          </a:xfrm>
        </p:spPr>
        <p:txBody>
          <a:bodyPr/>
          <a:lstStyle/>
          <a:p>
            <a:r>
              <a:rPr lang="zh-CN" altLang="en-US" sz="3000" spc="300" dirty="0">
                <a:solidFill>
                  <a:schemeClr val="tx1"/>
                </a:solidFill>
                <a:latin typeface="微软雅黑" panose="020B0503020204020204" pitchFamily="34" charset="-122"/>
                <a:ea typeface="微软雅黑" panose="020B0503020204020204" pitchFamily="34" charset="-122"/>
              </a:rPr>
              <a:t>语法分析 </a:t>
            </a:r>
            <a:r>
              <a:rPr lang="en-US" altLang="zh-CN" sz="3000" dirty="0">
                <a:solidFill>
                  <a:schemeClr val="tx1"/>
                </a:solidFill>
                <a:ea typeface="微软雅黑" panose="020B0503020204020204" pitchFamily="34" charset="-122"/>
                <a:cs typeface="Times New Roman" panose="02020603050405020304" pitchFamily="18" charset="0"/>
              </a:rPr>
              <a:t>( </a:t>
            </a:r>
            <a:r>
              <a:rPr lang="en-US" altLang="zh-CN" sz="3000" i="1" dirty="0">
                <a:solidFill>
                  <a:schemeClr val="tx1"/>
                </a:solidFill>
                <a:ea typeface="微软雅黑" panose="020B0503020204020204" pitchFamily="34" charset="-122"/>
                <a:cs typeface="Times New Roman" panose="02020603050405020304" pitchFamily="18" charset="0"/>
              </a:rPr>
              <a:t>parsing</a:t>
            </a:r>
            <a:r>
              <a:rPr lang="en-US" altLang="zh-CN" sz="3000" dirty="0">
                <a:solidFill>
                  <a:schemeClr val="tx1"/>
                </a:solidFill>
                <a:ea typeface="微软雅黑" panose="020B0503020204020204" pitchFamily="34" charset="-122"/>
                <a:cs typeface="Times New Roman" panose="02020603050405020304" pitchFamily="18" charset="0"/>
              </a:rPr>
              <a:t>)</a:t>
            </a:r>
            <a:endParaRPr lang="zh-CN" altLang="en-US" sz="3000" b="1" dirty="0">
              <a:solidFill>
                <a:schemeClr val="tx1"/>
              </a:solidFill>
              <a:ea typeface="微软雅黑" panose="020B0503020204020204" pitchFamily="34" charset="-122"/>
              <a:cs typeface="Times New Roman" panose="02020603050405020304" pitchFamily="18" charset="0"/>
            </a:endParaRPr>
          </a:p>
        </p:txBody>
      </p:sp>
      <p:sp>
        <p:nvSpPr>
          <p:cNvPr id="14" name="五边形 13"/>
          <p:cNvSpPr/>
          <p:nvPr/>
        </p:nvSpPr>
        <p:spPr>
          <a:xfrm>
            <a:off x="1" y="195486"/>
            <a:ext cx="755576" cy="432048"/>
          </a:xfrm>
          <a:prstGeom prst="homePlate">
            <a:avLst/>
          </a:prstGeom>
          <a:solidFill>
            <a:srgbClr val="4F81B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 name="组合 14"/>
          <p:cNvGrpSpPr/>
          <p:nvPr/>
        </p:nvGrpSpPr>
        <p:grpSpPr>
          <a:xfrm>
            <a:off x="-786" y="195486"/>
            <a:ext cx="756363" cy="432048"/>
            <a:chOff x="-786" y="195486"/>
            <a:chExt cx="756363" cy="432048"/>
          </a:xfrm>
        </p:grpSpPr>
        <p:sp>
          <p:nvSpPr>
            <p:cNvPr id="19" name="五边形 18"/>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五边形 20"/>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7" name="内容占位符 2"/>
          <p:cNvSpPr>
            <a:spLocks noGrp="1"/>
          </p:cNvSpPr>
          <p:nvPr>
            <p:ph idx="1"/>
          </p:nvPr>
        </p:nvSpPr>
        <p:spPr>
          <a:xfrm>
            <a:off x="428595" y="843558"/>
            <a:ext cx="8103845" cy="3673711"/>
          </a:xfrm>
        </p:spPr>
        <p:txBody>
          <a:bodyPr>
            <a:normAutofit/>
          </a:bodyPr>
          <a:lstStyle/>
          <a:p>
            <a:pPr algn="just">
              <a:buClrTx/>
              <a:buFont typeface="Wingdings" panose="05000000000000000000" pitchFamily="2" charset="2"/>
              <a:buChar char="Ø"/>
            </a:pPr>
            <a:r>
              <a:rPr lang="zh-CN" altLang="en-US" sz="2500" b="1" dirty="0">
                <a:solidFill>
                  <a:schemeClr val="tx1"/>
                </a:solidFill>
                <a:latin typeface="楷体" panose="02010609060101010101" pitchFamily="49" charset="-122"/>
                <a:ea typeface="楷体" panose="02010609060101010101" pitchFamily="49" charset="-122"/>
              </a:rPr>
              <a:t>语法分析器</a:t>
            </a:r>
            <a:r>
              <a:rPr lang="en-US" altLang="zh-CN" sz="2500" b="1" dirty="0">
                <a:solidFill>
                  <a:schemeClr val="tx1"/>
                </a:solidFill>
                <a:ea typeface="楷体" panose="02010609060101010101" pitchFamily="49" charset="-122"/>
                <a:cs typeface="Times New Roman" panose="02020603050405020304" pitchFamily="18" charset="0"/>
              </a:rPr>
              <a:t>(parser)</a:t>
            </a:r>
            <a:r>
              <a:rPr lang="zh-CN" altLang="en-US" sz="2500" b="1" dirty="0">
                <a:solidFill>
                  <a:schemeClr val="tx1"/>
                </a:solidFill>
                <a:latin typeface="楷体" panose="02010609060101010101" pitchFamily="49" charset="-122"/>
                <a:ea typeface="楷体" panose="02010609060101010101" pitchFamily="49" charset="-122"/>
              </a:rPr>
              <a:t>从词法分析器输出的</a:t>
            </a:r>
            <a:r>
              <a:rPr lang="en-US" altLang="zh-CN" sz="2500" b="1" dirty="0">
                <a:solidFill>
                  <a:schemeClr val="tx1"/>
                </a:solidFill>
                <a:ea typeface="楷体" panose="02010609060101010101" pitchFamily="49" charset="-122"/>
                <a:cs typeface="Times New Roman" panose="02020603050405020304" pitchFamily="18" charset="0"/>
              </a:rPr>
              <a:t>token</a:t>
            </a:r>
            <a:r>
              <a:rPr lang="zh-CN" altLang="en-US" sz="2500" b="1" dirty="0">
                <a:solidFill>
                  <a:schemeClr val="tx1"/>
                </a:solidFill>
                <a:latin typeface="楷体" panose="02010609060101010101" pitchFamily="49" charset="-122"/>
                <a:ea typeface="楷体" panose="02010609060101010101" pitchFamily="49" charset="-122"/>
              </a:rPr>
              <a:t>序列中</a:t>
            </a:r>
            <a:r>
              <a:rPr lang="zh-CN" altLang="en-US" sz="2500" b="1" dirty="0">
                <a:solidFill>
                  <a:schemeClr val="tx2">
                    <a:lumMod val="60000"/>
                    <a:lumOff val="40000"/>
                  </a:schemeClr>
                </a:solidFill>
                <a:latin typeface="楷体" panose="02010609060101010101" pitchFamily="49" charset="-122"/>
                <a:ea typeface="楷体" panose="02010609060101010101" pitchFamily="49" charset="-122"/>
              </a:rPr>
              <a:t>识别出各类短语</a:t>
            </a:r>
            <a:r>
              <a:rPr lang="zh-CN" altLang="en-US" sz="2500" b="1" dirty="0">
                <a:solidFill>
                  <a:schemeClr val="tx1"/>
                </a:solidFill>
                <a:latin typeface="楷体" panose="02010609060101010101" pitchFamily="49" charset="-122"/>
                <a:ea typeface="楷体" panose="02010609060101010101" pitchFamily="49" charset="-122"/>
              </a:rPr>
              <a:t>，并</a:t>
            </a:r>
            <a:r>
              <a:rPr lang="zh-CN" altLang="en-US" sz="2500" b="1" dirty="0">
                <a:solidFill>
                  <a:schemeClr val="tx2">
                    <a:lumMod val="60000"/>
                    <a:lumOff val="40000"/>
                  </a:schemeClr>
                </a:solidFill>
                <a:latin typeface="楷体" panose="02010609060101010101" pitchFamily="49" charset="-122"/>
                <a:ea typeface="楷体" panose="02010609060101010101" pitchFamily="49" charset="-122"/>
              </a:rPr>
              <a:t>构造语法分析树</a:t>
            </a:r>
            <a:r>
              <a:rPr lang="en-US" altLang="zh-CN" sz="2500" b="1" dirty="0">
                <a:solidFill>
                  <a:schemeClr val="tx1"/>
                </a:solidFill>
                <a:ea typeface="楷体" panose="02010609060101010101" pitchFamily="49" charset="-122"/>
                <a:cs typeface="Times New Roman" panose="02020603050405020304" pitchFamily="18" charset="0"/>
              </a:rPr>
              <a:t>(parse tree)</a:t>
            </a:r>
            <a:endParaRPr lang="en-US" altLang="zh-CN" sz="2500" b="1" dirty="0">
              <a:solidFill>
                <a:schemeClr val="tx1"/>
              </a:solidFill>
              <a:latin typeface="楷体" panose="02010609060101010101" pitchFamily="49" charset="-122"/>
              <a:ea typeface="楷体" panose="02010609060101010101" pitchFamily="49" charset="-122"/>
            </a:endParaRPr>
          </a:p>
          <a:p>
            <a:pPr lvl="1">
              <a:lnSpc>
                <a:spcPct val="110000"/>
              </a:lnSpc>
              <a:buClrTx/>
              <a:buFont typeface="Wingdings" panose="05000000000000000000" pitchFamily="2" charset="2"/>
              <a:buChar char="Ø"/>
              <a:defRPr/>
            </a:pPr>
            <a:r>
              <a:rPr lang="zh-CN" altLang="en-US" sz="2000" b="1" dirty="0">
                <a:solidFill>
                  <a:schemeClr val="tx1"/>
                </a:solidFill>
                <a:latin typeface="楷体" panose="02010609060101010101" pitchFamily="49" charset="-122"/>
              </a:rPr>
              <a:t>语法分析树描述了</a:t>
            </a:r>
            <a:r>
              <a:rPr lang="zh-CN" altLang="en-US" sz="2000" b="1" dirty="0">
                <a:solidFill>
                  <a:schemeClr val="tx1"/>
                </a:solidFill>
                <a:cs typeface="Times New Roman" panose="02020603050405020304" pitchFamily="18" charset="0"/>
              </a:rPr>
              <a:t>句子</a:t>
            </a:r>
            <a:r>
              <a:rPr lang="zh-CN" altLang="en-US" sz="2000" b="1" dirty="0">
                <a:solidFill>
                  <a:schemeClr val="tx1"/>
                </a:solidFill>
                <a:latin typeface="楷体" panose="02010609060101010101" pitchFamily="49" charset="-122"/>
              </a:rPr>
              <a:t>的语法结构</a:t>
            </a:r>
          </a:p>
          <a:p>
            <a:endParaRPr lang="en-US" altLang="zh-CN" b="1" dirty="0"/>
          </a:p>
          <a:p>
            <a:endParaRPr lang="zh-CN" altLang="en-US" sz="2800" dirty="0"/>
          </a:p>
        </p:txBody>
      </p:sp>
      <p:pic>
        <p:nvPicPr>
          <p:cNvPr id="10" name="Picture 74"/>
          <p:cNvPicPr>
            <a:picLocks noChangeAspect="1" noChangeArrowheads="1"/>
          </p:cNvPicPr>
          <p:nvPr/>
        </p:nvPicPr>
        <p:blipFill>
          <a:blip r:embed="rId3" cstate="print">
            <a:lum contrast="10000"/>
            <a:extLst>
              <a:ext uri="{28A0092B-C50C-407E-A947-70E740481C1C}">
                <a14:useLocalDpi xmlns:a14="http://schemas.microsoft.com/office/drawing/2010/main" val="0"/>
              </a:ext>
            </a:extLst>
          </a:blip>
          <a:srcRect/>
          <a:stretch>
            <a:fillRect/>
          </a:stretch>
        </p:blipFill>
        <p:spPr bwMode="auto">
          <a:xfrm>
            <a:off x="441312" y="2191964"/>
            <a:ext cx="5597826" cy="18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3"/>
          <p:cNvPicPr>
            <a:picLocks noChangeAspect="1" noChangeArrowheads="1"/>
          </p:cNvPicPr>
          <p:nvPr/>
        </p:nvPicPr>
        <p:blipFill>
          <a:blip r:embed="rId4" cstate="print">
            <a:lum contrast="10000"/>
            <a:extLst>
              <a:ext uri="{28A0092B-C50C-407E-A947-70E740481C1C}">
                <a14:useLocalDpi xmlns:a14="http://schemas.microsoft.com/office/drawing/2010/main" val="0"/>
              </a:ext>
            </a:extLst>
          </a:blip>
          <a:srcRect/>
          <a:stretch>
            <a:fillRect/>
          </a:stretch>
        </p:blipFill>
        <p:spPr bwMode="auto">
          <a:xfrm>
            <a:off x="395536" y="4104257"/>
            <a:ext cx="5575786" cy="65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084168" y="1945765"/>
            <a:ext cx="2487221" cy="269473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defRPr/>
            </a:pPr>
            <a:r>
              <a:rPr lang="zh-CN" altLang="en-US" sz="2400" b="1" dirty="0">
                <a:solidFill>
                  <a:schemeClr val="tx1"/>
                </a:solidFill>
                <a:latin typeface="Times New Roman" panose="02020603050405020304" pitchFamily="18" charset="0"/>
              </a:rPr>
              <a:t>任务：组词成句</a:t>
            </a:r>
            <a:endParaRPr lang="en-US" altLang="zh-CN" sz="2400" b="1" dirty="0">
              <a:solidFill>
                <a:schemeClr val="tx1"/>
              </a:solidFill>
              <a:latin typeface="Times New Roman" panose="02020603050405020304" pitchFamily="18" charset="0"/>
            </a:endParaRPr>
          </a:p>
          <a:p>
            <a:pPr eaLnBrk="1" hangingPunct="1">
              <a:defRPr/>
            </a:pPr>
            <a:endParaRPr lang="en-US" altLang="zh-CN" sz="2400" b="1" dirty="0">
              <a:solidFill>
                <a:schemeClr val="tx1"/>
              </a:solidFill>
              <a:latin typeface="Times New Roman" panose="02020603050405020304" pitchFamily="18" charset="0"/>
            </a:endParaRPr>
          </a:p>
          <a:p>
            <a:pPr eaLnBrk="1" hangingPunct="1">
              <a:defRPr/>
            </a:pPr>
            <a:r>
              <a:rPr lang="zh-CN" altLang="en-US" sz="2400" b="1" dirty="0">
                <a:solidFill>
                  <a:schemeClr val="tx1"/>
                </a:solidFill>
                <a:latin typeface="Times New Roman" panose="02020603050405020304" pitchFamily="18" charset="0"/>
              </a:rPr>
              <a:t>输入：单词串（</a:t>
            </a:r>
            <a:r>
              <a:rPr lang="en-US" altLang="zh-CN" sz="2400" b="1" dirty="0">
                <a:solidFill>
                  <a:schemeClr val="tx1"/>
                </a:solidFill>
                <a:latin typeface="Times New Roman" panose="02020603050405020304" pitchFamily="18" charset="0"/>
              </a:rPr>
              <a:t>token</a:t>
            </a:r>
            <a:r>
              <a:rPr lang="zh-CN" altLang="en-US" sz="2400" b="1" dirty="0">
                <a:solidFill>
                  <a:schemeClr val="tx1"/>
                </a:solidFill>
                <a:latin typeface="Times New Roman" panose="02020603050405020304" pitchFamily="18" charset="0"/>
              </a:rPr>
              <a:t>序列）</a:t>
            </a:r>
          </a:p>
          <a:p>
            <a:pPr marL="342900" lvl="1" indent="-342900" eaLnBrk="1" hangingPunct="1">
              <a:buClr>
                <a:schemeClr val="folHlink"/>
              </a:buClr>
              <a:buSzPct val="60000"/>
              <a:defRPr/>
            </a:pPr>
            <a:endParaRPr lang="en-US" altLang="zh-CN" sz="2400" b="1" dirty="0">
              <a:solidFill>
                <a:schemeClr val="tx1"/>
              </a:solidFill>
              <a:latin typeface="Times New Roman" panose="02020603050405020304" pitchFamily="18" charset="0"/>
            </a:endParaRPr>
          </a:p>
          <a:p>
            <a:pPr marL="342900" lvl="1" indent="-342900" eaLnBrk="1" hangingPunct="1">
              <a:buClr>
                <a:schemeClr val="folHlink"/>
              </a:buClr>
              <a:buSzPct val="60000"/>
              <a:defRPr/>
            </a:pPr>
            <a:r>
              <a:rPr lang="zh-CN" altLang="en-US" sz="2400" b="1" dirty="0">
                <a:solidFill>
                  <a:schemeClr val="tx1"/>
                </a:solidFill>
                <a:latin typeface="Times New Roman" panose="02020603050405020304" pitchFamily="18" charset="0"/>
              </a:rPr>
              <a:t>输出：语法成分（语法分析树）</a:t>
            </a:r>
            <a:endParaRPr lang="en-US" altLang="zh-CN" sz="2400" b="1"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 calcmode="lin" valueType="num">
                                      <p:cBhvr>
                                        <p:cTn id="7" dur="500" fill="hold"/>
                                        <p:tgtEl>
                                          <p:spTgt spid="1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17">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3" name="内容占位符 2"/>
          <p:cNvSpPr>
            <a:spLocks noGrp="1"/>
          </p:cNvSpPr>
          <p:nvPr>
            <p:ph idx="1"/>
          </p:nvPr>
        </p:nvSpPr>
        <p:spPr>
          <a:xfrm>
            <a:off x="539552" y="857238"/>
            <a:ext cx="7632848" cy="2588022"/>
          </a:xfrm>
        </p:spPr>
        <p:txBody>
          <a:bodyPr/>
          <a:lstStyle/>
          <a:p>
            <a:pPr marL="0" indent="0">
              <a:buFont typeface="Wingdings" panose="05000000000000000000" pitchFamily="2" charset="2"/>
              <a:buNone/>
              <a:defRPr/>
            </a:pPr>
            <a:r>
              <a:rPr lang="en-US" altLang="zh-CN" sz="2800" dirty="0">
                <a:solidFill>
                  <a:srgbClr val="0000FF"/>
                </a:solidFill>
              </a:rPr>
              <a:t>	    </a:t>
            </a:r>
            <a:r>
              <a:rPr lang="en-US" altLang="zh-CN" sz="2800" b="1" dirty="0">
                <a:solidFill>
                  <a:schemeClr val="tx1"/>
                </a:solidFill>
              </a:rPr>
              <a:t>position  =   initial  +   rate  *    60     ;</a:t>
            </a:r>
          </a:p>
          <a:p>
            <a:pPr marL="0" indent="0">
              <a:buFont typeface="Wingdings" panose="05000000000000000000" pitchFamily="2" charset="2"/>
              <a:buNone/>
              <a:defRPr/>
            </a:pPr>
            <a:r>
              <a:rPr lang="en-US" altLang="zh-CN" sz="1000" b="1" dirty="0">
                <a:solidFill>
                  <a:schemeClr val="tx1"/>
                </a:solidFill>
              </a:rPr>
              <a:t>       </a:t>
            </a:r>
            <a:r>
              <a:rPr lang="en-US" altLang="zh-CN" sz="1600" b="1" dirty="0">
                <a:solidFill>
                  <a:schemeClr val="tx1"/>
                </a:solidFill>
              </a:rPr>
              <a:t>                     &lt;id, position&gt;  &lt;=&gt;   &lt;</a:t>
            </a:r>
            <a:r>
              <a:rPr lang="en-US" altLang="zh-CN" sz="1600" b="1" dirty="0" err="1">
                <a:solidFill>
                  <a:schemeClr val="tx1"/>
                </a:solidFill>
              </a:rPr>
              <a:t>id,initial</a:t>
            </a:r>
            <a:r>
              <a:rPr lang="en-US" altLang="zh-CN" sz="1600" b="1" dirty="0">
                <a:solidFill>
                  <a:schemeClr val="tx1"/>
                </a:solidFill>
              </a:rPr>
              <a:t>&gt;  &lt;+&gt; &lt;id, rate&gt; &lt;*&gt; &lt;num,60&gt; &lt;;&gt;</a:t>
            </a:r>
          </a:p>
          <a:p>
            <a:pPr>
              <a:defRPr/>
            </a:pPr>
            <a:endParaRPr lang="zh-CN" altLang="en-US" sz="2000" dirty="0"/>
          </a:p>
        </p:txBody>
      </p:sp>
      <p:sp>
        <p:nvSpPr>
          <p:cNvPr id="26626" name="标题 1"/>
          <p:cNvSpPr>
            <a:spLocks noGrp="1"/>
          </p:cNvSpPr>
          <p:nvPr>
            <p:ph type="title"/>
          </p:nvPr>
        </p:nvSpPr>
        <p:spPr/>
        <p:txBody>
          <a:bodyPr>
            <a:noAutofit/>
          </a:bodyPr>
          <a:lstStyle/>
          <a:p>
            <a:r>
              <a:rPr lang="zh-CN" altLang="en-US" sz="3000" spc="300" dirty="0">
                <a:solidFill>
                  <a:schemeClr val="tx1"/>
                </a:solidFill>
                <a:latin typeface="微软雅黑" panose="020B0503020204020204" pitchFamily="34" charset="-122"/>
                <a:ea typeface="微软雅黑" panose="020B0503020204020204" pitchFamily="34" charset="-122"/>
              </a:rPr>
              <a:t>例</a:t>
            </a:r>
            <a:r>
              <a:rPr lang="en-US" altLang="zh-CN" sz="3000" dirty="0">
                <a:solidFill>
                  <a:schemeClr val="tx1"/>
                </a:solidFill>
                <a:latin typeface="微软雅黑" panose="020B0503020204020204" pitchFamily="34" charset="-122"/>
                <a:ea typeface="微软雅黑" panose="020B0503020204020204" pitchFamily="34" charset="-122"/>
              </a:rPr>
              <a:t>1</a:t>
            </a:r>
            <a:r>
              <a:rPr lang="zh-CN" altLang="en-US" sz="3000" dirty="0">
                <a:solidFill>
                  <a:schemeClr val="tx1"/>
                </a:solidFill>
                <a:latin typeface="微软雅黑" panose="020B0503020204020204" pitchFamily="34" charset="-122"/>
                <a:ea typeface="微软雅黑" panose="020B0503020204020204" pitchFamily="34" charset="-122"/>
              </a:rPr>
              <a:t>：赋</a:t>
            </a:r>
            <a:r>
              <a:rPr lang="zh-CN" altLang="en-US" sz="3000" spc="300" dirty="0">
                <a:solidFill>
                  <a:schemeClr val="tx1"/>
                </a:solidFill>
                <a:latin typeface="微软雅黑" panose="020B0503020204020204" pitchFamily="34" charset="-122"/>
                <a:ea typeface="微软雅黑" panose="020B0503020204020204" pitchFamily="34" charset="-122"/>
              </a:rPr>
              <a:t>值语句的分析树</a:t>
            </a:r>
          </a:p>
        </p:txBody>
      </p:sp>
      <p:grpSp>
        <p:nvGrpSpPr>
          <p:cNvPr id="9" name="组合 14"/>
          <p:cNvGrpSpPr/>
          <p:nvPr/>
        </p:nvGrpSpPr>
        <p:grpSpPr>
          <a:xfrm>
            <a:off x="-786" y="195486"/>
            <a:ext cx="756363" cy="432048"/>
            <a:chOff x="-786" y="195486"/>
            <a:chExt cx="756363" cy="432048"/>
          </a:xfrm>
        </p:grpSpPr>
        <p:sp>
          <p:nvSpPr>
            <p:cNvPr id="10" name="五边形 9"/>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五边形 10"/>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7" name="组合 6"/>
          <p:cNvGrpSpPr/>
          <p:nvPr/>
        </p:nvGrpSpPr>
        <p:grpSpPr>
          <a:xfrm>
            <a:off x="1187624" y="1923678"/>
            <a:ext cx="6088835" cy="2578381"/>
            <a:chOff x="787421" y="2081601"/>
            <a:chExt cx="7409259" cy="3061899"/>
          </a:xfrm>
        </p:grpSpPr>
        <p:grpSp>
          <p:nvGrpSpPr>
            <p:cNvPr id="3" name="组合 2"/>
            <p:cNvGrpSpPr/>
            <p:nvPr/>
          </p:nvGrpSpPr>
          <p:grpSpPr>
            <a:xfrm>
              <a:off x="787421" y="2081601"/>
              <a:ext cx="7409259" cy="3061899"/>
              <a:chOff x="787421" y="2081601"/>
              <a:chExt cx="7409259" cy="3061899"/>
            </a:xfrm>
          </p:grpSpPr>
          <p:pic>
            <p:nvPicPr>
              <p:cNvPr id="2" name="图片 1"/>
              <p:cNvPicPr>
                <a:picLocks noChangeAspect="1"/>
              </p:cNvPicPr>
              <p:nvPr/>
            </p:nvPicPr>
            <p:blipFill>
              <a:blip r:embed="rId3"/>
              <a:stretch>
                <a:fillRect/>
              </a:stretch>
            </p:blipFill>
            <p:spPr>
              <a:xfrm>
                <a:off x="787421" y="2081601"/>
                <a:ext cx="7409259" cy="3061899"/>
              </a:xfrm>
              <a:prstGeom prst="rect">
                <a:avLst/>
              </a:prstGeom>
            </p:spPr>
          </p:pic>
          <p:cxnSp>
            <p:nvCxnSpPr>
              <p:cNvPr id="4" name="直接连接符 3"/>
              <p:cNvCxnSpPr/>
              <p:nvPr/>
            </p:nvCxnSpPr>
            <p:spPr>
              <a:xfrm>
                <a:off x="3779912" y="2427734"/>
                <a:ext cx="2448272" cy="36004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6048164" y="2787775"/>
                <a:ext cx="360040" cy="229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a:t>
                </a:r>
                <a:endParaRPr lang="zh-CN" altLang="en-US" sz="2400" b="1" dirty="0">
                  <a:solidFill>
                    <a:schemeClr val="tx1"/>
                  </a:solidFill>
                </a:endParaRPr>
              </a:p>
            </p:txBody>
          </p:sp>
        </p:grpSp>
        <p:sp>
          <p:nvSpPr>
            <p:cNvPr id="6" name="矩形 5"/>
            <p:cNvSpPr/>
            <p:nvPr/>
          </p:nvSpPr>
          <p:spPr>
            <a:xfrm>
              <a:off x="2771800" y="2643758"/>
              <a:ext cx="21602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55776" y="3003798"/>
            <a:ext cx="4824536" cy="1512168"/>
            <a:chOff x="2555776" y="3003798"/>
            <a:chExt cx="4824536" cy="1512168"/>
          </a:xfrm>
        </p:grpSpPr>
        <p:sp>
          <p:nvSpPr>
            <p:cNvPr id="8" name="矩形 7"/>
            <p:cNvSpPr/>
            <p:nvPr/>
          </p:nvSpPr>
          <p:spPr>
            <a:xfrm>
              <a:off x="2555776" y="3003798"/>
              <a:ext cx="1091039" cy="10081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913009" y="3507854"/>
              <a:ext cx="1091039" cy="10081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289273" y="3507854"/>
              <a:ext cx="1091039" cy="10081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p:cTn id="7" dur="500" fill="hold"/>
                                        <p:tgtEl>
                                          <p:spTgt spid="3072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072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072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0723">
                                            <p:txEl>
                                              <p:pRg st="1" end="1"/>
                                            </p:txEl>
                                          </p:spTgt>
                                        </p:tgtEl>
                                        <p:attrNameLst>
                                          <p:attrName>style.visibility</p:attrName>
                                        </p:attrNameLst>
                                      </p:cBhvr>
                                      <p:to>
                                        <p:strVal val="visible"/>
                                      </p:to>
                                    </p:set>
                                    <p:anim calcmode="lin" valueType="num">
                                      <p:cBhvr>
                                        <p:cTn id="14" dur="500" fill="hold"/>
                                        <p:tgtEl>
                                          <p:spTgt spid="3072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072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072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1500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sz="1600" dirty="0">
              <a:solidFill>
                <a:schemeClr val="tx1">
                  <a:lumMod val="85000"/>
                  <a:lumOff val="15000"/>
                </a:schemeClr>
              </a:solidFill>
            </a:endParaRPr>
          </a:p>
        </p:txBody>
      </p:sp>
      <p:sp>
        <p:nvSpPr>
          <p:cNvPr id="8" name="矩形 7"/>
          <p:cNvSpPr/>
          <p:nvPr/>
        </p:nvSpPr>
        <p:spPr>
          <a:xfrm>
            <a:off x="4500563" y="1357313"/>
            <a:ext cx="4357687" cy="2605200"/>
          </a:xfrm>
          <a:prstGeom prst="rect">
            <a:avLst/>
          </a:prstGeom>
          <a:ln w="12700">
            <a:noFill/>
          </a:ln>
        </p:spPr>
        <p:txBody>
          <a:bodyPr>
            <a:spAutoFit/>
          </a:bodyPr>
          <a:lstStyle/>
          <a:p>
            <a:pPr>
              <a:lnSpc>
                <a:spcPts val="4000"/>
              </a:lnSpc>
              <a:defRPr/>
            </a:pPr>
            <a:r>
              <a:rPr lang="zh-CN" altLang="en-US" sz="2500" b="1" dirty="0">
                <a:solidFill>
                  <a:schemeClr val="accent2"/>
                </a:solidFill>
                <a:latin typeface="微软雅黑" panose="020B0503020204020204" pitchFamily="34" charset="-122"/>
                <a:ea typeface="微软雅黑" panose="020B0503020204020204" pitchFamily="34" charset="-122"/>
              </a:rPr>
              <a:t>1.1 什么是编译</a:t>
            </a:r>
          </a:p>
          <a:p>
            <a:pPr>
              <a:lnSpc>
                <a:spcPts val="4000"/>
              </a:lnSpc>
              <a:defRPr/>
            </a:pPr>
            <a:r>
              <a:rPr lang="zh-CN" altLang="en-US" sz="2500" b="1" dirty="0">
                <a:solidFill>
                  <a:schemeClr val="bg1">
                    <a:lumMod val="50000"/>
                  </a:schemeClr>
                </a:solidFill>
                <a:latin typeface="微软雅黑" panose="020B0503020204020204" pitchFamily="34" charset="-122"/>
                <a:ea typeface="微软雅黑" panose="020B0503020204020204" pitchFamily="34" charset="-122"/>
              </a:rPr>
              <a:t>1.2 编译系统的结构</a:t>
            </a:r>
          </a:p>
          <a:p>
            <a:pPr>
              <a:lnSpc>
                <a:spcPts val="4000"/>
              </a:lnSpc>
              <a:defRPr/>
            </a:pPr>
            <a:r>
              <a:rPr lang="en-US" altLang="zh-CN" sz="2500" b="1" dirty="0">
                <a:solidFill>
                  <a:schemeClr val="bg1">
                    <a:lumMod val="50000"/>
                  </a:schemeClr>
                </a:solidFill>
                <a:latin typeface="微软雅黑" panose="020B0503020204020204" pitchFamily="34" charset="-122"/>
                <a:ea typeface="微软雅黑" panose="020B0503020204020204" pitchFamily="34" charset="-122"/>
              </a:rPr>
              <a:t>1.3 </a:t>
            </a:r>
            <a:r>
              <a:rPr lang="zh-CN" altLang="en-US" sz="2500" b="1" dirty="0">
                <a:solidFill>
                  <a:schemeClr val="bg1">
                    <a:lumMod val="50000"/>
                  </a:schemeClr>
                </a:solidFill>
                <a:latin typeface="微软雅黑" panose="020B0503020204020204" pitchFamily="34" charset="-122"/>
                <a:ea typeface="微软雅黑" panose="020B0503020204020204" pitchFamily="34" charset="-122"/>
              </a:rPr>
              <a:t>编译器的生成</a:t>
            </a:r>
            <a:endParaRPr lang="en-US" altLang="zh-CN" sz="2500" b="1" dirty="0">
              <a:solidFill>
                <a:schemeClr val="bg1">
                  <a:lumMod val="50000"/>
                </a:schemeClr>
              </a:solidFill>
              <a:latin typeface="微软雅黑" panose="020B0503020204020204" pitchFamily="34" charset="-122"/>
              <a:ea typeface="微软雅黑" panose="020B0503020204020204" pitchFamily="34" charset="-122"/>
            </a:endParaRPr>
          </a:p>
          <a:p>
            <a:pPr>
              <a:lnSpc>
                <a:spcPts val="4000"/>
              </a:lnSpc>
              <a:defRPr/>
            </a:pPr>
            <a:r>
              <a:rPr lang="zh-CN" altLang="en-US" sz="2500" b="1" dirty="0">
                <a:solidFill>
                  <a:schemeClr val="bg1">
                    <a:lumMod val="50000"/>
                  </a:schemeClr>
                </a:solidFill>
                <a:latin typeface="微软雅黑" panose="020B0503020204020204" pitchFamily="34" charset="-122"/>
                <a:ea typeface="微软雅黑" panose="020B0503020204020204" pitchFamily="34" charset="-122"/>
              </a:rPr>
              <a:t>1.</a:t>
            </a:r>
            <a:r>
              <a:rPr lang="en-US" altLang="zh-CN" sz="2500" b="1" dirty="0">
                <a:solidFill>
                  <a:schemeClr val="bg1">
                    <a:lumMod val="50000"/>
                  </a:schemeClr>
                </a:solidFill>
                <a:latin typeface="微软雅黑" panose="020B0503020204020204" pitchFamily="34" charset="-122"/>
                <a:ea typeface="微软雅黑" panose="020B0503020204020204" pitchFamily="34" charset="-122"/>
              </a:rPr>
              <a:t>4</a:t>
            </a:r>
            <a:r>
              <a:rPr lang="zh-CN" altLang="en-US" sz="2500" b="1" dirty="0">
                <a:solidFill>
                  <a:schemeClr val="bg1">
                    <a:lumMod val="50000"/>
                  </a:schemeClr>
                </a:solidFill>
                <a:latin typeface="微软雅黑" panose="020B0503020204020204" pitchFamily="34" charset="-122"/>
                <a:ea typeface="微软雅黑" panose="020B0503020204020204" pitchFamily="34" charset="-122"/>
              </a:rPr>
              <a:t> 为什么要学习编译原理</a:t>
            </a:r>
          </a:p>
          <a:p>
            <a:pPr>
              <a:lnSpc>
                <a:spcPts val="4000"/>
              </a:lnSpc>
              <a:defRPr/>
            </a:pPr>
            <a:r>
              <a:rPr lang="zh-CN" altLang="en-US" sz="2500" b="1" dirty="0">
                <a:solidFill>
                  <a:schemeClr val="bg1">
                    <a:lumMod val="50000"/>
                  </a:schemeClr>
                </a:solidFill>
                <a:latin typeface="微软雅黑" panose="020B0503020204020204" pitchFamily="34" charset="-122"/>
                <a:ea typeface="微软雅黑" panose="020B0503020204020204" pitchFamily="34" charset="-122"/>
              </a:rPr>
              <a:t>1.</a:t>
            </a:r>
            <a:r>
              <a:rPr lang="en-US" altLang="zh-CN" sz="2500" b="1" dirty="0">
                <a:solidFill>
                  <a:schemeClr val="bg1">
                    <a:lumMod val="50000"/>
                  </a:schemeClr>
                </a:solidFill>
                <a:latin typeface="微软雅黑" panose="020B0503020204020204" pitchFamily="34" charset="-122"/>
                <a:ea typeface="微软雅黑" panose="020B0503020204020204" pitchFamily="34" charset="-122"/>
              </a:rPr>
              <a:t>5 </a:t>
            </a:r>
            <a:r>
              <a:rPr lang="zh-CN" altLang="en-US" sz="2500" b="1" dirty="0">
                <a:solidFill>
                  <a:schemeClr val="bg1">
                    <a:lumMod val="50000"/>
                  </a:schemeClr>
                </a:solidFill>
                <a:latin typeface="微软雅黑" panose="020B0503020204020204" pitchFamily="34" charset="-122"/>
                <a:ea typeface="微软雅黑" panose="020B0503020204020204" pitchFamily="34" charset="-122"/>
              </a:rPr>
              <a:t>编译技术的应用</a:t>
            </a:r>
          </a:p>
        </p:txBody>
      </p:sp>
      <p:pic>
        <p:nvPicPr>
          <p:cNvPr id="28676" name="Picture 7" descr="E:\工大编译\ppt\制作\0330e9c554c768200000158fc50d53d.jpg"/>
          <p:cNvPicPr>
            <a:picLocks noChangeAspect="1" noChangeArrowheads="1"/>
          </p:cNvPicPr>
          <p:nvPr/>
        </p:nvPicPr>
        <p:blipFill>
          <a:blip r:embed="rId2">
            <a:extLst>
              <a:ext uri="{28A0092B-C50C-407E-A947-70E740481C1C}">
                <a14:useLocalDpi xmlns:a14="http://schemas.microsoft.com/office/drawing/2010/main" val="0"/>
              </a:ext>
            </a:extLst>
          </a:blip>
          <a:srcRect l="15538" r="21837"/>
          <a:stretch>
            <a:fillRect/>
          </a:stretch>
        </p:blipFill>
        <p:spPr bwMode="auto">
          <a:xfrm>
            <a:off x="-6350" y="0"/>
            <a:ext cx="429577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4143375" y="357188"/>
            <a:ext cx="2948905" cy="785812"/>
          </a:xfrm>
          <a:prstGeom prst="rect">
            <a:avLst/>
          </a:prstGeom>
          <a:solidFill>
            <a:schemeClr val="accent2">
              <a:lumMod val="60000"/>
              <a:lumOff val="4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r>
              <a:rPr lang="zh-CN" altLang="en-US" sz="4000" b="1" spc="600" dirty="0">
                <a:solidFill>
                  <a:schemeClr val="bg1"/>
                </a:solidFill>
                <a:latin typeface="微软雅黑" panose="020B0503020204020204" pitchFamily="34" charset="-122"/>
                <a:ea typeface="微软雅黑" panose="020B0503020204020204" pitchFamily="34" charset="-122"/>
              </a:rPr>
              <a:t>本章内容</a:t>
            </a:r>
            <a:endParaRPr lang="zh-CN" altLang="en-US" sz="1600" dirty="0">
              <a:solidFill>
                <a:schemeClr val="tx1">
                  <a:lumMod val="85000"/>
                  <a:lumOff val="15000"/>
                </a:schemeClr>
              </a:solidFill>
            </a:endParaRPr>
          </a:p>
        </p:txBody>
      </p:sp>
    </p:spTree>
    <p:extLst>
      <p:ext uri="{BB962C8B-B14F-4D97-AF65-F5344CB8AC3E}">
        <p14:creationId xmlns:p14="http://schemas.microsoft.com/office/powerpoint/2010/main" val="3238000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2" name="组合 14"/>
          <p:cNvGrpSpPr/>
          <p:nvPr/>
        </p:nvGrpSpPr>
        <p:grpSpPr>
          <a:xfrm>
            <a:off x="-786" y="195486"/>
            <a:ext cx="756363" cy="432048"/>
            <a:chOff x="-786" y="195486"/>
            <a:chExt cx="756363" cy="432048"/>
          </a:xfrm>
        </p:grpSpPr>
        <p:sp>
          <p:nvSpPr>
            <p:cNvPr id="59" name="五边形 58"/>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0" name="五边形 59"/>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61" name="Rectangle 2"/>
          <p:cNvSpPr>
            <a:spLocks noGrp="1" noChangeArrowheads="1"/>
          </p:cNvSpPr>
          <p:nvPr>
            <p:ph type="title"/>
          </p:nvPr>
        </p:nvSpPr>
        <p:spPr>
          <a:xfrm>
            <a:off x="642910" y="-10870"/>
            <a:ext cx="8229600" cy="939546"/>
          </a:xfrm>
        </p:spPr>
        <p:txBody>
          <a:bodyPr>
            <a:normAutofit/>
          </a:bodyPr>
          <a:lstStyle/>
          <a:p>
            <a:pPr algn="l"/>
            <a:r>
              <a:rPr lang="en-US" altLang="zh-CN" sz="3000" b="1" dirty="0">
                <a:solidFill>
                  <a:schemeClr val="bg1"/>
                </a:solidFill>
                <a:latin typeface="微软雅黑" panose="020B0503020204020204" pitchFamily="34" charset="-122"/>
                <a:ea typeface="微软雅黑" panose="020B0503020204020204" pitchFamily="34" charset="-122"/>
              </a:rPr>
              <a:t> </a:t>
            </a:r>
            <a:r>
              <a:rPr lang="zh-CN" altLang="en-US" sz="3000" b="1" spc="300" dirty="0">
                <a:solidFill>
                  <a:schemeClr val="tx1"/>
                </a:solidFill>
                <a:latin typeface="微软雅黑" panose="020B0503020204020204" pitchFamily="34" charset="-122"/>
                <a:ea typeface="微软雅黑" panose="020B0503020204020204" pitchFamily="34" charset="-122"/>
              </a:rPr>
              <a:t>例</a:t>
            </a:r>
            <a:r>
              <a:rPr lang="en-US" altLang="zh-CN" sz="3000" b="1" spc="300" dirty="0">
                <a:solidFill>
                  <a:schemeClr val="tx1"/>
                </a:solidFill>
                <a:latin typeface="微软雅黑" panose="020B0503020204020204" pitchFamily="34" charset="-122"/>
                <a:ea typeface="微软雅黑" panose="020B0503020204020204" pitchFamily="34" charset="-122"/>
              </a:rPr>
              <a:t>2</a:t>
            </a:r>
            <a:r>
              <a:rPr lang="zh-CN" altLang="en-US" sz="3000" b="1" spc="300" dirty="0">
                <a:solidFill>
                  <a:schemeClr val="tx1"/>
                </a:solidFill>
                <a:latin typeface="微软雅黑" panose="020B0503020204020204" pitchFamily="34" charset="-122"/>
                <a:ea typeface="微软雅黑" panose="020B0503020204020204" pitchFamily="34" charset="-122"/>
              </a:rPr>
              <a:t>：变量声明语句的分析树</a:t>
            </a:r>
          </a:p>
        </p:txBody>
      </p:sp>
      <p:sp>
        <p:nvSpPr>
          <p:cNvPr id="62" name="内容占位符 2"/>
          <p:cNvSpPr>
            <a:spLocks noGrp="1"/>
          </p:cNvSpPr>
          <p:nvPr>
            <p:ph idx="1"/>
          </p:nvPr>
        </p:nvSpPr>
        <p:spPr>
          <a:xfrm>
            <a:off x="557242" y="857238"/>
            <a:ext cx="8229600" cy="4089161"/>
          </a:xfrm>
        </p:spPr>
        <p:txBody>
          <a:bodyPr>
            <a:normAutofit lnSpcReduction="10000"/>
          </a:bodyPr>
          <a:lstStyle/>
          <a:p>
            <a:pPr>
              <a:buClrTx/>
              <a:buFont typeface="Wingdings" panose="05000000000000000000" pitchFamily="2" charset="2"/>
              <a:buChar char="Ø"/>
            </a:pPr>
            <a:r>
              <a:rPr lang="zh-CN" altLang="en-US" sz="2500" b="1" dirty="0">
                <a:solidFill>
                  <a:schemeClr val="tx1"/>
                </a:solidFill>
                <a:latin typeface="楷体" panose="02010609060101010101" pitchFamily="49" charset="-122"/>
                <a:cs typeface="Times New Roman" panose="02020603050405020304" pitchFamily="18" charset="0"/>
              </a:rPr>
              <a:t>文法：</a:t>
            </a:r>
            <a:endParaRPr lang="en-US" altLang="zh-CN" sz="2500" b="1" dirty="0">
              <a:solidFill>
                <a:schemeClr val="tx1"/>
              </a:solidFill>
              <a:latin typeface="楷体" panose="02010609060101010101" pitchFamily="49" charset="-122"/>
              <a:cs typeface="Times New Roman" panose="02020603050405020304" pitchFamily="18" charset="0"/>
            </a:endParaRPr>
          </a:p>
          <a:p>
            <a:pPr lvl="1">
              <a:buNone/>
            </a:pPr>
            <a:r>
              <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rPr>
              <a:t>&lt;</a:t>
            </a:r>
            <a:r>
              <a:rPr lang="en-US" altLang="zh-CN" sz="2500" b="1" i="1" dirty="0">
                <a:solidFill>
                  <a:schemeClr val="tx1"/>
                </a:solidFill>
                <a:latin typeface="Times New Roman" panose="02020603050405020304" pitchFamily="18" charset="0"/>
                <a:ea typeface="楷体_GB2312" pitchFamily="49" charset="-122"/>
                <a:cs typeface="Times New Roman" panose="02020603050405020304" pitchFamily="18" charset="0"/>
              </a:rPr>
              <a:t>D</a:t>
            </a:r>
            <a:r>
              <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rPr>
              <a:t>&gt; → &lt;</a:t>
            </a:r>
            <a:r>
              <a:rPr lang="en-US" altLang="zh-CN" sz="2500" b="1" i="1" dirty="0">
                <a:solidFill>
                  <a:schemeClr val="tx1"/>
                </a:solidFill>
                <a:latin typeface="Times New Roman" panose="02020603050405020304" pitchFamily="18" charset="0"/>
                <a:ea typeface="楷体_GB2312" pitchFamily="49" charset="-122"/>
                <a:cs typeface="Times New Roman" panose="02020603050405020304" pitchFamily="18" charset="0"/>
              </a:rPr>
              <a:t>T</a:t>
            </a:r>
            <a:r>
              <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rPr>
              <a:t>&gt; &lt;</a:t>
            </a:r>
            <a:r>
              <a:rPr lang="en-US" altLang="zh-CN" sz="2500" b="1" i="1" dirty="0">
                <a:solidFill>
                  <a:schemeClr val="tx1"/>
                </a:solidFill>
                <a:latin typeface="Times New Roman" panose="02020603050405020304" pitchFamily="18" charset="0"/>
                <a:ea typeface="楷体_GB2312" pitchFamily="49" charset="-122"/>
                <a:cs typeface="Times New Roman" panose="02020603050405020304" pitchFamily="18" charset="0"/>
              </a:rPr>
              <a:t>IDS</a:t>
            </a:r>
            <a:r>
              <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rPr>
              <a:t>&gt;;</a:t>
            </a:r>
          </a:p>
          <a:p>
            <a:pPr lvl="1">
              <a:buNone/>
            </a:pPr>
            <a:r>
              <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rPr>
              <a:t>&lt;</a:t>
            </a:r>
            <a:r>
              <a:rPr lang="en-US" altLang="zh-CN" sz="2500" b="1" i="1" dirty="0">
                <a:solidFill>
                  <a:schemeClr val="tx1"/>
                </a:solidFill>
                <a:latin typeface="Times New Roman" panose="02020603050405020304" pitchFamily="18" charset="0"/>
                <a:ea typeface="楷体_GB2312" pitchFamily="49" charset="-122"/>
                <a:cs typeface="Times New Roman" panose="02020603050405020304" pitchFamily="18" charset="0"/>
              </a:rPr>
              <a:t>T</a:t>
            </a:r>
            <a:r>
              <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rPr>
              <a:t>&gt; → </a:t>
            </a:r>
            <a:r>
              <a:rPr lang="en-US" altLang="zh-CN" sz="2500" b="1" dirty="0" err="1">
                <a:solidFill>
                  <a:schemeClr val="tx1"/>
                </a:solidFill>
                <a:latin typeface="Times New Roman" panose="02020603050405020304" pitchFamily="18" charset="0"/>
                <a:ea typeface="楷体_GB2312" pitchFamily="49" charset="-122"/>
                <a:cs typeface="Times New Roman" panose="02020603050405020304" pitchFamily="18" charset="0"/>
              </a:rPr>
              <a:t>int</a:t>
            </a:r>
            <a:r>
              <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rPr>
              <a:t> | real | char | </a:t>
            </a:r>
            <a:r>
              <a:rPr lang="en-US" altLang="zh-CN" sz="2500" b="1" dirty="0" err="1">
                <a:solidFill>
                  <a:schemeClr val="tx1"/>
                </a:solidFill>
                <a:latin typeface="Times New Roman" panose="02020603050405020304" pitchFamily="18" charset="0"/>
                <a:ea typeface="楷体_GB2312" pitchFamily="49" charset="-122"/>
                <a:cs typeface="Times New Roman" panose="02020603050405020304" pitchFamily="18" charset="0"/>
              </a:rPr>
              <a:t>bool</a:t>
            </a:r>
            <a:endPar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lvl="1">
              <a:buNone/>
            </a:pPr>
            <a:r>
              <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rPr>
              <a:t>&lt;</a:t>
            </a:r>
            <a:r>
              <a:rPr lang="en-US" altLang="zh-CN" sz="2500" b="1" i="1" dirty="0">
                <a:solidFill>
                  <a:schemeClr val="tx1"/>
                </a:solidFill>
                <a:latin typeface="Times New Roman" panose="02020603050405020304" pitchFamily="18" charset="0"/>
                <a:ea typeface="楷体_GB2312" pitchFamily="49" charset="-122"/>
                <a:cs typeface="Times New Roman" panose="02020603050405020304" pitchFamily="18" charset="0"/>
              </a:rPr>
              <a:t>IDS</a:t>
            </a:r>
            <a:r>
              <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rPr>
              <a:t>&gt; → id | &lt;</a:t>
            </a:r>
            <a:r>
              <a:rPr lang="en-US" altLang="zh-CN" sz="2500" b="1" i="1" dirty="0">
                <a:solidFill>
                  <a:schemeClr val="tx1"/>
                </a:solidFill>
                <a:latin typeface="Times New Roman" panose="02020603050405020304" pitchFamily="18" charset="0"/>
                <a:ea typeface="楷体_GB2312" pitchFamily="49" charset="-122"/>
                <a:cs typeface="Times New Roman" panose="02020603050405020304" pitchFamily="18" charset="0"/>
              </a:rPr>
              <a:t>IDS</a:t>
            </a:r>
            <a:r>
              <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rPr>
              <a:t>&gt;, id </a:t>
            </a:r>
            <a:endParaRPr lang="zh-CN" altLang="en-US" sz="2500"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a:buClrTx/>
              <a:buFont typeface="Wingdings" panose="05000000000000000000" pitchFamily="2" charset="2"/>
              <a:buChar char="Ø"/>
            </a:pPr>
            <a:r>
              <a:rPr lang="zh-CN" altLang="en-US" sz="2500" b="1" dirty="0">
                <a:solidFill>
                  <a:schemeClr val="tx1"/>
                </a:solidFill>
                <a:latin typeface="楷体" panose="02010609060101010101" pitchFamily="49" charset="-122"/>
                <a:cs typeface="Times New Roman" panose="02020603050405020304" pitchFamily="18" charset="0"/>
              </a:rPr>
              <a:t>源代码：</a:t>
            </a:r>
            <a:endParaRPr lang="en-US" altLang="zh-CN" sz="2500" b="1" dirty="0">
              <a:solidFill>
                <a:schemeClr val="tx1"/>
              </a:solidFill>
              <a:latin typeface="楷体" panose="02010609060101010101" pitchFamily="49" charset="-122"/>
              <a:cs typeface="Times New Roman" panose="02020603050405020304" pitchFamily="18" charset="0"/>
            </a:endParaRPr>
          </a:p>
          <a:p>
            <a:pPr lvl="1">
              <a:buNone/>
            </a:pPr>
            <a:r>
              <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rPr>
              <a:t>int</a:t>
            </a:r>
            <a:r>
              <a:rPr lang="en-US" altLang="zh-CN" sz="2500" b="1" i="1" dirty="0">
                <a:solidFill>
                  <a:schemeClr val="tx1"/>
                </a:solidFill>
                <a:latin typeface="Times New Roman" panose="02020603050405020304" pitchFamily="18" charset="0"/>
                <a:ea typeface="楷体_GB2312" pitchFamily="49" charset="-122"/>
                <a:cs typeface="Times New Roman" panose="02020603050405020304" pitchFamily="18" charset="0"/>
              </a:rPr>
              <a:t> a </a:t>
            </a:r>
            <a:r>
              <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500" b="1" i="1" dirty="0">
                <a:solidFill>
                  <a:schemeClr val="tx1"/>
                </a:solidFill>
                <a:latin typeface="Times New Roman" panose="02020603050405020304" pitchFamily="18" charset="0"/>
                <a:ea typeface="楷体_GB2312" pitchFamily="49" charset="-122"/>
                <a:cs typeface="Times New Roman" panose="02020603050405020304" pitchFamily="18" charset="0"/>
              </a:rPr>
              <a:t>b</a:t>
            </a:r>
            <a:r>
              <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rPr>
              <a:t> , </a:t>
            </a:r>
            <a:r>
              <a:rPr lang="en-US" altLang="zh-CN" sz="2500" b="1" i="1" dirty="0">
                <a:solidFill>
                  <a:schemeClr val="tx1"/>
                </a:solidFill>
                <a:latin typeface="Times New Roman" panose="02020603050405020304" pitchFamily="18" charset="0"/>
                <a:ea typeface="楷体_GB2312" pitchFamily="49" charset="-122"/>
                <a:cs typeface="Times New Roman" panose="02020603050405020304" pitchFamily="18" charset="0"/>
              </a:rPr>
              <a:t>c</a:t>
            </a:r>
            <a:r>
              <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rPr>
              <a:t> ;</a:t>
            </a:r>
            <a:endParaRPr lang="en-US" altLang="zh-CN" sz="2500" b="1" dirty="0">
              <a:solidFill>
                <a:schemeClr val="tx1"/>
              </a:solidFill>
              <a:ea typeface="楷体_GB2312" pitchFamily="49" charset="-122"/>
              <a:cs typeface="Times New Roman" panose="02020603050405020304" pitchFamily="18" charset="0"/>
            </a:endParaRPr>
          </a:p>
          <a:p>
            <a:pPr>
              <a:buClrTx/>
              <a:buFont typeface="Wingdings" panose="05000000000000000000" pitchFamily="2" charset="2"/>
              <a:buChar char="Ø"/>
            </a:pPr>
            <a:r>
              <a:rPr lang="zh-CN" altLang="en-US" sz="2500" b="1" dirty="0">
                <a:solidFill>
                  <a:schemeClr val="tx1"/>
                </a:solidFill>
                <a:latin typeface="楷体" panose="02010609060101010101" pitchFamily="49" charset="-122"/>
                <a:cs typeface="Times New Roman" panose="02020603050405020304" pitchFamily="18" charset="0"/>
              </a:rPr>
              <a:t>词法分析器输出</a:t>
            </a:r>
            <a:endParaRPr lang="en-US" altLang="zh-CN" sz="2500" b="1" dirty="0">
              <a:solidFill>
                <a:schemeClr val="tx1"/>
              </a:solidFill>
              <a:latin typeface="楷体" panose="02010609060101010101" pitchFamily="49" charset="-122"/>
              <a:cs typeface="Times New Roman" panose="02020603050405020304" pitchFamily="18" charset="0"/>
            </a:endParaRPr>
          </a:p>
          <a:p>
            <a:pPr lvl="1">
              <a:buNone/>
            </a:pPr>
            <a:r>
              <a:rPr lang="en-US" altLang="zh-CN" sz="2500" b="1" dirty="0">
                <a:solidFill>
                  <a:schemeClr val="tx1"/>
                </a:solidFill>
                <a:ea typeface="楷体_GB2312" pitchFamily="49" charset="-122"/>
                <a:cs typeface="Times New Roman" panose="02020603050405020304" pitchFamily="18" charset="0"/>
              </a:rPr>
              <a:t>&lt;int&gt;&lt;</a:t>
            </a:r>
            <a:r>
              <a:rPr lang="en-US" altLang="zh-CN" sz="2500" b="1" dirty="0" err="1">
                <a:solidFill>
                  <a:schemeClr val="tx1"/>
                </a:solidFill>
                <a:ea typeface="楷体_GB2312" pitchFamily="49" charset="-122"/>
                <a:cs typeface="Times New Roman" panose="02020603050405020304" pitchFamily="18" charset="0"/>
              </a:rPr>
              <a:t>id,a</a:t>
            </a:r>
            <a:r>
              <a:rPr lang="en-US" altLang="zh-CN" sz="2500" b="1" dirty="0">
                <a:solidFill>
                  <a:schemeClr val="tx1"/>
                </a:solidFill>
                <a:ea typeface="楷体_GB2312" pitchFamily="49" charset="-122"/>
                <a:cs typeface="Times New Roman" panose="02020603050405020304" pitchFamily="18" charset="0"/>
              </a:rPr>
              <a:t>&gt;&lt;,&gt;&lt;</a:t>
            </a:r>
            <a:r>
              <a:rPr lang="en-US" altLang="zh-CN" sz="2500" b="1" dirty="0" err="1">
                <a:solidFill>
                  <a:schemeClr val="tx1"/>
                </a:solidFill>
                <a:ea typeface="楷体_GB2312" pitchFamily="49" charset="-122"/>
                <a:cs typeface="Times New Roman" panose="02020603050405020304" pitchFamily="18" charset="0"/>
              </a:rPr>
              <a:t>id,b</a:t>
            </a:r>
            <a:r>
              <a:rPr lang="en-US" altLang="zh-CN" sz="2500" b="1" dirty="0">
                <a:solidFill>
                  <a:schemeClr val="tx1"/>
                </a:solidFill>
                <a:ea typeface="楷体_GB2312" pitchFamily="49" charset="-122"/>
                <a:cs typeface="Times New Roman" panose="02020603050405020304" pitchFamily="18" charset="0"/>
              </a:rPr>
              <a:t>&gt;&lt;,&gt;</a:t>
            </a:r>
          </a:p>
          <a:p>
            <a:pPr lvl="1">
              <a:buNone/>
            </a:pPr>
            <a:r>
              <a:rPr lang="en-US" altLang="zh-CN" sz="2500" b="1" dirty="0">
                <a:solidFill>
                  <a:schemeClr val="tx1"/>
                </a:solidFill>
                <a:ea typeface="楷体_GB2312" pitchFamily="49" charset="-122"/>
                <a:cs typeface="Times New Roman" panose="02020603050405020304" pitchFamily="18" charset="0"/>
              </a:rPr>
              <a:t>&lt;</a:t>
            </a:r>
            <a:r>
              <a:rPr lang="en-US" altLang="zh-CN" sz="2500" b="1" dirty="0" err="1">
                <a:solidFill>
                  <a:schemeClr val="tx1"/>
                </a:solidFill>
                <a:ea typeface="楷体_GB2312" pitchFamily="49" charset="-122"/>
                <a:cs typeface="Times New Roman" panose="02020603050405020304" pitchFamily="18" charset="0"/>
              </a:rPr>
              <a:t>id,c</a:t>
            </a:r>
            <a:r>
              <a:rPr lang="en-US" altLang="zh-CN" sz="2500" b="1" dirty="0">
                <a:solidFill>
                  <a:schemeClr val="tx1"/>
                </a:solidFill>
                <a:ea typeface="楷体_GB2312" pitchFamily="49" charset="-122"/>
                <a:cs typeface="Times New Roman" panose="02020603050405020304" pitchFamily="18" charset="0"/>
              </a:rPr>
              <a:t>&gt;&lt;;&gt;</a:t>
            </a:r>
            <a:endPar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endParaRPr>
          </a:p>
        </p:txBody>
      </p:sp>
      <p:grpSp>
        <p:nvGrpSpPr>
          <p:cNvPr id="63" name="组合 62"/>
          <p:cNvGrpSpPr/>
          <p:nvPr/>
        </p:nvGrpSpPr>
        <p:grpSpPr>
          <a:xfrm>
            <a:off x="4932040" y="907412"/>
            <a:ext cx="4071966" cy="3588073"/>
            <a:chOff x="3837410" y="2390105"/>
            <a:chExt cx="3025328" cy="2555789"/>
          </a:xfrm>
        </p:grpSpPr>
        <p:sp>
          <p:nvSpPr>
            <p:cNvPr id="64" name="Rectangle 45"/>
            <p:cNvSpPr>
              <a:spLocks noChangeArrowheads="1"/>
            </p:cNvSpPr>
            <p:nvPr/>
          </p:nvSpPr>
          <p:spPr bwMode="auto">
            <a:xfrm>
              <a:off x="5471320" y="3364805"/>
              <a:ext cx="377539" cy="3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zh-CN" altLang="en-US" sz="2500" b="1" dirty="0">
                  <a:latin typeface="Times New Roman" panose="02020603050405020304" pitchFamily="18" charset="0"/>
                </a:rPr>
                <a:t>，</a:t>
              </a:r>
            </a:p>
          </p:txBody>
        </p:sp>
        <p:sp>
          <p:nvSpPr>
            <p:cNvPr id="65" name="Rectangle 46"/>
            <p:cNvSpPr>
              <a:spLocks noChangeArrowheads="1"/>
            </p:cNvSpPr>
            <p:nvPr/>
          </p:nvSpPr>
          <p:spPr bwMode="auto">
            <a:xfrm>
              <a:off x="6372200" y="2950121"/>
              <a:ext cx="490538" cy="312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90000"/>
                </a:lnSpc>
                <a:spcBef>
                  <a:spcPct val="20000"/>
                </a:spcBef>
                <a:buClr>
                  <a:schemeClr val="tx2"/>
                </a:buClr>
                <a:buSzPct val="75000"/>
                <a:buFont typeface="Monotype Sorts"/>
                <a:buNone/>
              </a:pPr>
              <a:r>
                <a:rPr kumimoji="1" lang="en-US" altLang="zh-CN" sz="2500" b="1" dirty="0">
                  <a:latin typeface="Times New Roman" panose="02020603050405020304" pitchFamily="18" charset="0"/>
                </a:rPr>
                <a:t>;</a:t>
              </a:r>
              <a:endParaRPr kumimoji="1" lang="zh-CN" altLang="en-US" sz="2500" b="1" dirty="0">
                <a:latin typeface="Times New Roman" panose="02020603050405020304" pitchFamily="18" charset="0"/>
              </a:endParaRPr>
            </a:p>
          </p:txBody>
        </p:sp>
        <p:sp>
          <p:nvSpPr>
            <p:cNvPr id="66" name="Line 47"/>
            <p:cNvSpPr>
              <a:spLocks noChangeShapeType="1"/>
            </p:cNvSpPr>
            <p:nvPr/>
          </p:nvSpPr>
          <p:spPr bwMode="auto">
            <a:xfrm flipH="1">
              <a:off x="4932040" y="3219821"/>
              <a:ext cx="648072" cy="2160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p>
          </p:txBody>
        </p:sp>
        <p:sp>
          <p:nvSpPr>
            <p:cNvPr id="67" name="Line 48"/>
            <p:cNvSpPr>
              <a:spLocks noChangeShapeType="1"/>
            </p:cNvSpPr>
            <p:nvPr/>
          </p:nvSpPr>
          <p:spPr bwMode="auto">
            <a:xfrm>
              <a:off x="5580112" y="3184624"/>
              <a:ext cx="1588" cy="25122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p>
          </p:txBody>
        </p:sp>
        <p:sp>
          <p:nvSpPr>
            <p:cNvPr id="68" name="Line 49"/>
            <p:cNvSpPr>
              <a:spLocks noChangeShapeType="1"/>
            </p:cNvSpPr>
            <p:nvPr/>
          </p:nvSpPr>
          <p:spPr bwMode="auto">
            <a:xfrm>
              <a:off x="5580112" y="3219822"/>
              <a:ext cx="432048" cy="21602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p>
          </p:txBody>
        </p:sp>
        <p:sp>
          <p:nvSpPr>
            <p:cNvPr id="69" name="Rectangle 51"/>
            <p:cNvSpPr>
              <a:spLocks noChangeArrowheads="1"/>
            </p:cNvSpPr>
            <p:nvPr/>
          </p:nvSpPr>
          <p:spPr bwMode="auto">
            <a:xfrm>
              <a:off x="5326176" y="2390105"/>
              <a:ext cx="581195" cy="345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en-US" altLang="zh-CN" sz="2500" b="1" dirty="0">
                  <a:solidFill>
                    <a:srgbClr val="FF0000"/>
                  </a:solidFill>
                  <a:latin typeface="Times New Roman" panose="02020603050405020304" pitchFamily="18" charset="0"/>
                  <a:ea typeface="楷体_GB2312" pitchFamily="49" charset="-122"/>
                </a:rPr>
                <a:t>&lt;</a:t>
              </a:r>
              <a:r>
                <a:rPr kumimoji="1" lang="en-US" altLang="zh-CN" sz="2500" b="1" i="1" dirty="0">
                  <a:solidFill>
                    <a:srgbClr val="FF0000"/>
                  </a:solidFill>
                  <a:latin typeface="Times New Roman" panose="02020603050405020304" pitchFamily="18" charset="0"/>
                  <a:ea typeface="楷体_GB2312" pitchFamily="49" charset="-122"/>
                </a:rPr>
                <a:t>D</a:t>
              </a:r>
              <a:r>
                <a:rPr kumimoji="1" lang="en-US" altLang="zh-CN" sz="2500" b="1" dirty="0">
                  <a:solidFill>
                    <a:srgbClr val="FF0000"/>
                  </a:solidFill>
                  <a:latin typeface="Times New Roman" panose="02020603050405020304" pitchFamily="18" charset="0"/>
                  <a:ea typeface="楷体_GB2312" pitchFamily="49" charset="-122"/>
                </a:rPr>
                <a:t>&gt;</a:t>
              </a:r>
            </a:p>
          </p:txBody>
        </p:sp>
        <p:sp>
          <p:nvSpPr>
            <p:cNvPr id="70" name="Rectangle 52"/>
            <p:cNvSpPr>
              <a:spLocks noChangeArrowheads="1"/>
            </p:cNvSpPr>
            <p:nvPr/>
          </p:nvSpPr>
          <p:spPr bwMode="auto">
            <a:xfrm>
              <a:off x="5217384" y="2863220"/>
              <a:ext cx="806290" cy="345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en-US" altLang="zh-CN" sz="2500" b="1" dirty="0">
                  <a:solidFill>
                    <a:srgbClr val="FF0000"/>
                  </a:solidFill>
                  <a:latin typeface="Times New Roman" panose="02020603050405020304" pitchFamily="18" charset="0"/>
                  <a:ea typeface="楷体_GB2312" pitchFamily="49" charset="-122"/>
                </a:rPr>
                <a:t>&lt;</a:t>
              </a:r>
              <a:r>
                <a:rPr kumimoji="1" lang="en-US" altLang="zh-CN" sz="2500" b="1" i="1" dirty="0">
                  <a:solidFill>
                    <a:srgbClr val="FF0000"/>
                  </a:solidFill>
                  <a:latin typeface="Times New Roman" panose="02020603050405020304" pitchFamily="18" charset="0"/>
                  <a:ea typeface="楷体_GB2312" pitchFamily="49" charset="-122"/>
                </a:rPr>
                <a:t>IDS</a:t>
              </a:r>
              <a:r>
                <a:rPr kumimoji="1" lang="en-US" altLang="zh-CN" sz="2500" b="1" dirty="0">
                  <a:solidFill>
                    <a:srgbClr val="FF0000"/>
                  </a:solidFill>
                  <a:latin typeface="Times New Roman" panose="02020603050405020304" pitchFamily="18" charset="0"/>
                  <a:ea typeface="楷体_GB2312" pitchFamily="49" charset="-122"/>
                </a:rPr>
                <a:t>&gt;</a:t>
              </a:r>
            </a:p>
          </p:txBody>
        </p:sp>
        <p:sp>
          <p:nvSpPr>
            <p:cNvPr id="71" name="Rectangle 53"/>
            <p:cNvSpPr>
              <a:spLocks noChangeArrowheads="1"/>
            </p:cNvSpPr>
            <p:nvPr/>
          </p:nvSpPr>
          <p:spPr bwMode="auto">
            <a:xfrm>
              <a:off x="4102790" y="4221979"/>
              <a:ext cx="416841" cy="723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en-US" altLang="zh-CN" sz="2000" b="1" dirty="0">
                  <a:latin typeface="Times New Roman" panose="02020603050405020304" pitchFamily="18" charset="0"/>
                </a:rPr>
                <a:t> </a:t>
              </a:r>
              <a:r>
                <a:rPr kumimoji="1" lang="en-US" altLang="zh-CN" sz="2500" b="1" dirty="0">
                  <a:latin typeface="Times New Roman" panose="02020603050405020304" pitchFamily="18" charset="0"/>
                </a:rPr>
                <a:t>id</a:t>
              </a:r>
            </a:p>
            <a:p>
              <a:pPr eaLnBrk="0" hangingPunct="0">
                <a:lnSpc>
                  <a:spcPct val="110000"/>
                </a:lnSpc>
                <a:spcBef>
                  <a:spcPct val="20000"/>
                </a:spcBef>
                <a:buClr>
                  <a:schemeClr val="folHlink"/>
                </a:buClr>
                <a:buSzPct val="75000"/>
                <a:buFont typeface="Monotype Sorts"/>
                <a:buNone/>
              </a:pPr>
              <a:r>
                <a:rPr kumimoji="1" lang="en-US" altLang="zh-CN" sz="2500" b="1" dirty="0">
                  <a:latin typeface="Times New Roman" panose="02020603050405020304" pitchFamily="18" charset="0"/>
                </a:rPr>
                <a:t>(</a:t>
              </a:r>
              <a:r>
                <a:rPr kumimoji="1" lang="en-US" altLang="zh-CN" sz="2500" b="1" i="1" dirty="0">
                  <a:latin typeface="Times New Roman" panose="02020603050405020304" pitchFamily="18" charset="0"/>
                </a:rPr>
                <a:t>a</a:t>
              </a:r>
              <a:r>
                <a:rPr kumimoji="1" lang="en-US" altLang="zh-CN" sz="2500" b="1" dirty="0">
                  <a:latin typeface="Times New Roman" panose="02020603050405020304" pitchFamily="18" charset="0"/>
                </a:rPr>
                <a:t>)</a:t>
              </a:r>
            </a:p>
          </p:txBody>
        </p:sp>
        <p:sp>
          <p:nvSpPr>
            <p:cNvPr id="72" name="Rectangle 54"/>
            <p:cNvSpPr>
              <a:spLocks noChangeArrowheads="1"/>
            </p:cNvSpPr>
            <p:nvPr/>
          </p:nvSpPr>
          <p:spPr bwMode="auto">
            <a:xfrm>
              <a:off x="3837410" y="2914384"/>
              <a:ext cx="554994" cy="345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en-US" altLang="zh-CN" sz="2500" b="1" dirty="0">
                  <a:solidFill>
                    <a:srgbClr val="FF0000"/>
                  </a:solidFill>
                  <a:latin typeface="Times New Roman" panose="02020603050405020304" pitchFamily="18" charset="0"/>
                </a:rPr>
                <a:t>&lt;</a:t>
              </a:r>
              <a:r>
                <a:rPr kumimoji="1" lang="en-US" altLang="zh-CN" sz="2500" b="1" i="1" dirty="0">
                  <a:solidFill>
                    <a:srgbClr val="FF0000"/>
                  </a:solidFill>
                  <a:latin typeface="Times New Roman" panose="02020603050405020304" pitchFamily="18" charset="0"/>
                </a:rPr>
                <a:t>T</a:t>
              </a:r>
              <a:r>
                <a:rPr kumimoji="1" lang="en-US" altLang="zh-CN" sz="2500" b="1" dirty="0">
                  <a:solidFill>
                    <a:srgbClr val="FF0000"/>
                  </a:solidFill>
                  <a:latin typeface="Times New Roman" panose="02020603050405020304" pitchFamily="18" charset="0"/>
                </a:rPr>
                <a:t>&gt;</a:t>
              </a:r>
            </a:p>
          </p:txBody>
        </p:sp>
        <p:sp>
          <p:nvSpPr>
            <p:cNvPr id="73" name="Line 55"/>
            <p:cNvSpPr>
              <a:spLocks noChangeShapeType="1"/>
            </p:cNvSpPr>
            <p:nvPr/>
          </p:nvSpPr>
          <p:spPr bwMode="auto">
            <a:xfrm flipH="1">
              <a:off x="4139952" y="2715766"/>
              <a:ext cx="1440160" cy="21602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b="1"/>
            </a:p>
          </p:txBody>
        </p:sp>
        <p:sp>
          <p:nvSpPr>
            <p:cNvPr id="74" name="Line 56"/>
            <p:cNvSpPr>
              <a:spLocks noChangeShapeType="1"/>
            </p:cNvSpPr>
            <p:nvPr/>
          </p:nvSpPr>
          <p:spPr bwMode="auto">
            <a:xfrm>
              <a:off x="5580112" y="2715766"/>
              <a:ext cx="864096" cy="21602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b="1"/>
            </a:p>
          </p:txBody>
        </p:sp>
        <p:sp>
          <p:nvSpPr>
            <p:cNvPr id="75" name="Rectangle 57"/>
            <p:cNvSpPr>
              <a:spLocks noChangeArrowheads="1"/>
            </p:cNvSpPr>
            <p:nvPr/>
          </p:nvSpPr>
          <p:spPr bwMode="auto">
            <a:xfrm>
              <a:off x="4572000" y="3407813"/>
              <a:ext cx="806290" cy="345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en-US" altLang="zh-CN" sz="2500" b="1" dirty="0">
                  <a:solidFill>
                    <a:srgbClr val="FF0000"/>
                  </a:solidFill>
                  <a:latin typeface="Times New Roman" panose="02020603050405020304" pitchFamily="18" charset="0"/>
                </a:rPr>
                <a:t>&lt;</a:t>
              </a:r>
              <a:r>
                <a:rPr kumimoji="1" lang="en-US" altLang="zh-CN" sz="2500" b="1" i="1" dirty="0">
                  <a:solidFill>
                    <a:srgbClr val="FF0000"/>
                  </a:solidFill>
                  <a:latin typeface="Times New Roman" panose="02020603050405020304" pitchFamily="18" charset="0"/>
                </a:rPr>
                <a:t>IDS</a:t>
              </a:r>
              <a:r>
                <a:rPr kumimoji="1" lang="en-US" altLang="zh-CN" sz="2500" b="1" dirty="0">
                  <a:solidFill>
                    <a:srgbClr val="FF0000"/>
                  </a:solidFill>
                  <a:latin typeface="Times New Roman" panose="02020603050405020304" pitchFamily="18" charset="0"/>
                </a:rPr>
                <a:t>&gt;</a:t>
              </a:r>
            </a:p>
          </p:txBody>
        </p:sp>
        <p:sp>
          <p:nvSpPr>
            <p:cNvPr id="76" name="Rectangle 58"/>
            <p:cNvSpPr>
              <a:spLocks noChangeArrowheads="1"/>
            </p:cNvSpPr>
            <p:nvPr/>
          </p:nvSpPr>
          <p:spPr bwMode="auto">
            <a:xfrm>
              <a:off x="5876872" y="3418384"/>
              <a:ext cx="403741" cy="723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rgbClr val="3333CC"/>
                </a:buClr>
                <a:buSzPct val="75000"/>
              </a:pPr>
              <a:r>
                <a:rPr kumimoji="1" lang="en-US" altLang="zh-CN" sz="2500" b="1" dirty="0">
                  <a:latin typeface="Times New Roman" panose="02020603050405020304" pitchFamily="18" charset="0"/>
                </a:rPr>
                <a:t> id</a:t>
              </a:r>
            </a:p>
            <a:p>
              <a:pPr eaLnBrk="0" hangingPunct="0">
                <a:lnSpc>
                  <a:spcPct val="110000"/>
                </a:lnSpc>
                <a:spcBef>
                  <a:spcPct val="20000"/>
                </a:spcBef>
                <a:buClr>
                  <a:srgbClr val="3333CC"/>
                </a:buClr>
                <a:buSzPct val="75000"/>
              </a:pPr>
              <a:r>
                <a:rPr kumimoji="1" lang="en-US" altLang="zh-CN" sz="2500" b="1" dirty="0">
                  <a:latin typeface="Times New Roman" panose="02020603050405020304" pitchFamily="18" charset="0"/>
                </a:rPr>
                <a:t>(</a:t>
              </a:r>
              <a:r>
                <a:rPr kumimoji="1" lang="en-US" altLang="zh-CN" sz="2500" b="1" i="1" dirty="0">
                  <a:latin typeface="Times New Roman" panose="02020603050405020304" pitchFamily="18" charset="0"/>
                </a:rPr>
                <a:t>c</a:t>
              </a:r>
              <a:r>
                <a:rPr kumimoji="1" lang="en-US" altLang="zh-CN" sz="2500" b="1" dirty="0">
                  <a:latin typeface="Times New Roman" panose="02020603050405020304" pitchFamily="18" charset="0"/>
                </a:rPr>
                <a:t>)</a:t>
              </a:r>
            </a:p>
          </p:txBody>
        </p:sp>
        <p:sp>
          <p:nvSpPr>
            <p:cNvPr id="77" name="Line 59"/>
            <p:cNvSpPr>
              <a:spLocks noChangeShapeType="1"/>
            </p:cNvSpPr>
            <p:nvPr/>
          </p:nvSpPr>
          <p:spPr bwMode="auto">
            <a:xfrm flipH="1">
              <a:off x="5580112" y="2715766"/>
              <a:ext cx="0" cy="20597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p>
          </p:txBody>
        </p:sp>
        <p:sp>
          <p:nvSpPr>
            <p:cNvPr id="78" name="Line 60"/>
            <p:cNvSpPr>
              <a:spLocks noChangeShapeType="1"/>
            </p:cNvSpPr>
            <p:nvPr/>
          </p:nvSpPr>
          <p:spPr bwMode="auto">
            <a:xfrm flipH="1">
              <a:off x="4139952" y="3219152"/>
              <a:ext cx="0" cy="21669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p>
          </p:txBody>
        </p:sp>
        <p:sp>
          <p:nvSpPr>
            <p:cNvPr id="79" name="Rectangle 61"/>
            <p:cNvSpPr>
              <a:spLocks noChangeArrowheads="1"/>
            </p:cNvSpPr>
            <p:nvPr/>
          </p:nvSpPr>
          <p:spPr bwMode="auto">
            <a:xfrm>
              <a:off x="3943562" y="3407813"/>
              <a:ext cx="416841" cy="345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en-US" altLang="zh-CN" sz="2500" b="1" dirty="0" err="1">
                  <a:latin typeface="Times New Roman" panose="02020603050405020304" pitchFamily="18" charset="0"/>
                </a:rPr>
                <a:t>int</a:t>
              </a:r>
              <a:endParaRPr kumimoji="1" lang="en-US" altLang="zh-CN" sz="2500" b="1" dirty="0">
                <a:latin typeface="Times New Roman" panose="02020603050405020304" pitchFamily="18" charset="0"/>
              </a:endParaRPr>
            </a:p>
          </p:txBody>
        </p:sp>
        <p:sp>
          <p:nvSpPr>
            <p:cNvPr id="80" name="Rectangle 62"/>
            <p:cNvSpPr>
              <a:spLocks noChangeArrowheads="1"/>
            </p:cNvSpPr>
            <p:nvPr/>
          </p:nvSpPr>
          <p:spPr bwMode="auto">
            <a:xfrm>
              <a:off x="4834409" y="3795812"/>
              <a:ext cx="377539" cy="3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zh-CN" altLang="en-US" sz="2500" b="1" dirty="0">
                  <a:latin typeface="Times New Roman" panose="02020603050405020304" pitchFamily="18" charset="0"/>
                </a:rPr>
                <a:t>，</a:t>
              </a:r>
            </a:p>
          </p:txBody>
        </p:sp>
        <p:sp>
          <p:nvSpPr>
            <p:cNvPr id="81" name="Line 63"/>
            <p:cNvSpPr>
              <a:spLocks noChangeShapeType="1"/>
            </p:cNvSpPr>
            <p:nvPr/>
          </p:nvSpPr>
          <p:spPr bwMode="auto">
            <a:xfrm flipH="1">
              <a:off x="4283596" y="3723878"/>
              <a:ext cx="648444" cy="12551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p>
          </p:txBody>
        </p:sp>
        <p:sp>
          <p:nvSpPr>
            <p:cNvPr id="82" name="Line 64"/>
            <p:cNvSpPr>
              <a:spLocks noChangeShapeType="1"/>
            </p:cNvSpPr>
            <p:nvPr/>
          </p:nvSpPr>
          <p:spPr bwMode="auto">
            <a:xfrm>
              <a:off x="4932040" y="3723878"/>
              <a:ext cx="1588" cy="17909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p>
          </p:txBody>
        </p:sp>
        <p:sp>
          <p:nvSpPr>
            <p:cNvPr id="83" name="Line 65"/>
            <p:cNvSpPr>
              <a:spLocks noChangeShapeType="1"/>
            </p:cNvSpPr>
            <p:nvPr/>
          </p:nvSpPr>
          <p:spPr bwMode="auto">
            <a:xfrm>
              <a:off x="4932040" y="3723878"/>
              <a:ext cx="432048" cy="14401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p>
          </p:txBody>
        </p:sp>
        <p:sp>
          <p:nvSpPr>
            <p:cNvPr id="84" name="Line 66"/>
            <p:cNvSpPr>
              <a:spLocks noChangeShapeType="1"/>
            </p:cNvSpPr>
            <p:nvPr/>
          </p:nvSpPr>
          <p:spPr bwMode="auto">
            <a:xfrm flipH="1">
              <a:off x="4283596" y="4098230"/>
              <a:ext cx="0" cy="18335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p>
          </p:txBody>
        </p:sp>
        <p:sp>
          <p:nvSpPr>
            <p:cNvPr id="85" name="Rectangle 68"/>
            <p:cNvSpPr>
              <a:spLocks noChangeArrowheads="1"/>
            </p:cNvSpPr>
            <p:nvPr/>
          </p:nvSpPr>
          <p:spPr bwMode="auto">
            <a:xfrm>
              <a:off x="3907573" y="3789518"/>
              <a:ext cx="806290" cy="345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en-US" altLang="zh-CN" sz="2500" b="1" dirty="0">
                  <a:solidFill>
                    <a:srgbClr val="FF0000"/>
                  </a:solidFill>
                  <a:latin typeface="Times New Roman" panose="02020603050405020304" pitchFamily="18" charset="0"/>
                </a:rPr>
                <a:t>&lt;</a:t>
              </a:r>
              <a:r>
                <a:rPr kumimoji="1" lang="en-US" altLang="zh-CN" sz="2500" b="1" i="1" dirty="0">
                  <a:solidFill>
                    <a:srgbClr val="FF0000"/>
                  </a:solidFill>
                  <a:latin typeface="Times New Roman" panose="02020603050405020304" pitchFamily="18" charset="0"/>
                </a:rPr>
                <a:t>IDS</a:t>
              </a:r>
              <a:r>
                <a:rPr kumimoji="1" lang="en-US" altLang="zh-CN" sz="2500" b="1" dirty="0">
                  <a:solidFill>
                    <a:srgbClr val="FF0000"/>
                  </a:solidFill>
                  <a:latin typeface="Times New Roman" panose="02020603050405020304" pitchFamily="18" charset="0"/>
                </a:rPr>
                <a:t>&gt;</a:t>
              </a:r>
            </a:p>
          </p:txBody>
        </p:sp>
        <p:sp>
          <p:nvSpPr>
            <p:cNvPr id="86" name="Rectangle 69"/>
            <p:cNvSpPr>
              <a:spLocks noChangeArrowheads="1"/>
            </p:cNvSpPr>
            <p:nvPr/>
          </p:nvSpPr>
          <p:spPr bwMode="auto">
            <a:xfrm>
              <a:off x="5164308" y="3850580"/>
              <a:ext cx="429943" cy="723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rgbClr val="3333CC"/>
                </a:buClr>
                <a:buSzPct val="75000"/>
              </a:pPr>
              <a:r>
                <a:rPr kumimoji="1" lang="en-US" altLang="zh-CN" sz="2500" b="1" dirty="0">
                  <a:latin typeface="Times New Roman" panose="02020603050405020304" pitchFamily="18" charset="0"/>
                </a:rPr>
                <a:t> id</a:t>
              </a:r>
            </a:p>
            <a:p>
              <a:pPr eaLnBrk="0" hangingPunct="0">
                <a:lnSpc>
                  <a:spcPct val="110000"/>
                </a:lnSpc>
                <a:spcBef>
                  <a:spcPct val="20000"/>
                </a:spcBef>
                <a:buClr>
                  <a:srgbClr val="3333CC"/>
                </a:buClr>
                <a:buSzPct val="75000"/>
              </a:pPr>
              <a:r>
                <a:rPr kumimoji="1" lang="en-US" altLang="zh-CN" sz="2500" b="1" dirty="0">
                  <a:latin typeface="Times New Roman" panose="02020603050405020304" pitchFamily="18" charset="0"/>
                </a:rPr>
                <a:t>(</a:t>
              </a:r>
              <a:r>
                <a:rPr kumimoji="1" lang="en-US" altLang="zh-CN" sz="2500" b="1" i="1" dirty="0">
                  <a:latin typeface="Times New Roman" panose="02020603050405020304" pitchFamily="18" charset="0"/>
                </a:rPr>
                <a:t>b</a:t>
              </a:r>
              <a:r>
                <a:rPr kumimoji="1" lang="en-US" altLang="zh-CN" sz="2500" b="1" dirty="0">
                  <a:latin typeface="Times New Roman" panose="02020603050405020304" pitchFamily="18" charset="0"/>
                </a:rPr>
                <a:t>)</a:t>
              </a:r>
            </a:p>
          </p:txBody>
        </p:sp>
      </p:grpSp>
      <p:sp>
        <p:nvSpPr>
          <p:cNvPr id="2" name="文本框 1">
            <a:extLst>
              <a:ext uri="{FF2B5EF4-FFF2-40B4-BE49-F238E27FC236}">
                <a16:creationId xmlns:a16="http://schemas.microsoft.com/office/drawing/2014/main" id="{EE7EE956-1893-4947-8BE1-57742BD50C16}"/>
              </a:ext>
            </a:extLst>
          </p:cNvPr>
          <p:cNvSpPr txBox="1"/>
          <p:nvPr/>
        </p:nvSpPr>
        <p:spPr>
          <a:xfrm>
            <a:off x="3347865" y="4519274"/>
            <a:ext cx="5092818" cy="461665"/>
          </a:xfrm>
          <a:prstGeom prst="rect">
            <a:avLst/>
          </a:prstGeom>
          <a:solidFill>
            <a:schemeClr val="accent3">
              <a:lumMod val="40000"/>
              <a:lumOff val="60000"/>
            </a:schemeClr>
          </a:solidFill>
          <a:ln>
            <a:solidFill>
              <a:schemeClr val="tx1"/>
            </a:solidFill>
          </a:ln>
        </p:spPr>
        <p:txBody>
          <a:bodyPr wrap="square" rtlCol="0">
            <a:spAutoFit/>
          </a:bodyPr>
          <a:lstStyle/>
          <a:p>
            <a:pPr algn="ctr"/>
            <a:r>
              <a:rPr lang="zh-CN" altLang="en-US" sz="2400" b="1" dirty="0">
                <a:latin typeface="楷体" panose="02010609060101010101" pitchFamily="49" charset="-122"/>
                <a:ea typeface="楷体" panose="02010609060101010101" pitchFamily="49" charset="-122"/>
              </a:rPr>
              <a:t>语法分析依赖语言的文法。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2">
                                            <p:txEl>
                                              <p:pRg st="4" end="4"/>
                                            </p:txEl>
                                          </p:spTgt>
                                        </p:tgtEl>
                                        <p:attrNameLst>
                                          <p:attrName>style.visibility</p:attrName>
                                        </p:attrNameLst>
                                      </p:cBhvr>
                                      <p:to>
                                        <p:strVal val="visible"/>
                                      </p:to>
                                    </p:set>
                                    <p:animEffect transition="in" filter="dissolve">
                                      <p:cBhvr>
                                        <p:cTn id="7" dur="500"/>
                                        <p:tgtEl>
                                          <p:spTgt spid="62">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2">
                                            <p:txEl>
                                              <p:pRg st="5" end="5"/>
                                            </p:txEl>
                                          </p:spTgt>
                                        </p:tgtEl>
                                        <p:attrNameLst>
                                          <p:attrName>style.visibility</p:attrName>
                                        </p:attrNameLst>
                                      </p:cBhvr>
                                      <p:to>
                                        <p:strVal val="visible"/>
                                      </p:to>
                                    </p:set>
                                    <p:animEffect transition="in" filter="dissolve">
                                      <p:cBhvr>
                                        <p:cTn id="10" dur="500"/>
                                        <p:tgtEl>
                                          <p:spTgt spid="62">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2">
                                            <p:txEl>
                                              <p:pRg st="6" end="6"/>
                                            </p:txEl>
                                          </p:spTgt>
                                        </p:tgtEl>
                                        <p:attrNameLst>
                                          <p:attrName>style.visibility</p:attrName>
                                        </p:attrNameLst>
                                      </p:cBhvr>
                                      <p:to>
                                        <p:strVal val="visible"/>
                                      </p:to>
                                    </p:set>
                                    <p:animEffect transition="in" filter="dissolve">
                                      <p:cBhvr>
                                        <p:cTn id="15" dur="500"/>
                                        <p:tgtEl>
                                          <p:spTgt spid="62">
                                            <p:txEl>
                                              <p:pRg st="6" end="6"/>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2">
                                            <p:txEl>
                                              <p:pRg st="7" end="7"/>
                                            </p:txEl>
                                          </p:spTgt>
                                        </p:tgtEl>
                                        <p:attrNameLst>
                                          <p:attrName>style.visibility</p:attrName>
                                        </p:attrNameLst>
                                      </p:cBhvr>
                                      <p:to>
                                        <p:strVal val="visible"/>
                                      </p:to>
                                    </p:set>
                                    <p:animEffect transition="in" filter="dissolve">
                                      <p:cBhvr>
                                        <p:cTn id="18" dur="500"/>
                                        <p:tgtEl>
                                          <p:spTgt spid="62">
                                            <p:txEl>
                                              <p:pRg st="7" end="7"/>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2">
                                            <p:txEl>
                                              <p:pRg st="8" end="8"/>
                                            </p:txEl>
                                          </p:spTgt>
                                        </p:tgtEl>
                                        <p:attrNameLst>
                                          <p:attrName>style.visibility</p:attrName>
                                        </p:attrNameLst>
                                      </p:cBhvr>
                                      <p:to>
                                        <p:strVal val="visible"/>
                                      </p:to>
                                    </p:set>
                                    <p:animEffect transition="in" filter="dissolve">
                                      <p:cBhvr>
                                        <p:cTn id="21" dur="500"/>
                                        <p:tgtEl>
                                          <p:spTgt spid="62">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nodeType="clickEffect">
                                  <p:stCondLst>
                                    <p:cond delay="0"/>
                                  </p:stCondLst>
                                  <p:childTnLst>
                                    <p:set>
                                      <p:cBhvr>
                                        <p:cTn id="25" dur="1" fill="hold">
                                          <p:stCondLst>
                                            <p:cond delay="0"/>
                                          </p:stCondLst>
                                        </p:cTn>
                                        <p:tgtEl>
                                          <p:spTgt spid="63"/>
                                        </p:tgtEl>
                                        <p:attrNameLst>
                                          <p:attrName>style.visibility</p:attrName>
                                        </p:attrNameLst>
                                      </p:cBhvr>
                                      <p:to>
                                        <p:strVal val="visible"/>
                                      </p:to>
                                    </p:set>
                                    <p:anim calcmode="lin" valueType="num">
                                      <p:cBhvr>
                                        <p:cTn id="26" dur="500" fill="hold"/>
                                        <p:tgtEl>
                                          <p:spTgt spid="63"/>
                                        </p:tgtEl>
                                        <p:attrNameLst>
                                          <p:attrName>ppt_w</p:attrName>
                                        </p:attrNameLst>
                                      </p:cBhvr>
                                      <p:tavLst>
                                        <p:tav tm="0">
                                          <p:val>
                                            <p:fltVal val="0"/>
                                          </p:val>
                                        </p:tav>
                                        <p:tav tm="100000">
                                          <p:val>
                                            <p:strVal val="#ppt_w"/>
                                          </p:val>
                                        </p:tav>
                                      </p:tavLst>
                                    </p:anim>
                                    <p:anim calcmode="lin" valueType="num">
                                      <p:cBhvr>
                                        <p:cTn id="27" dur="500" fill="hold"/>
                                        <p:tgtEl>
                                          <p:spTgt spid="63"/>
                                        </p:tgtEl>
                                        <p:attrNameLst>
                                          <p:attrName>ppt_h</p:attrName>
                                        </p:attrNameLst>
                                      </p:cBhvr>
                                      <p:tavLst>
                                        <p:tav tm="0">
                                          <p:val>
                                            <p:fltVal val="0"/>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down)">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4" name="图片 23"/>
          <p:cNvPicPr>
            <a:picLocks noChangeAspect="1"/>
          </p:cNvPicPr>
          <p:nvPr/>
        </p:nvPicPr>
        <p:blipFill>
          <a:blip r:embed="rId3">
            <a:extLst>
              <a:ext uri="{28A0092B-C50C-407E-A947-70E740481C1C}">
                <a14:useLocalDpi xmlns:a14="http://schemas.microsoft.com/office/drawing/2010/main" val="0"/>
              </a:ext>
            </a:extLst>
          </a:blip>
          <a:srcRect t="328" b="1640"/>
          <a:stretch>
            <a:fillRect/>
          </a:stretch>
        </p:blipFill>
        <p:spPr>
          <a:xfrm>
            <a:off x="3851920" y="11631"/>
            <a:ext cx="2221826" cy="5117606"/>
          </a:xfrm>
          <a:prstGeom prst="rect">
            <a:avLst/>
          </a:prstGeom>
        </p:spPr>
      </p:pic>
      <p:sp>
        <p:nvSpPr>
          <p:cNvPr id="13" name="Rectangle 2"/>
          <p:cNvSpPr>
            <a:spLocks noGrp="1" noChangeArrowheads="1"/>
          </p:cNvSpPr>
          <p:nvPr>
            <p:ph type="title"/>
          </p:nvPr>
        </p:nvSpPr>
        <p:spPr>
          <a:xfrm>
            <a:off x="755576" y="267494"/>
            <a:ext cx="7931224" cy="360040"/>
          </a:xfrm>
        </p:spPr>
        <p:txBody>
          <a:bodyPr/>
          <a:lstStyle/>
          <a:p>
            <a:pPr algn="l"/>
            <a:r>
              <a:rPr lang="zh-CN" altLang="en-US" sz="3000" b="1" spc="300" dirty="0">
                <a:solidFill>
                  <a:schemeClr val="tx1"/>
                </a:solidFill>
                <a:latin typeface="微软雅黑" panose="020B0503020204020204" pitchFamily="34" charset="-122"/>
                <a:ea typeface="微软雅黑" panose="020B0503020204020204" pitchFamily="34" charset="-122"/>
              </a:rPr>
              <a:t>编译器的结构</a:t>
            </a:r>
          </a:p>
        </p:txBody>
      </p:sp>
      <p:sp>
        <p:nvSpPr>
          <p:cNvPr id="14" name="五边形 13"/>
          <p:cNvSpPr/>
          <p:nvPr/>
        </p:nvSpPr>
        <p:spPr>
          <a:xfrm>
            <a:off x="1" y="195486"/>
            <a:ext cx="755576" cy="432048"/>
          </a:xfrm>
          <a:prstGeom prst="homePlate">
            <a:avLst/>
          </a:prstGeom>
          <a:solidFill>
            <a:srgbClr val="4F81B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 name="组合 14"/>
          <p:cNvGrpSpPr/>
          <p:nvPr/>
        </p:nvGrpSpPr>
        <p:grpSpPr>
          <a:xfrm>
            <a:off x="-786" y="195486"/>
            <a:ext cx="756363" cy="432048"/>
            <a:chOff x="-786" y="195486"/>
            <a:chExt cx="756363" cy="432048"/>
          </a:xfrm>
        </p:grpSpPr>
        <p:sp>
          <p:nvSpPr>
            <p:cNvPr id="19" name="五边形 18"/>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五边形 20"/>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8" name="Rectangle 42"/>
          <p:cNvSpPr>
            <a:spLocks noChangeArrowheads="1"/>
          </p:cNvSpPr>
          <p:nvPr/>
        </p:nvSpPr>
        <p:spPr bwMode="auto">
          <a:xfrm>
            <a:off x="3978613" y="1695670"/>
            <a:ext cx="1961539" cy="403910"/>
          </a:xfrm>
          <a:prstGeom prst="rect">
            <a:avLst/>
          </a:prstGeom>
          <a:noFill/>
          <a:ln w="25400">
            <a:solidFill>
              <a:srgbClr val="FF0000"/>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00034" y="843558"/>
            <a:ext cx="7200915" cy="3226273"/>
          </a:xfrm>
        </p:spPr>
        <p:txBody>
          <a:bodyPr>
            <a:normAutofit/>
          </a:bodyPr>
          <a:lstStyle/>
          <a:p>
            <a:pPr>
              <a:buClrTx/>
              <a:buFont typeface="Wingdings" panose="05000000000000000000" pitchFamily="2" charset="2"/>
              <a:buChar char="Ø"/>
            </a:pPr>
            <a:r>
              <a:rPr lang="zh-CN" altLang="en-US" sz="3000" b="1" dirty="0">
                <a:solidFill>
                  <a:schemeClr val="tx1"/>
                </a:solidFill>
                <a:latin typeface="Times New Roman" panose="02020603050405020304"/>
              </a:rPr>
              <a:t>收集标识符的属性信息                                                                                      </a:t>
            </a:r>
            <a:endParaRPr lang="en-US" altLang="zh-CN" sz="3000" b="1" dirty="0">
              <a:solidFill>
                <a:schemeClr val="tx1"/>
              </a:solidFill>
              <a:latin typeface="Times New Roman" panose="02020603050405020304"/>
            </a:endParaRPr>
          </a:p>
          <a:p>
            <a:pPr>
              <a:buNone/>
            </a:pPr>
            <a:endParaRPr lang="zh-CN" altLang="en-US" sz="2000" dirty="0"/>
          </a:p>
        </p:txBody>
      </p:sp>
      <p:sp>
        <p:nvSpPr>
          <p:cNvPr id="3" name="标题 2"/>
          <p:cNvSpPr>
            <a:spLocks noGrp="1"/>
          </p:cNvSpPr>
          <p:nvPr>
            <p:ph type="title"/>
          </p:nvPr>
        </p:nvSpPr>
        <p:spPr/>
        <p:txBody>
          <a:bodyPr>
            <a:noAutofit/>
          </a:bodyPr>
          <a:lstStyle/>
          <a:p>
            <a:r>
              <a:rPr lang="zh-CN" altLang="en-US" sz="3000" spc="300" dirty="0">
                <a:solidFill>
                  <a:schemeClr val="tx1"/>
                </a:solidFill>
                <a:latin typeface="微软雅黑" panose="020B0503020204020204" pitchFamily="34" charset="-122"/>
                <a:ea typeface="微软雅黑" panose="020B0503020204020204" pitchFamily="34" charset="-122"/>
              </a:rPr>
              <a:t>语义分析的主要任务</a:t>
            </a:r>
            <a:endParaRPr lang="en-US" altLang="zh-CN" sz="3000" spc="300" dirty="0">
              <a:solidFill>
                <a:schemeClr val="tx1"/>
              </a:solidFill>
              <a:latin typeface="微软雅黑" panose="020B0503020204020204" pitchFamily="34" charset="-122"/>
              <a:ea typeface="微软雅黑" panose="020B0503020204020204" pitchFamily="34" charset="-122"/>
            </a:endParaRP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8" name="内容占位符 1"/>
          <p:cNvSpPr txBox="1"/>
          <p:nvPr/>
        </p:nvSpPr>
        <p:spPr>
          <a:xfrm>
            <a:off x="1071538" y="1783815"/>
            <a:ext cx="7200915" cy="3226273"/>
          </a:xfrm>
          <a:prstGeom prst="rect">
            <a:avLst/>
          </a:prstGeom>
        </p:spPr>
        <p:txBody>
          <a:bodyPr vert="horz" lIns="91440" tIns="45720" rIns="91440" bIns="45720" rtlCol="0">
            <a:normAutofit/>
          </a:bodyPr>
          <a:lstStyle/>
          <a:p>
            <a:pPr marL="274320" marR="0" lvl="0" indent="-274320" algn="l" defTabSz="914400" rtl="0" eaLnBrk="1" fontAlgn="auto" latinLnBrk="0" hangingPunct="1">
              <a:lnSpc>
                <a:spcPct val="100000"/>
              </a:lnSpc>
              <a:spcBef>
                <a:spcPct val="20000"/>
              </a:spcBef>
              <a:spcAft>
                <a:spcPts val="0"/>
              </a:spcAft>
              <a:buClrTx/>
              <a:buSzPct val="100000"/>
              <a:buFont typeface="Wingdings" panose="05000000000000000000" pitchFamily="2" charset="2"/>
              <a:buChar char="Ø"/>
              <a:defRPr/>
            </a:pP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简单变量、复合变量（数组、记录、</a:t>
            </a: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）、过程、</a:t>
            </a: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Symbol" panose="05050102010706020507" pitchFamily="18" charset="2"/>
              <a:buChar char=""/>
              <a:defRPr/>
            </a:pPr>
            <a:endParaRPr kumimoji="0"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mn-ea"/>
              <a:cs typeface="+mn-cs"/>
            </a:endParaRPr>
          </a:p>
        </p:txBody>
      </p:sp>
      <p:sp>
        <p:nvSpPr>
          <p:cNvPr id="9" name="内容占位符 1"/>
          <p:cNvSpPr txBox="1"/>
          <p:nvPr/>
        </p:nvSpPr>
        <p:spPr>
          <a:xfrm>
            <a:off x="804834" y="1343624"/>
            <a:ext cx="7200915" cy="3226273"/>
          </a:xfrm>
          <a:prstGeom prst="rect">
            <a:avLst/>
          </a:prstGeom>
        </p:spPr>
        <p:txBody>
          <a:bodyPr vert="horz" lIns="91440" tIns="45720" rIns="91440" bIns="45720" rtlCol="0">
            <a:normAutofit/>
          </a:bodyPr>
          <a:lstStyle/>
          <a:p>
            <a:pPr marL="274320" marR="0" lvl="0" indent="-274320" algn="l" defTabSz="914400" rtl="0" eaLnBrk="1" fontAlgn="auto" latinLnBrk="0" hangingPunct="1">
              <a:lnSpc>
                <a:spcPct val="100000"/>
              </a:lnSpc>
              <a:spcBef>
                <a:spcPct val="20000"/>
              </a:spcBef>
              <a:spcAft>
                <a:spcPts val="0"/>
              </a:spcAft>
              <a:buClrTx/>
              <a:buSzPct val="100000"/>
              <a:buFont typeface="Wingdings" panose="05000000000000000000" pitchFamily="2" charset="2"/>
              <a:buChar char="Ø"/>
              <a:defRPr/>
            </a:pPr>
            <a:r>
              <a:rPr kumimoji="0" lang="zh-CN" altLang="en-US" sz="2500" b="1" i="0" u="none" strike="noStrike" kern="1200" cap="none" spc="0" normalizeH="0" baseline="0" noProof="0" dirty="0">
                <a:ln>
                  <a:noFill/>
                </a:ln>
                <a:solidFill>
                  <a:schemeClr val="tx1"/>
                </a:solidFill>
                <a:effectLst/>
                <a:uLnTx/>
                <a:uFillTx/>
                <a:latin typeface="楷体" panose="02010609060101010101" pitchFamily="49" charset="-122"/>
                <a:ea typeface="+mn-ea"/>
                <a:cs typeface="+mn-cs"/>
              </a:rPr>
              <a:t>种属</a:t>
            </a:r>
            <a:r>
              <a:rPr kumimoji="0" lang="zh-CN" altLang="en-US" sz="2500" b="1" i="0" u="none" strike="noStrike" kern="1200" cap="none" spc="0" normalizeH="0" noProof="0" dirty="0">
                <a:ln>
                  <a:noFill/>
                </a:ln>
                <a:solidFill>
                  <a:schemeClr val="tx1"/>
                </a:solidFill>
                <a:effectLst/>
                <a:uLnTx/>
                <a:uFillTx/>
                <a:latin typeface="楷体" panose="02010609060101010101" pitchFamily="49" charset="-122"/>
                <a:ea typeface="+mn-ea"/>
                <a:cs typeface="+mn-cs"/>
              </a:rPr>
              <a:t> </a:t>
            </a:r>
            <a:r>
              <a:rPr kumimoji="0" lang="en-US" altLang="zh-CN" sz="25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(Kind)</a:t>
            </a:r>
          </a:p>
          <a:p>
            <a:pPr marL="274320" marR="0" lvl="0" indent="-274320" algn="l" defTabSz="914400" rtl="0" eaLnBrk="1" fontAlgn="auto" latinLnBrk="0" hangingPunct="1">
              <a:lnSpc>
                <a:spcPct val="100000"/>
              </a:lnSpc>
              <a:spcBef>
                <a:spcPct val="20000"/>
              </a:spcBef>
              <a:spcAft>
                <a:spcPts val="0"/>
              </a:spcAft>
              <a:buClr>
                <a:schemeClr val="accent1"/>
              </a:buClr>
              <a:buSzPct val="100000"/>
              <a:defRPr/>
            </a:pPr>
            <a:endParaRPr kumimoji="0"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p:cTn id="14"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8">
                                            <p:txEl>
                                              <p:pRg st="0" end="0"/>
                                            </p:txEl>
                                          </p:spTgt>
                                        </p:tgtEl>
                                      </p:cBhvr>
                                    </p:animEffect>
                                  </p:childTnLst>
                                </p:cTn>
                              </p:par>
                              <p:par>
                                <p:cTn id="17" presetID="53" presetClass="entr" presetSubtype="16" fill="hold"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p:cTn id="1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xit" presetSubtype="16" fill="hold" nodeType="clickEffect">
                                  <p:stCondLst>
                                    <p:cond delay="0"/>
                                  </p:stCondLst>
                                  <p:childTnLst>
                                    <p:anim calcmode="lin" valueType="num">
                                      <p:cBhvr>
                                        <p:cTn id="25" dur="500"/>
                                        <p:tgtEl>
                                          <p:spTgt spid="8">
                                            <p:txEl>
                                              <p:pRg st="0" end="0"/>
                                            </p:txEl>
                                          </p:spTgt>
                                        </p:tgtEl>
                                        <p:attrNameLst>
                                          <p:attrName>ppt_w</p:attrName>
                                        </p:attrNameLst>
                                      </p:cBhvr>
                                      <p:tavLst>
                                        <p:tav tm="0">
                                          <p:val>
                                            <p:strVal val="ppt_w"/>
                                          </p:val>
                                        </p:tav>
                                        <p:tav tm="100000">
                                          <p:val>
                                            <p:fltVal val="0"/>
                                          </p:val>
                                        </p:tav>
                                      </p:tavLst>
                                    </p:anim>
                                    <p:anim calcmode="lin" valueType="num">
                                      <p:cBhvr>
                                        <p:cTn id="26" dur="500"/>
                                        <p:tgtEl>
                                          <p:spTgt spid="8">
                                            <p:txEl>
                                              <p:pRg st="0" end="0"/>
                                            </p:txEl>
                                          </p:spTgt>
                                        </p:tgtEl>
                                        <p:attrNameLst>
                                          <p:attrName>ppt_h</p:attrName>
                                        </p:attrNameLst>
                                      </p:cBhvr>
                                      <p:tavLst>
                                        <p:tav tm="0">
                                          <p:val>
                                            <p:strVal val="ppt_h"/>
                                          </p:val>
                                        </p:tav>
                                        <p:tav tm="100000">
                                          <p:val>
                                            <p:fltVal val="0"/>
                                          </p:val>
                                        </p:tav>
                                      </p:tavLst>
                                    </p:anim>
                                    <p:animEffect transition="out" filter="fade">
                                      <p:cBhvr>
                                        <p:cTn id="27" dur="500"/>
                                        <p:tgtEl>
                                          <p:spTgt spid="8">
                                            <p:txEl>
                                              <p:pRg st="0" end="0"/>
                                            </p:txEl>
                                          </p:spTgt>
                                        </p:tgtEl>
                                      </p:cBhvr>
                                    </p:animEffect>
                                    <p:set>
                                      <p:cBhvr>
                                        <p:cTn id="28" dur="1" fill="hold">
                                          <p:stCondLst>
                                            <p:cond delay="499"/>
                                          </p:stCondLst>
                                        </p:cTn>
                                        <p:tgtEl>
                                          <p:spTgt spid="8">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98397" y="1772252"/>
            <a:ext cx="6359619" cy="3226273"/>
          </a:xfrm>
        </p:spPr>
        <p:txBody>
          <a:bodyPr>
            <a:normAutofit/>
          </a:bodyPr>
          <a:lstStyle/>
          <a:p>
            <a:pPr lvl="1">
              <a:buClr>
                <a:schemeClr val="tx1"/>
              </a:buClr>
              <a:buFont typeface="Wingdings" panose="05000000000000000000" pitchFamily="2" charset="2"/>
              <a:buChar char="Ø"/>
            </a:pPr>
            <a:r>
              <a:rPr lang="zh-CN" altLang="en-US" sz="2500" b="1" dirty="0">
                <a:solidFill>
                  <a:schemeClr val="tx1"/>
                </a:solidFill>
                <a:latin typeface="楷体" panose="02010609060101010101" pitchFamily="49" charset="-122"/>
              </a:rPr>
              <a:t>类型 </a:t>
            </a:r>
            <a:r>
              <a:rPr lang="en-US" altLang="zh-CN" sz="2500" b="1" dirty="0">
                <a:solidFill>
                  <a:schemeClr val="tx1"/>
                </a:solidFill>
                <a:ea typeface="楷体_GB2312" pitchFamily="49" charset="-122"/>
              </a:rPr>
              <a:t>(Type)</a:t>
            </a:r>
          </a:p>
          <a:p>
            <a:pPr lvl="2">
              <a:buClrTx/>
              <a:buFont typeface="Wingdings" panose="05000000000000000000" pitchFamily="2" charset="2"/>
              <a:buChar char="Ø"/>
            </a:pPr>
            <a:r>
              <a:rPr lang="zh-CN" altLang="en-US" b="1" dirty="0">
                <a:solidFill>
                  <a:schemeClr val="tx1"/>
                </a:solidFill>
                <a:cs typeface="Times New Roman" panose="02020603050405020304" pitchFamily="18" charset="0"/>
              </a:rPr>
              <a:t>整型、实型、字符型、布尔型、指针型、</a:t>
            </a:r>
            <a:r>
              <a:rPr lang="en-US" altLang="zh-CN" b="1" dirty="0">
                <a:solidFill>
                  <a:schemeClr val="tx1"/>
                </a:solidFill>
                <a:cs typeface="Times New Roman" panose="02020603050405020304" pitchFamily="18" charset="0"/>
              </a:rPr>
              <a:t>…</a:t>
            </a:r>
          </a:p>
          <a:p>
            <a:endParaRPr lang="zh-CN" altLang="en-US" sz="2000" dirty="0"/>
          </a:p>
          <a:p>
            <a:endParaRPr lang="zh-CN" altLang="en-US" sz="2000" dirty="0"/>
          </a:p>
        </p:txBody>
      </p:sp>
      <p:sp>
        <p:nvSpPr>
          <p:cNvPr id="5" name="内容占位符 1"/>
          <p:cNvSpPr txBox="1"/>
          <p:nvPr/>
        </p:nvSpPr>
        <p:spPr>
          <a:xfrm>
            <a:off x="500034" y="843558"/>
            <a:ext cx="7200915" cy="3226273"/>
          </a:xfrm>
          <a:prstGeom prst="rect">
            <a:avLst/>
          </a:prstGeom>
        </p:spPr>
        <p:txBody>
          <a:bodyPr vert="horz" lIns="91440" tIns="45720" rIns="91440" bIns="45720" rtlCol="0">
            <a:normAutofit/>
          </a:bodyPr>
          <a:lstStyle/>
          <a:p>
            <a:pPr marL="274320" lvl="0" indent="-274320" fontAlgn="auto">
              <a:spcBef>
                <a:spcPct val="20000"/>
              </a:spcBef>
              <a:spcAft>
                <a:spcPts val="0"/>
              </a:spcAft>
              <a:buSzPct val="100000"/>
              <a:buFont typeface="Wingdings" panose="05000000000000000000" pitchFamily="2" charset="2"/>
              <a:buChar char="Ø"/>
              <a:defRPr/>
            </a:pPr>
            <a:r>
              <a:rPr lang="zh-CN" altLang="en-US" sz="3000" b="1" dirty="0">
                <a:solidFill>
                  <a:prstClr val="black"/>
                </a:solidFill>
                <a:latin typeface="Times New Roman" panose="02020603050405020304"/>
                <a:ea typeface="华文楷体" panose="02010600040101010101" pitchFamily="2" charset="-122"/>
              </a:rPr>
              <a:t>收集标识符的属性信息</a:t>
            </a:r>
            <a:endParaRPr kumimoji="0"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mn-ea"/>
              <a:cs typeface="+mn-cs"/>
            </a:endParaRPr>
          </a:p>
        </p:txBody>
      </p:sp>
      <p:sp>
        <p:nvSpPr>
          <p:cNvPr id="8" name="标题 2"/>
          <p:cNvSpPr>
            <a:spLocks noGrp="1"/>
          </p:cNvSpPr>
          <p:nvPr>
            <p:ph type="title"/>
          </p:nvPr>
        </p:nvSpPr>
        <p:spPr>
          <a:xfrm>
            <a:off x="755576" y="267494"/>
            <a:ext cx="7931224" cy="360040"/>
          </a:xfrm>
        </p:spPr>
        <p:txBody>
          <a:bodyPr>
            <a:noAutofit/>
          </a:bodyPr>
          <a:lstStyle/>
          <a:p>
            <a:r>
              <a:rPr lang="zh-CN" altLang="en-US" sz="3000" spc="300" dirty="0">
                <a:solidFill>
                  <a:schemeClr val="tx1"/>
                </a:solidFill>
                <a:latin typeface="微软雅黑" panose="020B0503020204020204" pitchFamily="34" charset="-122"/>
                <a:ea typeface="微软雅黑" panose="020B0503020204020204" pitchFamily="34" charset="-122"/>
              </a:rPr>
              <a:t>语义分析的主要任务</a:t>
            </a:r>
            <a:endParaRPr lang="en-US" altLang="zh-CN" sz="3000" spc="300" dirty="0">
              <a:solidFill>
                <a:schemeClr val="tx1"/>
              </a:solidFill>
              <a:latin typeface="微软雅黑" panose="020B0503020204020204" pitchFamily="34" charset="-122"/>
              <a:ea typeface="微软雅黑" panose="020B0503020204020204" pitchFamily="34" charset="-122"/>
            </a:endParaRPr>
          </a:p>
        </p:txBody>
      </p:sp>
      <p:grpSp>
        <p:nvGrpSpPr>
          <p:cNvPr id="9" name="组合 14"/>
          <p:cNvGrpSpPr/>
          <p:nvPr/>
        </p:nvGrpSpPr>
        <p:grpSpPr>
          <a:xfrm>
            <a:off x="-786" y="195486"/>
            <a:ext cx="756363" cy="432048"/>
            <a:chOff x="-786" y="195486"/>
            <a:chExt cx="756363" cy="432048"/>
          </a:xfrm>
        </p:grpSpPr>
        <p:sp>
          <p:nvSpPr>
            <p:cNvPr id="10" name="五边形 9"/>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五边形 10"/>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3" name="内容占位符 1"/>
          <p:cNvSpPr txBox="1"/>
          <p:nvPr/>
        </p:nvSpPr>
        <p:spPr>
          <a:xfrm>
            <a:off x="804834" y="1343624"/>
            <a:ext cx="7200915" cy="1511761"/>
          </a:xfrm>
          <a:prstGeom prst="rect">
            <a:avLst/>
          </a:prstGeom>
        </p:spPr>
        <p:txBody>
          <a:bodyPr vert="horz" lIns="91440" tIns="45720" rIns="91440" bIns="45720" rtlCol="0">
            <a:normAutofit/>
          </a:bodyPr>
          <a:lstStyle/>
          <a:p>
            <a:pPr marL="274320" marR="0" lvl="0" indent="-274320" algn="l" defTabSz="914400" rtl="0" eaLnBrk="1" fontAlgn="auto" latinLnBrk="0" hangingPunct="1">
              <a:lnSpc>
                <a:spcPct val="100000"/>
              </a:lnSpc>
              <a:spcBef>
                <a:spcPct val="20000"/>
              </a:spcBef>
              <a:spcAft>
                <a:spcPts val="0"/>
              </a:spcAft>
              <a:buClrTx/>
              <a:buSzPct val="100000"/>
              <a:buFont typeface="Wingdings" panose="05000000000000000000" pitchFamily="2" charset="2"/>
              <a:buChar char="Ø"/>
              <a:defRPr/>
            </a:pPr>
            <a:r>
              <a:rPr kumimoji="0" lang="zh-CN" altLang="en-US" sz="2500" b="1" i="0" u="none" strike="noStrike" kern="1200" cap="none" spc="0" normalizeH="0" baseline="0" noProof="0" dirty="0">
                <a:ln>
                  <a:noFill/>
                </a:ln>
                <a:solidFill>
                  <a:schemeClr val="tx1"/>
                </a:solidFill>
                <a:effectLst/>
                <a:uLnTx/>
                <a:uFillTx/>
                <a:latin typeface="楷体" panose="02010609060101010101" pitchFamily="49" charset="-122"/>
                <a:ea typeface="+mn-ea"/>
                <a:cs typeface="+mn-cs"/>
              </a:rPr>
              <a:t>种属</a:t>
            </a:r>
            <a:r>
              <a:rPr kumimoji="0" lang="zh-CN" altLang="en-US" sz="2500" b="1" i="0" u="none" strike="noStrike" kern="1200" cap="none" spc="0" normalizeH="0" noProof="0" dirty="0">
                <a:ln>
                  <a:noFill/>
                </a:ln>
                <a:solidFill>
                  <a:schemeClr val="tx1"/>
                </a:solidFill>
                <a:effectLst/>
                <a:uLnTx/>
                <a:uFillTx/>
                <a:latin typeface="楷体" panose="02010609060101010101" pitchFamily="49" charset="-122"/>
                <a:ea typeface="+mn-ea"/>
                <a:cs typeface="+mn-cs"/>
              </a:rPr>
              <a:t> </a:t>
            </a:r>
            <a:r>
              <a:rPr kumimoji="0" lang="en-US" altLang="zh-CN" sz="25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(Kind)</a:t>
            </a:r>
            <a:endParaRPr kumimoji="0"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xit" presetSubtype="16" fill="hold" nodeType="clickEffect">
                                  <p:stCondLst>
                                    <p:cond delay="0"/>
                                  </p:stCondLst>
                                  <p:childTnLst>
                                    <p:anim calcmode="lin" valueType="num">
                                      <p:cBhvr>
                                        <p:cTn id="18" dur="500"/>
                                        <p:tgtEl>
                                          <p:spTgt spid="2">
                                            <p:txEl>
                                              <p:pRg st="1" end="1"/>
                                            </p:txEl>
                                          </p:spTgt>
                                        </p:tgtEl>
                                        <p:attrNameLst>
                                          <p:attrName>ppt_w</p:attrName>
                                        </p:attrNameLst>
                                      </p:cBhvr>
                                      <p:tavLst>
                                        <p:tav tm="0">
                                          <p:val>
                                            <p:strVal val="ppt_w"/>
                                          </p:val>
                                        </p:tav>
                                        <p:tav tm="100000">
                                          <p:val>
                                            <p:fltVal val="0"/>
                                          </p:val>
                                        </p:tav>
                                      </p:tavLst>
                                    </p:anim>
                                    <p:anim calcmode="lin" valueType="num">
                                      <p:cBhvr>
                                        <p:cTn id="19" dur="500"/>
                                        <p:tgtEl>
                                          <p:spTgt spid="2">
                                            <p:txEl>
                                              <p:pRg st="1" end="1"/>
                                            </p:txEl>
                                          </p:spTgt>
                                        </p:tgtEl>
                                        <p:attrNameLst>
                                          <p:attrName>ppt_h</p:attrName>
                                        </p:attrNameLst>
                                      </p:cBhvr>
                                      <p:tavLst>
                                        <p:tav tm="0">
                                          <p:val>
                                            <p:strVal val="ppt_h"/>
                                          </p:val>
                                        </p:tav>
                                        <p:tav tm="100000">
                                          <p:val>
                                            <p:fltVal val="0"/>
                                          </p:val>
                                        </p:tav>
                                      </p:tavLst>
                                    </p:anim>
                                    <p:animEffect transition="out" filter="fade">
                                      <p:cBhvr>
                                        <p:cTn id="20" dur="500"/>
                                        <p:tgtEl>
                                          <p:spTgt spid="2">
                                            <p:txEl>
                                              <p:pRg st="1" end="1"/>
                                            </p:txEl>
                                          </p:spTgt>
                                        </p:tgtEl>
                                      </p:cBhvr>
                                    </p:animEffect>
                                    <p:set>
                                      <p:cBhvr>
                                        <p:cTn id="21" dur="1" fill="hold">
                                          <p:stCondLst>
                                            <p:cond delay="499"/>
                                          </p:stCondLst>
                                        </p:cTn>
                                        <p:tgtEl>
                                          <p:spTgt spid="2">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98397" y="2200880"/>
            <a:ext cx="6359619" cy="1952207"/>
          </a:xfrm>
        </p:spPr>
        <p:txBody>
          <a:bodyPr>
            <a:normAutofit/>
          </a:bodyPr>
          <a:lstStyle/>
          <a:p>
            <a:pPr lvl="1">
              <a:buClrTx/>
              <a:buFont typeface="Wingdings" panose="05000000000000000000" pitchFamily="2" charset="2"/>
              <a:buChar char="Ø"/>
            </a:pPr>
            <a:r>
              <a:rPr lang="zh-CN" altLang="en-US" sz="2500" b="1" dirty="0">
                <a:solidFill>
                  <a:schemeClr val="tx1"/>
                </a:solidFill>
                <a:latin typeface="楷体" panose="02010609060101010101" pitchFamily="49" charset="-122"/>
              </a:rPr>
              <a:t>存储位置、长度</a:t>
            </a:r>
          </a:p>
          <a:p>
            <a:pPr lvl="1"/>
            <a:endParaRPr lang="en-US" altLang="zh-CN" sz="1600" b="1" dirty="0">
              <a:solidFill>
                <a:srgbClr val="073E87"/>
              </a:solidFill>
              <a:ea typeface="楷体_GB2312" pitchFamily="49" charset="-122"/>
            </a:endParaRPr>
          </a:p>
          <a:p>
            <a:endParaRPr lang="zh-CN" altLang="en-US" sz="2000" dirty="0"/>
          </a:p>
          <a:p>
            <a:endParaRPr lang="zh-CN" altLang="en-US" sz="2000" dirty="0"/>
          </a:p>
        </p:txBody>
      </p:sp>
      <p:sp>
        <p:nvSpPr>
          <p:cNvPr id="4" name="内容占位符 2"/>
          <p:cNvSpPr txBox="1"/>
          <p:nvPr/>
        </p:nvSpPr>
        <p:spPr bwMode="auto">
          <a:xfrm>
            <a:off x="1128701" y="2712509"/>
            <a:ext cx="1800225" cy="1847050"/>
          </a:xfrm>
          <a:prstGeom prst="rect">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baseline="0">
                <a:solidFill>
                  <a:schemeClr val="tx1"/>
                </a:solidFill>
                <a:latin typeface="Times New Roman" panose="02020603050405020304" pitchFamily="18" charset="0"/>
                <a:ea typeface="楷体" panose="02010609060101010101"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baseline="0">
                <a:solidFill>
                  <a:schemeClr val="tx1"/>
                </a:solidFill>
                <a:latin typeface="Times New Roman" panose="02020603050405020304" pitchFamily="18" charset="0"/>
                <a:ea typeface="楷体" panose="02010609060101010101" pitchFamily="49"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baseline="0">
                <a:solidFill>
                  <a:schemeClr val="tx1"/>
                </a:solidFill>
                <a:latin typeface="Times New Roman" panose="02020603050405020304" pitchFamily="18" charset="0"/>
                <a:ea typeface="楷体" panose="02010609060101010101"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baseline="0">
                <a:solidFill>
                  <a:schemeClr val="tx1"/>
                </a:solidFill>
                <a:latin typeface="Times New Roman" panose="02020603050405020304" pitchFamily="18" charset="0"/>
                <a:ea typeface="楷体" panose="02010609060101010101" pitchFamily="49"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baseline="0">
                <a:solidFill>
                  <a:schemeClr val="tx1"/>
                </a:solidFill>
                <a:latin typeface="Times New Roman" panose="02020603050405020304" pitchFamily="18" charset="0"/>
                <a:ea typeface="楷体" panose="02010609060101010101" pitchFamily="49"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a:lstStyle>
          <a:p>
            <a:pPr marL="0" indent="0">
              <a:lnSpc>
                <a:spcPts val="2000"/>
              </a:lnSpc>
              <a:buFont typeface="Wingdings" panose="05000000000000000000" pitchFamily="2" charset="2"/>
              <a:buNone/>
              <a:defRPr/>
            </a:pPr>
            <a:r>
              <a:rPr lang="zh-CN" altLang="en-US" sz="2000" dirty="0"/>
              <a:t>例：</a:t>
            </a:r>
            <a:endParaRPr lang="en-US" altLang="zh-CN" sz="2000" dirty="0"/>
          </a:p>
          <a:p>
            <a:pPr>
              <a:lnSpc>
                <a:spcPts val="2000"/>
              </a:lnSpc>
              <a:buClr>
                <a:schemeClr val="tx2"/>
              </a:buClr>
              <a:buSzPct val="75000"/>
              <a:buFont typeface="Monotype Sorts" pitchFamily="2" charset="2"/>
              <a:buNone/>
              <a:defRPr/>
            </a:pPr>
            <a:r>
              <a:rPr kumimoji="1" lang="en-US" altLang="zh-CN" sz="2000" dirty="0">
                <a:cs typeface="Times New Roman" panose="02020603050405020304" pitchFamily="18" charset="0"/>
              </a:rPr>
              <a:t>begin</a:t>
            </a:r>
          </a:p>
          <a:p>
            <a:pPr>
              <a:lnSpc>
                <a:spcPts val="2000"/>
              </a:lnSpc>
              <a:buClr>
                <a:schemeClr val="tx2"/>
              </a:buClr>
              <a:buSzPct val="75000"/>
              <a:buFont typeface="Monotype Sorts" pitchFamily="2" charset="2"/>
              <a:buNone/>
              <a:defRPr/>
            </a:pPr>
            <a:r>
              <a:rPr kumimoji="1" lang="en-US" altLang="zh-CN" sz="2000" dirty="0">
                <a:cs typeface="Times New Roman" panose="02020603050405020304" pitchFamily="18" charset="0"/>
              </a:rPr>
              <a:t>	real  </a:t>
            </a:r>
            <a:r>
              <a:rPr kumimoji="1" lang="en-US" altLang="zh-CN" sz="2000" i="1" dirty="0">
                <a:cs typeface="Times New Roman" panose="02020603050405020304" pitchFamily="18" charset="0"/>
              </a:rPr>
              <a:t>x</a:t>
            </a:r>
            <a:r>
              <a:rPr kumimoji="1" lang="en-US" altLang="zh-CN" sz="2000" dirty="0">
                <a:cs typeface="Times New Roman" panose="02020603050405020304" pitchFamily="18" charset="0"/>
              </a:rPr>
              <a:t>[8];</a:t>
            </a:r>
          </a:p>
          <a:p>
            <a:pPr>
              <a:lnSpc>
                <a:spcPts val="2000"/>
              </a:lnSpc>
              <a:buClr>
                <a:schemeClr val="tx2"/>
              </a:buClr>
              <a:buSzPct val="75000"/>
              <a:buFont typeface="Monotype Sorts" pitchFamily="2" charset="2"/>
              <a:buNone/>
              <a:defRPr/>
            </a:pPr>
            <a:r>
              <a:rPr kumimoji="1" lang="en-US" altLang="zh-CN" sz="2000" dirty="0">
                <a:cs typeface="Times New Roman" panose="02020603050405020304" pitchFamily="18" charset="0"/>
              </a:rPr>
              <a:t>	integer  </a:t>
            </a:r>
            <a:r>
              <a:rPr kumimoji="1" lang="en-US" altLang="zh-CN" sz="2000" i="1" dirty="0">
                <a:cs typeface="Times New Roman" panose="02020603050405020304" pitchFamily="18" charset="0"/>
              </a:rPr>
              <a:t>i</a:t>
            </a:r>
            <a:r>
              <a:rPr kumimoji="1" lang="en-US" altLang="zh-CN" sz="2000" dirty="0">
                <a:cs typeface="Times New Roman" panose="02020603050405020304" pitchFamily="18" charset="0"/>
              </a:rPr>
              <a:t>, </a:t>
            </a:r>
            <a:r>
              <a:rPr kumimoji="1" lang="en-US" altLang="zh-CN" sz="2000" i="1" dirty="0">
                <a:cs typeface="Times New Roman" panose="02020603050405020304" pitchFamily="18" charset="0"/>
              </a:rPr>
              <a:t>j</a:t>
            </a:r>
            <a:r>
              <a:rPr kumimoji="1" lang="en-US" altLang="zh-CN" sz="2000" dirty="0">
                <a:cs typeface="Times New Roman" panose="02020603050405020304" pitchFamily="18" charset="0"/>
              </a:rPr>
              <a:t>;</a:t>
            </a:r>
          </a:p>
          <a:p>
            <a:pPr marL="0" indent="0">
              <a:lnSpc>
                <a:spcPts val="2000"/>
              </a:lnSpc>
              <a:buFont typeface="Wingdings" panose="05000000000000000000" pitchFamily="2" charset="2"/>
              <a:buNone/>
              <a:defRPr/>
            </a:pPr>
            <a:r>
              <a:rPr kumimoji="1" lang="en-US" altLang="zh-CN" sz="2000" dirty="0">
                <a:cs typeface="Times New Roman" panose="02020603050405020304" pitchFamily="18" charset="0"/>
              </a:rPr>
              <a:t>     ……</a:t>
            </a:r>
          </a:p>
          <a:p>
            <a:pPr marL="0" indent="0">
              <a:lnSpc>
                <a:spcPts val="2000"/>
              </a:lnSpc>
              <a:buFont typeface="Wingdings" panose="05000000000000000000" pitchFamily="2" charset="2"/>
              <a:buNone/>
              <a:defRPr/>
            </a:pPr>
            <a:r>
              <a:rPr kumimoji="1" lang="en-US" altLang="zh-CN" sz="2000" dirty="0">
                <a:cs typeface="Times New Roman" panose="02020603050405020304" pitchFamily="18" charset="0"/>
              </a:rPr>
              <a:t>end</a:t>
            </a:r>
          </a:p>
          <a:p>
            <a:pPr>
              <a:defRPr/>
            </a:pPr>
            <a:endParaRPr lang="zh-CN" altLang="en-US" dirty="0"/>
          </a:p>
          <a:p>
            <a:pPr>
              <a:defRPr/>
            </a:pPr>
            <a:endParaRPr lang="zh-CN" altLang="en-US" dirty="0"/>
          </a:p>
        </p:txBody>
      </p:sp>
      <p:sp>
        <p:nvSpPr>
          <p:cNvPr id="19" name="内容占位符 1"/>
          <p:cNvSpPr txBox="1"/>
          <p:nvPr/>
        </p:nvSpPr>
        <p:spPr>
          <a:xfrm>
            <a:off x="500034" y="843558"/>
            <a:ext cx="7200915" cy="3226273"/>
          </a:xfrm>
          <a:prstGeom prst="rect">
            <a:avLst/>
          </a:prstGeom>
        </p:spPr>
        <p:txBody>
          <a:bodyPr vert="horz" lIns="91440" tIns="45720" rIns="91440" bIns="45720" rtlCol="0">
            <a:normAutofit/>
          </a:bodyPr>
          <a:lstStyle/>
          <a:p>
            <a:pPr marL="274320" lvl="0" indent="-274320" fontAlgn="auto">
              <a:spcBef>
                <a:spcPct val="20000"/>
              </a:spcBef>
              <a:spcAft>
                <a:spcPts val="0"/>
              </a:spcAft>
              <a:buSzPct val="100000"/>
              <a:buFont typeface="Wingdings" panose="05000000000000000000" pitchFamily="2" charset="2"/>
              <a:buChar char="Ø"/>
              <a:defRPr/>
            </a:pPr>
            <a:r>
              <a:rPr lang="zh-CN" altLang="en-US" sz="3000" b="1" dirty="0">
                <a:solidFill>
                  <a:prstClr val="black"/>
                </a:solidFill>
                <a:latin typeface="Times New Roman" panose="02020603050405020304"/>
                <a:ea typeface="华文楷体" panose="02010600040101010101" pitchFamily="2" charset="-122"/>
              </a:rPr>
              <a:t>收集标识符的属性信息</a:t>
            </a:r>
            <a:endParaRPr kumimoji="0" lang="zh-CN" altLang="en-US" sz="3000" b="0" i="0" u="none" strike="noStrike" kern="1200" cap="none" spc="0" normalizeH="0" baseline="0" noProof="0" dirty="0">
              <a:ln>
                <a:noFill/>
              </a:ln>
              <a:solidFill>
                <a:schemeClr val="tx2"/>
              </a:solidFill>
              <a:effectLst/>
              <a:uLnTx/>
              <a:uFillTx/>
              <a:latin typeface="Times New Roman" panose="02020603050405020304" pitchFamily="18" charset="0"/>
              <a:ea typeface="+mn-ea"/>
              <a:cs typeface="+mn-cs"/>
            </a:endParaRPr>
          </a:p>
        </p:txBody>
      </p:sp>
      <p:graphicFrame>
        <p:nvGraphicFramePr>
          <p:cNvPr id="21" name="表格 20"/>
          <p:cNvGraphicFramePr>
            <a:graphicFrameLocks noGrp="1"/>
          </p:cNvGraphicFramePr>
          <p:nvPr/>
        </p:nvGraphicFramePr>
        <p:xfrm>
          <a:off x="3131840" y="3228775"/>
          <a:ext cx="2015369" cy="1286784"/>
        </p:xfrm>
        <a:graphic>
          <a:graphicData uri="http://schemas.openxmlformats.org/drawingml/2006/table">
            <a:tbl>
              <a:tblPr/>
              <a:tblGrid>
                <a:gridCol w="800923">
                  <a:extLst>
                    <a:ext uri="{9D8B030D-6E8A-4147-A177-3AD203B41FA5}">
                      <a16:colId xmlns:a16="http://schemas.microsoft.com/office/drawing/2014/main" val="20000"/>
                    </a:ext>
                  </a:extLst>
                </a:gridCol>
                <a:gridCol w="1214446">
                  <a:extLst>
                    <a:ext uri="{9D8B030D-6E8A-4147-A177-3AD203B41FA5}">
                      <a16:colId xmlns:a16="http://schemas.microsoft.com/office/drawing/2014/main" val="20001"/>
                    </a:ext>
                  </a:extLst>
                </a:gridCol>
              </a:tblGrid>
              <a:tr h="311010">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defRPr/>
                      </a:pPr>
                      <a:r>
                        <a:rPr kumimoji="0" lang="zh-CN" altLang="en-US" sz="18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名字</a:t>
                      </a: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相对地址</a:t>
                      </a:r>
                      <a:endParaRPr kumimoji="0" lang="en-US" altLang="en-US" sz="18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31101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zh-CN" altLang="en-US" sz="1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24" marR="91424"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24" marR="91424"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101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endParaRPr kumimoji="0" lang="zh-CN" altLang="en-US" sz="1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24" marR="91424"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64</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24" marR="91424"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101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a:t>
                      </a:r>
                      <a:endParaRPr kumimoji="0" lang="zh-CN" altLang="en-US" sz="16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24" marR="91424"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68</a:t>
                      </a: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24" marR="91424"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3" name="标题 2"/>
          <p:cNvSpPr>
            <a:spLocks noGrp="1"/>
          </p:cNvSpPr>
          <p:nvPr>
            <p:ph type="title"/>
          </p:nvPr>
        </p:nvSpPr>
        <p:spPr>
          <a:xfrm>
            <a:off x="755576" y="267494"/>
            <a:ext cx="7931224" cy="360040"/>
          </a:xfrm>
        </p:spPr>
        <p:txBody>
          <a:bodyPr>
            <a:noAutofit/>
          </a:bodyPr>
          <a:lstStyle/>
          <a:p>
            <a:r>
              <a:rPr lang="zh-CN" altLang="en-US" sz="3000" spc="300" dirty="0">
                <a:solidFill>
                  <a:schemeClr val="tx1"/>
                </a:solidFill>
                <a:latin typeface="微软雅黑" panose="020B0503020204020204" pitchFamily="34" charset="-122"/>
                <a:ea typeface="微软雅黑" panose="020B0503020204020204" pitchFamily="34" charset="-122"/>
              </a:rPr>
              <a:t>语义分析的主要任务</a:t>
            </a:r>
            <a:endParaRPr lang="en-US" altLang="zh-CN" sz="3000" spc="300" dirty="0">
              <a:solidFill>
                <a:schemeClr val="tx1"/>
              </a:solidFill>
              <a:latin typeface="微软雅黑" panose="020B0503020204020204" pitchFamily="34" charset="-122"/>
              <a:ea typeface="微软雅黑" panose="020B0503020204020204" pitchFamily="34" charset="-122"/>
            </a:endParaRPr>
          </a:p>
        </p:txBody>
      </p:sp>
      <p:grpSp>
        <p:nvGrpSpPr>
          <p:cNvPr id="3" name="组合 14"/>
          <p:cNvGrpSpPr/>
          <p:nvPr/>
        </p:nvGrpSpPr>
        <p:grpSpPr>
          <a:xfrm>
            <a:off x="-786" y="195486"/>
            <a:ext cx="756363" cy="432048"/>
            <a:chOff x="-786" y="195486"/>
            <a:chExt cx="756363" cy="432048"/>
          </a:xfrm>
        </p:grpSpPr>
        <p:sp>
          <p:nvSpPr>
            <p:cNvPr id="25" name="五边形 24"/>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 name="五边形 25"/>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27" name="内容占位符 1"/>
          <p:cNvSpPr txBox="1"/>
          <p:nvPr/>
        </p:nvSpPr>
        <p:spPr>
          <a:xfrm>
            <a:off x="498397" y="1772252"/>
            <a:ext cx="6359619" cy="3226273"/>
          </a:xfrm>
          <a:prstGeom prst="rect">
            <a:avLst/>
          </a:prstGeom>
        </p:spPr>
        <p:txBody>
          <a:bodyPr vert="horz" lIns="91440" tIns="45720" rIns="91440" bIns="45720" rtlCol="0">
            <a:normAutofit/>
          </a:bodyPr>
          <a:lstStyle/>
          <a:p>
            <a:pPr marL="576580" marR="0" lvl="1" indent="-274320" algn="l" defTabSz="914400" rtl="0" eaLnBrk="1" fontAlgn="auto" latinLnBrk="0" hangingPunct="1">
              <a:lnSpc>
                <a:spcPct val="100000"/>
              </a:lnSpc>
              <a:spcBef>
                <a:spcPct val="20000"/>
              </a:spcBef>
              <a:spcAft>
                <a:spcPts val="0"/>
              </a:spcAft>
              <a:buClr>
                <a:schemeClr val="tx1"/>
              </a:buClr>
              <a:buSzPct val="100000"/>
              <a:buFont typeface="Wingdings" panose="05000000000000000000" pitchFamily="2" charset="2"/>
              <a:buChar char="Ø"/>
              <a:defRPr/>
            </a:pPr>
            <a:r>
              <a:rPr kumimoji="0" lang="zh-CN" altLang="en-US" sz="2500" b="1" i="0" u="none" strike="noStrike" kern="1200" cap="none" spc="0" normalizeH="0" baseline="0" noProof="0" dirty="0">
                <a:ln>
                  <a:noFill/>
                </a:ln>
                <a:solidFill>
                  <a:schemeClr val="tx1"/>
                </a:solidFill>
                <a:effectLst/>
                <a:uLnTx/>
                <a:uFillTx/>
                <a:latin typeface="楷体" panose="02010609060101010101" pitchFamily="49" charset="-122"/>
                <a:ea typeface="+mn-ea"/>
                <a:cs typeface="+mn-cs"/>
              </a:rPr>
              <a:t>类型 </a:t>
            </a:r>
            <a:r>
              <a:rPr kumimoji="0" lang="en-US" altLang="zh-CN" sz="25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(Type)</a:t>
            </a:r>
            <a:endParaRPr kumimoji="0"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mn-ea"/>
              <a:cs typeface="+mn-cs"/>
            </a:endParaRPr>
          </a:p>
        </p:txBody>
      </p:sp>
      <p:sp>
        <p:nvSpPr>
          <p:cNvPr id="28" name="内容占位符 1"/>
          <p:cNvSpPr txBox="1"/>
          <p:nvPr/>
        </p:nvSpPr>
        <p:spPr>
          <a:xfrm>
            <a:off x="804834" y="1343624"/>
            <a:ext cx="7200915" cy="1511761"/>
          </a:xfrm>
          <a:prstGeom prst="rect">
            <a:avLst/>
          </a:prstGeom>
        </p:spPr>
        <p:txBody>
          <a:bodyPr vert="horz" lIns="91440" tIns="45720" rIns="91440" bIns="45720" rtlCol="0">
            <a:normAutofit/>
          </a:bodyPr>
          <a:lstStyle/>
          <a:p>
            <a:pPr marL="274320" marR="0" lvl="0" indent="-274320" algn="l" defTabSz="914400" rtl="0" eaLnBrk="1" fontAlgn="auto" latinLnBrk="0" hangingPunct="1">
              <a:lnSpc>
                <a:spcPct val="100000"/>
              </a:lnSpc>
              <a:spcBef>
                <a:spcPct val="20000"/>
              </a:spcBef>
              <a:spcAft>
                <a:spcPts val="0"/>
              </a:spcAft>
              <a:buClrTx/>
              <a:buSzPct val="100000"/>
              <a:buFont typeface="Wingdings" panose="05000000000000000000" pitchFamily="2" charset="2"/>
              <a:buChar char="Ø"/>
              <a:defRPr/>
            </a:pPr>
            <a:r>
              <a:rPr kumimoji="0" lang="zh-CN" altLang="en-US" sz="2500" b="1" i="0" u="none" strike="noStrike" kern="1200" cap="none" spc="0" normalizeH="0" baseline="0" noProof="0" dirty="0">
                <a:ln>
                  <a:noFill/>
                </a:ln>
                <a:solidFill>
                  <a:schemeClr val="tx1"/>
                </a:solidFill>
                <a:effectLst/>
                <a:uLnTx/>
                <a:uFillTx/>
                <a:latin typeface="楷体" panose="02010609060101010101" pitchFamily="49" charset="-122"/>
                <a:ea typeface="+mn-ea"/>
                <a:cs typeface="+mn-cs"/>
              </a:rPr>
              <a:t>种属</a:t>
            </a:r>
            <a:r>
              <a:rPr kumimoji="0" lang="zh-CN" altLang="en-US" sz="2500" b="1" i="0" u="none" strike="noStrike" kern="1200" cap="none" spc="0" normalizeH="0" noProof="0" dirty="0">
                <a:ln>
                  <a:noFill/>
                </a:ln>
                <a:solidFill>
                  <a:schemeClr val="tx1"/>
                </a:solidFill>
                <a:effectLst/>
                <a:uLnTx/>
                <a:uFillTx/>
                <a:latin typeface="楷体" panose="02010609060101010101" pitchFamily="49" charset="-122"/>
                <a:ea typeface="+mn-ea"/>
                <a:cs typeface="+mn-cs"/>
              </a:rPr>
              <a:t> </a:t>
            </a:r>
            <a:r>
              <a:rPr kumimoji="0" lang="en-US" altLang="zh-CN" sz="25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(Kind)</a:t>
            </a:r>
            <a:endParaRPr kumimoji="0"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mn-ea"/>
              <a:cs typeface="+mn-cs"/>
            </a:endParaRPr>
          </a:p>
        </p:txBody>
      </p:sp>
      <p:grpSp>
        <p:nvGrpSpPr>
          <p:cNvPr id="9" name="组合 36"/>
          <p:cNvGrpSpPr/>
          <p:nvPr/>
        </p:nvGrpSpPr>
        <p:grpSpPr>
          <a:xfrm>
            <a:off x="6059171" y="1315748"/>
            <a:ext cx="1127048" cy="3175462"/>
            <a:chOff x="6059171" y="1532179"/>
            <a:chExt cx="1127048" cy="3175462"/>
          </a:xfrm>
        </p:grpSpPr>
        <p:sp>
          <p:nvSpPr>
            <p:cNvPr id="10" name="Text Box 8"/>
            <p:cNvSpPr txBox="1">
              <a:spLocks noChangeArrowheads="1"/>
            </p:cNvSpPr>
            <p:nvPr/>
          </p:nvSpPr>
          <p:spPr bwMode="auto">
            <a:xfrm>
              <a:off x="6078099" y="1532179"/>
              <a:ext cx="1108120" cy="3175462"/>
            </a:xfrm>
            <a:prstGeom prst="rect">
              <a:avLst/>
            </a:prstGeom>
            <a:solidFill>
              <a:schemeClr val="accent2">
                <a:lumMod val="40000"/>
                <a:lumOff val="60000"/>
              </a:schemeClr>
            </a:solidFill>
            <a:ln w="19050">
              <a:solidFill>
                <a:schemeClr val="tx1"/>
              </a:solidFill>
              <a:miter lim="800000"/>
              <a:headEnd type="none" w="sm" len="sm"/>
              <a:tailEnd type="none" w="sm" len="sm"/>
            </a:ln>
          </p:spPr>
          <p:txBody>
            <a:bodyPr wrap="square">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a:lnSpc>
                  <a:spcPts val="2500"/>
                </a:lnSpc>
                <a:spcBef>
                  <a:spcPct val="50000"/>
                </a:spcBef>
              </a:pPr>
              <a:r>
                <a:rPr kumimoji="1" lang="en-US" altLang="zh-CN" sz="2400" i="1" dirty="0">
                  <a:latin typeface="Times New Roman" panose="02020603050405020304" pitchFamily="18" charset="0"/>
                  <a:cs typeface="Times New Roman" panose="02020603050405020304" pitchFamily="18" charset="0"/>
                </a:rPr>
                <a:t>x</a:t>
              </a:r>
              <a:r>
                <a:rPr kumimoji="1" lang="en-US" altLang="zh-CN" sz="2400" dirty="0">
                  <a:latin typeface="Times New Roman" panose="02020603050405020304" pitchFamily="18" charset="0"/>
                  <a:cs typeface="Times New Roman" panose="02020603050405020304" pitchFamily="18" charset="0"/>
                </a:rPr>
                <a:t>[0]</a:t>
              </a:r>
            </a:p>
            <a:p>
              <a:pPr algn="ctr">
                <a:lnSpc>
                  <a:spcPts val="2500"/>
                </a:lnSpc>
                <a:spcBef>
                  <a:spcPct val="50000"/>
                </a:spcBef>
              </a:pPr>
              <a:r>
                <a:rPr kumimoji="1" lang="en-US" altLang="zh-CN" sz="2400" i="1" dirty="0">
                  <a:latin typeface="Times New Roman" panose="02020603050405020304" pitchFamily="18" charset="0"/>
                  <a:cs typeface="Times New Roman" panose="02020603050405020304" pitchFamily="18" charset="0"/>
                </a:rPr>
                <a:t>x</a:t>
              </a:r>
              <a:r>
                <a:rPr kumimoji="1" lang="en-US" altLang="zh-CN" sz="2400" dirty="0">
                  <a:latin typeface="Times New Roman" panose="02020603050405020304" pitchFamily="18" charset="0"/>
                  <a:cs typeface="Times New Roman" panose="02020603050405020304" pitchFamily="18" charset="0"/>
                </a:rPr>
                <a:t>[1]</a:t>
              </a:r>
            </a:p>
            <a:p>
              <a:pPr algn="ctr">
                <a:lnSpc>
                  <a:spcPts val="1800"/>
                </a:lnSpc>
                <a:spcBef>
                  <a:spcPct val="50000"/>
                </a:spcBef>
              </a:pPr>
              <a:endParaRPr kumimoji="1" lang="en-US" altLang="zh-CN" sz="2400" dirty="0">
                <a:latin typeface="Times New Roman" panose="02020603050405020304" pitchFamily="18" charset="0"/>
                <a:cs typeface="Times New Roman" panose="02020603050405020304" pitchFamily="18" charset="0"/>
              </a:endParaRPr>
            </a:p>
            <a:p>
              <a:pPr algn="ctr">
                <a:lnSpc>
                  <a:spcPts val="2500"/>
                </a:lnSpc>
                <a:spcBef>
                  <a:spcPct val="50000"/>
                </a:spcBef>
              </a:pPr>
              <a:r>
                <a:rPr kumimoji="1" lang="en-US" altLang="zh-CN" sz="2400" dirty="0">
                  <a:latin typeface="Times New Roman" panose="02020603050405020304" pitchFamily="18" charset="0"/>
                  <a:cs typeface="Times New Roman" panose="02020603050405020304" pitchFamily="18" charset="0"/>
                </a:rPr>
                <a:t>……</a:t>
              </a:r>
            </a:p>
            <a:p>
              <a:pPr algn="ctr">
                <a:lnSpc>
                  <a:spcPts val="2500"/>
                </a:lnSpc>
                <a:spcBef>
                  <a:spcPct val="50000"/>
                </a:spcBef>
              </a:pPr>
              <a:r>
                <a:rPr kumimoji="1" lang="en-US" altLang="zh-CN" sz="2400" i="1" dirty="0">
                  <a:latin typeface="Times New Roman" panose="02020603050405020304" pitchFamily="18" charset="0"/>
                  <a:cs typeface="Times New Roman" panose="02020603050405020304" pitchFamily="18" charset="0"/>
                </a:rPr>
                <a:t>x</a:t>
              </a:r>
              <a:r>
                <a:rPr kumimoji="1" lang="en-US" altLang="zh-CN" sz="2400" dirty="0">
                  <a:latin typeface="Times New Roman" panose="02020603050405020304" pitchFamily="18" charset="0"/>
                  <a:cs typeface="Times New Roman" panose="02020603050405020304" pitchFamily="18" charset="0"/>
                </a:rPr>
                <a:t>[7]</a:t>
              </a:r>
            </a:p>
            <a:p>
              <a:pPr algn="ctr">
                <a:lnSpc>
                  <a:spcPts val="1800"/>
                </a:lnSpc>
                <a:spcBef>
                  <a:spcPct val="50000"/>
                </a:spcBef>
              </a:pPr>
              <a:r>
                <a:rPr kumimoji="1" lang="en-US" altLang="zh-CN" sz="2400" i="1" dirty="0" err="1">
                  <a:latin typeface="Times New Roman" panose="02020603050405020304" pitchFamily="18" charset="0"/>
                  <a:cs typeface="Times New Roman" panose="02020603050405020304" pitchFamily="18" charset="0"/>
                </a:rPr>
                <a:t>i</a:t>
              </a:r>
              <a:endParaRPr kumimoji="1" lang="en-US" altLang="zh-CN" sz="2400" i="1" dirty="0">
                <a:latin typeface="Times New Roman" panose="02020603050405020304" pitchFamily="18" charset="0"/>
                <a:cs typeface="Times New Roman" panose="02020603050405020304" pitchFamily="18" charset="0"/>
              </a:endParaRPr>
            </a:p>
            <a:p>
              <a:pPr algn="ctr">
                <a:lnSpc>
                  <a:spcPts val="1800"/>
                </a:lnSpc>
                <a:spcBef>
                  <a:spcPct val="50000"/>
                </a:spcBef>
              </a:pPr>
              <a:r>
                <a:rPr kumimoji="1" lang="en-US" altLang="zh-CN" sz="2400" i="1" dirty="0">
                  <a:latin typeface="Times New Roman" panose="02020603050405020304" pitchFamily="18" charset="0"/>
                  <a:cs typeface="Times New Roman" panose="02020603050405020304" pitchFamily="18" charset="0"/>
                </a:rPr>
                <a:t>j</a:t>
              </a:r>
            </a:p>
          </p:txBody>
        </p:sp>
        <p:sp>
          <p:nvSpPr>
            <p:cNvPr id="11" name="Line 9"/>
            <p:cNvSpPr>
              <a:spLocks noChangeShapeType="1"/>
            </p:cNvSpPr>
            <p:nvPr/>
          </p:nvSpPr>
          <p:spPr bwMode="auto">
            <a:xfrm>
              <a:off x="6078099" y="2031310"/>
              <a:ext cx="1108120" cy="0"/>
            </a:xfrm>
            <a:prstGeom prst="line">
              <a:avLst/>
            </a:prstGeom>
            <a:solidFill>
              <a:schemeClr val="accent2">
                <a:lumMod val="40000"/>
                <a:lumOff val="60000"/>
              </a:schemeClr>
            </a:solidFill>
            <a:ln w="12700">
              <a:solidFill>
                <a:schemeClr val="tx1"/>
              </a:solidFill>
              <a:round/>
              <a:headEnd type="none" w="sm" len="sm"/>
              <a:tailEnd type="none" w="sm" len="sm"/>
            </a:ln>
          </p:spPr>
          <p:txBody>
            <a:bodyPr/>
            <a:lstStyle/>
            <a:p>
              <a:endParaRPr lang="zh-CN" altLang="en-US"/>
            </a:p>
          </p:txBody>
        </p:sp>
        <p:sp>
          <p:nvSpPr>
            <p:cNvPr id="12" name="Line 10"/>
            <p:cNvSpPr>
              <a:spLocks noChangeShapeType="1"/>
            </p:cNvSpPr>
            <p:nvPr/>
          </p:nvSpPr>
          <p:spPr bwMode="auto">
            <a:xfrm>
              <a:off x="6078099" y="2468050"/>
              <a:ext cx="1108120" cy="0"/>
            </a:xfrm>
            <a:prstGeom prst="line">
              <a:avLst/>
            </a:prstGeom>
            <a:solidFill>
              <a:schemeClr val="accent2">
                <a:lumMod val="40000"/>
                <a:lumOff val="60000"/>
              </a:schemeClr>
            </a:solidFill>
            <a:ln w="12700">
              <a:solidFill>
                <a:schemeClr val="tx1"/>
              </a:solidFill>
              <a:round/>
              <a:headEnd type="none" w="sm" len="sm"/>
              <a:tailEnd type="none" w="sm" len="sm"/>
            </a:ln>
          </p:spPr>
          <p:txBody>
            <a:bodyPr/>
            <a:lstStyle/>
            <a:p>
              <a:endParaRPr lang="zh-CN" altLang="en-US"/>
            </a:p>
          </p:txBody>
        </p:sp>
        <p:sp>
          <p:nvSpPr>
            <p:cNvPr id="13" name="Line 11"/>
            <p:cNvSpPr>
              <a:spLocks noChangeShapeType="1"/>
            </p:cNvSpPr>
            <p:nvPr/>
          </p:nvSpPr>
          <p:spPr bwMode="auto">
            <a:xfrm>
              <a:off x="6078099" y="2904790"/>
              <a:ext cx="1108120" cy="0"/>
            </a:xfrm>
            <a:prstGeom prst="line">
              <a:avLst/>
            </a:prstGeom>
            <a:solidFill>
              <a:schemeClr val="accent2">
                <a:lumMod val="40000"/>
                <a:lumOff val="60000"/>
              </a:schemeClr>
            </a:solidFill>
            <a:ln w="12700">
              <a:solidFill>
                <a:schemeClr val="tx1"/>
              </a:solidFill>
              <a:round/>
              <a:headEnd type="none" w="sm" len="sm"/>
              <a:tailEnd type="none" w="sm" len="sm"/>
            </a:ln>
          </p:spPr>
          <p:txBody>
            <a:bodyPr/>
            <a:lstStyle/>
            <a:p>
              <a:endParaRPr lang="zh-CN" altLang="en-US"/>
            </a:p>
          </p:txBody>
        </p:sp>
        <p:sp>
          <p:nvSpPr>
            <p:cNvPr id="14" name="Line 12"/>
            <p:cNvSpPr>
              <a:spLocks noChangeShapeType="1"/>
            </p:cNvSpPr>
            <p:nvPr/>
          </p:nvSpPr>
          <p:spPr bwMode="auto">
            <a:xfrm>
              <a:off x="6078099" y="3403921"/>
              <a:ext cx="1108120" cy="0"/>
            </a:xfrm>
            <a:prstGeom prst="line">
              <a:avLst/>
            </a:prstGeom>
            <a:solidFill>
              <a:schemeClr val="accent2">
                <a:lumMod val="40000"/>
                <a:lumOff val="60000"/>
              </a:schemeClr>
            </a:solidFill>
            <a:ln w="12700">
              <a:solidFill>
                <a:schemeClr val="tx1"/>
              </a:solidFill>
              <a:round/>
              <a:headEnd type="none" w="sm" len="sm"/>
              <a:tailEnd type="none" w="sm" len="sm"/>
            </a:ln>
          </p:spPr>
          <p:txBody>
            <a:bodyPr/>
            <a:lstStyle/>
            <a:p>
              <a:endParaRPr lang="zh-CN" altLang="en-US"/>
            </a:p>
          </p:txBody>
        </p:sp>
        <p:sp>
          <p:nvSpPr>
            <p:cNvPr id="15" name="Line 13"/>
            <p:cNvSpPr>
              <a:spLocks noChangeShapeType="1"/>
            </p:cNvSpPr>
            <p:nvPr/>
          </p:nvSpPr>
          <p:spPr bwMode="auto">
            <a:xfrm>
              <a:off x="6078099" y="3840661"/>
              <a:ext cx="1108120" cy="0"/>
            </a:xfrm>
            <a:prstGeom prst="line">
              <a:avLst/>
            </a:prstGeom>
            <a:solidFill>
              <a:schemeClr val="accent2">
                <a:lumMod val="40000"/>
                <a:lumOff val="60000"/>
              </a:schemeClr>
            </a:solidFill>
            <a:ln w="12700">
              <a:solidFill>
                <a:schemeClr val="tx1"/>
              </a:solidFill>
              <a:round/>
              <a:headEnd type="none" w="sm" len="sm"/>
              <a:tailEnd type="none" w="sm" len="sm"/>
            </a:ln>
          </p:spPr>
          <p:txBody>
            <a:bodyPr/>
            <a:lstStyle/>
            <a:p>
              <a:endParaRPr lang="zh-CN" altLang="en-US"/>
            </a:p>
          </p:txBody>
        </p:sp>
        <p:sp>
          <p:nvSpPr>
            <p:cNvPr id="29" name="Line 13"/>
            <p:cNvSpPr>
              <a:spLocks noChangeShapeType="1"/>
            </p:cNvSpPr>
            <p:nvPr/>
          </p:nvSpPr>
          <p:spPr bwMode="auto">
            <a:xfrm>
              <a:off x="6059171" y="4239574"/>
              <a:ext cx="1108120" cy="0"/>
            </a:xfrm>
            <a:prstGeom prst="line">
              <a:avLst/>
            </a:prstGeom>
            <a:solidFill>
              <a:schemeClr val="accent2">
                <a:lumMod val="40000"/>
                <a:lumOff val="60000"/>
              </a:schemeClr>
            </a:solidFill>
            <a:ln w="12700">
              <a:solidFill>
                <a:schemeClr val="tx1"/>
              </a:solidFill>
              <a:round/>
              <a:headEnd type="none" w="sm" len="sm"/>
              <a:tailEnd type="none" w="sm" len="sm"/>
            </a:ln>
          </p:spPr>
          <p:txBody>
            <a:bodyPr/>
            <a:lstStyle/>
            <a:p>
              <a:endParaRPr lang="zh-CN" altLang="en-US"/>
            </a:p>
          </p:txBody>
        </p:sp>
      </p:grpSp>
      <p:grpSp>
        <p:nvGrpSpPr>
          <p:cNvPr id="16" name="组合 38"/>
          <p:cNvGrpSpPr/>
          <p:nvPr/>
        </p:nvGrpSpPr>
        <p:grpSpPr>
          <a:xfrm>
            <a:off x="5724128" y="1275199"/>
            <a:ext cx="389850" cy="3024336"/>
            <a:chOff x="5724128" y="1491630"/>
            <a:chExt cx="389850" cy="3024336"/>
          </a:xfrm>
        </p:grpSpPr>
        <p:sp>
          <p:nvSpPr>
            <p:cNvPr id="33" name="矩形 32"/>
            <p:cNvSpPr/>
            <p:nvPr/>
          </p:nvSpPr>
          <p:spPr>
            <a:xfrm>
              <a:off x="5724128" y="4177412"/>
              <a:ext cx="389850" cy="338554"/>
            </a:xfrm>
            <a:prstGeom prst="rect">
              <a:avLst/>
            </a:prstGeom>
          </p:spPr>
          <p:txBody>
            <a:bodyPr wrap="none">
              <a:spAutoFit/>
            </a:bodyPr>
            <a:lstStyle/>
            <a:p>
              <a:r>
                <a:rPr kumimoji="1" lang="en-US" altLang="zh-CN" sz="1600" dirty="0">
                  <a:solidFill>
                    <a:schemeClr val="tx2">
                      <a:lumMod val="60000"/>
                      <a:lumOff val="40000"/>
                    </a:schemeClr>
                  </a:solidFill>
                  <a:latin typeface="Times New Roman" panose="02020603050405020304" pitchFamily="18" charset="0"/>
                  <a:cs typeface="Times New Roman" panose="02020603050405020304" pitchFamily="18" charset="0"/>
                </a:rPr>
                <a:t>68</a:t>
              </a:r>
              <a:endParaRPr lang="zh-CN" altLang="en-US" sz="1600" dirty="0">
                <a:solidFill>
                  <a:schemeClr val="tx2">
                    <a:lumMod val="60000"/>
                    <a:lumOff val="40000"/>
                  </a:schemeClr>
                </a:solidFill>
              </a:endParaRPr>
            </a:p>
          </p:txBody>
        </p:sp>
        <p:sp>
          <p:nvSpPr>
            <p:cNvPr id="5" name="矩形 4"/>
            <p:cNvSpPr/>
            <p:nvPr/>
          </p:nvSpPr>
          <p:spPr>
            <a:xfrm>
              <a:off x="5790023" y="1491630"/>
              <a:ext cx="287258" cy="338554"/>
            </a:xfrm>
            <a:prstGeom prst="rect">
              <a:avLst/>
            </a:prstGeom>
          </p:spPr>
          <p:txBody>
            <a:bodyPr wrap="none">
              <a:spAutoFit/>
            </a:bodyPr>
            <a:lstStyle/>
            <a:p>
              <a:r>
                <a:rPr kumimoji="1" lang="zh-CN" altLang="en-US" sz="1600" dirty="0">
                  <a:solidFill>
                    <a:schemeClr val="tx2">
                      <a:lumMod val="60000"/>
                      <a:lumOff val="40000"/>
                    </a:schemeClr>
                  </a:solidFill>
                  <a:latin typeface="Times New Roman" panose="02020603050405020304" pitchFamily="18" charset="0"/>
                  <a:cs typeface="Times New Roman" panose="02020603050405020304" pitchFamily="18" charset="0"/>
                </a:rPr>
                <a:t>0</a:t>
              </a:r>
              <a:endParaRPr lang="zh-CN" altLang="en-US" sz="1600" dirty="0">
                <a:solidFill>
                  <a:schemeClr val="tx2">
                    <a:lumMod val="60000"/>
                    <a:lumOff val="40000"/>
                  </a:schemeClr>
                </a:solidFill>
              </a:endParaRPr>
            </a:p>
          </p:txBody>
        </p:sp>
        <p:sp>
          <p:nvSpPr>
            <p:cNvPr id="30" name="矩形 29"/>
            <p:cNvSpPr/>
            <p:nvPr/>
          </p:nvSpPr>
          <p:spPr>
            <a:xfrm>
              <a:off x="5796136" y="1945164"/>
              <a:ext cx="287258" cy="338554"/>
            </a:xfrm>
            <a:prstGeom prst="rect">
              <a:avLst/>
            </a:prstGeom>
          </p:spPr>
          <p:txBody>
            <a:bodyPr wrap="none">
              <a:spAutoFit/>
            </a:bodyPr>
            <a:lstStyle/>
            <a:p>
              <a:r>
                <a:rPr kumimoji="1" lang="en-US" altLang="zh-CN" sz="1600" dirty="0">
                  <a:solidFill>
                    <a:schemeClr val="tx2">
                      <a:lumMod val="60000"/>
                      <a:lumOff val="40000"/>
                    </a:schemeClr>
                  </a:solidFill>
                  <a:latin typeface="Times New Roman" panose="02020603050405020304" pitchFamily="18" charset="0"/>
                  <a:cs typeface="Times New Roman" panose="02020603050405020304" pitchFamily="18" charset="0"/>
                </a:rPr>
                <a:t>8</a:t>
              </a:r>
              <a:endParaRPr lang="zh-CN" altLang="en-US" sz="1600" dirty="0">
                <a:solidFill>
                  <a:schemeClr val="tx2">
                    <a:lumMod val="60000"/>
                    <a:lumOff val="40000"/>
                  </a:schemeClr>
                </a:solidFill>
              </a:endParaRPr>
            </a:p>
          </p:txBody>
        </p:sp>
        <p:sp>
          <p:nvSpPr>
            <p:cNvPr id="31" name="矩形 30"/>
            <p:cNvSpPr/>
            <p:nvPr/>
          </p:nvSpPr>
          <p:spPr>
            <a:xfrm>
              <a:off x="5724128" y="3313316"/>
              <a:ext cx="389850" cy="338554"/>
            </a:xfrm>
            <a:prstGeom prst="rect">
              <a:avLst/>
            </a:prstGeom>
          </p:spPr>
          <p:txBody>
            <a:bodyPr wrap="none">
              <a:spAutoFit/>
            </a:bodyPr>
            <a:lstStyle/>
            <a:p>
              <a:r>
                <a:rPr kumimoji="1" lang="en-US" altLang="zh-CN" sz="1600" dirty="0">
                  <a:solidFill>
                    <a:schemeClr val="tx2">
                      <a:lumMod val="60000"/>
                      <a:lumOff val="40000"/>
                    </a:schemeClr>
                  </a:solidFill>
                  <a:latin typeface="Times New Roman" panose="02020603050405020304" pitchFamily="18" charset="0"/>
                  <a:cs typeface="Times New Roman" panose="02020603050405020304" pitchFamily="18" charset="0"/>
                </a:rPr>
                <a:t>56</a:t>
              </a:r>
              <a:endParaRPr lang="zh-CN" altLang="en-US" sz="1600" dirty="0">
                <a:solidFill>
                  <a:schemeClr val="tx2">
                    <a:lumMod val="60000"/>
                    <a:lumOff val="40000"/>
                  </a:schemeClr>
                </a:solidFill>
              </a:endParaRPr>
            </a:p>
          </p:txBody>
        </p:sp>
        <p:sp>
          <p:nvSpPr>
            <p:cNvPr id="32" name="矩形 31"/>
            <p:cNvSpPr/>
            <p:nvPr/>
          </p:nvSpPr>
          <p:spPr>
            <a:xfrm>
              <a:off x="5724128" y="3795886"/>
              <a:ext cx="389850" cy="338554"/>
            </a:xfrm>
            <a:prstGeom prst="rect">
              <a:avLst/>
            </a:prstGeom>
          </p:spPr>
          <p:txBody>
            <a:bodyPr wrap="none">
              <a:spAutoFit/>
            </a:bodyPr>
            <a:lstStyle/>
            <a:p>
              <a:r>
                <a:rPr kumimoji="1" lang="en-US" altLang="zh-CN" sz="1600" dirty="0">
                  <a:solidFill>
                    <a:schemeClr val="tx2">
                      <a:lumMod val="60000"/>
                      <a:lumOff val="40000"/>
                    </a:schemeClr>
                  </a:solidFill>
                  <a:latin typeface="Times New Roman" panose="02020603050405020304" pitchFamily="18" charset="0"/>
                  <a:cs typeface="Times New Roman" panose="02020603050405020304" pitchFamily="18" charset="0"/>
                </a:rPr>
                <a:t>64</a:t>
              </a:r>
              <a:endParaRPr lang="zh-CN" altLang="en-US" sz="1600" dirty="0">
                <a:solidFill>
                  <a:schemeClr val="tx2">
                    <a:lumMod val="60000"/>
                    <a:lumOff val="40000"/>
                  </a:schemeClr>
                </a:solidFill>
              </a:endParaRPr>
            </a:p>
          </p:txBody>
        </p:sp>
      </p:grpSp>
      <p:grpSp>
        <p:nvGrpSpPr>
          <p:cNvPr id="18" name="组合 37"/>
          <p:cNvGrpSpPr/>
          <p:nvPr/>
        </p:nvGrpSpPr>
        <p:grpSpPr>
          <a:xfrm>
            <a:off x="5147209" y="1315747"/>
            <a:ext cx="907359" cy="3055796"/>
            <a:chOff x="5147209" y="1532178"/>
            <a:chExt cx="907359" cy="3055796"/>
          </a:xfrm>
        </p:grpSpPr>
        <p:sp>
          <p:nvSpPr>
            <p:cNvPr id="6" name="Line 4"/>
            <p:cNvSpPr>
              <a:spLocks noChangeShapeType="1"/>
            </p:cNvSpPr>
            <p:nvPr/>
          </p:nvSpPr>
          <p:spPr bwMode="auto">
            <a:xfrm flipV="1">
              <a:off x="5652120" y="1532178"/>
              <a:ext cx="402448" cy="1"/>
            </a:xfrm>
            <a:prstGeom prst="line">
              <a:avLst/>
            </a:prstGeom>
            <a:noFill/>
            <a:ln w="254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5"/>
            <p:cNvSpPr>
              <a:spLocks noChangeShapeType="1"/>
            </p:cNvSpPr>
            <p:nvPr/>
          </p:nvSpPr>
          <p:spPr bwMode="auto">
            <a:xfrm>
              <a:off x="5724127" y="3828209"/>
              <a:ext cx="330439" cy="7547"/>
            </a:xfrm>
            <a:prstGeom prst="line">
              <a:avLst/>
            </a:prstGeom>
            <a:noFill/>
            <a:ln w="254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6"/>
            <p:cNvSpPr>
              <a:spLocks noChangeShapeType="1"/>
            </p:cNvSpPr>
            <p:nvPr/>
          </p:nvSpPr>
          <p:spPr bwMode="auto">
            <a:xfrm flipV="1">
              <a:off x="5743055" y="4238771"/>
              <a:ext cx="311511" cy="0"/>
            </a:xfrm>
            <a:prstGeom prst="line">
              <a:avLst/>
            </a:prstGeom>
            <a:noFill/>
            <a:ln w="254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17" name="直接连接符 16"/>
            <p:cNvCxnSpPr>
              <a:stCxn id="6" idx="0"/>
            </p:cNvCxnSpPr>
            <p:nvPr/>
          </p:nvCxnSpPr>
          <p:spPr>
            <a:xfrm flipH="1">
              <a:off x="5147209" y="1532179"/>
              <a:ext cx="504911" cy="24087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7" idx="0"/>
            </p:cNvCxnSpPr>
            <p:nvPr/>
          </p:nvCxnSpPr>
          <p:spPr>
            <a:xfrm flipH="1">
              <a:off x="5148065" y="3828209"/>
              <a:ext cx="576062" cy="4717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148065" y="4238771"/>
              <a:ext cx="618426" cy="3492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fltVal val="0"/>
                                          </p:val>
                                        </p:tav>
                                        <p:tav tm="100000">
                                          <p:val>
                                            <p:strVal val="#ppt_w"/>
                                          </p:val>
                                        </p:tav>
                                      </p:tavLst>
                                    </p:anim>
                                    <p:anim calcmode="lin" valueType="num">
                                      <p:cBhvr>
                                        <p:cTn id="27" dur="500" fill="hold"/>
                                        <p:tgtEl>
                                          <p:spTgt spid="21"/>
                                        </p:tgtEl>
                                        <p:attrNameLst>
                                          <p:attrName>ppt_h</p:attrName>
                                        </p:attrNameLst>
                                      </p:cBhvr>
                                      <p:tavLst>
                                        <p:tav tm="0">
                                          <p:val>
                                            <p:fltVal val="0"/>
                                          </p:val>
                                        </p:tav>
                                        <p:tav tm="100000">
                                          <p:val>
                                            <p:strVal val="#ppt_h"/>
                                          </p:val>
                                        </p:tav>
                                      </p:tavLst>
                                    </p:anim>
                                    <p:animEffect transition="in" filter="fade">
                                      <p:cBhvr>
                                        <p:cTn id="28" dur="500"/>
                                        <p:tgtEl>
                                          <p:spTgt spid="21"/>
                                        </p:tgtEl>
                                      </p:cBhvr>
                                    </p:animEffect>
                                  </p:childTnLst>
                                </p:cTn>
                              </p:par>
                              <p:par>
                                <p:cTn id="29" presetID="53" presetClass="entr" presetSubtype="16"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9"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dissolve">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xit" presetSubtype="16" fill="hold" grpId="1" nodeType="clickEffect">
                                  <p:stCondLst>
                                    <p:cond delay="0"/>
                                  </p:stCondLst>
                                  <p:childTnLst>
                                    <p:anim calcmode="lin" valueType="num">
                                      <p:cBhvr>
                                        <p:cTn id="40" dur="500"/>
                                        <p:tgtEl>
                                          <p:spTgt spid="4"/>
                                        </p:tgtEl>
                                        <p:attrNameLst>
                                          <p:attrName>ppt_w</p:attrName>
                                        </p:attrNameLst>
                                      </p:cBhvr>
                                      <p:tavLst>
                                        <p:tav tm="0">
                                          <p:val>
                                            <p:strVal val="ppt_w"/>
                                          </p:val>
                                        </p:tav>
                                        <p:tav tm="100000">
                                          <p:val>
                                            <p:fltVal val="0"/>
                                          </p:val>
                                        </p:tav>
                                      </p:tavLst>
                                    </p:anim>
                                    <p:anim calcmode="lin" valueType="num">
                                      <p:cBhvr>
                                        <p:cTn id="41" dur="500"/>
                                        <p:tgtEl>
                                          <p:spTgt spid="4"/>
                                        </p:tgtEl>
                                        <p:attrNameLst>
                                          <p:attrName>ppt_h</p:attrName>
                                        </p:attrNameLst>
                                      </p:cBhvr>
                                      <p:tavLst>
                                        <p:tav tm="0">
                                          <p:val>
                                            <p:strVal val="ppt_h"/>
                                          </p:val>
                                        </p:tav>
                                        <p:tav tm="100000">
                                          <p:val>
                                            <p:fltVal val="0"/>
                                          </p:val>
                                        </p:tav>
                                      </p:tavLst>
                                    </p:anim>
                                    <p:animEffect transition="out" filter="fade">
                                      <p:cBhvr>
                                        <p:cTn id="42" dur="500"/>
                                        <p:tgtEl>
                                          <p:spTgt spid="4"/>
                                        </p:tgtEl>
                                      </p:cBhvr>
                                    </p:animEffect>
                                    <p:set>
                                      <p:cBhvr>
                                        <p:cTn id="43" dur="1" fill="hold">
                                          <p:stCondLst>
                                            <p:cond delay="499"/>
                                          </p:stCondLst>
                                        </p:cTn>
                                        <p:tgtEl>
                                          <p:spTgt spid="4"/>
                                        </p:tgtEl>
                                        <p:attrNameLst>
                                          <p:attrName>style.visibility</p:attrName>
                                        </p:attrNameLst>
                                      </p:cBhvr>
                                      <p:to>
                                        <p:strVal val="hidden"/>
                                      </p:to>
                                    </p:set>
                                  </p:childTnLst>
                                </p:cTn>
                              </p:par>
                              <p:par>
                                <p:cTn id="44" presetID="53" presetClass="exit" presetSubtype="32" fill="hold" nodeType="withEffect">
                                  <p:stCondLst>
                                    <p:cond delay="0"/>
                                  </p:stCondLst>
                                  <p:childTnLst>
                                    <p:anim calcmode="lin" valueType="num">
                                      <p:cBhvr>
                                        <p:cTn id="45" dur="500"/>
                                        <p:tgtEl>
                                          <p:spTgt spid="9"/>
                                        </p:tgtEl>
                                        <p:attrNameLst>
                                          <p:attrName>ppt_w</p:attrName>
                                        </p:attrNameLst>
                                      </p:cBhvr>
                                      <p:tavLst>
                                        <p:tav tm="0">
                                          <p:val>
                                            <p:strVal val="ppt_w"/>
                                          </p:val>
                                        </p:tav>
                                        <p:tav tm="100000">
                                          <p:val>
                                            <p:fltVal val="0"/>
                                          </p:val>
                                        </p:tav>
                                      </p:tavLst>
                                    </p:anim>
                                    <p:anim calcmode="lin" valueType="num">
                                      <p:cBhvr>
                                        <p:cTn id="46" dur="500"/>
                                        <p:tgtEl>
                                          <p:spTgt spid="9"/>
                                        </p:tgtEl>
                                        <p:attrNameLst>
                                          <p:attrName>ppt_h</p:attrName>
                                        </p:attrNameLst>
                                      </p:cBhvr>
                                      <p:tavLst>
                                        <p:tav tm="0">
                                          <p:val>
                                            <p:strVal val="ppt_h"/>
                                          </p:val>
                                        </p:tav>
                                        <p:tav tm="100000">
                                          <p:val>
                                            <p:fltVal val="0"/>
                                          </p:val>
                                        </p:tav>
                                      </p:tavLst>
                                    </p:anim>
                                    <p:animEffect transition="out" filter="fade">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par>
                                <p:cTn id="49" presetID="53" presetClass="exit" presetSubtype="32" fill="hold" nodeType="withEffect">
                                  <p:stCondLst>
                                    <p:cond delay="0"/>
                                  </p:stCondLst>
                                  <p:childTnLst>
                                    <p:anim calcmode="lin" valueType="num">
                                      <p:cBhvr>
                                        <p:cTn id="50" dur="500"/>
                                        <p:tgtEl>
                                          <p:spTgt spid="21"/>
                                        </p:tgtEl>
                                        <p:attrNameLst>
                                          <p:attrName>ppt_w</p:attrName>
                                        </p:attrNameLst>
                                      </p:cBhvr>
                                      <p:tavLst>
                                        <p:tav tm="0">
                                          <p:val>
                                            <p:strVal val="ppt_w"/>
                                          </p:val>
                                        </p:tav>
                                        <p:tav tm="100000">
                                          <p:val>
                                            <p:fltVal val="0"/>
                                          </p:val>
                                        </p:tav>
                                      </p:tavLst>
                                    </p:anim>
                                    <p:anim calcmode="lin" valueType="num">
                                      <p:cBhvr>
                                        <p:cTn id="51" dur="500"/>
                                        <p:tgtEl>
                                          <p:spTgt spid="21"/>
                                        </p:tgtEl>
                                        <p:attrNameLst>
                                          <p:attrName>ppt_h</p:attrName>
                                        </p:attrNameLst>
                                      </p:cBhvr>
                                      <p:tavLst>
                                        <p:tav tm="0">
                                          <p:val>
                                            <p:strVal val="ppt_h"/>
                                          </p:val>
                                        </p:tav>
                                        <p:tav tm="100000">
                                          <p:val>
                                            <p:fltVal val="0"/>
                                          </p:val>
                                        </p:tav>
                                      </p:tavLst>
                                    </p:anim>
                                    <p:animEffect transition="out" filter="fade">
                                      <p:cBhvr>
                                        <p:cTn id="52" dur="500"/>
                                        <p:tgtEl>
                                          <p:spTgt spid="21"/>
                                        </p:tgtEl>
                                      </p:cBhvr>
                                    </p:animEffect>
                                    <p:set>
                                      <p:cBhvr>
                                        <p:cTn id="53" dur="1" fill="hold">
                                          <p:stCondLst>
                                            <p:cond delay="499"/>
                                          </p:stCondLst>
                                        </p:cTn>
                                        <p:tgtEl>
                                          <p:spTgt spid="21"/>
                                        </p:tgtEl>
                                        <p:attrNameLst>
                                          <p:attrName>style.visibility</p:attrName>
                                        </p:attrNameLst>
                                      </p:cBhvr>
                                      <p:to>
                                        <p:strVal val="hidden"/>
                                      </p:to>
                                    </p:set>
                                  </p:childTnLst>
                                </p:cTn>
                              </p:par>
                              <p:par>
                                <p:cTn id="54" presetID="53" presetClass="exit" presetSubtype="32" fill="hold" nodeType="withEffect">
                                  <p:stCondLst>
                                    <p:cond delay="0"/>
                                  </p:stCondLst>
                                  <p:childTnLst>
                                    <p:anim calcmode="lin" valueType="num">
                                      <p:cBhvr>
                                        <p:cTn id="55" dur="500"/>
                                        <p:tgtEl>
                                          <p:spTgt spid="18"/>
                                        </p:tgtEl>
                                        <p:attrNameLst>
                                          <p:attrName>ppt_w</p:attrName>
                                        </p:attrNameLst>
                                      </p:cBhvr>
                                      <p:tavLst>
                                        <p:tav tm="0">
                                          <p:val>
                                            <p:strVal val="ppt_w"/>
                                          </p:val>
                                        </p:tav>
                                        <p:tav tm="100000">
                                          <p:val>
                                            <p:fltVal val="0"/>
                                          </p:val>
                                        </p:tav>
                                      </p:tavLst>
                                    </p:anim>
                                    <p:anim calcmode="lin" valueType="num">
                                      <p:cBhvr>
                                        <p:cTn id="56" dur="500"/>
                                        <p:tgtEl>
                                          <p:spTgt spid="18"/>
                                        </p:tgtEl>
                                        <p:attrNameLst>
                                          <p:attrName>ppt_h</p:attrName>
                                        </p:attrNameLst>
                                      </p:cBhvr>
                                      <p:tavLst>
                                        <p:tav tm="0">
                                          <p:val>
                                            <p:strVal val="ppt_h"/>
                                          </p:val>
                                        </p:tav>
                                        <p:tav tm="100000">
                                          <p:val>
                                            <p:fltVal val="0"/>
                                          </p:val>
                                        </p:tav>
                                      </p:tavLst>
                                    </p:anim>
                                    <p:animEffect transition="out" filter="fade">
                                      <p:cBhvr>
                                        <p:cTn id="57" dur="500"/>
                                        <p:tgtEl>
                                          <p:spTgt spid="18"/>
                                        </p:tgtEl>
                                      </p:cBhvr>
                                    </p:animEffect>
                                    <p:set>
                                      <p:cBhvr>
                                        <p:cTn id="58" dur="1" fill="hold">
                                          <p:stCondLst>
                                            <p:cond delay="499"/>
                                          </p:stCondLst>
                                        </p:cTn>
                                        <p:tgtEl>
                                          <p:spTgt spid="18"/>
                                        </p:tgtEl>
                                        <p:attrNameLst>
                                          <p:attrName>style.visibility</p:attrName>
                                        </p:attrNameLst>
                                      </p:cBhvr>
                                      <p:to>
                                        <p:strVal val="hidden"/>
                                      </p:to>
                                    </p:set>
                                  </p:childTnLst>
                                </p:cTn>
                              </p:par>
                              <p:par>
                                <p:cTn id="59" presetID="53" presetClass="exit" presetSubtype="32" fill="hold" nodeType="withEffect">
                                  <p:stCondLst>
                                    <p:cond delay="0"/>
                                  </p:stCondLst>
                                  <p:childTnLst>
                                    <p:anim calcmode="lin" valueType="num">
                                      <p:cBhvr>
                                        <p:cTn id="60" dur="500"/>
                                        <p:tgtEl>
                                          <p:spTgt spid="16"/>
                                        </p:tgtEl>
                                        <p:attrNameLst>
                                          <p:attrName>ppt_w</p:attrName>
                                        </p:attrNameLst>
                                      </p:cBhvr>
                                      <p:tavLst>
                                        <p:tav tm="0">
                                          <p:val>
                                            <p:strVal val="ppt_w"/>
                                          </p:val>
                                        </p:tav>
                                        <p:tav tm="100000">
                                          <p:val>
                                            <p:fltVal val="0"/>
                                          </p:val>
                                        </p:tav>
                                      </p:tavLst>
                                    </p:anim>
                                    <p:anim calcmode="lin" valueType="num">
                                      <p:cBhvr>
                                        <p:cTn id="61" dur="500"/>
                                        <p:tgtEl>
                                          <p:spTgt spid="16"/>
                                        </p:tgtEl>
                                        <p:attrNameLst>
                                          <p:attrName>ppt_h</p:attrName>
                                        </p:attrNameLst>
                                      </p:cBhvr>
                                      <p:tavLst>
                                        <p:tav tm="0">
                                          <p:val>
                                            <p:strVal val="ppt_h"/>
                                          </p:val>
                                        </p:tav>
                                        <p:tav tm="100000">
                                          <p:val>
                                            <p:fltVal val="0"/>
                                          </p:val>
                                        </p:tav>
                                      </p:tavLst>
                                    </p:anim>
                                    <p:animEffect transition="out" filter="fade">
                                      <p:cBhvr>
                                        <p:cTn id="62" dur="500"/>
                                        <p:tgtEl>
                                          <p:spTgt spid="16"/>
                                        </p:tgtEl>
                                      </p:cBhvr>
                                    </p:animEffect>
                                    <p:set>
                                      <p:cBhvr>
                                        <p:cTn id="63"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95547" y="3100479"/>
            <a:ext cx="7505477" cy="1397980"/>
          </a:xfrm>
        </p:spPr>
        <p:txBody>
          <a:bodyPr>
            <a:normAutofit/>
          </a:bodyPr>
          <a:lstStyle/>
          <a:p>
            <a:pPr lvl="1">
              <a:buClrTx/>
              <a:buFont typeface="Wingdings" panose="05000000000000000000" pitchFamily="2" charset="2"/>
              <a:buChar char="Ø"/>
            </a:pPr>
            <a:r>
              <a:rPr lang="zh-CN" altLang="en-US" sz="2500" b="1" dirty="0">
                <a:solidFill>
                  <a:schemeClr val="tx1"/>
                </a:solidFill>
                <a:latin typeface="楷体" panose="02010609060101010101" pitchFamily="49" charset="-122"/>
              </a:rPr>
              <a:t>作用域</a:t>
            </a:r>
            <a:r>
              <a:rPr lang="en-US" altLang="zh-CN" sz="2500" b="1" dirty="0">
                <a:solidFill>
                  <a:schemeClr val="tx1"/>
                </a:solidFill>
                <a:cs typeface="Times New Roman" panose="02020603050405020304" pitchFamily="18" charset="0"/>
              </a:rPr>
              <a:t> </a:t>
            </a:r>
          </a:p>
          <a:p>
            <a:pPr lvl="1">
              <a:buClrTx/>
              <a:buFont typeface="Wingdings" panose="05000000000000000000" pitchFamily="2" charset="2"/>
              <a:buChar char="Ø"/>
            </a:pPr>
            <a:r>
              <a:rPr lang="zh-CN" altLang="en-US" sz="2500" b="1" dirty="0">
                <a:solidFill>
                  <a:schemeClr val="tx1"/>
                </a:solidFill>
                <a:latin typeface="Times New Roman" panose="02020603050405020304"/>
              </a:rPr>
              <a:t>参数和返回值信息</a:t>
            </a:r>
            <a:endParaRPr lang="en-US" altLang="zh-CN" sz="2500" b="1" dirty="0">
              <a:solidFill>
                <a:schemeClr val="tx1"/>
              </a:solidFill>
              <a:latin typeface="Times New Roman" panose="02020603050405020304"/>
            </a:endParaRPr>
          </a:p>
          <a:p>
            <a:pPr lvl="2">
              <a:buClr>
                <a:schemeClr val="tx1"/>
              </a:buClr>
              <a:buFont typeface="Wingdings" panose="05000000000000000000" pitchFamily="2" charset="2"/>
              <a:buChar char="Ø"/>
            </a:pPr>
            <a:r>
              <a:rPr lang="zh-CN" altLang="en-US" b="1" dirty="0">
                <a:solidFill>
                  <a:schemeClr val="tx1"/>
                </a:solidFill>
                <a:latin typeface="Times New Roman" panose="02020603050405020304"/>
              </a:rPr>
              <a:t>参数个数、参数类型、参数传递方式、返回值类型、</a:t>
            </a:r>
            <a:r>
              <a:rPr lang="en-US" altLang="zh-CN" b="1" dirty="0">
                <a:solidFill>
                  <a:srgbClr val="073E87"/>
                </a:solidFill>
                <a:latin typeface="Times New Roman" panose="02020603050405020304"/>
              </a:rPr>
              <a:t>…</a:t>
            </a:r>
          </a:p>
          <a:p>
            <a:pPr lvl="1"/>
            <a:endParaRPr lang="en-US" altLang="zh-CN" sz="1600" b="1" dirty="0">
              <a:solidFill>
                <a:srgbClr val="073E87"/>
              </a:solidFill>
              <a:ea typeface="楷体_GB2312" pitchFamily="49" charset="-122"/>
            </a:endParaRPr>
          </a:p>
          <a:p>
            <a:endParaRPr lang="zh-CN" altLang="en-US" sz="2000" dirty="0"/>
          </a:p>
          <a:p>
            <a:endParaRPr lang="zh-CN" altLang="en-US" sz="2000" dirty="0"/>
          </a:p>
        </p:txBody>
      </p:sp>
      <p:sp>
        <p:nvSpPr>
          <p:cNvPr id="10" name="标题 2"/>
          <p:cNvSpPr>
            <a:spLocks noGrp="1"/>
          </p:cNvSpPr>
          <p:nvPr>
            <p:ph type="title"/>
          </p:nvPr>
        </p:nvSpPr>
        <p:spPr>
          <a:xfrm>
            <a:off x="755576" y="267494"/>
            <a:ext cx="7931224" cy="360040"/>
          </a:xfrm>
        </p:spPr>
        <p:txBody>
          <a:bodyPr>
            <a:noAutofit/>
          </a:bodyPr>
          <a:lstStyle/>
          <a:p>
            <a:r>
              <a:rPr lang="zh-CN" altLang="en-US" sz="3000" spc="300" dirty="0">
                <a:solidFill>
                  <a:schemeClr val="tx1"/>
                </a:solidFill>
                <a:latin typeface="微软雅黑" panose="020B0503020204020204" pitchFamily="34" charset="-122"/>
                <a:ea typeface="微软雅黑" panose="020B0503020204020204" pitchFamily="34" charset="-122"/>
              </a:rPr>
              <a:t>语义分析的主要任务</a:t>
            </a:r>
            <a:endParaRPr lang="en-US" altLang="zh-CN" sz="3000" spc="300" dirty="0">
              <a:solidFill>
                <a:schemeClr val="tx1"/>
              </a:solidFill>
              <a:latin typeface="微软雅黑" panose="020B0503020204020204" pitchFamily="34" charset="-122"/>
              <a:ea typeface="微软雅黑" panose="020B0503020204020204" pitchFamily="34" charset="-122"/>
            </a:endParaRPr>
          </a:p>
        </p:txBody>
      </p:sp>
      <p:grpSp>
        <p:nvGrpSpPr>
          <p:cNvPr id="11" name="组合 14"/>
          <p:cNvGrpSpPr/>
          <p:nvPr/>
        </p:nvGrpSpPr>
        <p:grpSpPr>
          <a:xfrm>
            <a:off x="-786" y="195486"/>
            <a:ext cx="756363" cy="432048"/>
            <a:chOff x="-786" y="195486"/>
            <a:chExt cx="756363" cy="432048"/>
          </a:xfrm>
        </p:grpSpPr>
        <p:sp>
          <p:nvSpPr>
            <p:cNvPr id="12" name="五边形 11"/>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五边形 12"/>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4" name="内容占位符 1"/>
          <p:cNvSpPr txBox="1"/>
          <p:nvPr/>
        </p:nvSpPr>
        <p:spPr>
          <a:xfrm>
            <a:off x="498397" y="2200880"/>
            <a:ext cx="6359619" cy="1234559"/>
          </a:xfrm>
          <a:prstGeom prst="rect">
            <a:avLst/>
          </a:prstGeom>
        </p:spPr>
        <p:txBody>
          <a:bodyPr vert="horz" lIns="91440" tIns="45720" rIns="91440" bIns="45720" rtlCol="0">
            <a:normAutofit/>
          </a:bodyPr>
          <a:lstStyle/>
          <a:p>
            <a:pPr marL="576580" marR="0" lvl="1" indent="-274320" algn="l" defTabSz="914400" rtl="0" eaLnBrk="1" fontAlgn="auto" latinLnBrk="0" hangingPunct="1">
              <a:lnSpc>
                <a:spcPct val="100000"/>
              </a:lnSpc>
              <a:spcBef>
                <a:spcPct val="20000"/>
              </a:spcBef>
              <a:spcAft>
                <a:spcPts val="0"/>
              </a:spcAft>
              <a:buClrTx/>
              <a:buSzPct val="100000"/>
              <a:buFont typeface="Wingdings" panose="05000000000000000000" pitchFamily="2" charset="2"/>
              <a:buChar char="Ø"/>
              <a:defRPr/>
            </a:pPr>
            <a:r>
              <a:rPr kumimoji="0" lang="zh-CN" altLang="en-US" sz="2500" b="1" i="0" u="none" strike="noStrike" kern="1200" cap="none" spc="0" normalizeH="0" baseline="0" noProof="0" dirty="0">
                <a:ln>
                  <a:noFill/>
                </a:ln>
                <a:solidFill>
                  <a:schemeClr val="tx1"/>
                </a:solidFill>
                <a:effectLst/>
                <a:uLnTx/>
                <a:uFillTx/>
                <a:latin typeface="楷体" panose="02010609060101010101" pitchFamily="49" charset="-122"/>
                <a:ea typeface="+mn-ea"/>
                <a:cs typeface="+mn-cs"/>
              </a:rPr>
              <a:t>存储位置、长度</a:t>
            </a:r>
            <a:endParaRPr kumimoji="0" lang="en-US" altLang="zh-CN" sz="2500" b="1" i="0" u="none" strike="noStrike" kern="1200" cap="none" spc="0" normalizeH="0" baseline="0" noProof="0" dirty="0">
              <a:ln>
                <a:noFill/>
              </a:ln>
              <a:solidFill>
                <a:schemeClr val="tx1"/>
              </a:solidFill>
              <a:effectLst/>
              <a:uLnTx/>
              <a:uFillTx/>
              <a:latin typeface="楷体" panose="02010609060101010101" pitchFamily="49" charset="-122"/>
              <a:ea typeface="+mn-ea"/>
              <a:cs typeface="+mn-cs"/>
            </a:endParaRPr>
          </a:p>
          <a:p>
            <a:pPr marL="576580" lvl="1" indent="-274320" fontAlgn="auto">
              <a:spcBef>
                <a:spcPct val="20000"/>
              </a:spcBef>
              <a:spcAft>
                <a:spcPts val="0"/>
              </a:spcAft>
              <a:buSzPct val="100000"/>
              <a:buFont typeface="Wingdings" panose="05000000000000000000" pitchFamily="2" charset="2"/>
              <a:buChar char="Ø"/>
              <a:defRPr/>
            </a:pPr>
            <a:r>
              <a:rPr lang="zh-CN" altLang="en-US" sz="2500" b="1" dirty="0">
                <a:latin typeface="楷体" panose="02010609060101010101" pitchFamily="49" charset="-122"/>
                <a:ea typeface="+mn-ea"/>
              </a:rPr>
              <a:t>值</a:t>
            </a:r>
            <a:endParaRPr lang="en-US" altLang="zh-CN" sz="2500" b="1" dirty="0">
              <a:latin typeface="楷体" panose="02010609060101010101" pitchFamily="49" charset="-122"/>
              <a:ea typeface="+mn-ea"/>
            </a:endParaRPr>
          </a:p>
          <a:p>
            <a:pPr marL="576580" marR="0" lvl="1" indent="-274320" algn="l" defTabSz="914400" rtl="0" eaLnBrk="1" fontAlgn="auto" latinLnBrk="0" hangingPunct="1">
              <a:lnSpc>
                <a:spcPct val="100000"/>
              </a:lnSpc>
              <a:spcBef>
                <a:spcPct val="20000"/>
              </a:spcBef>
              <a:spcAft>
                <a:spcPts val="0"/>
              </a:spcAft>
              <a:buClrTx/>
              <a:buSzPct val="100000"/>
              <a:buFont typeface="Wingdings" panose="05000000000000000000" pitchFamily="2" charset="2"/>
              <a:buChar char="Ø"/>
              <a:defRPr/>
            </a:pPr>
            <a:endParaRPr kumimoji="0" lang="zh-CN" altLang="en-US" sz="2500" b="1" i="0" u="none" strike="noStrike" kern="1200" cap="none" spc="0" normalizeH="0" baseline="0" noProof="0" dirty="0">
              <a:ln>
                <a:noFill/>
              </a:ln>
              <a:solidFill>
                <a:schemeClr val="tx1"/>
              </a:solidFill>
              <a:effectLst/>
              <a:uLnTx/>
              <a:uFillTx/>
              <a:latin typeface="楷体" panose="02010609060101010101" pitchFamily="49" charset="-122"/>
              <a:ea typeface="+mn-ea"/>
              <a:cs typeface="+mn-cs"/>
            </a:endParaRPr>
          </a:p>
          <a:p>
            <a:pPr marL="302260" marR="0" lvl="1" algn="l" defTabSz="914400" rtl="0" eaLnBrk="1" fontAlgn="auto" latinLnBrk="0" hangingPunct="1">
              <a:lnSpc>
                <a:spcPct val="100000"/>
              </a:lnSpc>
              <a:spcBef>
                <a:spcPct val="20000"/>
              </a:spcBef>
              <a:spcAft>
                <a:spcPts val="0"/>
              </a:spcAft>
              <a:buClr>
                <a:schemeClr val="accent1"/>
              </a:buClr>
              <a:buSzPct val="100000"/>
              <a:defRPr/>
            </a:pPr>
            <a:endParaRPr kumimoji="0" lang="en-US" altLang="zh-CN" sz="1600" b="1" i="0" u="none" strike="noStrike" kern="1200" cap="none" spc="0" normalizeH="0" baseline="0" noProof="0" dirty="0">
              <a:ln>
                <a:noFill/>
              </a:ln>
              <a:solidFill>
                <a:srgbClr val="073E87"/>
              </a:solidFill>
              <a:effectLst/>
              <a:uLnTx/>
              <a:uFillTx/>
              <a:latin typeface="Times New Roman" panose="02020603050405020304" pitchFamily="18" charset="0"/>
              <a:ea typeface="楷体_GB2312" pitchFamily="49" charset="-122"/>
              <a:cs typeface="+mn-cs"/>
            </a:endParaRP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Symbol" panose="05050102010706020507" pitchFamily="18" charset="2"/>
              <a:buChar char=""/>
              <a:defRPr/>
            </a:pPr>
            <a:endParaRPr kumimoji="0"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Symbol" panose="05050102010706020507" pitchFamily="18" charset="2"/>
              <a:buChar char=""/>
              <a:defRPr/>
            </a:pPr>
            <a:endParaRPr kumimoji="0"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mn-ea"/>
              <a:cs typeface="+mn-cs"/>
            </a:endParaRPr>
          </a:p>
        </p:txBody>
      </p:sp>
      <p:sp>
        <p:nvSpPr>
          <p:cNvPr id="15" name="内容占位符 1"/>
          <p:cNvSpPr txBox="1"/>
          <p:nvPr/>
        </p:nvSpPr>
        <p:spPr>
          <a:xfrm>
            <a:off x="500034" y="843558"/>
            <a:ext cx="7200915" cy="3226273"/>
          </a:xfrm>
          <a:prstGeom prst="rect">
            <a:avLst/>
          </a:prstGeom>
        </p:spPr>
        <p:txBody>
          <a:bodyPr vert="horz" lIns="91440" tIns="45720" rIns="91440" bIns="45720" rtlCol="0">
            <a:normAutofit/>
          </a:bodyPr>
          <a:lstStyle/>
          <a:p>
            <a:pPr marL="274320" lvl="0" indent="-274320" fontAlgn="auto">
              <a:spcBef>
                <a:spcPct val="20000"/>
              </a:spcBef>
              <a:spcAft>
                <a:spcPts val="0"/>
              </a:spcAft>
              <a:buSzPct val="100000"/>
              <a:buFont typeface="Wingdings" panose="05000000000000000000" pitchFamily="2" charset="2"/>
              <a:buChar char="Ø"/>
              <a:defRPr/>
            </a:pPr>
            <a:r>
              <a:rPr lang="zh-CN" altLang="en-US" sz="3000" b="1" dirty="0">
                <a:solidFill>
                  <a:prstClr val="black"/>
                </a:solidFill>
                <a:latin typeface="Times New Roman" panose="02020603050405020304"/>
                <a:ea typeface="华文楷体" panose="02010600040101010101" pitchFamily="2" charset="-122"/>
              </a:rPr>
              <a:t>收集标识符的属性信息</a:t>
            </a:r>
            <a:endParaRPr kumimoji="0" lang="zh-CN" altLang="en-US" sz="3000" b="0" i="0" u="none" strike="noStrike" kern="1200" cap="none" spc="0" normalizeH="0" baseline="0" noProof="0" dirty="0">
              <a:ln>
                <a:noFill/>
              </a:ln>
              <a:solidFill>
                <a:schemeClr val="tx2"/>
              </a:solidFill>
              <a:effectLst/>
              <a:uLnTx/>
              <a:uFillTx/>
              <a:latin typeface="Times New Roman" panose="02020603050405020304" pitchFamily="18" charset="0"/>
              <a:ea typeface="+mn-ea"/>
              <a:cs typeface="+mn-cs"/>
            </a:endParaRPr>
          </a:p>
        </p:txBody>
      </p:sp>
      <p:sp>
        <p:nvSpPr>
          <p:cNvPr id="16" name="内容占位符 1"/>
          <p:cNvSpPr txBox="1"/>
          <p:nvPr/>
        </p:nvSpPr>
        <p:spPr>
          <a:xfrm>
            <a:off x="498397" y="1772252"/>
            <a:ext cx="6359619" cy="2797645"/>
          </a:xfrm>
          <a:prstGeom prst="rect">
            <a:avLst/>
          </a:prstGeom>
        </p:spPr>
        <p:txBody>
          <a:bodyPr vert="horz" lIns="91440" tIns="45720" rIns="91440" bIns="45720" rtlCol="0">
            <a:normAutofit/>
          </a:bodyPr>
          <a:lstStyle/>
          <a:p>
            <a:pPr marL="576580" marR="0" lvl="1" indent="-274320" algn="l" defTabSz="914400" rtl="0" eaLnBrk="1" fontAlgn="auto" latinLnBrk="0" hangingPunct="1">
              <a:lnSpc>
                <a:spcPct val="100000"/>
              </a:lnSpc>
              <a:spcBef>
                <a:spcPct val="20000"/>
              </a:spcBef>
              <a:spcAft>
                <a:spcPts val="0"/>
              </a:spcAft>
              <a:buClr>
                <a:schemeClr val="tx1"/>
              </a:buClr>
              <a:buSzPct val="100000"/>
              <a:buFont typeface="Wingdings" panose="05000000000000000000" pitchFamily="2" charset="2"/>
              <a:buChar char="Ø"/>
              <a:defRPr/>
            </a:pPr>
            <a:r>
              <a:rPr kumimoji="0" lang="zh-CN" altLang="en-US" sz="2500" b="1" i="0" u="none" strike="noStrike" kern="1200" cap="none" spc="0" normalizeH="0" baseline="0" noProof="0" dirty="0">
                <a:ln>
                  <a:noFill/>
                </a:ln>
                <a:solidFill>
                  <a:schemeClr val="tx1"/>
                </a:solidFill>
                <a:effectLst/>
                <a:uLnTx/>
                <a:uFillTx/>
                <a:latin typeface="楷体" panose="02010609060101010101" pitchFamily="49" charset="-122"/>
                <a:ea typeface="+mn-ea"/>
                <a:cs typeface="+mn-cs"/>
              </a:rPr>
              <a:t>类型 </a:t>
            </a:r>
            <a:r>
              <a:rPr kumimoji="0" lang="en-US" altLang="zh-CN" sz="25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(Type)</a:t>
            </a:r>
            <a:endParaRPr kumimoji="0"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mn-ea"/>
              <a:cs typeface="+mn-cs"/>
            </a:endParaRPr>
          </a:p>
        </p:txBody>
      </p:sp>
      <p:sp>
        <p:nvSpPr>
          <p:cNvPr id="17" name="内容占位符 1"/>
          <p:cNvSpPr txBox="1"/>
          <p:nvPr/>
        </p:nvSpPr>
        <p:spPr>
          <a:xfrm>
            <a:off x="804834" y="1343624"/>
            <a:ext cx="7200915" cy="1511761"/>
          </a:xfrm>
          <a:prstGeom prst="rect">
            <a:avLst/>
          </a:prstGeom>
        </p:spPr>
        <p:txBody>
          <a:bodyPr vert="horz" lIns="91440" tIns="45720" rIns="91440" bIns="45720" rtlCol="0">
            <a:normAutofit/>
          </a:bodyPr>
          <a:lstStyle/>
          <a:p>
            <a:pPr marL="274320" marR="0" lvl="0" indent="-274320" algn="l" defTabSz="914400" rtl="0" eaLnBrk="1" fontAlgn="auto" latinLnBrk="0" hangingPunct="1">
              <a:lnSpc>
                <a:spcPct val="100000"/>
              </a:lnSpc>
              <a:spcBef>
                <a:spcPct val="20000"/>
              </a:spcBef>
              <a:spcAft>
                <a:spcPts val="0"/>
              </a:spcAft>
              <a:buClrTx/>
              <a:buSzPct val="100000"/>
              <a:buFont typeface="Wingdings" panose="05000000000000000000" pitchFamily="2" charset="2"/>
              <a:buChar char="Ø"/>
              <a:defRPr/>
            </a:pPr>
            <a:r>
              <a:rPr kumimoji="0" lang="zh-CN" altLang="en-US" sz="2500" b="1" i="0" u="none" strike="noStrike" kern="1200" cap="none" spc="0" normalizeH="0" baseline="0" noProof="0" dirty="0">
                <a:ln>
                  <a:noFill/>
                </a:ln>
                <a:solidFill>
                  <a:schemeClr val="tx1"/>
                </a:solidFill>
                <a:effectLst/>
                <a:uLnTx/>
                <a:uFillTx/>
                <a:latin typeface="楷体" panose="02010609060101010101" pitchFamily="49" charset="-122"/>
                <a:ea typeface="+mn-ea"/>
                <a:cs typeface="+mn-cs"/>
              </a:rPr>
              <a:t>种属</a:t>
            </a:r>
            <a:r>
              <a:rPr kumimoji="0" lang="zh-CN" altLang="en-US" sz="2500" b="1" i="0" u="none" strike="noStrike" kern="1200" cap="none" spc="0" normalizeH="0" noProof="0" dirty="0">
                <a:ln>
                  <a:noFill/>
                </a:ln>
                <a:solidFill>
                  <a:schemeClr val="tx1"/>
                </a:solidFill>
                <a:effectLst/>
                <a:uLnTx/>
                <a:uFillTx/>
                <a:latin typeface="楷体" panose="02010609060101010101" pitchFamily="49" charset="-122"/>
                <a:ea typeface="+mn-ea"/>
                <a:cs typeface="+mn-cs"/>
              </a:rPr>
              <a:t> </a:t>
            </a:r>
            <a:r>
              <a:rPr kumimoji="0" lang="en-US" altLang="zh-CN" sz="25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(Kind)</a:t>
            </a:r>
            <a:endParaRPr kumimoji="0"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 calcmode="lin" valueType="num">
                                      <p:cBhvr>
                                        <p:cTn id="7"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14">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p:cTn id="12"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p:cTn id="19"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2">
                                            <p:txEl>
                                              <p:pRg st="1" end="1"/>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 calcmode="lin" valueType="num">
                                      <p:cBhvr>
                                        <p:cTn id="24"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5"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26" dur="500"/>
                                        <p:tgtEl>
                                          <p:spTgt spid="2">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xit" presetSubtype="16" fill="hold" nodeType="clickEffect">
                                  <p:stCondLst>
                                    <p:cond delay="0"/>
                                  </p:stCondLst>
                                  <p:childTnLst>
                                    <p:anim calcmode="lin" valueType="num">
                                      <p:cBhvr>
                                        <p:cTn id="30" dur="500"/>
                                        <p:tgtEl>
                                          <p:spTgt spid="2">
                                            <p:txEl>
                                              <p:pRg st="2" end="2"/>
                                            </p:txEl>
                                          </p:spTgt>
                                        </p:tgtEl>
                                        <p:attrNameLst>
                                          <p:attrName>ppt_w</p:attrName>
                                        </p:attrNameLst>
                                      </p:cBhvr>
                                      <p:tavLst>
                                        <p:tav tm="0">
                                          <p:val>
                                            <p:strVal val="ppt_w"/>
                                          </p:val>
                                        </p:tav>
                                        <p:tav tm="100000">
                                          <p:val>
                                            <p:fltVal val="0"/>
                                          </p:val>
                                        </p:tav>
                                      </p:tavLst>
                                    </p:anim>
                                    <p:anim calcmode="lin" valueType="num">
                                      <p:cBhvr>
                                        <p:cTn id="31" dur="500"/>
                                        <p:tgtEl>
                                          <p:spTgt spid="2">
                                            <p:txEl>
                                              <p:pRg st="2" end="2"/>
                                            </p:txEl>
                                          </p:spTgt>
                                        </p:tgtEl>
                                        <p:attrNameLst>
                                          <p:attrName>ppt_h</p:attrName>
                                        </p:attrNameLst>
                                      </p:cBhvr>
                                      <p:tavLst>
                                        <p:tav tm="0">
                                          <p:val>
                                            <p:strVal val="ppt_h"/>
                                          </p:val>
                                        </p:tav>
                                        <p:tav tm="100000">
                                          <p:val>
                                            <p:fltVal val="0"/>
                                          </p:val>
                                        </p:tav>
                                      </p:tavLst>
                                    </p:anim>
                                    <p:animEffect transition="out" filter="fade">
                                      <p:cBhvr>
                                        <p:cTn id="32" dur="500"/>
                                        <p:tgtEl>
                                          <p:spTgt spid="2">
                                            <p:txEl>
                                              <p:pRg st="2" end="2"/>
                                            </p:txEl>
                                          </p:spTgt>
                                        </p:tgtEl>
                                      </p:cBhvr>
                                    </p:animEffect>
                                    <p:set>
                                      <p:cBhvr>
                                        <p:cTn id="33" dur="1" fill="hold">
                                          <p:stCondLst>
                                            <p:cond delay="499"/>
                                          </p:stCondLst>
                                        </p:cTn>
                                        <p:tgtEl>
                                          <p:spTgt spid="2">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
          <p:cNvSpPr txBox="1"/>
          <p:nvPr/>
        </p:nvSpPr>
        <p:spPr>
          <a:xfrm>
            <a:off x="498397" y="2200880"/>
            <a:ext cx="6359619" cy="1933957"/>
          </a:xfrm>
          <a:prstGeom prst="rect">
            <a:avLst/>
          </a:prstGeom>
        </p:spPr>
        <p:txBody>
          <a:bodyPr vert="horz" lIns="91440" tIns="45720" rIns="91440" bIns="45720" rtlCol="0">
            <a:normAutofit/>
          </a:bodyPr>
          <a:lstStyle/>
          <a:p>
            <a:pPr marL="576580" lvl="1" indent="-274320" fontAlgn="auto">
              <a:spcBef>
                <a:spcPct val="20000"/>
              </a:spcBef>
              <a:spcAft>
                <a:spcPts val="0"/>
              </a:spcAft>
              <a:buSzPct val="100000"/>
              <a:buFont typeface="Wingdings" panose="05000000000000000000" pitchFamily="2" charset="2"/>
              <a:buChar char="Ø"/>
              <a:defRPr/>
            </a:pPr>
            <a:r>
              <a:rPr lang="zh-CN" altLang="en-US" sz="2500" b="1" dirty="0">
                <a:solidFill>
                  <a:prstClr val="black"/>
                </a:solidFill>
                <a:latin typeface="楷体" panose="02010609060101010101" pitchFamily="49" charset="-122"/>
                <a:ea typeface="华文楷体" panose="02010600040101010101" pitchFamily="2" charset="-122"/>
              </a:rPr>
              <a:t>存储位置、长度</a:t>
            </a:r>
            <a:endParaRPr lang="en-US" altLang="zh-CN" sz="2500" b="1" dirty="0">
              <a:solidFill>
                <a:prstClr val="black"/>
              </a:solidFill>
              <a:latin typeface="楷体" panose="02010609060101010101" pitchFamily="49" charset="-122"/>
              <a:ea typeface="华文楷体" panose="02010600040101010101" pitchFamily="2" charset="-122"/>
            </a:endParaRPr>
          </a:p>
          <a:p>
            <a:pPr marL="576580" lvl="1" indent="-274320" fontAlgn="auto">
              <a:spcBef>
                <a:spcPct val="20000"/>
              </a:spcBef>
              <a:spcAft>
                <a:spcPts val="0"/>
              </a:spcAft>
              <a:buSzPct val="100000"/>
              <a:buFont typeface="Wingdings" panose="05000000000000000000" pitchFamily="2" charset="2"/>
              <a:buChar char="Ø"/>
              <a:defRPr/>
            </a:pPr>
            <a:r>
              <a:rPr lang="zh-CN" altLang="en-US" sz="2500" b="1" dirty="0">
                <a:solidFill>
                  <a:prstClr val="black"/>
                </a:solidFill>
                <a:latin typeface="楷体" panose="02010609060101010101" pitchFamily="49" charset="-122"/>
                <a:ea typeface="华文楷体" panose="02010600040101010101" pitchFamily="2" charset="-122"/>
              </a:rPr>
              <a:t>值</a:t>
            </a:r>
            <a:endParaRPr lang="en-US" altLang="zh-CN" sz="1600" b="1" dirty="0">
              <a:solidFill>
                <a:srgbClr val="073E87"/>
              </a:solidFill>
              <a:latin typeface="Times New Roman" panose="02020603050405020304" pitchFamily="18" charset="0"/>
              <a:ea typeface="楷体_GB2312" pitchFamily="49" charset="-122"/>
            </a:endParaRPr>
          </a:p>
          <a:p>
            <a:pPr marL="274320" indent="-274320" fontAlgn="auto">
              <a:spcBef>
                <a:spcPct val="20000"/>
              </a:spcBef>
              <a:spcAft>
                <a:spcPts val="0"/>
              </a:spcAft>
              <a:buClr>
                <a:srgbClr val="31B6FD"/>
              </a:buClr>
              <a:buSzPct val="100000"/>
              <a:buFont typeface="Symbol" panose="05050102010706020507" pitchFamily="18" charset="2"/>
              <a:buChar char=""/>
              <a:defRPr/>
            </a:pPr>
            <a:endParaRPr lang="zh-CN" altLang="en-US" sz="2000" dirty="0">
              <a:solidFill>
                <a:srgbClr val="073E87"/>
              </a:solidFill>
              <a:latin typeface="Times New Roman" panose="02020603050405020304" pitchFamily="18" charset="0"/>
              <a:ea typeface="华文楷体" panose="02010600040101010101" pitchFamily="2" charset="-122"/>
            </a:endParaRPr>
          </a:p>
          <a:p>
            <a:pPr marL="274320" indent="-274320" fontAlgn="auto">
              <a:spcBef>
                <a:spcPct val="20000"/>
              </a:spcBef>
              <a:spcAft>
                <a:spcPts val="0"/>
              </a:spcAft>
              <a:buClr>
                <a:srgbClr val="31B6FD"/>
              </a:buClr>
              <a:buSzPct val="100000"/>
              <a:buFont typeface="Symbol" panose="05050102010706020507" pitchFamily="18" charset="2"/>
              <a:buChar char=""/>
              <a:defRPr/>
            </a:pPr>
            <a:endParaRPr lang="zh-CN" altLang="en-US" sz="2000" dirty="0">
              <a:solidFill>
                <a:srgbClr val="073E87"/>
              </a:solidFill>
              <a:latin typeface="Times New Roman" panose="02020603050405020304" pitchFamily="18" charset="0"/>
              <a:ea typeface="华文楷体" panose="02010600040101010101" pitchFamily="2" charset="-122"/>
            </a:endParaRPr>
          </a:p>
        </p:txBody>
      </p:sp>
      <p:sp>
        <p:nvSpPr>
          <p:cNvPr id="2" name="内容占位符 1"/>
          <p:cNvSpPr>
            <a:spLocks noGrp="1"/>
          </p:cNvSpPr>
          <p:nvPr>
            <p:ph idx="1"/>
          </p:nvPr>
        </p:nvSpPr>
        <p:spPr>
          <a:xfrm>
            <a:off x="495547" y="3100479"/>
            <a:ext cx="7505477" cy="1034358"/>
          </a:xfrm>
        </p:spPr>
        <p:txBody>
          <a:bodyPr>
            <a:normAutofit/>
          </a:bodyPr>
          <a:lstStyle/>
          <a:p>
            <a:pPr lvl="1">
              <a:buClrTx/>
              <a:buFont typeface="Wingdings" panose="05000000000000000000" pitchFamily="2" charset="2"/>
              <a:buChar char="Ø"/>
            </a:pPr>
            <a:r>
              <a:rPr lang="zh-CN" altLang="en-US" sz="2500" b="1" dirty="0">
                <a:solidFill>
                  <a:schemeClr val="tx1"/>
                </a:solidFill>
                <a:latin typeface="楷体" panose="02010609060101010101" pitchFamily="49" charset="-122"/>
              </a:rPr>
              <a:t>作用域</a:t>
            </a:r>
            <a:r>
              <a:rPr lang="en-US" altLang="zh-CN" sz="2500" b="1" dirty="0">
                <a:solidFill>
                  <a:schemeClr val="tx1"/>
                </a:solidFill>
                <a:cs typeface="Times New Roman" panose="02020603050405020304" pitchFamily="18" charset="0"/>
              </a:rPr>
              <a:t> </a:t>
            </a:r>
          </a:p>
          <a:p>
            <a:pPr lvl="1">
              <a:buClrTx/>
              <a:buFont typeface="Wingdings" panose="05000000000000000000" pitchFamily="2" charset="2"/>
              <a:buChar char="Ø"/>
            </a:pPr>
            <a:r>
              <a:rPr lang="zh-CN" altLang="en-US" sz="2500" b="1" dirty="0">
                <a:solidFill>
                  <a:schemeClr val="tx1"/>
                </a:solidFill>
                <a:latin typeface="Times New Roman" panose="02020603050405020304"/>
              </a:rPr>
              <a:t>参数和返回值信息</a:t>
            </a:r>
            <a:endParaRPr lang="en-US" altLang="zh-CN" sz="2500" b="1" dirty="0">
              <a:solidFill>
                <a:schemeClr val="tx1"/>
              </a:solidFill>
              <a:latin typeface="Times New Roman" panose="02020603050405020304"/>
            </a:endParaRPr>
          </a:p>
          <a:p>
            <a:pPr lvl="1"/>
            <a:endParaRPr lang="en-US" altLang="zh-CN" sz="1600" b="1" dirty="0">
              <a:solidFill>
                <a:srgbClr val="073E87"/>
              </a:solidFill>
              <a:ea typeface="楷体_GB2312" pitchFamily="49" charset="-122"/>
            </a:endParaRPr>
          </a:p>
          <a:p>
            <a:endParaRPr lang="zh-CN" altLang="en-US" sz="2000" dirty="0"/>
          </a:p>
          <a:p>
            <a:endParaRPr lang="zh-CN" altLang="en-US" sz="2000" dirty="0"/>
          </a:p>
        </p:txBody>
      </p:sp>
      <p:sp>
        <p:nvSpPr>
          <p:cNvPr id="10" name="标题 2"/>
          <p:cNvSpPr>
            <a:spLocks noGrp="1"/>
          </p:cNvSpPr>
          <p:nvPr>
            <p:ph type="title"/>
          </p:nvPr>
        </p:nvSpPr>
        <p:spPr>
          <a:xfrm>
            <a:off x="755576" y="267494"/>
            <a:ext cx="7931224" cy="360040"/>
          </a:xfrm>
        </p:spPr>
        <p:txBody>
          <a:bodyPr>
            <a:noAutofit/>
          </a:bodyPr>
          <a:lstStyle/>
          <a:p>
            <a:r>
              <a:rPr lang="zh-CN" altLang="en-US" sz="3000" spc="300" dirty="0">
                <a:solidFill>
                  <a:schemeClr val="tx1"/>
                </a:solidFill>
                <a:latin typeface="微软雅黑" panose="020B0503020204020204" pitchFamily="34" charset="-122"/>
                <a:ea typeface="微软雅黑" panose="020B0503020204020204" pitchFamily="34" charset="-122"/>
              </a:rPr>
              <a:t>语义分析的主要任务</a:t>
            </a:r>
            <a:endParaRPr lang="en-US" altLang="zh-CN" sz="3000" spc="300" dirty="0">
              <a:solidFill>
                <a:schemeClr val="tx1"/>
              </a:solidFill>
              <a:latin typeface="微软雅黑" panose="020B0503020204020204" pitchFamily="34" charset="-122"/>
              <a:ea typeface="微软雅黑" panose="020B0503020204020204" pitchFamily="34" charset="-122"/>
            </a:endParaRPr>
          </a:p>
        </p:txBody>
      </p:sp>
      <p:grpSp>
        <p:nvGrpSpPr>
          <p:cNvPr id="11" name="组合 14"/>
          <p:cNvGrpSpPr/>
          <p:nvPr/>
        </p:nvGrpSpPr>
        <p:grpSpPr>
          <a:xfrm>
            <a:off x="-786" y="195486"/>
            <a:ext cx="756363" cy="432048"/>
            <a:chOff x="-786" y="195486"/>
            <a:chExt cx="756363" cy="432048"/>
          </a:xfrm>
        </p:grpSpPr>
        <p:sp>
          <p:nvSpPr>
            <p:cNvPr id="12" name="五边形 11"/>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algn="ctr" fontAlgn="auto">
                <a:spcBef>
                  <a:spcPts val="0"/>
                </a:spcBef>
                <a:spcAft>
                  <a:spcPts val="0"/>
                </a:spcAft>
                <a:defRPr/>
              </a:pPr>
              <a:endParaRPr lang="zh-CN" altLang="en-US" kern="0">
                <a:solidFill>
                  <a:prstClr val="white"/>
                </a:solidFill>
                <a:latin typeface="Calibri" panose="020F0502020204030204"/>
              </a:endParaRPr>
            </a:p>
          </p:txBody>
        </p:sp>
        <p:sp>
          <p:nvSpPr>
            <p:cNvPr id="13" name="五边形 12"/>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algn="ctr" fontAlgn="auto">
                <a:spcBef>
                  <a:spcPts val="0"/>
                </a:spcBef>
                <a:spcAft>
                  <a:spcPts val="0"/>
                </a:spcAft>
                <a:defRPr/>
              </a:pPr>
              <a:endParaRPr lang="zh-CN" altLang="en-US" kern="0">
                <a:solidFill>
                  <a:prstClr val="white"/>
                </a:solidFill>
                <a:latin typeface="Calibri" panose="020F0502020204030204"/>
              </a:endParaRPr>
            </a:p>
          </p:txBody>
        </p:sp>
      </p:grpSp>
      <p:sp>
        <p:nvSpPr>
          <p:cNvPr id="15" name="内容占位符 1"/>
          <p:cNvSpPr txBox="1"/>
          <p:nvPr/>
        </p:nvSpPr>
        <p:spPr>
          <a:xfrm>
            <a:off x="500034" y="843558"/>
            <a:ext cx="7200915" cy="3226273"/>
          </a:xfrm>
          <a:prstGeom prst="rect">
            <a:avLst/>
          </a:prstGeom>
        </p:spPr>
        <p:txBody>
          <a:bodyPr vert="horz" lIns="91440" tIns="45720" rIns="91440" bIns="45720" rtlCol="0">
            <a:normAutofit/>
          </a:bodyPr>
          <a:lstStyle/>
          <a:p>
            <a:pPr marL="274320" indent="-274320" fontAlgn="auto">
              <a:spcBef>
                <a:spcPct val="20000"/>
              </a:spcBef>
              <a:spcAft>
                <a:spcPts val="0"/>
              </a:spcAft>
              <a:buSzPct val="100000"/>
              <a:buFont typeface="Wingdings" panose="05000000000000000000" pitchFamily="2" charset="2"/>
              <a:buChar char="Ø"/>
              <a:defRPr/>
            </a:pPr>
            <a:r>
              <a:rPr lang="zh-CN" altLang="en-US" sz="3000" b="1" dirty="0">
                <a:solidFill>
                  <a:prstClr val="black"/>
                </a:solidFill>
                <a:latin typeface="Times New Roman" panose="02020603050405020304"/>
                <a:ea typeface="华文楷体" panose="02010600040101010101" pitchFamily="2" charset="-122"/>
              </a:rPr>
              <a:t>收集标识符的属性信息</a:t>
            </a:r>
            <a:endParaRPr lang="zh-CN" altLang="en-US" sz="3000" dirty="0">
              <a:solidFill>
                <a:srgbClr val="073E87"/>
              </a:solidFill>
              <a:latin typeface="Times New Roman" panose="02020603050405020304" pitchFamily="18" charset="0"/>
              <a:ea typeface="华文楷体" panose="02010600040101010101" pitchFamily="2" charset="-122"/>
            </a:endParaRPr>
          </a:p>
        </p:txBody>
      </p:sp>
      <p:sp>
        <p:nvSpPr>
          <p:cNvPr id="16" name="内容占位符 1"/>
          <p:cNvSpPr txBox="1"/>
          <p:nvPr/>
        </p:nvSpPr>
        <p:spPr>
          <a:xfrm>
            <a:off x="498397" y="1772252"/>
            <a:ext cx="6359619" cy="3226273"/>
          </a:xfrm>
          <a:prstGeom prst="rect">
            <a:avLst/>
          </a:prstGeom>
        </p:spPr>
        <p:txBody>
          <a:bodyPr vert="horz" lIns="91440" tIns="45720" rIns="91440" bIns="45720" rtlCol="0">
            <a:normAutofit/>
          </a:bodyPr>
          <a:lstStyle/>
          <a:p>
            <a:pPr marL="576580" lvl="1" indent="-274320" fontAlgn="auto">
              <a:spcBef>
                <a:spcPct val="20000"/>
              </a:spcBef>
              <a:spcAft>
                <a:spcPts val="0"/>
              </a:spcAft>
              <a:buClr>
                <a:prstClr val="black"/>
              </a:buClr>
              <a:buSzPct val="100000"/>
              <a:buFont typeface="Wingdings" panose="05000000000000000000" pitchFamily="2" charset="2"/>
              <a:buChar char="Ø"/>
              <a:defRPr/>
            </a:pPr>
            <a:r>
              <a:rPr lang="zh-CN" altLang="en-US" sz="2500" b="1" dirty="0">
                <a:solidFill>
                  <a:prstClr val="black"/>
                </a:solidFill>
                <a:latin typeface="楷体" panose="02010609060101010101" pitchFamily="49" charset="-122"/>
                <a:ea typeface="华文楷体" panose="02010600040101010101" pitchFamily="2" charset="-122"/>
              </a:rPr>
              <a:t>类型 </a:t>
            </a:r>
            <a:r>
              <a:rPr lang="en-US" altLang="zh-CN" sz="2500" b="1" dirty="0">
                <a:solidFill>
                  <a:prstClr val="black"/>
                </a:solidFill>
                <a:latin typeface="Times New Roman" panose="02020603050405020304" pitchFamily="18" charset="0"/>
                <a:ea typeface="楷体_GB2312" pitchFamily="49" charset="-122"/>
              </a:rPr>
              <a:t>(Type)</a:t>
            </a:r>
            <a:endParaRPr lang="zh-CN" altLang="en-US" sz="2000" dirty="0">
              <a:solidFill>
                <a:srgbClr val="073E87"/>
              </a:solidFill>
              <a:latin typeface="Times New Roman" panose="02020603050405020304" pitchFamily="18" charset="0"/>
              <a:ea typeface="华文楷体" panose="02010600040101010101" pitchFamily="2" charset="-122"/>
            </a:endParaRPr>
          </a:p>
        </p:txBody>
      </p:sp>
      <p:sp>
        <p:nvSpPr>
          <p:cNvPr id="17" name="内容占位符 1"/>
          <p:cNvSpPr txBox="1"/>
          <p:nvPr/>
        </p:nvSpPr>
        <p:spPr>
          <a:xfrm>
            <a:off x="804834" y="1343624"/>
            <a:ext cx="7200915" cy="1511761"/>
          </a:xfrm>
          <a:prstGeom prst="rect">
            <a:avLst/>
          </a:prstGeom>
        </p:spPr>
        <p:txBody>
          <a:bodyPr vert="horz" lIns="91440" tIns="45720" rIns="91440" bIns="45720" rtlCol="0">
            <a:normAutofit/>
          </a:bodyPr>
          <a:lstStyle/>
          <a:p>
            <a:pPr marL="274320" indent="-274320" fontAlgn="auto">
              <a:spcBef>
                <a:spcPct val="20000"/>
              </a:spcBef>
              <a:spcAft>
                <a:spcPts val="0"/>
              </a:spcAft>
              <a:buSzPct val="100000"/>
              <a:buFont typeface="Wingdings" panose="05000000000000000000" pitchFamily="2" charset="2"/>
              <a:buChar char="Ø"/>
              <a:defRPr/>
            </a:pPr>
            <a:r>
              <a:rPr lang="zh-CN" altLang="en-US" sz="2500" b="1" dirty="0">
                <a:solidFill>
                  <a:prstClr val="black"/>
                </a:solidFill>
                <a:latin typeface="楷体" panose="02010609060101010101" pitchFamily="49" charset="-122"/>
                <a:ea typeface="华文楷体" panose="02010600040101010101" pitchFamily="2" charset="-122"/>
              </a:rPr>
              <a:t>种属 </a:t>
            </a:r>
            <a:r>
              <a:rPr lang="en-US" altLang="zh-CN" sz="2500" b="1" dirty="0">
                <a:solidFill>
                  <a:prstClr val="black"/>
                </a:solidFill>
                <a:latin typeface="Times New Roman" panose="02020603050405020304" pitchFamily="18" charset="0"/>
                <a:ea typeface="楷体_GB2312" pitchFamily="49" charset="-122"/>
              </a:rPr>
              <a:t>(Kind)</a:t>
            </a:r>
            <a:endParaRPr lang="zh-CN" altLang="en-US" sz="2000" dirty="0">
              <a:solidFill>
                <a:srgbClr val="073E87"/>
              </a:solidFill>
              <a:latin typeface="Times New Roman" panose="02020603050405020304" pitchFamily="18" charset="0"/>
              <a:ea typeface="华文楷体" panose="02010600040101010101" pitchFamily="2" charset="-122"/>
            </a:endParaRPr>
          </a:p>
        </p:txBody>
      </p:sp>
      <p:pic>
        <p:nvPicPr>
          <p:cNvPr id="18" name="Picture 2" descr="E:\工大编译\ppt\图片3副本.png"/>
          <p:cNvPicPr>
            <a:picLocks noChangeAspect="1" noChangeArrowheads="1"/>
          </p:cNvPicPr>
          <p:nvPr/>
        </p:nvPicPr>
        <p:blipFill>
          <a:blip r:embed="rId3"/>
          <a:srcRect/>
          <a:stretch>
            <a:fillRect/>
          </a:stretch>
        </p:blipFill>
        <p:spPr bwMode="auto">
          <a:xfrm>
            <a:off x="3758210" y="1643056"/>
            <a:ext cx="5488374" cy="2965409"/>
          </a:xfrm>
          <a:prstGeom prst="rect">
            <a:avLst/>
          </a:prstGeom>
          <a:noFill/>
        </p:spPr>
      </p:pic>
      <p:sp>
        <p:nvSpPr>
          <p:cNvPr id="19" name="矩形 18"/>
          <p:cNvSpPr/>
          <p:nvPr/>
        </p:nvSpPr>
        <p:spPr>
          <a:xfrm>
            <a:off x="4881291" y="1481931"/>
            <a:ext cx="2067682" cy="369332"/>
          </a:xfrm>
          <a:prstGeom prst="rect">
            <a:avLst/>
          </a:prstGeom>
        </p:spPr>
        <p:txBody>
          <a:bodyPr wrap="none">
            <a:spAutoFit/>
          </a:bodyPr>
          <a:lstStyle/>
          <a:p>
            <a:r>
              <a:rPr lang="zh-CN" altLang="en-US" b="1" dirty="0">
                <a:solidFill>
                  <a:prstClr val="black"/>
                </a:solidFill>
                <a:latin typeface="华文楷体" panose="02010600040101010101" pitchFamily="2" charset="-122"/>
                <a:ea typeface="华文楷体" panose="02010600040101010101" pitchFamily="2" charset="-122"/>
              </a:rPr>
              <a:t>符号表</a:t>
            </a:r>
            <a:r>
              <a:rPr lang="en-US" altLang="zh-CN" sz="1400" b="1" dirty="0">
                <a:solidFill>
                  <a:prstClr val="black"/>
                </a:solidFill>
                <a:latin typeface="楷体" panose="02010609060101010101" pitchFamily="49" charset="-122"/>
              </a:rPr>
              <a:t>(</a:t>
            </a:r>
            <a:r>
              <a:rPr lang="en-US" altLang="zh-CN" sz="1400" b="1" dirty="0">
                <a:solidFill>
                  <a:prstClr val="black"/>
                </a:solidFill>
                <a:latin typeface="Times New Roman" panose="02020603050405020304" pitchFamily="18" charset="0"/>
                <a:cs typeface="Times New Roman" panose="02020603050405020304" pitchFamily="18" charset="0"/>
              </a:rPr>
              <a:t>Symbol Table)</a:t>
            </a:r>
            <a:endParaRPr lang="zh-CN" altLang="en-US" b="1" dirty="0">
              <a:solidFill>
                <a:prstClr val="black"/>
              </a:solidFill>
            </a:endParaRPr>
          </a:p>
        </p:txBody>
      </p:sp>
      <p:sp>
        <p:nvSpPr>
          <p:cNvPr id="20" name="矩形 19"/>
          <p:cNvSpPr/>
          <p:nvPr/>
        </p:nvSpPr>
        <p:spPr>
          <a:xfrm>
            <a:off x="3758210" y="4434259"/>
            <a:ext cx="5134270" cy="369332"/>
          </a:xfrm>
          <a:prstGeom prst="rect">
            <a:avLst/>
          </a:prstGeom>
          <a:solidFill>
            <a:schemeClr val="accent5">
              <a:lumMod val="60000"/>
              <a:lumOff val="40000"/>
            </a:schemeClr>
          </a:solidFill>
        </p:spPr>
        <p:txBody>
          <a:bodyPr wrap="square">
            <a:spAutoFit/>
          </a:bodyPr>
          <a:lstStyle/>
          <a:p>
            <a:r>
              <a:rPr lang="zh-CN" altLang="en-US" b="1" dirty="0">
                <a:solidFill>
                  <a:prstClr val="black"/>
                </a:solidFill>
                <a:latin typeface="华文楷体" panose="02010600040101010101" pitchFamily="2" charset="-122"/>
                <a:ea typeface="华文楷体" panose="02010600040101010101" pitchFamily="2" charset="-122"/>
              </a:rPr>
              <a:t>符号表是用于存放标识符的属性信息的数据结构</a:t>
            </a:r>
            <a:endParaRPr lang="en-US" altLang="zh-CN" b="1" dirty="0">
              <a:solidFill>
                <a:prstClr val="black"/>
              </a:solidFill>
              <a:latin typeface="华文楷体" panose="02010600040101010101" pitchFamily="2" charset="-122"/>
              <a:ea typeface="华文楷体" panose="02010600040101010101" pitchFamily="2" charset="-122"/>
            </a:endParaRPr>
          </a:p>
        </p:txBody>
      </p:sp>
      <p:grpSp>
        <p:nvGrpSpPr>
          <p:cNvPr id="6" name="组合 5"/>
          <p:cNvGrpSpPr/>
          <p:nvPr/>
        </p:nvGrpSpPr>
        <p:grpSpPr>
          <a:xfrm>
            <a:off x="2202014" y="4074219"/>
            <a:ext cx="1577898" cy="369332"/>
            <a:chOff x="2057998" y="3867894"/>
            <a:chExt cx="1577898" cy="369332"/>
          </a:xfrm>
        </p:grpSpPr>
        <p:cxnSp>
          <p:nvCxnSpPr>
            <p:cNvPr id="4" name="直接箭头连接符 3"/>
            <p:cNvCxnSpPr/>
            <p:nvPr/>
          </p:nvCxnSpPr>
          <p:spPr>
            <a:xfrm flipV="1">
              <a:off x="3116119" y="4011910"/>
              <a:ext cx="519777" cy="1853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2057998" y="3867894"/>
              <a:ext cx="1114408" cy="369332"/>
            </a:xfrm>
            <a:prstGeom prst="rect">
              <a:avLst/>
            </a:prstGeom>
          </p:spPr>
          <p:txBody>
            <a:bodyPr wrap="none">
              <a:spAutoFit/>
            </a:bodyPr>
            <a:lstStyle/>
            <a:p>
              <a:r>
                <a:rPr lang="zh-CN" altLang="en-US" b="1" dirty="0">
                  <a:solidFill>
                    <a:srgbClr val="FF0000"/>
                  </a:solidFill>
                  <a:latin typeface="华文楷体" panose="02010600040101010101" pitchFamily="2" charset="-122"/>
                  <a:ea typeface="华文楷体" panose="02010600040101010101" pitchFamily="2" charset="-122"/>
                </a:rPr>
                <a:t>字符串表</a:t>
              </a:r>
              <a:endParaRPr lang="zh-CN" altLang="en-US" dirty="0">
                <a:solidFill>
                  <a:srgbClr val="FF0000"/>
                </a:solidFill>
                <a:latin typeface="华文楷体" panose="02010600040101010101" pitchFamily="2" charset="-122"/>
                <a:ea typeface="华文楷体" panose="02010600040101010101" pitchFamily="2" charset="-122"/>
              </a:endParaRPr>
            </a:p>
          </p:txBody>
        </p:sp>
      </p:grpSp>
      <p:sp>
        <p:nvSpPr>
          <p:cNvPr id="21" name="AutoShape 73"/>
          <p:cNvSpPr>
            <a:spLocks noChangeArrowheads="1"/>
          </p:cNvSpPr>
          <p:nvPr/>
        </p:nvSpPr>
        <p:spPr bwMode="auto">
          <a:xfrm>
            <a:off x="4499992" y="251718"/>
            <a:ext cx="4627789" cy="962710"/>
          </a:xfrm>
          <a:prstGeom prst="cloudCallout">
            <a:avLst>
              <a:gd name="adj1" fmla="val -45191"/>
              <a:gd name="adj2" fmla="val 168737"/>
            </a:avLst>
          </a:prstGeom>
          <a:solidFill>
            <a:schemeClr val="accent5">
              <a:lumMod val="60000"/>
              <a:lumOff val="40000"/>
            </a:schemeClr>
          </a:solidFill>
          <a:ln w="9525">
            <a:solidFill>
              <a:schemeClr val="tx1"/>
            </a:solidFill>
            <a:round/>
          </a:ln>
          <a:effectLst/>
        </p:spPr>
        <p:txBody>
          <a:bodyPr/>
          <a:lstStyle/>
          <a:p>
            <a:pPr algn="ctr">
              <a:defRPr/>
            </a:pPr>
            <a:r>
              <a:rPr lang="zh-CN" altLang="en-US" sz="2000" b="1" kern="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符号表中</a:t>
            </a:r>
            <a:r>
              <a:rPr lang="zh-CN" altLang="en-US" sz="2000" b="1" kern="0" dirty="0">
                <a:solidFill>
                  <a:prstClr val="black"/>
                </a:solidFill>
                <a:latin typeface="楷体" panose="02010609060101010101" pitchFamily="49" charset="-122"/>
                <a:ea typeface="楷体" panose="02010609060101010101" pitchFamily="49" charset="-122"/>
              </a:rPr>
              <a:t>为什么要设计</a:t>
            </a:r>
            <a:r>
              <a:rPr lang="zh-CN" altLang="en-US" sz="2000" b="1" kern="0" dirty="0">
                <a:solidFill>
                  <a:srgbClr val="0000FF"/>
                </a:solidFill>
                <a:latin typeface="楷体" panose="02010609060101010101" pitchFamily="49" charset="-122"/>
                <a:ea typeface="楷体" panose="02010609060101010101" pitchFamily="49" charset="-122"/>
              </a:rPr>
              <a:t>字符串表</a:t>
            </a:r>
            <a:r>
              <a:rPr lang="zh-CN" altLang="en-US" sz="2000" b="1" kern="0" dirty="0">
                <a:solidFill>
                  <a:prstClr val="black"/>
                </a:solidFill>
                <a:latin typeface="楷体" panose="02010609060101010101" pitchFamily="49" charset="-122"/>
                <a:ea typeface="楷体" panose="02010609060101010101" pitchFamily="49" charset="-122"/>
              </a:rPr>
              <a:t>这样一种数据结构？</a:t>
            </a:r>
          </a:p>
        </p:txBody>
      </p:sp>
      <p:sp>
        <p:nvSpPr>
          <p:cNvPr id="3" name="矩形 2">
            <a:extLst>
              <a:ext uri="{FF2B5EF4-FFF2-40B4-BE49-F238E27FC236}">
                <a16:creationId xmlns:a16="http://schemas.microsoft.com/office/drawing/2014/main" id="{DC07E25F-F581-445F-9AB7-7FF0C2E21AC4}"/>
              </a:ext>
            </a:extLst>
          </p:cNvPr>
          <p:cNvSpPr/>
          <p:nvPr/>
        </p:nvSpPr>
        <p:spPr>
          <a:xfrm>
            <a:off x="4256696" y="1851262"/>
            <a:ext cx="3612432" cy="15605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childTnLst>
                                </p:cTn>
                              </p:par>
                              <p:par>
                                <p:cTn id="21" presetID="2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95547" y="1464652"/>
            <a:ext cx="5588621" cy="3627378"/>
          </a:xfrm>
        </p:spPr>
        <p:txBody>
          <a:bodyPr>
            <a:normAutofit fontScale="92500"/>
          </a:bodyPr>
          <a:lstStyle/>
          <a:p>
            <a:pPr>
              <a:lnSpc>
                <a:spcPts val="2500"/>
              </a:lnSpc>
              <a:buClrTx/>
              <a:buFont typeface="Wingdings" panose="05000000000000000000" pitchFamily="2" charset="2"/>
              <a:buChar char="Ø"/>
            </a:pPr>
            <a:r>
              <a:rPr lang="zh-CN" altLang="en-US" sz="3000" b="1" dirty="0">
                <a:solidFill>
                  <a:schemeClr val="tx1"/>
                </a:solidFill>
              </a:rPr>
              <a:t>语义</a:t>
            </a:r>
            <a:r>
              <a:rPr lang="zh-CN" altLang="en-US" sz="3000" b="1" dirty="0">
                <a:solidFill>
                  <a:prstClr val="black"/>
                </a:solidFill>
              </a:rPr>
              <a:t>检查</a:t>
            </a:r>
            <a:endParaRPr lang="en-US" altLang="zh-CN" sz="3000" b="1" dirty="0">
              <a:solidFill>
                <a:prstClr val="black"/>
              </a:solidFill>
            </a:endParaRPr>
          </a:p>
          <a:p>
            <a:pPr lvl="1">
              <a:lnSpc>
                <a:spcPts val="2300"/>
              </a:lnSpc>
              <a:buClrTx/>
              <a:buFont typeface="Wingdings" panose="05000000000000000000" pitchFamily="2" charset="2"/>
              <a:buChar char="Ø"/>
            </a:pPr>
            <a:r>
              <a:rPr lang="zh-CN" altLang="en-US" sz="2400" b="1" dirty="0">
                <a:solidFill>
                  <a:prstClr val="black"/>
                </a:solidFill>
              </a:rPr>
              <a:t> </a:t>
            </a:r>
            <a:r>
              <a:rPr lang="zh-CN" altLang="en-US" b="1" dirty="0">
                <a:solidFill>
                  <a:prstClr val="black"/>
                </a:solidFill>
              </a:rPr>
              <a:t>变量或过程</a:t>
            </a:r>
            <a:r>
              <a:rPr lang="zh-CN" altLang="en-US" b="1" dirty="0">
                <a:solidFill>
                  <a:schemeClr val="tx2">
                    <a:lumMod val="60000"/>
                    <a:lumOff val="40000"/>
                  </a:schemeClr>
                </a:solidFill>
              </a:rPr>
              <a:t>未经声明就使用</a:t>
            </a:r>
          </a:p>
          <a:p>
            <a:pPr lvl="1">
              <a:lnSpc>
                <a:spcPts val="2300"/>
              </a:lnSpc>
              <a:buClrTx/>
              <a:buFont typeface="Wingdings" panose="05000000000000000000" pitchFamily="2" charset="2"/>
              <a:buChar char="Ø"/>
            </a:pPr>
            <a:r>
              <a:rPr lang="zh-CN" altLang="en-US" b="1" dirty="0">
                <a:solidFill>
                  <a:prstClr val="black"/>
                </a:solidFill>
              </a:rPr>
              <a:t> 变量或过程名</a:t>
            </a:r>
            <a:r>
              <a:rPr lang="zh-CN" altLang="en-US" b="1" dirty="0">
                <a:solidFill>
                  <a:schemeClr val="tx2">
                    <a:lumMod val="60000"/>
                    <a:lumOff val="40000"/>
                  </a:schemeClr>
                </a:solidFill>
              </a:rPr>
              <a:t>重复声明</a:t>
            </a:r>
          </a:p>
          <a:p>
            <a:pPr lvl="1">
              <a:lnSpc>
                <a:spcPts val="2300"/>
              </a:lnSpc>
              <a:buClrTx/>
              <a:buFont typeface="Wingdings" panose="05000000000000000000" pitchFamily="2" charset="2"/>
              <a:buChar char="Ø"/>
            </a:pPr>
            <a:r>
              <a:rPr lang="zh-CN" altLang="en-US" b="1" dirty="0">
                <a:solidFill>
                  <a:schemeClr val="tx1"/>
                </a:solidFill>
              </a:rPr>
              <a:t> </a:t>
            </a:r>
            <a:r>
              <a:rPr lang="zh-CN" altLang="en-US" b="1" dirty="0">
                <a:solidFill>
                  <a:schemeClr val="tx2">
                    <a:lumMod val="60000"/>
                    <a:lumOff val="40000"/>
                  </a:schemeClr>
                </a:solidFill>
              </a:rPr>
              <a:t>运算分量</a:t>
            </a:r>
            <a:r>
              <a:rPr lang="zh-CN" altLang="en-US" b="1" dirty="0">
                <a:solidFill>
                  <a:schemeClr val="tx1"/>
                </a:solidFill>
              </a:rPr>
              <a:t>类型不匹配</a:t>
            </a:r>
          </a:p>
          <a:p>
            <a:pPr lvl="1">
              <a:lnSpc>
                <a:spcPts val="2300"/>
              </a:lnSpc>
              <a:buClrTx/>
              <a:buFont typeface="Wingdings" panose="05000000000000000000" pitchFamily="2" charset="2"/>
              <a:buChar char="Ø"/>
            </a:pPr>
            <a:r>
              <a:rPr lang="zh-CN" altLang="en-US" b="1" dirty="0">
                <a:solidFill>
                  <a:prstClr val="black"/>
                </a:solidFill>
              </a:rPr>
              <a:t> </a:t>
            </a:r>
            <a:r>
              <a:rPr lang="zh-CN" altLang="en-US" b="1" dirty="0">
                <a:solidFill>
                  <a:schemeClr val="tx2">
                    <a:lumMod val="60000"/>
                    <a:lumOff val="40000"/>
                  </a:schemeClr>
                </a:solidFill>
              </a:rPr>
              <a:t>操作符</a:t>
            </a:r>
            <a:r>
              <a:rPr lang="zh-CN" altLang="en-US" b="1" dirty="0">
                <a:solidFill>
                  <a:schemeClr val="tx1"/>
                </a:solidFill>
              </a:rPr>
              <a:t>与</a:t>
            </a:r>
            <a:r>
              <a:rPr lang="zh-CN" altLang="en-US" b="1" dirty="0">
                <a:solidFill>
                  <a:schemeClr val="tx2">
                    <a:lumMod val="60000"/>
                    <a:lumOff val="40000"/>
                  </a:schemeClr>
                </a:solidFill>
              </a:rPr>
              <a:t>操作数</a:t>
            </a:r>
            <a:r>
              <a:rPr lang="zh-CN" altLang="en-US" b="1" dirty="0">
                <a:solidFill>
                  <a:prstClr val="black"/>
                </a:solidFill>
              </a:rPr>
              <a:t>之间</a:t>
            </a:r>
            <a:r>
              <a:rPr lang="zh-CN" altLang="en-US" b="1" dirty="0">
                <a:solidFill>
                  <a:schemeClr val="tx1"/>
                </a:solidFill>
              </a:rPr>
              <a:t>的类型不匹配</a:t>
            </a:r>
            <a:endParaRPr lang="en-US" altLang="zh-CN" b="1" dirty="0">
              <a:solidFill>
                <a:schemeClr val="tx1"/>
              </a:solidFill>
            </a:endParaRPr>
          </a:p>
          <a:p>
            <a:pPr lvl="2">
              <a:lnSpc>
                <a:spcPts val="2300"/>
              </a:lnSpc>
              <a:buClrTx/>
              <a:buFont typeface="Wingdings" panose="05000000000000000000" pitchFamily="2" charset="2"/>
              <a:buChar char="Ø"/>
            </a:pPr>
            <a:r>
              <a:rPr lang="zh-CN" altLang="en-US" sz="2200" b="1" dirty="0">
                <a:solidFill>
                  <a:prstClr val="black"/>
                </a:solidFill>
              </a:rPr>
              <a:t> </a:t>
            </a:r>
            <a:r>
              <a:rPr lang="zh-CN" altLang="en-US" sz="2200" b="1" dirty="0">
                <a:solidFill>
                  <a:schemeClr val="tx2">
                    <a:lumMod val="60000"/>
                    <a:lumOff val="40000"/>
                  </a:schemeClr>
                </a:solidFill>
              </a:rPr>
              <a:t>数组下标</a:t>
            </a:r>
            <a:r>
              <a:rPr lang="zh-CN" altLang="en-US" sz="2200" b="1" dirty="0">
                <a:solidFill>
                  <a:prstClr val="black"/>
                </a:solidFill>
              </a:rPr>
              <a:t>不是整数</a:t>
            </a:r>
          </a:p>
          <a:p>
            <a:pPr lvl="2">
              <a:lnSpc>
                <a:spcPts val="2300"/>
              </a:lnSpc>
              <a:buClrTx/>
              <a:buFont typeface="Wingdings" panose="05000000000000000000" pitchFamily="2" charset="2"/>
              <a:buChar char="Ø"/>
            </a:pPr>
            <a:r>
              <a:rPr lang="zh-CN" altLang="en-US" sz="2200" b="1" dirty="0">
                <a:solidFill>
                  <a:prstClr val="black"/>
                </a:solidFill>
              </a:rPr>
              <a:t> 对</a:t>
            </a:r>
            <a:r>
              <a:rPr lang="zh-CN" altLang="en-US" sz="2200" b="1" dirty="0">
                <a:solidFill>
                  <a:schemeClr val="tx2">
                    <a:lumMod val="60000"/>
                    <a:lumOff val="40000"/>
                  </a:schemeClr>
                </a:solidFill>
              </a:rPr>
              <a:t>非数组变量</a:t>
            </a:r>
            <a:r>
              <a:rPr lang="zh-CN" altLang="en-US" sz="2200" b="1" dirty="0">
                <a:solidFill>
                  <a:prstClr val="black"/>
                </a:solidFill>
              </a:rPr>
              <a:t>使用</a:t>
            </a:r>
            <a:r>
              <a:rPr lang="zh-CN" altLang="en-US" sz="2200" b="1" dirty="0">
                <a:solidFill>
                  <a:schemeClr val="tx1"/>
                </a:solidFill>
              </a:rPr>
              <a:t>数组访问</a:t>
            </a:r>
            <a:r>
              <a:rPr lang="zh-CN" altLang="en-US" sz="2200" b="1" dirty="0">
                <a:solidFill>
                  <a:prstClr val="black"/>
                </a:solidFill>
              </a:rPr>
              <a:t>操作符</a:t>
            </a:r>
            <a:endParaRPr lang="en-US" altLang="zh-CN" sz="2200" b="1" dirty="0">
              <a:solidFill>
                <a:prstClr val="black"/>
              </a:solidFill>
            </a:endParaRPr>
          </a:p>
          <a:p>
            <a:pPr lvl="2">
              <a:lnSpc>
                <a:spcPts val="2300"/>
              </a:lnSpc>
              <a:buClrTx/>
              <a:buFont typeface="Wingdings" panose="05000000000000000000" pitchFamily="2" charset="2"/>
              <a:buChar char="Ø"/>
            </a:pPr>
            <a:r>
              <a:rPr lang="zh-CN" altLang="en-US" sz="2200" b="1" dirty="0">
                <a:solidFill>
                  <a:prstClr val="black"/>
                </a:solidFill>
              </a:rPr>
              <a:t> 对</a:t>
            </a:r>
            <a:r>
              <a:rPr lang="zh-CN" altLang="en-US" sz="2200" b="1" dirty="0">
                <a:solidFill>
                  <a:schemeClr val="tx2">
                    <a:lumMod val="60000"/>
                    <a:lumOff val="40000"/>
                  </a:schemeClr>
                </a:solidFill>
              </a:rPr>
              <a:t>非过程名</a:t>
            </a:r>
            <a:r>
              <a:rPr lang="zh-CN" altLang="en-US" sz="2200" b="1" dirty="0">
                <a:solidFill>
                  <a:prstClr val="black"/>
                </a:solidFill>
              </a:rPr>
              <a:t>使用</a:t>
            </a:r>
            <a:r>
              <a:rPr lang="zh-CN" altLang="en-US" sz="2200" b="1" dirty="0">
                <a:solidFill>
                  <a:schemeClr val="tx1"/>
                </a:solidFill>
              </a:rPr>
              <a:t>过程调用</a:t>
            </a:r>
            <a:r>
              <a:rPr lang="zh-CN" altLang="en-US" sz="2200" b="1" dirty="0">
                <a:solidFill>
                  <a:prstClr val="black"/>
                </a:solidFill>
              </a:rPr>
              <a:t>操作符</a:t>
            </a:r>
            <a:endParaRPr lang="en-US" altLang="zh-CN" sz="2200" b="1" dirty="0">
              <a:solidFill>
                <a:prstClr val="black"/>
              </a:solidFill>
            </a:endParaRPr>
          </a:p>
          <a:p>
            <a:pPr lvl="2">
              <a:lnSpc>
                <a:spcPts val="2300"/>
              </a:lnSpc>
              <a:buClrTx/>
              <a:buFont typeface="Wingdings" panose="05000000000000000000" pitchFamily="2" charset="2"/>
              <a:buChar char="Ø"/>
            </a:pPr>
            <a:r>
              <a:rPr lang="zh-CN" altLang="en-US" sz="2200" b="1" dirty="0">
                <a:solidFill>
                  <a:prstClr val="black"/>
                </a:solidFill>
              </a:rPr>
              <a:t> 过程调用的</a:t>
            </a:r>
            <a:r>
              <a:rPr lang="zh-CN" altLang="en-US" sz="2200" b="1" dirty="0">
                <a:solidFill>
                  <a:schemeClr val="tx2">
                    <a:lumMod val="60000"/>
                    <a:lumOff val="40000"/>
                  </a:schemeClr>
                </a:solidFill>
              </a:rPr>
              <a:t>参数类型或数目</a:t>
            </a:r>
            <a:r>
              <a:rPr lang="zh-CN" altLang="en-US" sz="2200" b="1" dirty="0">
                <a:solidFill>
                  <a:prstClr val="black"/>
                </a:solidFill>
              </a:rPr>
              <a:t>不匹配</a:t>
            </a:r>
            <a:endParaRPr lang="en-US" altLang="zh-CN" sz="2200" b="1" dirty="0">
              <a:solidFill>
                <a:prstClr val="black"/>
              </a:solidFill>
            </a:endParaRPr>
          </a:p>
          <a:p>
            <a:pPr lvl="2">
              <a:lnSpc>
                <a:spcPts val="2300"/>
              </a:lnSpc>
              <a:buClrTx/>
              <a:buFont typeface="Wingdings" panose="05000000000000000000" pitchFamily="2" charset="2"/>
              <a:buChar char="Ø"/>
            </a:pPr>
            <a:r>
              <a:rPr lang="zh-CN" altLang="en-US" sz="2200" b="1" dirty="0">
                <a:solidFill>
                  <a:prstClr val="black"/>
                </a:solidFill>
              </a:rPr>
              <a:t> 函数</a:t>
            </a:r>
            <a:r>
              <a:rPr lang="zh-CN" altLang="en-US" sz="2200" b="1" dirty="0">
                <a:solidFill>
                  <a:schemeClr val="tx2">
                    <a:lumMod val="60000"/>
                    <a:lumOff val="40000"/>
                  </a:schemeClr>
                </a:solidFill>
              </a:rPr>
              <a:t>返回类型</a:t>
            </a:r>
            <a:r>
              <a:rPr lang="zh-CN" altLang="en-US" sz="2200" b="1" dirty="0">
                <a:solidFill>
                  <a:prstClr val="black"/>
                </a:solidFill>
              </a:rPr>
              <a:t>有误</a:t>
            </a:r>
            <a:endParaRPr lang="en-US" altLang="zh-CN" sz="2200" b="1" dirty="0">
              <a:solidFill>
                <a:prstClr val="black"/>
              </a:solidFill>
            </a:endParaRPr>
          </a:p>
        </p:txBody>
      </p:sp>
      <p:sp>
        <p:nvSpPr>
          <p:cNvPr id="6" name="标题 2"/>
          <p:cNvSpPr>
            <a:spLocks noGrp="1"/>
          </p:cNvSpPr>
          <p:nvPr>
            <p:ph type="title"/>
          </p:nvPr>
        </p:nvSpPr>
        <p:spPr>
          <a:xfrm>
            <a:off x="755576" y="267494"/>
            <a:ext cx="7931224" cy="360040"/>
          </a:xfrm>
        </p:spPr>
        <p:txBody>
          <a:bodyPr>
            <a:noAutofit/>
          </a:bodyPr>
          <a:lstStyle/>
          <a:p>
            <a:r>
              <a:rPr lang="zh-CN" altLang="en-US" sz="3000" spc="300" dirty="0">
                <a:solidFill>
                  <a:schemeClr val="tx1"/>
                </a:solidFill>
                <a:latin typeface="微软雅黑" panose="020B0503020204020204" pitchFamily="34" charset="-122"/>
                <a:ea typeface="微软雅黑" panose="020B0503020204020204" pitchFamily="34" charset="-122"/>
              </a:rPr>
              <a:t>语义分析的主要任务</a:t>
            </a:r>
            <a:endParaRPr lang="en-US" altLang="zh-CN" sz="3000" spc="300" dirty="0">
              <a:solidFill>
                <a:schemeClr val="tx1"/>
              </a:solidFill>
              <a:latin typeface="微软雅黑" panose="020B0503020204020204" pitchFamily="34" charset="-122"/>
              <a:ea typeface="微软雅黑" panose="020B0503020204020204" pitchFamily="34" charset="-122"/>
            </a:endParaRPr>
          </a:p>
        </p:txBody>
      </p:sp>
      <p:grpSp>
        <p:nvGrpSpPr>
          <p:cNvPr id="3" name="组合 14"/>
          <p:cNvGrpSpPr/>
          <p:nvPr/>
        </p:nvGrpSpPr>
        <p:grpSpPr>
          <a:xfrm>
            <a:off x="-786" y="195486"/>
            <a:ext cx="756363" cy="432048"/>
            <a:chOff x="-786" y="195486"/>
            <a:chExt cx="756363" cy="432048"/>
          </a:xfrm>
        </p:grpSpPr>
        <p:sp>
          <p:nvSpPr>
            <p:cNvPr id="8" name="五边形 7"/>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五边形 8"/>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0" name="内容占位符 1"/>
          <p:cNvSpPr txBox="1"/>
          <p:nvPr/>
        </p:nvSpPr>
        <p:spPr>
          <a:xfrm>
            <a:off x="500034" y="843965"/>
            <a:ext cx="7200915" cy="647665"/>
          </a:xfrm>
          <a:prstGeom prst="rect">
            <a:avLst/>
          </a:prstGeom>
        </p:spPr>
        <p:txBody>
          <a:bodyPr vert="horz" lIns="91440" tIns="45720" rIns="91440" bIns="45720" rtlCol="0">
            <a:normAutofit/>
          </a:bodyPr>
          <a:lstStyle/>
          <a:p>
            <a:pPr marL="274320" lvl="0" indent="-274320" fontAlgn="auto">
              <a:spcBef>
                <a:spcPct val="20000"/>
              </a:spcBef>
              <a:spcAft>
                <a:spcPts val="0"/>
              </a:spcAft>
              <a:buSzPct val="100000"/>
              <a:buFont typeface="Wingdings" panose="05000000000000000000" pitchFamily="2" charset="2"/>
              <a:buChar char="Ø"/>
              <a:defRPr/>
            </a:pPr>
            <a:r>
              <a:rPr lang="zh-CN" altLang="en-US" sz="3000" b="1" dirty="0">
                <a:solidFill>
                  <a:prstClr val="black"/>
                </a:solidFill>
                <a:latin typeface="Times New Roman" panose="02020603050405020304"/>
                <a:ea typeface="华文楷体" panose="02010600040101010101" pitchFamily="2" charset="-122"/>
              </a:rPr>
              <a:t>收集标识符的属性信息</a:t>
            </a:r>
            <a:endParaRPr kumimoji="0" lang="zh-CN" altLang="en-US" sz="3000" b="0" i="0" u="none" strike="noStrike" kern="1200" cap="none" spc="0" normalizeH="0" baseline="0" noProof="0" dirty="0">
              <a:ln>
                <a:noFill/>
              </a:ln>
              <a:solidFill>
                <a:schemeClr val="tx2"/>
              </a:solidFill>
              <a:effectLst/>
              <a:uLnTx/>
              <a:uFillTx/>
              <a:latin typeface="Times New Roman" panose="02020603050405020304" pitchFamily="18" charset="0"/>
              <a:ea typeface="+mn-ea"/>
            </a:endParaRPr>
          </a:p>
        </p:txBody>
      </p:sp>
      <p:sp>
        <p:nvSpPr>
          <p:cNvPr id="4" name="矩形 3"/>
          <p:cNvSpPr/>
          <p:nvPr/>
        </p:nvSpPr>
        <p:spPr>
          <a:xfrm>
            <a:off x="5796136" y="1779662"/>
            <a:ext cx="2664296" cy="208823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上下文无关文法无法实现的语言特性都需要在语义检查中完成。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 calcmode="lin" valueType="num">
                                      <p:cBhvr>
                                        <p:cTn id="28"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2">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 calcmode="lin" valueType="num">
                                      <p:cBhvr>
                                        <p:cTn id="35"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2">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 calcmode="lin" valueType="num">
                                      <p:cBhvr>
                                        <p:cTn id="42"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2">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2">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 calcmode="lin" valueType="num">
                                      <p:cBhvr>
                                        <p:cTn id="49"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2">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 calcmode="lin" valueType="num">
                                      <p:cBhvr>
                                        <p:cTn id="56"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2">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2">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2">
                                            <p:txEl>
                                              <p:pRg st="8" end="8"/>
                                            </p:txEl>
                                          </p:spTgt>
                                        </p:tgtEl>
                                        <p:attrNameLst>
                                          <p:attrName>style.visibility</p:attrName>
                                        </p:attrNameLst>
                                      </p:cBhvr>
                                      <p:to>
                                        <p:strVal val="visible"/>
                                      </p:to>
                                    </p:set>
                                    <p:anim calcmode="lin" valueType="num">
                                      <p:cBhvr>
                                        <p:cTn id="63" dur="500" fill="hold"/>
                                        <p:tgtEl>
                                          <p:spTgt spid="2">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2">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2">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2">
                                            <p:txEl>
                                              <p:pRg st="9" end="9"/>
                                            </p:txEl>
                                          </p:spTgt>
                                        </p:tgtEl>
                                        <p:attrNameLst>
                                          <p:attrName>style.visibility</p:attrName>
                                        </p:attrNameLst>
                                      </p:cBhvr>
                                      <p:to>
                                        <p:strVal val="visible"/>
                                      </p:to>
                                    </p:set>
                                    <p:anim calcmode="lin" valueType="num">
                                      <p:cBhvr>
                                        <p:cTn id="70" dur="500" fill="hold"/>
                                        <p:tgtEl>
                                          <p:spTgt spid="2">
                                            <p:txEl>
                                              <p:pRg st="9" end="9"/>
                                            </p:txEl>
                                          </p:spTgt>
                                        </p:tgtEl>
                                        <p:attrNameLst>
                                          <p:attrName>ppt_w</p:attrName>
                                        </p:attrNameLst>
                                      </p:cBhvr>
                                      <p:tavLst>
                                        <p:tav tm="0">
                                          <p:val>
                                            <p:fltVal val="0"/>
                                          </p:val>
                                        </p:tav>
                                        <p:tav tm="100000">
                                          <p:val>
                                            <p:strVal val="#ppt_w"/>
                                          </p:val>
                                        </p:tav>
                                      </p:tavLst>
                                    </p:anim>
                                    <p:anim calcmode="lin" valueType="num">
                                      <p:cBhvr>
                                        <p:cTn id="71" dur="500" fill="hold"/>
                                        <p:tgtEl>
                                          <p:spTgt spid="2">
                                            <p:txEl>
                                              <p:pRg st="9" end="9"/>
                                            </p:txEl>
                                          </p:spTgt>
                                        </p:tgtEl>
                                        <p:attrNameLst>
                                          <p:attrName>ppt_h</p:attrName>
                                        </p:attrNameLst>
                                      </p:cBhvr>
                                      <p:tavLst>
                                        <p:tav tm="0">
                                          <p:val>
                                            <p:fltVal val="0"/>
                                          </p:val>
                                        </p:tav>
                                        <p:tav tm="100000">
                                          <p:val>
                                            <p:strVal val="#ppt_h"/>
                                          </p:val>
                                        </p:tav>
                                      </p:tavLst>
                                    </p:anim>
                                    <p:animEffect transition="in" filter="fade">
                                      <p:cBhvr>
                                        <p:cTn id="7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a:extLst>
              <a:ext uri="{28A0092B-C50C-407E-A947-70E740481C1C}">
                <a14:useLocalDpi xmlns:a14="http://schemas.microsoft.com/office/drawing/2010/main" val="0"/>
              </a:ext>
            </a:extLst>
          </a:blip>
          <a:srcRect t="328" b="1640"/>
          <a:stretch>
            <a:fillRect/>
          </a:stretch>
        </p:blipFill>
        <p:spPr>
          <a:xfrm>
            <a:off x="3851920" y="11631"/>
            <a:ext cx="2221826" cy="5117606"/>
          </a:xfrm>
          <a:prstGeom prst="rect">
            <a:avLst/>
          </a:prstGeom>
        </p:spPr>
      </p:pic>
      <p:sp>
        <p:nvSpPr>
          <p:cNvPr id="13" name="Rectangle 2"/>
          <p:cNvSpPr>
            <a:spLocks noGrp="1" noChangeArrowheads="1"/>
          </p:cNvSpPr>
          <p:nvPr>
            <p:ph type="title"/>
          </p:nvPr>
        </p:nvSpPr>
        <p:spPr>
          <a:xfrm>
            <a:off x="755576" y="267494"/>
            <a:ext cx="7931224" cy="360040"/>
          </a:xfrm>
        </p:spPr>
        <p:txBody>
          <a:bodyPr/>
          <a:lstStyle/>
          <a:p>
            <a:pPr algn="l"/>
            <a:r>
              <a:rPr lang="zh-CN" altLang="en-US" sz="3000" b="1" spc="300" dirty="0">
                <a:solidFill>
                  <a:schemeClr val="tx1"/>
                </a:solidFill>
                <a:latin typeface="微软雅黑" panose="020B0503020204020204" pitchFamily="34" charset="-122"/>
                <a:ea typeface="微软雅黑" panose="020B0503020204020204" pitchFamily="34" charset="-122"/>
              </a:rPr>
              <a:t>编译器的结构</a:t>
            </a:r>
          </a:p>
        </p:txBody>
      </p:sp>
      <p:sp>
        <p:nvSpPr>
          <p:cNvPr id="14" name="五边形 13"/>
          <p:cNvSpPr/>
          <p:nvPr/>
        </p:nvSpPr>
        <p:spPr>
          <a:xfrm>
            <a:off x="1" y="195486"/>
            <a:ext cx="755576" cy="432048"/>
          </a:xfrm>
          <a:prstGeom prst="homePlate">
            <a:avLst/>
          </a:prstGeom>
          <a:solidFill>
            <a:srgbClr val="4F81B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 name="组合 14"/>
          <p:cNvGrpSpPr/>
          <p:nvPr/>
        </p:nvGrpSpPr>
        <p:grpSpPr>
          <a:xfrm>
            <a:off x="-786" y="195486"/>
            <a:ext cx="756363" cy="432048"/>
            <a:chOff x="-786" y="195486"/>
            <a:chExt cx="756363" cy="432048"/>
          </a:xfrm>
        </p:grpSpPr>
        <p:sp>
          <p:nvSpPr>
            <p:cNvPr id="19" name="五边形 18"/>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五边形 20"/>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8" name="Rectangle 42"/>
          <p:cNvSpPr>
            <a:spLocks noChangeArrowheads="1"/>
          </p:cNvSpPr>
          <p:nvPr/>
        </p:nvSpPr>
        <p:spPr bwMode="auto">
          <a:xfrm>
            <a:off x="3978613" y="2383864"/>
            <a:ext cx="1961539" cy="403910"/>
          </a:xfrm>
          <a:prstGeom prst="rect">
            <a:avLst/>
          </a:prstGeom>
          <a:noFill/>
          <a:ln w="25400">
            <a:solidFill>
              <a:srgbClr val="FF0000"/>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srgbClr val="000099"/>
              </a:solidFill>
            </a:endParaRPr>
          </a:p>
        </p:txBody>
      </p:sp>
      <p:sp>
        <p:nvSpPr>
          <p:cNvPr id="9" name="Rectangle 3"/>
          <p:cNvSpPr txBox="1">
            <a:spLocks noChangeArrowheads="1"/>
          </p:cNvSpPr>
          <p:nvPr/>
        </p:nvSpPr>
        <p:spPr>
          <a:xfrm>
            <a:off x="588676" y="1465534"/>
            <a:ext cx="3129650" cy="290641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fontAlgn="auto">
              <a:spcAft>
                <a:spcPts val="0"/>
              </a:spcAft>
              <a:buClrTx/>
              <a:buFont typeface="Wingdings" panose="05000000000000000000" pitchFamily="2" charset="2"/>
              <a:buChar char="Ø"/>
            </a:pPr>
            <a:r>
              <a:rPr lang="zh-CN" altLang="en-US" sz="2800" b="1" dirty="0">
                <a:solidFill>
                  <a:schemeClr val="tx1"/>
                </a:solidFill>
                <a:latin typeface="Times New Roman" panose="02020603050405020304" pitchFamily="18" charset="0"/>
              </a:rPr>
              <a:t> 中间代码的特点</a:t>
            </a:r>
          </a:p>
          <a:p>
            <a:pPr lvl="1" fontAlgn="auto">
              <a:spcAft>
                <a:spcPts val="0"/>
              </a:spcAft>
              <a:buClrTx/>
              <a:buFont typeface="Wingdings" panose="05000000000000000000" pitchFamily="2" charset="2"/>
              <a:buChar char="Ø"/>
            </a:pPr>
            <a:r>
              <a:rPr lang="zh-CN" altLang="en-US" sz="2400" b="1" dirty="0">
                <a:solidFill>
                  <a:schemeClr val="tx1"/>
                </a:solidFill>
                <a:latin typeface="Times New Roman" panose="02020603050405020304" pitchFamily="18" charset="0"/>
              </a:rPr>
              <a:t> 简单规范</a:t>
            </a:r>
            <a:endParaRPr lang="en-US" altLang="zh-CN" sz="2400" b="1" dirty="0">
              <a:solidFill>
                <a:schemeClr val="tx1"/>
              </a:solidFill>
              <a:latin typeface="Times New Roman" panose="02020603050405020304" pitchFamily="18" charset="0"/>
            </a:endParaRPr>
          </a:p>
          <a:p>
            <a:pPr lvl="1" fontAlgn="auto">
              <a:spcAft>
                <a:spcPts val="0"/>
              </a:spcAft>
              <a:buClrTx/>
              <a:buFont typeface="Wingdings" panose="05000000000000000000" pitchFamily="2" charset="2"/>
              <a:buChar char="Ø"/>
            </a:pPr>
            <a:r>
              <a:rPr lang="zh-CN" altLang="en-US" sz="2400" b="1" dirty="0">
                <a:solidFill>
                  <a:schemeClr val="tx1"/>
                </a:solidFill>
                <a:latin typeface="Times New Roman" panose="02020603050405020304" pitchFamily="18" charset="0"/>
              </a:rPr>
              <a:t> 易于优化与转换</a:t>
            </a:r>
            <a:endParaRPr lang="en-US" altLang="zh-CN" sz="2400" b="1" dirty="0">
              <a:solidFill>
                <a:schemeClr val="tx1"/>
              </a:solidFill>
              <a:latin typeface="Times New Roman" panose="02020603050405020304" pitchFamily="18" charset="0"/>
            </a:endParaRPr>
          </a:p>
          <a:p>
            <a:pPr lvl="1" fontAlgn="auto">
              <a:spcAft>
                <a:spcPts val="0"/>
              </a:spcAft>
              <a:buClrTx/>
              <a:buFont typeface="Wingdings" panose="05000000000000000000" pitchFamily="2" charset="2"/>
              <a:buChar char="Ø"/>
            </a:pPr>
            <a:r>
              <a:rPr lang="zh-CN" altLang="en-US" sz="2400" b="1" dirty="0">
                <a:solidFill>
                  <a:schemeClr val="tx1"/>
                </a:solidFill>
                <a:latin typeface="Times New Roman" panose="02020603050405020304" pitchFamily="18" charset="0"/>
              </a:rPr>
              <a:t> 与机器无关</a:t>
            </a:r>
            <a:endParaRPr lang="en-US" altLang="zh-CN" sz="2400" b="1" dirty="0">
              <a:solidFill>
                <a:schemeClr val="tx1"/>
              </a:solidFill>
              <a:latin typeface="Times New Roman" panose="02020603050405020304" pitchFamily="18" charset="0"/>
            </a:endParaRPr>
          </a:p>
          <a:p>
            <a:pPr lvl="1" fontAlgn="auto">
              <a:spcAft>
                <a:spcPts val="0"/>
              </a:spcAft>
              <a:buClrTx/>
              <a:buFont typeface="Wingdings" panose="05000000000000000000" pitchFamily="2" charset="2"/>
              <a:buChar char="Ø"/>
            </a:pPr>
            <a:r>
              <a:rPr lang="zh-CN" altLang="en-US" sz="2400" b="1" dirty="0">
                <a:solidFill>
                  <a:schemeClr val="tx1"/>
                </a:solidFill>
                <a:latin typeface="Times New Roman" panose="02020603050405020304" pitchFamily="18" charset="0"/>
              </a:rPr>
              <a:t> 易于移植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 calcmode="lin" valueType="num">
                                      <p:cBhvr additive="base">
                                        <p:cTn id="14"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9">
                                            <p:txEl>
                                              <p:pRg st="0" end="0"/>
                                            </p:txEl>
                                          </p:spTgt>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 calcmode="lin" valueType="num">
                                      <p:cBhvr additive="base">
                                        <p:cTn id="18"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9">
                                            <p:txEl>
                                              <p:pRg st="1" end="1"/>
                                            </p:txEl>
                                          </p:spTgt>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 calcmode="lin" valueType="num">
                                      <p:cBhvr additive="base">
                                        <p:cTn id="22"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9">
                                            <p:txEl>
                                              <p:pRg st="2" end="2"/>
                                            </p:txEl>
                                          </p:spTgt>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 calcmode="lin" valueType="num">
                                      <p:cBhvr additive="base">
                                        <p:cTn id="26"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9">
                                            <p:txEl>
                                              <p:pRg st="3" end="3"/>
                                            </p:txEl>
                                          </p:spTgt>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9">
                                            <p:txEl>
                                              <p:pRg st="4" end="4"/>
                                            </p:txEl>
                                          </p:spTgt>
                                        </p:tgtEl>
                                        <p:attrNameLst>
                                          <p:attrName>style.visibility</p:attrName>
                                        </p:attrNameLst>
                                      </p:cBhvr>
                                      <p:to>
                                        <p:strVal val="visible"/>
                                      </p:to>
                                    </p:set>
                                    <p:anim calcmode="lin" valueType="num">
                                      <p:cBhvr additive="base">
                                        <p:cTn id="30"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9"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85786" y="1142990"/>
            <a:ext cx="8034686" cy="3226273"/>
          </a:xfrm>
        </p:spPr>
        <p:txBody>
          <a:bodyPr>
            <a:normAutofit fontScale="92500"/>
          </a:bodyPr>
          <a:lstStyle/>
          <a:p>
            <a:pPr lvl="0">
              <a:lnSpc>
                <a:spcPts val="4500"/>
              </a:lnSpc>
              <a:buClrTx/>
              <a:buFont typeface="Wingdings" panose="05000000000000000000" pitchFamily="2" charset="2"/>
              <a:buChar char="Ø"/>
            </a:pPr>
            <a:r>
              <a:rPr lang="zh-CN" altLang="en-US" sz="3000" b="1" dirty="0">
                <a:solidFill>
                  <a:srgbClr val="C00000"/>
                </a:solidFill>
                <a:latin typeface="楷体" panose="02010609060101010101" pitchFamily="49" charset="-122"/>
                <a:cs typeface="Times New Roman" panose="02020603050405020304" pitchFamily="18" charset="0"/>
              </a:rPr>
              <a:t>线性</a:t>
            </a:r>
            <a:r>
              <a:rPr lang="zh-CN" altLang="en-US" sz="3000" b="1" dirty="0">
                <a:solidFill>
                  <a:schemeClr val="tx1"/>
                </a:solidFill>
                <a:latin typeface="楷体" panose="02010609060101010101" pitchFamily="49" charset="-122"/>
                <a:cs typeface="Times New Roman" panose="02020603050405020304" pitchFamily="18" charset="0"/>
              </a:rPr>
              <a:t>：三地址码</a:t>
            </a:r>
            <a:r>
              <a:rPr lang="en-US" altLang="zh-CN" sz="3000" b="1" dirty="0">
                <a:solidFill>
                  <a:schemeClr val="tx1"/>
                </a:solidFill>
                <a:cs typeface="Times New Roman" panose="02020603050405020304" pitchFamily="18" charset="0"/>
              </a:rPr>
              <a:t> (Three-address Code</a:t>
            </a:r>
            <a:r>
              <a:rPr lang="en-US" altLang="zh-CN" sz="3000" b="1" dirty="0">
                <a:solidFill>
                  <a:schemeClr val="tx1"/>
                </a:solidFill>
                <a:ea typeface="楷体_GB2312" pitchFamily="49" charset="-122"/>
                <a:cs typeface="Times New Roman" panose="02020603050405020304" pitchFamily="18" charset="0"/>
              </a:rPr>
              <a:t>)</a:t>
            </a:r>
            <a:endParaRPr lang="en-US" altLang="zh-CN" sz="3000" b="1" dirty="0">
              <a:solidFill>
                <a:schemeClr val="tx1"/>
              </a:solidFill>
              <a:cs typeface="Times New Roman" panose="02020603050405020304" pitchFamily="18" charset="0"/>
            </a:endParaRPr>
          </a:p>
          <a:p>
            <a:pPr lvl="1">
              <a:lnSpc>
                <a:spcPts val="4500"/>
              </a:lnSpc>
              <a:buClrTx/>
              <a:buFont typeface="Wingdings" panose="05000000000000000000" pitchFamily="2" charset="2"/>
              <a:buChar char="Ø"/>
            </a:pPr>
            <a:r>
              <a:rPr lang="zh-CN" altLang="en-US" sz="2500" b="1" dirty="0">
                <a:solidFill>
                  <a:schemeClr val="tx1"/>
                </a:solidFill>
              </a:rPr>
              <a:t>三地址码由</a:t>
            </a:r>
            <a:r>
              <a:rPr lang="zh-CN" altLang="en-US" sz="2500" b="1" dirty="0">
                <a:solidFill>
                  <a:schemeClr val="tx2">
                    <a:lumMod val="60000"/>
                    <a:lumOff val="40000"/>
                  </a:schemeClr>
                </a:solidFill>
              </a:rPr>
              <a:t>类似于汇编语言</a:t>
            </a:r>
            <a:r>
              <a:rPr lang="zh-CN" altLang="en-US" sz="2500" b="1" dirty="0">
                <a:solidFill>
                  <a:schemeClr val="tx1"/>
                </a:solidFill>
              </a:rPr>
              <a:t>的指令序列组成，每个指令</a:t>
            </a:r>
            <a:r>
              <a:rPr lang="zh-CN" altLang="en-US" sz="2500" b="1" dirty="0">
                <a:solidFill>
                  <a:schemeClr val="tx2">
                    <a:lumMod val="60000"/>
                    <a:lumOff val="40000"/>
                  </a:schemeClr>
                </a:solidFill>
              </a:rPr>
              <a:t>最多有三个操作数</a:t>
            </a:r>
            <a:r>
              <a:rPr lang="en-US" altLang="zh-CN" sz="2500" b="1" dirty="0">
                <a:solidFill>
                  <a:schemeClr val="tx1"/>
                </a:solidFill>
              </a:rPr>
              <a:t>(operand)</a:t>
            </a:r>
            <a:endParaRPr lang="zh-CN" altLang="en-US" sz="2500" b="1" dirty="0">
              <a:solidFill>
                <a:schemeClr val="tx1"/>
              </a:solidFill>
            </a:endParaRPr>
          </a:p>
          <a:p>
            <a:pPr lvl="0">
              <a:lnSpc>
                <a:spcPts val="4500"/>
              </a:lnSpc>
              <a:buClrTx/>
              <a:buFont typeface="Wingdings" panose="05000000000000000000" pitchFamily="2" charset="2"/>
              <a:buChar char="Ø"/>
            </a:pPr>
            <a:r>
              <a:rPr lang="zh-CN" altLang="en-US" sz="3000" b="1" dirty="0">
                <a:solidFill>
                  <a:srgbClr val="C00000"/>
                </a:solidFill>
                <a:latin typeface="楷体" panose="02010609060101010101" pitchFamily="49" charset="-122"/>
                <a:cs typeface="Times New Roman" panose="02020603050405020304" pitchFamily="18" charset="0"/>
              </a:rPr>
              <a:t>树型（图）</a:t>
            </a:r>
            <a:r>
              <a:rPr lang="zh-CN" altLang="en-US" sz="3000" b="1" dirty="0">
                <a:solidFill>
                  <a:schemeClr val="tx1"/>
                </a:solidFill>
                <a:latin typeface="楷体" panose="02010609060101010101" pitchFamily="49" charset="-122"/>
                <a:cs typeface="Times New Roman" panose="02020603050405020304" pitchFamily="18" charset="0"/>
              </a:rPr>
              <a:t>：语法结构树</a:t>
            </a:r>
            <a:r>
              <a:rPr lang="en-US" altLang="zh-CN" sz="3000" b="1" dirty="0">
                <a:solidFill>
                  <a:schemeClr val="tx1"/>
                </a:solidFill>
                <a:latin typeface="楷体" panose="02010609060101010101" pitchFamily="49" charset="-122"/>
                <a:cs typeface="Times New Roman" panose="02020603050405020304" pitchFamily="18" charset="0"/>
              </a:rPr>
              <a:t>/</a:t>
            </a:r>
            <a:r>
              <a:rPr lang="zh-CN" altLang="en-US" sz="3000" b="1" dirty="0">
                <a:solidFill>
                  <a:schemeClr val="tx1"/>
                </a:solidFill>
                <a:latin typeface="楷体" panose="02010609060101010101" pitchFamily="49" charset="-122"/>
                <a:cs typeface="Times New Roman" panose="02020603050405020304" pitchFamily="18" charset="0"/>
              </a:rPr>
              <a:t>语法树</a:t>
            </a:r>
            <a:r>
              <a:rPr lang="en-US" altLang="zh-CN" sz="3000" b="1" dirty="0">
                <a:solidFill>
                  <a:schemeClr val="tx1"/>
                </a:solidFill>
              </a:rPr>
              <a:t> (Syntax Trees</a:t>
            </a:r>
            <a:r>
              <a:rPr lang="en-US" altLang="zh-CN" sz="3000" b="1" dirty="0">
                <a:solidFill>
                  <a:schemeClr val="tx1"/>
                </a:solidFill>
                <a:ea typeface="楷体_GB2312" pitchFamily="49" charset="-122"/>
              </a:rPr>
              <a:t>)</a:t>
            </a:r>
          </a:p>
          <a:p>
            <a:pPr lvl="0">
              <a:lnSpc>
                <a:spcPts val="4500"/>
              </a:lnSpc>
              <a:buClrTx/>
              <a:buFont typeface="Wingdings" panose="05000000000000000000" pitchFamily="2" charset="2"/>
              <a:buChar char="Ø"/>
            </a:pPr>
            <a:r>
              <a:rPr lang="zh-CN" altLang="en-US" sz="3000" b="1" dirty="0">
                <a:solidFill>
                  <a:srgbClr val="C00000"/>
                </a:solidFill>
                <a:latin typeface="楷体" panose="02010609060101010101" pitchFamily="49" charset="-122"/>
                <a:cs typeface="Times New Roman" panose="02020603050405020304" pitchFamily="18" charset="0"/>
              </a:rPr>
              <a:t>混合型</a:t>
            </a:r>
            <a:r>
              <a:rPr lang="zh-CN" altLang="en-US" sz="3000" b="1" dirty="0">
                <a:solidFill>
                  <a:schemeClr val="tx1"/>
                </a:solidFill>
                <a:latin typeface="楷体" panose="02010609060101010101" pitchFamily="49" charset="-122"/>
                <a:cs typeface="Times New Roman" panose="02020603050405020304" pitchFamily="18" charset="0"/>
              </a:rPr>
              <a:t>：数据流图</a:t>
            </a:r>
            <a:endParaRPr lang="en-US" altLang="zh-CN" sz="3000" b="1" dirty="0">
              <a:solidFill>
                <a:schemeClr val="tx1"/>
              </a:solidFill>
              <a:latin typeface="楷体" panose="02010609060101010101" pitchFamily="49" charset="-122"/>
              <a:cs typeface="Times New Roman" panose="02020603050405020304" pitchFamily="18" charset="0"/>
            </a:endParaRPr>
          </a:p>
        </p:txBody>
      </p:sp>
      <p:sp>
        <p:nvSpPr>
          <p:cNvPr id="3" name="标题 2"/>
          <p:cNvSpPr>
            <a:spLocks noGrp="1"/>
          </p:cNvSpPr>
          <p:nvPr>
            <p:ph type="title"/>
          </p:nvPr>
        </p:nvSpPr>
        <p:spPr/>
        <p:txBody>
          <a:bodyPr>
            <a:noAutofit/>
          </a:bodyPr>
          <a:lstStyle/>
          <a:p>
            <a:pPr lvl="0">
              <a:lnSpc>
                <a:spcPct val="110000"/>
              </a:lnSpc>
            </a:pPr>
            <a:r>
              <a:rPr lang="zh-CN" altLang="en-US" sz="3000" spc="3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常用的中间表示形式</a:t>
            </a:r>
            <a:endParaRPr lang="en-US" altLang="zh-CN" sz="3000" spc="3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p:cTn id="7"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AutoShape 37"/>
          <p:cNvSpPr/>
          <p:nvPr/>
        </p:nvSpPr>
        <p:spPr bwMode="auto">
          <a:xfrm>
            <a:off x="1142976" y="2138853"/>
            <a:ext cx="1582568" cy="345961"/>
          </a:xfrm>
          <a:prstGeom prst="borderCallout2">
            <a:avLst>
              <a:gd name="adj1" fmla="val 18750"/>
              <a:gd name="adj2" fmla="val 103926"/>
              <a:gd name="adj3" fmla="val 18750"/>
              <a:gd name="adj4" fmla="val 110394"/>
              <a:gd name="adj5" fmla="val 138453"/>
              <a:gd name="adj6" fmla="val 120960"/>
            </a:avLst>
          </a:prstGeom>
          <a:solidFill>
            <a:schemeClr val="accent5">
              <a:lumMod val="60000"/>
              <a:lumOff val="40000"/>
            </a:schemeClr>
          </a:solidFill>
          <a:ln w="9525">
            <a:solidFill>
              <a:schemeClr val="tx1"/>
            </a:solidFill>
            <a:miter lim="800000"/>
          </a:ln>
          <a:effectLst/>
        </p:spPr>
        <p:txBody>
          <a:bodyPr/>
          <a:lstStyle/>
          <a:p>
            <a:pPr algn="ctr"/>
            <a:r>
              <a:rPr lang="zh-CN" altLang="en-US" sz="1600" b="1" dirty="0">
                <a:latin typeface="楷体" panose="02010609060101010101" pitchFamily="49" charset="-122"/>
                <a:ea typeface="楷体" panose="02010609060101010101" pitchFamily="49" charset="-122"/>
              </a:rPr>
              <a:t>引入助记符</a:t>
            </a:r>
          </a:p>
        </p:txBody>
      </p:sp>
      <p:sp>
        <p:nvSpPr>
          <p:cNvPr id="29" name="AutoShape 37"/>
          <p:cNvSpPr/>
          <p:nvPr/>
        </p:nvSpPr>
        <p:spPr bwMode="auto">
          <a:xfrm>
            <a:off x="500034" y="3455290"/>
            <a:ext cx="2283650" cy="330906"/>
          </a:xfrm>
          <a:prstGeom prst="borderCallout2">
            <a:avLst>
              <a:gd name="adj1" fmla="val 18750"/>
              <a:gd name="adj2" fmla="val 103926"/>
              <a:gd name="adj3" fmla="val 18750"/>
              <a:gd name="adj4" fmla="val 110394"/>
              <a:gd name="adj5" fmla="val 195105"/>
              <a:gd name="adj6" fmla="val 121055"/>
            </a:avLst>
          </a:prstGeom>
          <a:solidFill>
            <a:schemeClr val="accent5">
              <a:lumMod val="60000"/>
              <a:lumOff val="40000"/>
            </a:schemeClr>
          </a:solidFill>
          <a:ln w="9525">
            <a:solidFill>
              <a:schemeClr val="tx1"/>
            </a:solidFill>
            <a:miter lim="800000"/>
          </a:ln>
          <a:effectLst/>
        </p:spPr>
        <p:txBody>
          <a:bodyPr/>
          <a:lstStyle/>
          <a:p>
            <a:r>
              <a:rPr lang="zh-CN" altLang="en-US" sz="1600" b="1" dirty="0">
                <a:latin typeface="楷体" panose="02010609060101010101" pitchFamily="49" charset="-122"/>
                <a:ea typeface="楷体" panose="02010609060101010101" pitchFamily="49" charset="-122"/>
              </a:rPr>
              <a:t>可以被计算机直接执行</a:t>
            </a:r>
          </a:p>
        </p:txBody>
      </p:sp>
      <p:sp>
        <p:nvSpPr>
          <p:cNvPr id="7170" name="Rectangle 2"/>
          <p:cNvSpPr>
            <a:spLocks noGrp="1" noChangeArrowheads="1"/>
          </p:cNvSpPr>
          <p:nvPr>
            <p:ph type="title"/>
          </p:nvPr>
        </p:nvSpPr>
        <p:spPr/>
        <p:txBody>
          <a:bodyPr>
            <a:noAutofit/>
          </a:bodyPr>
          <a:lstStyle/>
          <a:p>
            <a:r>
              <a:rPr lang="en-US" altLang="zh-CN" sz="3000" spc="300" dirty="0">
                <a:solidFill>
                  <a:schemeClr val="tx1"/>
                </a:solidFill>
                <a:latin typeface="微软雅黑" panose="020B0503020204020204" pitchFamily="34" charset="-122"/>
                <a:ea typeface="微软雅黑" panose="020B0503020204020204" pitchFamily="34" charset="-122"/>
              </a:rPr>
              <a:t>1.1 </a:t>
            </a:r>
            <a:r>
              <a:rPr lang="zh-CN" altLang="en-US" sz="3000" spc="300" dirty="0">
                <a:solidFill>
                  <a:schemeClr val="tx1"/>
                </a:solidFill>
                <a:latin typeface="微软雅黑" panose="020B0503020204020204" pitchFamily="34" charset="-122"/>
                <a:ea typeface="微软雅黑" panose="020B0503020204020204" pitchFamily="34" charset="-122"/>
              </a:rPr>
              <a:t>什么是编译？</a:t>
            </a:r>
          </a:p>
        </p:txBody>
      </p:sp>
      <p:grpSp>
        <p:nvGrpSpPr>
          <p:cNvPr id="360486" name="Group 38"/>
          <p:cNvGrpSpPr/>
          <p:nvPr/>
        </p:nvGrpSpPr>
        <p:grpSpPr bwMode="auto">
          <a:xfrm>
            <a:off x="2354552" y="1301883"/>
            <a:ext cx="1931011" cy="3198597"/>
            <a:chOff x="945" y="1304"/>
            <a:chExt cx="1134" cy="2533"/>
          </a:xfrm>
        </p:grpSpPr>
        <p:sp>
          <p:nvSpPr>
            <p:cNvPr id="7188" name="Rectangle 4"/>
            <p:cNvSpPr>
              <a:spLocks noChangeArrowheads="1"/>
            </p:cNvSpPr>
            <p:nvPr/>
          </p:nvSpPr>
          <p:spPr bwMode="auto">
            <a:xfrm>
              <a:off x="945" y="3348"/>
              <a:ext cx="1134" cy="489"/>
            </a:xfrm>
            <a:prstGeom prst="rect">
              <a:avLst/>
            </a:prstGeom>
            <a:solidFill>
              <a:schemeClr val="accent2">
                <a:lumMod val="40000"/>
                <a:lumOff val="6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机器语言</a:t>
              </a:r>
              <a:endParaRPr lang="zh-CN" altLang="en-US" sz="2000" b="1" dirty="0">
                <a:solidFill>
                  <a:prstClr val="black"/>
                </a:solidFill>
                <a:latin typeface="Times New Roman" panose="02020603050405020304" pitchFamily="18" charset="0"/>
                <a:ea typeface="楷体_GB2312" pitchFamily="49" charset="-122"/>
                <a:cs typeface="Times New Roman" panose="02020603050405020304" pitchFamily="18" charset="0"/>
              </a:endParaRPr>
            </a:p>
            <a:p>
              <a:pPr algn="ct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rPr>
                <a:t>(Machine Language )</a:t>
              </a:r>
              <a:endParaRPr lang="zh-CN" altLang="en-US" sz="1400" b="1" dirty="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7189" name="Rectangle 8"/>
            <p:cNvSpPr>
              <a:spLocks noChangeArrowheads="1"/>
            </p:cNvSpPr>
            <p:nvPr/>
          </p:nvSpPr>
          <p:spPr bwMode="auto">
            <a:xfrm>
              <a:off x="945" y="2273"/>
              <a:ext cx="1134" cy="489"/>
            </a:xfrm>
            <a:prstGeom prst="rect">
              <a:avLst/>
            </a:prstGeom>
            <a:solidFill>
              <a:schemeClr val="accent2">
                <a:lumMod val="40000"/>
                <a:lumOff val="6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汇编语言</a:t>
              </a:r>
              <a:r>
                <a:rPr lang="en-US" altLang="zh-CN" sz="2000" b="1" dirty="0">
                  <a:solidFill>
                    <a:prstClr val="black"/>
                  </a:solidFill>
                  <a:latin typeface="Times New Roman" panose="02020603050405020304" pitchFamily="18" charset="0"/>
                  <a:ea typeface="楷体_GB2312" pitchFamily="49" charset="-122"/>
                  <a:cs typeface="Times New Roman" panose="02020603050405020304" pitchFamily="18" charset="0"/>
                </a:rPr>
                <a:t> </a:t>
              </a:r>
            </a:p>
            <a:p>
              <a:pPr algn="ct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rPr>
                <a:t>(Assembly Language )</a:t>
              </a:r>
              <a:endParaRPr lang="zh-CN" altLang="en-US" sz="1400" b="1" dirty="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7190" name="Rectangle 12"/>
            <p:cNvSpPr>
              <a:spLocks noChangeArrowheads="1"/>
            </p:cNvSpPr>
            <p:nvPr/>
          </p:nvSpPr>
          <p:spPr bwMode="auto">
            <a:xfrm>
              <a:off x="945" y="1304"/>
              <a:ext cx="1118" cy="496"/>
            </a:xfrm>
            <a:prstGeom prst="rect">
              <a:avLst/>
            </a:prstGeom>
            <a:solidFill>
              <a:schemeClr val="accent2">
                <a:lumMod val="40000"/>
                <a:lumOff val="6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高级语言</a:t>
              </a:r>
              <a:endParaRPr lang="en-US" altLang="zh-CN" sz="2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rPr>
                <a:t>( High Level Language )</a:t>
              </a:r>
              <a:endParaRPr lang="zh-CN" altLang="en-US" sz="1400" b="1" dirty="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grpSp>
      <p:grpSp>
        <p:nvGrpSpPr>
          <p:cNvPr id="360462" name="Group 14"/>
          <p:cNvGrpSpPr/>
          <p:nvPr/>
        </p:nvGrpSpPr>
        <p:grpSpPr bwMode="auto">
          <a:xfrm>
            <a:off x="4803025" y="3347477"/>
            <a:ext cx="1224505" cy="769323"/>
            <a:chOff x="3802" y="3069"/>
            <a:chExt cx="900" cy="646"/>
          </a:xfrm>
        </p:grpSpPr>
        <p:sp>
          <p:nvSpPr>
            <p:cNvPr id="7186" name="Line 16"/>
            <p:cNvSpPr>
              <a:spLocks noChangeShapeType="1"/>
            </p:cNvSpPr>
            <p:nvPr/>
          </p:nvSpPr>
          <p:spPr bwMode="auto">
            <a:xfrm rot="10800000" flipV="1">
              <a:off x="4241" y="3518"/>
              <a:ext cx="0" cy="197"/>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prstClr val="black"/>
                </a:solidFill>
              </a:endParaRPr>
            </a:p>
          </p:txBody>
        </p:sp>
        <p:sp>
          <p:nvSpPr>
            <p:cNvPr id="7185" name="Rectangle 15"/>
            <p:cNvSpPr>
              <a:spLocks noChangeArrowheads="1"/>
            </p:cNvSpPr>
            <p:nvPr/>
          </p:nvSpPr>
          <p:spPr bwMode="auto">
            <a:xfrm>
              <a:off x="3802" y="3069"/>
              <a:ext cx="900" cy="469"/>
            </a:xfrm>
            <a:prstGeom prst="rect">
              <a:avLst/>
            </a:prstGeom>
            <a:solidFill>
              <a:schemeClr val="accent5">
                <a:lumMod val="60000"/>
                <a:lumOff val="4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汇编</a:t>
              </a:r>
              <a:r>
                <a:rPr lang="en-US" altLang="zh-CN" sz="2000" b="1" dirty="0">
                  <a:solidFill>
                    <a:prstClr val="black"/>
                  </a:solidFill>
                  <a:latin typeface="Times New Roman" panose="02020603050405020304" pitchFamily="18" charset="0"/>
                  <a:ea typeface="楷体_GB2312" pitchFamily="49" charset="-122"/>
                  <a:cs typeface="Times New Roman" panose="02020603050405020304" pitchFamily="18" charset="0"/>
                </a:rPr>
                <a:t> </a:t>
              </a:r>
            </a:p>
            <a:p>
              <a:pPr algn="ct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rPr>
                <a:t>(Assembling)</a:t>
              </a:r>
              <a:endParaRPr lang="zh-CN" altLang="en-US" sz="1400" b="1" dirty="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grpSp>
      <p:grpSp>
        <p:nvGrpSpPr>
          <p:cNvPr id="360470" name="Group 22"/>
          <p:cNvGrpSpPr/>
          <p:nvPr/>
        </p:nvGrpSpPr>
        <p:grpSpPr bwMode="auto">
          <a:xfrm>
            <a:off x="4714876" y="1997102"/>
            <a:ext cx="1428760" cy="783614"/>
            <a:chOff x="3696" y="2886"/>
            <a:chExt cx="1143" cy="658"/>
          </a:xfrm>
        </p:grpSpPr>
        <p:sp>
          <p:nvSpPr>
            <p:cNvPr id="7183" name="Line 24"/>
            <p:cNvSpPr>
              <a:spLocks noChangeShapeType="1"/>
            </p:cNvSpPr>
            <p:nvPr/>
          </p:nvSpPr>
          <p:spPr bwMode="auto">
            <a:xfrm rot="10200000" flipV="1">
              <a:off x="4241" y="3315"/>
              <a:ext cx="37" cy="229"/>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prstClr val="black"/>
                </a:solidFill>
              </a:endParaRPr>
            </a:p>
          </p:txBody>
        </p:sp>
        <p:sp>
          <p:nvSpPr>
            <p:cNvPr id="7182" name="Rectangle 23"/>
            <p:cNvSpPr>
              <a:spLocks noChangeArrowheads="1"/>
            </p:cNvSpPr>
            <p:nvPr/>
          </p:nvSpPr>
          <p:spPr bwMode="auto">
            <a:xfrm>
              <a:off x="3696" y="2886"/>
              <a:ext cx="1143" cy="461"/>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编译</a:t>
              </a:r>
              <a:r>
                <a:rPr lang="en-US" altLang="zh-CN" sz="2000" b="1" dirty="0">
                  <a:solidFill>
                    <a:prstClr val="black"/>
                  </a:solidFill>
                  <a:latin typeface="Times New Roman" panose="02020603050405020304" pitchFamily="18" charset="0"/>
                  <a:ea typeface="楷体_GB2312" pitchFamily="49" charset="-122"/>
                  <a:cs typeface="Times New Roman" panose="02020603050405020304" pitchFamily="18" charset="0"/>
                </a:rPr>
                <a:t> </a:t>
              </a:r>
            </a:p>
            <a:p>
              <a:pPr algn="ct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rPr>
                <a:t>(Compiling)</a:t>
              </a:r>
              <a:endParaRPr lang="zh-CN" altLang="en-US" sz="1400" b="1" dirty="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grpSp>
      <p:sp>
        <p:nvSpPr>
          <p:cNvPr id="360474" name="Oval 26"/>
          <p:cNvSpPr>
            <a:spLocks noChangeArrowheads="1"/>
          </p:cNvSpPr>
          <p:nvPr/>
        </p:nvSpPr>
        <p:spPr bwMode="auto">
          <a:xfrm>
            <a:off x="4360673" y="4110693"/>
            <a:ext cx="2211591" cy="341959"/>
          </a:xfrm>
          <a:prstGeom prst="ellipse">
            <a:avLst/>
          </a:prstGeom>
          <a:solidFill>
            <a:schemeClr val="accent2">
              <a:lumMod val="40000"/>
              <a:lumOff val="60000"/>
            </a:schemeClr>
          </a:solidFill>
          <a:ln w="9525">
            <a:solidFill>
              <a:schemeClr val="tx1"/>
            </a:solidFill>
            <a:round/>
          </a:ln>
          <a:effectLst/>
        </p:spPr>
        <p:txBody>
          <a:bodyPr wrap="none" anchor="ctr"/>
          <a:lstStyle/>
          <a:p>
            <a:pPr algn="ctr"/>
            <a:r>
              <a:rPr lang="en-US" altLang="zh-CN" sz="2000" b="1" dirty="0">
                <a:solidFill>
                  <a:prstClr val="black"/>
                </a:solidFill>
                <a:latin typeface="Times New Roman" panose="02020603050405020304" pitchFamily="18" charset="0"/>
                <a:ea typeface="楷体_GB2312" pitchFamily="49" charset="-122"/>
                <a:cs typeface="Times New Roman" panose="02020603050405020304" pitchFamily="18" charset="0"/>
              </a:rPr>
              <a:t>C706 0000 0002</a:t>
            </a:r>
            <a:endParaRPr lang="zh-CN" altLang="en-US" sz="2000" b="1" dirty="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360475" name="Oval 27"/>
          <p:cNvSpPr>
            <a:spLocks noChangeArrowheads="1"/>
          </p:cNvSpPr>
          <p:nvPr/>
        </p:nvSpPr>
        <p:spPr bwMode="auto">
          <a:xfrm>
            <a:off x="4370199" y="2781505"/>
            <a:ext cx="2160572" cy="341454"/>
          </a:xfrm>
          <a:prstGeom prst="ellipse">
            <a:avLst/>
          </a:prstGeom>
          <a:solidFill>
            <a:schemeClr val="accent2">
              <a:lumMod val="40000"/>
              <a:lumOff val="60000"/>
            </a:schemeClr>
          </a:solidFill>
          <a:ln w="9525">
            <a:solidFill>
              <a:schemeClr val="tx1"/>
            </a:solidFill>
            <a:round/>
          </a:ln>
          <a:effectLst/>
        </p:spPr>
        <p:txBody>
          <a:bodyPr wrap="none" anchor="ctr"/>
          <a:lstStyle/>
          <a:p>
            <a:pPr algn="ctr"/>
            <a:r>
              <a:rPr lang="en-US" altLang="zh-CN" sz="2000" b="1" dirty="0">
                <a:solidFill>
                  <a:prstClr val="black"/>
                </a:solidFill>
                <a:latin typeface="Times New Roman" panose="02020603050405020304" pitchFamily="18" charset="0"/>
                <a:ea typeface="楷体_GB2312" pitchFamily="49" charset="-122"/>
                <a:cs typeface="Times New Roman" panose="02020603050405020304" pitchFamily="18" charset="0"/>
              </a:rPr>
              <a:t>MOV X, 2</a:t>
            </a:r>
          </a:p>
        </p:txBody>
      </p:sp>
      <p:sp>
        <p:nvSpPr>
          <p:cNvPr id="360476" name="Oval 28"/>
          <p:cNvSpPr>
            <a:spLocks noChangeArrowheads="1"/>
          </p:cNvSpPr>
          <p:nvPr/>
        </p:nvSpPr>
        <p:spPr bwMode="auto">
          <a:xfrm>
            <a:off x="4370199" y="1401223"/>
            <a:ext cx="2160572" cy="364416"/>
          </a:xfrm>
          <a:prstGeom prst="ellipse">
            <a:avLst/>
          </a:prstGeom>
          <a:solidFill>
            <a:schemeClr val="accent2">
              <a:lumMod val="40000"/>
              <a:lumOff val="60000"/>
            </a:schemeClr>
          </a:solidFill>
          <a:ln w="9525">
            <a:solidFill>
              <a:schemeClr val="tx1"/>
            </a:solidFill>
            <a:round/>
          </a:ln>
          <a:effectLst/>
        </p:spPr>
        <p:txBody>
          <a:bodyPr wrap="none" anchor="ctr"/>
          <a:lstStyle/>
          <a:p>
            <a:pPr algn="ctr"/>
            <a:r>
              <a:rPr lang="en-US" altLang="zh-CN" sz="2000" b="1" dirty="0">
                <a:solidFill>
                  <a:prstClr val="black"/>
                </a:solidFill>
                <a:latin typeface="Times New Roman" panose="02020603050405020304" pitchFamily="18" charset="0"/>
                <a:ea typeface="楷体_GB2312" pitchFamily="49" charset="-122"/>
                <a:cs typeface="Times New Roman" panose="02020603050405020304" pitchFamily="18" charset="0"/>
              </a:rPr>
              <a:t>x = 2</a:t>
            </a:r>
          </a:p>
        </p:txBody>
      </p:sp>
      <p:sp>
        <p:nvSpPr>
          <p:cNvPr id="25" name="矩形 24"/>
          <p:cNvSpPr/>
          <p:nvPr/>
        </p:nvSpPr>
        <p:spPr>
          <a:xfrm>
            <a:off x="571472" y="1298439"/>
            <a:ext cx="1835696" cy="867930"/>
          </a:xfrm>
          <a:prstGeom prst="rect">
            <a:avLst/>
          </a:prstGeom>
        </p:spPr>
        <p:txBody>
          <a:bodyPr wrap="square">
            <a:spAutoFit/>
          </a:bodyPr>
          <a:lstStyle/>
          <a:p>
            <a:pPr marL="171450" indent="-171450">
              <a:spcBef>
                <a:spcPct val="30000"/>
              </a:spcBef>
              <a:buFont typeface="Wingdings" panose="05000000000000000000" pitchFamily="2" charset="2"/>
              <a:buChar char="Ø"/>
            </a:pPr>
            <a:r>
              <a:rPr lang="zh-CN" altLang="en-US" sz="1400" b="1" dirty="0">
                <a:solidFill>
                  <a:schemeClr val="tx2">
                    <a:lumMod val="60000"/>
                    <a:lumOff val="40000"/>
                  </a:schemeClr>
                </a:solidFill>
                <a:latin typeface="华文楷体" panose="02010600040101010101" pitchFamily="2" charset="-122"/>
                <a:ea typeface="华文楷体" panose="02010600040101010101" pitchFamily="2" charset="-122"/>
              </a:rPr>
              <a:t>接近人类表达习惯</a:t>
            </a:r>
            <a:endParaRPr lang="en-US" altLang="zh-CN" sz="1400" b="1" dirty="0">
              <a:solidFill>
                <a:schemeClr val="tx2">
                  <a:lumMod val="60000"/>
                  <a:lumOff val="40000"/>
                </a:schemeClr>
              </a:solidFill>
              <a:latin typeface="华文楷体" panose="02010600040101010101" pitchFamily="2" charset="-122"/>
              <a:ea typeface="华文楷体" panose="02010600040101010101" pitchFamily="2" charset="-122"/>
            </a:endParaRPr>
          </a:p>
          <a:p>
            <a:pPr marL="171450" indent="-171450">
              <a:spcBef>
                <a:spcPct val="30000"/>
              </a:spcBef>
              <a:buFont typeface="Wingdings" panose="05000000000000000000" pitchFamily="2" charset="2"/>
              <a:buChar char="Ø"/>
            </a:pPr>
            <a:r>
              <a:rPr lang="zh-CN" altLang="en-US" sz="1400" b="1" dirty="0">
                <a:solidFill>
                  <a:srgbClr val="073E87">
                    <a:lumMod val="60000"/>
                    <a:lumOff val="40000"/>
                  </a:srgbClr>
                </a:solidFill>
                <a:latin typeface="华文楷体" panose="02010600040101010101" pitchFamily="2" charset="-122"/>
                <a:ea typeface="华文楷体" panose="02010600040101010101" pitchFamily="2" charset="-122"/>
              </a:rPr>
              <a:t>不依赖于特定机器</a:t>
            </a:r>
            <a:endParaRPr lang="en-US" altLang="zh-CN" sz="1400" b="1" dirty="0">
              <a:solidFill>
                <a:schemeClr val="tx2">
                  <a:lumMod val="60000"/>
                  <a:lumOff val="40000"/>
                </a:schemeClr>
              </a:solidFill>
              <a:latin typeface="华文楷体" panose="02010600040101010101" pitchFamily="2" charset="-122"/>
              <a:ea typeface="华文楷体" panose="02010600040101010101" pitchFamily="2" charset="-122"/>
            </a:endParaRPr>
          </a:p>
          <a:p>
            <a:pPr marL="171450" indent="-171450">
              <a:spcBef>
                <a:spcPct val="30000"/>
              </a:spcBef>
              <a:buFont typeface="Wingdings" panose="05000000000000000000" pitchFamily="2" charset="2"/>
              <a:buChar char="Ø"/>
            </a:pPr>
            <a:r>
              <a:rPr lang="zh-CN" altLang="en-US" sz="1400" b="1" dirty="0">
                <a:solidFill>
                  <a:schemeClr val="tx2">
                    <a:lumMod val="60000"/>
                    <a:lumOff val="40000"/>
                  </a:schemeClr>
                </a:solidFill>
                <a:latin typeface="华文楷体" panose="02010600040101010101" pitchFamily="2" charset="-122"/>
                <a:ea typeface="华文楷体" panose="02010600040101010101" pitchFamily="2" charset="-122"/>
              </a:rPr>
              <a:t>编写效率高</a:t>
            </a:r>
            <a:endParaRPr lang="en-US" altLang="zh-CN" sz="1400" b="1" dirty="0">
              <a:solidFill>
                <a:schemeClr val="tx2">
                  <a:lumMod val="60000"/>
                  <a:lumOff val="40000"/>
                </a:schemeClr>
              </a:solidFill>
              <a:latin typeface="华文楷体" panose="02010600040101010101" pitchFamily="2" charset="-122"/>
              <a:ea typeface="华文楷体" panose="02010600040101010101" pitchFamily="2" charset="-122"/>
            </a:endParaRPr>
          </a:p>
        </p:txBody>
      </p:sp>
      <p:sp>
        <p:nvSpPr>
          <p:cNvPr id="27" name="AutoShape 37"/>
          <p:cNvSpPr/>
          <p:nvPr/>
        </p:nvSpPr>
        <p:spPr bwMode="auto">
          <a:xfrm>
            <a:off x="678932" y="697160"/>
            <a:ext cx="2031236" cy="573208"/>
          </a:xfrm>
          <a:prstGeom prst="borderCallout2">
            <a:avLst>
              <a:gd name="adj1" fmla="val 18750"/>
              <a:gd name="adj2" fmla="val 103926"/>
              <a:gd name="adj3" fmla="val 18750"/>
              <a:gd name="adj4" fmla="val 110394"/>
              <a:gd name="adj5" fmla="val 94686"/>
              <a:gd name="adj6" fmla="val 125913"/>
            </a:avLst>
          </a:prstGeom>
          <a:solidFill>
            <a:schemeClr val="accent5">
              <a:lumMod val="60000"/>
              <a:lumOff val="40000"/>
            </a:schemeClr>
          </a:solidFill>
          <a:ln w="9525">
            <a:solidFill>
              <a:schemeClr val="tx1"/>
            </a:solidFill>
            <a:miter lim="800000"/>
          </a:ln>
          <a:effectLst/>
        </p:spPr>
        <p:txBody>
          <a:bodyPr/>
          <a:lstStyle/>
          <a:p>
            <a:pPr algn="ctr"/>
            <a:r>
              <a:rPr lang="zh-CN" altLang="en-US" sz="1600" b="1" dirty="0">
                <a:solidFill>
                  <a:prstClr val="black"/>
                </a:solidFill>
                <a:latin typeface="楷体" panose="02010609060101010101" pitchFamily="49" charset="-122"/>
                <a:ea typeface="楷体" panose="02010609060101010101" pitchFamily="49" charset="-122"/>
              </a:rPr>
              <a:t>类似于数学定义或</a:t>
            </a:r>
            <a:endParaRPr lang="en-US" altLang="zh-CN" sz="1600" b="1" dirty="0">
              <a:solidFill>
                <a:prstClr val="black"/>
              </a:solidFill>
              <a:latin typeface="楷体" panose="02010609060101010101" pitchFamily="49" charset="-122"/>
              <a:ea typeface="楷体" panose="02010609060101010101" pitchFamily="49" charset="-122"/>
            </a:endParaRPr>
          </a:p>
          <a:p>
            <a:pPr algn="ctr"/>
            <a:r>
              <a:rPr lang="zh-CN" altLang="en-US" sz="1600" b="1" dirty="0">
                <a:solidFill>
                  <a:prstClr val="black"/>
                </a:solidFill>
                <a:latin typeface="楷体" panose="02010609060101010101" pitchFamily="49" charset="-122"/>
                <a:ea typeface="楷体" panose="02010609060101010101" pitchFamily="49" charset="-122"/>
              </a:rPr>
              <a:t>自然语言的简洁形式</a:t>
            </a:r>
          </a:p>
        </p:txBody>
      </p:sp>
      <p:sp>
        <p:nvSpPr>
          <p:cNvPr id="35" name="Line 16"/>
          <p:cNvSpPr>
            <a:spLocks noChangeShapeType="1"/>
          </p:cNvSpPr>
          <p:nvPr/>
        </p:nvSpPr>
        <p:spPr bwMode="auto">
          <a:xfrm rot="10800000" flipV="1">
            <a:off x="5391537" y="3122959"/>
            <a:ext cx="0" cy="234608"/>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prstClr val="black"/>
              </a:solidFill>
            </a:endParaRPr>
          </a:p>
        </p:txBody>
      </p:sp>
      <p:sp>
        <p:nvSpPr>
          <p:cNvPr id="36" name="Line 16"/>
          <p:cNvSpPr>
            <a:spLocks noChangeShapeType="1"/>
          </p:cNvSpPr>
          <p:nvPr/>
        </p:nvSpPr>
        <p:spPr bwMode="auto">
          <a:xfrm rot="10800000" flipV="1">
            <a:off x="5393477" y="1765638"/>
            <a:ext cx="0" cy="234608"/>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prstClr val="black"/>
              </a:solidFill>
            </a:endParaRPr>
          </a:p>
        </p:txBody>
      </p:sp>
      <p:sp>
        <p:nvSpPr>
          <p:cNvPr id="30" name="矩形 29"/>
          <p:cNvSpPr/>
          <p:nvPr/>
        </p:nvSpPr>
        <p:spPr>
          <a:xfrm>
            <a:off x="571472" y="3780068"/>
            <a:ext cx="1656184" cy="1363450"/>
          </a:xfrm>
          <a:prstGeom prst="rect">
            <a:avLst/>
          </a:prstGeom>
        </p:spPr>
        <p:txBody>
          <a:bodyPr wrap="square">
            <a:spAutoFit/>
          </a:bodyPr>
          <a:lstStyle/>
          <a:p>
            <a:pPr marL="171450" lvl="0" indent="-171450">
              <a:spcBef>
                <a:spcPct val="30000"/>
              </a:spcBef>
              <a:buFont typeface="Wingdings" panose="05000000000000000000" pitchFamily="2" charset="2"/>
              <a:buChar char="Ø"/>
            </a:pPr>
            <a:r>
              <a:rPr lang="zh-CN" altLang="en-US" sz="1400" b="1" dirty="0">
                <a:solidFill>
                  <a:schemeClr val="tx2">
                    <a:lumMod val="60000"/>
                    <a:lumOff val="40000"/>
                  </a:schemeClr>
                </a:solidFill>
                <a:latin typeface="华文楷体" panose="02010600040101010101" pitchFamily="2" charset="-122"/>
                <a:ea typeface="华文楷体" panose="02010600040101010101" pitchFamily="2" charset="-122"/>
              </a:rPr>
              <a:t>与人类表达习惯相去甚远</a:t>
            </a:r>
            <a:endParaRPr lang="en-US" altLang="zh-CN" sz="1400" b="1" dirty="0">
              <a:solidFill>
                <a:schemeClr val="tx2">
                  <a:lumMod val="60000"/>
                  <a:lumOff val="40000"/>
                </a:schemeClr>
              </a:solidFill>
              <a:latin typeface="华文楷体" panose="02010600040101010101" pitchFamily="2" charset="-122"/>
              <a:ea typeface="华文楷体" panose="02010600040101010101" pitchFamily="2" charset="-122"/>
            </a:endParaRPr>
          </a:p>
          <a:p>
            <a:pPr marL="171450" lvl="0" indent="-171450">
              <a:spcBef>
                <a:spcPct val="30000"/>
              </a:spcBef>
              <a:buFont typeface="Wingdings" panose="05000000000000000000" pitchFamily="2" charset="2"/>
              <a:buChar char="Ø"/>
            </a:pPr>
            <a:r>
              <a:rPr lang="zh-CN" altLang="en-US" sz="1400" b="1" dirty="0">
                <a:solidFill>
                  <a:schemeClr val="tx2">
                    <a:lumMod val="60000"/>
                    <a:lumOff val="40000"/>
                  </a:schemeClr>
                </a:solidFill>
                <a:latin typeface="华文楷体" panose="02010600040101010101" pitchFamily="2" charset="-122"/>
                <a:ea typeface="华文楷体" panose="02010600040101010101" pitchFamily="2" charset="-122"/>
              </a:rPr>
              <a:t>难记忆</a:t>
            </a:r>
            <a:endParaRPr lang="en-US" altLang="zh-CN" sz="1400" b="1" dirty="0">
              <a:solidFill>
                <a:schemeClr val="tx2">
                  <a:lumMod val="60000"/>
                  <a:lumOff val="40000"/>
                </a:schemeClr>
              </a:solidFill>
              <a:latin typeface="华文楷体" panose="02010600040101010101" pitchFamily="2" charset="-122"/>
              <a:ea typeface="华文楷体" panose="02010600040101010101" pitchFamily="2" charset="-122"/>
            </a:endParaRPr>
          </a:p>
          <a:p>
            <a:pPr marL="171450" lvl="0" indent="-171450">
              <a:spcBef>
                <a:spcPct val="30000"/>
              </a:spcBef>
              <a:buFont typeface="Wingdings" panose="05000000000000000000" pitchFamily="2" charset="2"/>
              <a:buChar char="Ø"/>
            </a:pPr>
            <a:r>
              <a:rPr lang="zh-CN" altLang="en-US" sz="1400" b="1" dirty="0">
                <a:solidFill>
                  <a:schemeClr val="tx2">
                    <a:lumMod val="60000"/>
                    <a:lumOff val="40000"/>
                  </a:schemeClr>
                </a:solidFill>
                <a:latin typeface="华文楷体" panose="02010600040101010101" pitchFamily="2" charset="-122"/>
                <a:ea typeface="华文楷体" panose="02010600040101010101" pitchFamily="2" charset="-122"/>
              </a:rPr>
              <a:t>难编写、难阅读</a:t>
            </a:r>
            <a:endParaRPr lang="en-US" altLang="zh-CN" sz="1400" b="1" dirty="0">
              <a:solidFill>
                <a:schemeClr val="tx2">
                  <a:lumMod val="60000"/>
                  <a:lumOff val="40000"/>
                </a:schemeClr>
              </a:solidFill>
              <a:latin typeface="华文楷体" panose="02010600040101010101" pitchFamily="2" charset="-122"/>
              <a:ea typeface="华文楷体" panose="02010600040101010101" pitchFamily="2" charset="-122"/>
            </a:endParaRPr>
          </a:p>
          <a:p>
            <a:pPr marL="171450" lvl="0" indent="-171450">
              <a:spcBef>
                <a:spcPct val="30000"/>
              </a:spcBef>
              <a:buFont typeface="Wingdings" panose="05000000000000000000" pitchFamily="2" charset="2"/>
              <a:buChar char="Ø"/>
            </a:pPr>
            <a:r>
              <a:rPr lang="zh-CN" altLang="en-US" sz="1400" b="1" dirty="0">
                <a:solidFill>
                  <a:schemeClr val="tx2">
                    <a:lumMod val="60000"/>
                    <a:lumOff val="40000"/>
                  </a:schemeClr>
                </a:solidFill>
                <a:latin typeface="华文楷体" panose="02010600040101010101" pitchFamily="2" charset="-122"/>
                <a:ea typeface="华文楷体" panose="02010600040101010101" pitchFamily="2" charset="-122"/>
              </a:rPr>
              <a:t>易写错</a:t>
            </a:r>
            <a:endParaRPr lang="en-US" altLang="zh-CN" sz="1400" b="1" dirty="0">
              <a:solidFill>
                <a:schemeClr val="tx2">
                  <a:lumMod val="60000"/>
                  <a:lumOff val="40000"/>
                </a:schemeClr>
              </a:solidFill>
              <a:latin typeface="华文楷体" panose="02010600040101010101" pitchFamily="2" charset="-122"/>
              <a:ea typeface="华文楷体" panose="02010600040101010101" pitchFamily="2" charset="-122"/>
            </a:endParaRPr>
          </a:p>
        </p:txBody>
      </p:sp>
      <p:sp>
        <p:nvSpPr>
          <p:cNvPr id="31" name="矩形 30"/>
          <p:cNvSpPr/>
          <p:nvPr/>
        </p:nvSpPr>
        <p:spPr>
          <a:xfrm>
            <a:off x="571472" y="2466206"/>
            <a:ext cx="1876736" cy="1018740"/>
          </a:xfrm>
          <a:prstGeom prst="rect">
            <a:avLst/>
          </a:prstGeom>
        </p:spPr>
        <p:txBody>
          <a:bodyPr wrap="square">
            <a:spAutoFit/>
          </a:bodyPr>
          <a:lstStyle/>
          <a:p>
            <a:pPr marL="171450" lvl="0" indent="-171450">
              <a:spcBef>
                <a:spcPct val="30000"/>
              </a:spcBef>
              <a:buFont typeface="Wingdings" panose="05000000000000000000" pitchFamily="2" charset="2"/>
              <a:buChar char="Ø"/>
            </a:pPr>
            <a:r>
              <a:rPr lang="zh-CN" altLang="en-US" sz="1400" b="1" dirty="0">
                <a:solidFill>
                  <a:schemeClr val="tx2">
                    <a:lumMod val="60000"/>
                    <a:lumOff val="40000"/>
                  </a:schemeClr>
                </a:solidFill>
                <a:latin typeface="+mn-ea"/>
                <a:ea typeface="+mn-ea"/>
              </a:rPr>
              <a:t>依赖于特定机器，非计算机专业人员使用受限制</a:t>
            </a:r>
            <a:endParaRPr lang="en-US" altLang="zh-CN" sz="1400" b="1" dirty="0">
              <a:solidFill>
                <a:schemeClr val="tx2">
                  <a:lumMod val="60000"/>
                  <a:lumOff val="40000"/>
                </a:schemeClr>
              </a:solidFill>
              <a:latin typeface="+mn-ea"/>
              <a:ea typeface="+mn-ea"/>
            </a:endParaRPr>
          </a:p>
          <a:p>
            <a:pPr marL="171450" indent="-171450">
              <a:spcBef>
                <a:spcPct val="30000"/>
              </a:spcBef>
              <a:buFont typeface="Wingdings" panose="05000000000000000000" pitchFamily="2" charset="2"/>
              <a:buChar char="Ø"/>
            </a:pPr>
            <a:r>
              <a:rPr lang="zh-CN" altLang="en-US" sz="1400" b="1" dirty="0">
                <a:solidFill>
                  <a:schemeClr val="tx2">
                    <a:lumMod val="60000"/>
                    <a:lumOff val="40000"/>
                  </a:schemeClr>
                </a:solidFill>
                <a:latin typeface="+mn-ea"/>
                <a:ea typeface="+mn-ea"/>
              </a:rPr>
              <a:t>编写效率依然很低</a:t>
            </a:r>
            <a:endParaRPr lang="en-US" altLang="zh-CN" sz="1400" b="1" dirty="0">
              <a:solidFill>
                <a:schemeClr val="tx2">
                  <a:lumMod val="60000"/>
                  <a:lumOff val="40000"/>
                </a:schemeClr>
              </a:solidFill>
              <a:latin typeface="+mn-ea"/>
              <a:ea typeface="+mn-ea"/>
            </a:endParaRPr>
          </a:p>
        </p:txBody>
      </p:sp>
      <p:grpSp>
        <p:nvGrpSpPr>
          <p:cNvPr id="38" name="组合 37"/>
          <p:cNvGrpSpPr/>
          <p:nvPr/>
        </p:nvGrpSpPr>
        <p:grpSpPr>
          <a:xfrm>
            <a:off x="-786" y="195486"/>
            <a:ext cx="756363" cy="432048"/>
            <a:chOff x="-786" y="195486"/>
            <a:chExt cx="756363" cy="432048"/>
          </a:xfrm>
        </p:grpSpPr>
        <p:sp>
          <p:nvSpPr>
            <p:cNvPr id="37" name="五边形 36"/>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3" name="五边形 32"/>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360487" name="Group 39"/>
          <p:cNvGrpSpPr/>
          <p:nvPr/>
        </p:nvGrpSpPr>
        <p:grpSpPr bwMode="auto">
          <a:xfrm>
            <a:off x="6524273" y="1571618"/>
            <a:ext cx="1333876" cy="2714644"/>
            <a:chOff x="3691" y="1495"/>
            <a:chExt cx="921" cy="2177"/>
          </a:xfrm>
        </p:grpSpPr>
        <p:sp>
          <p:nvSpPr>
            <p:cNvPr id="7179" name="Rectangle 30"/>
            <p:cNvSpPr>
              <a:spLocks noChangeArrowheads="1"/>
            </p:cNvSpPr>
            <p:nvPr/>
          </p:nvSpPr>
          <p:spPr bwMode="auto">
            <a:xfrm>
              <a:off x="3742" y="2262"/>
              <a:ext cx="870" cy="488"/>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编译</a:t>
              </a:r>
              <a:r>
                <a:rPr lang="en-US" altLang="zh-CN" sz="2000" b="1" dirty="0">
                  <a:solidFill>
                    <a:prstClr val="black"/>
                  </a:solidFill>
                  <a:latin typeface="Times New Roman" panose="02020603050405020304" pitchFamily="18" charset="0"/>
                  <a:ea typeface="楷体_GB2312" pitchFamily="49" charset="-122"/>
                  <a:cs typeface="Times New Roman" panose="02020603050405020304" pitchFamily="18" charset="0"/>
                </a:rPr>
                <a:t> </a:t>
              </a:r>
            </a:p>
            <a:p>
              <a:pPr algn="ct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rPr>
                <a:t>(Compiling)</a:t>
              </a:r>
              <a:endParaRPr lang="zh-CN" altLang="en-US" sz="1400" b="1" dirty="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7180" name="Freeform 33"/>
            <p:cNvSpPr/>
            <p:nvPr/>
          </p:nvSpPr>
          <p:spPr bwMode="auto">
            <a:xfrm>
              <a:off x="3691" y="1495"/>
              <a:ext cx="486" cy="726"/>
            </a:xfrm>
            <a:custGeom>
              <a:avLst/>
              <a:gdLst>
                <a:gd name="T0" fmla="*/ 0 w 726"/>
                <a:gd name="T1" fmla="*/ 0 h 907"/>
                <a:gd name="T2" fmla="*/ 590 w 726"/>
                <a:gd name="T3" fmla="*/ 363 h 907"/>
                <a:gd name="T4" fmla="*/ 726 w 726"/>
                <a:gd name="T5" fmla="*/ 907 h 907"/>
                <a:gd name="T6" fmla="*/ 0 60000 65536"/>
                <a:gd name="T7" fmla="*/ 0 60000 65536"/>
                <a:gd name="T8" fmla="*/ 0 60000 65536"/>
              </a:gdLst>
              <a:ahLst/>
              <a:cxnLst>
                <a:cxn ang="T6">
                  <a:pos x="T0" y="T1"/>
                </a:cxn>
                <a:cxn ang="T7">
                  <a:pos x="T2" y="T3"/>
                </a:cxn>
                <a:cxn ang="T8">
                  <a:pos x="T4" y="T5"/>
                </a:cxn>
              </a:cxnLst>
              <a:rect l="0" t="0" r="r" b="b"/>
              <a:pathLst>
                <a:path w="726" h="907">
                  <a:moveTo>
                    <a:pt x="0" y="0"/>
                  </a:moveTo>
                  <a:cubicBezTo>
                    <a:pt x="234" y="106"/>
                    <a:pt x="469" y="212"/>
                    <a:pt x="590" y="363"/>
                  </a:cubicBezTo>
                  <a:cubicBezTo>
                    <a:pt x="711" y="514"/>
                    <a:pt x="703" y="816"/>
                    <a:pt x="726" y="907"/>
                  </a:cubicBezTo>
                </a:path>
              </a:pathLst>
            </a:custGeom>
            <a:noFill/>
            <a:ln w="12700">
              <a:solidFill>
                <a:schemeClr val="tx1"/>
              </a:solidFill>
              <a:rou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prstClr val="black"/>
                </a:solidFill>
              </a:endParaRPr>
            </a:p>
          </p:txBody>
        </p:sp>
        <p:sp>
          <p:nvSpPr>
            <p:cNvPr id="7181" name="Freeform 35"/>
            <p:cNvSpPr/>
            <p:nvPr/>
          </p:nvSpPr>
          <p:spPr bwMode="auto">
            <a:xfrm>
              <a:off x="3754" y="2765"/>
              <a:ext cx="423" cy="907"/>
            </a:xfrm>
            <a:custGeom>
              <a:avLst/>
              <a:gdLst>
                <a:gd name="T0" fmla="*/ 681 w 681"/>
                <a:gd name="T1" fmla="*/ 0 h 817"/>
                <a:gd name="T2" fmla="*/ 499 w 681"/>
                <a:gd name="T3" fmla="*/ 635 h 817"/>
                <a:gd name="T4" fmla="*/ 0 w 681"/>
                <a:gd name="T5" fmla="*/ 817 h 817"/>
                <a:gd name="T6" fmla="*/ 0 60000 65536"/>
                <a:gd name="T7" fmla="*/ 0 60000 65536"/>
                <a:gd name="T8" fmla="*/ 0 60000 65536"/>
              </a:gdLst>
              <a:ahLst/>
              <a:cxnLst>
                <a:cxn ang="T6">
                  <a:pos x="T0" y="T1"/>
                </a:cxn>
                <a:cxn ang="T7">
                  <a:pos x="T2" y="T3"/>
                </a:cxn>
                <a:cxn ang="T8">
                  <a:pos x="T4" y="T5"/>
                </a:cxn>
              </a:cxnLst>
              <a:rect l="0" t="0" r="r" b="b"/>
              <a:pathLst>
                <a:path w="681" h="817">
                  <a:moveTo>
                    <a:pt x="681" y="0"/>
                  </a:moveTo>
                  <a:cubicBezTo>
                    <a:pt x="647" y="249"/>
                    <a:pt x="613" y="499"/>
                    <a:pt x="499" y="635"/>
                  </a:cubicBezTo>
                  <a:cubicBezTo>
                    <a:pt x="385" y="771"/>
                    <a:pt x="192" y="794"/>
                    <a:pt x="0" y="817"/>
                  </a:cubicBezTo>
                </a:path>
              </a:pathLst>
            </a:custGeom>
            <a:noFill/>
            <a:ln w="12700">
              <a:solidFill>
                <a:schemeClr val="tx1"/>
              </a:solidFill>
              <a:rou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prstClr val="black"/>
                </a:solidFill>
              </a:endParaRPr>
            </a:p>
          </p:txBody>
        </p:sp>
      </p:grpSp>
      <p:sp>
        <p:nvSpPr>
          <p:cNvPr id="2" name="矩形 1"/>
          <p:cNvSpPr/>
          <p:nvPr/>
        </p:nvSpPr>
        <p:spPr>
          <a:xfrm>
            <a:off x="4370199" y="499780"/>
            <a:ext cx="4316601" cy="646331"/>
          </a:xfrm>
          <a:prstGeom prst="rect">
            <a:avLst/>
          </a:prstGeom>
        </p:spPr>
        <p:txBody>
          <a:bodyPr wrap="square">
            <a:spAutoFit/>
          </a:bodyPr>
          <a:lstStyle/>
          <a:p>
            <a:pPr eaLnBrk="1" hangingPunct="1"/>
            <a:r>
              <a:rPr lang="zh-CN" altLang="en-US" b="1" dirty="0">
                <a:latin typeface="楷体" panose="02010609060101010101" pitchFamily="49" charset="-122"/>
                <a:ea typeface="楷体" panose="02010609060101010101" pitchFamily="49" charset="-122"/>
              </a:rPr>
              <a:t>编译的主要任务：翻译 和 优化</a:t>
            </a:r>
            <a:endParaRPr lang="en-US" altLang="zh-CN" b="1" dirty="0">
              <a:latin typeface="楷体" panose="02010609060101010101" pitchFamily="49" charset="-122"/>
              <a:ea typeface="楷体" panose="02010609060101010101" pitchFamily="49" charset="-122"/>
            </a:endParaRPr>
          </a:p>
          <a:p>
            <a:pPr eaLnBrk="1" hangingPunct="1"/>
            <a:r>
              <a:rPr lang="en-US" altLang="zh-CN" b="1" dirty="0">
                <a:latin typeface="楷体" panose="02010609060101010101" pitchFamily="49" charset="-122"/>
                <a:ea typeface="楷体" panose="02010609060101010101" pitchFamily="49" charset="-122"/>
              </a:rPr>
              <a:t>  </a:t>
            </a:r>
            <a:r>
              <a:rPr lang="zh-CN" altLang="en-US" b="1" dirty="0">
                <a:latin typeface="楷体" panose="02010609060101010101" pitchFamily="49" charset="-122"/>
                <a:ea typeface="楷体" panose="02010609060101010101" pitchFamily="49" charset="-122"/>
              </a:rPr>
              <a:t>优化目标：代码规模小、执行速度快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60486"/>
                                        </p:tgtEl>
                                        <p:attrNameLst>
                                          <p:attrName>style.visibility</p:attrName>
                                        </p:attrNameLst>
                                      </p:cBhvr>
                                      <p:to>
                                        <p:strVal val="visible"/>
                                      </p:to>
                                    </p:set>
                                    <p:anim calcmode="lin" valueType="num">
                                      <p:cBhvr>
                                        <p:cTn id="7" dur="500" fill="hold"/>
                                        <p:tgtEl>
                                          <p:spTgt spid="360486"/>
                                        </p:tgtEl>
                                        <p:attrNameLst>
                                          <p:attrName>ppt_w</p:attrName>
                                        </p:attrNameLst>
                                      </p:cBhvr>
                                      <p:tavLst>
                                        <p:tav tm="0">
                                          <p:val>
                                            <p:fltVal val="0"/>
                                          </p:val>
                                        </p:tav>
                                        <p:tav tm="100000">
                                          <p:val>
                                            <p:strVal val="#ppt_w"/>
                                          </p:val>
                                        </p:tav>
                                      </p:tavLst>
                                    </p:anim>
                                    <p:anim calcmode="lin" valueType="num">
                                      <p:cBhvr>
                                        <p:cTn id="8" dur="500" fill="hold"/>
                                        <p:tgtEl>
                                          <p:spTgt spid="360486"/>
                                        </p:tgtEl>
                                        <p:attrNameLst>
                                          <p:attrName>ppt_h</p:attrName>
                                        </p:attrNameLst>
                                      </p:cBhvr>
                                      <p:tavLst>
                                        <p:tav tm="0">
                                          <p:val>
                                            <p:fltVal val="0"/>
                                          </p:val>
                                        </p:tav>
                                        <p:tav tm="100000">
                                          <p:val>
                                            <p:strVal val="#ppt_h"/>
                                          </p:val>
                                        </p:tav>
                                      </p:tavLst>
                                    </p:anim>
                                    <p:animEffect transition="in" filter="fade">
                                      <p:cBhvr>
                                        <p:cTn id="9" dur="500"/>
                                        <p:tgtEl>
                                          <p:spTgt spid="36048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p:cTn id="14" dur="500" fill="hold"/>
                                        <p:tgtEl>
                                          <p:spTgt spid="29"/>
                                        </p:tgtEl>
                                        <p:attrNameLst>
                                          <p:attrName>ppt_w</p:attrName>
                                        </p:attrNameLst>
                                      </p:cBhvr>
                                      <p:tavLst>
                                        <p:tav tm="0">
                                          <p:val>
                                            <p:fltVal val="0"/>
                                          </p:val>
                                        </p:tav>
                                        <p:tav tm="100000">
                                          <p:val>
                                            <p:strVal val="#ppt_w"/>
                                          </p:val>
                                        </p:tav>
                                      </p:tavLst>
                                    </p:anim>
                                    <p:anim calcmode="lin" valueType="num">
                                      <p:cBhvr>
                                        <p:cTn id="15" dur="500" fill="hold"/>
                                        <p:tgtEl>
                                          <p:spTgt spid="29"/>
                                        </p:tgtEl>
                                        <p:attrNameLst>
                                          <p:attrName>ppt_h</p:attrName>
                                        </p:attrNameLst>
                                      </p:cBhvr>
                                      <p:tavLst>
                                        <p:tav tm="0">
                                          <p:val>
                                            <p:fltVal val="0"/>
                                          </p:val>
                                        </p:tav>
                                        <p:tav tm="100000">
                                          <p:val>
                                            <p:strVal val="#ppt_h"/>
                                          </p:val>
                                        </p:tav>
                                      </p:tavLst>
                                    </p:anim>
                                    <p:animEffect transition="in" filter="fade">
                                      <p:cBhvr>
                                        <p:cTn id="16" dur="500"/>
                                        <p:tgtEl>
                                          <p:spTgt spid="29"/>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60474"/>
                                        </p:tgtEl>
                                        <p:attrNameLst>
                                          <p:attrName>style.visibility</p:attrName>
                                        </p:attrNameLst>
                                      </p:cBhvr>
                                      <p:to>
                                        <p:strVal val="visible"/>
                                      </p:to>
                                    </p:set>
                                    <p:anim calcmode="lin" valueType="num">
                                      <p:cBhvr>
                                        <p:cTn id="19" dur="500" fill="hold"/>
                                        <p:tgtEl>
                                          <p:spTgt spid="360474"/>
                                        </p:tgtEl>
                                        <p:attrNameLst>
                                          <p:attrName>ppt_w</p:attrName>
                                        </p:attrNameLst>
                                      </p:cBhvr>
                                      <p:tavLst>
                                        <p:tav tm="0">
                                          <p:val>
                                            <p:fltVal val="0"/>
                                          </p:val>
                                        </p:tav>
                                        <p:tav tm="100000">
                                          <p:val>
                                            <p:strVal val="#ppt_w"/>
                                          </p:val>
                                        </p:tav>
                                      </p:tavLst>
                                    </p:anim>
                                    <p:anim calcmode="lin" valueType="num">
                                      <p:cBhvr>
                                        <p:cTn id="20" dur="500" fill="hold"/>
                                        <p:tgtEl>
                                          <p:spTgt spid="360474"/>
                                        </p:tgtEl>
                                        <p:attrNameLst>
                                          <p:attrName>ppt_h</p:attrName>
                                        </p:attrNameLst>
                                      </p:cBhvr>
                                      <p:tavLst>
                                        <p:tav tm="0">
                                          <p:val>
                                            <p:fltVal val="0"/>
                                          </p:val>
                                        </p:tav>
                                        <p:tav tm="100000">
                                          <p:val>
                                            <p:strVal val="#ppt_h"/>
                                          </p:val>
                                        </p:tav>
                                      </p:tavLst>
                                    </p:anim>
                                    <p:animEffect transition="in" filter="fade">
                                      <p:cBhvr>
                                        <p:cTn id="21" dur="500"/>
                                        <p:tgtEl>
                                          <p:spTgt spid="360474"/>
                                        </p:tgtEl>
                                      </p:cBhvr>
                                    </p:animEffect>
                                  </p:childTnLst>
                                </p:cTn>
                              </p:par>
                              <p:par>
                                <p:cTn id="22" presetID="53" presetClass="entr" presetSubtype="16" fill="hold" nodeType="withEffect">
                                  <p:stCondLst>
                                    <p:cond delay="0"/>
                                  </p:stCondLst>
                                  <p:childTnLst>
                                    <p:set>
                                      <p:cBhvr>
                                        <p:cTn id="23" dur="1" fill="hold">
                                          <p:stCondLst>
                                            <p:cond delay="0"/>
                                          </p:stCondLst>
                                        </p:cTn>
                                        <p:tgtEl>
                                          <p:spTgt spid="30">
                                            <p:txEl>
                                              <p:pRg st="0" end="0"/>
                                            </p:txEl>
                                          </p:spTgt>
                                        </p:tgtEl>
                                        <p:attrNameLst>
                                          <p:attrName>style.visibility</p:attrName>
                                        </p:attrNameLst>
                                      </p:cBhvr>
                                      <p:to>
                                        <p:strVal val="visible"/>
                                      </p:to>
                                    </p:set>
                                    <p:anim calcmode="lin" valueType="num">
                                      <p:cBhvr>
                                        <p:cTn id="24"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25"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26" dur="500"/>
                                        <p:tgtEl>
                                          <p:spTgt spid="30">
                                            <p:txEl>
                                              <p:pRg st="0" end="0"/>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30">
                                            <p:txEl>
                                              <p:pRg st="1" end="1"/>
                                            </p:txEl>
                                          </p:spTgt>
                                        </p:tgtEl>
                                        <p:attrNameLst>
                                          <p:attrName>style.visibility</p:attrName>
                                        </p:attrNameLst>
                                      </p:cBhvr>
                                      <p:to>
                                        <p:strVal val="visible"/>
                                      </p:to>
                                    </p:set>
                                    <p:anim calcmode="lin" valueType="num">
                                      <p:cBhvr>
                                        <p:cTn id="29" dur="500" fill="hold"/>
                                        <p:tgtEl>
                                          <p:spTgt spid="30">
                                            <p:txEl>
                                              <p:pRg st="1" end="1"/>
                                            </p:txEl>
                                          </p:spTgt>
                                        </p:tgtEl>
                                        <p:attrNameLst>
                                          <p:attrName>ppt_w</p:attrName>
                                        </p:attrNameLst>
                                      </p:cBhvr>
                                      <p:tavLst>
                                        <p:tav tm="0">
                                          <p:val>
                                            <p:fltVal val="0"/>
                                          </p:val>
                                        </p:tav>
                                        <p:tav tm="100000">
                                          <p:val>
                                            <p:strVal val="#ppt_w"/>
                                          </p:val>
                                        </p:tav>
                                      </p:tavLst>
                                    </p:anim>
                                    <p:anim calcmode="lin" valueType="num">
                                      <p:cBhvr>
                                        <p:cTn id="30" dur="500" fill="hold"/>
                                        <p:tgtEl>
                                          <p:spTgt spid="30">
                                            <p:txEl>
                                              <p:pRg st="1" end="1"/>
                                            </p:txEl>
                                          </p:spTgt>
                                        </p:tgtEl>
                                        <p:attrNameLst>
                                          <p:attrName>ppt_h</p:attrName>
                                        </p:attrNameLst>
                                      </p:cBhvr>
                                      <p:tavLst>
                                        <p:tav tm="0">
                                          <p:val>
                                            <p:fltVal val="0"/>
                                          </p:val>
                                        </p:tav>
                                        <p:tav tm="100000">
                                          <p:val>
                                            <p:strVal val="#ppt_h"/>
                                          </p:val>
                                        </p:tav>
                                      </p:tavLst>
                                    </p:anim>
                                    <p:animEffect transition="in" filter="fade">
                                      <p:cBhvr>
                                        <p:cTn id="31" dur="500"/>
                                        <p:tgtEl>
                                          <p:spTgt spid="30">
                                            <p:txEl>
                                              <p:pRg st="1" end="1"/>
                                            </p:txEl>
                                          </p:spTgt>
                                        </p:tgtEl>
                                      </p:cBhvr>
                                    </p:animEffect>
                                  </p:childTnLst>
                                </p:cTn>
                              </p:par>
                              <p:par>
                                <p:cTn id="32" presetID="53" presetClass="entr" presetSubtype="16" fill="hold" nodeType="withEffect">
                                  <p:stCondLst>
                                    <p:cond delay="0"/>
                                  </p:stCondLst>
                                  <p:childTnLst>
                                    <p:set>
                                      <p:cBhvr>
                                        <p:cTn id="33" dur="1" fill="hold">
                                          <p:stCondLst>
                                            <p:cond delay="0"/>
                                          </p:stCondLst>
                                        </p:cTn>
                                        <p:tgtEl>
                                          <p:spTgt spid="30">
                                            <p:txEl>
                                              <p:pRg st="2" end="2"/>
                                            </p:txEl>
                                          </p:spTgt>
                                        </p:tgtEl>
                                        <p:attrNameLst>
                                          <p:attrName>style.visibility</p:attrName>
                                        </p:attrNameLst>
                                      </p:cBhvr>
                                      <p:to>
                                        <p:strVal val="visible"/>
                                      </p:to>
                                    </p:set>
                                    <p:anim calcmode="lin" valueType="num">
                                      <p:cBhvr>
                                        <p:cTn id="34" dur="500" fill="hold"/>
                                        <p:tgtEl>
                                          <p:spTgt spid="30">
                                            <p:txEl>
                                              <p:pRg st="2" end="2"/>
                                            </p:txEl>
                                          </p:spTgt>
                                        </p:tgtEl>
                                        <p:attrNameLst>
                                          <p:attrName>ppt_w</p:attrName>
                                        </p:attrNameLst>
                                      </p:cBhvr>
                                      <p:tavLst>
                                        <p:tav tm="0">
                                          <p:val>
                                            <p:fltVal val="0"/>
                                          </p:val>
                                        </p:tav>
                                        <p:tav tm="100000">
                                          <p:val>
                                            <p:strVal val="#ppt_w"/>
                                          </p:val>
                                        </p:tav>
                                      </p:tavLst>
                                    </p:anim>
                                    <p:anim calcmode="lin" valueType="num">
                                      <p:cBhvr>
                                        <p:cTn id="35" dur="500" fill="hold"/>
                                        <p:tgtEl>
                                          <p:spTgt spid="30">
                                            <p:txEl>
                                              <p:pRg st="2" end="2"/>
                                            </p:txEl>
                                          </p:spTgt>
                                        </p:tgtEl>
                                        <p:attrNameLst>
                                          <p:attrName>ppt_h</p:attrName>
                                        </p:attrNameLst>
                                      </p:cBhvr>
                                      <p:tavLst>
                                        <p:tav tm="0">
                                          <p:val>
                                            <p:fltVal val="0"/>
                                          </p:val>
                                        </p:tav>
                                        <p:tav tm="100000">
                                          <p:val>
                                            <p:strVal val="#ppt_h"/>
                                          </p:val>
                                        </p:tav>
                                      </p:tavLst>
                                    </p:anim>
                                    <p:animEffect transition="in" filter="fade">
                                      <p:cBhvr>
                                        <p:cTn id="36" dur="500"/>
                                        <p:tgtEl>
                                          <p:spTgt spid="30">
                                            <p:txEl>
                                              <p:pRg st="2" end="2"/>
                                            </p:txEl>
                                          </p:spTgt>
                                        </p:tgtEl>
                                      </p:cBhvr>
                                    </p:animEffect>
                                  </p:childTnLst>
                                </p:cTn>
                              </p:par>
                              <p:par>
                                <p:cTn id="37" presetID="53" presetClass="entr" presetSubtype="16" fill="hold" nodeType="withEffect">
                                  <p:stCondLst>
                                    <p:cond delay="0"/>
                                  </p:stCondLst>
                                  <p:childTnLst>
                                    <p:set>
                                      <p:cBhvr>
                                        <p:cTn id="38" dur="1" fill="hold">
                                          <p:stCondLst>
                                            <p:cond delay="0"/>
                                          </p:stCondLst>
                                        </p:cTn>
                                        <p:tgtEl>
                                          <p:spTgt spid="30">
                                            <p:txEl>
                                              <p:pRg st="3" end="3"/>
                                            </p:txEl>
                                          </p:spTgt>
                                        </p:tgtEl>
                                        <p:attrNameLst>
                                          <p:attrName>style.visibility</p:attrName>
                                        </p:attrNameLst>
                                      </p:cBhvr>
                                      <p:to>
                                        <p:strVal val="visible"/>
                                      </p:to>
                                    </p:set>
                                    <p:anim calcmode="lin" valueType="num">
                                      <p:cBhvr>
                                        <p:cTn id="39" dur="500" fill="hold"/>
                                        <p:tgtEl>
                                          <p:spTgt spid="30">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30">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30">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xit" presetSubtype="32" fill="hold" grpId="1" nodeType="clickEffect">
                                  <p:stCondLst>
                                    <p:cond delay="0"/>
                                  </p:stCondLst>
                                  <p:childTnLst>
                                    <p:anim calcmode="lin" valueType="num">
                                      <p:cBhvr>
                                        <p:cTn id="45" dur="500"/>
                                        <p:tgtEl>
                                          <p:spTgt spid="29"/>
                                        </p:tgtEl>
                                        <p:attrNameLst>
                                          <p:attrName>ppt_w</p:attrName>
                                        </p:attrNameLst>
                                      </p:cBhvr>
                                      <p:tavLst>
                                        <p:tav tm="0">
                                          <p:val>
                                            <p:strVal val="ppt_w"/>
                                          </p:val>
                                        </p:tav>
                                        <p:tav tm="100000">
                                          <p:val>
                                            <p:fltVal val="0"/>
                                          </p:val>
                                        </p:tav>
                                      </p:tavLst>
                                    </p:anim>
                                    <p:anim calcmode="lin" valueType="num">
                                      <p:cBhvr>
                                        <p:cTn id="46" dur="500"/>
                                        <p:tgtEl>
                                          <p:spTgt spid="29"/>
                                        </p:tgtEl>
                                        <p:attrNameLst>
                                          <p:attrName>ppt_h</p:attrName>
                                        </p:attrNameLst>
                                      </p:cBhvr>
                                      <p:tavLst>
                                        <p:tav tm="0">
                                          <p:val>
                                            <p:strVal val="ppt_h"/>
                                          </p:val>
                                        </p:tav>
                                        <p:tav tm="100000">
                                          <p:val>
                                            <p:fltVal val="0"/>
                                          </p:val>
                                        </p:tav>
                                      </p:tavLst>
                                    </p:anim>
                                    <p:animEffect transition="out" filter="fade">
                                      <p:cBhvr>
                                        <p:cTn id="47" dur="500"/>
                                        <p:tgtEl>
                                          <p:spTgt spid="29"/>
                                        </p:tgtEl>
                                      </p:cBhvr>
                                    </p:animEffect>
                                    <p:set>
                                      <p:cBhvr>
                                        <p:cTn id="48" dur="1" fill="hold">
                                          <p:stCondLst>
                                            <p:cond delay="499"/>
                                          </p:stCondLst>
                                        </p:cTn>
                                        <p:tgtEl>
                                          <p:spTgt spid="29"/>
                                        </p:tgtEl>
                                        <p:attrNameLst>
                                          <p:attrName>style.visibility</p:attrName>
                                        </p:attrNameLst>
                                      </p:cBhvr>
                                      <p:to>
                                        <p:strVal val="hidden"/>
                                      </p:to>
                                    </p:set>
                                  </p:childTnLst>
                                </p:cTn>
                              </p:par>
                              <p:par>
                                <p:cTn id="49" presetID="53" presetClass="exit" presetSubtype="32" fill="hold" grpId="0" nodeType="withEffect">
                                  <p:stCondLst>
                                    <p:cond delay="0"/>
                                  </p:stCondLst>
                                  <p:childTnLst>
                                    <p:anim calcmode="lin" valueType="num">
                                      <p:cBhvr>
                                        <p:cTn id="50" dur="500"/>
                                        <p:tgtEl>
                                          <p:spTgt spid="30">
                                            <p:txEl>
                                              <p:pRg st="0" end="0"/>
                                            </p:txEl>
                                          </p:spTgt>
                                        </p:tgtEl>
                                        <p:attrNameLst>
                                          <p:attrName>ppt_w</p:attrName>
                                        </p:attrNameLst>
                                      </p:cBhvr>
                                      <p:tavLst>
                                        <p:tav tm="0">
                                          <p:val>
                                            <p:strVal val="ppt_w"/>
                                          </p:val>
                                        </p:tav>
                                        <p:tav tm="100000">
                                          <p:val>
                                            <p:fltVal val="0"/>
                                          </p:val>
                                        </p:tav>
                                      </p:tavLst>
                                    </p:anim>
                                    <p:anim calcmode="lin" valueType="num">
                                      <p:cBhvr>
                                        <p:cTn id="51" dur="500"/>
                                        <p:tgtEl>
                                          <p:spTgt spid="30">
                                            <p:txEl>
                                              <p:pRg st="0" end="0"/>
                                            </p:txEl>
                                          </p:spTgt>
                                        </p:tgtEl>
                                        <p:attrNameLst>
                                          <p:attrName>ppt_h</p:attrName>
                                        </p:attrNameLst>
                                      </p:cBhvr>
                                      <p:tavLst>
                                        <p:tav tm="0">
                                          <p:val>
                                            <p:strVal val="ppt_h"/>
                                          </p:val>
                                        </p:tav>
                                        <p:tav tm="100000">
                                          <p:val>
                                            <p:fltVal val="0"/>
                                          </p:val>
                                        </p:tav>
                                      </p:tavLst>
                                    </p:anim>
                                    <p:animEffect transition="out" filter="fade">
                                      <p:cBhvr>
                                        <p:cTn id="52" dur="500"/>
                                        <p:tgtEl>
                                          <p:spTgt spid="30">
                                            <p:txEl>
                                              <p:pRg st="0" end="0"/>
                                            </p:txEl>
                                          </p:spTgt>
                                        </p:tgtEl>
                                      </p:cBhvr>
                                    </p:animEffect>
                                    <p:set>
                                      <p:cBhvr>
                                        <p:cTn id="53" dur="1" fill="hold">
                                          <p:stCondLst>
                                            <p:cond delay="499"/>
                                          </p:stCondLst>
                                        </p:cTn>
                                        <p:tgtEl>
                                          <p:spTgt spid="30">
                                            <p:txEl>
                                              <p:pRg st="0" end="0"/>
                                            </p:txEl>
                                          </p:spTgt>
                                        </p:tgtEl>
                                        <p:attrNameLst>
                                          <p:attrName>style.visibility</p:attrName>
                                        </p:attrNameLst>
                                      </p:cBhvr>
                                      <p:to>
                                        <p:strVal val="hidden"/>
                                      </p:to>
                                    </p:set>
                                  </p:childTnLst>
                                </p:cTn>
                              </p:par>
                              <p:par>
                                <p:cTn id="54" presetID="53" presetClass="exit" presetSubtype="32" fill="hold" grpId="0" nodeType="withEffect">
                                  <p:stCondLst>
                                    <p:cond delay="0"/>
                                  </p:stCondLst>
                                  <p:childTnLst>
                                    <p:anim calcmode="lin" valueType="num">
                                      <p:cBhvr>
                                        <p:cTn id="55" dur="500"/>
                                        <p:tgtEl>
                                          <p:spTgt spid="30">
                                            <p:txEl>
                                              <p:pRg st="1" end="1"/>
                                            </p:txEl>
                                          </p:spTgt>
                                        </p:tgtEl>
                                        <p:attrNameLst>
                                          <p:attrName>ppt_w</p:attrName>
                                        </p:attrNameLst>
                                      </p:cBhvr>
                                      <p:tavLst>
                                        <p:tav tm="0">
                                          <p:val>
                                            <p:strVal val="ppt_w"/>
                                          </p:val>
                                        </p:tav>
                                        <p:tav tm="100000">
                                          <p:val>
                                            <p:fltVal val="0"/>
                                          </p:val>
                                        </p:tav>
                                      </p:tavLst>
                                    </p:anim>
                                    <p:anim calcmode="lin" valueType="num">
                                      <p:cBhvr>
                                        <p:cTn id="56" dur="500"/>
                                        <p:tgtEl>
                                          <p:spTgt spid="30">
                                            <p:txEl>
                                              <p:pRg st="1" end="1"/>
                                            </p:txEl>
                                          </p:spTgt>
                                        </p:tgtEl>
                                        <p:attrNameLst>
                                          <p:attrName>ppt_h</p:attrName>
                                        </p:attrNameLst>
                                      </p:cBhvr>
                                      <p:tavLst>
                                        <p:tav tm="0">
                                          <p:val>
                                            <p:strVal val="ppt_h"/>
                                          </p:val>
                                        </p:tav>
                                        <p:tav tm="100000">
                                          <p:val>
                                            <p:fltVal val="0"/>
                                          </p:val>
                                        </p:tav>
                                      </p:tavLst>
                                    </p:anim>
                                    <p:animEffect transition="out" filter="fade">
                                      <p:cBhvr>
                                        <p:cTn id="57" dur="500"/>
                                        <p:tgtEl>
                                          <p:spTgt spid="30">
                                            <p:txEl>
                                              <p:pRg st="1" end="1"/>
                                            </p:txEl>
                                          </p:spTgt>
                                        </p:tgtEl>
                                      </p:cBhvr>
                                    </p:animEffect>
                                    <p:set>
                                      <p:cBhvr>
                                        <p:cTn id="58" dur="1" fill="hold">
                                          <p:stCondLst>
                                            <p:cond delay="499"/>
                                          </p:stCondLst>
                                        </p:cTn>
                                        <p:tgtEl>
                                          <p:spTgt spid="30">
                                            <p:txEl>
                                              <p:pRg st="1" end="1"/>
                                            </p:txEl>
                                          </p:spTgt>
                                        </p:tgtEl>
                                        <p:attrNameLst>
                                          <p:attrName>style.visibility</p:attrName>
                                        </p:attrNameLst>
                                      </p:cBhvr>
                                      <p:to>
                                        <p:strVal val="hidden"/>
                                      </p:to>
                                    </p:set>
                                  </p:childTnLst>
                                </p:cTn>
                              </p:par>
                              <p:par>
                                <p:cTn id="59" presetID="53" presetClass="exit" presetSubtype="32" fill="hold" grpId="0" nodeType="withEffect">
                                  <p:stCondLst>
                                    <p:cond delay="0"/>
                                  </p:stCondLst>
                                  <p:childTnLst>
                                    <p:anim calcmode="lin" valueType="num">
                                      <p:cBhvr>
                                        <p:cTn id="60" dur="500"/>
                                        <p:tgtEl>
                                          <p:spTgt spid="30">
                                            <p:txEl>
                                              <p:pRg st="2" end="2"/>
                                            </p:txEl>
                                          </p:spTgt>
                                        </p:tgtEl>
                                        <p:attrNameLst>
                                          <p:attrName>ppt_w</p:attrName>
                                        </p:attrNameLst>
                                      </p:cBhvr>
                                      <p:tavLst>
                                        <p:tav tm="0">
                                          <p:val>
                                            <p:strVal val="ppt_w"/>
                                          </p:val>
                                        </p:tav>
                                        <p:tav tm="100000">
                                          <p:val>
                                            <p:fltVal val="0"/>
                                          </p:val>
                                        </p:tav>
                                      </p:tavLst>
                                    </p:anim>
                                    <p:anim calcmode="lin" valueType="num">
                                      <p:cBhvr>
                                        <p:cTn id="61" dur="500"/>
                                        <p:tgtEl>
                                          <p:spTgt spid="30">
                                            <p:txEl>
                                              <p:pRg st="2" end="2"/>
                                            </p:txEl>
                                          </p:spTgt>
                                        </p:tgtEl>
                                        <p:attrNameLst>
                                          <p:attrName>ppt_h</p:attrName>
                                        </p:attrNameLst>
                                      </p:cBhvr>
                                      <p:tavLst>
                                        <p:tav tm="0">
                                          <p:val>
                                            <p:strVal val="ppt_h"/>
                                          </p:val>
                                        </p:tav>
                                        <p:tav tm="100000">
                                          <p:val>
                                            <p:fltVal val="0"/>
                                          </p:val>
                                        </p:tav>
                                      </p:tavLst>
                                    </p:anim>
                                    <p:animEffect transition="out" filter="fade">
                                      <p:cBhvr>
                                        <p:cTn id="62" dur="500"/>
                                        <p:tgtEl>
                                          <p:spTgt spid="30">
                                            <p:txEl>
                                              <p:pRg st="2" end="2"/>
                                            </p:txEl>
                                          </p:spTgt>
                                        </p:tgtEl>
                                      </p:cBhvr>
                                    </p:animEffect>
                                    <p:set>
                                      <p:cBhvr>
                                        <p:cTn id="63" dur="1" fill="hold">
                                          <p:stCondLst>
                                            <p:cond delay="499"/>
                                          </p:stCondLst>
                                        </p:cTn>
                                        <p:tgtEl>
                                          <p:spTgt spid="30">
                                            <p:txEl>
                                              <p:pRg st="2" end="2"/>
                                            </p:txEl>
                                          </p:spTgt>
                                        </p:tgtEl>
                                        <p:attrNameLst>
                                          <p:attrName>style.visibility</p:attrName>
                                        </p:attrNameLst>
                                      </p:cBhvr>
                                      <p:to>
                                        <p:strVal val="hidden"/>
                                      </p:to>
                                    </p:set>
                                  </p:childTnLst>
                                </p:cTn>
                              </p:par>
                              <p:par>
                                <p:cTn id="64" presetID="53" presetClass="exit" presetSubtype="32" fill="hold" grpId="0" nodeType="withEffect">
                                  <p:stCondLst>
                                    <p:cond delay="0"/>
                                  </p:stCondLst>
                                  <p:childTnLst>
                                    <p:anim calcmode="lin" valueType="num">
                                      <p:cBhvr>
                                        <p:cTn id="65" dur="500"/>
                                        <p:tgtEl>
                                          <p:spTgt spid="30">
                                            <p:txEl>
                                              <p:pRg st="3" end="3"/>
                                            </p:txEl>
                                          </p:spTgt>
                                        </p:tgtEl>
                                        <p:attrNameLst>
                                          <p:attrName>ppt_w</p:attrName>
                                        </p:attrNameLst>
                                      </p:cBhvr>
                                      <p:tavLst>
                                        <p:tav tm="0">
                                          <p:val>
                                            <p:strVal val="ppt_w"/>
                                          </p:val>
                                        </p:tav>
                                        <p:tav tm="100000">
                                          <p:val>
                                            <p:fltVal val="0"/>
                                          </p:val>
                                        </p:tav>
                                      </p:tavLst>
                                    </p:anim>
                                    <p:anim calcmode="lin" valueType="num">
                                      <p:cBhvr>
                                        <p:cTn id="66" dur="500"/>
                                        <p:tgtEl>
                                          <p:spTgt spid="30">
                                            <p:txEl>
                                              <p:pRg st="3" end="3"/>
                                            </p:txEl>
                                          </p:spTgt>
                                        </p:tgtEl>
                                        <p:attrNameLst>
                                          <p:attrName>ppt_h</p:attrName>
                                        </p:attrNameLst>
                                      </p:cBhvr>
                                      <p:tavLst>
                                        <p:tav tm="0">
                                          <p:val>
                                            <p:strVal val="ppt_h"/>
                                          </p:val>
                                        </p:tav>
                                        <p:tav tm="100000">
                                          <p:val>
                                            <p:fltVal val="0"/>
                                          </p:val>
                                        </p:tav>
                                      </p:tavLst>
                                    </p:anim>
                                    <p:animEffect transition="out" filter="fade">
                                      <p:cBhvr>
                                        <p:cTn id="67" dur="500"/>
                                        <p:tgtEl>
                                          <p:spTgt spid="30">
                                            <p:txEl>
                                              <p:pRg st="3" end="3"/>
                                            </p:txEl>
                                          </p:spTgt>
                                        </p:tgtEl>
                                      </p:cBhvr>
                                    </p:animEffect>
                                    <p:set>
                                      <p:cBhvr>
                                        <p:cTn id="68" dur="1" fill="hold">
                                          <p:stCondLst>
                                            <p:cond delay="499"/>
                                          </p:stCondLst>
                                        </p:cTn>
                                        <p:tgtEl>
                                          <p:spTgt spid="30">
                                            <p:txEl>
                                              <p:pRg st="3" end="3"/>
                                            </p:txEl>
                                          </p:spTgt>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500" fill="hold"/>
                                        <p:tgtEl>
                                          <p:spTgt spid="34"/>
                                        </p:tgtEl>
                                        <p:attrNameLst>
                                          <p:attrName>ppt_w</p:attrName>
                                        </p:attrNameLst>
                                      </p:cBhvr>
                                      <p:tavLst>
                                        <p:tav tm="0">
                                          <p:val>
                                            <p:fltVal val="0"/>
                                          </p:val>
                                        </p:tav>
                                        <p:tav tm="100000">
                                          <p:val>
                                            <p:strVal val="#ppt_w"/>
                                          </p:val>
                                        </p:tav>
                                      </p:tavLst>
                                    </p:anim>
                                    <p:anim calcmode="lin" valueType="num">
                                      <p:cBhvr>
                                        <p:cTn id="74" dur="500" fill="hold"/>
                                        <p:tgtEl>
                                          <p:spTgt spid="34"/>
                                        </p:tgtEl>
                                        <p:attrNameLst>
                                          <p:attrName>ppt_h</p:attrName>
                                        </p:attrNameLst>
                                      </p:cBhvr>
                                      <p:tavLst>
                                        <p:tav tm="0">
                                          <p:val>
                                            <p:fltVal val="0"/>
                                          </p:val>
                                        </p:tav>
                                        <p:tav tm="100000">
                                          <p:val>
                                            <p:strVal val="#ppt_h"/>
                                          </p:val>
                                        </p:tav>
                                      </p:tavLst>
                                    </p:anim>
                                    <p:animEffect transition="in" filter="fade">
                                      <p:cBhvr>
                                        <p:cTn id="75" dur="500"/>
                                        <p:tgtEl>
                                          <p:spTgt spid="34"/>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360475"/>
                                        </p:tgtEl>
                                        <p:attrNameLst>
                                          <p:attrName>style.visibility</p:attrName>
                                        </p:attrNameLst>
                                      </p:cBhvr>
                                      <p:to>
                                        <p:strVal val="visible"/>
                                      </p:to>
                                    </p:set>
                                    <p:anim calcmode="lin" valueType="num">
                                      <p:cBhvr>
                                        <p:cTn id="78" dur="500" fill="hold"/>
                                        <p:tgtEl>
                                          <p:spTgt spid="360475"/>
                                        </p:tgtEl>
                                        <p:attrNameLst>
                                          <p:attrName>ppt_w</p:attrName>
                                        </p:attrNameLst>
                                      </p:cBhvr>
                                      <p:tavLst>
                                        <p:tav tm="0">
                                          <p:val>
                                            <p:fltVal val="0"/>
                                          </p:val>
                                        </p:tav>
                                        <p:tav tm="100000">
                                          <p:val>
                                            <p:strVal val="#ppt_w"/>
                                          </p:val>
                                        </p:tav>
                                      </p:tavLst>
                                    </p:anim>
                                    <p:anim calcmode="lin" valueType="num">
                                      <p:cBhvr>
                                        <p:cTn id="79" dur="500" fill="hold"/>
                                        <p:tgtEl>
                                          <p:spTgt spid="360475"/>
                                        </p:tgtEl>
                                        <p:attrNameLst>
                                          <p:attrName>ppt_h</p:attrName>
                                        </p:attrNameLst>
                                      </p:cBhvr>
                                      <p:tavLst>
                                        <p:tav tm="0">
                                          <p:val>
                                            <p:fltVal val="0"/>
                                          </p:val>
                                        </p:tav>
                                        <p:tav tm="100000">
                                          <p:val>
                                            <p:strVal val="#ppt_h"/>
                                          </p:val>
                                        </p:tav>
                                      </p:tavLst>
                                    </p:anim>
                                    <p:animEffect transition="in" filter="fade">
                                      <p:cBhvr>
                                        <p:cTn id="80" dur="500"/>
                                        <p:tgtEl>
                                          <p:spTgt spid="360475"/>
                                        </p:tgtEl>
                                      </p:cBhvr>
                                    </p:animEffect>
                                  </p:childTnLst>
                                </p:cTn>
                              </p:par>
                              <p:par>
                                <p:cTn id="81" presetID="53" presetClass="entr" presetSubtype="16" fill="hold" nodeType="withEffect">
                                  <p:stCondLst>
                                    <p:cond delay="0"/>
                                  </p:stCondLst>
                                  <p:childTnLst>
                                    <p:set>
                                      <p:cBhvr>
                                        <p:cTn id="82" dur="1" fill="hold">
                                          <p:stCondLst>
                                            <p:cond delay="0"/>
                                          </p:stCondLst>
                                        </p:cTn>
                                        <p:tgtEl>
                                          <p:spTgt spid="31">
                                            <p:txEl>
                                              <p:pRg st="0" end="0"/>
                                            </p:txEl>
                                          </p:spTgt>
                                        </p:tgtEl>
                                        <p:attrNameLst>
                                          <p:attrName>style.visibility</p:attrName>
                                        </p:attrNameLst>
                                      </p:cBhvr>
                                      <p:to>
                                        <p:strVal val="visible"/>
                                      </p:to>
                                    </p:set>
                                    <p:anim calcmode="lin" valueType="num">
                                      <p:cBhvr>
                                        <p:cTn id="83"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4"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5" dur="500"/>
                                        <p:tgtEl>
                                          <p:spTgt spid="31">
                                            <p:txEl>
                                              <p:pRg st="0" end="0"/>
                                            </p:txEl>
                                          </p:spTgt>
                                        </p:tgtEl>
                                      </p:cBhvr>
                                    </p:animEffect>
                                  </p:childTnLst>
                                </p:cTn>
                              </p:par>
                              <p:par>
                                <p:cTn id="86" presetID="53" presetClass="entr" presetSubtype="16" fill="hold" nodeType="withEffect">
                                  <p:stCondLst>
                                    <p:cond delay="0"/>
                                  </p:stCondLst>
                                  <p:childTnLst>
                                    <p:set>
                                      <p:cBhvr>
                                        <p:cTn id="87" dur="1" fill="hold">
                                          <p:stCondLst>
                                            <p:cond delay="0"/>
                                          </p:stCondLst>
                                        </p:cTn>
                                        <p:tgtEl>
                                          <p:spTgt spid="31">
                                            <p:txEl>
                                              <p:pRg st="1" end="1"/>
                                            </p:txEl>
                                          </p:spTgt>
                                        </p:tgtEl>
                                        <p:attrNameLst>
                                          <p:attrName>style.visibility</p:attrName>
                                        </p:attrNameLst>
                                      </p:cBhvr>
                                      <p:to>
                                        <p:strVal val="visible"/>
                                      </p:to>
                                    </p:set>
                                    <p:anim calcmode="lin" valueType="num">
                                      <p:cBhvr>
                                        <p:cTn id="88" dur="500" fill="hold"/>
                                        <p:tgtEl>
                                          <p:spTgt spid="31">
                                            <p:txEl>
                                              <p:pRg st="1" end="1"/>
                                            </p:txEl>
                                          </p:spTgt>
                                        </p:tgtEl>
                                        <p:attrNameLst>
                                          <p:attrName>ppt_w</p:attrName>
                                        </p:attrNameLst>
                                      </p:cBhvr>
                                      <p:tavLst>
                                        <p:tav tm="0">
                                          <p:val>
                                            <p:fltVal val="0"/>
                                          </p:val>
                                        </p:tav>
                                        <p:tav tm="100000">
                                          <p:val>
                                            <p:strVal val="#ppt_w"/>
                                          </p:val>
                                        </p:tav>
                                      </p:tavLst>
                                    </p:anim>
                                    <p:anim calcmode="lin" valueType="num">
                                      <p:cBhvr>
                                        <p:cTn id="89" dur="500" fill="hold"/>
                                        <p:tgtEl>
                                          <p:spTgt spid="31">
                                            <p:txEl>
                                              <p:pRg st="1" end="1"/>
                                            </p:txEl>
                                          </p:spTgt>
                                        </p:tgtEl>
                                        <p:attrNameLst>
                                          <p:attrName>ppt_h</p:attrName>
                                        </p:attrNameLst>
                                      </p:cBhvr>
                                      <p:tavLst>
                                        <p:tav tm="0">
                                          <p:val>
                                            <p:fltVal val="0"/>
                                          </p:val>
                                        </p:tav>
                                        <p:tav tm="100000">
                                          <p:val>
                                            <p:strVal val="#ppt_h"/>
                                          </p:val>
                                        </p:tav>
                                      </p:tavLst>
                                    </p:anim>
                                    <p:animEffect transition="in" filter="fade">
                                      <p:cBhvr>
                                        <p:cTn id="90" dur="500"/>
                                        <p:tgtEl>
                                          <p:spTgt spid="31">
                                            <p:txEl>
                                              <p:pRg st="1" end="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xit" presetSubtype="32" fill="hold" grpId="1" nodeType="clickEffect">
                                  <p:stCondLst>
                                    <p:cond delay="0"/>
                                  </p:stCondLst>
                                  <p:childTnLst>
                                    <p:anim calcmode="lin" valueType="num">
                                      <p:cBhvr>
                                        <p:cTn id="94" dur="500"/>
                                        <p:tgtEl>
                                          <p:spTgt spid="34"/>
                                        </p:tgtEl>
                                        <p:attrNameLst>
                                          <p:attrName>ppt_w</p:attrName>
                                        </p:attrNameLst>
                                      </p:cBhvr>
                                      <p:tavLst>
                                        <p:tav tm="0">
                                          <p:val>
                                            <p:strVal val="ppt_w"/>
                                          </p:val>
                                        </p:tav>
                                        <p:tav tm="100000">
                                          <p:val>
                                            <p:fltVal val="0"/>
                                          </p:val>
                                        </p:tav>
                                      </p:tavLst>
                                    </p:anim>
                                    <p:anim calcmode="lin" valueType="num">
                                      <p:cBhvr>
                                        <p:cTn id="95" dur="500"/>
                                        <p:tgtEl>
                                          <p:spTgt spid="34"/>
                                        </p:tgtEl>
                                        <p:attrNameLst>
                                          <p:attrName>ppt_h</p:attrName>
                                        </p:attrNameLst>
                                      </p:cBhvr>
                                      <p:tavLst>
                                        <p:tav tm="0">
                                          <p:val>
                                            <p:strVal val="ppt_h"/>
                                          </p:val>
                                        </p:tav>
                                        <p:tav tm="100000">
                                          <p:val>
                                            <p:fltVal val="0"/>
                                          </p:val>
                                        </p:tav>
                                      </p:tavLst>
                                    </p:anim>
                                    <p:animEffect transition="out" filter="fade">
                                      <p:cBhvr>
                                        <p:cTn id="96" dur="500"/>
                                        <p:tgtEl>
                                          <p:spTgt spid="34"/>
                                        </p:tgtEl>
                                      </p:cBhvr>
                                    </p:animEffect>
                                    <p:set>
                                      <p:cBhvr>
                                        <p:cTn id="97" dur="1" fill="hold">
                                          <p:stCondLst>
                                            <p:cond delay="499"/>
                                          </p:stCondLst>
                                        </p:cTn>
                                        <p:tgtEl>
                                          <p:spTgt spid="34"/>
                                        </p:tgtEl>
                                        <p:attrNameLst>
                                          <p:attrName>style.visibility</p:attrName>
                                        </p:attrNameLst>
                                      </p:cBhvr>
                                      <p:to>
                                        <p:strVal val="hidden"/>
                                      </p:to>
                                    </p:set>
                                  </p:childTnLst>
                                </p:cTn>
                              </p:par>
                              <p:par>
                                <p:cTn id="98" presetID="53" presetClass="exit" presetSubtype="32" fill="hold" grpId="0" nodeType="withEffect">
                                  <p:stCondLst>
                                    <p:cond delay="0"/>
                                  </p:stCondLst>
                                  <p:childTnLst>
                                    <p:anim calcmode="lin" valueType="num">
                                      <p:cBhvr>
                                        <p:cTn id="99" dur="500"/>
                                        <p:tgtEl>
                                          <p:spTgt spid="31">
                                            <p:txEl>
                                              <p:pRg st="0" end="0"/>
                                            </p:txEl>
                                          </p:spTgt>
                                        </p:tgtEl>
                                        <p:attrNameLst>
                                          <p:attrName>ppt_w</p:attrName>
                                        </p:attrNameLst>
                                      </p:cBhvr>
                                      <p:tavLst>
                                        <p:tav tm="0">
                                          <p:val>
                                            <p:strVal val="ppt_w"/>
                                          </p:val>
                                        </p:tav>
                                        <p:tav tm="100000">
                                          <p:val>
                                            <p:fltVal val="0"/>
                                          </p:val>
                                        </p:tav>
                                      </p:tavLst>
                                    </p:anim>
                                    <p:anim calcmode="lin" valueType="num">
                                      <p:cBhvr>
                                        <p:cTn id="100" dur="500"/>
                                        <p:tgtEl>
                                          <p:spTgt spid="31">
                                            <p:txEl>
                                              <p:pRg st="0" end="0"/>
                                            </p:txEl>
                                          </p:spTgt>
                                        </p:tgtEl>
                                        <p:attrNameLst>
                                          <p:attrName>ppt_h</p:attrName>
                                        </p:attrNameLst>
                                      </p:cBhvr>
                                      <p:tavLst>
                                        <p:tav tm="0">
                                          <p:val>
                                            <p:strVal val="ppt_h"/>
                                          </p:val>
                                        </p:tav>
                                        <p:tav tm="100000">
                                          <p:val>
                                            <p:fltVal val="0"/>
                                          </p:val>
                                        </p:tav>
                                      </p:tavLst>
                                    </p:anim>
                                    <p:animEffect transition="out" filter="fade">
                                      <p:cBhvr>
                                        <p:cTn id="101" dur="500"/>
                                        <p:tgtEl>
                                          <p:spTgt spid="31">
                                            <p:txEl>
                                              <p:pRg st="0" end="0"/>
                                            </p:txEl>
                                          </p:spTgt>
                                        </p:tgtEl>
                                      </p:cBhvr>
                                    </p:animEffect>
                                    <p:set>
                                      <p:cBhvr>
                                        <p:cTn id="102" dur="1" fill="hold">
                                          <p:stCondLst>
                                            <p:cond delay="499"/>
                                          </p:stCondLst>
                                        </p:cTn>
                                        <p:tgtEl>
                                          <p:spTgt spid="31">
                                            <p:txEl>
                                              <p:pRg st="0" end="0"/>
                                            </p:txEl>
                                          </p:spTgt>
                                        </p:tgtEl>
                                        <p:attrNameLst>
                                          <p:attrName>style.visibility</p:attrName>
                                        </p:attrNameLst>
                                      </p:cBhvr>
                                      <p:to>
                                        <p:strVal val="hidden"/>
                                      </p:to>
                                    </p:set>
                                  </p:childTnLst>
                                </p:cTn>
                              </p:par>
                              <p:par>
                                <p:cTn id="103" presetID="53" presetClass="exit" presetSubtype="32" fill="hold" grpId="0" nodeType="withEffect">
                                  <p:stCondLst>
                                    <p:cond delay="0"/>
                                  </p:stCondLst>
                                  <p:childTnLst>
                                    <p:anim calcmode="lin" valueType="num">
                                      <p:cBhvr>
                                        <p:cTn id="104" dur="500"/>
                                        <p:tgtEl>
                                          <p:spTgt spid="31">
                                            <p:txEl>
                                              <p:pRg st="1" end="1"/>
                                            </p:txEl>
                                          </p:spTgt>
                                        </p:tgtEl>
                                        <p:attrNameLst>
                                          <p:attrName>ppt_w</p:attrName>
                                        </p:attrNameLst>
                                      </p:cBhvr>
                                      <p:tavLst>
                                        <p:tav tm="0">
                                          <p:val>
                                            <p:strVal val="ppt_w"/>
                                          </p:val>
                                        </p:tav>
                                        <p:tav tm="100000">
                                          <p:val>
                                            <p:fltVal val="0"/>
                                          </p:val>
                                        </p:tav>
                                      </p:tavLst>
                                    </p:anim>
                                    <p:anim calcmode="lin" valueType="num">
                                      <p:cBhvr>
                                        <p:cTn id="105" dur="500"/>
                                        <p:tgtEl>
                                          <p:spTgt spid="31">
                                            <p:txEl>
                                              <p:pRg st="1" end="1"/>
                                            </p:txEl>
                                          </p:spTgt>
                                        </p:tgtEl>
                                        <p:attrNameLst>
                                          <p:attrName>ppt_h</p:attrName>
                                        </p:attrNameLst>
                                      </p:cBhvr>
                                      <p:tavLst>
                                        <p:tav tm="0">
                                          <p:val>
                                            <p:strVal val="ppt_h"/>
                                          </p:val>
                                        </p:tav>
                                        <p:tav tm="100000">
                                          <p:val>
                                            <p:fltVal val="0"/>
                                          </p:val>
                                        </p:tav>
                                      </p:tavLst>
                                    </p:anim>
                                    <p:animEffect transition="out" filter="fade">
                                      <p:cBhvr>
                                        <p:cTn id="106" dur="500"/>
                                        <p:tgtEl>
                                          <p:spTgt spid="31">
                                            <p:txEl>
                                              <p:pRg st="1" end="1"/>
                                            </p:txEl>
                                          </p:spTgt>
                                        </p:tgtEl>
                                      </p:cBhvr>
                                    </p:animEffect>
                                    <p:set>
                                      <p:cBhvr>
                                        <p:cTn id="107" dur="1" fill="hold">
                                          <p:stCondLst>
                                            <p:cond delay="499"/>
                                          </p:stCondLst>
                                        </p:cTn>
                                        <p:tgtEl>
                                          <p:spTgt spid="31">
                                            <p:txEl>
                                              <p:pRg st="1" end="1"/>
                                            </p:txEl>
                                          </p:spTgt>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53" presetClass="entr" presetSubtype="16" fill="hold" grpId="0" nodeType="clickEffect">
                                  <p:stCondLst>
                                    <p:cond delay="0"/>
                                  </p:stCondLst>
                                  <p:childTnLst>
                                    <p:set>
                                      <p:cBhvr>
                                        <p:cTn id="111" dur="1" fill="hold">
                                          <p:stCondLst>
                                            <p:cond delay="0"/>
                                          </p:stCondLst>
                                        </p:cTn>
                                        <p:tgtEl>
                                          <p:spTgt spid="27"/>
                                        </p:tgtEl>
                                        <p:attrNameLst>
                                          <p:attrName>style.visibility</p:attrName>
                                        </p:attrNameLst>
                                      </p:cBhvr>
                                      <p:to>
                                        <p:strVal val="visible"/>
                                      </p:to>
                                    </p:set>
                                    <p:anim calcmode="lin" valueType="num">
                                      <p:cBhvr>
                                        <p:cTn id="112" dur="500" fill="hold"/>
                                        <p:tgtEl>
                                          <p:spTgt spid="27"/>
                                        </p:tgtEl>
                                        <p:attrNameLst>
                                          <p:attrName>ppt_w</p:attrName>
                                        </p:attrNameLst>
                                      </p:cBhvr>
                                      <p:tavLst>
                                        <p:tav tm="0">
                                          <p:val>
                                            <p:fltVal val="0"/>
                                          </p:val>
                                        </p:tav>
                                        <p:tav tm="100000">
                                          <p:val>
                                            <p:strVal val="#ppt_w"/>
                                          </p:val>
                                        </p:tav>
                                      </p:tavLst>
                                    </p:anim>
                                    <p:anim calcmode="lin" valueType="num">
                                      <p:cBhvr>
                                        <p:cTn id="113" dur="500" fill="hold"/>
                                        <p:tgtEl>
                                          <p:spTgt spid="27"/>
                                        </p:tgtEl>
                                        <p:attrNameLst>
                                          <p:attrName>ppt_h</p:attrName>
                                        </p:attrNameLst>
                                      </p:cBhvr>
                                      <p:tavLst>
                                        <p:tav tm="0">
                                          <p:val>
                                            <p:fltVal val="0"/>
                                          </p:val>
                                        </p:tav>
                                        <p:tav tm="100000">
                                          <p:val>
                                            <p:strVal val="#ppt_h"/>
                                          </p:val>
                                        </p:tav>
                                      </p:tavLst>
                                    </p:anim>
                                    <p:animEffect transition="in" filter="fade">
                                      <p:cBhvr>
                                        <p:cTn id="114" dur="500"/>
                                        <p:tgtEl>
                                          <p:spTgt spid="27"/>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360476"/>
                                        </p:tgtEl>
                                        <p:attrNameLst>
                                          <p:attrName>style.visibility</p:attrName>
                                        </p:attrNameLst>
                                      </p:cBhvr>
                                      <p:to>
                                        <p:strVal val="visible"/>
                                      </p:to>
                                    </p:set>
                                    <p:anim calcmode="lin" valueType="num">
                                      <p:cBhvr>
                                        <p:cTn id="117" dur="500" fill="hold"/>
                                        <p:tgtEl>
                                          <p:spTgt spid="360476"/>
                                        </p:tgtEl>
                                        <p:attrNameLst>
                                          <p:attrName>ppt_w</p:attrName>
                                        </p:attrNameLst>
                                      </p:cBhvr>
                                      <p:tavLst>
                                        <p:tav tm="0">
                                          <p:val>
                                            <p:fltVal val="0"/>
                                          </p:val>
                                        </p:tav>
                                        <p:tav tm="100000">
                                          <p:val>
                                            <p:strVal val="#ppt_w"/>
                                          </p:val>
                                        </p:tav>
                                      </p:tavLst>
                                    </p:anim>
                                    <p:anim calcmode="lin" valueType="num">
                                      <p:cBhvr>
                                        <p:cTn id="118" dur="500" fill="hold"/>
                                        <p:tgtEl>
                                          <p:spTgt spid="360476"/>
                                        </p:tgtEl>
                                        <p:attrNameLst>
                                          <p:attrName>ppt_h</p:attrName>
                                        </p:attrNameLst>
                                      </p:cBhvr>
                                      <p:tavLst>
                                        <p:tav tm="0">
                                          <p:val>
                                            <p:fltVal val="0"/>
                                          </p:val>
                                        </p:tav>
                                        <p:tav tm="100000">
                                          <p:val>
                                            <p:strVal val="#ppt_h"/>
                                          </p:val>
                                        </p:tav>
                                      </p:tavLst>
                                    </p:anim>
                                    <p:animEffect transition="in" filter="fade">
                                      <p:cBhvr>
                                        <p:cTn id="119" dur="500"/>
                                        <p:tgtEl>
                                          <p:spTgt spid="360476"/>
                                        </p:tgtEl>
                                      </p:cBhvr>
                                    </p:animEffect>
                                  </p:childTnLst>
                                </p:cTn>
                              </p:par>
                              <p:par>
                                <p:cTn id="120" presetID="53" presetClass="entr" presetSubtype="16" fill="hold" nodeType="withEffect">
                                  <p:stCondLst>
                                    <p:cond delay="0"/>
                                  </p:stCondLst>
                                  <p:childTnLst>
                                    <p:set>
                                      <p:cBhvr>
                                        <p:cTn id="121" dur="1" fill="hold">
                                          <p:stCondLst>
                                            <p:cond delay="0"/>
                                          </p:stCondLst>
                                        </p:cTn>
                                        <p:tgtEl>
                                          <p:spTgt spid="25">
                                            <p:txEl>
                                              <p:pRg st="0" end="0"/>
                                            </p:txEl>
                                          </p:spTgt>
                                        </p:tgtEl>
                                        <p:attrNameLst>
                                          <p:attrName>style.visibility</p:attrName>
                                        </p:attrNameLst>
                                      </p:cBhvr>
                                      <p:to>
                                        <p:strVal val="visible"/>
                                      </p:to>
                                    </p:set>
                                    <p:anim calcmode="lin" valueType="num">
                                      <p:cBhvr>
                                        <p:cTn id="122" dur="500" fill="hold"/>
                                        <p:tgtEl>
                                          <p:spTgt spid="25">
                                            <p:txEl>
                                              <p:pRg st="0" end="0"/>
                                            </p:txEl>
                                          </p:spTgt>
                                        </p:tgtEl>
                                        <p:attrNameLst>
                                          <p:attrName>ppt_w</p:attrName>
                                        </p:attrNameLst>
                                      </p:cBhvr>
                                      <p:tavLst>
                                        <p:tav tm="0">
                                          <p:val>
                                            <p:fltVal val="0"/>
                                          </p:val>
                                        </p:tav>
                                        <p:tav tm="100000">
                                          <p:val>
                                            <p:strVal val="#ppt_w"/>
                                          </p:val>
                                        </p:tav>
                                      </p:tavLst>
                                    </p:anim>
                                    <p:anim calcmode="lin" valueType="num">
                                      <p:cBhvr>
                                        <p:cTn id="123" dur="500" fill="hold"/>
                                        <p:tgtEl>
                                          <p:spTgt spid="25">
                                            <p:txEl>
                                              <p:pRg st="0" end="0"/>
                                            </p:txEl>
                                          </p:spTgt>
                                        </p:tgtEl>
                                        <p:attrNameLst>
                                          <p:attrName>ppt_h</p:attrName>
                                        </p:attrNameLst>
                                      </p:cBhvr>
                                      <p:tavLst>
                                        <p:tav tm="0">
                                          <p:val>
                                            <p:fltVal val="0"/>
                                          </p:val>
                                        </p:tav>
                                        <p:tav tm="100000">
                                          <p:val>
                                            <p:strVal val="#ppt_h"/>
                                          </p:val>
                                        </p:tav>
                                      </p:tavLst>
                                    </p:anim>
                                    <p:animEffect transition="in" filter="fade">
                                      <p:cBhvr>
                                        <p:cTn id="124" dur="500"/>
                                        <p:tgtEl>
                                          <p:spTgt spid="25">
                                            <p:txEl>
                                              <p:pRg st="0" end="0"/>
                                            </p:txEl>
                                          </p:spTgt>
                                        </p:tgtEl>
                                      </p:cBhvr>
                                    </p:animEffect>
                                  </p:childTnLst>
                                </p:cTn>
                              </p:par>
                              <p:par>
                                <p:cTn id="125" presetID="53" presetClass="entr" presetSubtype="16" fill="hold" nodeType="withEffect">
                                  <p:stCondLst>
                                    <p:cond delay="0"/>
                                  </p:stCondLst>
                                  <p:childTnLst>
                                    <p:set>
                                      <p:cBhvr>
                                        <p:cTn id="126" dur="1" fill="hold">
                                          <p:stCondLst>
                                            <p:cond delay="0"/>
                                          </p:stCondLst>
                                        </p:cTn>
                                        <p:tgtEl>
                                          <p:spTgt spid="25">
                                            <p:txEl>
                                              <p:pRg st="1" end="1"/>
                                            </p:txEl>
                                          </p:spTgt>
                                        </p:tgtEl>
                                        <p:attrNameLst>
                                          <p:attrName>style.visibility</p:attrName>
                                        </p:attrNameLst>
                                      </p:cBhvr>
                                      <p:to>
                                        <p:strVal val="visible"/>
                                      </p:to>
                                    </p:set>
                                    <p:anim calcmode="lin" valueType="num">
                                      <p:cBhvr>
                                        <p:cTn id="127" dur="500" fill="hold"/>
                                        <p:tgtEl>
                                          <p:spTgt spid="25">
                                            <p:txEl>
                                              <p:pRg st="1" end="1"/>
                                            </p:txEl>
                                          </p:spTgt>
                                        </p:tgtEl>
                                        <p:attrNameLst>
                                          <p:attrName>ppt_w</p:attrName>
                                        </p:attrNameLst>
                                      </p:cBhvr>
                                      <p:tavLst>
                                        <p:tav tm="0">
                                          <p:val>
                                            <p:fltVal val="0"/>
                                          </p:val>
                                        </p:tav>
                                        <p:tav tm="100000">
                                          <p:val>
                                            <p:strVal val="#ppt_w"/>
                                          </p:val>
                                        </p:tav>
                                      </p:tavLst>
                                    </p:anim>
                                    <p:anim calcmode="lin" valueType="num">
                                      <p:cBhvr>
                                        <p:cTn id="128" dur="500" fill="hold"/>
                                        <p:tgtEl>
                                          <p:spTgt spid="25">
                                            <p:txEl>
                                              <p:pRg st="1" end="1"/>
                                            </p:txEl>
                                          </p:spTgt>
                                        </p:tgtEl>
                                        <p:attrNameLst>
                                          <p:attrName>ppt_h</p:attrName>
                                        </p:attrNameLst>
                                      </p:cBhvr>
                                      <p:tavLst>
                                        <p:tav tm="0">
                                          <p:val>
                                            <p:fltVal val="0"/>
                                          </p:val>
                                        </p:tav>
                                        <p:tav tm="100000">
                                          <p:val>
                                            <p:strVal val="#ppt_h"/>
                                          </p:val>
                                        </p:tav>
                                      </p:tavLst>
                                    </p:anim>
                                    <p:animEffect transition="in" filter="fade">
                                      <p:cBhvr>
                                        <p:cTn id="129" dur="500"/>
                                        <p:tgtEl>
                                          <p:spTgt spid="25">
                                            <p:txEl>
                                              <p:pRg st="1" end="1"/>
                                            </p:txEl>
                                          </p:spTgt>
                                        </p:tgtEl>
                                      </p:cBhvr>
                                    </p:animEffect>
                                  </p:childTnLst>
                                </p:cTn>
                              </p:par>
                              <p:par>
                                <p:cTn id="130" presetID="53" presetClass="entr" presetSubtype="16" fill="hold" nodeType="withEffect">
                                  <p:stCondLst>
                                    <p:cond delay="0"/>
                                  </p:stCondLst>
                                  <p:childTnLst>
                                    <p:set>
                                      <p:cBhvr>
                                        <p:cTn id="131" dur="1" fill="hold">
                                          <p:stCondLst>
                                            <p:cond delay="0"/>
                                          </p:stCondLst>
                                        </p:cTn>
                                        <p:tgtEl>
                                          <p:spTgt spid="25">
                                            <p:txEl>
                                              <p:pRg st="2" end="2"/>
                                            </p:txEl>
                                          </p:spTgt>
                                        </p:tgtEl>
                                        <p:attrNameLst>
                                          <p:attrName>style.visibility</p:attrName>
                                        </p:attrNameLst>
                                      </p:cBhvr>
                                      <p:to>
                                        <p:strVal val="visible"/>
                                      </p:to>
                                    </p:set>
                                    <p:anim calcmode="lin" valueType="num">
                                      <p:cBhvr>
                                        <p:cTn id="132" dur="500" fill="hold"/>
                                        <p:tgtEl>
                                          <p:spTgt spid="25">
                                            <p:txEl>
                                              <p:pRg st="2" end="2"/>
                                            </p:txEl>
                                          </p:spTgt>
                                        </p:tgtEl>
                                        <p:attrNameLst>
                                          <p:attrName>ppt_w</p:attrName>
                                        </p:attrNameLst>
                                      </p:cBhvr>
                                      <p:tavLst>
                                        <p:tav tm="0">
                                          <p:val>
                                            <p:fltVal val="0"/>
                                          </p:val>
                                        </p:tav>
                                        <p:tav tm="100000">
                                          <p:val>
                                            <p:strVal val="#ppt_w"/>
                                          </p:val>
                                        </p:tav>
                                      </p:tavLst>
                                    </p:anim>
                                    <p:anim calcmode="lin" valueType="num">
                                      <p:cBhvr>
                                        <p:cTn id="133" dur="500" fill="hold"/>
                                        <p:tgtEl>
                                          <p:spTgt spid="25">
                                            <p:txEl>
                                              <p:pRg st="2" end="2"/>
                                            </p:txEl>
                                          </p:spTgt>
                                        </p:tgtEl>
                                        <p:attrNameLst>
                                          <p:attrName>ppt_h</p:attrName>
                                        </p:attrNameLst>
                                      </p:cBhvr>
                                      <p:tavLst>
                                        <p:tav tm="0">
                                          <p:val>
                                            <p:fltVal val="0"/>
                                          </p:val>
                                        </p:tav>
                                        <p:tav tm="100000">
                                          <p:val>
                                            <p:strVal val="#ppt_h"/>
                                          </p:val>
                                        </p:tav>
                                      </p:tavLst>
                                    </p:anim>
                                    <p:animEffect transition="in" filter="fade">
                                      <p:cBhvr>
                                        <p:cTn id="134" dur="500"/>
                                        <p:tgtEl>
                                          <p:spTgt spid="25">
                                            <p:txEl>
                                              <p:pRg st="2" end="2"/>
                                            </p:txEl>
                                          </p:spTgt>
                                        </p:tgtEl>
                                      </p:cBhvr>
                                    </p:animEffect>
                                  </p:childTnLst>
                                </p:cTn>
                              </p:par>
                            </p:childTnLst>
                          </p:cTn>
                        </p:par>
                      </p:childTnLst>
                    </p:cTn>
                  </p:par>
                  <p:par>
                    <p:cTn id="135" fill="hold">
                      <p:stCondLst>
                        <p:cond delay="indefinite"/>
                      </p:stCondLst>
                      <p:childTnLst>
                        <p:par>
                          <p:cTn id="136" fill="hold">
                            <p:stCondLst>
                              <p:cond delay="0"/>
                            </p:stCondLst>
                            <p:childTnLst>
                              <p:par>
                                <p:cTn id="137" presetID="53" presetClass="exit" presetSubtype="32" fill="hold" grpId="1" nodeType="clickEffect">
                                  <p:stCondLst>
                                    <p:cond delay="0"/>
                                  </p:stCondLst>
                                  <p:childTnLst>
                                    <p:anim calcmode="lin" valueType="num">
                                      <p:cBhvr>
                                        <p:cTn id="138" dur="500"/>
                                        <p:tgtEl>
                                          <p:spTgt spid="27"/>
                                        </p:tgtEl>
                                        <p:attrNameLst>
                                          <p:attrName>ppt_w</p:attrName>
                                        </p:attrNameLst>
                                      </p:cBhvr>
                                      <p:tavLst>
                                        <p:tav tm="0">
                                          <p:val>
                                            <p:strVal val="ppt_w"/>
                                          </p:val>
                                        </p:tav>
                                        <p:tav tm="100000">
                                          <p:val>
                                            <p:fltVal val="0"/>
                                          </p:val>
                                        </p:tav>
                                      </p:tavLst>
                                    </p:anim>
                                    <p:anim calcmode="lin" valueType="num">
                                      <p:cBhvr>
                                        <p:cTn id="139" dur="500"/>
                                        <p:tgtEl>
                                          <p:spTgt spid="27"/>
                                        </p:tgtEl>
                                        <p:attrNameLst>
                                          <p:attrName>ppt_h</p:attrName>
                                        </p:attrNameLst>
                                      </p:cBhvr>
                                      <p:tavLst>
                                        <p:tav tm="0">
                                          <p:val>
                                            <p:strVal val="ppt_h"/>
                                          </p:val>
                                        </p:tav>
                                        <p:tav tm="100000">
                                          <p:val>
                                            <p:fltVal val="0"/>
                                          </p:val>
                                        </p:tav>
                                      </p:tavLst>
                                    </p:anim>
                                    <p:animEffect transition="out" filter="fade">
                                      <p:cBhvr>
                                        <p:cTn id="140" dur="500"/>
                                        <p:tgtEl>
                                          <p:spTgt spid="27"/>
                                        </p:tgtEl>
                                      </p:cBhvr>
                                    </p:animEffect>
                                    <p:set>
                                      <p:cBhvr>
                                        <p:cTn id="141" dur="1" fill="hold">
                                          <p:stCondLst>
                                            <p:cond delay="499"/>
                                          </p:stCondLst>
                                        </p:cTn>
                                        <p:tgtEl>
                                          <p:spTgt spid="27"/>
                                        </p:tgtEl>
                                        <p:attrNameLst>
                                          <p:attrName>style.visibility</p:attrName>
                                        </p:attrNameLst>
                                      </p:cBhvr>
                                      <p:to>
                                        <p:strVal val="hidden"/>
                                      </p:to>
                                    </p:set>
                                  </p:childTnLst>
                                </p:cTn>
                              </p:par>
                              <p:par>
                                <p:cTn id="142" presetID="53" presetClass="exit" presetSubtype="32" fill="hold" grpId="0" nodeType="withEffect">
                                  <p:stCondLst>
                                    <p:cond delay="0"/>
                                  </p:stCondLst>
                                  <p:childTnLst>
                                    <p:anim calcmode="lin" valueType="num">
                                      <p:cBhvr>
                                        <p:cTn id="143" dur="500"/>
                                        <p:tgtEl>
                                          <p:spTgt spid="25">
                                            <p:txEl>
                                              <p:pRg st="0" end="0"/>
                                            </p:txEl>
                                          </p:spTgt>
                                        </p:tgtEl>
                                        <p:attrNameLst>
                                          <p:attrName>ppt_w</p:attrName>
                                        </p:attrNameLst>
                                      </p:cBhvr>
                                      <p:tavLst>
                                        <p:tav tm="0">
                                          <p:val>
                                            <p:strVal val="ppt_w"/>
                                          </p:val>
                                        </p:tav>
                                        <p:tav tm="100000">
                                          <p:val>
                                            <p:fltVal val="0"/>
                                          </p:val>
                                        </p:tav>
                                      </p:tavLst>
                                    </p:anim>
                                    <p:anim calcmode="lin" valueType="num">
                                      <p:cBhvr>
                                        <p:cTn id="144" dur="500"/>
                                        <p:tgtEl>
                                          <p:spTgt spid="25">
                                            <p:txEl>
                                              <p:pRg st="0" end="0"/>
                                            </p:txEl>
                                          </p:spTgt>
                                        </p:tgtEl>
                                        <p:attrNameLst>
                                          <p:attrName>ppt_h</p:attrName>
                                        </p:attrNameLst>
                                      </p:cBhvr>
                                      <p:tavLst>
                                        <p:tav tm="0">
                                          <p:val>
                                            <p:strVal val="ppt_h"/>
                                          </p:val>
                                        </p:tav>
                                        <p:tav tm="100000">
                                          <p:val>
                                            <p:fltVal val="0"/>
                                          </p:val>
                                        </p:tav>
                                      </p:tavLst>
                                    </p:anim>
                                    <p:animEffect transition="out" filter="fade">
                                      <p:cBhvr>
                                        <p:cTn id="145" dur="500"/>
                                        <p:tgtEl>
                                          <p:spTgt spid="25">
                                            <p:txEl>
                                              <p:pRg st="0" end="0"/>
                                            </p:txEl>
                                          </p:spTgt>
                                        </p:tgtEl>
                                      </p:cBhvr>
                                    </p:animEffect>
                                    <p:set>
                                      <p:cBhvr>
                                        <p:cTn id="146" dur="1" fill="hold">
                                          <p:stCondLst>
                                            <p:cond delay="499"/>
                                          </p:stCondLst>
                                        </p:cTn>
                                        <p:tgtEl>
                                          <p:spTgt spid="25">
                                            <p:txEl>
                                              <p:pRg st="0" end="0"/>
                                            </p:txEl>
                                          </p:spTgt>
                                        </p:tgtEl>
                                        <p:attrNameLst>
                                          <p:attrName>style.visibility</p:attrName>
                                        </p:attrNameLst>
                                      </p:cBhvr>
                                      <p:to>
                                        <p:strVal val="hidden"/>
                                      </p:to>
                                    </p:set>
                                  </p:childTnLst>
                                </p:cTn>
                              </p:par>
                              <p:par>
                                <p:cTn id="147" presetID="53" presetClass="exit" presetSubtype="32" fill="hold" grpId="0" nodeType="withEffect">
                                  <p:stCondLst>
                                    <p:cond delay="0"/>
                                  </p:stCondLst>
                                  <p:childTnLst>
                                    <p:anim calcmode="lin" valueType="num">
                                      <p:cBhvr>
                                        <p:cTn id="148" dur="500"/>
                                        <p:tgtEl>
                                          <p:spTgt spid="25">
                                            <p:txEl>
                                              <p:pRg st="1" end="1"/>
                                            </p:txEl>
                                          </p:spTgt>
                                        </p:tgtEl>
                                        <p:attrNameLst>
                                          <p:attrName>ppt_w</p:attrName>
                                        </p:attrNameLst>
                                      </p:cBhvr>
                                      <p:tavLst>
                                        <p:tav tm="0">
                                          <p:val>
                                            <p:strVal val="ppt_w"/>
                                          </p:val>
                                        </p:tav>
                                        <p:tav tm="100000">
                                          <p:val>
                                            <p:fltVal val="0"/>
                                          </p:val>
                                        </p:tav>
                                      </p:tavLst>
                                    </p:anim>
                                    <p:anim calcmode="lin" valueType="num">
                                      <p:cBhvr>
                                        <p:cTn id="149" dur="500"/>
                                        <p:tgtEl>
                                          <p:spTgt spid="25">
                                            <p:txEl>
                                              <p:pRg st="1" end="1"/>
                                            </p:txEl>
                                          </p:spTgt>
                                        </p:tgtEl>
                                        <p:attrNameLst>
                                          <p:attrName>ppt_h</p:attrName>
                                        </p:attrNameLst>
                                      </p:cBhvr>
                                      <p:tavLst>
                                        <p:tav tm="0">
                                          <p:val>
                                            <p:strVal val="ppt_h"/>
                                          </p:val>
                                        </p:tav>
                                        <p:tav tm="100000">
                                          <p:val>
                                            <p:fltVal val="0"/>
                                          </p:val>
                                        </p:tav>
                                      </p:tavLst>
                                    </p:anim>
                                    <p:animEffect transition="out" filter="fade">
                                      <p:cBhvr>
                                        <p:cTn id="150" dur="500"/>
                                        <p:tgtEl>
                                          <p:spTgt spid="25">
                                            <p:txEl>
                                              <p:pRg st="1" end="1"/>
                                            </p:txEl>
                                          </p:spTgt>
                                        </p:tgtEl>
                                      </p:cBhvr>
                                    </p:animEffect>
                                    <p:set>
                                      <p:cBhvr>
                                        <p:cTn id="151" dur="1" fill="hold">
                                          <p:stCondLst>
                                            <p:cond delay="499"/>
                                          </p:stCondLst>
                                        </p:cTn>
                                        <p:tgtEl>
                                          <p:spTgt spid="25">
                                            <p:txEl>
                                              <p:pRg st="1" end="1"/>
                                            </p:txEl>
                                          </p:spTgt>
                                        </p:tgtEl>
                                        <p:attrNameLst>
                                          <p:attrName>style.visibility</p:attrName>
                                        </p:attrNameLst>
                                      </p:cBhvr>
                                      <p:to>
                                        <p:strVal val="hidden"/>
                                      </p:to>
                                    </p:set>
                                  </p:childTnLst>
                                </p:cTn>
                              </p:par>
                              <p:par>
                                <p:cTn id="152" presetID="53" presetClass="exit" presetSubtype="32" fill="hold" grpId="0" nodeType="withEffect">
                                  <p:stCondLst>
                                    <p:cond delay="0"/>
                                  </p:stCondLst>
                                  <p:childTnLst>
                                    <p:anim calcmode="lin" valueType="num">
                                      <p:cBhvr>
                                        <p:cTn id="153" dur="500"/>
                                        <p:tgtEl>
                                          <p:spTgt spid="25">
                                            <p:txEl>
                                              <p:pRg st="2" end="2"/>
                                            </p:txEl>
                                          </p:spTgt>
                                        </p:tgtEl>
                                        <p:attrNameLst>
                                          <p:attrName>ppt_w</p:attrName>
                                        </p:attrNameLst>
                                      </p:cBhvr>
                                      <p:tavLst>
                                        <p:tav tm="0">
                                          <p:val>
                                            <p:strVal val="ppt_w"/>
                                          </p:val>
                                        </p:tav>
                                        <p:tav tm="100000">
                                          <p:val>
                                            <p:fltVal val="0"/>
                                          </p:val>
                                        </p:tav>
                                      </p:tavLst>
                                    </p:anim>
                                    <p:anim calcmode="lin" valueType="num">
                                      <p:cBhvr>
                                        <p:cTn id="154" dur="500"/>
                                        <p:tgtEl>
                                          <p:spTgt spid="25">
                                            <p:txEl>
                                              <p:pRg st="2" end="2"/>
                                            </p:txEl>
                                          </p:spTgt>
                                        </p:tgtEl>
                                        <p:attrNameLst>
                                          <p:attrName>ppt_h</p:attrName>
                                        </p:attrNameLst>
                                      </p:cBhvr>
                                      <p:tavLst>
                                        <p:tav tm="0">
                                          <p:val>
                                            <p:strVal val="ppt_h"/>
                                          </p:val>
                                        </p:tav>
                                        <p:tav tm="100000">
                                          <p:val>
                                            <p:fltVal val="0"/>
                                          </p:val>
                                        </p:tav>
                                      </p:tavLst>
                                    </p:anim>
                                    <p:animEffect transition="out" filter="fade">
                                      <p:cBhvr>
                                        <p:cTn id="155" dur="500"/>
                                        <p:tgtEl>
                                          <p:spTgt spid="25">
                                            <p:txEl>
                                              <p:pRg st="2" end="2"/>
                                            </p:txEl>
                                          </p:spTgt>
                                        </p:tgtEl>
                                      </p:cBhvr>
                                    </p:animEffect>
                                    <p:set>
                                      <p:cBhvr>
                                        <p:cTn id="156" dur="1" fill="hold">
                                          <p:stCondLst>
                                            <p:cond delay="499"/>
                                          </p:stCondLst>
                                        </p:cTn>
                                        <p:tgtEl>
                                          <p:spTgt spid="25">
                                            <p:txEl>
                                              <p:pRg st="2" end="2"/>
                                            </p:txEl>
                                          </p:spTgt>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53" presetClass="entr" presetSubtype="16" fill="hold" nodeType="clickEffect">
                                  <p:stCondLst>
                                    <p:cond delay="0"/>
                                  </p:stCondLst>
                                  <p:childTnLst>
                                    <p:set>
                                      <p:cBhvr>
                                        <p:cTn id="160" dur="1" fill="hold">
                                          <p:stCondLst>
                                            <p:cond delay="0"/>
                                          </p:stCondLst>
                                        </p:cTn>
                                        <p:tgtEl>
                                          <p:spTgt spid="360462"/>
                                        </p:tgtEl>
                                        <p:attrNameLst>
                                          <p:attrName>style.visibility</p:attrName>
                                        </p:attrNameLst>
                                      </p:cBhvr>
                                      <p:to>
                                        <p:strVal val="visible"/>
                                      </p:to>
                                    </p:set>
                                    <p:anim calcmode="lin" valueType="num">
                                      <p:cBhvr>
                                        <p:cTn id="161" dur="500" fill="hold"/>
                                        <p:tgtEl>
                                          <p:spTgt spid="360462"/>
                                        </p:tgtEl>
                                        <p:attrNameLst>
                                          <p:attrName>ppt_w</p:attrName>
                                        </p:attrNameLst>
                                      </p:cBhvr>
                                      <p:tavLst>
                                        <p:tav tm="0">
                                          <p:val>
                                            <p:fltVal val="0"/>
                                          </p:val>
                                        </p:tav>
                                        <p:tav tm="100000">
                                          <p:val>
                                            <p:strVal val="#ppt_w"/>
                                          </p:val>
                                        </p:tav>
                                      </p:tavLst>
                                    </p:anim>
                                    <p:anim calcmode="lin" valueType="num">
                                      <p:cBhvr>
                                        <p:cTn id="162" dur="500" fill="hold"/>
                                        <p:tgtEl>
                                          <p:spTgt spid="360462"/>
                                        </p:tgtEl>
                                        <p:attrNameLst>
                                          <p:attrName>ppt_h</p:attrName>
                                        </p:attrNameLst>
                                      </p:cBhvr>
                                      <p:tavLst>
                                        <p:tav tm="0">
                                          <p:val>
                                            <p:fltVal val="0"/>
                                          </p:val>
                                        </p:tav>
                                        <p:tav tm="100000">
                                          <p:val>
                                            <p:strVal val="#ppt_h"/>
                                          </p:val>
                                        </p:tav>
                                      </p:tavLst>
                                    </p:anim>
                                    <p:animEffect transition="in" filter="fade">
                                      <p:cBhvr>
                                        <p:cTn id="163" dur="500"/>
                                        <p:tgtEl>
                                          <p:spTgt spid="360462"/>
                                        </p:tgtEl>
                                      </p:cBhvr>
                                    </p:animEffect>
                                  </p:childTnLst>
                                </p:cTn>
                              </p:par>
                              <p:par>
                                <p:cTn id="164" presetID="53" presetClass="entr" presetSubtype="16" fill="hold" grpId="0" nodeType="withEffect">
                                  <p:stCondLst>
                                    <p:cond delay="0"/>
                                  </p:stCondLst>
                                  <p:childTnLst>
                                    <p:set>
                                      <p:cBhvr>
                                        <p:cTn id="165" dur="1" fill="hold">
                                          <p:stCondLst>
                                            <p:cond delay="0"/>
                                          </p:stCondLst>
                                        </p:cTn>
                                        <p:tgtEl>
                                          <p:spTgt spid="35"/>
                                        </p:tgtEl>
                                        <p:attrNameLst>
                                          <p:attrName>style.visibility</p:attrName>
                                        </p:attrNameLst>
                                      </p:cBhvr>
                                      <p:to>
                                        <p:strVal val="visible"/>
                                      </p:to>
                                    </p:set>
                                    <p:anim calcmode="lin" valueType="num">
                                      <p:cBhvr>
                                        <p:cTn id="166" dur="500" fill="hold"/>
                                        <p:tgtEl>
                                          <p:spTgt spid="35"/>
                                        </p:tgtEl>
                                        <p:attrNameLst>
                                          <p:attrName>ppt_w</p:attrName>
                                        </p:attrNameLst>
                                      </p:cBhvr>
                                      <p:tavLst>
                                        <p:tav tm="0">
                                          <p:val>
                                            <p:fltVal val="0"/>
                                          </p:val>
                                        </p:tav>
                                        <p:tav tm="100000">
                                          <p:val>
                                            <p:strVal val="#ppt_w"/>
                                          </p:val>
                                        </p:tav>
                                      </p:tavLst>
                                    </p:anim>
                                    <p:anim calcmode="lin" valueType="num">
                                      <p:cBhvr>
                                        <p:cTn id="167" dur="500" fill="hold"/>
                                        <p:tgtEl>
                                          <p:spTgt spid="35"/>
                                        </p:tgtEl>
                                        <p:attrNameLst>
                                          <p:attrName>ppt_h</p:attrName>
                                        </p:attrNameLst>
                                      </p:cBhvr>
                                      <p:tavLst>
                                        <p:tav tm="0">
                                          <p:val>
                                            <p:fltVal val="0"/>
                                          </p:val>
                                        </p:tav>
                                        <p:tav tm="100000">
                                          <p:val>
                                            <p:strVal val="#ppt_h"/>
                                          </p:val>
                                        </p:tav>
                                      </p:tavLst>
                                    </p:anim>
                                    <p:animEffect transition="in" filter="fade">
                                      <p:cBhvr>
                                        <p:cTn id="168" dur="500"/>
                                        <p:tgtEl>
                                          <p:spTgt spid="35"/>
                                        </p:tgtEl>
                                      </p:cBhvr>
                                    </p:animEffect>
                                  </p:childTnLst>
                                </p:cTn>
                              </p:par>
                            </p:childTnLst>
                          </p:cTn>
                        </p:par>
                      </p:childTnLst>
                    </p:cTn>
                  </p:par>
                  <p:par>
                    <p:cTn id="169" fill="hold">
                      <p:stCondLst>
                        <p:cond delay="indefinite"/>
                      </p:stCondLst>
                      <p:childTnLst>
                        <p:par>
                          <p:cTn id="170" fill="hold">
                            <p:stCondLst>
                              <p:cond delay="0"/>
                            </p:stCondLst>
                            <p:childTnLst>
                              <p:par>
                                <p:cTn id="171" presetID="53" presetClass="entr" presetSubtype="16" fill="hold" nodeType="clickEffect">
                                  <p:stCondLst>
                                    <p:cond delay="0"/>
                                  </p:stCondLst>
                                  <p:childTnLst>
                                    <p:set>
                                      <p:cBhvr>
                                        <p:cTn id="172" dur="1" fill="hold">
                                          <p:stCondLst>
                                            <p:cond delay="0"/>
                                          </p:stCondLst>
                                        </p:cTn>
                                        <p:tgtEl>
                                          <p:spTgt spid="360470"/>
                                        </p:tgtEl>
                                        <p:attrNameLst>
                                          <p:attrName>style.visibility</p:attrName>
                                        </p:attrNameLst>
                                      </p:cBhvr>
                                      <p:to>
                                        <p:strVal val="visible"/>
                                      </p:to>
                                    </p:set>
                                    <p:anim calcmode="lin" valueType="num">
                                      <p:cBhvr>
                                        <p:cTn id="173" dur="500" fill="hold"/>
                                        <p:tgtEl>
                                          <p:spTgt spid="360470"/>
                                        </p:tgtEl>
                                        <p:attrNameLst>
                                          <p:attrName>ppt_w</p:attrName>
                                        </p:attrNameLst>
                                      </p:cBhvr>
                                      <p:tavLst>
                                        <p:tav tm="0">
                                          <p:val>
                                            <p:fltVal val="0"/>
                                          </p:val>
                                        </p:tav>
                                        <p:tav tm="100000">
                                          <p:val>
                                            <p:strVal val="#ppt_w"/>
                                          </p:val>
                                        </p:tav>
                                      </p:tavLst>
                                    </p:anim>
                                    <p:anim calcmode="lin" valueType="num">
                                      <p:cBhvr>
                                        <p:cTn id="174" dur="500" fill="hold"/>
                                        <p:tgtEl>
                                          <p:spTgt spid="360470"/>
                                        </p:tgtEl>
                                        <p:attrNameLst>
                                          <p:attrName>ppt_h</p:attrName>
                                        </p:attrNameLst>
                                      </p:cBhvr>
                                      <p:tavLst>
                                        <p:tav tm="0">
                                          <p:val>
                                            <p:fltVal val="0"/>
                                          </p:val>
                                        </p:tav>
                                        <p:tav tm="100000">
                                          <p:val>
                                            <p:strVal val="#ppt_h"/>
                                          </p:val>
                                        </p:tav>
                                      </p:tavLst>
                                    </p:anim>
                                    <p:animEffect transition="in" filter="fade">
                                      <p:cBhvr>
                                        <p:cTn id="175" dur="500"/>
                                        <p:tgtEl>
                                          <p:spTgt spid="360470"/>
                                        </p:tgtEl>
                                      </p:cBhvr>
                                    </p:animEffect>
                                  </p:childTnLst>
                                </p:cTn>
                              </p:par>
                              <p:par>
                                <p:cTn id="176" presetID="53" presetClass="entr" presetSubtype="16" fill="hold" nodeType="withEffect">
                                  <p:stCondLst>
                                    <p:cond delay="0"/>
                                  </p:stCondLst>
                                  <p:childTnLst>
                                    <p:set>
                                      <p:cBhvr>
                                        <p:cTn id="177" dur="1" fill="hold">
                                          <p:stCondLst>
                                            <p:cond delay="0"/>
                                          </p:stCondLst>
                                        </p:cTn>
                                        <p:tgtEl>
                                          <p:spTgt spid="360487"/>
                                        </p:tgtEl>
                                        <p:attrNameLst>
                                          <p:attrName>style.visibility</p:attrName>
                                        </p:attrNameLst>
                                      </p:cBhvr>
                                      <p:to>
                                        <p:strVal val="visible"/>
                                      </p:to>
                                    </p:set>
                                    <p:anim calcmode="lin" valueType="num">
                                      <p:cBhvr>
                                        <p:cTn id="178" dur="500" fill="hold"/>
                                        <p:tgtEl>
                                          <p:spTgt spid="360487"/>
                                        </p:tgtEl>
                                        <p:attrNameLst>
                                          <p:attrName>ppt_w</p:attrName>
                                        </p:attrNameLst>
                                      </p:cBhvr>
                                      <p:tavLst>
                                        <p:tav tm="0">
                                          <p:val>
                                            <p:fltVal val="0"/>
                                          </p:val>
                                        </p:tav>
                                        <p:tav tm="100000">
                                          <p:val>
                                            <p:strVal val="#ppt_w"/>
                                          </p:val>
                                        </p:tav>
                                      </p:tavLst>
                                    </p:anim>
                                    <p:anim calcmode="lin" valueType="num">
                                      <p:cBhvr>
                                        <p:cTn id="179" dur="500" fill="hold"/>
                                        <p:tgtEl>
                                          <p:spTgt spid="360487"/>
                                        </p:tgtEl>
                                        <p:attrNameLst>
                                          <p:attrName>ppt_h</p:attrName>
                                        </p:attrNameLst>
                                      </p:cBhvr>
                                      <p:tavLst>
                                        <p:tav tm="0">
                                          <p:val>
                                            <p:fltVal val="0"/>
                                          </p:val>
                                        </p:tav>
                                        <p:tav tm="100000">
                                          <p:val>
                                            <p:strVal val="#ppt_h"/>
                                          </p:val>
                                        </p:tav>
                                      </p:tavLst>
                                    </p:anim>
                                    <p:animEffect transition="in" filter="fade">
                                      <p:cBhvr>
                                        <p:cTn id="180" dur="500"/>
                                        <p:tgtEl>
                                          <p:spTgt spid="360487"/>
                                        </p:tgtEl>
                                      </p:cBhvr>
                                    </p:animEffect>
                                  </p:childTnLst>
                                </p:cTn>
                              </p:par>
                              <p:par>
                                <p:cTn id="181" presetID="53" presetClass="entr" presetSubtype="16" fill="hold" grpId="1" nodeType="withEffect">
                                  <p:stCondLst>
                                    <p:cond delay="0"/>
                                  </p:stCondLst>
                                  <p:childTnLst>
                                    <p:set>
                                      <p:cBhvr>
                                        <p:cTn id="182" dur="1" fill="hold">
                                          <p:stCondLst>
                                            <p:cond delay="0"/>
                                          </p:stCondLst>
                                        </p:cTn>
                                        <p:tgtEl>
                                          <p:spTgt spid="36"/>
                                        </p:tgtEl>
                                        <p:attrNameLst>
                                          <p:attrName>style.visibility</p:attrName>
                                        </p:attrNameLst>
                                      </p:cBhvr>
                                      <p:to>
                                        <p:strVal val="visible"/>
                                      </p:to>
                                    </p:set>
                                    <p:anim calcmode="lin" valueType="num">
                                      <p:cBhvr>
                                        <p:cTn id="183" dur="500" fill="hold"/>
                                        <p:tgtEl>
                                          <p:spTgt spid="36"/>
                                        </p:tgtEl>
                                        <p:attrNameLst>
                                          <p:attrName>ppt_w</p:attrName>
                                        </p:attrNameLst>
                                      </p:cBhvr>
                                      <p:tavLst>
                                        <p:tav tm="0">
                                          <p:val>
                                            <p:fltVal val="0"/>
                                          </p:val>
                                        </p:tav>
                                        <p:tav tm="100000">
                                          <p:val>
                                            <p:strVal val="#ppt_w"/>
                                          </p:val>
                                        </p:tav>
                                      </p:tavLst>
                                    </p:anim>
                                    <p:anim calcmode="lin" valueType="num">
                                      <p:cBhvr>
                                        <p:cTn id="184" dur="500" fill="hold"/>
                                        <p:tgtEl>
                                          <p:spTgt spid="36"/>
                                        </p:tgtEl>
                                        <p:attrNameLst>
                                          <p:attrName>ppt_h</p:attrName>
                                        </p:attrNameLst>
                                      </p:cBhvr>
                                      <p:tavLst>
                                        <p:tav tm="0">
                                          <p:val>
                                            <p:fltVal val="0"/>
                                          </p:val>
                                        </p:tav>
                                        <p:tav tm="100000">
                                          <p:val>
                                            <p:strVal val="#ppt_h"/>
                                          </p:val>
                                        </p:tav>
                                      </p:tavLst>
                                    </p:anim>
                                    <p:animEffect transition="in" filter="fade">
                                      <p:cBhvr>
                                        <p:cTn id="185" dur="500"/>
                                        <p:tgtEl>
                                          <p:spTgt spid="36"/>
                                        </p:tgtEl>
                                      </p:cBhvr>
                                    </p:animEffect>
                                  </p:childTnLst>
                                </p:cTn>
                              </p:par>
                              <p:par>
                                <p:cTn id="186" presetID="53" presetClass="entr" presetSubtype="16" fill="hold" grpId="0" nodeType="withEffect">
                                  <p:stCondLst>
                                    <p:cond delay="0"/>
                                  </p:stCondLst>
                                  <p:childTnLst>
                                    <p:set>
                                      <p:cBhvr>
                                        <p:cTn id="187" dur="1" fill="hold">
                                          <p:stCondLst>
                                            <p:cond delay="0"/>
                                          </p:stCondLst>
                                        </p:cTn>
                                        <p:tgtEl>
                                          <p:spTgt spid="36"/>
                                        </p:tgtEl>
                                        <p:attrNameLst>
                                          <p:attrName>style.visibility</p:attrName>
                                        </p:attrNameLst>
                                      </p:cBhvr>
                                      <p:to>
                                        <p:strVal val="visible"/>
                                      </p:to>
                                    </p:set>
                                    <p:anim calcmode="lin" valueType="num">
                                      <p:cBhvr>
                                        <p:cTn id="188" dur="500" fill="hold"/>
                                        <p:tgtEl>
                                          <p:spTgt spid="36"/>
                                        </p:tgtEl>
                                        <p:attrNameLst>
                                          <p:attrName>ppt_w</p:attrName>
                                        </p:attrNameLst>
                                      </p:cBhvr>
                                      <p:tavLst>
                                        <p:tav tm="0">
                                          <p:val>
                                            <p:fltVal val="0"/>
                                          </p:val>
                                        </p:tav>
                                        <p:tav tm="100000">
                                          <p:val>
                                            <p:strVal val="#ppt_w"/>
                                          </p:val>
                                        </p:tav>
                                      </p:tavLst>
                                    </p:anim>
                                    <p:anim calcmode="lin" valueType="num">
                                      <p:cBhvr>
                                        <p:cTn id="189" dur="500" fill="hold"/>
                                        <p:tgtEl>
                                          <p:spTgt spid="36"/>
                                        </p:tgtEl>
                                        <p:attrNameLst>
                                          <p:attrName>ppt_h</p:attrName>
                                        </p:attrNameLst>
                                      </p:cBhvr>
                                      <p:tavLst>
                                        <p:tav tm="0">
                                          <p:val>
                                            <p:fltVal val="0"/>
                                          </p:val>
                                        </p:tav>
                                        <p:tav tm="100000">
                                          <p:val>
                                            <p:strVal val="#ppt_h"/>
                                          </p:val>
                                        </p:tav>
                                      </p:tavLst>
                                    </p:anim>
                                    <p:animEffect transition="in" filter="fade">
                                      <p:cBhvr>
                                        <p:cTn id="190" dur="500"/>
                                        <p:tgtEl>
                                          <p:spTgt spid="36"/>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4" fill="hold" grpId="0" nodeType="clickEffect">
                                  <p:stCondLst>
                                    <p:cond delay="0"/>
                                  </p:stCondLst>
                                  <p:childTnLst>
                                    <p:set>
                                      <p:cBhvr>
                                        <p:cTn id="194" dur="1" fill="hold">
                                          <p:stCondLst>
                                            <p:cond delay="0"/>
                                          </p:stCondLst>
                                        </p:cTn>
                                        <p:tgtEl>
                                          <p:spTgt spid="2"/>
                                        </p:tgtEl>
                                        <p:attrNameLst>
                                          <p:attrName>style.visibility</p:attrName>
                                        </p:attrNameLst>
                                      </p:cBhvr>
                                      <p:to>
                                        <p:strVal val="visible"/>
                                      </p:to>
                                    </p:set>
                                    <p:animEffect transition="in" filter="wipe(down)">
                                      <p:cBhvr>
                                        <p:cTn id="19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29" grpId="0" animBg="1"/>
      <p:bldP spid="29" grpId="1" animBg="1"/>
      <p:bldP spid="360474" grpId="0" animBg="1"/>
      <p:bldP spid="360475" grpId="0" animBg="1"/>
      <p:bldP spid="360476" grpId="0" animBg="1"/>
      <p:bldP spid="25" grpId="0" uiExpand="1" build="allAtOnce"/>
      <p:bldP spid="27" grpId="0" animBg="1"/>
      <p:bldP spid="27" grpId="1" animBg="1"/>
      <p:bldP spid="35" grpId="0" animBg="1"/>
      <p:bldP spid="36" grpId="0" animBg="1"/>
      <p:bldP spid="36" grpId="1" animBg="1"/>
      <p:bldP spid="30" grpId="0" uiExpand="1" build="allAtOnce"/>
      <p:bldP spid="31" grpId="0" build="allAtOnce"/>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Autofit/>
          </a:bodyPr>
          <a:lstStyle/>
          <a:p>
            <a:r>
              <a:rPr lang="zh-CN" altLang="en-US" sz="3000" kern="0" spc="300" dirty="0">
                <a:solidFill>
                  <a:schemeClr val="tx1"/>
                </a:solidFill>
                <a:latin typeface="微软雅黑" panose="020B0503020204020204" pitchFamily="34" charset="-122"/>
                <a:ea typeface="微软雅黑" panose="020B0503020204020204" pitchFamily="34" charset="-122"/>
              </a:rPr>
              <a:t>常用的三地址指令</a:t>
            </a:r>
            <a:endParaRPr lang="zh-CN" altLang="en-US" sz="3000" spc="300" dirty="0">
              <a:solidFill>
                <a:schemeClr val="tx1"/>
              </a:solidFill>
              <a:latin typeface="微软雅黑" panose="020B0503020204020204" pitchFamily="34" charset="-122"/>
              <a:ea typeface="微软雅黑" panose="020B0503020204020204" pitchFamily="34" charset="-122"/>
            </a:endParaRPr>
          </a:p>
        </p:txBody>
      </p:sp>
      <p:sp>
        <p:nvSpPr>
          <p:cNvPr id="11" name="内容占位符 1"/>
          <p:cNvSpPr>
            <a:spLocks noGrp="1"/>
          </p:cNvSpPr>
          <p:nvPr>
            <p:ph idx="1"/>
          </p:nvPr>
        </p:nvSpPr>
        <p:spPr>
          <a:xfrm>
            <a:off x="4312002" y="1347614"/>
            <a:ext cx="4580478" cy="2736304"/>
          </a:xfrm>
          <a:solidFill>
            <a:schemeClr val="accent5">
              <a:lumMod val="60000"/>
              <a:lumOff val="40000"/>
            </a:schemeClr>
          </a:solidFill>
          <a:ln w="12700">
            <a:solidFill>
              <a:schemeClr val="tx1"/>
            </a:solidFill>
          </a:ln>
        </p:spPr>
        <p:txBody>
          <a:bodyPr>
            <a:noAutofit/>
          </a:bodyPr>
          <a:lstStyle/>
          <a:p>
            <a:pPr marL="0" indent="0">
              <a:buNone/>
            </a:pPr>
            <a:r>
              <a:rPr lang="zh-CN" altLang="en-US" sz="2000" b="1" dirty="0">
                <a:solidFill>
                  <a:srgbClr val="0000FF"/>
                </a:solidFill>
              </a:rPr>
              <a:t>三地址指令：一个运算符，三个地址；</a:t>
            </a:r>
            <a:endParaRPr lang="en-US" altLang="zh-CN" sz="2000" b="1" dirty="0">
              <a:solidFill>
                <a:srgbClr val="0000FF"/>
              </a:solidFill>
            </a:endParaRPr>
          </a:p>
          <a:p>
            <a:pPr marL="0" indent="0">
              <a:buNone/>
            </a:pPr>
            <a:r>
              <a:rPr lang="zh-CN" altLang="en-US" sz="2000" b="1" dirty="0">
                <a:solidFill>
                  <a:srgbClr val="0000FF"/>
                </a:solidFill>
              </a:rPr>
              <a:t>三地址</a:t>
            </a:r>
            <a:r>
              <a:rPr lang="en-US" altLang="zh-CN" sz="2000" b="1" dirty="0">
                <a:solidFill>
                  <a:srgbClr val="0000FF"/>
                </a:solidFill>
              </a:rPr>
              <a:t>: (</a:t>
            </a:r>
            <a:r>
              <a:rPr lang="zh-CN" altLang="en-US" sz="2000" b="1" dirty="0">
                <a:solidFill>
                  <a:srgbClr val="0000FF"/>
                </a:solidFill>
              </a:rPr>
              <a:t>最多</a:t>
            </a:r>
            <a:r>
              <a:rPr lang="en-US" altLang="zh-CN" sz="2000" b="1" dirty="0">
                <a:solidFill>
                  <a:srgbClr val="0000FF"/>
                </a:solidFill>
              </a:rPr>
              <a:t>)</a:t>
            </a:r>
            <a:r>
              <a:rPr lang="zh-CN" altLang="en-US" sz="2000" b="1" dirty="0">
                <a:solidFill>
                  <a:srgbClr val="0000FF"/>
                </a:solidFill>
              </a:rPr>
              <a:t>两个运算分量地址，</a:t>
            </a:r>
            <a:endParaRPr lang="en-US" altLang="zh-CN" sz="2000" b="1" dirty="0">
              <a:solidFill>
                <a:srgbClr val="0000FF"/>
              </a:solidFill>
            </a:endParaRPr>
          </a:p>
          <a:p>
            <a:pPr marL="0" indent="0">
              <a:buNone/>
            </a:pPr>
            <a:r>
              <a:rPr lang="en-US" altLang="zh-CN" sz="2000" b="1" dirty="0">
                <a:solidFill>
                  <a:srgbClr val="0000FF"/>
                </a:solidFill>
              </a:rPr>
              <a:t>                        </a:t>
            </a:r>
            <a:r>
              <a:rPr lang="zh-CN" altLang="en-US" sz="2000" b="1" dirty="0">
                <a:solidFill>
                  <a:srgbClr val="0000FF"/>
                </a:solidFill>
              </a:rPr>
              <a:t>一个结果分量地址。</a:t>
            </a:r>
            <a:endParaRPr lang="en-US" altLang="zh-CN" sz="2000" b="1" dirty="0">
              <a:solidFill>
                <a:srgbClr val="0000FF"/>
              </a:solidFill>
            </a:endParaRPr>
          </a:p>
          <a:p>
            <a:pPr marL="0" indent="0">
              <a:buNone/>
            </a:pPr>
            <a:r>
              <a:rPr lang="zh-CN" altLang="en-US" sz="2000" b="1" dirty="0">
                <a:solidFill>
                  <a:srgbClr val="0000FF"/>
                </a:solidFill>
              </a:rPr>
              <a:t>地址</a:t>
            </a:r>
            <a:r>
              <a:rPr lang="zh-CN" altLang="en-US" sz="2000" b="1" dirty="0">
                <a:solidFill>
                  <a:schemeClr val="tx1"/>
                </a:solidFill>
              </a:rPr>
              <a:t>可以具有如下形式之一</a:t>
            </a:r>
            <a:endParaRPr lang="en-US" altLang="zh-CN" sz="2000" b="1" dirty="0">
              <a:solidFill>
                <a:schemeClr val="tx1"/>
              </a:solidFill>
            </a:endParaRPr>
          </a:p>
          <a:p>
            <a:pPr>
              <a:buClrTx/>
              <a:buFont typeface="Wingdings" panose="05000000000000000000" pitchFamily="2" charset="2"/>
              <a:buChar char="Ø"/>
              <a:defRPr/>
            </a:pPr>
            <a:r>
              <a:rPr lang="en-US" altLang="zh-CN" sz="2000" b="1" dirty="0">
                <a:solidFill>
                  <a:schemeClr val="tx1"/>
                </a:solidFill>
              </a:rPr>
              <a:t> </a:t>
            </a:r>
            <a:r>
              <a:rPr lang="zh-CN" altLang="en-US" sz="2000" b="1" dirty="0">
                <a:solidFill>
                  <a:schemeClr val="tx1"/>
                </a:solidFill>
              </a:rPr>
              <a:t>源程序中的</a:t>
            </a:r>
            <a:r>
              <a:rPr lang="zh-CN" altLang="en-US" sz="2000" b="1" dirty="0">
                <a:solidFill>
                  <a:srgbClr val="0000FF"/>
                </a:solidFill>
              </a:rPr>
              <a:t>名字 </a:t>
            </a:r>
            <a:r>
              <a:rPr lang="en-US" altLang="zh-CN" sz="2000" b="1" dirty="0">
                <a:solidFill>
                  <a:schemeClr val="tx1"/>
                </a:solidFill>
              </a:rPr>
              <a:t>(</a:t>
            </a:r>
            <a:r>
              <a:rPr lang="en-US" altLang="zh-CN" sz="2000" b="1" i="1" dirty="0">
                <a:solidFill>
                  <a:schemeClr val="tx1"/>
                </a:solidFill>
              </a:rPr>
              <a:t>name</a:t>
            </a:r>
            <a:r>
              <a:rPr lang="en-US" altLang="zh-CN" sz="2000" b="1" dirty="0">
                <a:solidFill>
                  <a:schemeClr val="tx1"/>
                </a:solidFill>
              </a:rPr>
              <a:t>)</a:t>
            </a:r>
          </a:p>
          <a:p>
            <a:pPr>
              <a:buClrTx/>
              <a:buFont typeface="Wingdings" panose="05000000000000000000" pitchFamily="2" charset="2"/>
              <a:buChar char="Ø"/>
              <a:defRPr/>
            </a:pPr>
            <a:r>
              <a:rPr lang="en-US" altLang="zh-CN" sz="2000" b="1" dirty="0">
                <a:solidFill>
                  <a:schemeClr val="tx1"/>
                </a:solidFill>
              </a:rPr>
              <a:t> </a:t>
            </a:r>
            <a:r>
              <a:rPr lang="zh-CN" altLang="en-US" sz="2000" b="1" dirty="0">
                <a:solidFill>
                  <a:srgbClr val="0000FF"/>
                </a:solidFill>
              </a:rPr>
              <a:t>常量</a:t>
            </a:r>
            <a:r>
              <a:rPr lang="zh-CN" altLang="en-US" sz="2000" b="1" dirty="0">
                <a:solidFill>
                  <a:srgbClr val="FF0000"/>
                </a:solidFill>
              </a:rPr>
              <a:t> </a:t>
            </a:r>
            <a:r>
              <a:rPr lang="en-US" altLang="zh-CN" sz="2000" b="1" dirty="0">
                <a:solidFill>
                  <a:schemeClr val="tx1"/>
                </a:solidFill>
              </a:rPr>
              <a:t>(</a:t>
            </a:r>
            <a:r>
              <a:rPr lang="en-US" altLang="zh-CN" sz="2000" b="1" i="1" dirty="0">
                <a:solidFill>
                  <a:schemeClr val="tx1"/>
                </a:solidFill>
              </a:rPr>
              <a:t>constant</a:t>
            </a:r>
            <a:r>
              <a:rPr lang="en-US" altLang="zh-CN" sz="2000" b="1" dirty="0">
                <a:solidFill>
                  <a:schemeClr val="tx1"/>
                </a:solidFill>
              </a:rPr>
              <a:t>)</a:t>
            </a:r>
          </a:p>
          <a:p>
            <a:pPr>
              <a:buClrTx/>
              <a:buFont typeface="Wingdings" panose="05000000000000000000" pitchFamily="2" charset="2"/>
              <a:buChar char="Ø"/>
              <a:defRPr/>
            </a:pPr>
            <a:r>
              <a:rPr lang="zh-CN" altLang="en-US" sz="2000" b="1" dirty="0">
                <a:solidFill>
                  <a:schemeClr val="tx1"/>
                </a:solidFill>
              </a:rPr>
              <a:t> 编译器生成的</a:t>
            </a:r>
            <a:r>
              <a:rPr lang="zh-CN" altLang="en-US" sz="2000" b="1" dirty="0">
                <a:solidFill>
                  <a:srgbClr val="0000FF"/>
                </a:solidFill>
              </a:rPr>
              <a:t>临时变量</a:t>
            </a:r>
            <a:r>
              <a:rPr lang="en-US" altLang="zh-CN" sz="2000" b="1" dirty="0">
                <a:solidFill>
                  <a:schemeClr val="tx1"/>
                </a:solidFill>
              </a:rPr>
              <a:t>(</a:t>
            </a:r>
            <a:r>
              <a:rPr lang="en-US" altLang="zh-CN" sz="2000" b="1" i="1" dirty="0">
                <a:solidFill>
                  <a:schemeClr val="tx1"/>
                </a:solidFill>
              </a:rPr>
              <a:t>temporary</a:t>
            </a:r>
            <a:r>
              <a:rPr lang="en-US" altLang="zh-CN" sz="2000" b="1" dirty="0">
                <a:solidFill>
                  <a:schemeClr val="tx1"/>
                </a:solidFill>
              </a:rPr>
              <a:t>)</a:t>
            </a:r>
            <a:endParaRPr lang="en-US" altLang="zh-CN" sz="2000" b="1" dirty="0">
              <a:solidFill>
                <a:schemeClr val="tx1"/>
              </a:solidFill>
              <a:ea typeface="楷体_GB2312" pitchFamily="49" charset="-122"/>
            </a:endParaRPr>
          </a:p>
          <a:p>
            <a:pPr>
              <a:buNone/>
            </a:pPr>
            <a:endParaRPr lang="zh-CN" altLang="en-US" sz="2000" dirty="0">
              <a:solidFill>
                <a:schemeClr val="tx1"/>
              </a:solidFill>
            </a:endParaRPr>
          </a:p>
        </p:txBody>
      </p:sp>
      <p:grpSp>
        <p:nvGrpSpPr>
          <p:cNvPr id="7" name="组合 14"/>
          <p:cNvGrpSpPr/>
          <p:nvPr/>
        </p:nvGrpSpPr>
        <p:grpSpPr>
          <a:xfrm>
            <a:off x="-786" y="195486"/>
            <a:ext cx="756363" cy="432048"/>
            <a:chOff x="-786" y="195486"/>
            <a:chExt cx="756363" cy="432048"/>
          </a:xfrm>
        </p:grpSpPr>
        <p:sp>
          <p:nvSpPr>
            <p:cNvPr id="8" name="五边形 7"/>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五边形 8"/>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aphicFrame>
        <p:nvGraphicFramePr>
          <p:cNvPr id="12" name="表格 11"/>
          <p:cNvGraphicFramePr>
            <a:graphicFrameLocks noGrp="1"/>
          </p:cNvGraphicFramePr>
          <p:nvPr>
            <p:extLst>
              <p:ext uri="{D42A27DB-BD31-4B8C-83A1-F6EECF244321}">
                <p14:modId xmlns:p14="http://schemas.microsoft.com/office/powerpoint/2010/main" val="58183005"/>
              </p:ext>
            </p:extLst>
          </p:nvPr>
        </p:nvGraphicFramePr>
        <p:xfrm>
          <a:off x="390411" y="758010"/>
          <a:ext cx="3677533" cy="4190004"/>
        </p:xfrm>
        <a:graphic>
          <a:graphicData uri="http://schemas.openxmlformats.org/drawingml/2006/table">
            <a:tbl>
              <a:tblPr/>
              <a:tblGrid>
                <a:gridCol w="686450">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766947">
                  <a:extLst>
                    <a:ext uri="{9D8B030D-6E8A-4147-A177-3AD203B41FA5}">
                      <a16:colId xmlns:a16="http://schemas.microsoft.com/office/drawing/2014/main" val="20002"/>
                    </a:ext>
                  </a:extLst>
                </a:gridCol>
              </a:tblGrid>
              <a:tr h="125060">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defRPr/>
                      </a:pPr>
                      <a:r>
                        <a:rPr kumimoji="0" lang="zh-CN" altLang="en-US" sz="15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序号</a:t>
                      </a: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defRPr/>
                      </a:pPr>
                      <a:r>
                        <a:rPr kumimoji="0" lang="zh-CN" altLang="en-US" sz="15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指令类型</a:t>
                      </a: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指令形式</a:t>
                      </a:r>
                      <a:endParaRPr kumimoji="0" lang="en-US" altLang="en-US" sz="15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0">
                <a:tc>
                  <a:txBody>
                    <a:bodyPr/>
                    <a:lstStyle/>
                    <a:p>
                      <a:r>
                        <a:rPr lang="en-US" altLang="zh-CN" sz="1500" b="1" dirty="0">
                          <a:solidFill>
                            <a:schemeClr val="tx1"/>
                          </a:solidFill>
                        </a:rPr>
                        <a:t>    1</a:t>
                      </a:r>
                      <a:endParaRPr lang="zh-CN" altLang="en-US" sz="1500" b="1" dirty="0">
                        <a:solidFill>
                          <a:schemeClr val="tx1"/>
                        </a:solidFill>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a:r>
                        <a:rPr lang="zh-CN" altLang="en-US" sz="1500" b="1" dirty="0">
                          <a:solidFill>
                            <a:schemeClr val="tx1"/>
                          </a:solidFill>
                        </a:rPr>
                        <a:t>赋值指令</a:t>
                      </a: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x</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y</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op</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z  </a:t>
                      </a:r>
                    </a:p>
                    <a:p>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x</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 </a:t>
                      </a:r>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op</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y</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endParaRPr lang="zh-CN" altLang="en-US" sz="1500" b="1" dirty="0">
                        <a:latin typeface="Times New Roman" panose="02020603050405020304" pitchFamily="18" charset="0"/>
                        <a:cs typeface="Times New Roman" panose="02020603050405020304" pitchFamily="18" charset="0"/>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r>
                        <a:rPr lang="en-US" altLang="zh-CN" sz="1500" b="1" dirty="0">
                          <a:solidFill>
                            <a:schemeClr val="tx1"/>
                          </a:solidFill>
                        </a:rPr>
                        <a:t>    2</a:t>
                      </a:r>
                      <a:endParaRPr lang="zh-CN" altLang="en-US" sz="1500" b="1" dirty="0">
                        <a:solidFill>
                          <a:schemeClr val="tx1"/>
                        </a:solidFill>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kern="1200" dirty="0">
                          <a:solidFill>
                            <a:schemeClr val="tx1"/>
                          </a:solidFill>
                          <a:latin typeface="+mn-lt"/>
                          <a:ea typeface="+mn-ea"/>
                          <a:cs typeface="+mn-cs"/>
                        </a:rPr>
                        <a:t>复制指令</a:t>
                      </a:r>
                      <a:endParaRPr lang="en-US" altLang="zh-CN" sz="1500" b="1" kern="1200" dirty="0">
                        <a:solidFill>
                          <a:schemeClr val="tx1"/>
                        </a:solidFill>
                        <a:latin typeface="+mn-lt"/>
                        <a:ea typeface="+mn-ea"/>
                        <a:cs typeface="+mn-cs"/>
                      </a:endParaRPr>
                    </a:p>
                  </a:txBody>
                  <a:tcPr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x</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y</a:t>
                      </a:r>
                      <a:endParaRPr lang="zh-CN" altLang="en-US" sz="1500" b="1" dirty="0">
                        <a:latin typeface="Times New Roman" panose="02020603050405020304" pitchFamily="18" charset="0"/>
                        <a:cs typeface="Times New Roman" panose="02020603050405020304" pitchFamily="18" charset="0"/>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r>
                        <a:rPr lang="en-US" altLang="zh-CN" sz="1500" b="1" dirty="0">
                          <a:solidFill>
                            <a:schemeClr val="tx1"/>
                          </a:solidFill>
                        </a:rPr>
                        <a:t>    3</a:t>
                      </a:r>
                      <a:endParaRPr lang="zh-CN" altLang="en-US" sz="1500" b="1" dirty="0">
                        <a:solidFill>
                          <a:schemeClr val="tx1"/>
                        </a:solidFill>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l" defTabSz="914400" rtl="0" eaLnBrk="1" latinLnBrk="0" hangingPunct="1"/>
                      <a:r>
                        <a:rPr lang="zh-CN" altLang="en-US" sz="1500" b="1" kern="1200" dirty="0">
                          <a:solidFill>
                            <a:schemeClr val="tx1"/>
                          </a:solidFill>
                          <a:latin typeface="+mn-lt"/>
                          <a:ea typeface="+mn-ea"/>
                          <a:cs typeface="+mn-cs"/>
                        </a:rPr>
                        <a:t>条件跳转</a:t>
                      </a:r>
                    </a:p>
                  </a:txBody>
                  <a:tcPr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if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x</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0" u="none" strike="noStrike" kern="1200" cap="none" spc="0" normalizeH="0" baseline="0" noProof="0" dirty="0" err="1">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relop</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y</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goto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n</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endParaRPr lang="zh-CN" altLang="en-US" sz="1500" b="1" dirty="0">
                        <a:latin typeface="Times New Roman" panose="02020603050405020304" pitchFamily="18" charset="0"/>
                        <a:cs typeface="Times New Roman" panose="02020603050405020304" pitchFamily="18" charset="0"/>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r>
                        <a:rPr lang="en-US" altLang="zh-CN" sz="1500" b="1" dirty="0">
                          <a:solidFill>
                            <a:schemeClr val="tx1"/>
                          </a:solidFill>
                        </a:rPr>
                        <a:t>    4</a:t>
                      </a:r>
                      <a:endParaRPr lang="zh-CN" altLang="en-US" sz="1500" b="1" dirty="0">
                        <a:solidFill>
                          <a:schemeClr val="tx1"/>
                        </a:solidFill>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kern="1200" dirty="0">
                          <a:solidFill>
                            <a:schemeClr val="tx1"/>
                          </a:solidFill>
                          <a:latin typeface="+mn-lt"/>
                          <a:ea typeface="+mn-ea"/>
                          <a:cs typeface="+mn-cs"/>
                        </a:rPr>
                        <a:t>非条件跳转</a:t>
                      </a:r>
                      <a:endParaRPr lang="en-US" altLang="zh-CN" sz="1500" b="1" kern="1200" dirty="0">
                        <a:solidFill>
                          <a:schemeClr val="tx1"/>
                        </a:solidFill>
                        <a:latin typeface="+mn-lt"/>
                        <a:ea typeface="+mn-ea"/>
                        <a:cs typeface="+mn-cs"/>
                      </a:endParaRPr>
                    </a:p>
                  </a:txBody>
                  <a:tcPr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goto</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n</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endParaRPr lang="zh-CN" altLang="en-US" sz="1500" b="1" dirty="0">
                        <a:latin typeface="Times New Roman" panose="02020603050405020304" pitchFamily="18" charset="0"/>
                        <a:cs typeface="Times New Roman" panose="02020603050405020304" pitchFamily="18" charset="0"/>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r>
                        <a:rPr lang="en-US" altLang="zh-CN" sz="1500" b="1" dirty="0">
                          <a:solidFill>
                            <a:schemeClr val="tx1"/>
                          </a:solidFill>
                        </a:rPr>
                        <a:t>    5</a:t>
                      </a:r>
                      <a:endParaRPr lang="zh-CN" altLang="en-US" sz="1500" b="1" dirty="0">
                        <a:solidFill>
                          <a:schemeClr val="tx1"/>
                        </a:solidFill>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l" defTabSz="914400" rtl="0" eaLnBrk="1" latinLnBrk="0" hangingPunct="1"/>
                      <a:r>
                        <a:rPr lang="zh-CN" altLang="en-US" sz="1500" b="1" kern="1200" dirty="0">
                          <a:solidFill>
                            <a:schemeClr val="tx1"/>
                          </a:solidFill>
                          <a:latin typeface="+mn-lt"/>
                          <a:ea typeface="+mn-ea"/>
                          <a:cs typeface="+mn-cs"/>
                        </a:rPr>
                        <a:t>参数传递</a:t>
                      </a:r>
                    </a:p>
                  </a:txBody>
                  <a:tcPr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param</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x</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endParaRPr lang="zh-CN" altLang="en-US" sz="1500" b="1" dirty="0">
                        <a:latin typeface="Times New Roman" panose="02020603050405020304" pitchFamily="18" charset="0"/>
                        <a:cs typeface="Times New Roman" panose="02020603050405020304" pitchFamily="18" charset="0"/>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22980">
                <a:tc>
                  <a:txBody>
                    <a:bodyPr/>
                    <a:lstStyle/>
                    <a:p>
                      <a:r>
                        <a:rPr lang="en-US" altLang="zh-CN" sz="1500" b="1" dirty="0">
                          <a:solidFill>
                            <a:schemeClr val="tx1"/>
                          </a:solidFill>
                        </a:rPr>
                        <a:t>    6</a:t>
                      </a:r>
                      <a:endParaRPr lang="zh-CN" altLang="en-US" sz="1500" b="1" dirty="0">
                        <a:solidFill>
                          <a:schemeClr val="tx1"/>
                        </a:solidFill>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3333CC"/>
                        </a:buClr>
                        <a:buSzTx/>
                        <a:buFont typeface="Wingdings" panose="05000000000000000000" pitchFamily="2" charset="2"/>
                        <a:buNone/>
                        <a:defRPr/>
                      </a:pPr>
                      <a:r>
                        <a:rPr lang="zh-CN" altLang="en-US" sz="1500" b="1" kern="1200" noProof="0" dirty="0">
                          <a:solidFill>
                            <a:schemeClr val="tx1"/>
                          </a:solidFill>
                          <a:latin typeface="+mn-lt"/>
                          <a:ea typeface="+mn-ea"/>
                          <a:cs typeface="+mn-cs"/>
                        </a:rPr>
                        <a:t>过程调用</a:t>
                      </a:r>
                      <a:endParaRPr lang="en-US" altLang="zh-CN" sz="1500" b="1" kern="1200" noProof="0" dirty="0">
                        <a:solidFill>
                          <a:schemeClr val="tx1"/>
                        </a:solidFill>
                        <a:latin typeface="+mn-lt"/>
                        <a:ea typeface="+mn-ea"/>
                        <a:cs typeface="+mn-cs"/>
                      </a:endParaRPr>
                    </a:p>
                    <a:p>
                      <a:pPr marL="0" marR="0" lvl="0" indent="0" algn="l" defTabSz="914400" rtl="0" eaLnBrk="1" fontAlgn="base" latinLnBrk="0" hangingPunct="1">
                        <a:lnSpc>
                          <a:spcPct val="100000"/>
                        </a:lnSpc>
                        <a:spcBef>
                          <a:spcPct val="0"/>
                        </a:spcBef>
                        <a:spcAft>
                          <a:spcPct val="0"/>
                        </a:spcAft>
                        <a:buClr>
                          <a:srgbClr val="3333CC"/>
                        </a:buClr>
                        <a:buSzTx/>
                        <a:buFont typeface="Wingdings" panose="05000000000000000000" pitchFamily="2" charset="2"/>
                        <a:buNone/>
                        <a:defRPr/>
                      </a:pPr>
                      <a:r>
                        <a:rPr lang="zh-CN" altLang="en-US" sz="1500" b="1" kern="1200" noProof="0" dirty="0">
                          <a:solidFill>
                            <a:schemeClr val="tx1"/>
                          </a:solidFill>
                          <a:latin typeface="+mn-lt"/>
                          <a:ea typeface="+mn-ea"/>
                          <a:cs typeface="+mn-cs"/>
                        </a:rPr>
                        <a:t>函数调用</a:t>
                      </a:r>
                      <a:endParaRPr lang="en-US" altLang="zh-CN" sz="1500" b="1" kern="1200" noProof="0" dirty="0">
                        <a:solidFill>
                          <a:schemeClr val="tx1"/>
                        </a:solidFill>
                        <a:latin typeface="+mn-lt"/>
                        <a:ea typeface="+mn-ea"/>
                        <a:cs typeface="+mn-cs"/>
                      </a:endParaRPr>
                    </a:p>
                  </a:txBody>
                  <a:tcPr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call</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p</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n</a:t>
                      </a:r>
                    </a:p>
                    <a:p>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y </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call</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p</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n</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endParaRPr lang="zh-CN" altLang="en-US" sz="1500" b="1" dirty="0">
                        <a:latin typeface="Times New Roman" panose="02020603050405020304" pitchFamily="18" charset="0"/>
                        <a:cs typeface="Times New Roman" panose="02020603050405020304" pitchFamily="18" charset="0"/>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r>
                        <a:rPr lang="en-US" altLang="zh-CN" sz="1500" b="1" dirty="0">
                          <a:solidFill>
                            <a:schemeClr val="tx1"/>
                          </a:solidFill>
                        </a:rPr>
                        <a:t>    7</a:t>
                      </a:r>
                      <a:endParaRPr lang="zh-CN" altLang="en-US" sz="1500" b="1" dirty="0">
                        <a:solidFill>
                          <a:schemeClr val="tx1"/>
                        </a:solidFill>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500" b="1" kern="1200" dirty="0">
                          <a:solidFill>
                            <a:schemeClr val="tx1"/>
                          </a:solidFill>
                          <a:latin typeface="+mn-lt"/>
                          <a:ea typeface="+mn-ea"/>
                          <a:cs typeface="+mn-cs"/>
                        </a:rPr>
                        <a:t>过程返回</a:t>
                      </a:r>
                      <a:endParaRPr lang="en-US" altLang="zh-CN" sz="1500" b="1" kern="1200" dirty="0">
                        <a:solidFill>
                          <a:schemeClr val="tx1"/>
                        </a:solidFill>
                        <a:latin typeface="+mn-lt"/>
                        <a:ea typeface="+mn-ea"/>
                        <a:cs typeface="+mn-cs"/>
                      </a:endParaRPr>
                    </a:p>
                  </a:txBody>
                  <a:tcPr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return</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x</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endParaRPr lang="zh-CN" altLang="en-US" sz="1500" b="1" dirty="0">
                        <a:latin typeface="Times New Roman" panose="02020603050405020304" pitchFamily="18" charset="0"/>
                        <a:cs typeface="Times New Roman" panose="02020603050405020304" pitchFamily="18" charset="0"/>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r>
                        <a:rPr lang="en-US" altLang="zh-CN" sz="1500" b="1" dirty="0">
                          <a:solidFill>
                            <a:schemeClr val="tx1"/>
                          </a:solidFill>
                        </a:rPr>
                        <a:t>    8</a:t>
                      </a:r>
                      <a:endParaRPr lang="zh-CN" altLang="en-US" sz="1500" b="1" dirty="0">
                        <a:solidFill>
                          <a:schemeClr val="tx1"/>
                        </a:solidFill>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l" defTabSz="914400" rtl="0" eaLnBrk="1" latinLnBrk="0" hangingPunct="1"/>
                      <a:r>
                        <a:rPr lang="zh-CN" altLang="en-US" sz="1500" b="1" kern="1200" dirty="0">
                          <a:solidFill>
                            <a:schemeClr val="tx1"/>
                          </a:solidFill>
                          <a:latin typeface="+mn-lt"/>
                          <a:ea typeface="+mn-ea"/>
                          <a:cs typeface="+mn-cs"/>
                        </a:rPr>
                        <a:t>数组引用</a:t>
                      </a:r>
                    </a:p>
                  </a:txBody>
                  <a:tcPr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x</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y</a:t>
                      </a:r>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1500" b="1" i="1" u="none" strike="noStrike" kern="1200" cap="none" spc="0" normalizeH="0" baseline="0" noProof="0" dirty="0" err="1">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i</a:t>
                      </a:r>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a:t>
                      </a:r>
                      <a:endParaRPr lang="zh-CN" altLang="en-US" sz="1500" b="1" dirty="0">
                        <a:solidFill>
                          <a:srgbClr val="FF0000"/>
                        </a:solidFill>
                        <a:latin typeface="Times New Roman" panose="02020603050405020304" pitchFamily="18" charset="0"/>
                        <a:cs typeface="Times New Roman" panose="02020603050405020304" pitchFamily="18" charset="0"/>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r>
                        <a:rPr lang="en-US" altLang="zh-CN" sz="1500" b="1" dirty="0">
                          <a:solidFill>
                            <a:schemeClr val="tx1"/>
                          </a:solidFill>
                        </a:rPr>
                        <a:t>    9</a:t>
                      </a:r>
                      <a:endParaRPr lang="zh-CN" altLang="en-US" sz="1500" b="1" dirty="0">
                        <a:solidFill>
                          <a:schemeClr val="tx1"/>
                        </a:solidFill>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l" defTabSz="914400" rtl="0" eaLnBrk="1" latinLnBrk="0" hangingPunct="1"/>
                      <a:r>
                        <a:rPr lang="zh-CN" altLang="en-US" sz="1500" b="1" kern="1200" dirty="0">
                          <a:solidFill>
                            <a:schemeClr val="tx1"/>
                          </a:solidFill>
                          <a:latin typeface="+mn-lt"/>
                          <a:ea typeface="+mn-ea"/>
                          <a:cs typeface="+mn-cs"/>
                        </a:rPr>
                        <a:t>数组赋值</a:t>
                      </a:r>
                    </a:p>
                  </a:txBody>
                  <a:tcPr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3333CC"/>
                        </a:buClr>
                        <a:buSzTx/>
                        <a:buFont typeface="Wingdings" panose="05000000000000000000" pitchFamily="2" charset="2"/>
                        <a:buNone/>
                        <a:defRPr/>
                      </a:pP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x</a:t>
                      </a:r>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1500" b="1" i="1" u="none" strike="noStrike" kern="1200" cap="none" spc="0" normalizeH="0" baseline="0" noProof="0" dirty="0" err="1">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i</a:t>
                      </a:r>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y</a:t>
                      </a: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649876">
                <a:tc>
                  <a:txBody>
                    <a:bodyPr/>
                    <a:lstStyle/>
                    <a:p>
                      <a:r>
                        <a:rPr lang="en-US" altLang="zh-CN" sz="1500" b="1" dirty="0">
                          <a:solidFill>
                            <a:schemeClr val="tx1"/>
                          </a:solidFill>
                        </a:rPr>
                        <a:t>   10</a:t>
                      </a:r>
                      <a:endParaRPr lang="zh-CN" altLang="en-US" sz="1500" b="1" dirty="0">
                        <a:solidFill>
                          <a:schemeClr val="tx1"/>
                        </a:solidFill>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l" defTabSz="914400" rtl="0" eaLnBrk="1" latinLnBrk="0" hangingPunct="1"/>
                      <a:r>
                        <a:rPr lang="zh-CN" altLang="en-US" sz="1500" b="1" kern="1200" dirty="0">
                          <a:solidFill>
                            <a:schemeClr val="tx1"/>
                          </a:solidFill>
                          <a:latin typeface="+mn-lt"/>
                          <a:ea typeface="+mn-ea"/>
                          <a:cs typeface="+mn-cs"/>
                        </a:rPr>
                        <a:t>地址及</a:t>
                      </a:r>
                      <a:endParaRPr lang="en-US" altLang="zh-CN" sz="1500" b="1" kern="1200" dirty="0">
                        <a:solidFill>
                          <a:schemeClr val="tx1"/>
                        </a:solidFill>
                        <a:latin typeface="+mn-lt"/>
                        <a:ea typeface="+mn-ea"/>
                        <a:cs typeface="+mn-cs"/>
                      </a:endParaRPr>
                    </a:p>
                    <a:p>
                      <a:pPr marL="0" algn="l" defTabSz="914400" rtl="0" eaLnBrk="1" latinLnBrk="0" hangingPunct="1"/>
                      <a:r>
                        <a:rPr lang="zh-CN" altLang="en-US" sz="1500" b="1" kern="1200" dirty="0">
                          <a:solidFill>
                            <a:schemeClr val="tx1"/>
                          </a:solidFill>
                          <a:latin typeface="+mn-lt"/>
                          <a:ea typeface="+mn-ea"/>
                          <a:cs typeface="+mn-cs"/>
                        </a:rPr>
                        <a:t>指针操作</a:t>
                      </a: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3333CC"/>
                        </a:buClr>
                        <a:buSzTx/>
                        <a:buFontTx/>
                        <a:buNone/>
                        <a:defRPr/>
                      </a:pP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x</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=&amp;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y</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
                          <a:srgbClr val="3333CC"/>
                        </a:buClr>
                        <a:buSzTx/>
                        <a:buFontTx/>
                        <a:buNone/>
                        <a:defRPr/>
                      </a:pP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x</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y</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
                          <a:srgbClr val="3333CC"/>
                        </a:buClr>
                        <a:buSzTx/>
                        <a:buFontTx/>
                        <a:buNone/>
                        <a:defRPr/>
                      </a:pPr>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x</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y</a:t>
                      </a: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 calcmode="lin" valueType="num">
                                      <p:cBhvr>
                                        <p:cTn id="7" dur="500" fill="hold"/>
                                        <p:tgtEl>
                                          <p:spTgt spid="11">
                                            <p:bg/>
                                          </p:spTgt>
                                        </p:tgtEl>
                                        <p:attrNameLst>
                                          <p:attrName>ppt_w</p:attrName>
                                        </p:attrNameLst>
                                      </p:cBhvr>
                                      <p:tavLst>
                                        <p:tav tm="0">
                                          <p:val>
                                            <p:fltVal val="0"/>
                                          </p:val>
                                        </p:tav>
                                        <p:tav tm="100000">
                                          <p:val>
                                            <p:strVal val="#ppt_w"/>
                                          </p:val>
                                        </p:tav>
                                      </p:tavLst>
                                    </p:anim>
                                    <p:anim calcmode="lin" valueType="num">
                                      <p:cBhvr>
                                        <p:cTn id="8" dur="500" fill="hold"/>
                                        <p:tgtEl>
                                          <p:spTgt spid="11">
                                            <p:bg/>
                                          </p:spTgt>
                                        </p:tgtEl>
                                        <p:attrNameLst>
                                          <p:attrName>ppt_h</p:attrName>
                                        </p:attrNameLst>
                                      </p:cBhvr>
                                      <p:tavLst>
                                        <p:tav tm="0">
                                          <p:val>
                                            <p:fltVal val="0"/>
                                          </p:val>
                                        </p:tav>
                                        <p:tav tm="100000">
                                          <p:val>
                                            <p:strVal val="#ppt_h"/>
                                          </p:val>
                                        </p:tav>
                                      </p:tavLst>
                                    </p:anim>
                                    <p:animEffect transition="in" filter="fade">
                                      <p:cBhvr>
                                        <p:cTn id="9" dur="500"/>
                                        <p:tgtEl>
                                          <p:spTgt spid="11">
                                            <p:bg/>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p:cTn id="12" dur="5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1">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 calcmode="lin" valueType="num">
                                      <p:cBhvr>
                                        <p:cTn id="19" dur="500" fill="hold"/>
                                        <p:tgtEl>
                                          <p:spTgt spid="11">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11">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11">
                                            <p:txEl>
                                              <p:pRg st="1" end="1"/>
                                            </p:tx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anim calcmode="lin" valueType="num">
                                      <p:cBhvr>
                                        <p:cTn id="24" dur="500" fill="hold"/>
                                        <p:tgtEl>
                                          <p:spTgt spid="11">
                                            <p:txEl>
                                              <p:pRg st="2" end="2"/>
                                            </p:txEl>
                                          </p:spTgt>
                                        </p:tgtEl>
                                        <p:attrNameLst>
                                          <p:attrName>ppt_w</p:attrName>
                                        </p:attrNameLst>
                                      </p:cBhvr>
                                      <p:tavLst>
                                        <p:tav tm="0">
                                          <p:val>
                                            <p:fltVal val="0"/>
                                          </p:val>
                                        </p:tav>
                                        <p:tav tm="100000">
                                          <p:val>
                                            <p:strVal val="#ppt_w"/>
                                          </p:val>
                                        </p:tav>
                                      </p:tavLst>
                                    </p:anim>
                                    <p:anim calcmode="lin" valueType="num">
                                      <p:cBhvr>
                                        <p:cTn id="25" dur="500" fill="hold"/>
                                        <p:tgtEl>
                                          <p:spTgt spid="11">
                                            <p:txEl>
                                              <p:pRg st="2" end="2"/>
                                            </p:txEl>
                                          </p:spTgt>
                                        </p:tgtEl>
                                        <p:attrNameLst>
                                          <p:attrName>ppt_h</p:attrName>
                                        </p:attrNameLst>
                                      </p:cBhvr>
                                      <p:tavLst>
                                        <p:tav tm="0">
                                          <p:val>
                                            <p:fltVal val="0"/>
                                          </p:val>
                                        </p:tav>
                                        <p:tav tm="100000">
                                          <p:val>
                                            <p:strVal val="#ppt_h"/>
                                          </p:val>
                                        </p:tav>
                                      </p:tavLst>
                                    </p:anim>
                                    <p:animEffect transition="in" filter="fade">
                                      <p:cBhvr>
                                        <p:cTn id="26" dur="500"/>
                                        <p:tgtEl>
                                          <p:spTgt spid="11">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1">
                                            <p:txEl>
                                              <p:pRg st="3" end="3"/>
                                            </p:txEl>
                                          </p:spTgt>
                                        </p:tgtEl>
                                        <p:attrNameLst>
                                          <p:attrName>style.visibility</p:attrName>
                                        </p:attrNameLst>
                                      </p:cBhvr>
                                      <p:to>
                                        <p:strVal val="visible"/>
                                      </p:to>
                                    </p:set>
                                    <p:anim calcmode="lin" valueType="num">
                                      <p:cBhvr>
                                        <p:cTn id="31" dur="500" fill="hold"/>
                                        <p:tgtEl>
                                          <p:spTgt spid="11">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11">
                                            <p:txEl>
                                              <p:pRg st="3" end="3"/>
                                            </p:txEl>
                                          </p:spTgt>
                                        </p:tgtEl>
                                        <p:attrNameLst>
                                          <p:attrName>ppt_h</p:attrName>
                                        </p:attrNameLst>
                                      </p:cBhvr>
                                      <p:tavLst>
                                        <p:tav tm="0">
                                          <p:val>
                                            <p:fltVal val="0"/>
                                          </p:val>
                                        </p:tav>
                                        <p:tav tm="100000">
                                          <p:val>
                                            <p:strVal val="#ppt_h"/>
                                          </p:val>
                                        </p:tav>
                                      </p:tavLst>
                                    </p:anim>
                                    <p:animEffect transition="in" filter="fade">
                                      <p:cBhvr>
                                        <p:cTn id="33" dur="500"/>
                                        <p:tgtEl>
                                          <p:spTgt spid="11">
                                            <p:txEl>
                                              <p:pRg st="3" end="3"/>
                                            </p:txEl>
                                          </p:spTgt>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1">
                                            <p:txEl>
                                              <p:pRg st="4" end="4"/>
                                            </p:txEl>
                                          </p:spTgt>
                                        </p:tgtEl>
                                        <p:attrNameLst>
                                          <p:attrName>style.visibility</p:attrName>
                                        </p:attrNameLst>
                                      </p:cBhvr>
                                      <p:to>
                                        <p:strVal val="visible"/>
                                      </p:to>
                                    </p:set>
                                    <p:anim calcmode="lin" valueType="num">
                                      <p:cBhvr>
                                        <p:cTn id="36" dur="500" fill="hold"/>
                                        <p:tgtEl>
                                          <p:spTgt spid="11">
                                            <p:txEl>
                                              <p:pRg st="4" end="4"/>
                                            </p:txEl>
                                          </p:spTgt>
                                        </p:tgtEl>
                                        <p:attrNameLst>
                                          <p:attrName>ppt_w</p:attrName>
                                        </p:attrNameLst>
                                      </p:cBhvr>
                                      <p:tavLst>
                                        <p:tav tm="0">
                                          <p:val>
                                            <p:fltVal val="0"/>
                                          </p:val>
                                        </p:tav>
                                        <p:tav tm="100000">
                                          <p:val>
                                            <p:strVal val="#ppt_w"/>
                                          </p:val>
                                        </p:tav>
                                      </p:tavLst>
                                    </p:anim>
                                    <p:anim calcmode="lin" valueType="num">
                                      <p:cBhvr>
                                        <p:cTn id="37" dur="500" fill="hold"/>
                                        <p:tgtEl>
                                          <p:spTgt spid="11">
                                            <p:txEl>
                                              <p:pRg st="4" end="4"/>
                                            </p:txEl>
                                          </p:spTgt>
                                        </p:tgtEl>
                                        <p:attrNameLst>
                                          <p:attrName>ppt_h</p:attrName>
                                        </p:attrNameLst>
                                      </p:cBhvr>
                                      <p:tavLst>
                                        <p:tav tm="0">
                                          <p:val>
                                            <p:fltVal val="0"/>
                                          </p:val>
                                        </p:tav>
                                        <p:tav tm="100000">
                                          <p:val>
                                            <p:strVal val="#ppt_h"/>
                                          </p:val>
                                        </p:tav>
                                      </p:tavLst>
                                    </p:anim>
                                    <p:animEffect transition="in" filter="fade">
                                      <p:cBhvr>
                                        <p:cTn id="38" dur="500"/>
                                        <p:tgtEl>
                                          <p:spTgt spid="11">
                                            <p:txEl>
                                              <p:pRg st="4" end="4"/>
                                            </p:txEl>
                                          </p:spTgt>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1">
                                            <p:txEl>
                                              <p:pRg st="5" end="5"/>
                                            </p:txEl>
                                          </p:spTgt>
                                        </p:tgtEl>
                                        <p:attrNameLst>
                                          <p:attrName>style.visibility</p:attrName>
                                        </p:attrNameLst>
                                      </p:cBhvr>
                                      <p:to>
                                        <p:strVal val="visible"/>
                                      </p:to>
                                    </p:set>
                                    <p:anim calcmode="lin" valueType="num">
                                      <p:cBhvr>
                                        <p:cTn id="41" dur="500" fill="hold"/>
                                        <p:tgtEl>
                                          <p:spTgt spid="11">
                                            <p:txEl>
                                              <p:pRg st="5" end="5"/>
                                            </p:txEl>
                                          </p:spTgt>
                                        </p:tgtEl>
                                        <p:attrNameLst>
                                          <p:attrName>ppt_w</p:attrName>
                                        </p:attrNameLst>
                                      </p:cBhvr>
                                      <p:tavLst>
                                        <p:tav tm="0">
                                          <p:val>
                                            <p:fltVal val="0"/>
                                          </p:val>
                                        </p:tav>
                                        <p:tav tm="100000">
                                          <p:val>
                                            <p:strVal val="#ppt_w"/>
                                          </p:val>
                                        </p:tav>
                                      </p:tavLst>
                                    </p:anim>
                                    <p:anim calcmode="lin" valueType="num">
                                      <p:cBhvr>
                                        <p:cTn id="42" dur="500" fill="hold"/>
                                        <p:tgtEl>
                                          <p:spTgt spid="11">
                                            <p:txEl>
                                              <p:pRg st="5" end="5"/>
                                            </p:txEl>
                                          </p:spTgt>
                                        </p:tgtEl>
                                        <p:attrNameLst>
                                          <p:attrName>ppt_h</p:attrName>
                                        </p:attrNameLst>
                                      </p:cBhvr>
                                      <p:tavLst>
                                        <p:tav tm="0">
                                          <p:val>
                                            <p:fltVal val="0"/>
                                          </p:val>
                                        </p:tav>
                                        <p:tav tm="100000">
                                          <p:val>
                                            <p:strVal val="#ppt_h"/>
                                          </p:val>
                                        </p:tav>
                                      </p:tavLst>
                                    </p:anim>
                                    <p:animEffect transition="in" filter="fade">
                                      <p:cBhvr>
                                        <p:cTn id="43" dur="500"/>
                                        <p:tgtEl>
                                          <p:spTgt spid="11">
                                            <p:txEl>
                                              <p:pRg st="5" end="5"/>
                                            </p:txEl>
                                          </p:spTgt>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1">
                                            <p:txEl>
                                              <p:pRg st="6" end="6"/>
                                            </p:txEl>
                                          </p:spTgt>
                                        </p:tgtEl>
                                        <p:attrNameLst>
                                          <p:attrName>style.visibility</p:attrName>
                                        </p:attrNameLst>
                                      </p:cBhvr>
                                      <p:to>
                                        <p:strVal val="visible"/>
                                      </p:to>
                                    </p:set>
                                    <p:anim calcmode="lin" valueType="num">
                                      <p:cBhvr>
                                        <p:cTn id="46" dur="500" fill="hold"/>
                                        <p:tgtEl>
                                          <p:spTgt spid="11">
                                            <p:txEl>
                                              <p:pRg st="6" end="6"/>
                                            </p:txEl>
                                          </p:spTgt>
                                        </p:tgtEl>
                                        <p:attrNameLst>
                                          <p:attrName>ppt_w</p:attrName>
                                        </p:attrNameLst>
                                      </p:cBhvr>
                                      <p:tavLst>
                                        <p:tav tm="0">
                                          <p:val>
                                            <p:fltVal val="0"/>
                                          </p:val>
                                        </p:tav>
                                        <p:tav tm="100000">
                                          <p:val>
                                            <p:strVal val="#ppt_w"/>
                                          </p:val>
                                        </p:tav>
                                      </p:tavLst>
                                    </p:anim>
                                    <p:anim calcmode="lin" valueType="num">
                                      <p:cBhvr>
                                        <p:cTn id="47" dur="500" fill="hold"/>
                                        <p:tgtEl>
                                          <p:spTgt spid="11">
                                            <p:txEl>
                                              <p:pRg st="6" end="6"/>
                                            </p:txEl>
                                          </p:spTgt>
                                        </p:tgtEl>
                                        <p:attrNameLst>
                                          <p:attrName>ppt_h</p:attrName>
                                        </p:attrNameLst>
                                      </p:cBhvr>
                                      <p:tavLst>
                                        <p:tav tm="0">
                                          <p:val>
                                            <p:fltVal val="0"/>
                                          </p:val>
                                        </p:tav>
                                        <p:tav tm="100000">
                                          <p:val>
                                            <p:strVal val="#ppt_h"/>
                                          </p:val>
                                        </p:tav>
                                      </p:tavLst>
                                    </p:anim>
                                    <p:animEffect transition="in" filter="fade">
                                      <p:cBhvr>
                                        <p:cTn id="48"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120" y="627534"/>
            <a:ext cx="3151946" cy="208510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内容占位符 1"/>
          <p:cNvSpPr>
            <a:spLocks noGrp="1"/>
          </p:cNvSpPr>
          <p:nvPr>
            <p:ph idx="1"/>
          </p:nvPr>
        </p:nvSpPr>
        <p:spPr>
          <a:xfrm>
            <a:off x="228605" y="785800"/>
            <a:ext cx="5927571" cy="4297825"/>
          </a:xfrm>
        </p:spPr>
        <p:txBody>
          <a:bodyPr>
            <a:noAutofit/>
          </a:bodyPr>
          <a:lstStyle/>
          <a:p>
            <a:pPr>
              <a:lnSpc>
                <a:spcPts val="2000"/>
              </a:lnSpc>
              <a:buClrTx/>
              <a:buFont typeface="Wingdings" panose="05000000000000000000" pitchFamily="2" charset="2"/>
              <a:buChar char="Ø"/>
              <a:defRPr/>
            </a:pPr>
            <a:r>
              <a:rPr lang="en-US" altLang="zh-CN" sz="2300" b="1" i="1" dirty="0">
                <a:solidFill>
                  <a:schemeClr val="tx1"/>
                </a:solidFill>
                <a:ea typeface="楷体_GB2312" pitchFamily="49" charset="-122"/>
                <a:cs typeface="Times New Roman" panose="02020603050405020304" pitchFamily="18" charset="0"/>
              </a:rPr>
              <a:t>x</a:t>
            </a:r>
            <a:r>
              <a:rPr lang="en-US" altLang="zh-CN" sz="2300" b="1" dirty="0">
                <a:solidFill>
                  <a:schemeClr val="tx1"/>
                </a:solidFill>
                <a:ea typeface="楷体_GB2312" pitchFamily="49" charset="-122"/>
                <a:cs typeface="Times New Roman" panose="02020603050405020304" pitchFamily="18" charset="0"/>
              </a:rPr>
              <a:t> = </a:t>
            </a:r>
            <a:r>
              <a:rPr lang="en-US" altLang="zh-CN" sz="2300" b="1" i="1" dirty="0">
                <a:solidFill>
                  <a:schemeClr val="tx1"/>
                </a:solidFill>
                <a:ea typeface="楷体_GB2312" pitchFamily="49" charset="-122"/>
                <a:cs typeface="Times New Roman" panose="02020603050405020304" pitchFamily="18" charset="0"/>
              </a:rPr>
              <a:t>y</a:t>
            </a:r>
            <a:r>
              <a:rPr lang="en-US" altLang="zh-CN" sz="2300" b="1" dirty="0">
                <a:solidFill>
                  <a:schemeClr val="tx1"/>
                </a:solidFill>
                <a:ea typeface="楷体_GB2312" pitchFamily="49" charset="-122"/>
                <a:cs typeface="Times New Roman" panose="02020603050405020304" pitchFamily="18" charset="0"/>
              </a:rPr>
              <a:t> </a:t>
            </a:r>
            <a:r>
              <a:rPr lang="en-US" altLang="zh-CN" sz="2300" b="1" dirty="0">
                <a:solidFill>
                  <a:srgbClr val="FF0000"/>
                </a:solidFill>
                <a:ea typeface="楷体_GB2312" pitchFamily="49" charset="-122"/>
                <a:cs typeface="Times New Roman" panose="02020603050405020304" pitchFamily="18" charset="0"/>
              </a:rPr>
              <a:t>op </a:t>
            </a:r>
            <a:r>
              <a:rPr lang="en-US" altLang="zh-CN" sz="2300" b="1" i="1" dirty="0">
                <a:solidFill>
                  <a:schemeClr val="tx1"/>
                </a:solidFill>
                <a:ea typeface="楷体_GB2312" pitchFamily="49" charset="-122"/>
                <a:cs typeface="Times New Roman" panose="02020603050405020304" pitchFamily="18" charset="0"/>
              </a:rPr>
              <a:t>z</a:t>
            </a:r>
            <a:r>
              <a:rPr lang="en-US" altLang="zh-CN" sz="2300" b="1" dirty="0">
                <a:solidFill>
                  <a:schemeClr val="tx1"/>
                </a:solidFill>
                <a:ea typeface="楷体_GB2312" pitchFamily="49" charset="-122"/>
                <a:cs typeface="Times New Roman" panose="02020603050405020304" pitchFamily="18" charset="0"/>
              </a:rPr>
              <a:t>    	        (</a:t>
            </a:r>
            <a:r>
              <a:rPr lang="zh-CN" altLang="en-US" sz="2300" b="1" dirty="0">
                <a:solidFill>
                  <a:schemeClr val="tx1"/>
                </a:solidFill>
                <a:ea typeface="楷体_GB2312" pitchFamily="49" charset="-122"/>
                <a:cs typeface="Times New Roman" panose="02020603050405020304" pitchFamily="18" charset="0"/>
              </a:rPr>
              <a:t>   </a:t>
            </a:r>
            <a:r>
              <a:rPr lang="en-US" altLang="zh-CN" sz="2300" b="1" dirty="0">
                <a:solidFill>
                  <a:srgbClr val="FF0000"/>
                </a:solidFill>
                <a:ea typeface="楷体_GB2312" pitchFamily="49" charset="-122"/>
                <a:cs typeface="Times New Roman" panose="02020603050405020304" pitchFamily="18" charset="0"/>
              </a:rPr>
              <a:t>op</a:t>
            </a:r>
            <a:r>
              <a:rPr lang="en-US" altLang="zh-CN" sz="2300" b="1" dirty="0">
                <a:solidFill>
                  <a:schemeClr val="tx1"/>
                </a:solidFill>
                <a:ea typeface="楷体_GB2312" pitchFamily="49" charset="-122"/>
                <a:cs typeface="Times New Roman" panose="02020603050405020304" pitchFamily="18" charset="0"/>
              </a:rPr>
              <a:t>    ,  </a:t>
            </a:r>
            <a:r>
              <a:rPr lang="en-US" altLang="zh-CN" sz="2300" b="1" i="1" dirty="0">
                <a:solidFill>
                  <a:schemeClr val="tx1"/>
                </a:solidFill>
                <a:ea typeface="楷体_GB2312" pitchFamily="49" charset="-122"/>
                <a:cs typeface="Times New Roman" panose="02020603050405020304" pitchFamily="18" charset="0"/>
              </a:rPr>
              <a:t>y</a:t>
            </a:r>
            <a:r>
              <a:rPr lang="en-US" altLang="zh-CN" sz="2300" b="1" dirty="0">
                <a:solidFill>
                  <a:schemeClr val="tx1"/>
                </a:solidFill>
                <a:ea typeface="楷体_GB2312" pitchFamily="49" charset="-122"/>
                <a:cs typeface="Times New Roman" panose="02020603050405020304" pitchFamily="18" charset="0"/>
              </a:rPr>
              <a:t>  ,  </a:t>
            </a:r>
            <a:r>
              <a:rPr lang="en-US" altLang="zh-CN" sz="2300" b="1" i="1" dirty="0">
                <a:solidFill>
                  <a:schemeClr val="tx1"/>
                </a:solidFill>
                <a:ea typeface="楷体_GB2312" pitchFamily="49" charset="-122"/>
                <a:cs typeface="Times New Roman" panose="02020603050405020304" pitchFamily="18" charset="0"/>
              </a:rPr>
              <a:t>z  </a:t>
            </a:r>
            <a:r>
              <a:rPr lang="en-US" altLang="zh-CN" sz="2300" b="1" dirty="0">
                <a:solidFill>
                  <a:schemeClr val="tx1"/>
                </a:solidFill>
                <a:ea typeface="楷体_GB2312" pitchFamily="49" charset="-122"/>
                <a:cs typeface="Times New Roman" panose="02020603050405020304" pitchFamily="18" charset="0"/>
              </a:rPr>
              <a:t>,  </a:t>
            </a:r>
            <a:r>
              <a:rPr lang="en-US" altLang="zh-CN" sz="2300" b="1" i="1" dirty="0">
                <a:solidFill>
                  <a:schemeClr val="tx1"/>
                </a:solidFill>
                <a:ea typeface="楷体_GB2312" pitchFamily="49" charset="-122"/>
                <a:cs typeface="Times New Roman" panose="02020603050405020304" pitchFamily="18" charset="0"/>
              </a:rPr>
              <a:t>x </a:t>
            </a:r>
            <a:r>
              <a:rPr lang="en-US" altLang="zh-CN" sz="2300" b="1" dirty="0">
                <a:solidFill>
                  <a:schemeClr val="tx1"/>
                </a:solidFill>
                <a:ea typeface="楷体_GB2312" pitchFamily="49" charset="-122"/>
                <a:cs typeface="Times New Roman" panose="02020603050405020304" pitchFamily="18" charset="0"/>
              </a:rPr>
              <a:t>)</a:t>
            </a:r>
          </a:p>
          <a:p>
            <a:pPr>
              <a:lnSpc>
                <a:spcPts val="2000"/>
              </a:lnSpc>
              <a:buClrTx/>
              <a:buFont typeface="Wingdings" panose="05000000000000000000" pitchFamily="2" charset="2"/>
              <a:buChar char="Ø"/>
              <a:defRPr/>
            </a:pPr>
            <a:r>
              <a:rPr lang="en-US" altLang="zh-CN" sz="2300" b="1" i="1" dirty="0">
                <a:solidFill>
                  <a:schemeClr val="tx1"/>
                </a:solidFill>
                <a:ea typeface="楷体_GB2312" pitchFamily="49" charset="-122"/>
                <a:cs typeface="Times New Roman" panose="02020603050405020304" pitchFamily="18" charset="0"/>
              </a:rPr>
              <a:t>x</a:t>
            </a:r>
            <a:r>
              <a:rPr lang="en-US" altLang="zh-CN" sz="2300" b="1" dirty="0">
                <a:solidFill>
                  <a:schemeClr val="tx1"/>
                </a:solidFill>
                <a:ea typeface="楷体_GB2312" pitchFamily="49" charset="-122"/>
                <a:cs typeface="Times New Roman" panose="02020603050405020304" pitchFamily="18" charset="0"/>
              </a:rPr>
              <a:t> = </a:t>
            </a:r>
            <a:r>
              <a:rPr lang="en-US" altLang="zh-CN" sz="2300" b="1" dirty="0">
                <a:solidFill>
                  <a:srgbClr val="FF0000"/>
                </a:solidFill>
                <a:ea typeface="楷体_GB2312" pitchFamily="49" charset="-122"/>
                <a:cs typeface="Times New Roman" panose="02020603050405020304" pitchFamily="18" charset="0"/>
              </a:rPr>
              <a:t>op</a:t>
            </a:r>
            <a:r>
              <a:rPr lang="en-US" altLang="zh-CN" sz="2300" b="1" dirty="0">
                <a:solidFill>
                  <a:schemeClr val="tx1"/>
                </a:solidFill>
                <a:ea typeface="楷体_GB2312" pitchFamily="49" charset="-122"/>
                <a:cs typeface="Times New Roman" panose="02020603050405020304" pitchFamily="18" charset="0"/>
              </a:rPr>
              <a:t> </a:t>
            </a:r>
            <a:r>
              <a:rPr lang="en-US" altLang="zh-CN" sz="2300" b="1" i="1" dirty="0">
                <a:solidFill>
                  <a:schemeClr val="tx1"/>
                </a:solidFill>
                <a:ea typeface="楷体_GB2312" pitchFamily="49" charset="-122"/>
                <a:cs typeface="Times New Roman" panose="02020603050405020304" pitchFamily="18" charset="0"/>
              </a:rPr>
              <a:t>y </a:t>
            </a:r>
            <a:r>
              <a:rPr lang="en-US" altLang="zh-CN" sz="2300" b="1" dirty="0">
                <a:solidFill>
                  <a:schemeClr val="tx1"/>
                </a:solidFill>
                <a:ea typeface="楷体_GB2312" pitchFamily="49" charset="-122"/>
                <a:cs typeface="Times New Roman" panose="02020603050405020304" pitchFamily="18" charset="0"/>
              </a:rPr>
              <a:t>  	        (</a:t>
            </a:r>
            <a:r>
              <a:rPr lang="zh-CN" altLang="en-US" sz="2300" b="1" dirty="0">
                <a:solidFill>
                  <a:schemeClr val="tx1"/>
                </a:solidFill>
                <a:ea typeface="楷体_GB2312" pitchFamily="49" charset="-122"/>
                <a:cs typeface="Times New Roman" panose="02020603050405020304" pitchFamily="18" charset="0"/>
              </a:rPr>
              <a:t>   </a:t>
            </a:r>
            <a:r>
              <a:rPr lang="en-US" altLang="zh-CN" sz="2300" b="1" dirty="0">
                <a:solidFill>
                  <a:srgbClr val="FF0000"/>
                </a:solidFill>
                <a:ea typeface="楷体_GB2312" pitchFamily="49" charset="-122"/>
                <a:cs typeface="Times New Roman" panose="02020603050405020304" pitchFamily="18" charset="0"/>
              </a:rPr>
              <a:t>op</a:t>
            </a:r>
            <a:r>
              <a:rPr lang="en-US" altLang="zh-CN" sz="2300" b="1" dirty="0">
                <a:solidFill>
                  <a:schemeClr val="tx1"/>
                </a:solidFill>
                <a:ea typeface="楷体_GB2312" pitchFamily="49" charset="-122"/>
                <a:cs typeface="Times New Roman" panose="02020603050405020304" pitchFamily="18" charset="0"/>
              </a:rPr>
              <a:t>    ,  </a:t>
            </a:r>
            <a:r>
              <a:rPr lang="en-US" altLang="zh-CN" sz="2300" b="1" i="1" dirty="0">
                <a:solidFill>
                  <a:schemeClr val="tx1"/>
                </a:solidFill>
                <a:ea typeface="楷体_GB2312" pitchFamily="49" charset="-122"/>
                <a:cs typeface="Times New Roman" panose="02020603050405020304" pitchFamily="18" charset="0"/>
              </a:rPr>
              <a:t>y</a:t>
            </a:r>
            <a:r>
              <a:rPr lang="en-US" altLang="zh-CN" sz="2300" b="1" dirty="0">
                <a:solidFill>
                  <a:schemeClr val="tx1"/>
                </a:solidFill>
                <a:ea typeface="楷体_GB2312" pitchFamily="49" charset="-122"/>
                <a:cs typeface="Times New Roman" panose="02020603050405020304" pitchFamily="18" charset="0"/>
              </a:rPr>
              <a:t>  ,  _  ,  </a:t>
            </a:r>
            <a:r>
              <a:rPr lang="en-US" altLang="zh-CN" sz="2300" b="1" i="1" dirty="0">
                <a:solidFill>
                  <a:schemeClr val="tx1"/>
                </a:solidFill>
                <a:ea typeface="楷体_GB2312" pitchFamily="49" charset="-122"/>
                <a:cs typeface="Times New Roman" panose="02020603050405020304" pitchFamily="18" charset="0"/>
              </a:rPr>
              <a:t>x </a:t>
            </a:r>
            <a:r>
              <a:rPr lang="en-US" altLang="zh-CN" sz="2300" b="1" dirty="0">
                <a:solidFill>
                  <a:schemeClr val="tx1"/>
                </a:solidFill>
                <a:ea typeface="楷体_GB2312" pitchFamily="49" charset="-122"/>
                <a:cs typeface="Times New Roman" panose="02020603050405020304" pitchFamily="18" charset="0"/>
              </a:rPr>
              <a:t>) </a:t>
            </a:r>
          </a:p>
          <a:p>
            <a:pPr>
              <a:lnSpc>
                <a:spcPts val="2000"/>
              </a:lnSpc>
              <a:buClrTx/>
              <a:buFont typeface="Wingdings" panose="05000000000000000000" pitchFamily="2" charset="2"/>
              <a:buChar char="Ø"/>
              <a:defRPr/>
            </a:pPr>
            <a:r>
              <a:rPr lang="en-US" altLang="zh-CN" sz="2300" b="1" i="1" dirty="0">
                <a:solidFill>
                  <a:schemeClr val="tx1"/>
                </a:solidFill>
                <a:ea typeface="楷体_GB2312" pitchFamily="49" charset="-122"/>
                <a:cs typeface="Times New Roman" panose="02020603050405020304" pitchFamily="18" charset="0"/>
              </a:rPr>
              <a:t>x</a:t>
            </a:r>
            <a:r>
              <a:rPr lang="en-US" altLang="zh-CN" sz="2300" b="1" dirty="0">
                <a:solidFill>
                  <a:schemeClr val="tx1"/>
                </a:solidFill>
                <a:ea typeface="楷体_GB2312" pitchFamily="49" charset="-122"/>
                <a:cs typeface="Times New Roman" panose="02020603050405020304" pitchFamily="18" charset="0"/>
              </a:rPr>
              <a:t> </a:t>
            </a:r>
            <a:r>
              <a:rPr lang="en-US" altLang="zh-CN" sz="2300" b="1" dirty="0">
                <a:solidFill>
                  <a:srgbClr val="FF0000"/>
                </a:solidFill>
                <a:ea typeface="楷体_GB2312" pitchFamily="49" charset="-122"/>
                <a:cs typeface="Times New Roman" panose="02020603050405020304" pitchFamily="18" charset="0"/>
              </a:rPr>
              <a:t>=</a:t>
            </a:r>
            <a:r>
              <a:rPr lang="en-US" altLang="zh-CN" sz="2300" b="1" dirty="0">
                <a:solidFill>
                  <a:schemeClr val="tx1"/>
                </a:solidFill>
                <a:ea typeface="楷体_GB2312" pitchFamily="49" charset="-122"/>
                <a:cs typeface="Times New Roman" panose="02020603050405020304" pitchFamily="18" charset="0"/>
              </a:rPr>
              <a:t> </a:t>
            </a:r>
            <a:r>
              <a:rPr lang="en-US" altLang="zh-CN" sz="2300" b="1" i="1" dirty="0">
                <a:solidFill>
                  <a:schemeClr val="tx1"/>
                </a:solidFill>
                <a:ea typeface="楷体_GB2312" pitchFamily="49" charset="-122"/>
                <a:cs typeface="Times New Roman" panose="02020603050405020304" pitchFamily="18" charset="0"/>
              </a:rPr>
              <a:t>y</a:t>
            </a:r>
            <a:r>
              <a:rPr lang="en-US" altLang="zh-CN" sz="2300" b="1" dirty="0">
                <a:solidFill>
                  <a:schemeClr val="tx1"/>
                </a:solidFill>
                <a:ea typeface="楷体_GB2312" pitchFamily="49" charset="-122"/>
                <a:cs typeface="Times New Roman" panose="02020603050405020304" pitchFamily="18" charset="0"/>
              </a:rPr>
              <a:t>	  	        (</a:t>
            </a:r>
            <a:r>
              <a:rPr lang="zh-CN" altLang="en-US" sz="2300" b="1" dirty="0">
                <a:solidFill>
                  <a:schemeClr val="tx1"/>
                </a:solidFill>
                <a:ea typeface="楷体_GB2312" pitchFamily="49" charset="-122"/>
                <a:cs typeface="Times New Roman" panose="02020603050405020304" pitchFamily="18" charset="0"/>
              </a:rPr>
              <a:t>  </a:t>
            </a:r>
            <a:r>
              <a:rPr lang="zh-CN" altLang="en-US" sz="2300" b="1" dirty="0">
                <a:solidFill>
                  <a:srgbClr val="FF0000"/>
                </a:solidFill>
                <a:ea typeface="楷体_GB2312" pitchFamily="49" charset="-122"/>
                <a:cs typeface="Times New Roman" panose="02020603050405020304" pitchFamily="18" charset="0"/>
              </a:rPr>
              <a:t> </a:t>
            </a:r>
            <a:r>
              <a:rPr lang="en-US" altLang="zh-CN" sz="2300" b="1" dirty="0">
                <a:solidFill>
                  <a:srgbClr val="FF0000"/>
                </a:solidFill>
                <a:ea typeface="楷体_GB2312" pitchFamily="49" charset="-122"/>
                <a:cs typeface="Times New Roman" panose="02020603050405020304" pitchFamily="18" charset="0"/>
              </a:rPr>
              <a:t> =     </a:t>
            </a:r>
            <a:r>
              <a:rPr lang="en-US" altLang="zh-CN" sz="2300" b="1" dirty="0">
                <a:solidFill>
                  <a:schemeClr val="tx1"/>
                </a:solidFill>
                <a:ea typeface="楷体_GB2312" pitchFamily="49" charset="-122"/>
                <a:cs typeface="Times New Roman" panose="02020603050405020304" pitchFamily="18" charset="0"/>
              </a:rPr>
              <a:t>,  </a:t>
            </a:r>
            <a:r>
              <a:rPr lang="en-US" altLang="zh-CN" sz="2300" b="1" i="1" dirty="0">
                <a:solidFill>
                  <a:schemeClr val="tx1"/>
                </a:solidFill>
                <a:ea typeface="楷体_GB2312" pitchFamily="49" charset="-122"/>
                <a:cs typeface="Times New Roman" panose="02020603050405020304" pitchFamily="18" charset="0"/>
              </a:rPr>
              <a:t>y </a:t>
            </a:r>
            <a:r>
              <a:rPr lang="en-US" altLang="zh-CN" sz="2300" b="1" dirty="0">
                <a:solidFill>
                  <a:schemeClr val="tx1"/>
                </a:solidFill>
                <a:ea typeface="楷体_GB2312" pitchFamily="49" charset="-122"/>
                <a:cs typeface="Times New Roman" panose="02020603050405020304" pitchFamily="18" charset="0"/>
              </a:rPr>
              <a:t> ,  _  ,  </a:t>
            </a:r>
            <a:r>
              <a:rPr lang="en-US" altLang="zh-CN" sz="2300" b="1" i="1" dirty="0">
                <a:solidFill>
                  <a:schemeClr val="tx1"/>
                </a:solidFill>
                <a:ea typeface="楷体_GB2312" pitchFamily="49" charset="-122"/>
                <a:cs typeface="Times New Roman" panose="02020603050405020304" pitchFamily="18" charset="0"/>
              </a:rPr>
              <a:t>x </a:t>
            </a:r>
            <a:r>
              <a:rPr lang="en-US" altLang="zh-CN" sz="2300" b="1" dirty="0">
                <a:solidFill>
                  <a:schemeClr val="tx1"/>
                </a:solidFill>
                <a:ea typeface="楷体_GB2312" pitchFamily="49" charset="-122"/>
                <a:cs typeface="Times New Roman" panose="02020603050405020304" pitchFamily="18" charset="0"/>
              </a:rPr>
              <a:t>)</a:t>
            </a:r>
          </a:p>
          <a:p>
            <a:pPr>
              <a:lnSpc>
                <a:spcPts val="2000"/>
              </a:lnSpc>
              <a:buClrTx/>
              <a:buFont typeface="Wingdings" panose="05000000000000000000" pitchFamily="2" charset="2"/>
              <a:buChar char="Ø"/>
              <a:defRPr/>
            </a:pPr>
            <a:r>
              <a:rPr lang="en-US" altLang="zh-CN" sz="2300" b="1" dirty="0">
                <a:solidFill>
                  <a:schemeClr val="tx1"/>
                </a:solidFill>
                <a:ea typeface="楷体_GB2312" pitchFamily="49" charset="-122"/>
                <a:cs typeface="Times New Roman" panose="02020603050405020304" pitchFamily="18" charset="0"/>
              </a:rPr>
              <a:t>if </a:t>
            </a:r>
            <a:r>
              <a:rPr lang="en-US" altLang="zh-CN" sz="2300" b="1" i="1" dirty="0">
                <a:solidFill>
                  <a:schemeClr val="tx1"/>
                </a:solidFill>
                <a:ea typeface="楷体_GB2312" pitchFamily="49" charset="-122"/>
                <a:cs typeface="Times New Roman" panose="02020603050405020304" pitchFamily="18" charset="0"/>
              </a:rPr>
              <a:t>x</a:t>
            </a:r>
            <a:r>
              <a:rPr lang="en-US" altLang="zh-CN" sz="2300" b="1" dirty="0">
                <a:solidFill>
                  <a:schemeClr val="tx1"/>
                </a:solidFill>
                <a:ea typeface="楷体_GB2312" pitchFamily="49" charset="-122"/>
                <a:cs typeface="Times New Roman" panose="02020603050405020304" pitchFamily="18" charset="0"/>
              </a:rPr>
              <a:t> </a:t>
            </a:r>
            <a:r>
              <a:rPr lang="en-US" altLang="zh-CN" sz="2300" b="1" dirty="0" err="1">
                <a:solidFill>
                  <a:srgbClr val="FF0000"/>
                </a:solidFill>
                <a:ea typeface="楷体_GB2312" pitchFamily="49" charset="-122"/>
                <a:cs typeface="Times New Roman" panose="02020603050405020304" pitchFamily="18" charset="0"/>
              </a:rPr>
              <a:t>relop</a:t>
            </a:r>
            <a:r>
              <a:rPr lang="en-US" altLang="zh-CN" sz="2300" b="1" dirty="0">
                <a:solidFill>
                  <a:schemeClr val="tx1"/>
                </a:solidFill>
                <a:ea typeface="楷体_GB2312" pitchFamily="49" charset="-122"/>
                <a:cs typeface="Times New Roman" panose="02020603050405020304" pitchFamily="18" charset="0"/>
              </a:rPr>
              <a:t> </a:t>
            </a:r>
            <a:r>
              <a:rPr lang="en-US" altLang="zh-CN" sz="2300" b="1" i="1" dirty="0">
                <a:solidFill>
                  <a:schemeClr val="tx1"/>
                </a:solidFill>
                <a:ea typeface="楷体_GB2312" pitchFamily="49" charset="-122"/>
                <a:cs typeface="Times New Roman" panose="02020603050405020304" pitchFamily="18" charset="0"/>
              </a:rPr>
              <a:t>y</a:t>
            </a:r>
            <a:r>
              <a:rPr lang="en-US" altLang="zh-CN" sz="2300" b="1" dirty="0">
                <a:solidFill>
                  <a:schemeClr val="tx1"/>
                </a:solidFill>
                <a:ea typeface="楷体_GB2312" pitchFamily="49" charset="-122"/>
                <a:cs typeface="Times New Roman" panose="02020603050405020304" pitchFamily="18" charset="0"/>
              </a:rPr>
              <a:t> goto </a:t>
            </a:r>
            <a:r>
              <a:rPr lang="en-US" altLang="zh-CN" sz="2300" b="1" i="1" dirty="0">
                <a:solidFill>
                  <a:schemeClr val="tx1"/>
                </a:solidFill>
                <a:ea typeface="楷体_GB2312" pitchFamily="49" charset="-122"/>
                <a:cs typeface="Times New Roman" panose="02020603050405020304" pitchFamily="18" charset="0"/>
              </a:rPr>
              <a:t>n</a:t>
            </a:r>
            <a:r>
              <a:rPr lang="en-US" altLang="zh-CN" sz="2300" b="1" dirty="0">
                <a:solidFill>
                  <a:schemeClr val="tx1"/>
                </a:solidFill>
                <a:ea typeface="楷体_GB2312" pitchFamily="49" charset="-122"/>
                <a:cs typeface="Times New Roman" panose="02020603050405020304" pitchFamily="18" charset="0"/>
              </a:rPr>
              <a:t>(</a:t>
            </a:r>
            <a:r>
              <a:rPr lang="zh-CN" altLang="en-US" sz="2300" b="1" dirty="0">
                <a:solidFill>
                  <a:schemeClr val="tx1"/>
                </a:solidFill>
                <a:ea typeface="楷体_GB2312" pitchFamily="49" charset="-122"/>
                <a:cs typeface="Times New Roman" panose="02020603050405020304" pitchFamily="18" charset="0"/>
              </a:rPr>
              <a:t> </a:t>
            </a:r>
            <a:r>
              <a:rPr lang="en-US" altLang="zh-CN" sz="2300" b="1" dirty="0" err="1">
                <a:solidFill>
                  <a:srgbClr val="FF0000"/>
                </a:solidFill>
                <a:ea typeface="楷体_GB2312" pitchFamily="49" charset="-122"/>
                <a:cs typeface="Times New Roman" panose="02020603050405020304" pitchFamily="18" charset="0"/>
              </a:rPr>
              <a:t>relop</a:t>
            </a:r>
            <a:r>
              <a:rPr lang="en-US" altLang="zh-CN" sz="2300" b="1" dirty="0">
                <a:solidFill>
                  <a:schemeClr val="tx1"/>
                </a:solidFill>
                <a:ea typeface="楷体_GB2312" pitchFamily="49" charset="-122"/>
                <a:cs typeface="Times New Roman" panose="02020603050405020304" pitchFamily="18" charset="0"/>
              </a:rPr>
              <a:t> ,  </a:t>
            </a:r>
            <a:r>
              <a:rPr lang="en-US" altLang="zh-CN" sz="2300" b="1" i="1" dirty="0">
                <a:solidFill>
                  <a:schemeClr val="tx1"/>
                </a:solidFill>
                <a:ea typeface="楷体_GB2312" pitchFamily="49" charset="-122"/>
                <a:cs typeface="Times New Roman" panose="02020603050405020304" pitchFamily="18" charset="0"/>
              </a:rPr>
              <a:t>x</a:t>
            </a:r>
            <a:r>
              <a:rPr lang="en-US" altLang="zh-CN" sz="2300" b="1" dirty="0">
                <a:solidFill>
                  <a:schemeClr val="tx1"/>
                </a:solidFill>
                <a:ea typeface="楷体_GB2312" pitchFamily="49" charset="-122"/>
                <a:cs typeface="Times New Roman" panose="02020603050405020304" pitchFamily="18" charset="0"/>
              </a:rPr>
              <a:t>  ,  </a:t>
            </a:r>
            <a:r>
              <a:rPr lang="en-US" altLang="zh-CN" sz="2300" b="1" i="1" dirty="0">
                <a:solidFill>
                  <a:schemeClr val="tx1"/>
                </a:solidFill>
                <a:ea typeface="楷体_GB2312" pitchFamily="49" charset="-122"/>
                <a:cs typeface="Times New Roman" panose="02020603050405020304" pitchFamily="18" charset="0"/>
              </a:rPr>
              <a:t>y  </a:t>
            </a:r>
            <a:r>
              <a:rPr lang="en-US" altLang="zh-CN" sz="2300" b="1" dirty="0">
                <a:solidFill>
                  <a:schemeClr val="tx1"/>
                </a:solidFill>
                <a:ea typeface="楷体_GB2312" pitchFamily="49" charset="-122"/>
                <a:cs typeface="Times New Roman" panose="02020603050405020304" pitchFamily="18" charset="0"/>
              </a:rPr>
              <a:t>,  </a:t>
            </a:r>
            <a:r>
              <a:rPr lang="en-US" altLang="zh-CN" sz="2300" b="1" i="1" dirty="0">
                <a:solidFill>
                  <a:schemeClr val="tx1"/>
                </a:solidFill>
                <a:ea typeface="楷体_GB2312" pitchFamily="49" charset="-122"/>
                <a:cs typeface="Times New Roman" panose="02020603050405020304" pitchFamily="18" charset="0"/>
              </a:rPr>
              <a:t>n </a:t>
            </a:r>
            <a:r>
              <a:rPr lang="en-US" altLang="zh-CN" sz="2300" b="1" dirty="0">
                <a:solidFill>
                  <a:schemeClr val="tx1"/>
                </a:solidFill>
                <a:ea typeface="楷体_GB2312" pitchFamily="49" charset="-122"/>
                <a:cs typeface="Times New Roman" panose="02020603050405020304" pitchFamily="18" charset="0"/>
              </a:rPr>
              <a:t>)</a:t>
            </a:r>
          </a:p>
          <a:p>
            <a:pPr>
              <a:lnSpc>
                <a:spcPts val="2000"/>
              </a:lnSpc>
              <a:buClrTx/>
              <a:buFont typeface="Wingdings" panose="05000000000000000000" pitchFamily="2" charset="2"/>
              <a:buChar char="Ø"/>
              <a:defRPr/>
            </a:pPr>
            <a:r>
              <a:rPr lang="en-US" altLang="zh-CN" sz="2300" b="1" dirty="0">
                <a:solidFill>
                  <a:schemeClr val="tx1"/>
                </a:solidFill>
                <a:ea typeface="楷体_GB2312" pitchFamily="49" charset="-122"/>
                <a:cs typeface="Times New Roman" panose="02020603050405020304" pitchFamily="18" charset="0"/>
              </a:rPr>
              <a:t> </a:t>
            </a:r>
            <a:r>
              <a:rPr lang="en-US" altLang="zh-CN" sz="2300" b="1" dirty="0">
                <a:solidFill>
                  <a:srgbClr val="FF0000"/>
                </a:solidFill>
                <a:ea typeface="楷体_GB2312" pitchFamily="49" charset="-122"/>
                <a:cs typeface="Times New Roman" panose="02020603050405020304" pitchFamily="18" charset="0"/>
              </a:rPr>
              <a:t>goto </a:t>
            </a:r>
            <a:r>
              <a:rPr lang="en-US" altLang="zh-CN" sz="2300" b="1" i="1" dirty="0">
                <a:solidFill>
                  <a:schemeClr val="tx1"/>
                </a:solidFill>
                <a:ea typeface="楷体_GB2312" pitchFamily="49" charset="-122"/>
                <a:cs typeface="Times New Roman" panose="02020603050405020304" pitchFamily="18" charset="0"/>
              </a:rPr>
              <a:t>n </a:t>
            </a:r>
            <a:r>
              <a:rPr lang="en-US" altLang="zh-CN" sz="2300" b="1" dirty="0">
                <a:solidFill>
                  <a:schemeClr val="tx1"/>
                </a:solidFill>
                <a:ea typeface="楷体_GB2312" pitchFamily="49" charset="-122"/>
                <a:cs typeface="Times New Roman" panose="02020603050405020304" pitchFamily="18" charset="0"/>
              </a:rPr>
              <a:t>                 ( </a:t>
            </a:r>
            <a:r>
              <a:rPr lang="en-US" altLang="zh-CN" sz="2300" b="1" dirty="0" err="1">
                <a:solidFill>
                  <a:srgbClr val="FF0000"/>
                </a:solidFill>
                <a:ea typeface="楷体_GB2312" pitchFamily="49" charset="-122"/>
                <a:cs typeface="Times New Roman" panose="02020603050405020304" pitchFamily="18" charset="0"/>
              </a:rPr>
              <a:t>goto</a:t>
            </a:r>
            <a:r>
              <a:rPr lang="en-US" altLang="zh-CN" sz="2300" b="1" dirty="0">
                <a:solidFill>
                  <a:schemeClr val="tx1"/>
                </a:solidFill>
                <a:ea typeface="楷体_GB2312" pitchFamily="49" charset="-122"/>
                <a:cs typeface="Times New Roman" panose="02020603050405020304" pitchFamily="18" charset="0"/>
              </a:rPr>
              <a:t>   ,  _  ,  _ ,  </a:t>
            </a:r>
            <a:r>
              <a:rPr lang="en-US" altLang="zh-CN" sz="2300" b="1" i="1" dirty="0">
                <a:solidFill>
                  <a:schemeClr val="tx1"/>
                </a:solidFill>
                <a:ea typeface="楷体_GB2312" pitchFamily="49" charset="-122"/>
                <a:cs typeface="Times New Roman" panose="02020603050405020304" pitchFamily="18" charset="0"/>
              </a:rPr>
              <a:t>n </a:t>
            </a:r>
            <a:r>
              <a:rPr lang="en-US" altLang="zh-CN" sz="2300" b="1" dirty="0">
                <a:solidFill>
                  <a:schemeClr val="tx1"/>
                </a:solidFill>
                <a:ea typeface="楷体_GB2312" pitchFamily="49" charset="-122"/>
                <a:cs typeface="Times New Roman" panose="02020603050405020304" pitchFamily="18" charset="0"/>
              </a:rPr>
              <a:t>)</a:t>
            </a:r>
          </a:p>
          <a:p>
            <a:pPr>
              <a:lnSpc>
                <a:spcPts val="2000"/>
              </a:lnSpc>
              <a:buClrTx/>
              <a:buFont typeface="Wingdings" panose="05000000000000000000" pitchFamily="2" charset="2"/>
              <a:buChar char="Ø"/>
              <a:defRPr/>
            </a:pPr>
            <a:r>
              <a:rPr lang="zh-CN" altLang="en-US" sz="2300" b="1" dirty="0">
                <a:solidFill>
                  <a:schemeClr val="tx1"/>
                </a:solidFill>
                <a:ea typeface="楷体_GB2312" pitchFamily="49" charset="-122"/>
                <a:cs typeface="Times New Roman" panose="02020603050405020304" pitchFamily="18" charset="0"/>
              </a:rPr>
              <a:t> </a:t>
            </a:r>
            <a:r>
              <a:rPr lang="en-US" altLang="zh-CN" sz="2300" b="1" dirty="0">
                <a:solidFill>
                  <a:srgbClr val="FF0000"/>
                </a:solidFill>
                <a:ea typeface="楷体_GB2312" pitchFamily="49" charset="-122"/>
                <a:cs typeface="Times New Roman" panose="02020603050405020304" pitchFamily="18" charset="0"/>
              </a:rPr>
              <a:t>param</a:t>
            </a:r>
            <a:r>
              <a:rPr lang="en-US" altLang="zh-CN" sz="2300" b="1" dirty="0">
                <a:solidFill>
                  <a:schemeClr val="tx1"/>
                </a:solidFill>
                <a:ea typeface="楷体_GB2312" pitchFamily="49" charset="-122"/>
                <a:cs typeface="Times New Roman" panose="02020603050405020304" pitchFamily="18" charset="0"/>
              </a:rPr>
              <a:t> </a:t>
            </a:r>
            <a:r>
              <a:rPr lang="en-US" altLang="zh-CN" sz="2300" b="1" i="1" dirty="0">
                <a:solidFill>
                  <a:schemeClr val="tx1"/>
                </a:solidFill>
                <a:ea typeface="楷体_GB2312" pitchFamily="49" charset="-122"/>
                <a:cs typeface="Times New Roman" panose="02020603050405020304" pitchFamily="18" charset="0"/>
              </a:rPr>
              <a:t>x</a:t>
            </a:r>
            <a:r>
              <a:rPr lang="en-US" altLang="zh-CN" sz="2300" b="1" dirty="0">
                <a:solidFill>
                  <a:schemeClr val="tx1"/>
                </a:solidFill>
                <a:ea typeface="楷体_GB2312" pitchFamily="49" charset="-122"/>
                <a:cs typeface="Times New Roman" panose="02020603050405020304" pitchFamily="18" charset="0"/>
              </a:rPr>
              <a:t>              (</a:t>
            </a:r>
            <a:r>
              <a:rPr lang="en-US" altLang="zh-CN" sz="2300" b="1" dirty="0">
                <a:solidFill>
                  <a:srgbClr val="FF0000"/>
                </a:solidFill>
                <a:ea typeface="楷体_GB2312" pitchFamily="49" charset="-122"/>
                <a:cs typeface="Times New Roman" panose="02020603050405020304" pitchFamily="18" charset="0"/>
              </a:rPr>
              <a:t>param</a:t>
            </a:r>
            <a:r>
              <a:rPr lang="en-US" altLang="zh-CN" sz="2300" b="1" dirty="0">
                <a:solidFill>
                  <a:schemeClr val="tx1"/>
                </a:solidFill>
                <a:ea typeface="楷体_GB2312" pitchFamily="49" charset="-122"/>
                <a:cs typeface="Times New Roman" panose="02020603050405020304" pitchFamily="18" charset="0"/>
              </a:rPr>
              <a:t>,  _  ,  _ ,  </a:t>
            </a:r>
            <a:r>
              <a:rPr lang="en-US" altLang="zh-CN" sz="2300" b="1" i="1" dirty="0">
                <a:solidFill>
                  <a:schemeClr val="tx1"/>
                </a:solidFill>
                <a:ea typeface="楷体_GB2312" pitchFamily="49" charset="-122"/>
                <a:cs typeface="Times New Roman" panose="02020603050405020304" pitchFamily="18" charset="0"/>
              </a:rPr>
              <a:t>x </a:t>
            </a:r>
            <a:r>
              <a:rPr lang="en-US" altLang="zh-CN" sz="2300" b="1" dirty="0">
                <a:solidFill>
                  <a:schemeClr val="tx1"/>
                </a:solidFill>
                <a:ea typeface="楷体_GB2312" pitchFamily="49" charset="-122"/>
                <a:cs typeface="Times New Roman" panose="02020603050405020304" pitchFamily="18" charset="0"/>
              </a:rPr>
              <a:t>)</a:t>
            </a:r>
          </a:p>
          <a:p>
            <a:pPr marL="0" indent="0">
              <a:lnSpc>
                <a:spcPts val="2000"/>
              </a:lnSpc>
              <a:buNone/>
              <a:defRPr/>
            </a:pPr>
            <a:r>
              <a:rPr lang="en-US" altLang="zh-CN" sz="2300" b="1" dirty="0">
                <a:solidFill>
                  <a:schemeClr val="tx1"/>
                </a:solidFill>
                <a:ea typeface="楷体_GB2312" pitchFamily="49" charset="-122"/>
                <a:cs typeface="Times New Roman" panose="02020603050405020304" pitchFamily="18" charset="0"/>
              </a:rPr>
              <a:t>    </a:t>
            </a:r>
            <a:r>
              <a:rPr lang="en-US" altLang="zh-CN" sz="2300" b="1" i="1" dirty="0">
                <a:solidFill>
                  <a:schemeClr val="tx1"/>
                </a:solidFill>
                <a:ea typeface="楷体_GB2312" pitchFamily="49" charset="-122"/>
                <a:cs typeface="Times New Roman" panose="02020603050405020304" pitchFamily="18" charset="0"/>
              </a:rPr>
              <a:t>y </a:t>
            </a:r>
            <a:r>
              <a:rPr lang="en-US" altLang="zh-CN" sz="2300" b="1" dirty="0">
                <a:solidFill>
                  <a:schemeClr val="tx1"/>
                </a:solidFill>
                <a:ea typeface="楷体_GB2312" pitchFamily="49" charset="-122"/>
                <a:cs typeface="Times New Roman" panose="02020603050405020304" pitchFamily="18" charset="0"/>
              </a:rPr>
              <a:t>=</a:t>
            </a:r>
            <a:r>
              <a:rPr lang="en-US" altLang="zh-CN" sz="2300" b="1" dirty="0">
                <a:solidFill>
                  <a:srgbClr val="FF0000"/>
                </a:solidFill>
                <a:ea typeface="楷体_GB2312" pitchFamily="49" charset="-122"/>
                <a:cs typeface="Times New Roman" panose="02020603050405020304" pitchFamily="18" charset="0"/>
              </a:rPr>
              <a:t>call</a:t>
            </a:r>
            <a:r>
              <a:rPr lang="en-US" altLang="zh-CN" sz="2300" b="1" dirty="0">
                <a:solidFill>
                  <a:schemeClr val="tx1"/>
                </a:solidFill>
                <a:ea typeface="楷体_GB2312" pitchFamily="49" charset="-122"/>
                <a:cs typeface="Times New Roman" panose="02020603050405020304" pitchFamily="18" charset="0"/>
              </a:rPr>
              <a:t> </a:t>
            </a:r>
            <a:r>
              <a:rPr lang="en-US" altLang="zh-CN" sz="2300" b="1" i="1" dirty="0">
                <a:solidFill>
                  <a:schemeClr val="tx1"/>
                </a:solidFill>
                <a:ea typeface="楷体_GB2312" pitchFamily="49" charset="-122"/>
                <a:cs typeface="Times New Roman" panose="02020603050405020304" pitchFamily="18" charset="0"/>
              </a:rPr>
              <a:t>p</a:t>
            </a:r>
            <a:r>
              <a:rPr lang="en-US" altLang="zh-CN" sz="2300" b="1" dirty="0">
                <a:solidFill>
                  <a:schemeClr val="tx1"/>
                </a:solidFill>
                <a:ea typeface="楷体_GB2312" pitchFamily="49" charset="-122"/>
                <a:cs typeface="Times New Roman" panose="02020603050405020304" pitchFamily="18" charset="0"/>
              </a:rPr>
              <a:t>, </a:t>
            </a:r>
            <a:r>
              <a:rPr lang="en-US" altLang="zh-CN" sz="2300" b="1" i="1" dirty="0">
                <a:solidFill>
                  <a:schemeClr val="tx1"/>
                </a:solidFill>
                <a:ea typeface="楷体_GB2312" pitchFamily="49" charset="-122"/>
                <a:cs typeface="Times New Roman" panose="02020603050405020304" pitchFamily="18" charset="0"/>
              </a:rPr>
              <a:t>n</a:t>
            </a:r>
            <a:r>
              <a:rPr lang="en-US" altLang="zh-CN" sz="2300" b="1" dirty="0">
                <a:solidFill>
                  <a:schemeClr val="tx1"/>
                </a:solidFill>
                <a:ea typeface="楷体_GB2312" pitchFamily="49" charset="-122"/>
                <a:cs typeface="Times New Roman" panose="02020603050405020304" pitchFamily="18" charset="0"/>
              </a:rPr>
              <a:t>  	        (</a:t>
            </a:r>
            <a:r>
              <a:rPr lang="zh-CN" altLang="en-US" sz="2300" b="1" dirty="0">
                <a:solidFill>
                  <a:schemeClr val="tx1"/>
                </a:solidFill>
                <a:ea typeface="楷体_GB2312" pitchFamily="49" charset="-122"/>
                <a:cs typeface="Times New Roman" panose="02020603050405020304" pitchFamily="18" charset="0"/>
              </a:rPr>
              <a:t>  </a:t>
            </a:r>
            <a:r>
              <a:rPr lang="en-US" altLang="zh-CN" sz="2300" b="1" dirty="0">
                <a:solidFill>
                  <a:srgbClr val="FF0000"/>
                </a:solidFill>
                <a:ea typeface="楷体_GB2312" pitchFamily="49" charset="-122"/>
                <a:cs typeface="Times New Roman" panose="02020603050405020304" pitchFamily="18" charset="0"/>
              </a:rPr>
              <a:t>call</a:t>
            </a:r>
            <a:r>
              <a:rPr lang="en-US" altLang="zh-CN" sz="2300" b="1" dirty="0">
                <a:solidFill>
                  <a:schemeClr val="tx1"/>
                </a:solidFill>
                <a:ea typeface="楷体_GB2312" pitchFamily="49" charset="-122"/>
                <a:cs typeface="Times New Roman" panose="02020603050405020304" pitchFamily="18" charset="0"/>
              </a:rPr>
              <a:t>   ,  </a:t>
            </a:r>
            <a:r>
              <a:rPr lang="en-US" altLang="zh-CN" sz="2300" b="1" i="1" dirty="0">
                <a:solidFill>
                  <a:schemeClr val="tx1"/>
                </a:solidFill>
                <a:ea typeface="楷体_GB2312" pitchFamily="49" charset="-122"/>
                <a:cs typeface="Times New Roman" panose="02020603050405020304" pitchFamily="18" charset="0"/>
              </a:rPr>
              <a:t>p</a:t>
            </a:r>
            <a:r>
              <a:rPr lang="en-US" altLang="zh-CN" sz="2300" b="1" dirty="0">
                <a:solidFill>
                  <a:schemeClr val="tx1"/>
                </a:solidFill>
                <a:ea typeface="楷体_GB2312" pitchFamily="49" charset="-122"/>
                <a:cs typeface="Times New Roman" panose="02020603050405020304" pitchFamily="18" charset="0"/>
              </a:rPr>
              <a:t>  ,  </a:t>
            </a:r>
            <a:r>
              <a:rPr lang="en-US" altLang="zh-CN" sz="2300" b="1" i="1" dirty="0">
                <a:solidFill>
                  <a:schemeClr val="tx1"/>
                </a:solidFill>
                <a:ea typeface="楷体_GB2312" pitchFamily="49" charset="-122"/>
                <a:cs typeface="Times New Roman" panose="02020603050405020304" pitchFamily="18" charset="0"/>
              </a:rPr>
              <a:t>n </a:t>
            </a:r>
            <a:r>
              <a:rPr lang="en-US" altLang="zh-CN" sz="2300" b="1" dirty="0">
                <a:solidFill>
                  <a:schemeClr val="tx1"/>
                </a:solidFill>
                <a:ea typeface="楷体_GB2312" pitchFamily="49" charset="-122"/>
                <a:cs typeface="Times New Roman" panose="02020603050405020304" pitchFamily="18" charset="0"/>
              </a:rPr>
              <a:t>,  </a:t>
            </a:r>
            <a:r>
              <a:rPr lang="en-US" altLang="zh-CN" sz="2300" b="1" i="1" dirty="0">
                <a:solidFill>
                  <a:schemeClr val="tx1"/>
                </a:solidFill>
                <a:ea typeface="楷体_GB2312" pitchFamily="49" charset="-122"/>
                <a:cs typeface="Times New Roman" panose="02020603050405020304" pitchFamily="18" charset="0"/>
              </a:rPr>
              <a:t>y</a:t>
            </a:r>
            <a:r>
              <a:rPr lang="en-US" altLang="zh-CN" sz="2300" b="1" dirty="0">
                <a:solidFill>
                  <a:schemeClr val="tx1"/>
                </a:solidFill>
                <a:ea typeface="楷体_GB2312" pitchFamily="49" charset="-122"/>
                <a:cs typeface="Times New Roman" panose="02020603050405020304" pitchFamily="18" charset="0"/>
              </a:rPr>
              <a:t> )</a:t>
            </a:r>
          </a:p>
          <a:p>
            <a:pPr marL="0" indent="0">
              <a:lnSpc>
                <a:spcPts val="2000"/>
              </a:lnSpc>
              <a:buNone/>
              <a:defRPr/>
            </a:pPr>
            <a:r>
              <a:rPr lang="en-US" altLang="zh-CN" sz="2300" b="1" dirty="0">
                <a:solidFill>
                  <a:schemeClr val="tx1"/>
                </a:solidFill>
                <a:ea typeface="楷体_GB2312" pitchFamily="49" charset="-122"/>
                <a:cs typeface="Times New Roman" panose="02020603050405020304" pitchFamily="18" charset="0"/>
              </a:rPr>
              <a:t>    </a:t>
            </a:r>
            <a:r>
              <a:rPr lang="en-US" altLang="zh-CN" sz="2300" b="1" dirty="0">
                <a:solidFill>
                  <a:srgbClr val="FF0000"/>
                </a:solidFill>
                <a:ea typeface="楷体_GB2312" pitchFamily="49" charset="-122"/>
                <a:cs typeface="Times New Roman" panose="02020603050405020304" pitchFamily="18" charset="0"/>
              </a:rPr>
              <a:t>return</a:t>
            </a:r>
            <a:r>
              <a:rPr lang="en-US" altLang="zh-CN" sz="2300" b="1" dirty="0">
                <a:solidFill>
                  <a:schemeClr val="tx1"/>
                </a:solidFill>
                <a:ea typeface="楷体_GB2312" pitchFamily="49" charset="-122"/>
                <a:cs typeface="Times New Roman" panose="02020603050405020304" pitchFamily="18" charset="0"/>
              </a:rPr>
              <a:t>  </a:t>
            </a:r>
            <a:r>
              <a:rPr lang="en-US" altLang="zh-CN" sz="2300" b="1" i="1" dirty="0">
                <a:solidFill>
                  <a:schemeClr val="tx1"/>
                </a:solidFill>
                <a:ea typeface="楷体_GB2312" pitchFamily="49" charset="-122"/>
                <a:cs typeface="Times New Roman" panose="02020603050405020304" pitchFamily="18" charset="0"/>
              </a:rPr>
              <a:t>x </a:t>
            </a:r>
            <a:r>
              <a:rPr lang="en-US" altLang="zh-CN" sz="2300" b="1" dirty="0">
                <a:solidFill>
                  <a:schemeClr val="tx1"/>
                </a:solidFill>
                <a:ea typeface="楷体_GB2312" pitchFamily="49" charset="-122"/>
                <a:cs typeface="Times New Roman" panose="02020603050405020304" pitchFamily="18" charset="0"/>
              </a:rPr>
              <a:t>             (</a:t>
            </a:r>
            <a:r>
              <a:rPr lang="en-US" altLang="zh-CN" sz="2300" b="1" dirty="0">
                <a:solidFill>
                  <a:srgbClr val="FF0000"/>
                </a:solidFill>
                <a:ea typeface="楷体_GB2312" pitchFamily="49" charset="-122"/>
                <a:cs typeface="Times New Roman" panose="02020603050405020304" pitchFamily="18" charset="0"/>
              </a:rPr>
              <a:t>return</a:t>
            </a:r>
            <a:r>
              <a:rPr lang="en-US" altLang="zh-CN" sz="2300" b="1" dirty="0">
                <a:solidFill>
                  <a:schemeClr val="tx1"/>
                </a:solidFill>
                <a:ea typeface="楷体_GB2312" pitchFamily="49" charset="-122"/>
                <a:cs typeface="Times New Roman" panose="02020603050405020304" pitchFamily="18" charset="0"/>
              </a:rPr>
              <a:t>,  _  ,  _ ,  </a:t>
            </a:r>
            <a:r>
              <a:rPr lang="en-US" altLang="zh-CN" sz="2300" b="1" i="1" dirty="0">
                <a:solidFill>
                  <a:schemeClr val="tx1"/>
                </a:solidFill>
                <a:ea typeface="楷体_GB2312" pitchFamily="49" charset="-122"/>
                <a:cs typeface="Times New Roman" panose="02020603050405020304" pitchFamily="18" charset="0"/>
              </a:rPr>
              <a:t>x </a:t>
            </a:r>
            <a:r>
              <a:rPr lang="en-US" altLang="zh-CN" sz="2300" b="1" dirty="0">
                <a:solidFill>
                  <a:schemeClr val="tx1"/>
                </a:solidFill>
                <a:ea typeface="楷体_GB2312" pitchFamily="49" charset="-122"/>
                <a:cs typeface="Times New Roman" panose="02020603050405020304" pitchFamily="18" charset="0"/>
              </a:rPr>
              <a:t>)</a:t>
            </a:r>
          </a:p>
          <a:p>
            <a:pPr>
              <a:lnSpc>
                <a:spcPts val="2000"/>
              </a:lnSpc>
              <a:buClrTx/>
              <a:buFont typeface="Wingdings" panose="05000000000000000000" pitchFamily="2" charset="2"/>
              <a:buChar char="Ø"/>
              <a:defRPr/>
            </a:pPr>
            <a:r>
              <a:rPr lang="en-US" altLang="zh-CN" sz="2300" b="1" i="1" dirty="0">
                <a:solidFill>
                  <a:schemeClr val="tx1"/>
                </a:solidFill>
                <a:ea typeface="楷体_GB2312" pitchFamily="49" charset="-122"/>
                <a:cs typeface="Times New Roman" panose="02020603050405020304" pitchFamily="18" charset="0"/>
              </a:rPr>
              <a:t>x</a:t>
            </a:r>
            <a:r>
              <a:rPr lang="en-US" altLang="zh-CN" sz="2300" b="1" dirty="0">
                <a:solidFill>
                  <a:schemeClr val="tx1"/>
                </a:solidFill>
                <a:ea typeface="楷体_GB2312" pitchFamily="49" charset="-122"/>
                <a:cs typeface="Times New Roman" panose="02020603050405020304" pitchFamily="18" charset="0"/>
              </a:rPr>
              <a:t> </a:t>
            </a:r>
            <a:r>
              <a:rPr lang="en-US" altLang="zh-CN" sz="2300" b="1" dirty="0">
                <a:solidFill>
                  <a:srgbClr val="FF0000"/>
                </a:solidFill>
                <a:ea typeface="楷体_GB2312" pitchFamily="49" charset="-122"/>
                <a:cs typeface="Times New Roman" panose="02020603050405020304" pitchFamily="18" charset="0"/>
              </a:rPr>
              <a:t>=</a:t>
            </a:r>
            <a:r>
              <a:rPr lang="en-US" altLang="zh-CN" sz="2300" b="1" dirty="0">
                <a:solidFill>
                  <a:schemeClr val="tx1"/>
                </a:solidFill>
                <a:ea typeface="楷体_GB2312" pitchFamily="49" charset="-122"/>
                <a:cs typeface="Times New Roman" panose="02020603050405020304" pitchFamily="18" charset="0"/>
              </a:rPr>
              <a:t> </a:t>
            </a:r>
            <a:r>
              <a:rPr lang="en-US" altLang="zh-CN" sz="2300" b="1" i="1" dirty="0">
                <a:solidFill>
                  <a:schemeClr val="tx1"/>
                </a:solidFill>
                <a:ea typeface="楷体_GB2312" pitchFamily="49" charset="-122"/>
                <a:cs typeface="Times New Roman" panose="02020603050405020304" pitchFamily="18" charset="0"/>
              </a:rPr>
              <a:t>y</a:t>
            </a:r>
            <a:r>
              <a:rPr lang="en-US" altLang="zh-CN" sz="2300" b="1" dirty="0">
                <a:solidFill>
                  <a:srgbClr val="FF0000"/>
                </a:solidFill>
                <a:ea typeface="楷体_GB2312" pitchFamily="49" charset="-122"/>
                <a:cs typeface="Times New Roman" panose="02020603050405020304" pitchFamily="18" charset="0"/>
              </a:rPr>
              <a:t>[</a:t>
            </a:r>
            <a:r>
              <a:rPr lang="en-US" altLang="zh-CN" sz="2300" b="1" i="1" dirty="0" err="1">
                <a:solidFill>
                  <a:schemeClr val="tx1"/>
                </a:solidFill>
                <a:ea typeface="楷体_GB2312" pitchFamily="49" charset="-122"/>
                <a:cs typeface="Times New Roman" panose="02020603050405020304" pitchFamily="18" charset="0"/>
              </a:rPr>
              <a:t>i</a:t>
            </a:r>
            <a:r>
              <a:rPr lang="en-US" altLang="zh-CN" sz="2300" b="1" dirty="0">
                <a:solidFill>
                  <a:srgbClr val="FF0000"/>
                </a:solidFill>
                <a:ea typeface="楷体_GB2312" pitchFamily="49" charset="-122"/>
                <a:cs typeface="Times New Roman" panose="02020603050405020304" pitchFamily="18" charset="0"/>
              </a:rPr>
              <a:t>]</a:t>
            </a:r>
            <a:r>
              <a:rPr lang="en-US" altLang="zh-CN" sz="2300" b="1" dirty="0">
                <a:solidFill>
                  <a:schemeClr val="tx1"/>
                </a:solidFill>
                <a:ea typeface="楷体_GB2312" pitchFamily="49" charset="-122"/>
                <a:cs typeface="Times New Roman" panose="02020603050405020304" pitchFamily="18" charset="0"/>
              </a:rPr>
              <a:t>	        (</a:t>
            </a:r>
            <a:r>
              <a:rPr lang="zh-CN" altLang="en-US" sz="2300" b="1" dirty="0">
                <a:solidFill>
                  <a:schemeClr val="tx1"/>
                </a:solidFill>
                <a:ea typeface="楷体_GB2312" pitchFamily="49" charset="-122"/>
                <a:cs typeface="Times New Roman" panose="02020603050405020304" pitchFamily="18" charset="0"/>
              </a:rPr>
              <a:t>  </a:t>
            </a:r>
            <a:r>
              <a:rPr lang="zh-CN" altLang="en-US" sz="2300" b="1" dirty="0">
                <a:solidFill>
                  <a:srgbClr val="FF0000"/>
                </a:solidFill>
                <a:ea typeface="楷体_GB2312" pitchFamily="49" charset="-122"/>
                <a:cs typeface="Times New Roman" panose="02020603050405020304" pitchFamily="18" charset="0"/>
              </a:rPr>
              <a:t> </a:t>
            </a:r>
            <a:r>
              <a:rPr lang="en-US" altLang="zh-CN" sz="2300" b="1" dirty="0">
                <a:solidFill>
                  <a:srgbClr val="FF0000"/>
                </a:solidFill>
                <a:ea typeface="楷体_GB2312" pitchFamily="49" charset="-122"/>
                <a:cs typeface="Times New Roman" panose="02020603050405020304" pitchFamily="18" charset="0"/>
              </a:rPr>
              <a:t>=[]   </a:t>
            </a:r>
            <a:r>
              <a:rPr lang="en-US" altLang="zh-CN" sz="2300" b="1" dirty="0">
                <a:solidFill>
                  <a:schemeClr val="tx1"/>
                </a:solidFill>
                <a:ea typeface="楷体_GB2312" pitchFamily="49" charset="-122"/>
                <a:cs typeface="Times New Roman" panose="02020603050405020304" pitchFamily="18" charset="0"/>
              </a:rPr>
              <a:t>,  </a:t>
            </a:r>
            <a:r>
              <a:rPr lang="en-US" altLang="zh-CN" sz="2300" b="1" i="1" dirty="0">
                <a:solidFill>
                  <a:schemeClr val="tx1"/>
                </a:solidFill>
                <a:ea typeface="楷体_GB2312" pitchFamily="49" charset="-122"/>
                <a:cs typeface="Times New Roman" panose="02020603050405020304" pitchFamily="18" charset="0"/>
              </a:rPr>
              <a:t>y</a:t>
            </a:r>
            <a:r>
              <a:rPr lang="en-US" altLang="zh-CN" sz="2300" b="1" dirty="0">
                <a:solidFill>
                  <a:schemeClr val="tx1"/>
                </a:solidFill>
                <a:ea typeface="楷体_GB2312" pitchFamily="49" charset="-122"/>
                <a:cs typeface="Times New Roman" panose="02020603050405020304" pitchFamily="18" charset="0"/>
              </a:rPr>
              <a:t>  ,  </a:t>
            </a:r>
            <a:r>
              <a:rPr lang="en-US" altLang="zh-CN" sz="2300" b="1" i="1" dirty="0" err="1">
                <a:solidFill>
                  <a:schemeClr val="tx1"/>
                </a:solidFill>
                <a:ea typeface="楷体_GB2312" pitchFamily="49" charset="-122"/>
                <a:cs typeface="Times New Roman" panose="02020603050405020304" pitchFamily="18" charset="0"/>
              </a:rPr>
              <a:t>i</a:t>
            </a:r>
            <a:r>
              <a:rPr lang="en-US" altLang="zh-CN" sz="2300" b="1" i="1" dirty="0">
                <a:solidFill>
                  <a:schemeClr val="tx1"/>
                </a:solidFill>
                <a:ea typeface="楷体_GB2312" pitchFamily="49" charset="-122"/>
                <a:cs typeface="Times New Roman" panose="02020603050405020304" pitchFamily="18" charset="0"/>
              </a:rPr>
              <a:t> </a:t>
            </a:r>
            <a:r>
              <a:rPr lang="en-US" altLang="zh-CN" sz="2300" b="1" dirty="0">
                <a:solidFill>
                  <a:schemeClr val="tx1"/>
                </a:solidFill>
                <a:ea typeface="楷体_GB2312" pitchFamily="49" charset="-122"/>
                <a:cs typeface="Times New Roman" panose="02020603050405020304" pitchFamily="18" charset="0"/>
              </a:rPr>
              <a:t>,  </a:t>
            </a:r>
            <a:r>
              <a:rPr lang="en-US" altLang="zh-CN" sz="2300" b="1" i="1" dirty="0">
                <a:solidFill>
                  <a:schemeClr val="tx1"/>
                </a:solidFill>
                <a:ea typeface="楷体_GB2312" pitchFamily="49" charset="-122"/>
                <a:cs typeface="Times New Roman" panose="02020603050405020304" pitchFamily="18" charset="0"/>
              </a:rPr>
              <a:t>x</a:t>
            </a:r>
            <a:r>
              <a:rPr lang="en-US" altLang="zh-CN" sz="2300" b="1" dirty="0">
                <a:solidFill>
                  <a:schemeClr val="tx1"/>
                </a:solidFill>
                <a:ea typeface="楷体_GB2312" pitchFamily="49" charset="-122"/>
                <a:cs typeface="Times New Roman" panose="02020603050405020304" pitchFamily="18" charset="0"/>
              </a:rPr>
              <a:t> )</a:t>
            </a:r>
          </a:p>
          <a:p>
            <a:pPr marL="0" indent="0">
              <a:lnSpc>
                <a:spcPts val="2000"/>
              </a:lnSpc>
              <a:buNone/>
              <a:defRPr/>
            </a:pPr>
            <a:r>
              <a:rPr lang="en-US" altLang="zh-CN" sz="2300" b="1" dirty="0">
                <a:solidFill>
                  <a:schemeClr val="tx1"/>
                </a:solidFill>
                <a:ea typeface="楷体_GB2312" pitchFamily="49" charset="-122"/>
                <a:cs typeface="Times New Roman" panose="02020603050405020304" pitchFamily="18" charset="0"/>
              </a:rPr>
              <a:t>    </a:t>
            </a:r>
            <a:r>
              <a:rPr lang="en-US" altLang="zh-CN" sz="2300" b="1" i="1" dirty="0">
                <a:solidFill>
                  <a:schemeClr val="tx1"/>
                </a:solidFill>
                <a:ea typeface="楷体_GB2312" pitchFamily="49" charset="-122"/>
                <a:cs typeface="Times New Roman" panose="02020603050405020304" pitchFamily="18" charset="0"/>
              </a:rPr>
              <a:t>x</a:t>
            </a:r>
            <a:r>
              <a:rPr lang="en-US" altLang="zh-CN" sz="2300" b="1" dirty="0">
                <a:solidFill>
                  <a:srgbClr val="FF0000"/>
                </a:solidFill>
                <a:ea typeface="楷体_GB2312" pitchFamily="49" charset="-122"/>
                <a:cs typeface="Times New Roman" panose="02020603050405020304" pitchFamily="18" charset="0"/>
              </a:rPr>
              <a:t>[</a:t>
            </a:r>
            <a:r>
              <a:rPr lang="en-US" altLang="zh-CN" sz="2300" b="1" i="1" dirty="0" err="1">
                <a:solidFill>
                  <a:schemeClr val="tx1"/>
                </a:solidFill>
                <a:ea typeface="楷体_GB2312" pitchFamily="49" charset="-122"/>
                <a:cs typeface="Times New Roman" panose="02020603050405020304" pitchFamily="18" charset="0"/>
              </a:rPr>
              <a:t>i</a:t>
            </a:r>
            <a:r>
              <a:rPr lang="en-US" altLang="zh-CN" sz="2300" b="1" dirty="0">
                <a:solidFill>
                  <a:srgbClr val="FF0000"/>
                </a:solidFill>
                <a:ea typeface="楷体_GB2312" pitchFamily="49" charset="-122"/>
                <a:cs typeface="Times New Roman" panose="02020603050405020304" pitchFamily="18" charset="0"/>
              </a:rPr>
              <a:t>] =</a:t>
            </a:r>
            <a:r>
              <a:rPr lang="en-US" altLang="zh-CN" sz="2300" b="1" dirty="0">
                <a:solidFill>
                  <a:schemeClr val="tx1"/>
                </a:solidFill>
                <a:ea typeface="楷体_GB2312" pitchFamily="49" charset="-122"/>
                <a:cs typeface="Times New Roman" panose="02020603050405020304" pitchFamily="18" charset="0"/>
              </a:rPr>
              <a:t> </a:t>
            </a:r>
            <a:r>
              <a:rPr lang="en-US" altLang="zh-CN" sz="2300" b="1" i="1" dirty="0">
                <a:solidFill>
                  <a:schemeClr val="tx1"/>
                </a:solidFill>
                <a:ea typeface="楷体_GB2312" pitchFamily="49" charset="-122"/>
                <a:cs typeface="Times New Roman" panose="02020603050405020304" pitchFamily="18" charset="0"/>
              </a:rPr>
              <a:t>y</a:t>
            </a:r>
            <a:r>
              <a:rPr lang="en-US" altLang="zh-CN" sz="2300" b="1" dirty="0">
                <a:solidFill>
                  <a:schemeClr val="tx1"/>
                </a:solidFill>
                <a:ea typeface="楷体_GB2312" pitchFamily="49" charset="-122"/>
                <a:cs typeface="Times New Roman" panose="02020603050405020304" pitchFamily="18" charset="0"/>
              </a:rPr>
              <a:t> 	        (</a:t>
            </a:r>
            <a:r>
              <a:rPr lang="zh-CN" altLang="en-US" sz="2300" b="1" dirty="0">
                <a:solidFill>
                  <a:schemeClr val="tx1"/>
                </a:solidFill>
                <a:ea typeface="楷体_GB2312" pitchFamily="49" charset="-122"/>
                <a:cs typeface="Times New Roman" panose="02020603050405020304" pitchFamily="18" charset="0"/>
              </a:rPr>
              <a:t>   </a:t>
            </a:r>
            <a:r>
              <a:rPr lang="en-US" altLang="zh-CN" sz="2300" b="1" dirty="0">
                <a:solidFill>
                  <a:srgbClr val="FF0000"/>
                </a:solidFill>
                <a:ea typeface="楷体_GB2312" pitchFamily="49" charset="-122"/>
                <a:cs typeface="Times New Roman" panose="02020603050405020304" pitchFamily="18" charset="0"/>
              </a:rPr>
              <a:t>[]=</a:t>
            </a:r>
            <a:r>
              <a:rPr lang="en-US" altLang="zh-CN" sz="2300" b="1" dirty="0">
                <a:solidFill>
                  <a:schemeClr val="tx1"/>
                </a:solidFill>
                <a:ea typeface="楷体_GB2312" pitchFamily="49" charset="-122"/>
                <a:cs typeface="Times New Roman" panose="02020603050405020304" pitchFamily="18" charset="0"/>
              </a:rPr>
              <a:t>   ,  </a:t>
            </a:r>
            <a:r>
              <a:rPr lang="en-US" altLang="zh-CN" sz="2300" b="1" i="1" dirty="0">
                <a:solidFill>
                  <a:schemeClr val="tx1"/>
                </a:solidFill>
                <a:ea typeface="楷体_GB2312" pitchFamily="49" charset="-122"/>
                <a:cs typeface="Times New Roman" panose="02020603050405020304" pitchFamily="18" charset="0"/>
              </a:rPr>
              <a:t>y</a:t>
            </a:r>
            <a:r>
              <a:rPr lang="en-US" altLang="zh-CN" sz="2300" b="1" dirty="0">
                <a:solidFill>
                  <a:schemeClr val="tx1"/>
                </a:solidFill>
                <a:ea typeface="楷体_GB2312" pitchFamily="49" charset="-122"/>
                <a:cs typeface="Times New Roman" panose="02020603050405020304" pitchFamily="18" charset="0"/>
              </a:rPr>
              <a:t>  ,  </a:t>
            </a:r>
            <a:r>
              <a:rPr lang="en-US" altLang="zh-CN" sz="2300" b="1" i="1" dirty="0">
                <a:solidFill>
                  <a:schemeClr val="tx1"/>
                </a:solidFill>
                <a:ea typeface="楷体_GB2312" pitchFamily="49" charset="-122"/>
                <a:cs typeface="Times New Roman" panose="02020603050405020304" pitchFamily="18" charset="0"/>
              </a:rPr>
              <a:t>x </a:t>
            </a:r>
            <a:r>
              <a:rPr lang="en-US" altLang="zh-CN" sz="2300" b="1" dirty="0">
                <a:solidFill>
                  <a:schemeClr val="tx1"/>
                </a:solidFill>
                <a:ea typeface="楷体_GB2312" pitchFamily="49" charset="-122"/>
                <a:cs typeface="Times New Roman" panose="02020603050405020304" pitchFamily="18" charset="0"/>
              </a:rPr>
              <a:t>,  </a:t>
            </a:r>
            <a:r>
              <a:rPr lang="en-US" altLang="zh-CN" sz="2300" b="1" i="1" dirty="0" err="1">
                <a:solidFill>
                  <a:schemeClr val="tx1"/>
                </a:solidFill>
                <a:ea typeface="楷体_GB2312" pitchFamily="49" charset="-122"/>
                <a:cs typeface="Times New Roman" panose="02020603050405020304" pitchFamily="18" charset="0"/>
              </a:rPr>
              <a:t>i</a:t>
            </a:r>
            <a:r>
              <a:rPr lang="en-US" altLang="zh-CN" sz="2300" b="1" i="1" dirty="0">
                <a:solidFill>
                  <a:schemeClr val="tx1"/>
                </a:solidFill>
                <a:ea typeface="楷体_GB2312" pitchFamily="49" charset="-122"/>
                <a:cs typeface="Times New Roman" panose="02020603050405020304" pitchFamily="18" charset="0"/>
              </a:rPr>
              <a:t>  </a:t>
            </a:r>
            <a:r>
              <a:rPr lang="en-US" altLang="zh-CN" sz="2300" b="1" dirty="0">
                <a:solidFill>
                  <a:schemeClr val="tx1"/>
                </a:solidFill>
                <a:ea typeface="楷体_GB2312" pitchFamily="49" charset="-122"/>
                <a:cs typeface="Times New Roman" panose="02020603050405020304" pitchFamily="18" charset="0"/>
              </a:rPr>
              <a:t>)</a:t>
            </a:r>
          </a:p>
          <a:p>
            <a:pPr>
              <a:lnSpc>
                <a:spcPts val="2000"/>
              </a:lnSpc>
              <a:buClrTx/>
              <a:buFont typeface="Wingdings" panose="05000000000000000000" pitchFamily="2" charset="2"/>
              <a:buChar char="Ø"/>
              <a:defRPr/>
            </a:pPr>
            <a:r>
              <a:rPr lang="en-US" altLang="zh-CN" sz="2300" b="1" i="1" dirty="0">
                <a:solidFill>
                  <a:schemeClr val="tx1"/>
                </a:solidFill>
                <a:ea typeface="楷体_GB2312" pitchFamily="49" charset="-122"/>
                <a:cs typeface="Times New Roman" panose="02020603050405020304" pitchFamily="18" charset="0"/>
              </a:rPr>
              <a:t>x</a:t>
            </a:r>
            <a:r>
              <a:rPr lang="en-US" altLang="zh-CN" sz="2300" b="1" dirty="0">
                <a:solidFill>
                  <a:schemeClr val="tx1"/>
                </a:solidFill>
                <a:ea typeface="楷体_GB2312" pitchFamily="49" charset="-122"/>
                <a:cs typeface="Times New Roman" panose="02020603050405020304" pitchFamily="18" charset="0"/>
              </a:rPr>
              <a:t> </a:t>
            </a:r>
            <a:r>
              <a:rPr lang="en-US" altLang="zh-CN" sz="2300" b="1" dirty="0">
                <a:solidFill>
                  <a:srgbClr val="FF0000"/>
                </a:solidFill>
                <a:ea typeface="楷体_GB2312" pitchFamily="49" charset="-122"/>
                <a:cs typeface="Times New Roman" panose="02020603050405020304" pitchFamily="18" charset="0"/>
              </a:rPr>
              <a:t>= &amp;</a:t>
            </a:r>
            <a:r>
              <a:rPr lang="en-US" altLang="zh-CN" sz="2300" b="1" i="1" dirty="0">
                <a:solidFill>
                  <a:schemeClr val="tx1"/>
                </a:solidFill>
                <a:ea typeface="楷体_GB2312" pitchFamily="49" charset="-122"/>
                <a:cs typeface="Times New Roman" panose="02020603050405020304" pitchFamily="18" charset="0"/>
              </a:rPr>
              <a:t>y</a:t>
            </a:r>
            <a:r>
              <a:rPr lang="en-US" altLang="zh-CN" sz="2300" b="1" dirty="0">
                <a:solidFill>
                  <a:schemeClr val="tx1"/>
                </a:solidFill>
                <a:ea typeface="楷体_GB2312" pitchFamily="49" charset="-122"/>
                <a:cs typeface="Times New Roman" panose="02020603050405020304" pitchFamily="18" charset="0"/>
              </a:rPr>
              <a:t>	        (</a:t>
            </a:r>
            <a:r>
              <a:rPr lang="zh-CN" altLang="en-US" sz="2300" b="1" dirty="0">
                <a:solidFill>
                  <a:schemeClr val="tx1"/>
                </a:solidFill>
                <a:ea typeface="楷体_GB2312" pitchFamily="49" charset="-122"/>
                <a:cs typeface="Times New Roman" panose="02020603050405020304" pitchFamily="18" charset="0"/>
              </a:rPr>
              <a:t>    </a:t>
            </a:r>
            <a:r>
              <a:rPr lang="en-US" altLang="zh-CN" sz="2300" b="1" dirty="0">
                <a:solidFill>
                  <a:srgbClr val="FF0000"/>
                </a:solidFill>
                <a:ea typeface="楷体_GB2312" pitchFamily="49" charset="-122"/>
                <a:cs typeface="Times New Roman" panose="02020603050405020304" pitchFamily="18" charset="0"/>
              </a:rPr>
              <a:t>&amp;</a:t>
            </a:r>
            <a:r>
              <a:rPr lang="en-US" altLang="zh-CN" sz="2300" b="1" dirty="0">
                <a:solidFill>
                  <a:schemeClr val="tx1"/>
                </a:solidFill>
                <a:ea typeface="楷体_GB2312" pitchFamily="49" charset="-122"/>
                <a:cs typeface="Times New Roman" panose="02020603050405020304" pitchFamily="18" charset="0"/>
              </a:rPr>
              <a:t>    ,  </a:t>
            </a:r>
            <a:r>
              <a:rPr lang="en-US" altLang="zh-CN" sz="2300" b="1" i="1" dirty="0">
                <a:solidFill>
                  <a:schemeClr val="tx1"/>
                </a:solidFill>
                <a:ea typeface="楷体_GB2312" pitchFamily="49" charset="-122"/>
                <a:cs typeface="Times New Roman" panose="02020603050405020304" pitchFamily="18" charset="0"/>
              </a:rPr>
              <a:t>y</a:t>
            </a:r>
            <a:r>
              <a:rPr lang="en-US" altLang="zh-CN" sz="2300" b="1" dirty="0">
                <a:solidFill>
                  <a:schemeClr val="tx1"/>
                </a:solidFill>
                <a:ea typeface="楷体_GB2312" pitchFamily="49" charset="-122"/>
                <a:cs typeface="Times New Roman" panose="02020603050405020304" pitchFamily="18" charset="0"/>
              </a:rPr>
              <a:t>  ,  _ , </a:t>
            </a:r>
            <a:r>
              <a:rPr lang="en-US" altLang="zh-CN" sz="2300" b="1" i="1" dirty="0">
                <a:solidFill>
                  <a:schemeClr val="tx1"/>
                </a:solidFill>
                <a:ea typeface="楷体_GB2312" pitchFamily="49" charset="-122"/>
                <a:cs typeface="Times New Roman" panose="02020603050405020304" pitchFamily="18" charset="0"/>
              </a:rPr>
              <a:t> x </a:t>
            </a:r>
            <a:r>
              <a:rPr lang="en-US" altLang="zh-CN" sz="2300" b="1" dirty="0">
                <a:solidFill>
                  <a:schemeClr val="tx1"/>
                </a:solidFill>
                <a:ea typeface="楷体_GB2312" pitchFamily="49" charset="-122"/>
                <a:cs typeface="Times New Roman" panose="02020603050405020304" pitchFamily="18" charset="0"/>
              </a:rPr>
              <a:t>)</a:t>
            </a:r>
          </a:p>
          <a:p>
            <a:pPr marL="0" indent="0">
              <a:lnSpc>
                <a:spcPts val="2000"/>
              </a:lnSpc>
              <a:buNone/>
              <a:defRPr/>
            </a:pPr>
            <a:r>
              <a:rPr lang="en-US" altLang="zh-CN" sz="2300" b="1" dirty="0">
                <a:solidFill>
                  <a:schemeClr val="tx1"/>
                </a:solidFill>
                <a:ea typeface="楷体_GB2312" pitchFamily="49" charset="-122"/>
                <a:cs typeface="Times New Roman" panose="02020603050405020304" pitchFamily="18" charset="0"/>
              </a:rPr>
              <a:t>    </a:t>
            </a:r>
            <a:r>
              <a:rPr lang="en-US" altLang="zh-CN" sz="2300" b="1" i="1" dirty="0">
                <a:solidFill>
                  <a:schemeClr val="tx1"/>
                </a:solidFill>
                <a:ea typeface="楷体_GB2312" pitchFamily="49" charset="-122"/>
                <a:cs typeface="Times New Roman" panose="02020603050405020304" pitchFamily="18" charset="0"/>
              </a:rPr>
              <a:t>x</a:t>
            </a:r>
            <a:r>
              <a:rPr lang="en-US" altLang="zh-CN" sz="2300" b="1" dirty="0">
                <a:solidFill>
                  <a:schemeClr val="tx1"/>
                </a:solidFill>
                <a:ea typeface="楷体_GB2312" pitchFamily="49" charset="-122"/>
                <a:cs typeface="Times New Roman" panose="02020603050405020304" pitchFamily="18" charset="0"/>
              </a:rPr>
              <a:t> </a:t>
            </a:r>
            <a:r>
              <a:rPr lang="en-US" altLang="zh-CN" sz="2300" b="1" dirty="0">
                <a:solidFill>
                  <a:srgbClr val="FF0000"/>
                </a:solidFill>
                <a:ea typeface="楷体_GB2312" pitchFamily="49" charset="-122"/>
                <a:cs typeface="Times New Roman" panose="02020603050405020304" pitchFamily="18" charset="0"/>
              </a:rPr>
              <a:t>= *</a:t>
            </a:r>
            <a:r>
              <a:rPr lang="en-US" altLang="zh-CN" sz="2300" b="1" i="1" dirty="0">
                <a:solidFill>
                  <a:schemeClr val="tx1"/>
                </a:solidFill>
                <a:ea typeface="楷体_GB2312" pitchFamily="49" charset="-122"/>
                <a:cs typeface="Times New Roman" panose="02020603050405020304" pitchFamily="18" charset="0"/>
              </a:rPr>
              <a:t>y</a:t>
            </a:r>
            <a:r>
              <a:rPr lang="en-US" altLang="zh-CN" sz="2300" b="1" dirty="0">
                <a:solidFill>
                  <a:schemeClr val="tx1"/>
                </a:solidFill>
                <a:ea typeface="楷体_GB2312" pitchFamily="49" charset="-122"/>
                <a:cs typeface="Times New Roman" panose="02020603050405020304" pitchFamily="18" charset="0"/>
              </a:rPr>
              <a:t>	        (</a:t>
            </a:r>
            <a:r>
              <a:rPr lang="zh-CN" altLang="en-US" sz="2300" b="1" dirty="0">
                <a:solidFill>
                  <a:schemeClr val="tx1"/>
                </a:solidFill>
                <a:ea typeface="楷体_GB2312" pitchFamily="49" charset="-122"/>
                <a:cs typeface="Times New Roman" panose="02020603050405020304" pitchFamily="18" charset="0"/>
              </a:rPr>
              <a:t>   </a:t>
            </a:r>
            <a:r>
              <a:rPr lang="en-US" altLang="zh-CN" sz="2300" b="1" dirty="0">
                <a:solidFill>
                  <a:srgbClr val="FF0000"/>
                </a:solidFill>
                <a:ea typeface="楷体_GB2312" pitchFamily="49" charset="-122"/>
                <a:cs typeface="Times New Roman" panose="02020603050405020304" pitchFamily="18" charset="0"/>
              </a:rPr>
              <a:t>=*   </a:t>
            </a:r>
            <a:r>
              <a:rPr lang="en-US" altLang="zh-CN" sz="2300" b="1" dirty="0">
                <a:solidFill>
                  <a:schemeClr val="tx1"/>
                </a:solidFill>
                <a:ea typeface="楷体_GB2312" pitchFamily="49" charset="-122"/>
                <a:cs typeface="Times New Roman" panose="02020603050405020304" pitchFamily="18" charset="0"/>
              </a:rPr>
              <a:t> ,  </a:t>
            </a:r>
            <a:r>
              <a:rPr lang="en-US" altLang="zh-CN" sz="2300" b="1" i="1" dirty="0">
                <a:solidFill>
                  <a:schemeClr val="tx1"/>
                </a:solidFill>
                <a:ea typeface="楷体_GB2312" pitchFamily="49" charset="-122"/>
                <a:cs typeface="Times New Roman" panose="02020603050405020304" pitchFamily="18" charset="0"/>
              </a:rPr>
              <a:t>y</a:t>
            </a:r>
            <a:r>
              <a:rPr lang="en-US" altLang="zh-CN" sz="2300" b="1" dirty="0">
                <a:solidFill>
                  <a:schemeClr val="tx1"/>
                </a:solidFill>
                <a:ea typeface="楷体_GB2312" pitchFamily="49" charset="-122"/>
                <a:cs typeface="Times New Roman" panose="02020603050405020304" pitchFamily="18" charset="0"/>
              </a:rPr>
              <a:t>  ,  _ ,  </a:t>
            </a:r>
            <a:r>
              <a:rPr lang="en-US" altLang="zh-CN" sz="2300" b="1" i="1" dirty="0">
                <a:solidFill>
                  <a:schemeClr val="tx1"/>
                </a:solidFill>
                <a:ea typeface="楷体_GB2312" pitchFamily="49" charset="-122"/>
                <a:cs typeface="Times New Roman" panose="02020603050405020304" pitchFamily="18" charset="0"/>
              </a:rPr>
              <a:t>x </a:t>
            </a:r>
            <a:r>
              <a:rPr lang="en-US" altLang="zh-CN" sz="2300" b="1" dirty="0">
                <a:solidFill>
                  <a:schemeClr val="tx1"/>
                </a:solidFill>
                <a:ea typeface="楷体_GB2312" pitchFamily="49" charset="-122"/>
                <a:cs typeface="Times New Roman" panose="02020603050405020304" pitchFamily="18" charset="0"/>
              </a:rPr>
              <a:t>)</a:t>
            </a:r>
          </a:p>
          <a:p>
            <a:pPr marL="0" indent="0">
              <a:lnSpc>
                <a:spcPts val="2000"/>
              </a:lnSpc>
              <a:buNone/>
              <a:defRPr/>
            </a:pPr>
            <a:r>
              <a:rPr lang="en-US" altLang="zh-CN" sz="2300" b="1" dirty="0">
                <a:solidFill>
                  <a:srgbClr val="FF0000"/>
                </a:solidFill>
                <a:ea typeface="楷体_GB2312" pitchFamily="49" charset="-122"/>
                <a:cs typeface="Times New Roman" panose="02020603050405020304" pitchFamily="18" charset="0"/>
              </a:rPr>
              <a:t>    *</a:t>
            </a:r>
            <a:r>
              <a:rPr lang="en-US" altLang="zh-CN" sz="2300" b="1" i="1" dirty="0">
                <a:solidFill>
                  <a:schemeClr val="tx1"/>
                </a:solidFill>
                <a:ea typeface="楷体_GB2312" pitchFamily="49" charset="-122"/>
                <a:cs typeface="Times New Roman" panose="02020603050405020304" pitchFamily="18" charset="0"/>
              </a:rPr>
              <a:t>x</a:t>
            </a:r>
            <a:r>
              <a:rPr lang="en-US" altLang="zh-CN" sz="2300" b="1" dirty="0">
                <a:solidFill>
                  <a:schemeClr val="tx1"/>
                </a:solidFill>
                <a:ea typeface="楷体_GB2312" pitchFamily="49" charset="-122"/>
                <a:cs typeface="Times New Roman" panose="02020603050405020304" pitchFamily="18" charset="0"/>
              </a:rPr>
              <a:t> </a:t>
            </a:r>
            <a:r>
              <a:rPr lang="en-US" altLang="zh-CN" sz="2300" b="1" dirty="0">
                <a:solidFill>
                  <a:srgbClr val="FF0000"/>
                </a:solidFill>
                <a:ea typeface="楷体_GB2312" pitchFamily="49" charset="-122"/>
                <a:cs typeface="Times New Roman" panose="02020603050405020304" pitchFamily="18" charset="0"/>
              </a:rPr>
              <a:t>= </a:t>
            </a:r>
            <a:r>
              <a:rPr lang="en-US" altLang="zh-CN" sz="2300" b="1" i="1" dirty="0">
                <a:solidFill>
                  <a:schemeClr val="tx1"/>
                </a:solidFill>
                <a:ea typeface="楷体_GB2312" pitchFamily="49" charset="-122"/>
                <a:cs typeface="Times New Roman" panose="02020603050405020304" pitchFamily="18" charset="0"/>
              </a:rPr>
              <a:t>y</a:t>
            </a:r>
            <a:r>
              <a:rPr lang="en-US" altLang="zh-CN" sz="2300" b="1" dirty="0">
                <a:solidFill>
                  <a:schemeClr val="tx1"/>
                </a:solidFill>
                <a:ea typeface="楷体_GB2312" pitchFamily="49" charset="-122"/>
                <a:cs typeface="Times New Roman" panose="02020603050405020304" pitchFamily="18" charset="0"/>
              </a:rPr>
              <a:t>	        (</a:t>
            </a:r>
            <a:r>
              <a:rPr lang="zh-CN" altLang="en-US" sz="2300" b="1" dirty="0">
                <a:solidFill>
                  <a:schemeClr val="tx1"/>
                </a:solidFill>
                <a:ea typeface="楷体_GB2312" pitchFamily="49" charset="-122"/>
                <a:cs typeface="Times New Roman" panose="02020603050405020304" pitchFamily="18" charset="0"/>
              </a:rPr>
              <a:t>  </a:t>
            </a:r>
            <a:r>
              <a:rPr lang="zh-CN" altLang="en-US" sz="2300" b="1" dirty="0">
                <a:solidFill>
                  <a:srgbClr val="FF0000"/>
                </a:solidFill>
                <a:ea typeface="楷体_GB2312" pitchFamily="49" charset="-122"/>
                <a:cs typeface="Times New Roman" panose="02020603050405020304" pitchFamily="18" charset="0"/>
              </a:rPr>
              <a:t>*</a:t>
            </a:r>
            <a:r>
              <a:rPr lang="en-US" altLang="zh-CN" sz="2300" b="1" dirty="0">
                <a:solidFill>
                  <a:srgbClr val="FF0000"/>
                </a:solidFill>
                <a:ea typeface="楷体_GB2312" pitchFamily="49" charset="-122"/>
                <a:cs typeface="Times New Roman" panose="02020603050405020304" pitchFamily="18" charset="0"/>
              </a:rPr>
              <a:t>=     </a:t>
            </a:r>
            <a:r>
              <a:rPr lang="en-US" altLang="zh-CN" sz="2300" b="1" dirty="0">
                <a:solidFill>
                  <a:schemeClr val="tx1"/>
                </a:solidFill>
                <a:ea typeface="楷体_GB2312" pitchFamily="49" charset="-122"/>
                <a:cs typeface="Times New Roman" panose="02020603050405020304" pitchFamily="18" charset="0"/>
              </a:rPr>
              <a:t>,  </a:t>
            </a:r>
            <a:r>
              <a:rPr lang="en-US" altLang="zh-CN" sz="2300" b="1" i="1" dirty="0">
                <a:solidFill>
                  <a:schemeClr val="tx1"/>
                </a:solidFill>
                <a:ea typeface="楷体_GB2312" pitchFamily="49" charset="-122"/>
                <a:cs typeface="Times New Roman" panose="02020603050405020304" pitchFamily="18" charset="0"/>
              </a:rPr>
              <a:t>y</a:t>
            </a:r>
            <a:r>
              <a:rPr lang="en-US" altLang="zh-CN" sz="2300" b="1" dirty="0">
                <a:solidFill>
                  <a:schemeClr val="tx1"/>
                </a:solidFill>
                <a:ea typeface="楷体_GB2312" pitchFamily="49" charset="-122"/>
                <a:cs typeface="Times New Roman" panose="02020603050405020304" pitchFamily="18" charset="0"/>
              </a:rPr>
              <a:t>  ,  _ ,  </a:t>
            </a:r>
            <a:r>
              <a:rPr lang="en-US" altLang="zh-CN" sz="2300" b="1" i="1" dirty="0">
                <a:solidFill>
                  <a:schemeClr val="tx1"/>
                </a:solidFill>
                <a:ea typeface="楷体_GB2312" pitchFamily="49" charset="-122"/>
                <a:cs typeface="Times New Roman" panose="02020603050405020304" pitchFamily="18" charset="0"/>
              </a:rPr>
              <a:t>x </a:t>
            </a:r>
            <a:r>
              <a:rPr lang="en-US" altLang="zh-CN" sz="2300" b="1" dirty="0">
                <a:solidFill>
                  <a:schemeClr val="tx1"/>
                </a:solidFill>
                <a:ea typeface="楷体_GB2312" pitchFamily="49" charset="-122"/>
                <a:cs typeface="Times New Roman" panose="02020603050405020304" pitchFamily="18" charset="0"/>
              </a:rPr>
              <a:t>)</a:t>
            </a:r>
          </a:p>
        </p:txBody>
      </p:sp>
      <p:sp>
        <p:nvSpPr>
          <p:cNvPr id="3" name="标题 2"/>
          <p:cNvSpPr>
            <a:spLocks noGrp="1"/>
          </p:cNvSpPr>
          <p:nvPr>
            <p:ph type="title"/>
          </p:nvPr>
        </p:nvSpPr>
        <p:spPr/>
        <p:txBody>
          <a:bodyPr>
            <a:noAutofit/>
          </a:bodyPr>
          <a:lstStyle/>
          <a:p>
            <a:r>
              <a:rPr lang="zh-CN" altLang="en-US" sz="3000" kern="0" spc="300" dirty="0">
                <a:solidFill>
                  <a:schemeClr val="tx1"/>
                </a:solidFill>
                <a:latin typeface="微软雅黑" panose="020B0503020204020204" pitchFamily="34" charset="-122"/>
                <a:ea typeface="微软雅黑" panose="020B0503020204020204" pitchFamily="34" charset="-122"/>
              </a:rPr>
              <a:t>三地址指令的四元式表示</a:t>
            </a:r>
          </a:p>
        </p:txBody>
      </p:sp>
      <p:grpSp>
        <p:nvGrpSpPr>
          <p:cNvPr id="6" name="组合 14"/>
          <p:cNvGrpSpPr/>
          <p:nvPr/>
        </p:nvGrpSpPr>
        <p:grpSpPr>
          <a:xfrm>
            <a:off x="-786" y="195486"/>
            <a:ext cx="756363" cy="432048"/>
            <a:chOff x="-786" y="195486"/>
            <a:chExt cx="756363" cy="432048"/>
          </a:xfrm>
        </p:grpSpPr>
        <p:sp>
          <p:nvSpPr>
            <p:cNvPr id="7" name="五边形 6"/>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五边形 7"/>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9" name="矩形 8"/>
          <p:cNvSpPr/>
          <p:nvPr/>
        </p:nvSpPr>
        <p:spPr>
          <a:xfrm>
            <a:off x="5616845" y="2769242"/>
            <a:ext cx="2952328" cy="646331"/>
          </a:xfrm>
          <a:prstGeom prst="rect">
            <a:avLst/>
          </a:prstGeom>
          <a:solidFill>
            <a:schemeClr val="accent5">
              <a:lumMod val="60000"/>
              <a:lumOff val="40000"/>
            </a:schemeClr>
          </a:solidFill>
          <a:ln>
            <a:solidFill>
              <a:schemeClr val="tx1"/>
            </a:solidFill>
          </a:ln>
        </p:spPr>
        <p:txBody>
          <a:bodyPr wrap="square">
            <a:spAutoFit/>
          </a:bodyPr>
          <a:lstStyle/>
          <a:p>
            <a:pPr>
              <a:defRPr/>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三地址指令序列唯一确定了运算完成的顺序</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矩形 9"/>
          <p:cNvSpPr/>
          <p:nvPr/>
        </p:nvSpPr>
        <p:spPr>
          <a:xfrm>
            <a:off x="5616845" y="3787934"/>
            <a:ext cx="3298550" cy="923330"/>
          </a:xfrm>
          <a:prstGeom prst="rect">
            <a:avLst/>
          </a:prstGeom>
          <a:solidFill>
            <a:schemeClr val="accent5">
              <a:lumMod val="60000"/>
              <a:lumOff val="40000"/>
            </a:schemeClr>
          </a:solidFill>
          <a:ln>
            <a:solidFill>
              <a:schemeClr val="tx1"/>
            </a:solidFill>
          </a:ln>
        </p:spPr>
        <p:txBody>
          <a:bodyPr wrap="square">
            <a:spAutoFit/>
          </a:bodyPr>
          <a:lstStyle/>
          <a:p>
            <a:pPr marL="285750" indent="-285750">
              <a:buFont typeface="Arial" panose="020B0604020202020204" pitchFamily="34" charset="0"/>
              <a:buChar char="•"/>
              <a:defRPr/>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第一个分量是</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操作符</a:t>
            </a:r>
            <a:endPar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defRPr/>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第二、三个分量是</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操作数</a:t>
            </a:r>
            <a:endPar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Arial" panose="020B0604020202020204" pitchFamily="34" charset="0"/>
              <a:buChar char="•"/>
              <a:defRPr/>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第四个分量是</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结果地址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000" kern="0" spc="300" dirty="0">
                <a:solidFill>
                  <a:schemeClr val="tx1"/>
                </a:solidFill>
                <a:latin typeface="微软雅黑" panose="020B0503020204020204" pitchFamily="34" charset="-122"/>
                <a:ea typeface="微软雅黑" panose="020B0503020204020204" pitchFamily="34" charset="-122"/>
              </a:rPr>
              <a:t>中间代码生成的例子</a:t>
            </a:r>
          </a:p>
        </p:txBody>
      </p:sp>
      <p:grpSp>
        <p:nvGrpSpPr>
          <p:cNvPr id="4" name="组合 3"/>
          <p:cNvGrpSpPr/>
          <p:nvPr/>
        </p:nvGrpSpPr>
        <p:grpSpPr>
          <a:xfrm>
            <a:off x="-36512" y="1034522"/>
            <a:ext cx="6573744" cy="4057508"/>
            <a:chOff x="-36512" y="2611852"/>
            <a:chExt cx="6573744" cy="4057508"/>
          </a:xfrm>
        </p:grpSpPr>
        <p:sp>
          <p:nvSpPr>
            <p:cNvPr id="5" name="Line 47"/>
            <p:cNvSpPr>
              <a:spLocks noChangeShapeType="1"/>
            </p:cNvSpPr>
            <p:nvPr/>
          </p:nvSpPr>
          <p:spPr bwMode="auto">
            <a:xfrm flipH="1">
              <a:off x="491107" y="3513205"/>
              <a:ext cx="272630" cy="25514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6" name="Line 48"/>
            <p:cNvSpPr>
              <a:spLocks noChangeShapeType="1"/>
            </p:cNvSpPr>
            <p:nvPr/>
          </p:nvSpPr>
          <p:spPr bwMode="auto">
            <a:xfrm>
              <a:off x="773264" y="3513205"/>
              <a:ext cx="1588" cy="3349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7" name="Line 49"/>
            <p:cNvSpPr>
              <a:spLocks noChangeShapeType="1"/>
            </p:cNvSpPr>
            <p:nvPr/>
          </p:nvSpPr>
          <p:spPr bwMode="auto">
            <a:xfrm>
              <a:off x="773265" y="3513205"/>
              <a:ext cx="421752" cy="21602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8" name="Rectangle 51"/>
            <p:cNvSpPr>
              <a:spLocks noChangeArrowheads="1"/>
            </p:cNvSpPr>
            <p:nvPr/>
          </p:nvSpPr>
          <p:spPr bwMode="auto">
            <a:xfrm>
              <a:off x="1329113" y="2611852"/>
              <a:ext cx="314189" cy="375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en-US" altLang="zh-CN" b="1" i="1" dirty="0">
                  <a:latin typeface="Times New Roman" panose="02020603050405020304" pitchFamily="18" charset="0"/>
                  <a:ea typeface="楷体_GB2312" pitchFamily="49" charset="-122"/>
                  <a:cs typeface="Times New Roman" panose="02020603050405020304" pitchFamily="18" charset="0"/>
                </a:rPr>
                <a:t>S</a:t>
              </a:r>
            </a:p>
          </p:txBody>
        </p:sp>
        <p:sp>
          <p:nvSpPr>
            <p:cNvPr id="9" name="Rectangle 53"/>
            <p:cNvSpPr>
              <a:spLocks noChangeArrowheads="1"/>
            </p:cNvSpPr>
            <p:nvPr/>
          </p:nvSpPr>
          <p:spPr bwMode="auto">
            <a:xfrm>
              <a:off x="227955" y="4307031"/>
              <a:ext cx="455253" cy="539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ts val="1500"/>
                </a:lnSpc>
                <a:spcBef>
                  <a:spcPct val="20000"/>
                </a:spcBef>
                <a:buClr>
                  <a:schemeClr val="folHlink"/>
                </a:buClr>
                <a:buSzPct val="75000"/>
                <a:buFont typeface="Monotype Sorts"/>
                <a:buNone/>
              </a:pPr>
              <a:r>
                <a:rPr kumimoji="1" lang="en-US" altLang="zh-CN" b="1" dirty="0">
                  <a:latin typeface="Times New Roman" panose="02020603050405020304" pitchFamily="18" charset="0"/>
                  <a:cs typeface="Times New Roman" panose="02020603050405020304" pitchFamily="18" charset="0"/>
                </a:rPr>
                <a:t>id</a:t>
              </a:r>
            </a:p>
            <a:p>
              <a:pPr eaLnBrk="0" hangingPunct="0">
                <a:lnSpc>
                  <a:spcPts val="1500"/>
                </a:lnSpc>
                <a:spcBef>
                  <a:spcPct val="20000"/>
                </a:spcBef>
                <a:buClr>
                  <a:schemeClr val="folHlink"/>
                </a:buClr>
                <a:buSzPct val="75000"/>
                <a:buFont typeface="Monotype Sorts"/>
                <a:buNone/>
              </a:pPr>
              <a:r>
                <a:rPr kumimoji="1" lang="en-US" altLang="zh-CN" b="1" dirty="0">
                  <a:latin typeface="Times New Roman" panose="02020603050405020304" pitchFamily="18" charset="0"/>
                  <a:cs typeface="Times New Roman" panose="02020603050405020304" pitchFamily="18" charset="0"/>
                </a:rPr>
                <a:t>(</a:t>
              </a:r>
              <a:r>
                <a:rPr kumimoji="1" lang="en-US" altLang="zh-CN" b="1" dirty="0">
                  <a:solidFill>
                    <a:srgbClr val="FF0000"/>
                  </a:solidFill>
                  <a:latin typeface="Times New Roman" panose="02020603050405020304" pitchFamily="18" charset="0"/>
                  <a:cs typeface="Times New Roman" panose="02020603050405020304" pitchFamily="18" charset="0"/>
                </a:rPr>
                <a:t>a</a:t>
              </a:r>
              <a:r>
                <a:rPr kumimoji="1" lang="en-US" altLang="zh-CN" b="1" dirty="0">
                  <a:latin typeface="Times New Roman" panose="02020603050405020304" pitchFamily="18" charset="0"/>
                  <a:cs typeface="Times New Roman" panose="02020603050405020304" pitchFamily="18" charset="0"/>
                </a:rPr>
                <a:t>)</a:t>
              </a:r>
            </a:p>
          </p:txBody>
        </p:sp>
        <p:sp>
          <p:nvSpPr>
            <p:cNvPr id="10" name="Rectangle 54"/>
            <p:cNvSpPr>
              <a:spLocks noChangeArrowheads="1"/>
            </p:cNvSpPr>
            <p:nvPr/>
          </p:nvSpPr>
          <p:spPr bwMode="auto">
            <a:xfrm>
              <a:off x="-36512" y="3200815"/>
              <a:ext cx="2853345" cy="397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en-US" altLang="zh-CN" b="1" dirty="0">
                  <a:solidFill>
                    <a:srgbClr val="FF0000"/>
                  </a:solidFill>
                  <a:latin typeface="Times New Roman" panose="02020603050405020304" pitchFamily="18" charset="0"/>
                  <a:cs typeface="Times New Roman" panose="02020603050405020304" pitchFamily="18" charset="0"/>
                </a:rPr>
                <a:t>while  </a:t>
              </a:r>
              <a:r>
                <a:rPr kumimoji="1" lang="en-US" altLang="zh-CN" b="1" i="1" dirty="0">
                  <a:latin typeface="Times New Roman" panose="02020603050405020304" pitchFamily="18" charset="0"/>
                  <a:cs typeface="Times New Roman" panose="02020603050405020304" pitchFamily="18" charset="0"/>
                </a:rPr>
                <a:t>B  </a:t>
              </a:r>
              <a:r>
                <a:rPr kumimoji="1" lang="en-US" altLang="zh-CN" b="1" dirty="0">
                  <a:latin typeface="Times New Roman" panose="02020603050405020304" pitchFamily="18" charset="0"/>
                  <a:cs typeface="Times New Roman" panose="02020603050405020304" pitchFamily="18" charset="0"/>
                </a:rPr>
                <a:t>          </a:t>
              </a:r>
              <a:r>
                <a:rPr kumimoji="1" lang="en-US" altLang="zh-CN" b="1" dirty="0">
                  <a:solidFill>
                    <a:srgbClr val="FF0000"/>
                  </a:solidFill>
                  <a:latin typeface="Times New Roman" panose="02020603050405020304" pitchFamily="18" charset="0"/>
                  <a:cs typeface="Times New Roman" panose="02020603050405020304" pitchFamily="18" charset="0"/>
                </a:rPr>
                <a:t>do</a:t>
              </a:r>
              <a:r>
                <a:rPr kumimoji="1" lang="en-US" altLang="zh-CN" b="1" dirty="0">
                  <a:latin typeface="Times New Roman" panose="02020603050405020304" pitchFamily="18" charset="0"/>
                  <a:cs typeface="Times New Roman" panose="02020603050405020304" pitchFamily="18" charset="0"/>
                </a:rPr>
                <a:t>              </a:t>
              </a:r>
              <a:r>
                <a:rPr kumimoji="1" lang="en-US" altLang="zh-CN" b="1" i="1" dirty="0">
                  <a:latin typeface="Times New Roman" panose="02020603050405020304" pitchFamily="18" charset="0"/>
                  <a:cs typeface="Times New Roman" panose="02020603050405020304" pitchFamily="18" charset="0"/>
                </a:rPr>
                <a:t>S</a:t>
              </a:r>
            </a:p>
          </p:txBody>
        </p:sp>
        <p:sp>
          <p:nvSpPr>
            <p:cNvPr id="11" name="Line 55"/>
            <p:cNvSpPr>
              <a:spLocks noChangeShapeType="1"/>
            </p:cNvSpPr>
            <p:nvPr/>
          </p:nvSpPr>
          <p:spPr bwMode="auto">
            <a:xfrm flipH="1">
              <a:off x="491108" y="3010315"/>
              <a:ext cx="1145979" cy="22415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12" name="Line 56"/>
            <p:cNvSpPr>
              <a:spLocks noChangeShapeType="1"/>
            </p:cNvSpPr>
            <p:nvPr/>
          </p:nvSpPr>
          <p:spPr bwMode="auto">
            <a:xfrm>
              <a:off x="1637088" y="3010315"/>
              <a:ext cx="958062" cy="21602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13" name="Rectangle 57"/>
            <p:cNvSpPr>
              <a:spLocks noChangeArrowheads="1"/>
            </p:cNvSpPr>
            <p:nvPr/>
          </p:nvSpPr>
          <p:spPr bwMode="auto">
            <a:xfrm>
              <a:off x="270905" y="3729229"/>
              <a:ext cx="1117935" cy="375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en-US" altLang="zh-CN" b="1" i="1" dirty="0">
                  <a:latin typeface="Times New Roman" panose="02020603050405020304" pitchFamily="18" charset="0"/>
                  <a:cs typeface="Times New Roman" panose="02020603050405020304" pitchFamily="18" charset="0"/>
                </a:rPr>
                <a:t>E</a:t>
              </a:r>
              <a:r>
                <a:rPr kumimoji="1" lang="en-US" altLang="zh-CN" b="1" dirty="0">
                  <a:latin typeface="Times New Roman" panose="02020603050405020304" pitchFamily="18" charset="0"/>
                  <a:cs typeface="Times New Roman" panose="02020603050405020304" pitchFamily="18" charset="0"/>
                </a:rPr>
                <a:t> </a:t>
              </a:r>
              <a:r>
                <a:rPr kumimoji="1" lang="en-US" altLang="zh-CN" b="1" dirty="0" err="1">
                  <a:latin typeface="Times New Roman" panose="02020603050405020304" pitchFamily="18" charset="0"/>
                  <a:cs typeface="Times New Roman" panose="02020603050405020304" pitchFamily="18" charset="0"/>
                </a:rPr>
                <a:t>relop</a:t>
              </a:r>
              <a:r>
                <a:rPr kumimoji="1" lang="en-US" altLang="zh-CN" b="1" dirty="0">
                  <a:latin typeface="Times New Roman" panose="02020603050405020304" pitchFamily="18" charset="0"/>
                  <a:cs typeface="Times New Roman" panose="02020603050405020304" pitchFamily="18" charset="0"/>
                </a:rPr>
                <a:t> </a:t>
              </a:r>
              <a:r>
                <a:rPr kumimoji="1" lang="en-US" altLang="zh-CN" b="1" i="1" dirty="0">
                  <a:latin typeface="Times New Roman" panose="02020603050405020304" pitchFamily="18" charset="0"/>
                  <a:cs typeface="Times New Roman" panose="02020603050405020304" pitchFamily="18" charset="0"/>
                </a:rPr>
                <a:t>E</a:t>
              </a:r>
            </a:p>
          </p:txBody>
        </p:sp>
        <p:sp>
          <p:nvSpPr>
            <p:cNvPr id="14" name="Line 59"/>
            <p:cNvSpPr>
              <a:spLocks noChangeShapeType="1"/>
            </p:cNvSpPr>
            <p:nvPr/>
          </p:nvSpPr>
          <p:spPr bwMode="auto">
            <a:xfrm flipH="1">
              <a:off x="1637088" y="3010315"/>
              <a:ext cx="0" cy="27463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15" name="Line 60"/>
            <p:cNvSpPr>
              <a:spLocks noChangeShapeType="1"/>
            </p:cNvSpPr>
            <p:nvPr/>
          </p:nvSpPr>
          <p:spPr bwMode="auto">
            <a:xfrm flipH="1">
              <a:off x="447440" y="4024818"/>
              <a:ext cx="0" cy="2889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16" name="Rectangle 62"/>
            <p:cNvSpPr>
              <a:spLocks noChangeArrowheads="1"/>
            </p:cNvSpPr>
            <p:nvPr/>
          </p:nvSpPr>
          <p:spPr bwMode="auto">
            <a:xfrm>
              <a:off x="1475656" y="3801237"/>
              <a:ext cx="4706417" cy="397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en-US" altLang="zh-CN" b="1" dirty="0">
                  <a:solidFill>
                    <a:srgbClr val="FF0000"/>
                  </a:solidFill>
                  <a:latin typeface="Times New Roman" panose="02020603050405020304" pitchFamily="18" charset="0"/>
                  <a:cs typeface="Times New Roman" panose="02020603050405020304" pitchFamily="18" charset="0"/>
                </a:rPr>
                <a:t>if</a:t>
              </a:r>
              <a:r>
                <a:rPr kumimoji="1" lang="en-US" altLang="zh-CN" b="1" dirty="0">
                  <a:latin typeface="Times New Roman" panose="02020603050405020304" pitchFamily="18" charset="0"/>
                  <a:cs typeface="Times New Roman" panose="02020603050405020304" pitchFamily="18" charset="0"/>
                </a:rPr>
                <a:t>     </a:t>
              </a:r>
              <a:r>
                <a:rPr kumimoji="1" lang="en-US" altLang="zh-CN" b="1" i="1" dirty="0">
                  <a:latin typeface="Times New Roman" panose="02020603050405020304" pitchFamily="18" charset="0"/>
                  <a:cs typeface="Times New Roman" panose="02020603050405020304" pitchFamily="18" charset="0"/>
                </a:rPr>
                <a:t>B</a:t>
              </a:r>
              <a:r>
                <a:rPr kumimoji="1" lang="en-US" altLang="zh-CN" b="1" dirty="0">
                  <a:latin typeface="Times New Roman" panose="02020603050405020304" pitchFamily="18" charset="0"/>
                  <a:cs typeface="Times New Roman" panose="02020603050405020304" pitchFamily="18" charset="0"/>
                </a:rPr>
                <a:t>      </a:t>
              </a:r>
              <a:r>
                <a:rPr kumimoji="1" lang="en-US" altLang="zh-CN" b="1" dirty="0">
                  <a:solidFill>
                    <a:srgbClr val="FF0000"/>
                  </a:solidFill>
                  <a:latin typeface="Times New Roman" panose="02020603050405020304" pitchFamily="18" charset="0"/>
                  <a:cs typeface="Times New Roman" panose="02020603050405020304" pitchFamily="18" charset="0"/>
                </a:rPr>
                <a:t>then</a:t>
              </a:r>
              <a:r>
                <a:rPr kumimoji="1" lang="en-US" altLang="zh-CN" b="1" dirty="0">
                  <a:latin typeface="Times New Roman" panose="02020603050405020304" pitchFamily="18" charset="0"/>
                  <a:cs typeface="Times New Roman" panose="02020603050405020304" pitchFamily="18" charset="0"/>
                </a:rPr>
                <a:t>           </a:t>
              </a:r>
              <a:r>
                <a:rPr kumimoji="1" lang="en-US" altLang="zh-CN" b="1" i="1" dirty="0">
                  <a:latin typeface="Times New Roman" panose="02020603050405020304" pitchFamily="18" charset="0"/>
                  <a:cs typeface="Times New Roman" panose="02020603050405020304" pitchFamily="18" charset="0"/>
                </a:rPr>
                <a:t>S</a:t>
              </a:r>
              <a:r>
                <a:rPr kumimoji="1" lang="en-US" altLang="zh-CN" b="1" dirty="0">
                  <a:latin typeface="Times New Roman" panose="02020603050405020304" pitchFamily="18" charset="0"/>
                  <a:cs typeface="Times New Roman" panose="02020603050405020304" pitchFamily="18" charset="0"/>
                </a:rPr>
                <a:t>          </a:t>
              </a:r>
              <a:r>
                <a:rPr kumimoji="1" lang="en-US" altLang="zh-CN" b="1" dirty="0">
                  <a:solidFill>
                    <a:srgbClr val="FF0000"/>
                  </a:solidFill>
                  <a:latin typeface="Times New Roman" panose="02020603050405020304" pitchFamily="18" charset="0"/>
                  <a:cs typeface="Times New Roman" panose="02020603050405020304" pitchFamily="18" charset="0"/>
                </a:rPr>
                <a:t>else</a:t>
              </a:r>
              <a:r>
                <a:rPr kumimoji="1" lang="en-US" altLang="zh-CN" b="1" dirty="0">
                  <a:latin typeface="Times New Roman" panose="02020603050405020304" pitchFamily="18" charset="0"/>
                  <a:cs typeface="Times New Roman" panose="02020603050405020304" pitchFamily="18" charset="0"/>
                </a:rPr>
                <a:t>                     </a:t>
              </a:r>
              <a:r>
                <a:rPr kumimoji="1" lang="en-US" altLang="zh-CN" b="1" i="1" dirty="0">
                  <a:latin typeface="Times New Roman" panose="02020603050405020304" pitchFamily="18" charset="0"/>
                  <a:cs typeface="Times New Roman" panose="02020603050405020304" pitchFamily="18" charset="0"/>
                </a:rPr>
                <a:t>S</a:t>
              </a:r>
              <a:endParaRPr kumimoji="1" lang="zh-CN" altLang="en-US" b="1" i="1" dirty="0">
                <a:latin typeface="Times New Roman" panose="02020603050405020304" pitchFamily="18" charset="0"/>
                <a:cs typeface="Times New Roman" panose="02020603050405020304" pitchFamily="18" charset="0"/>
              </a:endParaRPr>
            </a:p>
          </p:txBody>
        </p:sp>
        <p:sp>
          <p:nvSpPr>
            <p:cNvPr id="17" name="Line 63"/>
            <p:cNvSpPr>
              <a:spLocks noChangeShapeType="1"/>
            </p:cNvSpPr>
            <p:nvPr/>
          </p:nvSpPr>
          <p:spPr bwMode="auto">
            <a:xfrm flipH="1">
              <a:off x="1763216" y="3585213"/>
              <a:ext cx="925513" cy="2444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18" name="Line 65"/>
            <p:cNvSpPr>
              <a:spLocks noChangeShapeType="1"/>
            </p:cNvSpPr>
            <p:nvPr/>
          </p:nvSpPr>
          <p:spPr bwMode="auto">
            <a:xfrm>
              <a:off x="2698254" y="3585213"/>
              <a:ext cx="3044856" cy="32266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19" name="Line 66"/>
            <p:cNvSpPr>
              <a:spLocks noChangeShapeType="1"/>
            </p:cNvSpPr>
            <p:nvPr/>
          </p:nvSpPr>
          <p:spPr bwMode="auto">
            <a:xfrm flipH="1">
              <a:off x="1198150" y="4097482"/>
              <a:ext cx="0" cy="2444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20" name="Rectangle 69"/>
            <p:cNvSpPr>
              <a:spLocks noChangeArrowheads="1"/>
            </p:cNvSpPr>
            <p:nvPr/>
          </p:nvSpPr>
          <p:spPr bwMode="auto">
            <a:xfrm>
              <a:off x="971600" y="4321871"/>
              <a:ext cx="468077" cy="539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ts val="1500"/>
                </a:lnSpc>
                <a:spcBef>
                  <a:spcPct val="20000"/>
                </a:spcBef>
                <a:buClr>
                  <a:srgbClr val="3333CC"/>
                </a:buClr>
                <a:buSzPct val="75000"/>
              </a:pPr>
              <a:r>
                <a:rPr kumimoji="1" lang="en-US" altLang="zh-CN" b="1" dirty="0">
                  <a:latin typeface="Times New Roman" panose="02020603050405020304" pitchFamily="18" charset="0"/>
                  <a:cs typeface="Times New Roman" panose="02020603050405020304" pitchFamily="18" charset="0"/>
                </a:rPr>
                <a:t>id</a:t>
              </a:r>
            </a:p>
            <a:p>
              <a:pPr eaLnBrk="0" hangingPunct="0">
                <a:lnSpc>
                  <a:spcPts val="1500"/>
                </a:lnSpc>
                <a:spcBef>
                  <a:spcPct val="20000"/>
                </a:spcBef>
                <a:buClr>
                  <a:srgbClr val="3333CC"/>
                </a:buClr>
                <a:buSzPct val="75000"/>
              </a:pPr>
              <a:r>
                <a:rPr kumimoji="1" lang="en-US" altLang="zh-CN" b="1" dirty="0">
                  <a:latin typeface="Times New Roman" panose="02020603050405020304" pitchFamily="18" charset="0"/>
                  <a:cs typeface="Times New Roman" panose="02020603050405020304" pitchFamily="18" charset="0"/>
                </a:rPr>
                <a:t>(</a:t>
              </a:r>
              <a:r>
                <a:rPr kumimoji="1" lang="en-US" altLang="zh-CN" b="1" dirty="0">
                  <a:solidFill>
                    <a:srgbClr val="FF0000"/>
                  </a:solidFill>
                  <a:latin typeface="Times New Roman" panose="02020603050405020304" pitchFamily="18" charset="0"/>
                  <a:cs typeface="Times New Roman" panose="02020603050405020304" pitchFamily="18" charset="0"/>
                </a:rPr>
                <a:t>b</a:t>
              </a:r>
              <a:r>
                <a:rPr kumimoji="1" lang="en-US" altLang="zh-CN" b="1" dirty="0">
                  <a:latin typeface="Times New Roman" panose="02020603050405020304" pitchFamily="18" charset="0"/>
                  <a:cs typeface="Times New Roman" panose="02020603050405020304" pitchFamily="18" charset="0"/>
                </a:rPr>
                <a:t>)</a:t>
              </a:r>
            </a:p>
          </p:txBody>
        </p:sp>
        <p:sp>
          <p:nvSpPr>
            <p:cNvPr id="21" name="Line 59"/>
            <p:cNvSpPr>
              <a:spLocks noChangeShapeType="1"/>
            </p:cNvSpPr>
            <p:nvPr/>
          </p:nvSpPr>
          <p:spPr bwMode="auto">
            <a:xfrm flipH="1">
              <a:off x="849688" y="3030953"/>
              <a:ext cx="787400" cy="2571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22" name="Rectangle 69"/>
            <p:cNvSpPr>
              <a:spLocks noChangeArrowheads="1"/>
            </p:cNvSpPr>
            <p:nvPr/>
          </p:nvSpPr>
          <p:spPr bwMode="auto">
            <a:xfrm>
              <a:off x="572325" y="3989487"/>
              <a:ext cx="471283" cy="397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rgbClr val="3333CC"/>
                </a:buClr>
                <a:buSzPct val="75000"/>
              </a:pPr>
              <a:r>
                <a:rPr kumimoji="1" lang="en-US" altLang="zh-CN" b="1" dirty="0">
                  <a:latin typeface="Times New Roman" panose="02020603050405020304" pitchFamily="18" charset="0"/>
                  <a:cs typeface="Times New Roman" panose="02020603050405020304" pitchFamily="18" charset="0"/>
                </a:rPr>
                <a:t>(</a:t>
              </a:r>
              <a:r>
                <a:rPr kumimoji="1" lang="en-US" altLang="zh-CN" b="1" dirty="0">
                  <a:solidFill>
                    <a:srgbClr val="FF0000"/>
                  </a:solidFill>
                  <a:latin typeface="Times New Roman" panose="02020603050405020304" pitchFamily="18" charset="0"/>
                  <a:cs typeface="Times New Roman" panose="02020603050405020304" pitchFamily="18" charset="0"/>
                </a:rPr>
                <a:t>&lt;</a:t>
              </a:r>
              <a:r>
                <a:rPr kumimoji="1" lang="en-US" altLang="zh-CN" b="1" dirty="0">
                  <a:latin typeface="Times New Roman" panose="02020603050405020304" pitchFamily="18" charset="0"/>
                  <a:cs typeface="Times New Roman" panose="02020603050405020304" pitchFamily="18" charset="0"/>
                </a:rPr>
                <a:t>)</a:t>
              </a:r>
            </a:p>
          </p:txBody>
        </p:sp>
        <p:sp>
          <p:nvSpPr>
            <p:cNvPr id="23" name="Line 47"/>
            <p:cNvSpPr>
              <a:spLocks noChangeShapeType="1"/>
            </p:cNvSpPr>
            <p:nvPr/>
          </p:nvSpPr>
          <p:spPr bwMode="auto">
            <a:xfrm flipH="1">
              <a:off x="1637359" y="4179549"/>
              <a:ext cx="350515" cy="21602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24" name="Line 48"/>
            <p:cNvSpPr>
              <a:spLocks noChangeShapeType="1"/>
            </p:cNvSpPr>
            <p:nvPr/>
          </p:nvSpPr>
          <p:spPr bwMode="auto">
            <a:xfrm>
              <a:off x="1997400" y="4179549"/>
              <a:ext cx="1588" cy="3349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25" name="Line 49"/>
            <p:cNvSpPr>
              <a:spLocks noChangeShapeType="1"/>
            </p:cNvSpPr>
            <p:nvPr/>
          </p:nvSpPr>
          <p:spPr bwMode="auto">
            <a:xfrm>
              <a:off x="1997400" y="4179550"/>
              <a:ext cx="461199" cy="20736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26" name="Rectangle 53"/>
            <p:cNvSpPr>
              <a:spLocks noChangeArrowheads="1"/>
            </p:cNvSpPr>
            <p:nvPr/>
          </p:nvSpPr>
          <p:spPr bwMode="auto">
            <a:xfrm>
              <a:off x="1393267" y="4973375"/>
              <a:ext cx="442429" cy="539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ts val="1500"/>
                </a:lnSpc>
                <a:spcBef>
                  <a:spcPct val="20000"/>
                </a:spcBef>
                <a:buClr>
                  <a:schemeClr val="folHlink"/>
                </a:buClr>
                <a:buSzPct val="75000"/>
                <a:buFont typeface="Monotype Sorts"/>
                <a:buNone/>
              </a:pPr>
              <a:r>
                <a:rPr kumimoji="1" lang="en-US" altLang="zh-CN" b="1" dirty="0">
                  <a:latin typeface="Times New Roman" panose="02020603050405020304" pitchFamily="18" charset="0"/>
                  <a:cs typeface="Times New Roman" panose="02020603050405020304" pitchFamily="18" charset="0"/>
                </a:rPr>
                <a:t>id</a:t>
              </a:r>
            </a:p>
            <a:p>
              <a:pPr eaLnBrk="0" hangingPunct="0">
                <a:lnSpc>
                  <a:spcPts val="1500"/>
                </a:lnSpc>
                <a:spcBef>
                  <a:spcPct val="20000"/>
                </a:spcBef>
                <a:buClr>
                  <a:schemeClr val="folHlink"/>
                </a:buClr>
                <a:buSzPct val="75000"/>
                <a:buFont typeface="Monotype Sorts"/>
                <a:buNone/>
              </a:pPr>
              <a:r>
                <a:rPr kumimoji="1" lang="en-US" altLang="zh-CN" b="1" dirty="0">
                  <a:latin typeface="Times New Roman" panose="02020603050405020304" pitchFamily="18" charset="0"/>
                  <a:cs typeface="Times New Roman" panose="02020603050405020304" pitchFamily="18" charset="0"/>
                </a:rPr>
                <a:t>(</a:t>
              </a:r>
              <a:r>
                <a:rPr kumimoji="1" lang="en-US" altLang="zh-CN" b="1" dirty="0">
                  <a:solidFill>
                    <a:srgbClr val="FF0000"/>
                  </a:solidFill>
                  <a:latin typeface="Times New Roman" panose="02020603050405020304" pitchFamily="18" charset="0"/>
                  <a:cs typeface="Times New Roman" panose="02020603050405020304" pitchFamily="18" charset="0"/>
                </a:rPr>
                <a:t>c</a:t>
              </a:r>
              <a:r>
                <a:rPr kumimoji="1" lang="en-US" altLang="zh-CN" b="1" dirty="0">
                  <a:latin typeface="Times New Roman" panose="02020603050405020304" pitchFamily="18" charset="0"/>
                  <a:cs typeface="Times New Roman" panose="02020603050405020304" pitchFamily="18" charset="0"/>
                </a:rPr>
                <a:t>)</a:t>
              </a:r>
            </a:p>
          </p:txBody>
        </p:sp>
        <p:sp>
          <p:nvSpPr>
            <p:cNvPr id="27" name="Rectangle 57"/>
            <p:cNvSpPr>
              <a:spLocks noChangeArrowheads="1"/>
            </p:cNvSpPr>
            <p:nvPr/>
          </p:nvSpPr>
          <p:spPr bwMode="auto">
            <a:xfrm>
              <a:off x="1495041" y="4395573"/>
              <a:ext cx="1175643" cy="375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en-US" altLang="zh-CN" b="1" i="1" dirty="0">
                  <a:latin typeface="Times New Roman" panose="02020603050405020304" pitchFamily="18" charset="0"/>
                  <a:cs typeface="Times New Roman" panose="02020603050405020304" pitchFamily="18" charset="0"/>
                </a:rPr>
                <a:t>E</a:t>
              </a:r>
              <a:r>
                <a:rPr kumimoji="1" lang="en-US" altLang="zh-CN" b="1" dirty="0">
                  <a:latin typeface="Times New Roman" panose="02020603050405020304" pitchFamily="18" charset="0"/>
                  <a:cs typeface="Times New Roman" panose="02020603050405020304" pitchFamily="18" charset="0"/>
                </a:rPr>
                <a:t> </a:t>
              </a:r>
              <a:r>
                <a:rPr kumimoji="1" lang="en-US" altLang="zh-CN" b="1" dirty="0" err="1">
                  <a:latin typeface="Times New Roman" panose="02020603050405020304" pitchFamily="18" charset="0"/>
                  <a:cs typeface="Times New Roman" panose="02020603050405020304" pitchFamily="18" charset="0"/>
                </a:rPr>
                <a:t>relop</a:t>
              </a:r>
              <a:r>
                <a:rPr kumimoji="1" lang="en-US" altLang="zh-CN" b="1" dirty="0">
                  <a:latin typeface="Times New Roman" panose="02020603050405020304" pitchFamily="18" charset="0"/>
                  <a:cs typeface="Times New Roman" panose="02020603050405020304" pitchFamily="18" charset="0"/>
                </a:rPr>
                <a:t>  </a:t>
              </a:r>
              <a:r>
                <a:rPr kumimoji="1" lang="en-US" altLang="zh-CN" b="1" i="1" dirty="0">
                  <a:latin typeface="Times New Roman" panose="02020603050405020304" pitchFamily="18" charset="0"/>
                  <a:cs typeface="Times New Roman" panose="02020603050405020304" pitchFamily="18" charset="0"/>
                </a:rPr>
                <a:t>E</a:t>
              </a:r>
            </a:p>
          </p:txBody>
        </p:sp>
        <p:sp>
          <p:nvSpPr>
            <p:cNvPr id="28" name="Line 60"/>
            <p:cNvSpPr>
              <a:spLocks noChangeShapeType="1"/>
            </p:cNvSpPr>
            <p:nvPr/>
          </p:nvSpPr>
          <p:spPr bwMode="auto">
            <a:xfrm flipH="1">
              <a:off x="1612752" y="4691162"/>
              <a:ext cx="0" cy="2889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29" name="Line 66"/>
            <p:cNvSpPr>
              <a:spLocks noChangeShapeType="1"/>
            </p:cNvSpPr>
            <p:nvPr/>
          </p:nvSpPr>
          <p:spPr bwMode="auto">
            <a:xfrm flipH="1">
              <a:off x="2458599" y="4763826"/>
              <a:ext cx="0" cy="2444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30" name="Line 64"/>
            <p:cNvSpPr>
              <a:spLocks noChangeShapeType="1"/>
            </p:cNvSpPr>
            <p:nvPr/>
          </p:nvSpPr>
          <p:spPr bwMode="auto">
            <a:xfrm flipH="1">
              <a:off x="2050950" y="3585213"/>
              <a:ext cx="648842" cy="27637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31" name="Line 64"/>
            <p:cNvSpPr>
              <a:spLocks noChangeShapeType="1"/>
            </p:cNvSpPr>
            <p:nvPr/>
          </p:nvSpPr>
          <p:spPr bwMode="auto">
            <a:xfrm flipH="1">
              <a:off x="2688728" y="3585213"/>
              <a:ext cx="11061" cy="27637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32" name="Line 64"/>
            <p:cNvSpPr>
              <a:spLocks noChangeShapeType="1"/>
            </p:cNvSpPr>
            <p:nvPr/>
          </p:nvSpPr>
          <p:spPr bwMode="auto">
            <a:xfrm>
              <a:off x="2699791" y="3585213"/>
              <a:ext cx="899840" cy="32266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33" name="Line 64"/>
            <p:cNvSpPr>
              <a:spLocks noChangeShapeType="1"/>
            </p:cNvSpPr>
            <p:nvPr/>
          </p:nvSpPr>
          <p:spPr bwMode="auto">
            <a:xfrm>
              <a:off x="2699792" y="3585214"/>
              <a:ext cx="1658398" cy="33137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34" name="Rectangle 54"/>
            <p:cNvSpPr>
              <a:spLocks noChangeArrowheads="1"/>
            </p:cNvSpPr>
            <p:nvPr/>
          </p:nvSpPr>
          <p:spPr bwMode="auto">
            <a:xfrm>
              <a:off x="2681904" y="4351777"/>
              <a:ext cx="2276264" cy="397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en-US" altLang="zh-CN" b="1" dirty="0">
                  <a:solidFill>
                    <a:srgbClr val="FF0000"/>
                  </a:solidFill>
                  <a:latin typeface="Times New Roman" panose="02020603050405020304" pitchFamily="18" charset="0"/>
                  <a:cs typeface="Times New Roman" panose="02020603050405020304" pitchFamily="18" charset="0"/>
                </a:rPr>
                <a:t>while</a:t>
              </a:r>
              <a:r>
                <a:rPr kumimoji="1" lang="en-US" altLang="zh-CN" b="1" dirty="0">
                  <a:latin typeface="Times New Roman" panose="02020603050405020304" pitchFamily="18" charset="0"/>
                  <a:cs typeface="Times New Roman" panose="02020603050405020304" pitchFamily="18" charset="0"/>
                </a:rPr>
                <a:t>  </a:t>
              </a:r>
              <a:r>
                <a:rPr kumimoji="1" lang="en-US" altLang="zh-CN" b="1" i="1" dirty="0">
                  <a:latin typeface="Times New Roman" panose="02020603050405020304" pitchFamily="18" charset="0"/>
                  <a:cs typeface="Times New Roman" panose="02020603050405020304" pitchFamily="18" charset="0"/>
                </a:rPr>
                <a:t>B</a:t>
              </a:r>
              <a:r>
                <a:rPr kumimoji="1" lang="en-US" altLang="zh-CN" b="1" dirty="0">
                  <a:latin typeface="Times New Roman" panose="02020603050405020304" pitchFamily="18" charset="0"/>
                  <a:cs typeface="Times New Roman" panose="02020603050405020304" pitchFamily="18" charset="0"/>
                </a:rPr>
                <a:t>        </a:t>
              </a:r>
              <a:r>
                <a:rPr kumimoji="1" lang="en-US" altLang="zh-CN" b="1" dirty="0">
                  <a:solidFill>
                    <a:srgbClr val="FF0000"/>
                  </a:solidFill>
                  <a:latin typeface="Times New Roman" panose="02020603050405020304" pitchFamily="18" charset="0"/>
                  <a:cs typeface="Times New Roman" panose="02020603050405020304" pitchFamily="18" charset="0"/>
                </a:rPr>
                <a:t>do</a:t>
              </a:r>
              <a:r>
                <a:rPr kumimoji="1" lang="en-US" altLang="zh-CN" b="1" dirty="0">
                  <a:latin typeface="Times New Roman" panose="02020603050405020304" pitchFamily="18" charset="0"/>
                  <a:cs typeface="Times New Roman" panose="02020603050405020304" pitchFamily="18" charset="0"/>
                </a:rPr>
                <a:t>        </a:t>
              </a:r>
              <a:r>
                <a:rPr kumimoji="1" lang="en-US" altLang="zh-CN" b="1" i="1" dirty="0">
                  <a:latin typeface="Times New Roman" panose="02020603050405020304" pitchFamily="18" charset="0"/>
                  <a:cs typeface="Times New Roman" panose="02020603050405020304" pitchFamily="18" charset="0"/>
                </a:rPr>
                <a:t>S</a:t>
              </a:r>
            </a:p>
          </p:txBody>
        </p:sp>
        <p:sp>
          <p:nvSpPr>
            <p:cNvPr id="35" name="Line 55"/>
            <p:cNvSpPr>
              <a:spLocks noChangeShapeType="1"/>
            </p:cNvSpPr>
            <p:nvPr/>
          </p:nvSpPr>
          <p:spPr bwMode="auto">
            <a:xfrm flipH="1">
              <a:off x="3209524" y="4155349"/>
              <a:ext cx="437598" cy="23008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36" name="Line 56"/>
            <p:cNvSpPr>
              <a:spLocks noChangeShapeType="1"/>
            </p:cNvSpPr>
            <p:nvPr/>
          </p:nvSpPr>
          <p:spPr bwMode="auto">
            <a:xfrm>
              <a:off x="3680249" y="4156809"/>
              <a:ext cx="1072173" cy="24550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37" name="Line 59"/>
            <p:cNvSpPr>
              <a:spLocks noChangeShapeType="1"/>
            </p:cNvSpPr>
            <p:nvPr/>
          </p:nvSpPr>
          <p:spPr bwMode="auto">
            <a:xfrm>
              <a:off x="3680249" y="4155348"/>
              <a:ext cx="453391" cy="28241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38" name="Line 59"/>
            <p:cNvSpPr>
              <a:spLocks noChangeShapeType="1"/>
            </p:cNvSpPr>
            <p:nvPr/>
          </p:nvSpPr>
          <p:spPr bwMode="auto">
            <a:xfrm flipH="1">
              <a:off x="3568104" y="4156809"/>
              <a:ext cx="90238" cy="28228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39" name="Line 47"/>
            <p:cNvSpPr>
              <a:spLocks noChangeShapeType="1"/>
            </p:cNvSpPr>
            <p:nvPr/>
          </p:nvSpPr>
          <p:spPr bwMode="auto">
            <a:xfrm flipH="1">
              <a:off x="3191146" y="4755613"/>
              <a:ext cx="272630" cy="25514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40" name="Line 48"/>
            <p:cNvSpPr>
              <a:spLocks noChangeShapeType="1"/>
            </p:cNvSpPr>
            <p:nvPr/>
          </p:nvSpPr>
          <p:spPr bwMode="auto">
            <a:xfrm>
              <a:off x="3473303" y="4755613"/>
              <a:ext cx="1588" cy="3349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41" name="Line 49"/>
            <p:cNvSpPr>
              <a:spLocks noChangeShapeType="1"/>
            </p:cNvSpPr>
            <p:nvPr/>
          </p:nvSpPr>
          <p:spPr bwMode="auto">
            <a:xfrm>
              <a:off x="3473304" y="4755613"/>
              <a:ext cx="421752" cy="21602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42" name="Rectangle 57"/>
            <p:cNvSpPr>
              <a:spLocks noChangeArrowheads="1"/>
            </p:cNvSpPr>
            <p:nvPr/>
          </p:nvSpPr>
          <p:spPr bwMode="auto">
            <a:xfrm>
              <a:off x="2970944" y="4971637"/>
              <a:ext cx="1117935" cy="375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en-US" altLang="zh-CN" b="1" i="1" dirty="0">
                  <a:latin typeface="Times New Roman" panose="02020603050405020304" pitchFamily="18" charset="0"/>
                  <a:cs typeface="Times New Roman" panose="02020603050405020304" pitchFamily="18" charset="0"/>
                </a:rPr>
                <a:t>E</a:t>
              </a:r>
              <a:r>
                <a:rPr kumimoji="1" lang="en-US" altLang="zh-CN" b="1" dirty="0">
                  <a:latin typeface="Times New Roman" panose="02020603050405020304" pitchFamily="18" charset="0"/>
                  <a:cs typeface="Times New Roman" panose="02020603050405020304" pitchFamily="18" charset="0"/>
                </a:rPr>
                <a:t> </a:t>
              </a:r>
              <a:r>
                <a:rPr kumimoji="1" lang="en-US" altLang="zh-CN" b="1" dirty="0" err="1">
                  <a:latin typeface="Times New Roman" panose="02020603050405020304" pitchFamily="18" charset="0"/>
                  <a:cs typeface="Times New Roman" panose="02020603050405020304" pitchFamily="18" charset="0"/>
                </a:rPr>
                <a:t>relop</a:t>
              </a:r>
              <a:r>
                <a:rPr kumimoji="1" lang="en-US" altLang="zh-CN" b="1" dirty="0">
                  <a:latin typeface="Times New Roman" panose="02020603050405020304" pitchFamily="18" charset="0"/>
                  <a:cs typeface="Times New Roman" panose="02020603050405020304" pitchFamily="18" charset="0"/>
                </a:rPr>
                <a:t> </a:t>
              </a:r>
              <a:r>
                <a:rPr kumimoji="1" lang="en-US" altLang="zh-CN" b="1" i="1" dirty="0">
                  <a:latin typeface="Times New Roman" panose="02020603050405020304" pitchFamily="18" charset="0"/>
                  <a:cs typeface="Times New Roman" panose="02020603050405020304" pitchFamily="18" charset="0"/>
                </a:rPr>
                <a:t>E</a:t>
              </a:r>
            </a:p>
          </p:txBody>
        </p:sp>
        <p:sp>
          <p:nvSpPr>
            <p:cNvPr id="43" name="Line 60"/>
            <p:cNvSpPr>
              <a:spLocks noChangeShapeType="1"/>
            </p:cNvSpPr>
            <p:nvPr/>
          </p:nvSpPr>
          <p:spPr bwMode="auto">
            <a:xfrm flipH="1">
              <a:off x="3147479" y="5267226"/>
              <a:ext cx="0" cy="2889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44" name="Line 66"/>
            <p:cNvSpPr>
              <a:spLocks noChangeShapeType="1"/>
            </p:cNvSpPr>
            <p:nvPr/>
          </p:nvSpPr>
          <p:spPr bwMode="auto">
            <a:xfrm flipH="1">
              <a:off x="3898189" y="5339890"/>
              <a:ext cx="0" cy="2444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45" name="Rectangle 54"/>
            <p:cNvSpPr>
              <a:spLocks noChangeArrowheads="1"/>
            </p:cNvSpPr>
            <p:nvPr/>
          </p:nvSpPr>
          <p:spPr bwMode="auto">
            <a:xfrm>
              <a:off x="4224989" y="4975542"/>
              <a:ext cx="1375377" cy="757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en-US" altLang="zh-CN" b="1" dirty="0">
                  <a:latin typeface="Times New Roman" panose="02020603050405020304" pitchFamily="18" charset="0"/>
                  <a:cs typeface="Times New Roman" panose="02020603050405020304" pitchFamily="18" charset="0"/>
                </a:rPr>
                <a:t>id    </a:t>
              </a:r>
              <a:r>
                <a:rPr kumimoji="1" lang="en-US" altLang="zh-CN" b="1" dirty="0">
                  <a:solidFill>
                    <a:srgbClr val="FF0000"/>
                  </a:solidFill>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   </a:t>
              </a:r>
              <a:r>
                <a:rPr kumimoji="1" lang="en-US" altLang="zh-CN" b="1" i="1" dirty="0">
                  <a:latin typeface="Times New Roman" panose="02020603050405020304" pitchFamily="18" charset="0"/>
                  <a:cs typeface="Times New Roman" panose="02020603050405020304" pitchFamily="18" charset="0"/>
                </a:rPr>
                <a:t>E</a:t>
              </a:r>
              <a:r>
                <a:rPr kumimoji="1" lang="en-US" altLang="zh-CN" b="1" dirty="0">
                  <a:latin typeface="Times New Roman" panose="02020603050405020304" pitchFamily="18" charset="0"/>
                  <a:cs typeface="Times New Roman" panose="02020603050405020304" pitchFamily="18" charset="0"/>
                </a:rPr>
                <a:t>   </a:t>
              </a:r>
              <a:r>
                <a:rPr kumimoji="1" lang="en-US" altLang="zh-CN" b="1" dirty="0">
                  <a:solidFill>
                    <a:srgbClr val="FF0000"/>
                  </a:solidFill>
                  <a:latin typeface="Times New Roman" panose="02020603050405020304" pitchFamily="18" charset="0"/>
                  <a:cs typeface="Times New Roman" panose="02020603050405020304" pitchFamily="18" charset="0"/>
                </a:rPr>
                <a:t>;</a:t>
              </a:r>
            </a:p>
            <a:p>
              <a:pPr eaLnBrk="0" hangingPunct="0">
                <a:lnSpc>
                  <a:spcPct val="110000"/>
                </a:lnSpc>
                <a:spcBef>
                  <a:spcPct val="20000"/>
                </a:spcBef>
                <a:buClr>
                  <a:schemeClr val="folHlink"/>
                </a:buClr>
                <a:buSzPct val="75000"/>
                <a:buFont typeface="Monotype Sorts"/>
                <a:buNone/>
              </a:pPr>
              <a:r>
                <a:rPr kumimoji="1" lang="en-US" altLang="zh-CN" b="1" dirty="0">
                  <a:latin typeface="Times New Roman" panose="02020603050405020304" pitchFamily="18" charset="0"/>
                  <a:cs typeface="Times New Roman" panose="02020603050405020304" pitchFamily="18" charset="0"/>
                </a:rPr>
                <a:t>(</a:t>
              </a:r>
              <a:r>
                <a:rPr kumimoji="1" lang="en-US" altLang="zh-CN" b="1" dirty="0">
                  <a:solidFill>
                    <a:srgbClr val="FF0000"/>
                  </a:solidFill>
                  <a:latin typeface="Times New Roman" panose="02020603050405020304" pitchFamily="18" charset="0"/>
                  <a:cs typeface="Times New Roman" panose="02020603050405020304" pitchFamily="18" charset="0"/>
                </a:rPr>
                <a:t>z</a:t>
              </a:r>
              <a:r>
                <a:rPr kumimoji="1" lang="en-US" altLang="zh-CN" b="1" dirty="0">
                  <a:latin typeface="Times New Roman" panose="02020603050405020304" pitchFamily="18" charset="0"/>
                  <a:cs typeface="Times New Roman" panose="02020603050405020304" pitchFamily="18" charset="0"/>
                </a:rPr>
                <a:t>)</a:t>
              </a:r>
            </a:p>
          </p:txBody>
        </p:sp>
        <p:sp>
          <p:nvSpPr>
            <p:cNvPr id="46" name="Line 55"/>
            <p:cNvSpPr>
              <a:spLocks noChangeShapeType="1"/>
            </p:cNvSpPr>
            <p:nvPr/>
          </p:nvSpPr>
          <p:spPr bwMode="auto">
            <a:xfrm flipH="1">
              <a:off x="4577674" y="4691162"/>
              <a:ext cx="188075" cy="31803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47" name="Line 56"/>
            <p:cNvSpPr>
              <a:spLocks noChangeShapeType="1"/>
            </p:cNvSpPr>
            <p:nvPr/>
          </p:nvSpPr>
          <p:spPr bwMode="auto">
            <a:xfrm>
              <a:off x="4752422" y="4707260"/>
              <a:ext cx="726208" cy="32283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48" name="Line 59"/>
            <p:cNvSpPr>
              <a:spLocks noChangeShapeType="1"/>
            </p:cNvSpPr>
            <p:nvPr/>
          </p:nvSpPr>
          <p:spPr bwMode="auto">
            <a:xfrm>
              <a:off x="4762608" y="4691162"/>
              <a:ext cx="398739" cy="31803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49" name="Line 59"/>
            <p:cNvSpPr>
              <a:spLocks noChangeShapeType="1"/>
            </p:cNvSpPr>
            <p:nvPr/>
          </p:nvSpPr>
          <p:spPr bwMode="auto">
            <a:xfrm>
              <a:off x="4752422" y="4703782"/>
              <a:ext cx="19075" cy="30541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50" name="Line 47"/>
            <p:cNvSpPr>
              <a:spLocks noChangeShapeType="1"/>
            </p:cNvSpPr>
            <p:nvPr/>
          </p:nvSpPr>
          <p:spPr bwMode="auto">
            <a:xfrm flipH="1">
              <a:off x="4924643" y="5318945"/>
              <a:ext cx="208552" cy="24533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51" name="Line 48"/>
            <p:cNvSpPr>
              <a:spLocks noChangeShapeType="1"/>
            </p:cNvSpPr>
            <p:nvPr/>
          </p:nvSpPr>
          <p:spPr bwMode="auto">
            <a:xfrm>
              <a:off x="5142722" y="5318945"/>
              <a:ext cx="1588" cy="3349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52" name="Line 49"/>
            <p:cNvSpPr>
              <a:spLocks noChangeShapeType="1"/>
            </p:cNvSpPr>
            <p:nvPr/>
          </p:nvSpPr>
          <p:spPr bwMode="auto">
            <a:xfrm>
              <a:off x="5142722" y="5318945"/>
              <a:ext cx="245175" cy="24533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53" name="Rectangle 57"/>
            <p:cNvSpPr>
              <a:spLocks noChangeArrowheads="1"/>
            </p:cNvSpPr>
            <p:nvPr/>
          </p:nvSpPr>
          <p:spPr bwMode="auto">
            <a:xfrm>
              <a:off x="4712371" y="5534969"/>
              <a:ext cx="856004" cy="397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en-US" altLang="zh-CN" b="1" i="1" dirty="0">
                  <a:latin typeface="Times New Roman" panose="02020603050405020304" pitchFamily="18" charset="0"/>
                  <a:cs typeface="Times New Roman" panose="02020603050405020304" pitchFamily="18" charset="0"/>
                </a:rPr>
                <a:t>E</a:t>
              </a:r>
              <a:r>
                <a:rPr kumimoji="1" lang="en-US" altLang="zh-CN" b="1" dirty="0">
                  <a:latin typeface="Times New Roman" panose="02020603050405020304" pitchFamily="18" charset="0"/>
                  <a:cs typeface="Times New Roman" panose="02020603050405020304" pitchFamily="18" charset="0"/>
                </a:rPr>
                <a:t>  </a:t>
              </a:r>
              <a:r>
                <a:rPr kumimoji="1" lang="en-US" altLang="zh-CN" b="1" dirty="0">
                  <a:solidFill>
                    <a:srgbClr val="FF0000"/>
                  </a:solidFill>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 </a:t>
              </a:r>
              <a:r>
                <a:rPr kumimoji="1" lang="en-US" altLang="zh-CN" b="1" i="1" dirty="0">
                  <a:latin typeface="Times New Roman" panose="02020603050405020304" pitchFamily="18" charset="0"/>
                  <a:cs typeface="Times New Roman" panose="02020603050405020304" pitchFamily="18" charset="0"/>
                </a:rPr>
                <a:t>E</a:t>
              </a:r>
            </a:p>
          </p:txBody>
        </p:sp>
        <p:sp>
          <p:nvSpPr>
            <p:cNvPr id="54" name="Line 60"/>
            <p:cNvSpPr>
              <a:spLocks noChangeShapeType="1"/>
            </p:cNvSpPr>
            <p:nvPr/>
          </p:nvSpPr>
          <p:spPr bwMode="auto">
            <a:xfrm flipH="1">
              <a:off x="4830082" y="5830558"/>
              <a:ext cx="0" cy="2889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55" name="Line 66"/>
            <p:cNvSpPr>
              <a:spLocks noChangeShapeType="1"/>
            </p:cNvSpPr>
            <p:nvPr/>
          </p:nvSpPr>
          <p:spPr bwMode="auto">
            <a:xfrm flipH="1">
              <a:off x="5387897" y="5877272"/>
              <a:ext cx="0" cy="2444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56" name="Rectangle 54"/>
            <p:cNvSpPr>
              <a:spLocks noChangeArrowheads="1"/>
            </p:cNvSpPr>
            <p:nvPr/>
          </p:nvSpPr>
          <p:spPr bwMode="auto">
            <a:xfrm>
              <a:off x="5508104" y="4552088"/>
              <a:ext cx="1029128" cy="533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ts val="1500"/>
                </a:lnSpc>
                <a:spcBef>
                  <a:spcPct val="20000"/>
                </a:spcBef>
                <a:buClr>
                  <a:schemeClr val="folHlink"/>
                </a:buClr>
                <a:buSzPct val="75000"/>
                <a:buFont typeface="Monotype Sorts"/>
                <a:buNone/>
              </a:pPr>
              <a:r>
                <a:rPr kumimoji="1" lang="en-US" altLang="zh-CN" b="1" dirty="0">
                  <a:latin typeface="Times New Roman" panose="02020603050405020304" pitchFamily="18" charset="0"/>
                  <a:cs typeface="Times New Roman" panose="02020603050405020304" pitchFamily="18" charset="0"/>
                </a:rPr>
                <a:t>id  </a:t>
              </a:r>
              <a:r>
                <a:rPr kumimoji="1" lang="en-US" altLang="zh-CN" b="1" dirty="0">
                  <a:solidFill>
                    <a:srgbClr val="FF0000"/>
                  </a:solidFill>
                  <a:latin typeface="Times New Roman" panose="02020603050405020304" pitchFamily="18" charset="0"/>
                  <a:cs typeface="Times New Roman" panose="02020603050405020304" pitchFamily="18" charset="0"/>
                </a:rPr>
                <a:t>=</a:t>
              </a:r>
              <a:r>
                <a:rPr kumimoji="1" lang="en-US" altLang="zh-CN" b="1" dirty="0">
                  <a:latin typeface="Times New Roman" panose="02020603050405020304" pitchFamily="18" charset="0"/>
                  <a:cs typeface="Times New Roman" panose="02020603050405020304" pitchFamily="18" charset="0"/>
                </a:rPr>
                <a:t>  </a:t>
              </a:r>
              <a:r>
                <a:rPr kumimoji="1" lang="en-US" altLang="zh-CN" b="1" i="1" dirty="0">
                  <a:latin typeface="Times New Roman" panose="02020603050405020304" pitchFamily="18" charset="0"/>
                  <a:cs typeface="Times New Roman" panose="02020603050405020304" pitchFamily="18" charset="0"/>
                </a:rPr>
                <a:t>E</a:t>
              </a:r>
              <a:r>
                <a:rPr kumimoji="1" lang="en-US" altLang="zh-CN" b="1" dirty="0">
                  <a:latin typeface="Times New Roman" panose="02020603050405020304" pitchFamily="18" charset="0"/>
                  <a:cs typeface="Times New Roman" panose="02020603050405020304" pitchFamily="18" charset="0"/>
                </a:rPr>
                <a:t> </a:t>
              </a:r>
              <a:r>
                <a:rPr kumimoji="1" lang="en-US" altLang="zh-CN" b="1" dirty="0">
                  <a:solidFill>
                    <a:srgbClr val="FF0000"/>
                  </a:solidFill>
                  <a:latin typeface="Times New Roman" panose="02020603050405020304" pitchFamily="18" charset="0"/>
                  <a:cs typeface="Times New Roman" panose="02020603050405020304" pitchFamily="18" charset="0"/>
                </a:rPr>
                <a:t>;</a:t>
              </a:r>
            </a:p>
            <a:p>
              <a:pPr eaLnBrk="0" hangingPunct="0">
                <a:lnSpc>
                  <a:spcPts val="1500"/>
                </a:lnSpc>
                <a:spcBef>
                  <a:spcPct val="20000"/>
                </a:spcBef>
                <a:buClr>
                  <a:schemeClr val="folHlink"/>
                </a:buClr>
                <a:buSzPct val="75000"/>
                <a:buFont typeface="Monotype Sorts"/>
                <a:buNone/>
              </a:pPr>
              <a:r>
                <a:rPr kumimoji="1" lang="en-US" altLang="zh-CN" b="1" dirty="0">
                  <a:latin typeface="Times New Roman" panose="02020603050405020304" pitchFamily="18" charset="0"/>
                  <a:cs typeface="Times New Roman" panose="02020603050405020304" pitchFamily="18" charset="0"/>
                </a:rPr>
                <a:t>(</a:t>
              </a:r>
              <a:r>
                <a:rPr kumimoji="1" lang="en-US" altLang="zh-CN" b="1" dirty="0">
                  <a:solidFill>
                    <a:srgbClr val="FF0000"/>
                  </a:solidFill>
                  <a:latin typeface="Times New Roman" panose="02020603050405020304" pitchFamily="18" charset="0"/>
                  <a:cs typeface="Times New Roman" panose="02020603050405020304" pitchFamily="18" charset="0"/>
                </a:rPr>
                <a:t>x</a:t>
              </a:r>
              <a:r>
                <a:rPr kumimoji="1" lang="en-US" altLang="zh-CN" b="1" dirty="0">
                  <a:latin typeface="Times New Roman" panose="02020603050405020304" pitchFamily="18" charset="0"/>
                  <a:cs typeface="Times New Roman" panose="02020603050405020304" pitchFamily="18" charset="0"/>
                </a:rPr>
                <a:t>)</a:t>
              </a:r>
            </a:p>
          </p:txBody>
        </p:sp>
        <p:sp>
          <p:nvSpPr>
            <p:cNvPr id="57" name="Line 55"/>
            <p:cNvSpPr>
              <a:spLocks noChangeShapeType="1"/>
            </p:cNvSpPr>
            <p:nvPr/>
          </p:nvSpPr>
          <p:spPr bwMode="auto">
            <a:xfrm>
              <a:off x="5855695" y="4138584"/>
              <a:ext cx="119232" cy="3869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58" name="Line 56"/>
            <p:cNvSpPr>
              <a:spLocks noChangeShapeType="1"/>
            </p:cNvSpPr>
            <p:nvPr/>
          </p:nvSpPr>
          <p:spPr bwMode="auto">
            <a:xfrm>
              <a:off x="5855695" y="4151154"/>
              <a:ext cx="536534" cy="35351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59" name="Line 59"/>
            <p:cNvSpPr>
              <a:spLocks noChangeShapeType="1"/>
            </p:cNvSpPr>
            <p:nvPr/>
          </p:nvSpPr>
          <p:spPr bwMode="auto">
            <a:xfrm>
              <a:off x="5855696" y="4161628"/>
              <a:ext cx="322679" cy="36394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60" name="Line 59"/>
            <p:cNvSpPr>
              <a:spLocks noChangeShapeType="1"/>
            </p:cNvSpPr>
            <p:nvPr/>
          </p:nvSpPr>
          <p:spPr bwMode="auto">
            <a:xfrm flipH="1">
              <a:off x="5655043" y="4138583"/>
              <a:ext cx="200653" cy="3660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61" name="Line 60"/>
            <p:cNvSpPr>
              <a:spLocks noChangeShapeType="1"/>
            </p:cNvSpPr>
            <p:nvPr/>
          </p:nvSpPr>
          <p:spPr bwMode="auto">
            <a:xfrm flipH="1">
              <a:off x="6208410" y="4796259"/>
              <a:ext cx="0" cy="2889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62" name="矩形 61"/>
            <p:cNvSpPr/>
            <p:nvPr/>
          </p:nvSpPr>
          <p:spPr>
            <a:xfrm>
              <a:off x="1763688" y="4653136"/>
              <a:ext cx="470000" cy="397032"/>
            </a:xfrm>
            <a:prstGeom prst="rect">
              <a:avLst/>
            </a:prstGeom>
          </p:spPr>
          <p:txBody>
            <a:bodyPr wrap="none">
              <a:spAutoFit/>
            </a:bodyPr>
            <a:lstStyle/>
            <a:p>
              <a:pPr lvl="0" eaLnBrk="0" hangingPunct="0">
                <a:lnSpc>
                  <a:spcPct val="110000"/>
                </a:lnSpc>
                <a:spcBef>
                  <a:spcPct val="20000"/>
                </a:spcBef>
                <a:buClr>
                  <a:srgbClr val="3333CC"/>
                </a:buClr>
                <a:buSzPct val="75000"/>
              </a:pPr>
              <a:r>
                <a:rPr kumimoji="1" lang="en-US" altLang="zh-CN" b="1" dirty="0">
                  <a:solidFill>
                    <a:prstClr val="black"/>
                  </a:solidFill>
                  <a:latin typeface="Times New Roman" panose="02020603050405020304" pitchFamily="18" charset="0"/>
                  <a:cs typeface="Times New Roman" panose="02020603050405020304" pitchFamily="18" charset="0"/>
                </a:rPr>
                <a:t>(</a:t>
              </a:r>
              <a:r>
                <a:rPr kumimoji="1" lang="en-US" altLang="zh-CN" b="1" dirty="0">
                  <a:solidFill>
                    <a:srgbClr val="FF0000"/>
                  </a:solidFill>
                  <a:latin typeface="Times New Roman" panose="02020603050405020304" pitchFamily="18" charset="0"/>
                  <a:cs typeface="Times New Roman" panose="02020603050405020304" pitchFamily="18" charset="0"/>
                </a:rPr>
                <a:t>&lt;</a:t>
              </a:r>
              <a:r>
                <a:rPr kumimoji="1" lang="en-US" altLang="zh-CN" b="1" dirty="0">
                  <a:solidFill>
                    <a:prstClr val="black"/>
                  </a:solidFill>
                  <a:latin typeface="Times New Roman" panose="02020603050405020304" pitchFamily="18" charset="0"/>
                  <a:cs typeface="Times New Roman" panose="02020603050405020304" pitchFamily="18" charset="0"/>
                </a:rPr>
                <a:t>)</a:t>
              </a:r>
            </a:p>
          </p:txBody>
        </p:sp>
        <p:sp>
          <p:nvSpPr>
            <p:cNvPr id="63" name="Rectangle 53"/>
            <p:cNvSpPr>
              <a:spLocks noChangeArrowheads="1"/>
            </p:cNvSpPr>
            <p:nvPr/>
          </p:nvSpPr>
          <p:spPr bwMode="auto">
            <a:xfrm>
              <a:off x="2195736" y="5013176"/>
              <a:ext cx="634789" cy="533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ts val="1500"/>
                </a:lnSpc>
                <a:spcBef>
                  <a:spcPct val="20000"/>
                </a:spcBef>
                <a:buClr>
                  <a:schemeClr val="folHlink"/>
                </a:buClr>
                <a:buSzPct val="75000"/>
                <a:buFont typeface="Monotype Sorts"/>
                <a:buNone/>
              </a:pPr>
              <a:r>
                <a:rPr kumimoji="1" lang="en-US" altLang="zh-CN" b="1" dirty="0" err="1">
                  <a:latin typeface="Times New Roman" panose="02020603050405020304" pitchFamily="18" charset="0"/>
                  <a:cs typeface="Times New Roman" panose="02020603050405020304" pitchFamily="18" charset="0"/>
                </a:rPr>
                <a:t>num</a:t>
              </a:r>
              <a:endParaRPr kumimoji="1" lang="en-US" altLang="zh-CN" b="1" dirty="0">
                <a:latin typeface="Times New Roman" panose="02020603050405020304" pitchFamily="18" charset="0"/>
                <a:cs typeface="Times New Roman" panose="02020603050405020304" pitchFamily="18" charset="0"/>
              </a:endParaRPr>
            </a:p>
            <a:p>
              <a:pPr eaLnBrk="0" hangingPunct="0">
                <a:lnSpc>
                  <a:spcPts val="1500"/>
                </a:lnSpc>
                <a:spcBef>
                  <a:spcPct val="20000"/>
                </a:spcBef>
                <a:buClr>
                  <a:schemeClr val="folHlink"/>
                </a:buClr>
                <a:buSzPct val="75000"/>
                <a:buFont typeface="Monotype Sorts"/>
                <a:buNone/>
              </a:pPr>
              <a:r>
                <a:rPr kumimoji="1" lang="en-US" altLang="zh-CN" b="1" dirty="0">
                  <a:latin typeface="Times New Roman" panose="02020603050405020304" pitchFamily="18" charset="0"/>
                  <a:cs typeface="Times New Roman" panose="02020603050405020304" pitchFamily="18" charset="0"/>
                </a:rPr>
                <a:t> (</a:t>
              </a:r>
              <a:r>
                <a:rPr kumimoji="1" lang="en-US" altLang="zh-CN" b="1" dirty="0">
                  <a:solidFill>
                    <a:srgbClr val="FF0000"/>
                  </a:solidFill>
                  <a:latin typeface="Times New Roman" panose="02020603050405020304" pitchFamily="18" charset="0"/>
                  <a:cs typeface="Times New Roman" panose="02020603050405020304" pitchFamily="18" charset="0"/>
                </a:rPr>
                <a:t>5</a:t>
              </a:r>
              <a:r>
                <a:rPr kumimoji="1" lang="en-US" altLang="zh-CN" b="1" dirty="0">
                  <a:latin typeface="Times New Roman" panose="02020603050405020304" pitchFamily="18" charset="0"/>
                  <a:cs typeface="Times New Roman" panose="02020603050405020304" pitchFamily="18" charset="0"/>
                </a:rPr>
                <a:t>)</a:t>
              </a:r>
            </a:p>
          </p:txBody>
        </p:sp>
        <p:sp>
          <p:nvSpPr>
            <p:cNvPr id="64" name="Rectangle 53"/>
            <p:cNvSpPr>
              <a:spLocks noChangeArrowheads="1"/>
            </p:cNvSpPr>
            <p:nvPr/>
          </p:nvSpPr>
          <p:spPr bwMode="auto">
            <a:xfrm>
              <a:off x="2928678" y="5570774"/>
              <a:ext cx="455253" cy="533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ts val="1500"/>
                </a:lnSpc>
                <a:spcBef>
                  <a:spcPct val="20000"/>
                </a:spcBef>
                <a:buClr>
                  <a:schemeClr val="folHlink"/>
                </a:buClr>
                <a:buSzPct val="75000"/>
                <a:buFont typeface="Monotype Sorts"/>
                <a:buNone/>
              </a:pPr>
              <a:r>
                <a:rPr kumimoji="1" lang="en-US" altLang="zh-CN" b="1" dirty="0">
                  <a:latin typeface="Times New Roman" panose="02020603050405020304" pitchFamily="18" charset="0"/>
                  <a:cs typeface="Times New Roman" panose="02020603050405020304" pitchFamily="18" charset="0"/>
                </a:rPr>
                <a:t>id</a:t>
              </a:r>
            </a:p>
            <a:p>
              <a:pPr eaLnBrk="0" hangingPunct="0">
                <a:lnSpc>
                  <a:spcPts val="1500"/>
                </a:lnSpc>
                <a:spcBef>
                  <a:spcPct val="20000"/>
                </a:spcBef>
                <a:buClr>
                  <a:schemeClr val="folHlink"/>
                </a:buClr>
                <a:buSzPct val="75000"/>
                <a:buFont typeface="Monotype Sorts"/>
                <a:buNone/>
              </a:pPr>
              <a:r>
                <a:rPr kumimoji="1" lang="en-US" altLang="zh-CN" b="1" dirty="0">
                  <a:latin typeface="Times New Roman" panose="02020603050405020304" pitchFamily="18" charset="0"/>
                  <a:cs typeface="Times New Roman" panose="02020603050405020304" pitchFamily="18" charset="0"/>
                </a:rPr>
                <a:t>(</a:t>
              </a:r>
              <a:r>
                <a:rPr kumimoji="1" lang="en-US" altLang="zh-CN" b="1" dirty="0">
                  <a:solidFill>
                    <a:srgbClr val="FF0000"/>
                  </a:solidFill>
                  <a:latin typeface="Times New Roman" panose="02020603050405020304" pitchFamily="18" charset="0"/>
                  <a:cs typeface="Times New Roman" panose="02020603050405020304" pitchFamily="18" charset="0"/>
                </a:rPr>
                <a:t>x</a:t>
              </a:r>
              <a:r>
                <a:rPr kumimoji="1" lang="en-US" altLang="zh-CN" b="1" dirty="0">
                  <a:latin typeface="Times New Roman" panose="02020603050405020304" pitchFamily="18" charset="0"/>
                  <a:cs typeface="Times New Roman" panose="02020603050405020304" pitchFamily="18" charset="0"/>
                </a:rPr>
                <a:t>)</a:t>
              </a:r>
            </a:p>
          </p:txBody>
        </p:sp>
        <p:sp>
          <p:nvSpPr>
            <p:cNvPr id="65" name="Rectangle 53"/>
            <p:cNvSpPr>
              <a:spLocks noChangeArrowheads="1"/>
            </p:cNvSpPr>
            <p:nvPr/>
          </p:nvSpPr>
          <p:spPr bwMode="auto">
            <a:xfrm>
              <a:off x="3684699" y="5589240"/>
              <a:ext cx="455253" cy="533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ts val="1500"/>
                </a:lnSpc>
                <a:spcBef>
                  <a:spcPct val="20000"/>
                </a:spcBef>
                <a:buClr>
                  <a:schemeClr val="folHlink"/>
                </a:buClr>
                <a:buSzPct val="75000"/>
                <a:buFont typeface="Monotype Sorts"/>
                <a:buNone/>
              </a:pPr>
              <a:r>
                <a:rPr kumimoji="1" lang="en-US" altLang="zh-CN" b="1" dirty="0">
                  <a:latin typeface="Times New Roman" panose="02020603050405020304" pitchFamily="18" charset="0"/>
                  <a:cs typeface="Times New Roman" panose="02020603050405020304" pitchFamily="18" charset="0"/>
                </a:rPr>
                <a:t>id</a:t>
              </a:r>
            </a:p>
            <a:p>
              <a:pPr eaLnBrk="0" hangingPunct="0">
                <a:lnSpc>
                  <a:spcPts val="1500"/>
                </a:lnSpc>
                <a:spcBef>
                  <a:spcPct val="20000"/>
                </a:spcBef>
                <a:buClr>
                  <a:schemeClr val="folHlink"/>
                </a:buClr>
                <a:buSzPct val="75000"/>
                <a:buFont typeface="Monotype Sorts"/>
                <a:buNone/>
              </a:pPr>
              <a:r>
                <a:rPr kumimoji="1" lang="en-US" altLang="zh-CN" b="1" dirty="0">
                  <a:latin typeface="Times New Roman" panose="02020603050405020304" pitchFamily="18" charset="0"/>
                  <a:cs typeface="Times New Roman" panose="02020603050405020304" pitchFamily="18" charset="0"/>
                </a:rPr>
                <a:t>(</a:t>
              </a:r>
              <a:r>
                <a:rPr kumimoji="1" lang="en-US" altLang="zh-CN" b="1" dirty="0">
                  <a:solidFill>
                    <a:srgbClr val="FF0000"/>
                  </a:solidFill>
                  <a:latin typeface="Times New Roman" panose="02020603050405020304" pitchFamily="18" charset="0"/>
                  <a:cs typeface="Times New Roman" panose="02020603050405020304" pitchFamily="18" charset="0"/>
                </a:rPr>
                <a:t>y</a:t>
              </a:r>
              <a:r>
                <a:rPr kumimoji="1" lang="en-US" altLang="zh-CN" b="1" dirty="0">
                  <a:latin typeface="Times New Roman" panose="02020603050405020304" pitchFamily="18" charset="0"/>
                  <a:cs typeface="Times New Roman" panose="02020603050405020304" pitchFamily="18" charset="0"/>
                </a:rPr>
                <a:t>)</a:t>
              </a:r>
            </a:p>
          </p:txBody>
        </p:sp>
        <p:sp>
          <p:nvSpPr>
            <p:cNvPr id="66" name="Rectangle 69"/>
            <p:cNvSpPr>
              <a:spLocks noChangeArrowheads="1"/>
            </p:cNvSpPr>
            <p:nvPr/>
          </p:nvSpPr>
          <p:spPr bwMode="auto">
            <a:xfrm>
              <a:off x="3308629" y="5213623"/>
              <a:ext cx="471283" cy="397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rgbClr val="3333CC"/>
                </a:buClr>
                <a:buSzPct val="75000"/>
              </a:pPr>
              <a:r>
                <a:rPr kumimoji="1" lang="en-US" altLang="zh-CN" b="1" dirty="0">
                  <a:latin typeface="Times New Roman" panose="02020603050405020304" pitchFamily="18" charset="0"/>
                  <a:cs typeface="Times New Roman" panose="02020603050405020304" pitchFamily="18" charset="0"/>
                </a:rPr>
                <a:t>(</a:t>
              </a:r>
              <a:r>
                <a:rPr kumimoji="1" lang="en-US" altLang="zh-CN" b="1" dirty="0">
                  <a:solidFill>
                    <a:srgbClr val="FF0000"/>
                  </a:solidFill>
                  <a:latin typeface="Times New Roman" panose="02020603050405020304" pitchFamily="18" charset="0"/>
                  <a:cs typeface="Times New Roman" panose="02020603050405020304" pitchFamily="18" charset="0"/>
                </a:rPr>
                <a:t>&gt;</a:t>
              </a:r>
              <a:r>
                <a:rPr kumimoji="1" lang="en-US" altLang="zh-CN" b="1" dirty="0">
                  <a:latin typeface="Times New Roman" panose="02020603050405020304" pitchFamily="18" charset="0"/>
                  <a:cs typeface="Times New Roman" panose="02020603050405020304" pitchFamily="18" charset="0"/>
                </a:rPr>
                <a:t>)</a:t>
              </a:r>
            </a:p>
          </p:txBody>
        </p:sp>
        <p:sp>
          <p:nvSpPr>
            <p:cNvPr id="67" name="Rectangle 53"/>
            <p:cNvSpPr>
              <a:spLocks noChangeArrowheads="1"/>
            </p:cNvSpPr>
            <p:nvPr/>
          </p:nvSpPr>
          <p:spPr bwMode="auto">
            <a:xfrm>
              <a:off x="4620803" y="6136264"/>
              <a:ext cx="455253" cy="533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ts val="1500"/>
                </a:lnSpc>
                <a:spcBef>
                  <a:spcPct val="20000"/>
                </a:spcBef>
                <a:buClr>
                  <a:schemeClr val="folHlink"/>
                </a:buClr>
                <a:buSzPct val="75000"/>
                <a:buFont typeface="Monotype Sorts"/>
                <a:buNone/>
              </a:pPr>
              <a:r>
                <a:rPr kumimoji="1" lang="en-US" altLang="zh-CN" b="1" dirty="0">
                  <a:latin typeface="Times New Roman" panose="02020603050405020304" pitchFamily="18" charset="0"/>
                  <a:cs typeface="Times New Roman" panose="02020603050405020304" pitchFamily="18" charset="0"/>
                </a:rPr>
                <a:t>id</a:t>
              </a:r>
            </a:p>
            <a:p>
              <a:pPr eaLnBrk="0" hangingPunct="0">
                <a:lnSpc>
                  <a:spcPts val="1500"/>
                </a:lnSpc>
                <a:spcBef>
                  <a:spcPct val="20000"/>
                </a:spcBef>
                <a:buClr>
                  <a:schemeClr val="folHlink"/>
                </a:buClr>
                <a:buSzPct val="75000"/>
                <a:buFont typeface="Monotype Sorts"/>
                <a:buNone/>
              </a:pPr>
              <a:r>
                <a:rPr kumimoji="1" lang="en-US" altLang="zh-CN" b="1" dirty="0">
                  <a:latin typeface="Times New Roman" panose="02020603050405020304" pitchFamily="18" charset="0"/>
                  <a:cs typeface="Times New Roman" panose="02020603050405020304" pitchFamily="18" charset="0"/>
                </a:rPr>
                <a:t>(</a:t>
              </a:r>
              <a:r>
                <a:rPr kumimoji="1" lang="en-US" altLang="zh-CN" b="1" dirty="0">
                  <a:solidFill>
                    <a:srgbClr val="FF0000"/>
                  </a:solidFill>
                  <a:latin typeface="Times New Roman" panose="02020603050405020304" pitchFamily="18" charset="0"/>
                  <a:cs typeface="Times New Roman" panose="02020603050405020304" pitchFamily="18" charset="0"/>
                </a:rPr>
                <a:t>x</a:t>
              </a:r>
              <a:r>
                <a:rPr kumimoji="1" lang="en-US" altLang="zh-CN" b="1" dirty="0">
                  <a:latin typeface="Times New Roman" panose="02020603050405020304" pitchFamily="18" charset="0"/>
                  <a:cs typeface="Times New Roman" panose="02020603050405020304" pitchFamily="18" charset="0"/>
                </a:rPr>
                <a:t>)</a:t>
              </a:r>
            </a:p>
          </p:txBody>
        </p:sp>
        <p:sp>
          <p:nvSpPr>
            <p:cNvPr id="68" name="Rectangle 53"/>
            <p:cNvSpPr>
              <a:spLocks noChangeArrowheads="1"/>
            </p:cNvSpPr>
            <p:nvPr/>
          </p:nvSpPr>
          <p:spPr bwMode="auto">
            <a:xfrm>
              <a:off x="5076056" y="6136264"/>
              <a:ext cx="634789" cy="533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ts val="1500"/>
                </a:lnSpc>
                <a:spcBef>
                  <a:spcPct val="20000"/>
                </a:spcBef>
                <a:buClr>
                  <a:schemeClr val="folHlink"/>
                </a:buClr>
                <a:buSzPct val="75000"/>
                <a:buFont typeface="Monotype Sorts"/>
                <a:buNone/>
              </a:pPr>
              <a:r>
                <a:rPr kumimoji="1" lang="en-US" altLang="zh-CN" b="1" dirty="0" err="1">
                  <a:latin typeface="Times New Roman" panose="02020603050405020304" pitchFamily="18" charset="0"/>
                  <a:cs typeface="Times New Roman" panose="02020603050405020304" pitchFamily="18" charset="0"/>
                </a:rPr>
                <a:t>num</a:t>
              </a:r>
              <a:endParaRPr kumimoji="1" lang="en-US" altLang="zh-CN" b="1" dirty="0">
                <a:latin typeface="Times New Roman" panose="02020603050405020304" pitchFamily="18" charset="0"/>
                <a:cs typeface="Times New Roman" panose="02020603050405020304" pitchFamily="18" charset="0"/>
              </a:endParaRPr>
            </a:p>
            <a:p>
              <a:pPr eaLnBrk="0" hangingPunct="0">
                <a:lnSpc>
                  <a:spcPts val="1500"/>
                </a:lnSpc>
                <a:spcBef>
                  <a:spcPct val="20000"/>
                </a:spcBef>
                <a:buClr>
                  <a:schemeClr val="folHlink"/>
                </a:buClr>
                <a:buSzPct val="75000"/>
                <a:buFont typeface="Monotype Sorts"/>
                <a:buNone/>
              </a:pPr>
              <a:r>
                <a:rPr kumimoji="1" lang="en-US" altLang="zh-CN" b="1" dirty="0">
                  <a:latin typeface="Times New Roman" panose="02020603050405020304" pitchFamily="18" charset="0"/>
                  <a:cs typeface="Times New Roman" panose="02020603050405020304" pitchFamily="18" charset="0"/>
                </a:rPr>
                <a:t> (</a:t>
              </a:r>
              <a:r>
                <a:rPr kumimoji="1" lang="en-US" altLang="zh-CN" b="1" dirty="0">
                  <a:solidFill>
                    <a:srgbClr val="FF0000"/>
                  </a:solidFill>
                  <a:latin typeface="Times New Roman" panose="02020603050405020304" pitchFamily="18" charset="0"/>
                  <a:cs typeface="Times New Roman" panose="02020603050405020304" pitchFamily="18" charset="0"/>
                </a:rPr>
                <a:t>1</a:t>
              </a:r>
              <a:r>
                <a:rPr kumimoji="1" lang="en-US" altLang="zh-CN" b="1" dirty="0">
                  <a:latin typeface="Times New Roman" panose="02020603050405020304" pitchFamily="18" charset="0"/>
                  <a:cs typeface="Times New Roman" panose="02020603050405020304" pitchFamily="18" charset="0"/>
                </a:rPr>
                <a:t>)</a:t>
              </a:r>
            </a:p>
          </p:txBody>
        </p:sp>
        <p:sp>
          <p:nvSpPr>
            <p:cNvPr id="69" name="Rectangle 53"/>
            <p:cNvSpPr>
              <a:spLocks noChangeArrowheads="1"/>
            </p:cNvSpPr>
            <p:nvPr/>
          </p:nvSpPr>
          <p:spPr bwMode="auto">
            <a:xfrm>
              <a:off x="5999131" y="5128152"/>
              <a:ext cx="455253" cy="533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ts val="1500"/>
                </a:lnSpc>
                <a:spcBef>
                  <a:spcPct val="20000"/>
                </a:spcBef>
                <a:buClr>
                  <a:schemeClr val="folHlink"/>
                </a:buClr>
                <a:buSzPct val="75000"/>
                <a:buFont typeface="Monotype Sorts"/>
                <a:buNone/>
              </a:pPr>
              <a:r>
                <a:rPr kumimoji="1" lang="en-US" altLang="zh-CN" b="1" dirty="0">
                  <a:latin typeface="Times New Roman" panose="02020603050405020304" pitchFamily="18" charset="0"/>
                  <a:cs typeface="Times New Roman" panose="02020603050405020304" pitchFamily="18" charset="0"/>
                </a:rPr>
                <a:t>id</a:t>
              </a:r>
            </a:p>
            <a:p>
              <a:pPr eaLnBrk="0" hangingPunct="0">
                <a:lnSpc>
                  <a:spcPts val="1500"/>
                </a:lnSpc>
                <a:spcBef>
                  <a:spcPct val="20000"/>
                </a:spcBef>
                <a:buClr>
                  <a:schemeClr val="folHlink"/>
                </a:buClr>
                <a:buSzPct val="75000"/>
                <a:buFont typeface="Monotype Sorts"/>
                <a:buNone/>
              </a:pPr>
              <a:r>
                <a:rPr kumimoji="1" lang="en-US" altLang="zh-CN" b="1" dirty="0">
                  <a:latin typeface="Times New Roman" panose="02020603050405020304" pitchFamily="18" charset="0"/>
                  <a:cs typeface="Times New Roman" panose="02020603050405020304" pitchFamily="18" charset="0"/>
                </a:rPr>
                <a:t>(</a:t>
              </a:r>
              <a:r>
                <a:rPr kumimoji="1" lang="en-US" altLang="zh-CN" b="1" dirty="0">
                  <a:solidFill>
                    <a:srgbClr val="FF0000"/>
                  </a:solidFill>
                  <a:latin typeface="Times New Roman" panose="02020603050405020304" pitchFamily="18" charset="0"/>
                  <a:cs typeface="Times New Roman" panose="02020603050405020304" pitchFamily="18" charset="0"/>
                </a:rPr>
                <a:t>y</a:t>
              </a:r>
              <a:r>
                <a:rPr kumimoji="1" lang="en-US" altLang="zh-CN" b="1" dirty="0">
                  <a:latin typeface="Times New Roman" panose="02020603050405020304" pitchFamily="18" charset="0"/>
                  <a:cs typeface="Times New Roman" panose="02020603050405020304" pitchFamily="18" charset="0"/>
                </a:rPr>
                <a:t>)</a:t>
              </a:r>
            </a:p>
          </p:txBody>
        </p:sp>
      </p:grpSp>
      <p:sp>
        <p:nvSpPr>
          <p:cNvPr id="70" name="内容占位符 2"/>
          <p:cNvSpPr txBox="1"/>
          <p:nvPr/>
        </p:nvSpPr>
        <p:spPr bwMode="auto">
          <a:xfrm>
            <a:off x="6702536" y="1453624"/>
            <a:ext cx="2242600" cy="3534272"/>
          </a:xfrm>
          <a:prstGeom prst="rect">
            <a:avLst/>
          </a:prstGeom>
          <a:solidFill>
            <a:schemeClr val="accent2">
              <a:lumMod val="40000"/>
              <a:lumOff val="60000"/>
            </a:schemeClr>
          </a:solidFill>
          <a:ln w="12700">
            <a:solidFill>
              <a:schemeClr val="tx1"/>
            </a:solid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imes New Roman" panose="02020603050405020304" pitchFamily="18" charset="0"/>
                <a:ea typeface="楷体" panose="02010609060101010101"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Times New Roman" panose="02020603050405020304" pitchFamily="18" charset="0"/>
                <a:ea typeface="楷体" panose="02010609060101010101" pitchFamily="49"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ea typeface="楷体" panose="02010609060101010101"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1800">
                <a:solidFill>
                  <a:schemeClr val="tx1"/>
                </a:solidFill>
                <a:latin typeface="Times New Roman" panose="02020603050405020304" pitchFamily="18" charset="0"/>
                <a:ea typeface="楷体" panose="02010609060101010101" pitchFamily="49"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1800">
                <a:solidFill>
                  <a:schemeClr val="tx1"/>
                </a:solidFill>
                <a:latin typeface="Times New Roman" panose="02020603050405020304" pitchFamily="18" charset="0"/>
                <a:ea typeface="楷体" panose="02010609060101010101" pitchFamily="49"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18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18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18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1800">
                <a:solidFill>
                  <a:schemeClr val="tx1"/>
                </a:solidFill>
                <a:latin typeface="+mn-lt"/>
                <a:ea typeface="+mn-ea"/>
              </a:defRPr>
            </a:lvl9pPr>
          </a:lstStyle>
          <a:p>
            <a:pPr eaLnBrk="1" hangingPunct="1">
              <a:lnSpc>
                <a:spcPct val="80000"/>
              </a:lnSpc>
              <a:buFont typeface="Wingdings" panose="05000000000000000000" pitchFamily="2" charset="2"/>
              <a:buNone/>
            </a:pPr>
            <a:r>
              <a:rPr lang="en-US" altLang="zh-CN" sz="1800" b="1" kern="0" dirty="0">
                <a:ea typeface="楷体_GB2312" pitchFamily="49" charset="-122"/>
                <a:cs typeface="Times New Roman" panose="02020603050405020304" pitchFamily="18" charset="0"/>
              </a:rPr>
              <a:t>100: ( </a:t>
            </a:r>
            <a:r>
              <a:rPr lang="en-US" altLang="zh-CN" sz="1800" b="1" i="1" kern="0" dirty="0">
                <a:ea typeface="楷体_GB2312" pitchFamily="49" charset="-122"/>
                <a:cs typeface="Times New Roman" panose="02020603050405020304" pitchFamily="18" charset="0"/>
              </a:rPr>
              <a:t>j</a:t>
            </a:r>
            <a:r>
              <a:rPr lang="en-US" altLang="zh-CN" sz="1800" b="1" kern="0" dirty="0">
                <a:ea typeface="楷体_GB2312" pitchFamily="49" charset="-122"/>
                <a:cs typeface="Times New Roman" panose="02020603050405020304" pitchFamily="18" charset="0"/>
              </a:rPr>
              <a:t>&lt;,</a:t>
            </a:r>
            <a:r>
              <a:rPr lang="en-US" altLang="zh-CN" sz="1800" b="1" i="1" kern="0" dirty="0">
                <a:ea typeface="楷体_GB2312" pitchFamily="49" charset="-122"/>
                <a:cs typeface="Times New Roman" panose="02020603050405020304" pitchFamily="18" charset="0"/>
              </a:rPr>
              <a:t> a </a:t>
            </a:r>
            <a:r>
              <a:rPr lang="en-US" altLang="zh-CN" sz="1800" b="1" kern="0" dirty="0">
                <a:ea typeface="楷体_GB2312" pitchFamily="49" charset="-122"/>
                <a:cs typeface="Times New Roman" panose="02020603050405020304" pitchFamily="18" charset="0"/>
              </a:rPr>
              <a:t>,</a:t>
            </a:r>
            <a:r>
              <a:rPr lang="en-US" altLang="zh-CN" sz="1800" b="1" i="1" kern="0" dirty="0">
                <a:ea typeface="楷体_GB2312" pitchFamily="49" charset="-122"/>
                <a:cs typeface="Times New Roman" panose="02020603050405020304" pitchFamily="18" charset="0"/>
              </a:rPr>
              <a:t>b</a:t>
            </a:r>
            <a:r>
              <a:rPr lang="en-US" altLang="zh-CN" sz="1800" b="1" kern="0" dirty="0">
                <a:ea typeface="楷体_GB2312" pitchFamily="49" charset="-122"/>
                <a:cs typeface="Times New Roman" panose="02020603050405020304" pitchFamily="18" charset="0"/>
              </a:rPr>
              <a:t> , 102</a:t>
            </a:r>
            <a:r>
              <a:rPr lang="zh-CN" altLang="en-US" sz="1800" b="1" kern="0" dirty="0">
                <a:ea typeface="楷体_GB2312" pitchFamily="49" charset="-122"/>
                <a:cs typeface="Times New Roman" panose="02020603050405020304" pitchFamily="18" charset="0"/>
              </a:rPr>
              <a:t> </a:t>
            </a:r>
            <a:r>
              <a:rPr lang="en-US" altLang="zh-CN" sz="1800" b="1" kern="0" dirty="0">
                <a:ea typeface="楷体_GB2312" pitchFamily="49" charset="-122"/>
                <a:cs typeface="Times New Roman" panose="02020603050405020304" pitchFamily="18" charset="0"/>
              </a:rPr>
              <a:t>)</a:t>
            </a:r>
            <a:endParaRPr lang="zh-CN" altLang="en-US" sz="1800" b="1" kern="0" dirty="0">
              <a:ea typeface="楷体_GB2312" pitchFamily="49" charset="-122"/>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b="1" kern="0" dirty="0">
                <a:ea typeface="楷体_GB2312" pitchFamily="49" charset="-122"/>
                <a:cs typeface="Times New Roman" panose="02020603050405020304" pitchFamily="18" charset="0"/>
              </a:rPr>
              <a:t>101:</a:t>
            </a:r>
            <a:r>
              <a:rPr lang="zh-CN" altLang="en-US" sz="1800" b="1" kern="0" dirty="0">
                <a:ea typeface="楷体_GB2312" pitchFamily="49" charset="-122"/>
                <a:cs typeface="Times New Roman" panose="02020603050405020304" pitchFamily="18" charset="0"/>
              </a:rPr>
              <a:t> </a:t>
            </a:r>
            <a:r>
              <a:rPr lang="en-US" altLang="zh-CN" sz="1800" b="1" kern="0" dirty="0">
                <a:ea typeface="楷体_GB2312" pitchFamily="49" charset="-122"/>
                <a:cs typeface="Times New Roman" panose="02020603050405020304" pitchFamily="18" charset="0"/>
              </a:rPr>
              <a:t>( </a:t>
            </a:r>
            <a:r>
              <a:rPr lang="en-US" altLang="zh-CN" sz="1800" b="1" i="1" kern="0" dirty="0">
                <a:ea typeface="楷体_GB2312" pitchFamily="49" charset="-122"/>
                <a:cs typeface="Times New Roman" panose="02020603050405020304" pitchFamily="18" charset="0"/>
              </a:rPr>
              <a:t>j </a:t>
            </a:r>
            <a:r>
              <a:rPr lang="en-US" altLang="zh-CN" sz="1800" b="1" kern="0" dirty="0">
                <a:ea typeface="楷体_GB2312" pitchFamily="49" charset="-122"/>
                <a:cs typeface="Times New Roman" panose="02020603050405020304" pitchFamily="18" charset="0"/>
              </a:rPr>
              <a:t> , - ,  - , 112 )</a:t>
            </a:r>
          </a:p>
          <a:p>
            <a:pPr eaLnBrk="1" hangingPunct="1">
              <a:lnSpc>
                <a:spcPct val="80000"/>
              </a:lnSpc>
              <a:buFont typeface="Wingdings" panose="05000000000000000000" pitchFamily="2" charset="2"/>
              <a:buNone/>
            </a:pPr>
            <a:r>
              <a:rPr lang="en-US" altLang="zh-CN" sz="1800" b="1" kern="0" dirty="0">
                <a:ea typeface="楷体_GB2312" pitchFamily="49" charset="-122"/>
                <a:cs typeface="Times New Roman" panose="02020603050405020304" pitchFamily="18" charset="0"/>
              </a:rPr>
              <a:t>102:</a:t>
            </a:r>
            <a:r>
              <a:rPr lang="zh-CN" altLang="en-US" sz="1800" b="1" kern="0" dirty="0">
                <a:ea typeface="楷体_GB2312" pitchFamily="49" charset="-122"/>
                <a:cs typeface="Times New Roman" panose="02020603050405020304" pitchFamily="18" charset="0"/>
              </a:rPr>
              <a:t> </a:t>
            </a:r>
            <a:r>
              <a:rPr lang="en-US" altLang="zh-CN" sz="1800" b="1" kern="0" dirty="0">
                <a:ea typeface="楷体_GB2312" pitchFamily="49" charset="-122"/>
                <a:cs typeface="Times New Roman" panose="02020603050405020304" pitchFamily="18" charset="0"/>
              </a:rPr>
              <a:t>( </a:t>
            </a:r>
            <a:r>
              <a:rPr lang="en-US" altLang="zh-CN" sz="1800" b="1" i="1" kern="0" dirty="0">
                <a:ea typeface="楷体_GB2312" pitchFamily="49" charset="-122"/>
                <a:cs typeface="Times New Roman" panose="02020603050405020304" pitchFamily="18" charset="0"/>
              </a:rPr>
              <a:t>j</a:t>
            </a:r>
            <a:r>
              <a:rPr lang="en-US" altLang="zh-CN" sz="1800" b="1" kern="0" dirty="0">
                <a:ea typeface="楷体_GB2312" pitchFamily="49" charset="-122"/>
                <a:cs typeface="Times New Roman" panose="02020603050405020304" pitchFamily="18" charset="0"/>
              </a:rPr>
              <a:t>&lt;, </a:t>
            </a:r>
            <a:r>
              <a:rPr lang="en-US" altLang="zh-CN" sz="1800" b="1" i="1" kern="0" dirty="0">
                <a:ea typeface="楷体_GB2312" pitchFamily="49" charset="-122"/>
                <a:cs typeface="Times New Roman" panose="02020603050405020304" pitchFamily="18" charset="0"/>
              </a:rPr>
              <a:t>c </a:t>
            </a:r>
            <a:r>
              <a:rPr lang="en-US" altLang="zh-CN" sz="1800" b="1" kern="0" dirty="0">
                <a:ea typeface="楷体_GB2312" pitchFamily="49" charset="-122"/>
                <a:cs typeface="Times New Roman" panose="02020603050405020304" pitchFamily="18" charset="0"/>
              </a:rPr>
              <a:t>, 5 , 104 )</a:t>
            </a:r>
          </a:p>
          <a:p>
            <a:pPr eaLnBrk="1" hangingPunct="1">
              <a:lnSpc>
                <a:spcPct val="80000"/>
              </a:lnSpc>
              <a:buFont typeface="Wingdings" panose="05000000000000000000" pitchFamily="2" charset="2"/>
              <a:buNone/>
            </a:pPr>
            <a:r>
              <a:rPr lang="en-US" altLang="zh-CN" sz="1800" b="1" kern="0" dirty="0">
                <a:ea typeface="楷体_GB2312" pitchFamily="49" charset="-122"/>
                <a:cs typeface="Times New Roman" panose="02020603050405020304" pitchFamily="18" charset="0"/>
              </a:rPr>
              <a:t>103:</a:t>
            </a:r>
            <a:r>
              <a:rPr lang="zh-CN" altLang="en-US" sz="1800" b="1" kern="0" dirty="0">
                <a:ea typeface="楷体_GB2312" pitchFamily="49" charset="-122"/>
                <a:cs typeface="Times New Roman" panose="02020603050405020304" pitchFamily="18" charset="0"/>
              </a:rPr>
              <a:t> </a:t>
            </a:r>
            <a:r>
              <a:rPr lang="en-US" altLang="zh-CN" sz="1800" b="1" kern="0" dirty="0">
                <a:ea typeface="楷体_GB2312" pitchFamily="49" charset="-122"/>
                <a:cs typeface="Times New Roman" panose="02020603050405020304" pitchFamily="18" charset="0"/>
              </a:rPr>
              <a:t>( </a:t>
            </a:r>
            <a:r>
              <a:rPr lang="en-US" altLang="zh-CN" sz="1800" b="1" i="1" kern="0" dirty="0">
                <a:ea typeface="楷体_GB2312" pitchFamily="49" charset="-122"/>
                <a:cs typeface="Times New Roman" panose="02020603050405020304" pitchFamily="18" charset="0"/>
              </a:rPr>
              <a:t>j</a:t>
            </a:r>
            <a:r>
              <a:rPr lang="en-US" altLang="zh-CN" sz="1800" b="1" kern="0" dirty="0">
                <a:ea typeface="楷体_GB2312" pitchFamily="49" charset="-122"/>
                <a:cs typeface="Times New Roman" panose="02020603050405020304" pitchFamily="18" charset="0"/>
              </a:rPr>
              <a:t>  , - ,  - , 110 ) </a:t>
            </a:r>
          </a:p>
          <a:p>
            <a:pPr eaLnBrk="1" hangingPunct="1">
              <a:lnSpc>
                <a:spcPct val="80000"/>
              </a:lnSpc>
              <a:buFont typeface="Wingdings" panose="05000000000000000000" pitchFamily="2" charset="2"/>
              <a:buNone/>
            </a:pPr>
            <a:r>
              <a:rPr lang="en-US" altLang="zh-CN" sz="1800" b="1" kern="0" dirty="0">
                <a:ea typeface="楷体_GB2312" pitchFamily="49" charset="-122"/>
                <a:cs typeface="Times New Roman" panose="02020603050405020304" pitchFamily="18" charset="0"/>
              </a:rPr>
              <a:t>104:</a:t>
            </a:r>
            <a:r>
              <a:rPr lang="zh-CN" altLang="en-US" sz="1800" b="1" kern="0" dirty="0">
                <a:ea typeface="楷体_GB2312" pitchFamily="49" charset="-122"/>
                <a:cs typeface="Times New Roman" panose="02020603050405020304" pitchFamily="18" charset="0"/>
              </a:rPr>
              <a:t> </a:t>
            </a:r>
            <a:r>
              <a:rPr lang="en-US" altLang="zh-CN" sz="1800" b="1" kern="0" dirty="0">
                <a:ea typeface="楷体_GB2312" pitchFamily="49" charset="-122"/>
                <a:cs typeface="Times New Roman" panose="02020603050405020304" pitchFamily="18" charset="0"/>
              </a:rPr>
              <a:t>( </a:t>
            </a:r>
            <a:r>
              <a:rPr lang="en-US" altLang="zh-CN" sz="1800" b="1" i="1" kern="0" dirty="0">
                <a:ea typeface="楷体_GB2312" pitchFamily="49" charset="-122"/>
                <a:cs typeface="Times New Roman" panose="02020603050405020304" pitchFamily="18" charset="0"/>
              </a:rPr>
              <a:t>j</a:t>
            </a:r>
            <a:r>
              <a:rPr lang="en-US" altLang="zh-CN" sz="1800" b="1" kern="0" dirty="0">
                <a:ea typeface="楷体_GB2312" pitchFamily="49" charset="-122"/>
                <a:cs typeface="Times New Roman" panose="02020603050405020304" pitchFamily="18" charset="0"/>
              </a:rPr>
              <a:t>&gt;, </a:t>
            </a:r>
            <a:r>
              <a:rPr lang="en-US" altLang="zh-CN" sz="1800" b="1" i="1" kern="0" dirty="0">
                <a:ea typeface="楷体_GB2312" pitchFamily="49" charset="-122"/>
                <a:cs typeface="Times New Roman" panose="02020603050405020304" pitchFamily="18" charset="0"/>
              </a:rPr>
              <a:t>x</a:t>
            </a:r>
            <a:r>
              <a:rPr lang="en-US" altLang="zh-CN" sz="1800" b="1" kern="0" dirty="0">
                <a:ea typeface="楷体_GB2312" pitchFamily="49" charset="-122"/>
                <a:cs typeface="Times New Roman" panose="02020603050405020304" pitchFamily="18" charset="0"/>
              </a:rPr>
              <a:t> , </a:t>
            </a:r>
            <a:r>
              <a:rPr lang="en-US" altLang="zh-CN" sz="1800" b="1" i="1" kern="0" dirty="0">
                <a:ea typeface="楷体_GB2312" pitchFamily="49" charset="-122"/>
                <a:cs typeface="Times New Roman" panose="02020603050405020304" pitchFamily="18" charset="0"/>
              </a:rPr>
              <a:t>y</a:t>
            </a:r>
            <a:r>
              <a:rPr lang="en-US" altLang="zh-CN" sz="1800" b="1" kern="0" dirty="0">
                <a:ea typeface="楷体_GB2312" pitchFamily="49" charset="-122"/>
                <a:cs typeface="Times New Roman" panose="02020603050405020304" pitchFamily="18" charset="0"/>
              </a:rPr>
              <a:t> , 106 )</a:t>
            </a:r>
          </a:p>
          <a:p>
            <a:pPr eaLnBrk="1" hangingPunct="1">
              <a:lnSpc>
                <a:spcPct val="80000"/>
              </a:lnSpc>
              <a:buFont typeface="Wingdings" panose="05000000000000000000" pitchFamily="2" charset="2"/>
              <a:buNone/>
            </a:pPr>
            <a:r>
              <a:rPr lang="en-US" altLang="zh-CN" sz="1800" b="1" kern="0" dirty="0">
                <a:ea typeface="楷体_GB2312" pitchFamily="49" charset="-122"/>
                <a:cs typeface="Times New Roman" panose="02020603050405020304" pitchFamily="18" charset="0"/>
              </a:rPr>
              <a:t>105:</a:t>
            </a:r>
            <a:r>
              <a:rPr lang="zh-CN" altLang="en-US" sz="1800" b="1" kern="0" dirty="0">
                <a:ea typeface="楷体_GB2312" pitchFamily="49" charset="-122"/>
                <a:cs typeface="Times New Roman" panose="02020603050405020304" pitchFamily="18" charset="0"/>
              </a:rPr>
              <a:t> </a:t>
            </a:r>
            <a:r>
              <a:rPr lang="en-US" altLang="zh-CN" sz="1800" b="1" kern="0" dirty="0">
                <a:ea typeface="楷体_GB2312" pitchFamily="49" charset="-122"/>
                <a:cs typeface="Times New Roman" panose="02020603050405020304" pitchFamily="18" charset="0"/>
              </a:rPr>
              <a:t>( </a:t>
            </a:r>
            <a:r>
              <a:rPr lang="en-US" altLang="zh-CN" sz="1800" b="1" i="1" kern="0" dirty="0">
                <a:ea typeface="楷体_GB2312" pitchFamily="49" charset="-122"/>
                <a:cs typeface="Times New Roman" panose="02020603050405020304" pitchFamily="18" charset="0"/>
              </a:rPr>
              <a:t>j</a:t>
            </a:r>
            <a:r>
              <a:rPr lang="en-US" altLang="zh-CN" sz="1800" b="1" kern="0" dirty="0">
                <a:ea typeface="楷体_GB2312" pitchFamily="49" charset="-122"/>
                <a:cs typeface="Times New Roman" panose="02020603050405020304" pitchFamily="18" charset="0"/>
              </a:rPr>
              <a:t>  , - ,  - , 100 ) </a:t>
            </a:r>
          </a:p>
          <a:p>
            <a:pPr eaLnBrk="1" hangingPunct="1">
              <a:lnSpc>
                <a:spcPct val="80000"/>
              </a:lnSpc>
              <a:buFont typeface="Wingdings" panose="05000000000000000000" pitchFamily="2" charset="2"/>
              <a:buNone/>
            </a:pPr>
            <a:r>
              <a:rPr lang="en-US" altLang="zh-CN" sz="1800" b="1" kern="0" dirty="0">
                <a:ea typeface="楷体_GB2312" pitchFamily="49" charset="-122"/>
                <a:cs typeface="Times New Roman" panose="02020603050405020304" pitchFamily="18" charset="0"/>
              </a:rPr>
              <a:t>106:</a:t>
            </a:r>
            <a:r>
              <a:rPr lang="zh-CN" altLang="en-US" sz="1800" b="1" kern="0" dirty="0">
                <a:ea typeface="楷体_GB2312" pitchFamily="49" charset="-122"/>
                <a:cs typeface="Times New Roman" panose="02020603050405020304" pitchFamily="18" charset="0"/>
              </a:rPr>
              <a:t> </a:t>
            </a:r>
            <a:r>
              <a:rPr lang="en-US" altLang="zh-CN" sz="1800" b="1" kern="0" dirty="0">
                <a:ea typeface="楷体_GB2312" pitchFamily="49" charset="-122"/>
                <a:cs typeface="Times New Roman" panose="02020603050405020304" pitchFamily="18" charset="0"/>
              </a:rPr>
              <a:t>( + , </a:t>
            </a:r>
            <a:r>
              <a:rPr lang="en-US" altLang="zh-CN" sz="1800" b="1" i="1" kern="0" dirty="0">
                <a:ea typeface="楷体_GB2312" pitchFamily="49" charset="-122"/>
                <a:cs typeface="Times New Roman" panose="02020603050405020304" pitchFamily="18" charset="0"/>
              </a:rPr>
              <a:t>x</a:t>
            </a:r>
            <a:r>
              <a:rPr lang="en-US" altLang="zh-CN" sz="1800" b="1" kern="0" dirty="0">
                <a:ea typeface="楷体_GB2312" pitchFamily="49" charset="-122"/>
                <a:cs typeface="Times New Roman" panose="02020603050405020304" pitchFamily="18" charset="0"/>
              </a:rPr>
              <a:t> , 1 ,   </a:t>
            </a:r>
            <a:r>
              <a:rPr lang="en-US" altLang="zh-CN" sz="1800" b="1" i="1" kern="0" dirty="0">
                <a:ea typeface="楷体_GB2312" pitchFamily="49" charset="-122"/>
                <a:cs typeface="Times New Roman" panose="02020603050405020304" pitchFamily="18" charset="0"/>
              </a:rPr>
              <a:t>t</a:t>
            </a:r>
            <a:r>
              <a:rPr lang="en-US" altLang="zh-CN" sz="1800" b="1" i="1" kern="0" baseline="-25000" dirty="0">
                <a:ea typeface="楷体_GB2312" pitchFamily="49" charset="-122"/>
                <a:cs typeface="Times New Roman" panose="02020603050405020304" pitchFamily="18" charset="0"/>
              </a:rPr>
              <a:t>1</a:t>
            </a:r>
            <a:r>
              <a:rPr lang="en-US" altLang="zh-CN" sz="1800" b="1" kern="0" baseline="-25000" dirty="0">
                <a:ea typeface="楷体_GB2312" pitchFamily="49" charset="-122"/>
                <a:cs typeface="Times New Roman" panose="02020603050405020304" pitchFamily="18" charset="0"/>
              </a:rPr>
              <a:t> </a:t>
            </a:r>
            <a:r>
              <a:rPr lang="en-US" altLang="zh-CN" sz="1800" b="1" kern="0" dirty="0">
                <a:ea typeface="楷体_GB2312" pitchFamily="49" charset="-122"/>
                <a:cs typeface="Times New Roman" panose="02020603050405020304" pitchFamily="18" charset="0"/>
              </a:rPr>
              <a:t> ) </a:t>
            </a:r>
          </a:p>
          <a:p>
            <a:pPr eaLnBrk="1" hangingPunct="1">
              <a:lnSpc>
                <a:spcPct val="80000"/>
              </a:lnSpc>
              <a:buFont typeface="Wingdings" panose="05000000000000000000" pitchFamily="2" charset="2"/>
              <a:buNone/>
            </a:pPr>
            <a:r>
              <a:rPr lang="en-US" altLang="zh-CN" sz="1800" b="1" kern="0" dirty="0">
                <a:ea typeface="楷体_GB2312" pitchFamily="49" charset="-122"/>
                <a:cs typeface="Times New Roman" panose="02020603050405020304" pitchFamily="18" charset="0"/>
              </a:rPr>
              <a:t>107:</a:t>
            </a:r>
            <a:r>
              <a:rPr lang="zh-CN" altLang="en-US" sz="1800" b="1" kern="0" dirty="0">
                <a:ea typeface="楷体_GB2312" pitchFamily="49" charset="-122"/>
                <a:cs typeface="Times New Roman" panose="02020603050405020304" pitchFamily="18" charset="0"/>
              </a:rPr>
              <a:t> </a:t>
            </a:r>
            <a:r>
              <a:rPr lang="en-US" altLang="zh-CN" sz="1800" b="1" kern="0" dirty="0">
                <a:ea typeface="楷体_GB2312" pitchFamily="49" charset="-122"/>
                <a:cs typeface="Times New Roman" panose="02020603050405020304" pitchFamily="18" charset="0"/>
              </a:rPr>
              <a:t>( = , </a:t>
            </a:r>
            <a:r>
              <a:rPr lang="en-US" altLang="zh-CN" sz="1800" b="1" i="1" kern="0" dirty="0">
                <a:ea typeface="楷体_GB2312" pitchFamily="49" charset="-122"/>
                <a:cs typeface="Times New Roman" panose="02020603050405020304" pitchFamily="18" charset="0"/>
              </a:rPr>
              <a:t>t</a:t>
            </a:r>
            <a:r>
              <a:rPr lang="en-US" altLang="zh-CN" sz="1800" b="1" i="1" kern="0" baseline="-25000" dirty="0">
                <a:ea typeface="楷体_GB2312" pitchFamily="49" charset="-122"/>
                <a:cs typeface="Times New Roman" panose="02020603050405020304" pitchFamily="18" charset="0"/>
              </a:rPr>
              <a:t>1</a:t>
            </a:r>
            <a:r>
              <a:rPr lang="en-US" altLang="zh-CN" sz="1800" b="1" kern="0" baseline="-25000" dirty="0">
                <a:ea typeface="楷体_GB2312" pitchFamily="49" charset="-122"/>
                <a:cs typeface="Times New Roman" panose="02020603050405020304" pitchFamily="18" charset="0"/>
              </a:rPr>
              <a:t> </a:t>
            </a:r>
            <a:r>
              <a:rPr lang="en-US" altLang="zh-CN" sz="1800" b="1" kern="0" dirty="0">
                <a:ea typeface="楷体_GB2312" pitchFamily="49" charset="-122"/>
                <a:cs typeface="Times New Roman" panose="02020603050405020304" pitchFamily="18" charset="0"/>
              </a:rPr>
              <a:t>, - ,   </a:t>
            </a:r>
            <a:r>
              <a:rPr lang="en-US" altLang="zh-CN" sz="1800" b="1" i="1" kern="0" dirty="0">
                <a:ea typeface="楷体_GB2312" pitchFamily="49" charset="-122"/>
                <a:cs typeface="Times New Roman" panose="02020603050405020304" pitchFamily="18" charset="0"/>
              </a:rPr>
              <a:t>z</a:t>
            </a:r>
            <a:r>
              <a:rPr lang="en-US" altLang="zh-CN" sz="1800" b="1" kern="0" dirty="0">
                <a:ea typeface="楷体_GB2312" pitchFamily="49" charset="-122"/>
                <a:cs typeface="Times New Roman" panose="02020603050405020304" pitchFamily="18" charset="0"/>
              </a:rPr>
              <a:t>   )</a:t>
            </a:r>
            <a:endParaRPr lang="en-US" altLang="zh-CN" sz="1800" b="1" kern="0" baseline="-25000" dirty="0">
              <a:ea typeface="楷体_GB2312" pitchFamily="49" charset="-122"/>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b="1" kern="0" dirty="0">
                <a:ea typeface="楷体_GB2312" pitchFamily="49" charset="-122"/>
                <a:cs typeface="Times New Roman" panose="02020603050405020304" pitchFamily="18" charset="0"/>
              </a:rPr>
              <a:t>108:</a:t>
            </a:r>
            <a:r>
              <a:rPr lang="zh-CN" altLang="en-US" sz="1800" b="1" kern="0" dirty="0">
                <a:ea typeface="楷体_GB2312" pitchFamily="49" charset="-122"/>
                <a:cs typeface="Times New Roman" panose="02020603050405020304" pitchFamily="18" charset="0"/>
              </a:rPr>
              <a:t> </a:t>
            </a:r>
            <a:r>
              <a:rPr lang="en-US" altLang="zh-CN" sz="1800" b="1" kern="0" dirty="0">
                <a:ea typeface="楷体_GB2312" pitchFamily="49" charset="-122"/>
                <a:cs typeface="Times New Roman" panose="02020603050405020304" pitchFamily="18" charset="0"/>
              </a:rPr>
              <a:t>( </a:t>
            </a:r>
            <a:r>
              <a:rPr lang="en-US" altLang="zh-CN" sz="1800" b="1" i="1" kern="0" dirty="0">
                <a:ea typeface="楷体_GB2312" pitchFamily="49" charset="-122"/>
                <a:cs typeface="Times New Roman" panose="02020603050405020304" pitchFamily="18" charset="0"/>
              </a:rPr>
              <a:t>j</a:t>
            </a:r>
            <a:r>
              <a:rPr lang="en-US" altLang="zh-CN" sz="1800" b="1" kern="0" dirty="0">
                <a:ea typeface="楷体_GB2312" pitchFamily="49" charset="-122"/>
                <a:cs typeface="Times New Roman" panose="02020603050405020304" pitchFamily="18" charset="0"/>
              </a:rPr>
              <a:t>  , - ,  - , 104 )</a:t>
            </a:r>
          </a:p>
          <a:p>
            <a:pPr eaLnBrk="1" hangingPunct="1">
              <a:lnSpc>
                <a:spcPct val="80000"/>
              </a:lnSpc>
              <a:buFont typeface="Wingdings" panose="05000000000000000000" pitchFamily="2" charset="2"/>
              <a:buNone/>
            </a:pPr>
            <a:r>
              <a:rPr lang="en-US" altLang="zh-CN" sz="1800" b="1" kern="0" dirty="0">
                <a:ea typeface="楷体_GB2312" pitchFamily="49" charset="-122"/>
                <a:cs typeface="Times New Roman" panose="02020603050405020304" pitchFamily="18" charset="0"/>
              </a:rPr>
              <a:t>109:</a:t>
            </a:r>
            <a:r>
              <a:rPr lang="zh-CN" altLang="en-US" sz="1800" b="1" kern="0" dirty="0">
                <a:ea typeface="楷体_GB2312" pitchFamily="49" charset="-122"/>
                <a:cs typeface="Times New Roman" panose="02020603050405020304" pitchFamily="18" charset="0"/>
              </a:rPr>
              <a:t> </a:t>
            </a:r>
            <a:r>
              <a:rPr lang="en-US" altLang="zh-CN" sz="1800" b="1" kern="0" dirty="0">
                <a:ea typeface="楷体_GB2312" pitchFamily="49" charset="-122"/>
                <a:cs typeface="Times New Roman" panose="02020603050405020304" pitchFamily="18" charset="0"/>
              </a:rPr>
              <a:t>( </a:t>
            </a:r>
            <a:r>
              <a:rPr lang="en-US" altLang="zh-CN" sz="1800" b="1" i="1" kern="0" dirty="0">
                <a:ea typeface="楷体_GB2312" pitchFamily="49" charset="-122"/>
                <a:cs typeface="Times New Roman" panose="02020603050405020304" pitchFamily="18" charset="0"/>
              </a:rPr>
              <a:t>j </a:t>
            </a:r>
            <a:r>
              <a:rPr lang="en-US" altLang="zh-CN" sz="1800" b="1" kern="0" dirty="0">
                <a:ea typeface="楷体_GB2312" pitchFamily="49" charset="-122"/>
                <a:cs typeface="Times New Roman" panose="02020603050405020304" pitchFamily="18" charset="0"/>
              </a:rPr>
              <a:t> , - ,  - , 100 )</a:t>
            </a:r>
            <a:endParaRPr lang="zh-CN" altLang="en-US" sz="1800" b="1" kern="0" dirty="0">
              <a:ea typeface="楷体_GB2312" pitchFamily="49" charset="-122"/>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b="1" kern="0" dirty="0">
                <a:ea typeface="楷体_GB2312" pitchFamily="49" charset="-122"/>
                <a:cs typeface="Times New Roman" panose="02020603050405020304" pitchFamily="18" charset="0"/>
              </a:rPr>
              <a:t>110:</a:t>
            </a:r>
            <a:r>
              <a:rPr lang="zh-CN" altLang="en-US" sz="1800" b="1" kern="0" dirty="0">
                <a:ea typeface="楷体_GB2312" pitchFamily="49" charset="-122"/>
                <a:cs typeface="Times New Roman" panose="02020603050405020304" pitchFamily="18" charset="0"/>
              </a:rPr>
              <a:t> </a:t>
            </a:r>
            <a:r>
              <a:rPr lang="en-US" altLang="zh-CN" sz="1800" b="1" kern="0" dirty="0">
                <a:ea typeface="楷体_GB2312" pitchFamily="49" charset="-122"/>
                <a:cs typeface="Times New Roman" panose="02020603050405020304" pitchFamily="18" charset="0"/>
              </a:rPr>
              <a:t>( = , </a:t>
            </a:r>
            <a:r>
              <a:rPr lang="en-US" altLang="zh-CN" sz="1800" b="1" i="1" kern="0" dirty="0">
                <a:ea typeface="楷体_GB2312" pitchFamily="49" charset="-122"/>
                <a:cs typeface="Times New Roman" panose="02020603050405020304" pitchFamily="18" charset="0"/>
              </a:rPr>
              <a:t>y</a:t>
            </a:r>
            <a:r>
              <a:rPr lang="en-US" altLang="zh-CN" sz="1800" b="1" kern="0" dirty="0">
                <a:ea typeface="楷体_GB2312" pitchFamily="49" charset="-122"/>
                <a:cs typeface="Times New Roman" panose="02020603050405020304" pitchFamily="18" charset="0"/>
              </a:rPr>
              <a:t> ,  - ,   </a:t>
            </a:r>
            <a:r>
              <a:rPr lang="en-US" altLang="zh-CN" sz="1800" b="1" i="1" kern="0" dirty="0">
                <a:ea typeface="楷体_GB2312" pitchFamily="49" charset="-122"/>
                <a:cs typeface="Times New Roman" panose="02020603050405020304" pitchFamily="18" charset="0"/>
              </a:rPr>
              <a:t>x</a:t>
            </a:r>
            <a:r>
              <a:rPr lang="en-US" altLang="zh-CN" sz="1800" b="1" kern="0" dirty="0">
                <a:ea typeface="楷体_GB2312" pitchFamily="49" charset="-122"/>
                <a:cs typeface="Times New Roman" panose="02020603050405020304" pitchFamily="18" charset="0"/>
              </a:rPr>
              <a:t>  ) </a:t>
            </a:r>
          </a:p>
          <a:p>
            <a:pPr eaLnBrk="1" hangingPunct="1">
              <a:lnSpc>
                <a:spcPct val="80000"/>
              </a:lnSpc>
              <a:buFont typeface="Wingdings" panose="05000000000000000000" pitchFamily="2" charset="2"/>
              <a:buNone/>
            </a:pPr>
            <a:r>
              <a:rPr lang="en-US" altLang="zh-CN" sz="1800" b="1" kern="0" dirty="0">
                <a:ea typeface="楷体_GB2312" pitchFamily="49" charset="-122"/>
                <a:cs typeface="Times New Roman" panose="02020603050405020304" pitchFamily="18" charset="0"/>
              </a:rPr>
              <a:t>111:</a:t>
            </a:r>
            <a:r>
              <a:rPr lang="zh-CN" altLang="en-US" sz="1800" b="1" kern="0" dirty="0">
                <a:ea typeface="楷体_GB2312" pitchFamily="49" charset="-122"/>
                <a:cs typeface="Times New Roman" panose="02020603050405020304" pitchFamily="18" charset="0"/>
              </a:rPr>
              <a:t> </a:t>
            </a:r>
            <a:r>
              <a:rPr lang="en-US" altLang="zh-CN" sz="1800" b="1" kern="0" dirty="0">
                <a:ea typeface="楷体_GB2312" pitchFamily="49" charset="-122"/>
                <a:cs typeface="Times New Roman" panose="02020603050405020304" pitchFamily="18" charset="0"/>
              </a:rPr>
              <a:t>(</a:t>
            </a:r>
            <a:r>
              <a:rPr lang="en-US" altLang="zh-CN" sz="1800" b="1" i="1" kern="0" dirty="0">
                <a:ea typeface="楷体_GB2312" pitchFamily="49" charset="-122"/>
                <a:cs typeface="Times New Roman" panose="02020603050405020304" pitchFamily="18" charset="0"/>
              </a:rPr>
              <a:t> j  </a:t>
            </a:r>
            <a:r>
              <a:rPr lang="en-US" altLang="zh-CN" sz="1800" b="1" kern="0" dirty="0">
                <a:ea typeface="楷体_GB2312" pitchFamily="49" charset="-122"/>
                <a:cs typeface="Times New Roman" panose="02020603050405020304" pitchFamily="18" charset="0"/>
              </a:rPr>
              <a:t>, - ,  - , 100 )</a:t>
            </a:r>
          </a:p>
          <a:p>
            <a:pPr eaLnBrk="1" hangingPunct="1">
              <a:lnSpc>
                <a:spcPct val="80000"/>
              </a:lnSpc>
              <a:buFont typeface="Wingdings" panose="05000000000000000000" pitchFamily="2" charset="2"/>
              <a:buNone/>
            </a:pPr>
            <a:r>
              <a:rPr lang="en-US" altLang="zh-CN" sz="1800" b="1" kern="0" dirty="0">
                <a:ea typeface="楷体_GB2312" pitchFamily="49" charset="-122"/>
                <a:cs typeface="Times New Roman" panose="02020603050405020304" pitchFamily="18" charset="0"/>
              </a:rPr>
              <a:t>112:</a:t>
            </a:r>
          </a:p>
        </p:txBody>
      </p:sp>
      <p:grpSp>
        <p:nvGrpSpPr>
          <p:cNvPr id="71" name="组合 14"/>
          <p:cNvGrpSpPr/>
          <p:nvPr/>
        </p:nvGrpSpPr>
        <p:grpSpPr>
          <a:xfrm>
            <a:off x="-786" y="195486"/>
            <a:ext cx="756363" cy="432048"/>
            <a:chOff x="-786" y="195486"/>
            <a:chExt cx="756363" cy="432048"/>
          </a:xfrm>
        </p:grpSpPr>
        <p:sp>
          <p:nvSpPr>
            <p:cNvPr id="72" name="五边形 71"/>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3" name="五边形 72"/>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74" name="标题 1"/>
          <p:cNvSpPr txBox="1"/>
          <p:nvPr/>
        </p:nvSpPr>
        <p:spPr>
          <a:xfrm>
            <a:off x="2786050" y="696442"/>
            <a:ext cx="1800066" cy="1232366"/>
          </a:xfrm>
          <a:prstGeom prst="rect">
            <a:avLst/>
          </a:prstGeom>
          <a:solidFill>
            <a:schemeClr val="accent5">
              <a:lumMod val="60000"/>
              <a:lumOff val="40000"/>
            </a:schemeClr>
          </a:solidFill>
          <a:ln w="12700">
            <a:solidFill>
              <a:schemeClr val="tx1"/>
            </a:solidFill>
          </a:ln>
        </p:spPr>
        <p:txBody>
          <a:bodyPr vert="horz" lIns="91440" tIns="45720" rIns="91440" bIns="45720" rtlCol="0" anchor="ctr">
            <a:noAutofit/>
          </a:bodyPr>
          <a:lstStyle>
            <a:lvl1pPr algn="ctr" defTabSz="914400" rtl="0" eaLnBrk="1" latinLnBrk="0" hangingPunct="1">
              <a:spcBef>
                <a:spcPct val="0"/>
              </a:spcBef>
              <a:buNone/>
              <a:defRPr sz="4400" kern="1200" baseline="0">
                <a:solidFill>
                  <a:srgbClr val="FFFFFF"/>
                </a:solidFill>
                <a:latin typeface="Times New Roman" panose="02020603050405020304" pitchFamily="18"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fontAlgn="auto">
              <a:spcAft>
                <a:spcPts val="0"/>
              </a:spcAft>
            </a:pPr>
            <a:r>
              <a:rPr kumimoji="1" lang="en-US" altLang="zh-CN" sz="1600" b="1" dirty="0">
                <a:solidFill>
                  <a:schemeClr val="tx1"/>
                </a:solidFill>
                <a:ea typeface="楷体_GB2312" pitchFamily="49" charset="-122"/>
                <a:cs typeface="Times New Roman" panose="02020603050405020304" pitchFamily="18" charset="0"/>
              </a:rPr>
              <a:t>while </a:t>
            </a:r>
            <a:r>
              <a:rPr kumimoji="1" lang="en-US" altLang="zh-CN" sz="1600" b="1" i="1" dirty="0">
                <a:solidFill>
                  <a:schemeClr val="tx1"/>
                </a:solidFill>
                <a:ea typeface="楷体_GB2312" pitchFamily="49" charset="-122"/>
                <a:cs typeface="Times New Roman" panose="02020603050405020304" pitchFamily="18" charset="0"/>
              </a:rPr>
              <a:t>a</a:t>
            </a:r>
            <a:r>
              <a:rPr kumimoji="1" lang="en-US" altLang="zh-CN" sz="1600" b="1" dirty="0">
                <a:solidFill>
                  <a:schemeClr val="tx1"/>
                </a:solidFill>
                <a:ea typeface="楷体_GB2312" pitchFamily="49" charset="-122"/>
                <a:cs typeface="Times New Roman" panose="02020603050405020304" pitchFamily="18" charset="0"/>
              </a:rPr>
              <a:t>&lt;</a:t>
            </a:r>
            <a:r>
              <a:rPr kumimoji="1" lang="en-US" altLang="zh-CN" sz="1600" b="1" i="1" dirty="0">
                <a:solidFill>
                  <a:schemeClr val="tx1"/>
                </a:solidFill>
                <a:ea typeface="楷体_GB2312" pitchFamily="49" charset="-122"/>
                <a:cs typeface="Times New Roman" panose="02020603050405020304" pitchFamily="18" charset="0"/>
              </a:rPr>
              <a:t>b</a:t>
            </a:r>
            <a:r>
              <a:rPr kumimoji="1" lang="en-US" altLang="zh-CN" sz="1600" b="1" dirty="0">
                <a:solidFill>
                  <a:schemeClr val="tx1"/>
                </a:solidFill>
                <a:ea typeface="楷体_GB2312" pitchFamily="49" charset="-122"/>
                <a:cs typeface="Times New Roman" panose="02020603050405020304" pitchFamily="18" charset="0"/>
              </a:rPr>
              <a:t> do </a:t>
            </a:r>
          </a:p>
          <a:p>
            <a:pPr algn="l" fontAlgn="auto">
              <a:spcAft>
                <a:spcPts val="0"/>
              </a:spcAft>
            </a:pPr>
            <a:r>
              <a:rPr kumimoji="1" lang="en-US" altLang="zh-CN" sz="1600" b="1" dirty="0">
                <a:solidFill>
                  <a:schemeClr val="tx1"/>
                </a:solidFill>
                <a:ea typeface="楷体_GB2312" pitchFamily="49" charset="-122"/>
                <a:cs typeface="Times New Roman" panose="02020603050405020304" pitchFamily="18" charset="0"/>
              </a:rPr>
              <a:t>     if </a:t>
            </a:r>
            <a:r>
              <a:rPr kumimoji="1" lang="en-US" altLang="zh-CN" sz="1600" b="1" i="1" dirty="0">
                <a:solidFill>
                  <a:schemeClr val="tx1"/>
                </a:solidFill>
                <a:ea typeface="楷体_GB2312" pitchFamily="49" charset="-122"/>
                <a:cs typeface="Times New Roman" panose="02020603050405020304" pitchFamily="18" charset="0"/>
              </a:rPr>
              <a:t>c</a:t>
            </a:r>
            <a:r>
              <a:rPr kumimoji="1" lang="en-US" altLang="zh-CN" sz="1600" b="1" dirty="0">
                <a:solidFill>
                  <a:schemeClr val="tx1"/>
                </a:solidFill>
                <a:ea typeface="楷体_GB2312" pitchFamily="49" charset="-122"/>
                <a:cs typeface="Times New Roman" panose="02020603050405020304" pitchFamily="18" charset="0"/>
              </a:rPr>
              <a:t>&lt;5 then </a:t>
            </a:r>
          </a:p>
          <a:p>
            <a:pPr algn="l" fontAlgn="auto">
              <a:spcAft>
                <a:spcPts val="0"/>
              </a:spcAft>
            </a:pPr>
            <a:r>
              <a:rPr kumimoji="1" lang="en-US" altLang="zh-CN" sz="1600" b="1" dirty="0">
                <a:solidFill>
                  <a:schemeClr val="tx1"/>
                </a:solidFill>
                <a:ea typeface="楷体_GB2312" pitchFamily="49" charset="-122"/>
                <a:cs typeface="Times New Roman" panose="02020603050405020304" pitchFamily="18" charset="0"/>
              </a:rPr>
              <a:t>          while </a:t>
            </a:r>
            <a:r>
              <a:rPr kumimoji="1" lang="en-US" altLang="zh-CN" sz="1600" b="1" i="1" dirty="0">
                <a:solidFill>
                  <a:schemeClr val="tx1"/>
                </a:solidFill>
                <a:ea typeface="楷体_GB2312" pitchFamily="49" charset="-122"/>
                <a:cs typeface="Times New Roman" panose="02020603050405020304" pitchFamily="18" charset="0"/>
              </a:rPr>
              <a:t>x</a:t>
            </a:r>
            <a:r>
              <a:rPr kumimoji="1" lang="en-US" altLang="zh-CN" sz="1600" b="1" dirty="0">
                <a:solidFill>
                  <a:schemeClr val="tx1"/>
                </a:solidFill>
                <a:ea typeface="楷体_GB2312" pitchFamily="49" charset="-122"/>
                <a:cs typeface="Times New Roman" panose="02020603050405020304" pitchFamily="18" charset="0"/>
              </a:rPr>
              <a:t>&gt;</a:t>
            </a:r>
            <a:r>
              <a:rPr kumimoji="1" lang="en-US" altLang="zh-CN" sz="1600" b="1" i="1" dirty="0">
                <a:solidFill>
                  <a:schemeClr val="tx1"/>
                </a:solidFill>
                <a:ea typeface="楷体_GB2312" pitchFamily="49" charset="-122"/>
                <a:cs typeface="Times New Roman" panose="02020603050405020304" pitchFamily="18" charset="0"/>
              </a:rPr>
              <a:t>y</a:t>
            </a:r>
            <a:r>
              <a:rPr kumimoji="1" lang="en-US" altLang="zh-CN" sz="1600" b="1" dirty="0">
                <a:solidFill>
                  <a:schemeClr val="tx1"/>
                </a:solidFill>
                <a:ea typeface="楷体_GB2312" pitchFamily="49" charset="-122"/>
                <a:cs typeface="Times New Roman" panose="02020603050405020304" pitchFamily="18" charset="0"/>
              </a:rPr>
              <a:t> do    </a:t>
            </a:r>
          </a:p>
          <a:p>
            <a:pPr algn="l" fontAlgn="auto">
              <a:spcAft>
                <a:spcPts val="0"/>
              </a:spcAft>
            </a:pPr>
            <a:r>
              <a:rPr kumimoji="1" lang="en-US" altLang="zh-CN" sz="1600" b="1" i="1" dirty="0">
                <a:solidFill>
                  <a:schemeClr val="tx1"/>
                </a:solidFill>
                <a:ea typeface="楷体_GB2312" pitchFamily="49" charset="-122"/>
                <a:cs typeface="Times New Roman" panose="02020603050405020304" pitchFamily="18" charset="0"/>
              </a:rPr>
              <a:t>               z</a:t>
            </a:r>
            <a:r>
              <a:rPr kumimoji="1" lang="en-US" altLang="zh-CN" sz="1600" b="1" dirty="0">
                <a:solidFill>
                  <a:schemeClr val="tx1"/>
                </a:solidFill>
                <a:ea typeface="楷体_GB2312" pitchFamily="49" charset="-122"/>
                <a:cs typeface="Times New Roman" panose="02020603050405020304" pitchFamily="18" charset="0"/>
              </a:rPr>
              <a:t>=</a:t>
            </a:r>
            <a:r>
              <a:rPr kumimoji="1" lang="en-US" altLang="zh-CN" sz="1600" b="1" i="1" dirty="0">
                <a:solidFill>
                  <a:schemeClr val="tx1"/>
                </a:solidFill>
                <a:ea typeface="楷体_GB2312" pitchFamily="49" charset="-122"/>
                <a:cs typeface="Times New Roman" panose="02020603050405020304" pitchFamily="18" charset="0"/>
              </a:rPr>
              <a:t>x</a:t>
            </a:r>
            <a:r>
              <a:rPr kumimoji="1" lang="en-US" altLang="zh-CN" sz="1600" b="1" dirty="0">
                <a:solidFill>
                  <a:schemeClr val="tx1"/>
                </a:solidFill>
                <a:ea typeface="楷体_GB2312" pitchFamily="49" charset="-122"/>
                <a:cs typeface="Times New Roman" panose="02020603050405020304" pitchFamily="18" charset="0"/>
              </a:rPr>
              <a:t>+1; </a:t>
            </a:r>
          </a:p>
          <a:p>
            <a:pPr algn="l" fontAlgn="auto">
              <a:spcAft>
                <a:spcPts val="0"/>
              </a:spcAft>
            </a:pPr>
            <a:r>
              <a:rPr kumimoji="1" lang="en-US" altLang="zh-CN" sz="1600" b="1" dirty="0">
                <a:solidFill>
                  <a:schemeClr val="tx1"/>
                </a:solidFill>
                <a:ea typeface="楷体_GB2312" pitchFamily="49" charset="-122"/>
                <a:cs typeface="Times New Roman" panose="02020603050405020304" pitchFamily="18" charset="0"/>
              </a:rPr>
              <a:t>     else </a:t>
            </a:r>
            <a:r>
              <a:rPr kumimoji="1" lang="en-US" altLang="zh-CN" sz="1600" b="1" i="1" dirty="0">
                <a:solidFill>
                  <a:schemeClr val="tx1"/>
                </a:solidFill>
                <a:ea typeface="楷体_GB2312" pitchFamily="49" charset="-122"/>
                <a:cs typeface="Times New Roman" panose="02020603050405020304" pitchFamily="18" charset="0"/>
              </a:rPr>
              <a:t>x</a:t>
            </a:r>
            <a:r>
              <a:rPr kumimoji="1" lang="en-US" altLang="zh-CN" sz="1600" b="1" dirty="0">
                <a:solidFill>
                  <a:schemeClr val="tx1"/>
                </a:solidFill>
                <a:ea typeface="楷体_GB2312" pitchFamily="49" charset="-122"/>
                <a:cs typeface="Times New Roman" panose="02020603050405020304" pitchFamily="18" charset="0"/>
              </a:rPr>
              <a:t>=</a:t>
            </a:r>
            <a:r>
              <a:rPr kumimoji="1" lang="en-US" altLang="zh-CN" sz="1600" b="1" i="1" dirty="0">
                <a:solidFill>
                  <a:schemeClr val="tx1"/>
                </a:solidFill>
                <a:ea typeface="楷体_GB2312" pitchFamily="49" charset="-122"/>
                <a:cs typeface="Times New Roman" panose="02020603050405020304" pitchFamily="18" charset="0"/>
              </a:rPr>
              <a:t>y</a:t>
            </a:r>
            <a:r>
              <a:rPr kumimoji="1" lang="en-US" altLang="zh-CN" sz="1600" b="1" dirty="0">
                <a:solidFill>
                  <a:schemeClr val="tx1"/>
                </a:solidFill>
                <a:ea typeface="楷体_GB2312" pitchFamily="49" charset="-122"/>
                <a:cs typeface="Times New Roman" panose="02020603050405020304" pitchFamily="18" charset="0"/>
              </a:rPr>
              <a:t>;</a:t>
            </a:r>
            <a:endParaRPr lang="zh-CN" altLang="en-US" sz="1600" b="1" dirty="0">
              <a:solidFill>
                <a:schemeClr val="tx1"/>
              </a:solidFill>
              <a:ea typeface="楷体_GB2312" pitchFamily="49" charset="-122"/>
              <a:cs typeface="Times New Roman" panose="02020603050405020304" pitchFamily="18" charset="0"/>
            </a:endParaRPr>
          </a:p>
        </p:txBody>
      </p:sp>
      <p:sp>
        <p:nvSpPr>
          <p:cNvPr id="75" name="右箭头 74"/>
          <p:cNvSpPr/>
          <p:nvPr/>
        </p:nvSpPr>
        <p:spPr>
          <a:xfrm>
            <a:off x="5131296" y="1535864"/>
            <a:ext cx="1384920"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76" name="矩形 75"/>
          <p:cNvSpPr/>
          <p:nvPr/>
        </p:nvSpPr>
        <p:spPr>
          <a:xfrm>
            <a:off x="5477309" y="699542"/>
            <a:ext cx="595035" cy="1200329"/>
          </a:xfrm>
          <a:prstGeom prst="rect">
            <a:avLst/>
          </a:prstGeom>
        </p:spPr>
        <p:txBody>
          <a:bodyPr wrap="none">
            <a:spAutoFit/>
          </a:bodyPr>
          <a:lstStyle/>
          <a:p>
            <a:r>
              <a:rPr lang="en-US" altLang="zh-CN" sz="7200" dirty="0">
                <a:solidFill>
                  <a:srgbClr val="FF0000"/>
                </a:solidFill>
                <a:latin typeface="Times New Roman" panose="02020603050405020304" pitchFamily="18" charset="0"/>
                <a:cs typeface="Times New Roman" panose="02020603050405020304" pitchFamily="18" charset="0"/>
              </a:rPr>
              <a:t>?</a:t>
            </a:r>
            <a:endParaRPr lang="zh-CN" altLang="en-US" sz="72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ppt_w</p:attrName>
                                        </p:attrNameLst>
                                      </p:cBhvr>
                                      <p:tavLst>
                                        <p:tav tm="0">
                                          <p:val>
                                            <p:fltVal val="0"/>
                                          </p:val>
                                        </p:tav>
                                        <p:tav tm="100000">
                                          <p:val>
                                            <p:strVal val="#ppt_w"/>
                                          </p:val>
                                        </p:tav>
                                      </p:tavLst>
                                    </p:anim>
                                    <p:anim calcmode="lin" valueType="num">
                                      <p:cBhvr>
                                        <p:cTn id="8" dur="500" fill="hold"/>
                                        <p:tgtEl>
                                          <p:spTgt spid="74"/>
                                        </p:tgtEl>
                                        <p:attrNameLst>
                                          <p:attrName>ppt_h</p:attrName>
                                        </p:attrNameLst>
                                      </p:cBhvr>
                                      <p:tavLst>
                                        <p:tav tm="0">
                                          <p:val>
                                            <p:fltVal val="0"/>
                                          </p:val>
                                        </p:tav>
                                        <p:tav tm="100000">
                                          <p:val>
                                            <p:strVal val="#ppt_h"/>
                                          </p:val>
                                        </p:tav>
                                      </p:tavLst>
                                    </p:anim>
                                    <p:animEffect transition="in" filter="fade">
                                      <p:cBhvr>
                                        <p:cTn id="9" dur="500"/>
                                        <p:tgtEl>
                                          <p:spTgt spid="7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0"/>
                                        </p:tgtEl>
                                        <p:attrNameLst>
                                          <p:attrName>style.visibility</p:attrName>
                                        </p:attrNameLst>
                                      </p:cBhvr>
                                      <p:to>
                                        <p:strVal val="visible"/>
                                      </p:to>
                                    </p:set>
                                    <p:anim calcmode="lin" valueType="num">
                                      <p:cBhvr>
                                        <p:cTn id="21" dur="500" fill="hold"/>
                                        <p:tgtEl>
                                          <p:spTgt spid="70"/>
                                        </p:tgtEl>
                                        <p:attrNameLst>
                                          <p:attrName>ppt_w</p:attrName>
                                        </p:attrNameLst>
                                      </p:cBhvr>
                                      <p:tavLst>
                                        <p:tav tm="0">
                                          <p:val>
                                            <p:fltVal val="0"/>
                                          </p:val>
                                        </p:tav>
                                        <p:tav tm="100000">
                                          <p:val>
                                            <p:strVal val="#ppt_w"/>
                                          </p:val>
                                        </p:tav>
                                      </p:tavLst>
                                    </p:anim>
                                    <p:anim calcmode="lin" valueType="num">
                                      <p:cBhvr>
                                        <p:cTn id="22" dur="500" fill="hold"/>
                                        <p:tgtEl>
                                          <p:spTgt spid="70"/>
                                        </p:tgtEl>
                                        <p:attrNameLst>
                                          <p:attrName>ppt_h</p:attrName>
                                        </p:attrNameLst>
                                      </p:cBhvr>
                                      <p:tavLst>
                                        <p:tav tm="0">
                                          <p:val>
                                            <p:fltVal val="0"/>
                                          </p:val>
                                        </p:tav>
                                        <p:tav tm="100000">
                                          <p:val>
                                            <p:strVal val="#ppt_h"/>
                                          </p:val>
                                        </p:tav>
                                      </p:tavLst>
                                    </p:anim>
                                    <p:animEffect transition="in" filter="fade">
                                      <p:cBhvr>
                                        <p:cTn id="23" dur="500"/>
                                        <p:tgtEl>
                                          <p:spTgt spid="7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75"/>
                                        </p:tgtEl>
                                        <p:attrNameLst>
                                          <p:attrName>style.visibility</p:attrName>
                                        </p:attrNameLst>
                                      </p:cBhvr>
                                      <p:to>
                                        <p:strVal val="visible"/>
                                      </p:to>
                                    </p:set>
                                    <p:anim calcmode="lin" valueType="num">
                                      <p:cBhvr>
                                        <p:cTn id="28" dur="500" fill="hold"/>
                                        <p:tgtEl>
                                          <p:spTgt spid="75"/>
                                        </p:tgtEl>
                                        <p:attrNameLst>
                                          <p:attrName>ppt_w</p:attrName>
                                        </p:attrNameLst>
                                      </p:cBhvr>
                                      <p:tavLst>
                                        <p:tav tm="0">
                                          <p:val>
                                            <p:fltVal val="0"/>
                                          </p:val>
                                        </p:tav>
                                        <p:tav tm="100000">
                                          <p:val>
                                            <p:strVal val="#ppt_w"/>
                                          </p:val>
                                        </p:tav>
                                      </p:tavLst>
                                    </p:anim>
                                    <p:anim calcmode="lin" valueType="num">
                                      <p:cBhvr>
                                        <p:cTn id="29" dur="500" fill="hold"/>
                                        <p:tgtEl>
                                          <p:spTgt spid="75"/>
                                        </p:tgtEl>
                                        <p:attrNameLst>
                                          <p:attrName>ppt_h</p:attrName>
                                        </p:attrNameLst>
                                      </p:cBhvr>
                                      <p:tavLst>
                                        <p:tav tm="0">
                                          <p:val>
                                            <p:fltVal val="0"/>
                                          </p:val>
                                        </p:tav>
                                        <p:tav tm="100000">
                                          <p:val>
                                            <p:strVal val="#ppt_h"/>
                                          </p:val>
                                        </p:tav>
                                      </p:tavLst>
                                    </p:anim>
                                    <p:animEffect transition="in" filter="fade">
                                      <p:cBhvr>
                                        <p:cTn id="30" dur="500"/>
                                        <p:tgtEl>
                                          <p:spTgt spid="75"/>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76"/>
                                        </p:tgtEl>
                                        <p:attrNameLst>
                                          <p:attrName>style.visibility</p:attrName>
                                        </p:attrNameLst>
                                      </p:cBhvr>
                                      <p:to>
                                        <p:strVal val="visible"/>
                                      </p:to>
                                    </p:set>
                                    <p:anim calcmode="lin" valueType="num">
                                      <p:cBhvr>
                                        <p:cTn id="33" dur="500" fill="hold"/>
                                        <p:tgtEl>
                                          <p:spTgt spid="76"/>
                                        </p:tgtEl>
                                        <p:attrNameLst>
                                          <p:attrName>ppt_w</p:attrName>
                                        </p:attrNameLst>
                                      </p:cBhvr>
                                      <p:tavLst>
                                        <p:tav tm="0">
                                          <p:val>
                                            <p:fltVal val="0"/>
                                          </p:val>
                                        </p:tav>
                                        <p:tav tm="100000">
                                          <p:val>
                                            <p:strVal val="#ppt_w"/>
                                          </p:val>
                                        </p:tav>
                                      </p:tavLst>
                                    </p:anim>
                                    <p:anim calcmode="lin" valueType="num">
                                      <p:cBhvr>
                                        <p:cTn id="34" dur="500" fill="hold"/>
                                        <p:tgtEl>
                                          <p:spTgt spid="76"/>
                                        </p:tgtEl>
                                        <p:attrNameLst>
                                          <p:attrName>ppt_h</p:attrName>
                                        </p:attrNameLst>
                                      </p:cBhvr>
                                      <p:tavLst>
                                        <p:tav tm="0">
                                          <p:val>
                                            <p:fltVal val="0"/>
                                          </p:val>
                                        </p:tav>
                                        <p:tav tm="100000">
                                          <p:val>
                                            <p:strVal val="#ppt_h"/>
                                          </p:val>
                                        </p:tav>
                                      </p:tavLst>
                                    </p:anim>
                                    <p:animEffect transition="in" filter="fade">
                                      <p:cBhvr>
                                        <p:cTn id="35"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4" grpId="0" animBg="1"/>
      <p:bldP spid="75" grpId="0" animBg="1"/>
      <p:bldP spid="76"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a:extLst>
              <a:ext uri="{28A0092B-C50C-407E-A947-70E740481C1C}">
                <a14:useLocalDpi xmlns:a14="http://schemas.microsoft.com/office/drawing/2010/main" val="0"/>
              </a:ext>
            </a:extLst>
          </a:blip>
          <a:srcRect t="328" b="1640"/>
          <a:stretch>
            <a:fillRect/>
          </a:stretch>
        </p:blipFill>
        <p:spPr>
          <a:xfrm>
            <a:off x="5878566" y="11631"/>
            <a:ext cx="2221826" cy="5117606"/>
          </a:xfrm>
          <a:prstGeom prst="rect">
            <a:avLst/>
          </a:prstGeom>
        </p:spPr>
      </p:pic>
      <p:sp>
        <p:nvSpPr>
          <p:cNvPr id="23" name="Rectangle 2"/>
          <p:cNvSpPr>
            <a:spLocks noGrp="1" noChangeArrowheads="1"/>
          </p:cNvSpPr>
          <p:nvPr>
            <p:ph type="title"/>
          </p:nvPr>
        </p:nvSpPr>
        <p:spPr>
          <a:xfrm>
            <a:off x="755576" y="267494"/>
            <a:ext cx="7931224" cy="360040"/>
          </a:xfrm>
        </p:spPr>
        <p:txBody>
          <a:bodyPr/>
          <a:lstStyle/>
          <a:p>
            <a:pPr algn="l"/>
            <a:r>
              <a:rPr lang="zh-CN" altLang="en-US" sz="3000" b="1" spc="300" dirty="0">
                <a:solidFill>
                  <a:schemeClr val="tx1"/>
                </a:solidFill>
                <a:latin typeface="微软雅黑" panose="020B0503020204020204" pitchFamily="34" charset="-122"/>
                <a:ea typeface="微软雅黑" panose="020B0503020204020204" pitchFamily="34" charset="-122"/>
              </a:rPr>
              <a:t>编译器的结构</a:t>
            </a:r>
          </a:p>
        </p:txBody>
      </p:sp>
      <p:grpSp>
        <p:nvGrpSpPr>
          <p:cNvPr id="24" name="组合 14"/>
          <p:cNvGrpSpPr/>
          <p:nvPr/>
        </p:nvGrpSpPr>
        <p:grpSpPr>
          <a:xfrm>
            <a:off x="-786" y="195486"/>
            <a:ext cx="756363" cy="432048"/>
            <a:chOff x="-786" y="195486"/>
            <a:chExt cx="756363" cy="432048"/>
          </a:xfrm>
        </p:grpSpPr>
        <p:sp>
          <p:nvSpPr>
            <p:cNvPr id="25" name="五边形 24"/>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 name="五边形 25"/>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36" name="Rectangle 42"/>
          <p:cNvSpPr>
            <a:spLocks noChangeArrowheads="1"/>
          </p:cNvSpPr>
          <p:nvPr/>
        </p:nvSpPr>
        <p:spPr bwMode="auto">
          <a:xfrm>
            <a:off x="6012160" y="4371950"/>
            <a:ext cx="1944216" cy="432048"/>
          </a:xfrm>
          <a:prstGeom prst="rect">
            <a:avLst/>
          </a:prstGeom>
          <a:noFill/>
          <a:ln w="25400">
            <a:solidFill>
              <a:srgbClr val="FF0000"/>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srgbClr val="000099"/>
              </a:solidFill>
            </a:endParaRPr>
          </a:p>
        </p:txBody>
      </p:sp>
      <p:sp>
        <p:nvSpPr>
          <p:cNvPr id="37" name="Rectangle 42"/>
          <p:cNvSpPr>
            <a:spLocks noChangeArrowheads="1"/>
          </p:cNvSpPr>
          <p:nvPr/>
        </p:nvSpPr>
        <p:spPr bwMode="auto">
          <a:xfrm>
            <a:off x="6012160" y="3003798"/>
            <a:ext cx="1944216" cy="432048"/>
          </a:xfrm>
          <a:prstGeom prst="rect">
            <a:avLst/>
          </a:prstGeom>
          <a:noFill/>
          <a:ln w="25400">
            <a:solidFill>
              <a:srgbClr val="FF0000"/>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srgbClr val="000099"/>
              </a:solidFill>
            </a:endParaRPr>
          </a:p>
        </p:txBody>
      </p:sp>
      <p:sp>
        <p:nvSpPr>
          <p:cNvPr id="12" name="内容占位符 11"/>
          <p:cNvSpPr>
            <a:spLocks noGrp="1"/>
          </p:cNvSpPr>
          <p:nvPr>
            <p:ph idx="1"/>
          </p:nvPr>
        </p:nvSpPr>
        <p:spPr>
          <a:xfrm>
            <a:off x="371481" y="742888"/>
            <a:ext cx="5363069" cy="3989102"/>
          </a:xfrm>
        </p:spPr>
        <p:txBody>
          <a:bodyPr>
            <a:normAutofit lnSpcReduction="10000"/>
          </a:bodyPr>
          <a:lstStyle/>
          <a:p>
            <a:pPr>
              <a:lnSpc>
                <a:spcPts val="4000"/>
              </a:lnSpc>
              <a:buClrTx/>
              <a:buFont typeface="Wingdings" panose="05000000000000000000" pitchFamily="2" charset="2"/>
              <a:buChar char="Ø"/>
            </a:pPr>
            <a:r>
              <a:rPr lang="zh-CN" altLang="en-US" sz="3000" b="1" dirty="0">
                <a:solidFill>
                  <a:schemeClr val="tx1"/>
                </a:solidFill>
              </a:rPr>
              <a:t> </a:t>
            </a:r>
            <a:r>
              <a:rPr lang="zh-CN" altLang="en-US" sz="2800" b="1" dirty="0">
                <a:solidFill>
                  <a:schemeClr val="tx1"/>
                </a:solidFill>
              </a:rPr>
              <a:t>代码优化</a:t>
            </a:r>
            <a:endParaRPr lang="en-US" altLang="zh-CN" sz="2800" b="1" dirty="0">
              <a:solidFill>
                <a:schemeClr val="tx1"/>
              </a:solidFill>
            </a:endParaRPr>
          </a:p>
          <a:p>
            <a:pPr lvl="1">
              <a:buClrTx/>
              <a:buFont typeface="Wingdings" panose="05000000000000000000" pitchFamily="2" charset="2"/>
              <a:buChar char="Ø"/>
            </a:pPr>
            <a:r>
              <a:rPr lang="zh-CN" altLang="en-US" sz="2400" b="1" dirty="0">
                <a:solidFill>
                  <a:schemeClr val="tx1"/>
                </a:solidFill>
              </a:rPr>
              <a:t>为改进代码所进行的</a:t>
            </a:r>
            <a:r>
              <a:rPr lang="zh-CN" altLang="en-US" sz="2400" b="1" dirty="0">
                <a:solidFill>
                  <a:schemeClr val="tx2">
                    <a:lumMod val="60000"/>
                    <a:lumOff val="40000"/>
                  </a:schemeClr>
                </a:solidFill>
              </a:rPr>
              <a:t>等价程序变换</a:t>
            </a:r>
            <a:r>
              <a:rPr lang="zh-CN" altLang="en-US" sz="2400" b="1" dirty="0">
                <a:solidFill>
                  <a:schemeClr val="tx1"/>
                </a:solidFill>
              </a:rPr>
              <a:t>，使其</a:t>
            </a:r>
            <a:r>
              <a:rPr lang="zh-CN" altLang="en-US" sz="2400" b="1" dirty="0">
                <a:solidFill>
                  <a:schemeClr val="tx2">
                    <a:lumMod val="60000"/>
                    <a:lumOff val="40000"/>
                  </a:schemeClr>
                </a:solidFill>
              </a:rPr>
              <a:t>运行得更快</a:t>
            </a:r>
            <a:r>
              <a:rPr lang="zh-CN" altLang="en-US" sz="2400" b="1" dirty="0">
                <a:solidFill>
                  <a:schemeClr val="tx1"/>
                </a:solidFill>
              </a:rPr>
              <a:t>一些、</a:t>
            </a:r>
            <a:r>
              <a:rPr lang="zh-CN" altLang="en-US" sz="2400" b="1" dirty="0">
                <a:solidFill>
                  <a:schemeClr val="tx2">
                    <a:lumMod val="60000"/>
                    <a:lumOff val="40000"/>
                  </a:schemeClr>
                </a:solidFill>
              </a:rPr>
              <a:t>占用空间更少</a:t>
            </a:r>
            <a:r>
              <a:rPr lang="zh-CN" altLang="en-US" sz="2400" b="1" dirty="0">
                <a:solidFill>
                  <a:schemeClr val="tx1"/>
                </a:solidFill>
              </a:rPr>
              <a:t>一些，或者二者兼顾</a:t>
            </a:r>
            <a:endParaRPr lang="en-US" altLang="zh-CN" sz="2400" b="1" dirty="0">
              <a:solidFill>
                <a:schemeClr val="tx1"/>
              </a:solidFill>
            </a:endParaRPr>
          </a:p>
          <a:p>
            <a:pPr lvl="1">
              <a:lnSpc>
                <a:spcPts val="3000"/>
              </a:lnSpc>
              <a:buClrTx/>
              <a:buFont typeface="Wingdings" panose="05000000000000000000" pitchFamily="2" charset="2"/>
              <a:buChar char="Ø"/>
            </a:pPr>
            <a:r>
              <a:rPr lang="zh-CN" altLang="en-US" sz="2400" b="1" dirty="0">
                <a:solidFill>
                  <a:schemeClr val="tx1"/>
                </a:solidFill>
              </a:rPr>
              <a:t>最基本的优化原则：</a:t>
            </a:r>
            <a:endParaRPr lang="en-US" altLang="zh-CN" sz="2400" b="1" dirty="0">
              <a:solidFill>
                <a:schemeClr val="tx1"/>
              </a:solidFill>
            </a:endParaRPr>
          </a:p>
          <a:p>
            <a:pPr marL="302260" lvl="1" indent="0">
              <a:lnSpc>
                <a:spcPts val="3000"/>
              </a:lnSpc>
              <a:buClrTx/>
              <a:buNone/>
            </a:pPr>
            <a:r>
              <a:rPr lang="en-US" altLang="zh-CN" sz="2400" b="1" dirty="0">
                <a:solidFill>
                  <a:schemeClr val="tx1"/>
                </a:solidFill>
              </a:rPr>
              <a:t>    </a:t>
            </a:r>
            <a:r>
              <a:rPr lang="zh-CN" altLang="en-US" sz="2400" b="1" dirty="0">
                <a:solidFill>
                  <a:srgbClr val="C00000"/>
                </a:solidFill>
              </a:rPr>
              <a:t>语义等价</a:t>
            </a:r>
            <a:endParaRPr lang="en-US" altLang="zh-CN" sz="2400" dirty="0">
              <a:solidFill>
                <a:srgbClr val="C00000"/>
              </a:solidFill>
            </a:endParaRPr>
          </a:p>
          <a:p>
            <a:pPr>
              <a:lnSpc>
                <a:spcPts val="3000"/>
              </a:lnSpc>
              <a:buClrTx/>
              <a:buFont typeface="Wingdings" panose="05000000000000000000" pitchFamily="2" charset="2"/>
              <a:buChar char="Ø"/>
            </a:pPr>
            <a:r>
              <a:rPr lang="zh-CN" altLang="en-US" sz="2600" b="1" dirty="0">
                <a:solidFill>
                  <a:schemeClr val="tx1"/>
                </a:solidFill>
              </a:rPr>
              <a:t>优化分类</a:t>
            </a:r>
            <a:endParaRPr lang="en-US" altLang="zh-CN" sz="2600" b="1" dirty="0">
              <a:solidFill>
                <a:schemeClr val="tx1"/>
              </a:solidFill>
            </a:endParaRPr>
          </a:p>
          <a:p>
            <a:pPr lvl="1">
              <a:lnSpc>
                <a:spcPts val="3000"/>
              </a:lnSpc>
              <a:buClrTx/>
              <a:buFont typeface="Wingdings" panose="05000000000000000000" pitchFamily="2" charset="2"/>
              <a:buChar char="Ø"/>
            </a:pPr>
            <a:r>
              <a:rPr lang="zh-CN" altLang="en-US" sz="2400" b="1" dirty="0">
                <a:solidFill>
                  <a:schemeClr val="tx1"/>
                </a:solidFill>
              </a:rPr>
              <a:t>机器无关优化</a:t>
            </a:r>
            <a:endParaRPr lang="en-US" altLang="zh-CN" sz="2400" b="1" dirty="0">
              <a:solidFill>
                <a:schemeClr val="tx1"/>
              </a:solidFill>
            </a:endParaRPr>
          </a:p>
          <a:p>
            <a:pPr lvl="1">
              <a:lnSpc>
                <a:spcPts val="3000"/>
              </a:lnSpc>
              <a:buClrTx/>
              <a:buFont typeface="Wingdings" panose="05000000000000000000" pitchFamily="2" charset="2"/>
              <a:buChar char="Ø"/>
            </a:pPr>
            <a:r>
              <a:rPr lang="zh-CN" altLang="en-US" sz="2400" b="1" dirty="0">
                <a:solidFill>
                  <a:schemeClr val="tx1"/>
                </a:solidFill>
              </a:rPr>
              <a:t>机器相关优化</a:t>
            </a:r>
            <a:endParaRPr lang="en-US" altLang="zh-CN"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500" fill="hold"/>
                                        <p:tgtEl>
                                          <p:spTgt spid="37"/>
                                        </p:tgtEl>
                                        <p:attrNameLst>
                                          <p:attrName>ppt_w</p:attrName>
                                        </p:attrNameLst>
                                      </p:cBhvr>
                                      <p:tavLst>
                                        <p:tav tm="0">
                                          <p:val>
                                            <p:fltVal val="0"/>
                                          </p:val>
                                        </p:tav>
                                        <p:tav tm="100000">
                                          <p:val>
                                            <p:strVal val="#ppt_w"/>
                                          </p:val>
                                        </p:tav>
                                      </p:tavLst>
                                    </p:anim>
                                    <p:anim calcmode="lin" valueType="num">
                                      <p:cBhvr>
                                        <p:cTn id="13" dur="500" fill="hold"/>
                                        <p:tgtEl>
                                          <p:spTgt spid="37"/>
                                        </p:tgtEl>
                                        <p:attrNameLst>
                                          <p:attrName>ppt_h</p:attrName>
                                        </p:attrNameLst>
                                      </p:cBhvr>
                                      <p:tavLst>
                                        <p:tav tm="0">
                                          <p:val>
                                            <p:fltVal val="0"/>
                                          </p:val>
                                        </p:tav>
                                        <p:tav tm="100000">
                                          <p:val>
                                            <p:strVal val="#ppt_h"/>
                                          </p:val>
                                        </p:tav>
                                      </p:tavLst>
                                    </p:anim>
                                    <p:animEffect transition="in" filter="fade">
                                      <p:cBhvr>
                                        <p:cTn id="14" dur="500"/>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p:cTn id="19"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12">
                                            <p:txEl>
                                              <p:pRg st="0" end="0"/>
                                            </p:tx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2">
                                            <p:txEl>
                                              <p:pRg st="1" end="1"/>
                                            </p:txEl>
                                          </p:spTgt>
                                        </p:tgtEl>
                                        <p:attrNameLst>
                                          <p:attrName>style.visibility</p:attrName>
                                        </p:attrNameLst>
                                      </p:cBhvr>
                                      <p:to>
                                        <p:strVal val="visible"/>
                                      </p:to>
                                    </p:set>
                                    <p:anim calcmode="lin" valueType="num">
                                      <p:cBhvr>
                                        <p:cTn id="24" dur="5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12">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12">
                                            <p:txEl>
                                              <p:pRg st="1" end="1"/>
                                            </p:txEl>
                                          </p:spTgt>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anim calcmode="lin" valueType="num">
                                      <p:cBhvr>
                                        <p:cTn id="29" dur="500" fill="hold"/>
                                        <p:tgtEl>
                                          <p:spTgt spid="12">
                                            <p:txEl>
                                              <p:pRg st="2" end="2"/>
                                            </p:txEl>
                                          </p:spTgt>
                                        </p:tgtEl>
                                        <p:attrNameLst>
                                          <p:attrName>ppt_w</p:attrName>
                                        </p:attrNameLst>
                                      </p:cBhvr>
                                      <p:tavLst>
                                        <p:tav tm="0">
                                          <p:val>
                                            <p:fltVal val="0"/>
                                          </p:val>
                                        </p:tav>
                                        <p:tav tm="100000">
                                          <p:val>
                                            <p:strVal val="#ppt_w"/>
                                          </p:val>
                                        </p:tav>
                                      </p:tavLst>
                                    </p:anim>
                                    <p:anim calcmode="lin" valueType="num">
                                      <p:cBhvr>
                                        <p:cTn id="30" dur="500" fill="hold"/>
                                        <p:tgtEl>
                                          <p:spTgt spid="12">
                                            <p:txEl>
                                              <p:pRg st="2" end="2"/>
                                            </p:txEl>
                                          </p:spTgt>
                                        </p:tgtEl>
                                        <p:attrNameLst>
                                          <p:attrName>ppt_h</p:attrName>
                                        </p:attrNameLst>
                                      </p:cBhvr>
                                      <p:tavLst>
                                        <p:tav tm="0">
                                          <p:val>
                                            <p:fltVal val="0"/>
                                          </p:val>
                                        </p:tav>
                                        <p:tav tm="100000">
                                          <p:val>
                                            <p:strVal val="#ppt_h"/>
                                          </p:val>
                                        </p:tav>
                                      </p:tavLst>
                                    </p:anim>
                                    <p:animEffect transition="in" filter="fade">
                                      <p:cBhvr>
                                        <p:cTn id="31" dur="500"/>
                                        <p:tgtEl>
                                          <p:spTgt spid="12">
                                            <p:txEl>
                                              <p:pRg st="2" end="2"/>
                                            </p:txEl>
                                          </p:spTgt>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2">
                                            <p:txEl>
                                              <p:pRg st="3" end="3"/>
                                            </p:txEl>
                                          </p:spTgt>
                                        </p:tgtEl>
                                        <p:attrNameLst>
                                          <p:attrName>style.visibility</p:attrName>
                                        </p:attrNameLst>
                                      </p:cBhvr>
                                      <p:to>
                                        <p:strVal val="visible"/>
                                      </p:to>
                                    </p:set>
                                    <p:anim calcmode="lin" valueType="num">
                                      <p:cBhvr>
                                        <p:cTn id="34" dur="500" fill="hold"/>
                                        <p:tgtEl>
                                          <p:spTgt spid="12">
                                            <p:txEl>
                                              <p:pRg st="3" end="3"/>
                                            </p:txEl>
                                          </p:spTgt>
                                        </p:tgtEl>
                                        <p:attrNameLst>
                                          <p:attrName>ppt_w</p:attrName>
                                        </p:attrNameLst>
                                      </p:cBhvr>
                                      <p:tavLst>
                                        <p:tav tm="0">
                                          <p:val>
                                            <p:fltVal val="0"/>
                                          </p:val>
                                        </p:tav>
                                        <p:tav tm="100000">
                                          <p:val>
                                            <p:strVal val="#ppt_w"/>
                                          </p:val>
                                        </p:tav>
                                      </p:tavLst>
                                    </p:anim>
                                    <p:anim calcmode="lin" valueType="num">
                                      <p:cBhvr>
                                        <p:cTn id="35" dur="500" fill="hold"/>
                                        <p:tgtEl>
                                          <p:spTgt spid="12">
                                            <p:txEl>
                                              <p:pRg st="3" end="3"/>
                                            </p:txEl>
                                          </p:spTgt>
                                        </p:tgtEl>
                                        <p:attrNameLst>
                                          <p:attrName>ppt_h</p:attrName>
                                        </p:attrNameLst>
                                      </p:cBhvr>
                                      <p:tavLst>
                                        <p:tav tm="0">
                                          <p:val>
                                            <p:fltVal val="0"/>
                                          </p:val>
                                        </p:tav>
                                        <p:tav tm="100000">
                                          <p:val>
                                            <p:strVal val="#ppt_h"/>
                                          </p:val>
                                        </p:tav>
                                      </p:tavLst>
                                    </p:anim>
                                    <p:animEffect transition="in" filter="fade">
                                      <p:cBhvr>
                                        <p:cTn id="36" dur="500"/>
                                        <p:tgtEl>
                                          <p:spTgt spid="12">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12">
                                            <p:txEl>
                                              <p:pRg st="4" end="4"/>
                                            </p:txEl>
                                          </p:spTgt>
                                        </p:tgtEl>
                                        <p:attrNameLst>
                                          <p:attrName>style.visibility</p:attrName>
                                        </p:attrNameLst>
                                      </p:cBhvr>
                                      <p:to>
                                        <p:strVal val="visible"/>
                                      </p:to>
                                    </p:set>
                                    <p:anim calcmode="lin" valueType="num">
                                      <p:cBhvr>
                                        <p:cTn id="41" dur="500" fill="hold"/>
                                        <p:tgtEl>
                                          <p:spTgt spid="12">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12">
                                            <p:txEl>
                                              <p:pRg st="4" end="4"/>
                                            </p:txEl>
                                          </p:spTgt>
                                        </p:tgtEl>
                                        <p:attrNameLst>
                                          <p:attrName>ppt_h</p:attrName>
                                        </p:attrNameLst>
                                      </p:cBhvr>
                                      <p:tavLst>
                                        <p:tav tm="0">
                                          <p:val>
                                            <p:fltVal val="0"/>
                                          </p:val>
                                        </p:tav>
                                        <p:tav tm="100000">
                                          <p:val>
                                            <p:strVal val="#ppt_h"/>
                                          </p:val>
                                        </p:tav>
                                      </p:tavLst>
                                    </p:anim>
                                    <p:animEffect transition="in" filter="fade">
                                      <p:cBhvr>
                                        <p:cTn id="43" dur="500"/>
                                        <p:tgtEl>
                                          <p:spTgt spid="12">
                                            <p:txEl>
                                              <p:pRg st="4" end="4"/>
                                            </p:txEl>
                                          </p:spTgt>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2">
                                            <p:txEl>
                                              <p:pRg st="5" end="5"/>
                                            </p:txEl>
                                          </p:spTgt>
                                        </p:tgtEl>
                                        <p:attrNameLst>
                                          <p:attrName>style.visibility</p:attrName>
                                        </p:attrNameLst>
                                      </p:cBhvr>
                                      <p:to>
                                        <p:strVal val="visible"/>
                                      </p:to>
                                    </p:set>
                                    <p:anim calcmode="lin" valueType="num">
                                      <p:cBhvr>
                                        <p:cTn id="46" dur="500" fill="hold"/>
                                        <p:tgtEl>
                                          <p:spTgt spid="12">
                                            <p:txEl>
                                              <p:pRg st="5" end="5"/>
                                            </p:txEl>
                                          </p:spTgt>
                                        </p:tgtEl>
                                        <p:attrNameLst>
                                          <p:attrName>ppt_w</p:attrName>
                                        </p:attrNameLst>
                                      </p:cBhvr>
                                      <p:tavLst>
                                        <p:tav tm="0">
                                          <p:val>
                                            <p:fltVal val="0"/>
                                          </p:val>
                                        </p:tav>
                                        <p:tav tm="100000">
                                          <p:val>
                                            <p:strVal val="#ppt_w"/>
                                          </p:val>
                                        </p:tav>
                                      </p:tavLst>
                                    </p:anim>
                                    <p:anim calcmode="lin" valueType="num">
                                      <p:cBhvr>
                                        <p:cTn id="47" dur="500" fill="hold"/>
                                        <p:tgtEl>
                                          <p:spTgt spid="12">
                                            <p:txEl>
                                              <p:pRg st="5" end="5"/>
                                            </p:txEl>
                                          </p:spTgt>
                                        </p:tgtEl>
                                        <p:attrNameLst>
                                          <p:attrName>ppt_h</p:attrName>
                                        </p:attrNameLst>
                                      </p:cBhvr>
                                      <p:tavLst>
                                        <p:tav tm="0">
                                          <p:val>
                                            <p:fltVal val="0"/>
                                          </p:val>
                                        </p:tav>
                                        <p:tav tm="100000">
                                          <p:val>
                                            <p:strVal val="#ppt_h"/>
                                          </p:val>
                                        </p:tav>
                                      </p:tavLst>
                                    </p:anim>
                                    <p:animEffect transition="in" filter="fade">
                                      <p:cBhvr>
                                        <p:cTn id="48" dur="500"/>
                                        <p:tgtEl>
                                          <p:spTgt spid="12">
                                            <p:txEl>
                                              <p:pRg st="5" end="5"/>
                                            </p:txEl>
                                          </p:spTgt>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2">
                                            <p:txEl>
                                              <p:pRg st="6" end="6"/>
                                            </p:txEl>
                                          </p:spTgt>
                                        </p:tgtEl>
                                        <p:attrNameLst>
                                          <p:attrName>style.visibility</p:attrName>
                                        </p:attrNameLst>
                                      </p:cBhvr>
                                      <p:to>
                                        <p:strVal val="visible"/>
                                      </p:to>
                                    </p:set>
                                    <p:anim calcmode="lin" valueType="num">
                                      <p:cBhvr>
                                        <p:cTn id="51" dur="500" fill="hold"/>
                                        <p:tgtEl>
                                          <p:spTgt spid="12">
                                            <p:txEl>
                                              <p:pRg st="6" end="6"/>
                                            </p:txEl>
                                          </p:spTgt>
                                        </p:tgtEl>
                                        <p:attrNameLst>
                                          <p:attrName>ppt_w</p:attrName>
                                        </p:attrNameLst>
                                      </p:cBhvr>
                                      <p:tavLst>
                                        <p:tav tm="0">
                                          <p:val>
                                            <p:fltVal val="0"/>
                                          </p:val>
                                        </p:tav>
                                        <p:tav tm="100000">
                                          <p:val>
                                            <p:strVal val="#ppt_w"/>
                                          </p:val>
                                        </p:tav>
                                      </p:tavLst>
                                    </p:anim>
                                    <p:anim calcmode="lin" valueType="num">
                                      <p:cBhvr>
                                        <p:cTn id="52" dur="500" fill="hold"/>
                                        <p:tgtEl>
                                          <p:spTgt spid="12">
                                            <p:txEl>
                                              <p:pRg st="6" end="6"/>
                                            </p:txEl>
                                          </p:spTgt>
                                        </p:tgtEl>
                                        <p:attrNameLst>
                                          <p:attrName>ppt_h</p:attrName>
                                        </p:attrNameLst>
                                      </p:cBhvr>
                                      <p:tavLst>
                                        <p:tav tm="0">
                                          <p:val>
                                            <p:fltVal val="0"/>
                                          </p:val>
                                        </p:tav>
                                        <p:tav tm="100000">
                                          <p:val>
                                            <p:strVal val="#ppt_h"/>
                                          </p:val>
                                        </p:tav>
                                      </p:tavLst>
                                    </p:anim>
                                    <p:animEffect transition="in" filter="fade">
                                      <p:cBhvr>
                                        <p:cTn id="53"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12"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a:xfrm>
            <a:off x="1485900" y="4683919"/>
            <a:ext cx="1600200" cy="357188"/>
          </a:xfrm>
          <a:ln>
            <a:miter lim="800000"/>
            <a:headEnd/>
            <a:tailEnd/>
          </a:ln>
        </p:spPr>
        <p:txBody>
          <a:bodyPr anchor="t"/>
          <a:lstStyle/>
          <a:p>
            <a:pPr>
              <a:defRPr/>
            </a:pPr>
            <a:fld id="{A2BD5065-B648-4A5E-B508-91ED30AAD8D8}" type="datetime1">
              <a:rPr lang="zh-CN" altLang="en-US">
                <a:latin typeface="+mn-lt"/>
              </a:rPr>
              <a:pPr>
                <a:defRPr/>
              </a:pPr>
              <a:t>2024/3/5</a:t>
            </a:fld>
            <a:endParaRPr lang="en-US" altLang="zh-CN">
              <a:latin typeface="+mn-lt"/>
            </a:endParaRPr>
          </a:p>
        </p:txBody>
      </p:sp>
      <p:sp>
        <p:nvSpPr>
          <p:cNvPr id="35843" name="灯片编号占位符 5"/>
          <p:cNvSpPr>
            <a:spLocks noGrp="1"/>
          </p:cNvSpPr>
          <p:nvPr>
            <p:ph type="sldNum" sz="quarter" idx="12"/>
          </p:nvPr>
        </p:nvSpPr>
        <p:spPr>
          <a:xfrm>
            <a:off x="6057900" y="4683919"/>
            <a:ext cx="1600200" cy="357188"/>
          </a:xfrm>
          <a:noFill/>
        </p:spPr>
        <p:txBody>
          <a:bodyPr anchor="t"/>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楷体_GB2312" panose="02010609030101010101" pitchFamily="49"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楷体_GB2312" panose="02010609030101010101" pitchFamily="49"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fld id="{5EA6BF07-CBEB-4E7E-B10D-36A659312C48}" type="slidenum">
              <a:rPr lang="en-US" altLang="zh-CN" sz="1050" b="0">
                <a:ea typeface="宋体" panose="02010600030101010101" pitchFamily="2" charset="-122"/>
              </a:rPr>
              <a:pPr>
                <a:spcBef>
                  <a:spcPct val="0"/>
                </a:spcBef>
                <a:buClrTx/>
                <a:buSzTx/>
                <a:buFontTx/>
                <a:buNone/>
              </a:pPr>
              <a:t>34</a:t>
            </a:fld>
            <a:endParaRPr lang="en-US" altLang="zh-CN" sz="1050" b="0">
              <a:ea typeface="宋体" panose="02010600030101010101" pitchFamily="2" charset="-122"/>
            </a:endParaRPr>
          </a:p>
        </p:txBody>
      </p:sp>
      <p:sp>
        <p:nvSpPr>
          <p:cNvPr id="35844" name="Rectangle 2"/>
          <p:cNvSpPr>
            <a:spLocks noGrp="1" noChangeArrowheads="1"/>
          </p:cNvSpPr>
          <p:nvPr>
            <p:ph type="title" idx="4294967295"/>
          </p:nvPr>
        </p:nvSpPr>
        <p:spPr>
          <a:xfrm>
            <a:off x="745744" y="162806"/>
            <a:ext cx="4220765" cy="535781"/>
          </a:xfrm>
        </p:spPr>
        <p:txBody>
          <a:bodyPr anchor="ctr"/>
          <a:lstStyle/>
          <a:p>
            <a:pPr eaLnBrk="1" hangingPunct="1"/>
            <a:r>
              <a:rPr lang="zh-CN" altLang="en-US" sz="3000" b="1" spc="300" dirty="0">
                <a:solidFill>
                  <a:schemeClr val="tx1"/>
                </a:solidFill>
                <a:latin typeface="微软雅黑" panose="020B0503020204020204" pitchFamily="34" charset="-122"/>
                <a:ea typeface="微软雅黑" panose="020B0503020204020204" pitchFamily="34" charset="-122"/>
              </a:rPr>
              <a:t>与机器无关的优化</a:t>
            </a:r>
          </a:p>
        </p:txBody>
      </p:sp>
      <p:sp>
        <p:nvSpPr>
          <p:cNvPr id="945155" name="Rectangle 3"/>
          <p:cNvSpPr>
            <a:spLocks noGrp="1" noChangeArrowheads="1"/>
          </p:cNvSpPr>
          <p:nvPr>
            <p:ph type="body" idx="4294967295"/>
          </p:nvPr>
        </p:nvSpPr>
        <p:spPr>
          <a:xfrm>
            <a:off x="971600" y="1029140"/>
            <a:ext cx="6966869" cy="3324225"/>
          </a:xfrm>
        </p:spPr>
        <p:txBody>
          <a:bodyPr>
            <a:normAutofit lnSpcReduction="10000"/>
          </a:bodyPr>
          <a:lstStyle/>
          <a:p>
            <a:pPr eaLnBrk="1" hangingPunct="1">
              <a:buFont typeface="Wingdings" panose="05000000000000000000" pitchFamily="2" charset="2"/>
              <a:buChar char="Ø"/>
            </a:pPr>
            <a:r>
              <a:rPr lang="zh-CN" altLang="en-US" sz="2700" dirty="0">
                <a:solidFill>
                  <a:schemeClr val="tx1"/>
                </a:solidFill>
                <a:latin typeface="楷体_GB2312" panose="02010609030101010101" pitchFamily="49" charset="-122"/>
              </a:rPr>
              <a:t>局部优化</a:t>
            </a:r>
          </a:p>
          <a:p>
            <a:pPr lvl="1" eaLnBrk="1" hangingPunct="1">
              <a:buFont typeface="Wingdings" panose="05000000000000000000" pitchFamily="2" charset="2"/>
              <a:buChar char="Ø"/>
            </a:pPr>
            <a:r>
              <a:rPr lang="zh-CN" altLang="en-US" dirty="0">
                <a:solidFill>
                  <a:schemeClr val="tx1"/>
                </a:solidFill>
                <a:latin typeface="楷体_GB2312" panose="02010609030101010101" pitchFamily="49" charset="-122"/>
              </a:rPr>
              <a:t>常量合并：常数运算在编译期间完成，如</a:t>
            </a:r>
            <a:r>
              <a:rPr lang="en-US" altLang="zh-CN" dirty="0">
                <a:solidFill>
                  <a:schemeClr val="tx1"/>
                </a:solidFill>
                <a:latin typeface="楷体_GB2312" panose="02010609030101010101" pitchFamily="49" charset="-122"/>
              </a:rPr>
              <a:t>8+9*4</a:t>
            </a:r>
          </a:p>
          <a:p>
            <a:pPr lvl="1" eaLnBrk="1" hangingPunct="1">
              <a:buFont typeface="Wingdings" panose="05000000000000000000" pitchFamily="2" charset="2"/>
              <a:buChar char="Ø"/>
            </a:pPr>
            <a:r>
              <a:rPr lang="zh-CN" altLang="en-US" dirty="0">
                <a:solidFill>
                  <a:schemeClr val="tx1"/>
                </a:solidFill>
                <a:latin typeface="楷体_GB2312" panose="02010609030101010101" pitchFamily="49" charset="-122"/>
              </a:rPr>
              <a:t>公共子表达式的提取</a:t>
            </a:r>
            <a:r>
              <a:rPr lang="en-US" altLang="zh-CN" dirty="0">
                <a:solidFill>
                  <a:schemeClr val="tx1"/>
                </a:solidFill>
                <a:latin typeface="楷体_GB2312" panose="02010609030101010101" pitchFamily="49" charset="-122"/>
              </a:rPr>
              <a:t>:</a:t>
            </a:r>
            <a:r>
              <a:rPr lang="zh-CN" altLang="en-US" dirty="0">
                <a:solidFill>
                  <a:schemeClr val="tx1"/>
                </a:solidFill>
                <a:latin typeface="楷体_GB2312" panose="02010609030101010101" pitchFamily="49" charset="-122"/>
              </a:rPr>
              <a:t>在基本块内进行的</a:t>
            </a:r>
          </a:p>
          <a:p>
            <a:pPr eaLnBrk="1" hangingPunct="1">
              <a:buFont typeface="Wingdings" panose="05000000000000000000" pitchFamily="2" charset="2"/>
              <a:buChar char="Ø"/>
            </a:pPr>
            <a:r>
              <a:rPr lang="zh-CN" altLang="en-US" sz="2700" dirty="0">
                <a:solidFill>
                  <a:schemeClr val="tx1"/>
                </a:solidFill>
                <a:latin typeface="楷体_GB2312" panose="02010609030101010101" pitchFamily="49" charset="-122"/>
              </a:rPr>
              <a:t>循环优化</a:t>
            </a:r>
          </a:p>
          <a:p>
            <a:pPr lvl="1" eaLnBrk="1" hangingPunct="1">
              <a:buFont typeface="Wingdings" panose="05000000000000000000" pitchFamily="2" charset="2"/>
              <a:buChar char="Ø"/>
            </a:pPr>
            <a:r>
              <a:rPr lang="zh-CN" altLang="en-US" dirty="0">
                <a:solidFill>
                  <a:schemeClr val="tx1"/>
                </a:solidFill>
                <a:latin typeface="楷体_GB2312" panose="02010609030101010101" pitchFamily="49" charset="-122"/>
              </a:rPr>
              <a:t>强度削减</a:t>
            </a:r>
          </a:p>
          <a:p>
            <a:pPr lvl="2" eaLnBrk="1" hangingPunct="1">
              <a:buFont typeface="Wingdings" panose="05000000000000000000" pitchFamily="2" charset="2"/>
              <a:buChar char="Ø"/>
            </a:pPr>
            <a:r>
              <a:rPr lang="zh-CN" altLang="en-US" dirty="0">
                <a:solidFill>
                  <a:schemeClr val="tx1"/>
                </a:solidFill>
                <a:latin typeface="楷体_GB2312" panose="02010609030101010101" pitchFamily="49" charset="-122"/>
              </a:rPr>
              <a:t>用较快的操作代替较慢的操作</a:t>
            </a:r>
          </a:p>
          <a:p>
            <a:pPr lvl="1" eaLnBrk="1" hangingPunct="1">
              <a:buFont typeface="Wingdings" panose="05000000000000000000" pitchFamily="2" charset="2"/>
              <a:buChar char="Ø"/>
            </a:pPr>
            <a:r>
              <a:rPr lang="zh-CN" altLang="en-US" dirty="0">
                <a:solidFill>
                  <a:schemeClr val="tx1"/>
                </a:solidFill>
                <a:latin typeface="楷体_GB2312" panose="02010609030101010101" pitchFamily="49" charset="-122"/>
              </a:rPr>
              <a:t>代码外提</a:t>
            </a:r>
          </a:p>
          <a:p>
            <a:pPr lvl="2" eaLnBrk="1" hangingPunct="1">
              <a:buFont typeface="Wingdings" panose="05000000000000000000" pitchFamily="2" charset="2"/>
              <a:buChar char="Ø"/>
            </a:pPr>
            <a:r>
              <a:rPr lang="zh-CN" altLang="en-US" dirty="0">
                <a:solidFill>
                  <a:schemeClr val="tx1"/>
                </a:solidFill>
                <a:latin typeface="楷体_GB2312" panose="02010609030101010101" pitchFamily="49" charset="-122"/>
              </a:rPr>
              <a:t>将循环不变计算移出循环</a:t>
            </a:r>
          </a:p>
        </p:txBody>
      </p:sp>
      <p:grpSp>
        <p:nvGrpSpPr>
          <p:cNvPr id="6" name="组合 14">
            <a:extLst>
              <a:ext uri="{FF2B5EF4-FFF2-40B4-BE49-F238E27FC236}">
                <a16:creationId xmlns:a16="http://schemas.microsoft.com/office/drawing/2014/main" id="{C8400B1D-CED5-445A-A45B-C2C43E8CE911}"/>
              </a:ext>
            </a:extLst>
          </p:cNvPr>
          <p:cNvGrpSpPr/>
          <p:nvPr/>
        </p:nvGrpSpPr>
        <p:grpSpPr>
          <a:xfrm>
            <a:off x="-786" y="195486"/>
            <a:ext cx="756363" cy="432048"/>
            <a:chOff x="-786" y="195486"/>
            <a:chExt cx="756363" cy="432048"/>
          </a:xfrm>
        </p:grpSpPr>
        <p:sp>
          <p:nvSpPr>
            <p:cNvPr id="7" name="五边形 24">
              <a:extLst>
                <a:ext uri="{FF2B5EF4-FFF2-40B4-BE49-F238E27FC236}">
                  <a16:creationId xmlns:a16="http://schemas.microsoft.com/office/drawing/2014/main" id="{CD4D8C31-24AD-4677-BD01-156916BE4FA2}"/>
                </a:ext>
              </a:extLst>
            </p:cNvPr>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五边形 25">
              <a:extLst>
                <a:ext uri="{FF2B5EF4-FFF2-40B4-BE49-F238E27FC236}">
                  <a16:creationId xmlns:a16="http://schemas.microsoft.com/office/drawing/2014/main" id="{C51D341D-67BB-4496-A88E-A40FCEAFD466}"/>
                </a:ext>
              </a:extLst>
            </p:cNvPr>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5155">
                                            <p:txEl>
                                              <p:pRg st="0" end="0"/>
                                            </p:txEl>
                                          </p:spTgt>
                                        </p:tgtEl>
                                        <p:attrNameLst>
                                          <p:attrName>style.visibility</p:attrName>
                                        </p:attrNameLst>
                                      </p:cBhvr>
                                      <p:to>
                                        <p:strVal val="visible"/>
                                      </p:to>
                                    </p:set>
                                    <p:animEffect transition="in" filter="blinds(horizontal)">
                                      <p:cBhvr>
                                        <p:cTn id="7" dur="500"/>
                                        <p:tgtEl>
                                          <p:spTgt spid="94515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45155">
                                            <p:txEl>
                                              <p:pRg st="1" end="1"/>
                                            </p:txEl>
                                          </p:spTgt>
                                        </p:tgtEl>
                                        <p:attrNameLst>
                                          <p:attrName>style.visibility</p:attrName>
                                        </p:attrNameLst>
                                      </p:cBhvr>
                                      <p:to>
                                        <p:strVal val="visible"/>
                                      </p:to>
                                    </p:set>
                                    <p:animEffect transition="in" filter="blinds(horizontal)">
                                      <p:cBhvr>
                                        <p:cTn id="10" dur="500"/>
                                        <p:tgtEl>
                                          <p:spTgt spid="94515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45155">
                                            <p:txEl>
                                              <p:pRg st="2" end="2"/>
                                            </p:txEl>
                                          </p:spTgt>
                                        </p:tgtEl>
                                        <p:attrNameLst>
                                          <p:attrName>style.visibility</p:attrName>
                                        </p:attrNameLst>
                                      </p:cBhvr>
                                      <p:to>
                                        <p:strVal val="visible"/>
                                      </p:to>
                                    </p:set>
                                    <p:animEffect transition="in" filter="blinds(horizontal)">
                                      <p:cBhvr>
                                        <p:cTn id="13" dur="500"/>
                                        <p:tgtEl>
                                          <p:spTgt spid="94515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45155">
                                            <p:txEl>
                                              <p:pRg st="3" end="3"/>
                                            </p:txEl>
                                          </p:spTgt>
                                        </p:tgtEl>
                                        <p:attrNameLst>
                                          <p:attrName>style.visibility</p:attrName>
                                        </p:attrNameLst>
                                      </p:cBhvr>
                                      <p:to>
                                        <p:strVal val="visible"/>
                                      </p:to>
                                    </p:set>
                                    <p:animEffect transition="in" filter="blinds(horizontal)">
                                      <p:cBhvr>
                                        <p:cTn id="18" dur="500"/>
                                        <p:tgtEl>
                                          <p:spTgt spid="945155">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45155">
                                            <p:txEl>
                                              <p:pRg st="4" end="4"/>
                                            </p:txEl>
                                          </p:spTgt>
                                        </p:tgtEl>
                                        <p:attrNameLst>
                                          <p:attrName>style.visibility</p:attrName>
                                        </p:attrNameLst>
                                      </p:cBhvr>
                                      <p:to>
                                        <p:strVal val="visible"/>
                                      </p:to>
                                    </p:set>
                                    <p:animEffect transition="in" filter="blinds(horizontal)">
                                      <p:cBhvr>
                                        <p:cTn id="21" dur="500"/>
                                        <p:tgtEl>
                                          <p:spTgt spid="945155">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45155">
                                            <p:txEl>
                                              <p:pRg st="5" end="5"/>
                                            </p:txEl>
                                          </p:spTgt>
                                        </p:tgtEl>
                                        <p:attrNameLst>
                                          <p:attrName>style.visibility</p:attrName>
                                        </p:attrNameLst>
                                      </p:cBhvr>
                                      <p:to>
                                        <p:strVal val="visible"/>
                                      </p:to>
                                    </p:set>
                                    <p:animEffect transition="in" filter="blinds(horizontal)">
                                      <p:cBhvr>
                                        <p:cTn id="24" dur="500"/>
                                        <p:tgtEl>
                                          <p:spTgt spid="945155">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945155">
                                            <p:txEl>
                                              <p:pRg st="6" end="6"/>
                                            </p:txEl>
                                          </p:spTgt>
                                        </p:tgtEl>
                                        <p:attrNameLst>
                                          <p:attrName>style.visibility</p:attrName>
                                        </p:attrNameLst>
                                      </p:cBhvr>
                                      <p:to>
                                        <p:strVal val="visible"/>
                                      </p:to>
                                    </p:set>
                                    <p:animEffect transition="in" filter="blinds(horizontal)">
                                      <p:cBhvr>
                                        <p:cTn id="27" dur="500"/>
                                        <p:tgtEl>
                                          <p:spTgt spid="945155">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945155">
                                            <p:txEl>
                                              <p:pRg st="7" end="7"/>
                                            </p:txEl>
                                          </p:spTgt>
                                        </p:tgtEl>
                                        <p:attrNameLst>
                                          <p:attrName>style.visibility</p:attrName>
                                        </p:attrNameLst>
                                      </p:cBhvr>
                                      <p:to>
                                        <p:strVal val="visible"/>
                                      </p:to>
                                    </p:set>
                                    <p:animEffect transition="in" filter="blinds(horizontal)">
                                      <p:cBhvr>
                                        <p:cTn id="30" dur="500"/>
                                        <p:tgtEl>
                                          <p:spTgt spid="9451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15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a:xfrm>
            <a:off x="1485900" y="4683919"/>
            <a:ext cx="1600200" cy="357188"/>
          </a:xfrm>
          <a:ln>
            <a:miter lim="800000"/>
            <a:headEnd/>
            <a:tailEnd/>
          </a:ln>
        </p:spPr>
        <p:txBody>
          <a:bodyPr anchor="t"/>
          <a:lstStyle/>
          <a:p>
            <a:pPr>
              <a:defRPr/>
            </a:pPr>
            <a:fld id="{C723D43A-7A68-46C7-BA64-4D20DC7CBEC1}" type="datetime1">
              <a:rPr lang="zh-CN" altLang="en-US">
                <a:latin typeface="+mn-lt"/>
              </a:rPr>
              <a:pPr>
                <a:defRPr/>
              </a:pPr>
              <a:t>2024/3/5</a:t>
            </a:fld>
            <a:endParaRPr lang="en-US" altLang="zh-CN">
              <a:latin typeface="+mn-lt"/>
            </a:endParaRPr>
          </a:p>
        </p:txBody>
      </p:sp>
      <p:sp>
        <p:nvSpPr>
          <p:cNvPr id="36867" name="灯片编号占位符 5"/>
          <p:cNvSpPr>
            <a:spLocks noGrp="1"/>
          </p:cNvSpPr>
          <p:nvPr>
            <p:ph type="sldNum" sz="quarter" idx="12"/>
          </p:nvPr>
        </p:nvSpPr>
        <p:spPr>
          <a:xfrm>
            <a:off x="6057900" y="4683919"/>
            <a:ext cx="1600200" cy="357188"/>
          </a:xfrm>
          <a:noFill/>
        </p:spPr>
        <p:txBody>
          <a:bodyPr anchor="t"/>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楷体_GB2312" panose="02010609030101010101" pitchFamily="49"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楷体_GB2312" panose="02010609030101010101" pitchFamily="49"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fld id="{4D9D001B-0C00-4A5E-973E-2D273F0398DD}" type="slidenum">
              <a:rPr lang="en-US" altLang="zh-CN" sz="1050" b="0">
                <a:ea typeface="宋体" panose="02010600030101010101" pitchFamily="2" charset="-122"/>
              </a:rPr>
              <a:pPr>
                <a:spcBef>
                  <a:spcPct val="0"/>
                </a:spcBef>
                <a:buClrTx/>
                <a:buSzTx/>
                <a:buFontTx/>
                <a:buNone/>
              </a:pPr>
              <a:t>35</a:t>
            </a:fld>
            <a:endParaRPr lang="en-US" altLang="zh-CN" sz="1050" b="0">
              <a:ea typeface="宋体" panose="02010600030101010101" pitchFamily="2" charset="-122"/>
            </a:endParaRPr>
          </a:p>
        </p:txBody>
      </p:sp>
      <p:sp>
        <p:nvSpPr>
          <p:cNvPr id="36868" name="Rectangle 2"/>
          <p:cNvSpPr>
            <a:spLocks noGrp="1" noChangeArrowheads="1"/>
          </p:cNvSpPr>
          <p:nvPr>
            <p:ph type="title" idx="4294967295"/>
          </p:nvPr>
        </p:nvSpPr>
        <p:spPr>
          <a:xfrm>
            <a:off x="747062" y="256835"/>
            <a:ext cx="3888581" cy="311944"/>
          </a:xfrm>
        </p:spPr>
        <p:txBody>
          <a:bodyPr anchor="ctr"/>
          <a:lstStyle/>
          <a:p>
            <a:pPr eaLnBrk="1" hangingPunct="1"/>
            <a:r>
              <a:rPr lang="zh-CN" altLang="en-US" sz="3000" b="1" spc="300" dirty="0">
                <a:solidFill>
                  <a:schemeClr val="tx1"/>
                </a:solidFill>
                <a:latin typeface="微软雅黑" panose="020B0503020204020204" pitchFamily="34" charset="-122"/>
                <a:ea typeface="微软雅黑" panose="020B0503020204020204" pitchFamily="34" charset="-122"/>
              </a:rPr>
              <a:t>与机器有关的优化</a:t>
            </a:r>
          </a:p>
        </p:txBody>
      </p:sp>
      <p:sp>
        <p:nvSpPr>
          <p:cNvPr id="946179" name="Rectangle 3"/>
          <p:cNvSpPr>
            <a:spLocks noGrp="1" noChangeArrowheads="1"/>
          </p:cNvSpPr>
          <p:nvPr>
            <p:ph type="body" idx="4294967295"/>
          </p:nvPr>
        </p:nvSpPr>
        <p:spPr>
          <a:xfrm>
            <a:off x="754790" y="904444"/>
            <a:ext cx="7561626" cy="3754041"/>
          </a:xfrm>
        </p:spPr>
        <p:txBody>
          <a:bodyPr>
            <a:normAutofit/>
          </a:bodyPr>
          <a:lstStyle/>
          <a:p>
            <a:pPr eaLnBrk="1" hangingPunct="1">
              <a:buFont typeface="Wingdings" panose="05000000000000000000" pitchFamily="2" charset="2"/>
              <a:buChar char="Ø"/>
            </a:pPr>
            <a:r>
              <a:rPr lang="zh-CN" altLang="en-US" sz="2100" dirty="0">
                <a:solidFill>
                  <a:schemeClr val="tx1"/>
                </a:solidFill>
                <a:latin typeface="Times New Roman" panose="02020603050405020304" pitchFamily="18" charset="0"/>
              </a:rPr>
              <a:t>寄存器的利用</a:t>
            </a:r>
          </a:p>
          <a:p>
            <a:pPr lvl="1" eaLnBrk="1" hangingPunct="1">
              <a:buFont typeface="Wingdings" panose="05000000000000000000" pitchFamily="2" charset="2"/>
              <a:buChar char="Ø"/>
            </a:pPr>
            <a:r>
              <a:rPr lang="zh-CN" altLang="en-US" dirty="0">
                <a:solidFill>
                  <a:schemeClr val="tx1"/>
                </a:solidFill>
                <a:latin typeface="Times New Roman" panose="02020603050405020304" pitchFamily="18" charset="0"/>
              </a:rPr>
              <a:t>将常用量放入寄存器，以减少访问内存的次数</a:t>
            </a:r>
          </a:p>
          <a:p>
            <a:pPr eaLnBrk="1" hangingPunct="1">
              <a:buFont typeface="Wingdings" panose="05000000000000000000" pitchFamily="2" charset="2"/>
              <a:buChar char="Ø"/>
            </a:pPr>
            <a:r>
              <a:rPr lang="zh-CN" altLang="en-US" sz="2100" dirty="0">
                <a:solidFill>
                  <a:schemeClr val="tx1"/>
                </a:solidFill>
                <a:latin typeface="Times New Roman" panose="02020603050405020304" pitchFamily="18" charset="0"/>
              </a:rPr>
              <a:t>体系结构</a:t>
            </a:r>
          </a:p>
          <a:p>
            <a:pPr lvl="1" eaLnBrk="1" hangingPunct="1">
              <a:buFont typeface="Wingdings" panose="05000000000000000000" pitchFamily="2" charset="2"/>
              <a:buChar char="Ø"/>
            </a:pPr>
            <a:r>
              <a:rPr lang="en-US" altLang="zh-CN" dirty="0">
                <a:solidFill>
                  <a:schemeClr val="tx1"/>
                </a:solidFill>
                <a:latin typeface="Times New Roman" panose="02020603050405020304" pitchFamily="18" charset="0"/>
              </a:rPr>
              <a:t>MIMD</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SIMD</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SPMD</a:t>
            </a:r>
            <a:r>
              <a:rPr lang="zh-CN" altLang="en-US" dirty="0">
                <a:solidFill>
                  <a:schemeClr val="tx1"/>
                </a:solidFill>
                <a:latin typeface="Times New Roman" panose="02020603050405020304" pitchFamily="18" charset="0"/>
              </a:rPr>
              <a:t>、向量机、流水机</a:t>
            </a:r>
          </a:p>
          <a:p>
            <a:pPr eaLnBrk="1" hangingPunct="1">
              <a:buFont typeface="Wingdings" panose="05000000000000000000" pitchFamily="2" charset="2"/>
              <a:buChar char="Ø"/>
            </a:pPr>
            <a:r>
              <a:rPr lang="zh-CN" altLang="en-US" sz="2100" dirty="0">
                <a:solidFill>
                  <a:schemeClr val="tx1"/>
                </a:solidFill>
                <a:latin typeface="Times New Roman" panose="02020603050405020304" pitchFamily="18" charset="0"/>
              </a:rPr>
              <a:t>存储策略</a:t>
            </a:r>
          </a:p>
          <a:p>
            <a:pPr lvl="1" eaLnBrk="1" hangingPunct="1">
              <a:buFont typeface="Wingdings" panose="05000000000000000000" pitchFamily="2" charset="2"/>
              <a:buChar char="Ø"/>
            </a:pPr>
            <a:r>
              <a:rPr lang="zh-CN" altLang="en-US" dirty="0">
                <a:solidFill>
                  <a:schemeClr val="tx1"/>
                </a:solidFill>
                <a:latin typeface="Times New Roman" panose="02020603050405020304" pitchFamily="18" charset="0"/>
              </a:rPr>
              <a:t>根据算法访存的要求安排：</a:t>
            </a:r>
            <a:r>
              <a:rPr lang="en-US" altLang="zh-CN" dirty="0">
                <a:solidFill>
                  <a:schemeClr val="tx1"/>
                </a:solidFill>
                <a:latin typeface="Times New Roman" panose="02020603050405020304" pitchFamily="18" charset="0"/>
              </a:rPr>
              <a:t>Cache</a:t>
            </a:r>
            <a:r>
              <a:rPr lang="zh-CN" altLang="en-US" dirty="0">
                <a:solidFill>
                  <a:schemeClr val="tx1"/>
                </a:solidFill>
                <a:latin typeface="Times New Roman" panose="02020603050405020304" pitchFamily="18" charset="0"/>
              </a:rPr>
              <a:t>、并行存储体系</a:t>
            </a:r>
            <a:r>
              <a:rPr lang="en-US" altLang="zh-CN"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rPr>
              <a:t>减少访问冲突</a:t>
            </a:r>
          </a:p>
          <a:p>
            <a:pPr eaLnBrk="1" hangingPunct="1">
              <a:buFont typeface="Wingdings" panose="05000000000000000000" pitchFamily="2" charset="2"/>
              <a:buChar char="Ø"/>
            </a:pPr>
            <a:r>
              <a:rPr lang="zh-CN" altLang="en-US" sz="2100" dirty="0">
                <a:solidFill>
                  <a:schemeClr val="tx1"/>
                </a:solidFill>
                <a:latin typeface="Times New Roman" panose="02020603050405020304" pitchFamily="18" charset="0"/>
              </a:rPr>
              <a:t>任务划分</a:t>
            </a:r>
          </a:p>
          <a:p>
            <a:pPr lvl="1" eaLnBrk="1" hangingPunct="1">
              <a:buFont typeface="Wingdings" panose="05000000000000000000" pitchFamily="2" charset="2"/>
              <a:buChar char="Ø"/>
            </a:pPr>
            <a:r>
              <a:rPr lang="zh-CN" altLang="en-US" dirty="0">
                <a:solidFill>
                  <a:schemeClr val="tx1"/>
                </a:solidFill>
                <a:latin typeface="Times New Roman" panose="02020603050405020304" pitchFamily="18" charset="0"/>
              </a:rPr>
              <a:t>按运行的算法及体系结构，划分子任务</a:t>
            </a:r>
            <a:r>
              <a:rPr lang="en-US" altLang="zh-CN" dirty="0">
                <a:solidFill>
                  <a:schemeClr val="tx1"/>
                </a:solidFill>
                <a:latin typeface="Times New Roman" panose="02020603050405020304" pitchFamily="18" charset="0"/>
              </a:rPr>
              <a:t>(MPMD)</a:t>
            </a:r>
          </a:p>
        </p:txBody>
      </p:sp>
      <p:grpSp>
        <p:nvGrpSpPr>
          <p:cNvPr id="6" name="组合 14">
            <a:extLst>
              <a:ext uri="{FF2B5EF4-FFF2-40B4-BE49-F238E27FC236}">
                <a16:creationId xmlns:a16="http://schemas.microsoft.com/office/drawing/2014/main" id="{02CD8710-04B9-420B-8F26-36524C07CFD3}"/>
              </a:ext>
            </a:extLst>
          </p:cNvPr>
          <p:cNvGrpSpPr/>
          <p:nvPr/>
        </p:nvGrpSpPr>
        <p:grpSpPr>
          <a:xfrm>
            <a:off x="-786" y="195486"/>
            <a:ext cx="756363" cy="432048"/>
            <a:chOff x="-786" y="195486"/>
            <a:chExt cx="756363" cy="432048"/>
          </a:xfrm>
        </p:grpSpPr>
        <p:sp>
          <p:nvSpPr>
            <p:cNvPr id="7" name="五边形 24">
              <a:extLst>
                <a:ext uri="{FF2B5EF4-FFF2-40B4-BE49-F238E27FC236}">
                  <a16:creationId xmlns:a16="http://schemas.microsoft.com/office/drawing/2014/main" id="{45080FEF-C02F-4209-A09C-B21BC44C5582}"/>
                </a:ext>
              </a:extLst>
            </p:cNvPr>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五边形 25">
              <a:extLst>
                <a:ext uri="{FF2B5EF4-FFF2-40B4-BE49-F238E27FC236}">
                  <a16:creationId xmlns:a16="http://schemas.microsoft.com/office/drawing/2014/main" id="{4019229C-73B5-447C-9FCF-09C5377E3315}"/>
                </a:ext>
              </a:extLst>
            </p:cNvPr>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6179">
                                            <p:txEl>
                                              <p:pRg st="0" end="0"/>
                                            </p:txEl>
                                          </p:spTgt>
                                        </p:tgtEl>
                                        <p:attrNameLst>
                                          <p:attrName>style.visibility</p:attrName>
                                        </p:attrNameLst>
                                      </p:cBhvr>
                                      <p:to>
                                        <p:strVal val="visible"/>
                                      </p:to>
                                    </p:set>
                                    <p:animEffect transition="in" filter="blinds(horizontal)">
                                      <p:cBhvr>
                                        <p:cTn id="7" dur="500"/>
                                        <p:tgtEl>
                                          <p:spTgt spid="94617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46179">
                                            <p:txEl>
                                              <p:pRg st="1" end="1"/>
                                            </p:txEl>
                                          </p:spTgt>
                                        </p:tgtEl>
                                        <p:attrNameLst>
                                          <p:attrName>style.visibility</p:attrName>
                                        </p:attrNameLst>
                                      </p:cBhvr>
                                      <p:to>
                                        <p:strVal val="visible"/>
                                      </p:to>
                                    </p:set>
                                    <p:animEffect transition="in" filter="blinds(horizontal)">
                                      <p:cBhvr>
                                        <p:cTn id="10" dur="500"/>
                                        <p:tgtEl>
                                          <p:spTgt spid="94617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46179">
                                            <p:txEl>
                                              <p:pRg st="2" end="2"/>
                                            </p:txEl>
                                          </p:spTgt>
                                        </p:tgtEl>
                                        <p:attrNameLst>
                                          <p:attrName>style.visibility</p:attrName>
                                        </p:attrNameLst>
                                      </p:cBhvr>
                                      <p:to>
                                        <p:strVal val="visible"/>
                                      </p:to>
                                    </p:set>
                                    <p:animEffect transition="in" filter="blinds(horizontal)">
                                      <p:cBhvr>
                                        <p:cTn id="15" dur="500"/>
                                        <p:tgtEl>
                                          <p:spTgt spid="946179">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46179">
                                            <p:txEl>
                                              <p:pRg st="3" end="3"/>
                                            </p:txEl>
                                          </p:spTgt>
                                        </p:tgtEl>
                                        <p:attrNameLst>
                                          <p:attrName>style.visibility</p:attrName>
                                        </p:attrNameLst>
                                      </p:cBhvr>
                                      <p:to>
                                        <p:strVal val="visible"/>
                                      </p:to>
                                    </p:set>
                                    <p:animEffect transition="in" filter="blinds(horizontal)">
                                      <p:cBhvr>
                                        <p:cTn id="18" dur="500"/>
                                        <p:tgtEl>
                                          <p:spTgt spid="94617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46179">
                                            <p:txEl>
                                              <p:pRg st="4" end="4"/>
                                            </p:txEl>
                                          </p:spTgt>
                                        </p:tgtEl>
                                        <p:attrNameLst>
                                          <p:attrName>style.visibility</p:attrName>
                                        </p:attrNameLst>
                                      </p:cBhvr>
                                      <p:to>
                                        <p:strVal val="visible"/>
                                      </p:to>
                                    </p:set>
                                    <p:animEffect transition="in" filter="blinds(horizontal)">
                                      <p:cBhvr>
                                        <p:cTn id="23" dur="500"/>
                                        <p:tgtEl>
                                          <p:spTgt spid="946179">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946179">
                                            <p:txEl>
                                              <p:pRg st="5" end="5"/>
                                            </p:txEl>
                                          </p:spTgt>
                                        </p:tgtEl>
                                        <p:attrNameLst>
                                          <p:attrName>style.visibility</p:attrName>
                                        </p:attrNameLst>
                                      </p:cBhvr>
                                      <p:to>
                                        <p:strVal val="visible"/>
                                      </p:to>
                                    </p:set>
                                    <p:animEffect transition="in" filter="blinds(horizontal)">
                                      <p:cBhvr>
                                        <p:cTn id="26" dur="500"/>
                                        <p:tgtEl>
                                          <p:spTgt spid="946179">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946179">
                                            <p:txEl>
                                              <p:pRg st="6" end="6"/>
                                            </p:txEl>
                                          </p:spTgt>
                                        </p:tgtEl>
                                        <p:attrNameLst>
                                          <p:attrName>style.visibility</p:attrName>
                                        </p:attrNameLst>
                                      </p:cBhvr>
                                      <p:to>
                                        <p:strVal val="visible"/>
                                      </p:to>
                                    </p:set>
                                    <p:animEffect transition="in" filter="blinds(horizontal)">
                                      <p:cBhvr>
                                        <p:cTn id="31" dur="500"/>
                                        <p:tgtEl>
                                          <p:spTgt spid="946179">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46179">
                                            <p:txEl>
                                              <p:pRg st="7" end="7"/>
                                            </p:txEl>
                                          </p:spTgt>
                                        </p:tgtEl>
                                        <p:attrNameLst>
                                          <p:attrName>style.visibility</p:attrName>
                                        </p:attrNameLst>
                                      </p:cBhvr>
                                      <p:to>
                                        <p:strVal val="visible"/>
                                      </p:to>
                                    </p:set>
                                    <p:animEffect transition="in" filter="blinds(horizontal)">
                                      <p:cBhvr>
                                        <p:cTn id="34" dur="500"/>
                                        <p:tgtEl>
                                          <p:spTgt spid="9461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179"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内容占位符 2"/>
          <p:cNvSpPr>
            <a:spLocks noGrp="1"/>
          </p:cNvSpPr>
          <p:nvPr>
            <p:ph idx="1"/>
          </p:nvPr>
        </p:nvSpPr>
        <p:spPr>
          <a:xfrm>
            <a:off x="428596" y="931087"/>
            <a:ext cx="4431436" cy="3800903"/>
          </a:xfrm>
        </p:spPr>
        <p:txBody>
          <a:bodyPr>
            <a:noAutofit/>
          </a:bodyPr>
          <a:lstStyle/>
          <a:p>
            <a:pPr>
              <a:lnSpc>
                <a:spcPts val="3500"/>
              </a:lnSpc>
              <a:buClrTx/>
              <a:buFont typeface="Wingdings" panose="05000000000000000000" pitchFamily="2" charset="2"/>
              <a:buChar char="Ø"/>
            </a:pPr>
            <a:r>
              <a:rPr lang="zh-CN" altLang="en-US" b="1" dirty="0">
                <a:solidFill>
                  <a:schemeClr val="tx1"/>
                </a:solidFill>
              </a:rPr>
              <a:t>目标代码生成</a:t>
            </a:r>
            <a:endParaRPr lang="en-US" altLang="zh-CN" b="1" dirty="0">
              <a:solidFill>
                <a:schemeClr val="tx1"/>
              </a:solidFill>
            </a:endParaRPr>
          </a:p>
          <a:p>
            <a:pPr lvl="1">
              <a:lnSpc>
                <a:spcPts val="3500"/>
              </a:lnSpc>
              <a:buClrTx/>
              <a:buFont typeface="Wingdings" panose="05000000000000000000" pitchFamily="2" charset="2"/>
              <a:buChar char="Ø"/>
            </a:pPr>
            <a:r>
              <a:rPr lang="zh-CN" altLang="en-US" b="1" dirty="0">
                <a:solidFill>
                  <a:schemeClr val="tx1"/>
                </a:solidFill>
              </a:rPr>
              <a:t>输入：源程序的</a:t>
            </a:r>
            <a:r>
              <a:rPr lang="zh-CN" altLang="en-US" b="1" dirty="0">
                <a:solidFill>
                  <a:schemeClr val="tx2">
                    <a:lumMod val="60000"/>
                    <a:lumOff val="40000"/>
                  </a:schemeClr>
                </a:solidFill>
              </a:rPr>
              <a:t>中间代码表示</a:t>
            </a:r>
            <a:endParaRPr lang="en-US" altLang="zh-CN" b="1" dirty="0">
              <a:solidFill>
                <a:schemeClr val="tx1"/>
              </a:solidFill>
            </a:endParaRPr>
          </a:p>
          <a:p>
            <a:pPr lvl="1">
              <a:lnSpc>
                <a:spcPts val="3500"/>
              </a:lnSpc>
              <a:buClrTx/>
              <a:buFont typeface="Wingdings" panose="05000000000000000000" pitchFamily="2" charset="2"/>
              <a:buChar char="Ø"/>
            </a:pPr>
            <a:r>
              <a:rPr lang="zh-CN" altLang="en-US" b="1" dirty="0">
                <a:solidFill>
                  <a:schemeClr val="tx1"/>
                </a:solidFill>
              </a:rPr>
              <a:t>输出：</a:t>
            </a:r>
            <a:r>
              <a:rPr lang="zh-CN" altLang="en-US" b="1" dirty="0">
                <a:solidFill>
                  <a:schemeClr val="tx2">
                    <a:lumMod val="60000"/>
                    <a:lumOff val="40000"/>
                  </a:schemeClr>
                </a:solidFill>
              </a:rPr>
              <a:t>目标语言程序</a:t>
            </a:r>
            <a:endParaRPr lang="en-US" altLang="zh-CN" b="1" dirty="0">
              <a:solidFill>
                <a:schemeClr val="tx2">
                  <a:lumMod val="60000"/>
                  <a:lumOff val="40000"/>
                </a:schemeClr>
              </a:solidFill>
            </a:endParaRPr>
          </a:p>
          <a:p>
            <a:pPr>
              <a:lnSpc>
                <a:spcPts val="3500"/>
              </a:lnSpc>
              <a:buClrTx/>
              <a:buFont typeface="Wingdings" panose="05000000000000000000" pitchFamily="2" charset="2"/>
              <a:buChar char="Ø"/>
            </a:pPr>
            <a:r>
              <a:rPr lang="zh-CN" altLang="en-US" b="1" dirty="0">
                <a:solidFill>
                  <a:schemeClr val="tx1"/>
                </a:solidFill>
              </a:rPr>
              <a:t>重要任务：</a:t>
            </a:r>
            <a:endParaRPr lang="en-US" altLang="zh-CN" b="1" dirty="0">
              <a:solidFill>
                <a:schemeClr val="tx1"/>
              </a:solidFill>
            </a:endParaRPr>
          </a:p>
          <a:p>
            <a:pPr lvl="1">
              <a:lnSpc>
                <a:spcPts val="3500"/>
              </a:lnSpc>
              <a:buClrTx/>
              <a:buFont typeface="Wingdings" panose="05000000000000000000" pitchFamily="2" charset="2"/>
              <a:buChar char="Ø"/>
            </a:pPr>
            <a:r>
              <a:rPr lang="zh-CN" altLang="en-US" b="1" dirty="0">
                <a:solidFill>
                  <a:schemeClr val="accent2"/>
                </a:solidFill>
              </a:rPr>
              <a:t>指令选择</a:t>
            </a:r>
            <a:endParaRPr lang="en-US" altLang="zh-CN" b="1" dirty="0">
              <a:solidFill>
                <a:schemeClr val="accent2"/>
              </a:solidFill>
            </a:endParaRPr>
          </a:p>
          <a:p>
            <a:pPr lvl="1">
              <a:lnSpc>
                <a:spcPts val="3500"/>
              </a:lnSpc>
              <a:buClrTx/>
              <a:buFont typeface="Wingdings" panose="05000000000000000000" pitchFamily="2" charset="2"/>
              <a:buChar char="Ø"/>
            </a:pPr>
            <a:r>
              <a:rPr lang="zh-CN" altLang="en-US" b="1" dirty="0">
                <a:solidFill>
                  <a:schemeClr val="tx2">
                    <a:lumMod val="60000"/>
                    <a:lumOff val="40000"/>
                  </a:schemeClr>
                </a:solidFill>
              </a:rPr>
              <a:t>寄存器分配</a:t>
            </a:r>
            <a:endParaRPr lang="en-US" altLang="zh-CN" b="1" dirty="0">
              <a:solidFill>
                <a:schemeClr val="tx2">
                  <a:lumMod val="60000"/>
                  <a:lumOff val="40000"/>
                </a:schemeClr>
              </a:solidFill>
            </a:endParaRPr>
          </a:p>
        </p:txBody>
      </p:sp>
      <p:sp>
        <p:nvSpPr>
          <p:cNvPr id="27" name="Rectangle 2"/>
          <p:cNvSpPr>
            <a:spLocks noGrp="1" noChangeArrowheads="1"/>
          </p:cNvSpPr>
          <p:nvPr>
            <p:ph type="title"/>
          </p:nvPr>
        </p:nvSpPr>
        <p:spPr>
          <a:xfrm>
            <a:off x="755576" y="267494"/>
            <a:ext cx="7931224" cy="360040"/>
          </a:xfrm>
        </p:spPr>
        <p:txBody>
          <a:bodyPr/>
          <a:lstStyle/>
          <a:p>
            <a:pPr algn="l"/>
            <a:r>
              <a:rPr lang="zh-CN" altLang="en-US" sz="3000" b="1" spc="300" dirty="0">
                <a:solidFill>
                  <a:schemeClr val="tx1"/>
                </a:solidFill>
                <a:latin typeface="微软雅黑" panose="020B0503020204020204" pitchFamily="34" charset="-122"/>
                <a:ea typeface="微软雅黑" panose="020B0503020204020204" pitchFamily="34" charset="-122"/>
              </a:rPr>
              <a:t>编译器的结构</a:t>
            </a:r>
          </a:p>
        </p:txBody>
      </p:sp>
      <p:grpSp>
        <p:nvGrpSpPr>
          <p:cNvPr id="28" name="组合 14"/>
          <p:cNvGrpSpPr/>
          <p:nvPr/>
        </p:nvGrpSpPr>
        <p:grpSpPr>
          <a:xfrm>
            <a:off x="-786" y="195486"/>
            <a:ext cx="756363" cy="432048"/>
            <a:chOff x="-786" y="195486"/>
            <a:chExt cx="756363" cy="432048"/>
          </a:xfrm>
        </p:grpSpPr>
        <p:sp>
          <p:nvSpPr>
            <p:cNvPr id="29" name="五边形 28"/>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0" name="五边形 29"/>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pic>
        <p:nvPicPr>
          <p:cNvPr id="9" name="图片 8"/>
          <p:cNvPicPr>
            <a:picLocks noChangeAspect="1"/>
          </p:cNvPicPr>
          <p:nvPr/>
        </p:nvPicPr>
        <p:blipFill>
          <a:blip r:embed="rId3">
            <a:extLst>
              <a:ext uri="{28A0092B-C50C-407E-A947-70E740481C1C}">
                <a14:useLocalDpi xmlns:a14="http://schemas.microsoft.com/office/drawing/2010/main" val="0"/>
              </a:ext>
            </a:extLst>
          </a:blip>
          <a:srcRect t="328" b="1640"/>
          <a:stretch>
            <a:fillRect/>
          </a:stretch>
        </p:blipFill>
        <p:spPr>
          <a:xfrm>
            <a:off x="4798446" y="11631"/>
            <a:ext cx="2221826" cy="5117606"/>
          </a:xfrm>
          <a:prstGeom prst="rect">
            <a:avLst/>
          </a:prstGeom>
        </p:spPr>
      </p:pic>
      <p:sp>
        <p:nvSpPr>
          <p:cNvPr id="25" name="Rectangle 42"/>
          <p:cNvSpPr>
            <a:spLocks noChangeArrowheads="1"/>
          </p:cNvSpPr>
          <p:nvPr/>
        </p:nvSpPr>
        <p:spPr bwMode="auto">
          <a:xfrm flipV="1">
            <a:off x="4942462" y="3718875"/>
            <a:ext cx="1928826" cy="385766"/>
          </a:xfrm>
          <a:prstGeom prst="rect">
            <a:avLst/>
          </a:prstGeom>
          <a:noFill/>
          <a:ln w="25400">
            <a:solidFill>
              <a:srgbClr val="FF0000"/>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 calcmode="lin" valueType="num">
                                      <p:cBhvr>
                                        <p:cTn id="14" dur="5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1">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 calcmode="lin" valueType="num">
                                      <p:cBhvr>
                                        <p:cTn id="21" dur="500" fill="hold"/>
                                        <p:tgtEl>
                                          <p:spTgt spid="11">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11">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1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1">
                                            <p:txEl>
                                              <p:pRg st="2" end="2"/>
                                            </p:txEl>
                                          </p:spTgt>
                                        </p:tgtEl>
                                        <p:attrNameLst>
                                          <p:attrName>style.visibility</p:attrName>
                                        </p:attrNameLst>
                                      </p:cBhvr>
                                      <p:to>
                                        <p:strVal val="visible"/>
                                      </p:to>
                                    </p:set>
                                    <p:anim calcmode="lin" valueType="num">
                                      <p:cBhvr>
                                        <p:cTn id="28" dur="500" fill="hold"/>
                                        <p:tgtEl>
                                          <p:spTgt spid="11">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11">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11">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anim calcmode="lin" valueType="num">
                                      <p:cBhvr>
                                        <p:cTn id="35" dur="500" fill="hold"/>
                                        <p:tgtEl>
                                          <p:spTgt spid="11">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11">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11">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1">
                                            <p:txEl>
                                              <p:pRg st="4" end="4"/>
                                            </p:txEl>
                                          </p:spTgt>
                                        </p:tgtEl>
                                        <p:attrNameLst>
                                          <p:attrName>style.visibility</p:attrName>
                                        </p:attrNameLst>
                                      </p:cBhvr>
                                      <p:to>
                                        <p:strVal val="visible"/>
                                      </p:to>
                                    </p:set>
                                    <p:anim calcmode="lin" valueType="num">
                                      <p:cBhvr>
                                        <p:cTn id="42" dur="500" fill="hold"/>
                                        <p:tgtEl>
                                          <p:spTgt spid="11">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11">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11">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11">
                                            <p:txEl>
                                              <p:pRg st="5" end="5"/>
                                            </p:txEl>
                                          </p:spTgt>
                                        </p:tgtEl>
                                        <p:attrNameLst>
                                          <p:attrName>style.visibility</p:attrName>
                                        </p:attrNameLst>
                                      </p:cBhvr>
                                      <p:to>
                                        <p:strVal val="visible"/>
                                      </p:to>
                                    </p:set>
                                    <p:anim calcmode="lin" valueType="num">
                                      <p:cBhvr>
                                        <p:cTn id="49" dur="500" fill="hold"/>
                                        <p:tgtEl>
                                          <p:spTgt spid="11">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11">
                                            <p:txEl>
                                              <p:pRg st="5" end="5"/>
                                            </p:txEl>
                                          </p:spTgt>
                                        </p:tgtEl>
                                        <p:attrNameLst>
                                          <p:attrName>ppt_h</p:attrName>
                                        </p:attrNameLst>
                                      </p:cBhvr>
                                      <p:tavLst>
                                        <p:tav tm="0">
                                          <p:val>
                                            <p:fltVal val="0"/>
                                          </p:val>
                                        </p:tav>
                                        <p:tav tm="100000">
                                          <p:val>
                                            <p:strVal val="#ppt_h"/>
                                          </p:val>
                                        </p:tav>
                                      </p:tavLst>
                                    </p:anim>
                                    <p:animEffect transition="in" filter="fade">
                                      <p:cBhvr>
                                        <p:cTn id="51" dur="500"/>
                                        <p:tgtEl>
                                          <p:spTgt spid="11">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xit" presetSubtype="32" fill="hold" nodeType="clickEffect">
                                  <p:stCondLst>
                                    <p:cond delay="0"/>
                                  </p:stCondLst>
                                  <p:childTnLst>
                                    <p:anim calcmode="lin" valueType="num">
                                      <p:cBhvr>
                                        <p:cTn id="55" dur="500"/>
                                        <p:tgtEl>
                                          <p:spTgt spid="11">
                                            <p:txEl>
                                              <p:pRg st="0" end="0"/>
                                            </p:txEl>
                                          </p:spTgt>
                                        </p:tgtEl>
                                        <p:attrNameLst>
                                          <p:attrName>ppt_w</p:attrName>
                                        </p:attrNameLst>
                                      </p:cBhvr>
                                      <p:tavLst>
                                        <p:tav tm="0">
                                          <p:val>
                                            <p:strVal val="ppt_w"/>
                                          </p:val>
                                        </p:tav>
                                        <p:tav tm="100000">
                                          <p:val>
                                            <p:fltVal val="0"/>
                                          </p:val>
                                        </p:tav>
                                      </p:tavLst>
                                    </p:anim>
                                    <p:anim calcmode="lin" valueType="num">
                                      <p:cBhvr>
                                        <p:cTn id="56" dur="500"/>
                                        <p:tgtEl>
                                          <p:spTgt spid="11">
                                            <p:txEl>
                                              <p:pRg st="0" end="0"/>
                                            </p:txEl>
                                          </p:spTgt>
                                        </p:tgtEl>
                                        <p:attrNameLst>
                                          <p:attrName>ppt_h</p:attrName>
                                        </p:attrNameLst>
                                      </p:cBhvr>
                                      <p:tavLst>
                                        <p:tav tm="0">
                                          <p:val>
                                            <p:strVal val="ppt_h"/>
                                          </p:val>
                                        </p:tav>
                                        <p:tav tm="100000">
                                          <p:val>
                                            <p:fltVal val="0"/>
                                          </p:val>
                                        </p:tav>
                                      </p:tavLst>
                                    </p:anim>
                                    <p:animEffect transition="out" filter="fade">
                                      <p:cBhvr>
                                        <p:cTn id="57" dur="500"/>
                                        <p:tgtEl>
                                          <p:spTgt spid="11">
                                            <p:txEl>
                                              <p:pRg st="0" end="0"/>
                                            </p:txEl>
                                          </p:spTgt>
                                        </p:tgtEl>
                                      </p:cBhvr>
                                    </p:animEffect>
                                    <p:set>
                                      <p:cBhvr>
                                        <p:cTn id="58" dur="1" fill="hold">
                                          <p:stCondLst>
                                            <p:cond delay="499"/>
                                          </p:stCondLst>
                                        </p:cTn>
                                        <p:tgtEl>
                                          <p:spTgt spid="11">
                                            <p:txEl>
                                              <p:pRg st="0" end="0"/>
                                            </p:txEl>
                                          </p:spTgt>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53" presetClass="exit" presetSubtype="32" fill="hold" nodeType="clickEffect">
                                  <p:stCondLst>
                                    <p:cond delay="0"/>
                                  </p:stCondLst>
                                  <p:childTnLst>
                                    <p:anim calcmode="lin" valueType="num">
                                      <p:cBhvr>
                                        <p:cTn id="62" dur="500"/>
                                        <p:tgtEl>
                                          <p:spTgt spid="11">
                                            <p:txEl>
                                              <p:pRg st="1" end="1"/>
                                            </p:txEl>
                                          </p:spTgt>
                                        </p:tgtEl>
                                        <p:attrNameLst>
                                          <p:attrName>ppt_w</p:attrName>
                                        </p:attrNameLst>
                                      </p:cBhvr>
                                      <p:tavLst>
                                        <p:tav tm="0">
                                          <p:val>
                                            <p:strVal val="ppt_w"/>
                                          </p:val>
                                        </p:tav>
                                        <p:tav tm="100000">
                                          <p:val>
                                            <p:fltVal val="0"/>
                                          </p:val>
                                        </p:tav>
                                      </p:tavLst>
                                    </p:anim>
                                    <p:anim calcmode="lin" valueType="num">
                                      <p:cBhvr>
                                        <p:cTn id="63" dur="500"/>
                                        <p:tgtEl>
                                          <p:spTgt spid="11">
                                            <p:txEl>
                                              <p:pRg st="1" end="1"/>
                                            </p:txEl>
                                          </p:spTgt>
                                        </p:tgtEl>
                                        <p:attrNameLst>
                                          <p:attrName>ppt_h</p:attrName>
                                        </p:attrNameLst>
                                      </p:cBhvr>
                                      <p:tavLst>
                                        <p:tav tm="0">
                                          <p:val>
                                            <p:strVal val="ppt_h"/>
                                          </p:val>
                                        </p:tav>
                                        <p:tav tm="100000">
                                          <p:val>
                                            <p:fltVal val="0"/>
                                          </p:val>
                                        </p:tav>
                                      </p:tavLst>
                                    </p:anim>
                                    <p:animEffect transition="out" filter="fade">
                                      <p:cBhvr>
                                        <p:cTn id="64" dur="500"/>
                                        <p:tgtEl>
                                          <p:spTgt spid="11">
                                            <p:txEl>
                                              <p:pRg st="1" end="1"/>
                                            </p:txEl>
                                          </p:spTgt>
                                        </p:tgtEl>
                                      </p:cBhvr>
                                    </p:animEffect>
                                    <p:set>
                                      <p:cBhvr>
                                        <p:cTn id="65" dur="1" fill="hold">
                                          <p:stCondLst>
                                            <p:cond delay="499"/>
                                          </p:stCondLst>
                                        </p:cTn>
                                        <p:tgtEl>
                                          <p:spTgt spid="11">
                                            <p:txEl>
                                              <p:pRg st="1" end="1"/>
                                            </p:txEl>
                                          </p:spTgt>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53" presetClass="exit" presetSubtype="32" fill="hold" nodeType="clickEffect">
                                  <p:stCondLst>
                                    <p:cond delay="0"/>
                                  </p:stCondLst>
                                  <p:childTnLst>
                                    <p:anim calcmode="lin" valueType="num">
                                      <p:cBhvr>
                                        <p:cTn id="69" dur="500"/>
                                        <p:tgtEl>
                                          <p:spTgt spid="11">
                                            <p:txEl>
                                              <p:pRg st="2" end="2"/>
                                            </p:txEl>
                                          </p:spTgt>
                                        </p:tgtEl>
                                        <p:attrNameLst>
                                          <p:attrName>ppt_w</p:attrName>
                                        </p:attrNameLst>
                                      </p:cBhvr>
                                      <p:tavLst>
                                        <p:tav tm="0">
                                          <p:val>
                                            <p:strVal val="ppt_w"/>
                                          </p:val>
                                        </p:tav>
                                        <p:tav tm="100000">
                                          <p:val>
                                            <p:fltVal val="0"/>
                                          </p:val>
                                        </p:tav>
                                      </p:tavLst>
                                    </p:anim>
                                    <p:anim calcmode="lin" valueType="num">
                                      <p:cBhvr>
                                        <p:cTn id="70" dur="500"/>
                                        <p:tgtEl>
                                          <p:spTgt spid="11">
                                            <p:txEl>
                                              <p:pRg st="2" end="2"/>
                                            </p:txEl>
                                          </p:spTgt>
                                        </p:tgtEl>
                                        <p:attrNameLst>
                                          <p:attrName>ppt_h</p:attrName>
                                        </p:attrNameLst>
                                      </p:cBhvr>
                                      <p:tavLst>
                                        <p:tav tm="0">
                                          <p:val>
                                            <p:strVal val="ppt_h"/>
                                          </p:val>
                                        </p:tav>
                                        <p:tav tm="100000">
                                          <p:val>
                                            <p:fltVal val="0"/>
                                          </p:val>
                                        </p:tav>
                                      </p:tavLst>
                                    </p:anim>
                                    <p:animEffect transition="out" filter="fade">
                                      <p:cBhvr>
                                        <p:cTn id="71" dur="500"/>
                                        <p:tgtEl>
                                          <p:spTgt spid="11">
                                            <p:txEl>
                                              <p:pRg st="2" end="2"/>
                                            </p:txEl>
                                          </p:spTgt>
                                        </p:tgtEl>
                                      </p:cBhvr>
                                    </p:animEffect>
                                    <p:set>
                                      <p:cBhvr>
                                        <p:cTn id="72" dur="1" fill="hold">
                                          <p:stCondLst>
                                            <p:cond delay="499"/>
                                          </p:stCondLst>
                                        </p:cTn>
                                        <p:tgtEl>
                                          <p:spTgt spid="11">
                                            <p:txEl>
                                              <p:pRg st="2" end="2"/>
                                            </p:txEl>
                                          </p:spTgt>
                                        </p:tgtEl>
                                        <p:attrNameLst>
                                          <p:attrName>style.visibility</p:attrName>
                                        </p:attrNameLst>
                                      </p:cBhvr>
                                      <p:to>
                                        <p:strVal val="hidden"/>
                                      </p:to>
                                    </p:set>
                                  </p:childTnLst>
                                </p:cTn>
                              </p:par>
                              <p:par>
                                <p:cTn id="73" presetID="53" presetClass="exit" presetSubtype="32" fill="hold" nodeType="withEffect">
                                  <p:stCondLst>
                                    <p:cond delay="0"/>
                                  </p:stCondLst>
                                  <p:childTnLst>
                                    <p:anim calcmode="lin" valueType="num">
                                      <p:cBhvr>
                                        <p:cTn id="74" dur="500"/>
                                        <p:tgtEl>
                                          <p:spTgt spid="11">
                                            <p:txEl>
                                              <p:pRg st="3" end="3"/>
                                            </p:txEl>
                                          </p:spTgt>
                                        </p:tgtEl>
                                        <p:attrNameLst>
                                          <p:attrName>ppt_w</p:attrName>
                                        </p:attrNameLst>
                                      </p:cBhvr>
                                      <p:tavLst>
                                        <p:tav tm="0">
                                          <p:val>
                                            <p:strVal val="ppt_w"/>
                                          </p:val>
                                        </p:tav>
                                        <p:tav tm="100000">
                                          <p:val>
                                            <p:fltVal val="0"/>
                                          </p:val>
                                        </p:tav>
                                      </p:tavLst>
                                    </p:anim>
                                    <p:anim calcmode="lin" valueType="num">
                                      <p:cBhvr>
                                        <p:cTn id="75" dur="500"/>
                                        <p:tgtEl>
                                          <p:spTgt spid="11">
                                            <p:txEl>
                                              <p:pRg st="3" end="3"/>
                                            </p:txEl>
                                          </p:spTgt>
                                        </p:tgtEl>
                                        <p:attrNameLst>
                                          <p:attrName>ppt_h</p:attrName>
                                        </p:attrNameLst>
                                      </p:cBhvr>
                                      <p:tavLst>
                                        <p:tav tm="0">
                                          <p:val>
                                            <p:strVal val="ppt_h"/>
                                          </p:val>
                                        </p:tav>
                                        <p:tav tm="100000">
                                          <p:val>
                                            <p:fltVal val="0"/>
                                          </p:val>
                                        </p:tav>
                                      </p:tavLst>
                                    </p:anim>
                                    <p:animEffect transition="out" filter="fade">
                                      <p:cBhvr>
                                        <p:cTn id="76" dur="500"/>
                                        <p:tgtEl>
                                          <p:spTgt spid="11">
                                            <p:txEl>
                                              <p:pRg st="3" end="3"/>
                                            </p:txEl>
                                          </p:spTgt>
                                        </p:tgtEl>
                                      </p:cBhvr>
                                    </p:animEffect>
                                    <p:set>
                                      <p:cBhvr>
                                        <p:cTn id="77" dur="1" fill="hold">
                                          <p:stCondLst>
                                            <p:cond delay="499"/>
                                          </p:stCondLst>
                                        </p:cTn>
                                        <p:tgtEl>
                                          <p:spTgt spid="11">
                                            <p:txEl>
                                              <p:pRg st="3" end="3"/>
                                            </p:txEl>
                                          </p:spTgt>
                                        </p:tgtEl>
                                        <p:attrNameLst>
                                          <p:attrName>style.visibility</p:attrName>
                                        </p:attrNameLst>
                                      </p:cBhvr>
                                      <p:to>
                                        <p:strVal val="hidden"/>
                                      </p:to>
                                    </p:set>
                                  </p:childTnLst>
                                </p:cTn>
                              </p:par>
                              <p:par>
                                <p:cTn id="78" presetID="53" presetClass="exit" presetSubtype="32" fill="hold" nodeType="withEffect">
                                  <p:stCondLst>
                                    <p:cond delay="0"/>
                                  </p:stCondLst>
                                  <p:childTnLst>
                                    <p:anim calcmode="lin" valueType="num">
                                      <p:cBhvr>
                                        <p:cTn id="79" dur="500"/>
                                        <p:tgtEl>
                                          <p:spTgt spid="11">
                                            <p:txEl>
                                              <p:pRg st="4" end="4"/>
                                            </p:txEl>
                                          </p:spTgt>
                                        </p:tgtEl>
                                        <p:attrNameLst>
                                          <p:attrName>ppt_w</p:attrName>
                                        </p:attrNameLst>
                                      </p:cBhvr>
                                      <p:tavLst>
                                        <p:tav tm="0">
                                          <p:val>
                                            <p:strVal val="ppt_w"/>
                                          </p:val>
                                        </p:tav>
                                        <p:tav tm="100000">
                                          <p:val>
                                            <p:fltVal val="0"/>
                                          </p:val>
                                        </p:tav>
                                      </p:tavLst>
                                    </p:anim>
                                    <p:anim calcmode="lin" valueType="num">
                                      <p:cBhvr>
                                        <p:cTn id="80" dur="500"/>
                                        <p:tgtEl>
                                          <p:spTgt spid="11">
                                            <p:txEl>
                                              <p:pRg st="4" end="4"/>
                                            </p:txEl>
                                          </p:spTgt>
                                        </p:tgtEl>
                                        <p:attrNameLst>
                                          <p:attrName>ppt_h</p:attrName>
                                        </p:attrNameLst>
                                      </p:cBhvr>
                                      <p:tavLst>
                                        <p:tav tm="0">
                                          <p:val>
                                            <p:strVal val="ppt_h"/>
                                          </p:val>
                                        </p:tav>
                                        <p:tav tm="100000">
                                          <p:val>
                                            <p:fltVal val="0"/>
                                          </p:val>
                                        </p:tav>
                                      </p:tavLst>
                                    </p:anim>
                                    <p:animEffect transition="out" filter="fade">
                                      <p:cBhvr>
                                        <p:cTn id="81" dur="500"/>
                                        <p:tgtEl>
                                          <p:spTgt spid="11">
                                            <p:txEl>
                                              <p:pRg st="4" end="4"/>
                                            </p:txEl>
                                          </p:spTgt>
                                        </p:tgtEl>
                                      </p:cBhvr>
                                    </p:animEffect>
                                    <p:set>
                                      <p:cBhvr>
                                        <p:cTn id="82" dur="1" fill="hold">
                                          <p:stCondLst>
                                            <p:cond delay="499"/>
                                          </p:stCondLst>
                                        </p:cTn>
                                        <p:tgtEl>
                                          <p:spTgt spid="11">
                                            <p:txEl>
                                              <p:pRg st="4" end="4"/>
                                            </p:txEl>
                                          </p:spTgt>
                                        </p:tgtEl>
                                        <p:attrNameLst>
                                          <p:attrName>style.visibility</p:attrName>
                                        </p:attrNameLst>
                                      </p:cBhvr>
                                      <p:to>
                                        <p:strVal val="hidden"/>
                                      </p:to>
                                    </p:set>
                                  </p:childTnLst>
                                </p:cTn>
                              </p:par>
                              <p:par>
                                <p:cTn id="83" presetID="53" presetClass="exit" presetSubtype="32" fill="hold" nodeType="withEffect">
                                  <p:stCondLst>
                                    <p:cond delay="0"/>
                                  </p:stCondLst>
                                  <p:childTnLst>
                                    <p:anim calcmode="lin" valueType="num">
                                      <p:cBhvr>
                                        <p:cTn id="84" dur="500"/>
                                        <p:tgtEl>
                                          <p:spTgt spid="11">
                                            <p:txEl>
                                              <p:pRg st="5" end="5"/>
                                            </p:txEl>
                                          </p:spTgt>
                                        </p:tgtEl>
                                        <p:attrNameLst>
                                          <p:attrName>ppt_w</p:attrName>
                                        </p:attrNameLst>
                                      </p:cBhvr>
                                      <p:tavLst>
                                        <p:tav tm="0">
                                          <p:val>
                                            <p:strVal val="ppt_w"/>
                                          </p:val>
                                        </p:tav>
                                        <p:tav tm="100000">
                                          <p:val>
                                            <p:fltVal val="0"/>
                                          </p:val>
                                        </p:tav>
                                      </p:tavLst>
                                    </p:anim>
                                    <p:anim calcmode="lin" valueType="num">
                                      <p:cBhvr>
                                        <p:cTn id="85" dur="500"/>
                                        <p:tgtEl>
                                          <p:spTgt spid="11">
                                            <p:txEl>
                                              <p:pRg st="5" end="5"/>
                                            </p:txEl>
                                          </p:spTgt>
                                        </p:tgtEl>
                                        <p:attrNameLst>
                                          <p:attrName>ppt_h</p:attrName>
                                        </p:attrNameLst>
                                      </p:cBhvr>
                                      <p:tavLst>
                                        <p:tav tm="0">
                                          <p:val>
                                            <p:strVal val="ppt_h"/>
                                          </p:val>
                                        </p:tav>
                                        <p:tav tm="100000">
                                          <p:val>
                                            <p:fltVal val="0"/>
                                          </p:val>
                                        </p:tav>
                                      </p:tavLst>
                                    </p:anim>
                                    <p:animEffect transition="out" filter="fade">
                                      <p:cBhvr>
                                        <p:cTn id="86" dur="500"/>
                                        <p:tgtEl>
                                          <p:spTgt spid="11">
                                            <p:txEl>
                                              <p:pRg st="5" end="5"/>
                                            </p:txEl>
                                          </p:spTgt>
                                        </p:tgtEl>
                                      </p:cBhvr>
                                    </p:animEffect>
                                    <p:set>
                                      <p:cBhvr>
                                        <p:cTn id="87" dur="1" fill="hold">
                                          <p:stCondLst>
                                            <p:cond delay="499"/>
                                          </p:stCondLst>
                                        </p:cTn>
                                        <p:tgtEl>
                                          <p:spTgt spid="11">
                                            <p:txEl>
                                              <p:pRg st="5" end="5"/>
                                            </p:txEl>
                                          </p:spTgt>
                                        </p:tgtEl>
                                        <p:attrNameLst>
                                          <p:attrName>style.visibility</p:attrName>
                                        </p:attrNameLst>
                                      </p:cBhvr>
                                      <p:to>
                                        <p:strVal val="hidden"/>
                                      </p:to>
                                    </p:set>
                                  </p:childTnLst>
                                </p:cTn>
                              </p:par>
                              <p:par>
                                <p:cTn id="88" presetID="53" presetClass="exit" presetSubtype="32" fill="hold" grpId="1" nodeType="withEffect">
                                  <p:stCondLst>
                                    <p:cond delay="0"/>
                                  </p:stCondLst>
                                  <p:childTnLst>
                                    <p:anim calcmode="lin" valueType="num">
                                      <p:cBhvr>
                                        <p:cTn id="89" dur="500"/>
                                        <p:tgtEl>
                                          <p:spTgt spid="25"/>
                                        </p:tgtEl>
                                        <p:attrNameLst>
                                          <p:attrName>ppt_w</p:attrName>
                                        </p:attrNameLst>
                                      </p:cBhvr>
                                      <p:tavLst>
                                        <p:tav tm="0">
                                          <p:val>
                                            <p:strVal val="ppt_w"/>
                                          </p:val>
                                        </p:tav>
                                        <p:tav tm="100000">
                                          <p:val>
                                            <p:fltVal val="0"/>
                                          </p:val>
                                        </p:tav>
                                      </p:tavLst>
                                    </p:anim>
                                    <p:anim calcmode="lin" valueType="num">
                                      <p:cBhvr>
                                        <p:cTn id="90" dur="500"/>
                                        <p:tgtEl>
                                          <p:spTgt spid="25"/>
                                        </p:tgtEl>
                                        <p:attrNameLst>
                                          <p:attrName>ppt_h</p:attrName>
                                        </p:attrNameLst>
                                      </p:cBhvr>
                                      <p:tavLst>
                                        <p:tav tm="0">
                                          <p:val>
                                            <p:strVal val="ppt_h"/>
                                          </p:val>
                                        </p:tav>
                                        <p:tav tm="100000">
                                          <p:val>
                                            <p:fltVal val="0"/>
                                          </p:val>
                                        </p:tav>
                                      </p:tavLst>
                                    </p:anim>
                                    <p:animEffect transition="out" filter="fade">
                                      <p:cBhvr>
                                        <p:cTn id="91" dur="500"/>
                                        <p:tgtEl>
                                          <p:spTgt spid="25"/>
                                        </p:tgtEl>
                                      </p:cBhvr>
                                    </p:animEffect>
                                    <p:set>
                                      <p:cBhvr>
                                        <p:cTn id="92"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22" name="Object 2"/>
          <p:cNvGraphicFramePr>
            <a:graphicFrameLocks noGrp="1" noChangeAspect="1"/>
          </p:cNvGraphicFramePr>
          <p:nvPr>
            <p:ph idx="1"/>
            <p:extLst>
              <p:ext uri="{D42A27DB-BD31-4B8C-83A1-F6EECF244321}">
                <p14:modId xmlns:p14="http://schemas.microsoft.com/office/powerpoint/2010/main" val="157317279"/>
              </p:ext>
            </p:extLst>
          </p:nvPr>
        </p:nvGraphicFramePr>
        <p:xfrm>
          <a:off x="1552599" y="1347614"/>
          <a:ext cx="6276843" cy="2232248"/>
        </p:xfrm>
        <a:graphic>
          <a:graphicData uri="http://schemas.openxmlformats.org/presentationml/2006/ole">
            <mc:AlternateContent xmlns:mc="http://schemas.openxmlformats.org/markup-compatibility/2006">
              <mc:Choice xmlns:v="urn:schemas-microsoft-com:vml" Requires="v">
                <p:oleObj spid="_x0000_s1157" name="Visio" r:id="rId3" imgW="4129093" imgH="1467722" progId="Visio.Drawing.11">
                  <p:embed/>
                </p:oleObj>
              </mc:Choice>
              <mc:Fallback>
                <p:oleObj name="Visio" r:id="rId3" imgW="4129093" imgH="1467722" progId="Visio.Drawing.11">
                  <p:embed/>
                  <p:pic>
                    <p:nvPicPr>
                      <p:cNvPr id="9523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2599" y="1347614"/>
                        <a:ext cx="6276843" cy="2232248"/>
                      </a:xfrm>
                      <a:prstGeom prst="rect">
                        <a:avLst/>
                      </a:prstGeom>
                      <a:noFill/>
                      <a:ln>
                        <a:noFill/>
                      </a:ln>
                      <a:effectLst/>
                      <a:extLst/>
                    </p:spPr>
                  </p:pic>
                </p:oleObj>
              </mc:Fallback>
            </mc:AlternateContent>
          </a:graphicData>
        </a:graphic>
      </p:graphicFrame>
      <p:sp>
        <p:nvSpPr>
          <p:cNvPr id="9" name="日期占位符 6"/>
          <p:cNvSpPr>
            <a:spLocks noGrp="1"/>
          </p:cNvSpPr>
          <p:nvPr>
            <p:ph type="dt" sz="half" idx="10"/>
          </p:nvPr>
        </p:nvSpPr>
        <p:spPr>
          <a:ln>
            <a:miter lim="800000"/>
            <a:headEnd/>
            <a:tailEnd/>
          </a:ln>
        </p:spPr>
        <p:txBody>
          <a:bodyPr anchor="t"/>
          <a:lstStyle/>
          <a:p>
            <a:pPr>
              <a:defRPr/>
            </a:pPr>
            <a:fld id="{12884D2A-7079-463D-87D6-EAA1738EA166}" type="datetime1">
              <a:rPr lang="zh-CN" altLang="en-US">
                <a:latin typeface="+mn-lt"/>
              </a:rPr>
              <a:pPr>
                <a:defRPr/>
              </a:pPr>
              <a:t>2024/3/5</a:t>
            </a:fld>
            <a:endParaRPr lang="en-US" altLang="zh-CN">
              <a:latin typeface="+mn-lt"/>
            </a:endParaRPr>
          </a:p>
        </p:txBody>
      </p:sp>
      <p:sp>
        <p:nvSpPr>
          <p:cNvPr id="44035" name="灯片编号占位符 8"/>
          <p:cNvSpPr>
            <a:spLocks noGrp="1"/>
          </p:cNvSpPr>
          <p:nvPr>
            <p:ph type="sldNum" sz="quarter" idx="12"/>
          </p:nvPr>
        </p:nvSpPr>
        <p:spPr>
          <a:noFill/>
        </p:spPr>
        <p:txBody>
          <a:bodyPr anchor="t"/>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楷体_GB2312" panose="02010609030101010101" pitchFamily="49"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楷体_GB2312" panose="02010609030101010101" pitchFamily="49"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fld id="{15D603A8-D8E9-4B82-AE1C-B49C7D958A53}" type="slidenum">
              <a:rPr lang="en-US" altLang="zh-CN" sz="1050" b="0">
                <a:ea typeface="宋体" panose="02010600030101010101" pitchFamily="2" charset="-122"/>
              </a:rPr>
              <a:pPr>
                <a:spcBef>
                  <a:spcPct val="0"/>
                </a:spcBef>
                <a:buClrTx/>
                <a:buSzTx/>
                <a:buFontTx/>
                <a:buNone/>
              </a:pPr>
              <a:t>37</a:t>
            </a:fld>
            <a:endParaRPr lang="en-US" altLang="zh-CN" sz="1050" b="0">
              <a:ea typeface="宋体" panose="02010600030101010101" pitchFamily="2" charset="-122"/>
            </a:endParaRPr>
          </a:p>
        </p:txBody>
      </p:sp>
      <p:sp>
        <p:nvSpPr>
          <p:cNvPr id="44042" name="Text Box 8"/>
          <p:cNvSpPr txBox="1">
            <a:spLocks noChangeArrowheads="1"/>
          </p:cNvSpPr>
          <p:nvPr/>
        </p:nvSpPr>
        <p:spPr bwMode="auto">
          <a:xfrm>
            <a:off x="1619672" y="411510"/>
            <a:ext cx="61841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lgn="just" eaLnBrk="1" hangingPunct="1">
              <a:spcBef>
                <a:spcPct val="0"/>
              </a:spcBef>
              <a:buClrTx/>
              <a:buSzTx/>
              <a:buFontTx/>
              <a:buNone/>
            </a:pPr>
            <a:r>
              <a:rPr lang="zh-CN" altLang="en-US" sz="2400" dirty="0">
                <a:latin typeface="Times New Roman" panose="02020603050405020304" pitchFamily="18" charset="0"/>
                <a:ea typeface="黑体" panose="02010609060101010101" pitchFamily="49" charset="-122"/>
              </a:rPr>
              <a:t>语句</a:t>
            </a:r>
            <a:r>
              <a:rPr lang="en-US" altLang="zh-CN" sz="2400" dirty="0">
                <a:latin typeface="Times New Roman" panose="02020603050405020304" pitchFamily="18" charset="0"/>
                <a:ea typeface="黑体" panose="02010609060101010101" pitchFamily="49" charset="-122"/>
                <a:cs typeface="Arial Unicode MS" panose="020B0604020202020204" pitchFamily="34" charset="-122"/>
              </a:rPr>
              <a:t>sum=(10+20)*(</a:t>
            </a:r>
            <a:r>
              <a:rPr lang="en-US" altLang="zh-CN" sz="2400" dirty="0" err="1">
                <a:latin typeface="Times New Roman" panose="02020603050405020304" pitchFamily="18" charset="0"/>
                <a:ea typeface="黑体" panose="02010609060101010101" pitchFamily="49" charset="-122"/>
                <a:cs typeface="Arial Unicode MS" panose="020B0604020202020204" pitchFamily="34" charset="-122"/>
              </a:rPr>
              <a:t>num+square</a:t>
            </a:r>
            <a:r>
              <a:rPr lang="en-US" altLang="zh-CN" sz="2400" dirty="0">
                <a:latin typeface="Times New Roman" panose="02020603050405020304" pitchFamily="18" charset="0"/>
                <a:ea typeface="黑体" panose="02010609060101010101" pitchFamily="49" charset="-122"/>
                <a:cs typeface="Arial Unicode MS" panose="020B0604020202020204" pitchFamily="34" charset="-122"/>
              </a:rPr>
              <a:t>);</a:t>
            </a:r>
            <a:r>
              <a:rPr lang="zh-CN" altLang="en-US" sz="2400" dirty="0">
                <a:latin typeface="Times New Roman" panose="02020603050405020304" pitchFamily="18" charset="0"/>
                <a:ea typeface="黑体" panose="02010609060101010101" pitchFamily="49" charset="-122"/>
              </a:rPr>
              <a:t>的翻译过程</a:t>
            </a:r>
          </a:p>
        </p:txBody>
      </p:sp>
    </p:spTree>
    <p:extLst>
      <p:ext uri="{BB962C8B-B14F-4D97-AF65-F5344CB8AC3E}">
        <p14:creationId xmlns:p14="http://schemas.microsoft.com/office/powerpoint/2010/main" val="368134291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952322"/>
                                        </p:tgtEl>
                                        <p:attrNameLst>
                                          <p:attrName>style.visibility</p:attrName>
                                        </p:attrNameLst>
                                      </p:cBhvr>
                                      <p:to>
                                        <p:strVal val="visible"/>
                                      </p:to>
                                    </p:set>
                                    <p:anim calcmode="lin" valueType="num">
                                      <p:cBhvr additive="base">
                                        <p:cTn id="7" dur="500" fill="hold"/>
                                        <p:tgtEl>
                                          <p:spTgt spid="952322"/>
                                        </p:tgtEl>
                                        <p:attrNameLst>
                                          <p:attrName>ppt_x</p:attrName>
                                        </p:attrNameLst>
                                      </p:cBhvr>
                                      <p:tavLst>
                                        <p:tav tm="0">
                                          <p:val>
                                            <p:strVal val="#ppt_x"/>
                                          </p:val>
                                        </p:tav>
                                        <p:tav tm="100000">
                                          <p:val>
                                            <p:strVal val="#ppt_x"/>
                                          </p:val>
                                        </p:tav>
                                      </p:tavLst>
                                    </p:anim>
                                    <p:anim calcmode="lin" valueType="num">
                                      <p:cBhvr additive="base">
                                        <p:cTn id="8" dur="500" fill="hold"/>
                                        <p:tgtEl>
                                          <p:spTgt spid="95232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952322"/>
                                        </p:tgtEl>
                                        <p:attrNameLst>
                                          <p:attrName>ppt_x</p:attrName>
                                        </p:attrNameLst>
                                      </p:cBhvr>
                                      <p:tavLst>
                                        <p:tav tm="0">
                                          <p:val>
                                            <p:strVal val="ppt_x"/>
                                          </p:val>
                                        </p:tav>
                                        <p:tav tm="100000">
                                          <p:val>
                                            <p:strVal val="ppt_x"/>
                                          </p:val>
                                        </p:tav>
                                      </p:tavLst>
                                    </p:anim>
                                    <p:anim calcmode="lin" valueType="num">
                                      <p:cBhvr additive="base">
                                        <p:cTn id="13" dur="500"/>
                                        <p:tgtEl>
                                          <p:spTgt spid="952322"/>
                                        </p:tgtEl>
                                        <p:attrNameLst>
                                          <p:attrName>ppt_y</p:attrName>
                                        </p:attrNameLst>
                                      </p:cBhvr>
                                      <p:tavLst>
                                        <p:tav tm="0">
                                          <p:val>
                                            <p:strVal val="ppt_y"/>
                                          </p:val>
                                        </p:tav>
                                        <p:tav tm="100000">
                                          <p:val>
                                            <p:strVal val="1+ppt_h/2"/>
                                          </p:val>
                                        </p:tav>
                                      </p:tavLst>
                                    </p:anim>
                                    <p:set>
                                      <p:cBhvr>
                                        <p:cTn id="14" dur="1" fill="hold">
                                          <p:stCondLst>
                                            <p:cond delay="499"/>
                                          </p:stCondLst>
                                        </p:cTn>
                                        <p:tgtEl>
                                          <p:spTgt spid="9523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6"/>
          <p:cNvSpPr>
            <a:spLocks noGrp="1"/>
          </p:cNvSpPr>
          <p:nvPr>
            <p:ph type="dt" sz="half" idx="10"/>
          </p:nvPr>
        </p:nvSpPr>
        <p:spPr>
          <a:ln>
            <a:miter lim="800000"/>
            <a:headEnd/>
            <a:tailEnd/>
          </a:ln>
        </p:spPr>
        <p:txBody>
          <a:bodyPr anchor="t"/>
          <a:lstStyle/>
          <a:p>
            <a:pPr>
              <a:defRPr/>
            </a:pPr>
            <a:fld id="{12884D2A-7079-463D-87D6-EAA1738EA166}" type="datetime1">
              <a:rPr lang="zh-CN" altLang="en-US">
                <a:latin typeface="+mn-lt"/>
              </a:rPr>
              <a:pPr>
                <a:defRPr/>
              </a:pPr>
              <a:t>2024/3/5</a:t>
            </a:fld>
            <a:endParaRPr lang="en-US" altLang="zh-CN">
              <a:latin typeface="+mn-lt"/>
            </a:endParaRPr>
          </a:p>
        </p:txBody>
      </p:sp>
      <p:graphicFrame>
        <p:nvGraphicFramePr>
          <p:cNvPr id="952323" name="Object 3"/>
          <p:cNvGraphicFramePr>
            <a:graphicFrameLocks noGrp="1" noChangeAspect="1"/>
          </p:cNvGraphicFramePr>
          <p:nvPr>
            <p:ph sz="quarter" idx="4294967295"/>
            <p:extLst>
              <p:ext uri="{D42A27DB-BD31-4B8C-83A1-F6EECF244321}">
                <p14:modId xmlns:p14="http://schemas.microsoft.com/office/powerpoint/2010/main" val="4004653663"/>
              </p:ext>
            </p:extLst>
          </p:nvPr>
        </p:nvGraphicFramePr>
        <p:xfrm>
          <a:off x="1907704" y="1627322"/>
          <a:ext cx="5328592" cy="3446031"/>
        </p:xfrm>
        <a:graphic>
          <a:graphicData uri="http://schemas.openxmlformats.org/presentationml/2006/ole">
            <mc:AlternateContent xmlns:mc="http://schemas.openxmlformats.org/markup-compatibility/2006">
              <mc:Choice xmlns:v="urn:schemas-microsoft-com:vml" Requires="v">
                <p:oleObj spid="_x0000_s2302" name="Visio" r:id="rId3" imgW="3009504" imgH="3072774" progId="Visio.Drawing.11">
                  <p:embed/>
                </p:oleObj>
              </mc:Choice>
              <mc:Fallback>
                <p:oleObj name="Visio" r:id="rId3" imgW="3009504" imgH="3072774" progId="Visio.Drawing.11">
                  <p:embed/>
                  <p:pic>
                    <p:nvPicPr>
                      <p:cNvPr id="95232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1627322"/>
                        <a:ext cx="5328592" cy="3446031"/>
                      </a:xfrm>
                      <a:prstGeom prst="rect">
                        <a:avLst/>
                      </a:prstGeom>
                      <a:noFill/>
                      <a:ln>
                        <a:noFill/>
                      </a:ln>
                      <a:effectLst/>
                      <a:extLst/>
                    </p:spPr>
                  </p:pic>
                </p:oleObj>
              </mc:Fallback>
            </mc:AlternateContent>
          </a:graphicData>
        </a:graphic>
      </p:graphicFrame>
      <p:sp>
        <p:nvSpPr>
          <p:cNvPr id="44042" name="Text Box 8"/>
          <p:cNvSpPr txBox="1">
            <a:spLocks noChangeArrowheads="1"/>
          </p:cNvSpPr>
          <p:nvPr/>
        </p:nvSpPr>
        <p:spPr bwMode="auto">
          <a:xfrm>
            <a:off x="1709738" y="354807"/>
            <a:ext cx="61841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lgn="just" eaLnBrk="1" hangingPunct="1">
              <a:spcBef>
                <a:spcPct val="0"/>
              </a:spcBef>
              <a:buClrTx/>
              <a:buSzTx/>
              <a:buFontTx/>
              <a:buNone/>
            </a:pPr>
            <a:r>
              <a:rPr lang="zh-CN" altLang="en-US" sz="2400">
                <a:latin typeface="Times New Roman" panose="02020603050405020304" pitchFamily="18" charset="0"/>
                <a:ea typeface="黑体" panose="02010609060101010101" pitchFamily="49" charset="-122"/>
              </a:rPr>
              <a:t>语句</a:t>
            </a:r>
            <a:r>
              <a:rPr lang="en-US" altLang="zh-CN" sz="2400">
                <a:latin typeface="Times New Roman" panose="02020603050405020304" pitchFamily="18" charset="0"/>
                <a:ea typeface="黑体" panose="02010609060101010101" pitchFamily="49" charset="-122"/>
                <a:cs typeface="Arial Unicode MS" panose="020B0604020202020204" pitchFamily="34" charset="-122"/>
              </a:rPr>
              <a:t>sum=(10+20)*(num+square);</a:t>
            </a:r>
            <a:r>
              <a:rPr lang="zh-CN" altLang="en-US" sz="2400">
                <a:latin typeface="Times New Roman" panose="02020603050405020304" pitchFamily="18" charset="0"/>
                <a:ea typeface="黑体" panose="02010609060101010101" pitchFamily="49" charset="-122"/>
              </a:rPr>
              <a:t>的翻译过程</a:t>
            </a:r>
          </a:p>
        </p:txBody>
      </p:sp>
      <p:graphicFrame>
        <p:nvGraphicFramePr>
          <p:cNvPr id="12" name="Object 2"/>
          <p:cNvGraphicFramePr>
            <a:graphicFrameLocks noGrp="1" noChangeAspect="1"/>
          </p:cNvGraphicFramePr>
          <p:nvPr>
            <p:ph idx="1"/>
            <p:extLst>
              <p:ext uri="{D42A27DB-BD31-4B8C-83A1-F6EECF244321}">
                <p14:modId xmlns:p14="http://schemas.microsoft.com/office/powerpoint/2010/main" val="250886674"/>
              </p:ext>
            </p:extLst>
          </p:nvPr>
        </p:nvGraphicFramePr>
        <p:xfrm>
          <a:off x="1475656" y="954222"/>
          <a:ext cx="6275388" cy="673100"/>
        </p:xfrm>
        <a:graphic>
          <a:graphicData uri="http://schemas.openxmlformats.org/presentationml/2006/ole">
            <mc:AlternateContent xmlns:mc="http://schemas.openxmlformats.org/markup-compatibility/2006">
              <mc:Choice xmlns:v="urn:schemas-microsoft-com:vml" Requires="v">
                <p:oleObj spid="_x0000_s2303" name="Visio" r:id="rId5" imgW="4114835" imgH="442063" progId="Visio.Drawing.11">
                  <p:embed/>
                </p:oleObj>
              </mc:Choice>
              <mc:Fallback>
                <p:oleObj name="Visio" r:id="rId5" imgW="4114835" imgH="442063" progId="Visio.Drawing.11">
                  <p:embed/>
                  <p:pic>
                    <p:nvPicPr>
                      <p:cNvPr id="952322" name="Object 2"/>
                      <p:cNvPicPr>
                        <a:picLocks noChangeAspect="1" noChangeArrowheads="1"/>
                      </p:cNvPicPr>
                      <p:nvPr/>
                    </p:nvPicPr>
                    <p:blipFill>
                      <a:blip r:embed="rId6"/>
                      <a:srcRect/>
                      <a:stretch>
                        <a:fillRect/>
                      </a:stretch>
                    </p:blipFill>
                    <p:spPr bwMode="auto">
                      <a:xfrm>
                        <a:off x="1475656" y="954222"/>
                        <a:ext cx="6275388" cy="6731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62028093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952323"/>
                                        </p:tgtEl>
                                        <p:attrNameLst>
                                          <p:attrName>style.visibility</p:attrName>
                                        </p:attrNameLst>
                                      </p:cBhvr>
                                      <p:to>
                                        <p:strVal val="visible"/>
                                      </p:to>
                                    </p:set>
                                    <p:anim calcmode="lin" valueType="num">
                                      <p:cBhvr additive="base">
                                        <p:cTn id="13" dur="500" fill="hold"/>
                                        <p:tgtEl>
                                          <p:spTgt spid="952323"/>
                                        </p:tgtEl>
                                        <p:attrNameLst>
                                          <p:attrName>ppt_x</p:attrName>
                                        </p:attrNameLst>
                                      </p:cBhvr>
                                      <p:tavLst>
                                        <p:tav tm="0">
                                          <p:val>
                                            <p:strVal val="#ppt_x"/>
                                          </p:val>
                                        </p:tav>
                                        <p:tav tm="100000">
                                          <p:val>
                                            <p:strVal val="#ppt_x"/>
                                          </p:val>
                                        </p:tav>
                                      </p:tavLst>
                                    </p:anim>
                                    <p:anim calcmode="lin" valueType="num">
                                      <p:cBhvr additive="base">
                                        <p:cTn id="14" dur="500" fill="hold"/>
                                        <p:tgtEl>
                                          <p:spTgt spid="9523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6"/>
          <p:cNvSpPr>
            <a:spLocks noGrp="1"/>
          </p:cNvSpPr>
          <p:nvPr>
            <p:ph type="dt" sz="half" idx="10"/>
          </p:nvPr>
        </p:nvSpPr>
        <p:spPr>
          <a:ln>
            <a:miter lim="800000"/>
            <a:headEnd/>
            <a:tailEnd/>
          </a:ln>
        </p:spPr>
        <p:txBody>
          <a:bodyPr anchor="t"/>
          <a:lstStyle/>
          <a:p>
            <a:pPr>
              <a:defRPr/>
            </a:pPr>
            <a:fld id="{12884D2A-7079-463D-87D6-EAA1738EA166}" type="datetime1">
              <a:rPr lang="zh-CN" altLang="en-US">
                <a:latin typeface="+mn-lt"/>
              </a:rPr>
              <a:pPr>
                <a:defRPr/>
              </a:pPr>
              <a:t>2024/3/5</a:t>
            </a:fld>
            <a:endParaRPr lang="en-US" altLang="zh-CN">
              <a:latin typeface="+mn-lt"/>
            </a:endParaRPr>
          </a:p>
        </p:txBody>
      </p:sp>
      <p:graphicFrame>
        <p:nvGraphicFramePr>
          <p:cNvPr id="952324" name="Object 4"/>
          <p:cNvGraphicFramePr>
            <a:graphicFrameLocks noGrp="1" noChangeAspect="1"/>
          </p:cNvGraphicFramePr>
          <p:nvPr>
            <p:ph sz="quarter" idx="4294967295"/>
            <p:extLst>
              <p:ext uri="{D42A27DB-BD31-4B8C-83A1-F6EECF244321}">
                <p14:modId xmlns:p14="http://schemas.microsoft.com/office/powerpoint/2010/main" val="2781082775"/>
              </p:ext>
            </p:extLst>
          </p:nvPr>
        </p:nvGraphicFramePr>
        <p:xfrm>
          <a:off x="3305175" y="2447925"/>
          <a:ext cx="2114550" cy="2644775"/>
        </p:xfrm>
        <a:graphic>
          <a:graphicData uri="http://schemas.openxmlformats.org/presentationml/2006/ole">
            <mc:AlternateContent xmlns:mc="http://schemas.openxmlformats.org/markup-compatibility/2006">
              <mc:Choice xmlns:v="urn:schemas-microsoft-com:vml" Requires="v">
                <p:oleObj spid="_x0000_s3325" name="Visio" r:id="rId3" imgW="1043141" imgH="1304765" progId="Visio.Drawing.11">
                  <p:embed/>
                </p:oleObj>
              </mc:Choice>
              <mc:Fallback>
                <p:oleObj name="Visio" r:id="rId3" imgW="1043141" imgH="1304765" progId="Visio.Drawing.11">
                  <p:embed/>
                  <p:pic>
                    <p:nvPicPr>
                      <p:cNvPr id="952324" name="Object 4"/>
                      <p:cNvPicPr>
                        <a:picLocks noChangeAspect="1" noChangeArrowheads="1"/>
                      </p:cNvPicPr>
                      <p:nvPr/>
                    </p:nvPicPr>
                    <p:blipFill>
                      <a:blip r:embed="rId4"/>
                      <a:srcRect/>
                      <a:stretch>
                        <a:fillRect/>
                      </a:stretch>
                    </p:blipFill>
                    <p:spPr bwMode="auto">
                      <a:xfrm>
                        <a:off x="3305175" y="2447925"/>
                        <a:ext cx="2114550" cy="2644775"/>
                      </a:xfrm>
                      <a:prstGeom prst="rect">
                        <a:avLst/>
                      </a:prstGeom>
                      <a:noFill/>
                      <a:ln>
                        <a:noFill/>
                      </a:ln>
                      <a:effectLst/>
                      <a:extLst/>
                    </p:spPr>
                  </p:pic>
                </p:oleObj>
              </mc:Fallback>
            </mc:AlternateContent>
          </a:graphicData>
        </a:graphic>
      </p:graphicFrame>
      <p:sp>
        <p:nvSpPr>
          <p:cNvPr id="44042" name="Text Box 8"/>
          <p:cNvSpPr txBox="1">
            <a:spLocks noChangeArrowheads="1"/>
          </p:cNvSpPr>
          <p:nvPr/>
        </p:nvSpPr>
        <p:spPr bwMode="auto">
          <a:xfrm>
            <a:off x="1709738" y="354807"/>
            <a:ext cx="61841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lgn="just" eaLnBrk="1" hangingPunct="1">
              <a:spcBef>
                <a:spcPct val="0"/>
              </a:spcBef>
              <a:buClrTx/>
              <a:buSzTx/>
              <a:buFontTx/>
              <a:buNone/>
            </a:pPr>
            <a:r>
              <a:rPr lang="zh-CN" altLang="en-US" sz="2400">
                <a:latin typeface="Times New Roman" panose="02020603050405020304" pitchFamily="18" charset="0"/>
                <a:ea typeface="黑体" panose="02010609060101010101" pitchFamily="49" charset="-122"/>
              </a:rPr>
              <a:t>语句</a:t>
            </a:r>
            <a:r>
              <a:rPr lang="en-US" altLang="zh-CN" sz="2400">
                <a:latin typeface="Times New Roman" panose="02020603050405020304" pitchFamily="18" charset="0"/>
                <a:ea typeface="黑体" panose="02010609060101010101" pitchFamily="49" charset="-122"/>
                <a:cs typeface="Arial Unicode MS" panose="020B0604020202020204" pitchFamily="34" charset="-122"/>
              </a:rPr>
              <a:t>sum=(10+20)*(num+square);</a:t>
            </a:r>
            <a:r>
              <a:rPr lang="zh-CN" altLang="en-US" sz="2400">
                <a:latin typeface="Times New Roman" panose="02020603050405020304" pitchFamily="18" charset="0"/>
                <a:ea typeface="黑体" panose="02010609060101010101" pitchFamily="49" charset="-122"/>
              </a:rPr>
              <a:t>的翻译过程</a:t>
            </a:r>
          </a:p>
        </p:txBody>
      </p:sp>
      <p:graphicFrame>
        <p:nvGraphicFramePr>
          <p:cNvPr id="12" name="Object 3"/>
          <p:cNvGraphicFramePr>
            <a:graphicFrameLocks noGrp="1" noChangeAspect="1"/>
          </p:cNvGraphicFramePr>
          <p:nvPr>
            <p:ph sz="quarter" idx="4294967295"/>
            <p:extLst>
              <p:ext uri="{D42A27DB-BD31-4B8C-83A1-F6EECF244321}">
                <p14:modId xmlns:p14="http://schemas.microsoft.com/office/powerpoint/2010/main" val="641403522"/>
              </p:ext>
            </p:extLst>
          </p:nvPr>
        </p:nvGraphicFramePr>
        <p:xfrm>
          <a:off x="2771800" y="729090"/>
          <a:ext cx="3376613" cy="1718835"/>
        </p:xfrm>
        <a:graphic>
          <a:graphicData uri="http://schemas.openxmlformats.org/presentationml/2006/ole">
            <mc:AlternateContent xmlns:mc="http://schemas.openxmlformats.org/markup-compatibility/2006">
              <mc:Choice xmlns:v="urn:schemas-microsoft-com:vml" Requires="v">
                <p:oleObj spid="_x0000_s3326" name="Visio" r:id="rId5" imgW="2994651" imgH="2278431" progId="Visio.Drawing.11">
                  <p:embed/>
                </p:oleObj>
              </mc:Choice>
              <mc:Fallback>
                <p:oleObj name="Visio" r:id="rId5" imgW="2994651" imgH="2278431" progId="Visio.Drawing.11">
                  <p:embed/>
                  <p:pic>
                    <p:nvPicPr>
                      <p:cNvPr id="952323" name="Object 3"/>
                      <p:cNvPicPr>
                        <a:picLocks noChangeAspect="1" noChangeArrowheads="1"/>
                      </p:cNvPicPr>
                      <p:nvPr/>
                    </p:nvPicPr>
                    <p:blipFill>
                      <a:blip r:embed="rId6"/>
                      <a:srcRect/>
                      <a:stretch>
                        <a:fillRect/>
                      </a:stretch>
                    </p:blipFill>
                    <p:spPr bwMode="auto">
                      <a:xfrm>
                        <a:off x="2771800" y="729090"/>
                        <a:ext cx="3376613" cy="171883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00807915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952324"/>
                                        </p:tgtEl>
                                        <p:attrNameLst>
                                          <p:attrName>style.visibility</p:attrName>
                                        </p:attrNameLst>
                                      </p:cBhvr>
                                      <p:to>
                                        <p:strVal val="visible"/>
                                      </p:to>
                                    </p:set>
                                    <p:animEffect transition="in" filter="wipe(up)">
                                      <p:cBhvr>
                                        <p:cTn id="13" dur="500"/>
                                        <p:tgtEl>
                                          <p:spTgt spid="952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071538" y="4529094"/>
            <a:ext cx="6083717" cy="400110"/>
          </a:xfrm>
          <a:prstGeom prst="rect">
            <a:avLst/>
          </a:prstGeom>
        </p:spPr>
        <p:txBody>
          <a:bodyPr wrap="none">
            <a:spAutoFit/>
          </a:bodyPr>
          <a:lstStyle/>
          <a:p>
            <a:pPr lvl="0">
              <a:spcBef>
                <a:spcPct val="30000"/>
              </a:spcBef>
            </a:pPr>
            <a:r>
              <a:rPr lang="zh-CN" altLang="en-US" sz="2000" b="1" dirty="0">
                <a:latin typeface="华文楷体" panose="02010600040101010101" pitchFamily="2" charset="-122"/>
                <a:ea typeface="华文楷体" panose="02010600040101010101" pitchFamily="2" charset="-122"/>
              </a:rPr>
              <a:t>编译：将</a:t>
            </a:r>
            <a:r>
              <a:rPr lang="zh-CN" altLang="en-US" sz="2000" b="1" dirty="0">
                <a:solidFill>
                  <a:srgbClr val="0000FF"/>
                </a:solidFill>
                <a:latin typeface="华文楷体" panose="02010600040101010101" pitchFamily="2" charset="-122"/>
                <a:ea typeface="华文楷体" panose="02010600040101010101" pitchFamily="2" charset="-122"/>
              </a:rPr>
              <a:t>高级语言</a:t>
            </a:r>
            <a:r>
              <a:rPr lang="zh-CN" altLang="en-US" sz="2000" b="1" dirty="0">
                <a:latin typeface="华文楷体" panose="02010600040101010101" pitchFamily="2" charset="-122"/>
                <a:ea typeface="华文楷体" panose="02010600040101010101" pitchFamily="2" charset="-122"/>
              </a:rPr>
              <a:t>翻译成</a:t>
            </a:r>
            <a:r>
              <a:rPr lang="zh-CN" altLang="en-US" sz="2000" b="1" dirty="0">
                <a:solidFill>
                  <a:srgbClr val="0000FF"/>
                </a:solidFill>
                <a:latin typeface="华文楷体" panose="02010600040101010101" pitchFamily="2" charset="-122"/>
                <a:ea typeface="华文楷体" panose="02010600040101010101" pitchFamily="2" charset="-122"/>
              </a:rPr>
              <a:t>汇编语言或机器语言</a:t>
            </a:r>
            <a:r>
              <a:rPr lang="zh-CN" altLang="en-US" sz="2000" b="1" dirty="0">
                <a:latin typeface="华文楷体" panose="02010600040101010101" pitchFamily="2" charset="-122"/>
                <a:ea typeface="华文楷体" panose="02010600040101010101" pitchFamily="2" charset="-122"/>
              </a:rPr>
              <a:t>的过程</a:t>
            </a:r>
          </a:p>
        </p:txBody>
      </p:sp>
      <p:cxnSp>
        <p:nvCxnSpPr>
          <p:cNvPr id="33" name="直接连接符 32"/>
          <p:cNvCxnSpPr/>
          <p:nvPr/>
        </p:nvCxnSpPr>
        <p:spPr>
          <a:xfrm>
            <a:off x="2195736" y="4857766"/>
            <a:ext cx="93610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2267744" y="4804964"/>
            <a:ext cx="800219" cy="338554"/>
          </a:xfrm>
          <a:prstGeom prst="rect">
            <a:avLst/>
          </a:prstGeom>
        </p:spPr>
        <p:txBody>
          <a:bodyPr wrap="none">
            <a:spAutoFit/>
          </a:bodyPr>
          <a:lstStyle/>
          <a:p>
            <a:r>
              <a:rPr lang="zh-CN" altLang="en-US" sz="16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源语言</a:t>
            </a:r>
            <a:endParaRPr lang="zh-CN" altLang="en-US" sz="1400" dirty="0"/>
          </a:p>
        </p:txBody>
      </p:sp>
      <p:cxnSp>
        <p:nvCxnSpPr>
          <p:cNvPr id="39" name="直接连接符 38"/>
          <p:cNvCxnSpPr/>
          <p:nvPr/>
        </p:nvCxnSpPr>
        <p:spPr>
          <a:xfrm>
            <a:off x="3995936" y="4857766"/>
            <a:ext cx="22322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572000" y="4804964"/>
            <a:ext cx="954107" cy="338554"/>
          </a:xfrm>
          <a:prstGeom prst="rect">
            <a:avLst/>
          </a:prstGeom>
        </p:spPr>
        <p:txBody>
          <a:bodyPr wrap="none">
            <a:spAutoFit/>
          </a:bodyPr>
          <a:lstStyle/>
          <a:p>
            <a:r>
              <a:rPr lang="zh-CN" altLang="en-US" sz="16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目标</a:t>
            </a:r>
            <a:r>
              <a:rPr lang="zh-CN" altLang="en-US" sz="1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语言</a:t>
            </a:r>
            <a:endParaRPr lang="zh-CN" altLang="en-US" sz="1400" dirty="0"/>
          </a:p>
        </p:txBody>
      </p:sp>
      <p:sp>
        <p:nvSpPr>
          <p:cNvPr id="29" name="Rectangle 2"/>
          <p:cNvSpPr>
            <a:spLocks noGrp="1" noChangeArrowheads="1"/>
          </p:cNvSpPr>
          <p:nvPr>
            <p:ph type="title"/>
          </p:nvPr>
        </p:nvSpPr>
        <p:spPr>
          <a:xfrm>
            <a:off x="755576" y="267494"/>
            <a:ext cx="7931224" cy="360040"/>
          </a:xfrm>
        </p:spPr>
        <p:txBody>
          <a:bodyPr>
            <a:noAutofit/>
          </a:bodyPr>
          <a:lstStyle/>
          <a:p>
            <a:r>
              <a:rPr lang="en-US" altLang="zh-CN" sz="3000" spc="300">
                <a:solidFill>
                  <a:schemeClr val="tx1"/>
                </a:solidFill>
                <a:latin typeface="微软雅黑" panose="020B0503020204020204" pitchFamily="34" charset="-122"/>
                <a:ea typeface="微软雅黑" panose="020B0503020204020204" pitchFamily="34" charset="-122"/>
              </a:rPr>
              <a:t>1.1 </a:t>
            </a:r>
            <a:r>
              <a:rPr lang="zh-CN" altLang="en-US" sz="3000" spc="300">
                <a:solidFill>
                  <a:schemeClr val="tx1"/>
                </a:solidFill>
                <a:latin typeface="微软雅黑" panose="020B0503020204020204" pitchFamily="34" charset="-122"/>
                <a:ea typeface="微软雅黑" panose="020B0503020204020204" pitchFamily="34" charset="-122"/>
              </a:rPr>
              <a:t>什么是编译？</a:t>
            </a:r>
            <a:endParaRPr lang="zh-CN" altLang="en-US" sz="3000" spc="300" dirty="0">
              <a:solidFill>
                <a:schemeClr val="tx1"/>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786" y="195486"/>
            <a:ext cx="756363" cy="432048"/>
            <a:chOff x="-786" y="195486"/>
            <a:chExt cx="756363" cy="432048"/>
          </a:xfrm>
        </p:grpSpPr>
        <p:sp>
          <p:nvSpPr>
            <p:cNvPr id="31" name="五边形 30"/>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4" name="五边形 33"/>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41" name="Group 38"/>
          <p:cNvGrpSpPr/>
          <p:nvPr/>
        </p:nvGrpSpPr>
        <p:grpSpPr bwMode="auto">
          <a:xfrm>
            <a:off x="2354552" y="1301883"/>
            <a:ext cx="1931011" cy="3198597"/>
            <a:chOff x="945" y="1304"/>
            <a:chExt cx="1134" cy="2533"/>
          </a:xfrm>
        </p:grpSpPr>
        <p:sp>
          <p:nvSpPr>
            <p:cNvPr id="42" name="Rectangle 4"/>
            <p:cNvSpPr>
              <a:spLocks noChangeArrowheads="1"/>
            </p:cNvSpPr>
            <p:nvPr/>
          </p:nvSpPr>
          <p:spPr bwMode="auto">
            <a:xfrm>
              <a:off x="945" y="3348"/>
              <a:ext cx="1134" cy="489"/>
            </a:xfrm>
            <a:prstGeom prst="rect">
              <a:avLst/>
            </a:prstGeom>
            <a:solidFill>
              <a:schemeClr val="accent2">
                <a:lumMod val="40000"/>
                <a:lumOff val="6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机器语言</a:t>
              </a:r>
              <a:endParaRPr lang="zh-CN" altLang="en-US" sz="2000" b="1" dirty="0">
                <a:solidFill>
                  <a:prstClr val="black"/>
                </a:solidFill>
                <a:latin typeface="Times New Roman" panose="02020603050405020304" pitchFamily="18" charset="0"/>
                <a:ea typeface="楷体_GB2312" pitchFamily="49" charset="-122"/>
                <a:cs typeface="Times New Roman" panose="02020603050405020304" pitchFamily="18" charset="0"/>
              </a:endParaRPr>
            </a:p>
            <a:p>
              <a:pPr algn="ct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rPr>
                <a:t>(Machine Language )</a:t>
              </a:r>
              <a:endParaRPr lang="zh-CN" altLang="en-US" sz="1400" b="1" dirty="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43" name="Rectangle 8"/>
            <p:cNvSpPr>
              <a:spLocks noChangeArrowheads="1"/>
            </p:cNvSpPr>
            <p:nvPr/>
          </p:nvSpPr>
          <p:spPr bwMode="auto">
            <a:xfrm>
              <a:off x="945" y="2273"/>
              <a:ext cx="1134" cy="489"/>
            </a:xfrm>
            <a:prstGeom prst="rect">
              <a:avLst/>
            </a:prstGeom>
            <a:solidFill>
              <a:schemeClr val="accent2">
                <a:lumMod val="40000"/>
                <a:lumOff val="6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汇编语言</a:t>
              </a:r>
              <a:r>
                <a:rPr lang="en-US" altLang="zh-CN" sz="2000" b="1" dirty="0">
                  <a:solidFill>
                    <a:prstClr val="black"/>
                  </a:solidFill>
                  <a:latin typeface="Times New Roman" panose="02020603050405020304" pitchFamily="18" charset="0"/>
                  <a:ea typeface="楷体_GB2312" pitchFamily="49" charset="-122"/>
                  <a:cs typeface="Times New Roman" panose="02020603050405020304" pitchFamily="18" charset="0"/>
                </a:rPr>
                <a:t> </a:t>
              </a:r>
            </a:p>
            <a:p>
              <a:pPr algn="ct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rPr>
                <a:t>(Assembly Language )</a:t>
              </a:r>
              <a:endParaRPr lang="zh-CN" altLang="en-US" sz="1400" b="1" dirty="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44" name="Rectangle 12"/>
            <p:cNvSpPr>
              <a:spLocks noChangeArrowheads="1"/>
            </p:cNvSpPr>
            <p:nvPr/>
          </p:nvSpPr>
          <p:spPr bwMode="auto">
            <a:xfrm>
              <a:off x="945" y="1304"/>
              <a:ext cx="1118" cy="496"/>
            </a:xfrm>
            <a:prstGeom prst="rect">
              <a:avLst/>
            </a:prstGeom>
            <a:solidFill>
              <a:schemeClr val="accent2">
                <a:lumMod val="40000"/>
                <a:lumOff val="6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高级语言</a:t>
              </a:r>
              <a:endParaRPr lang="en-US" altLang="zh-CN" sz="2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rPr>
                <a:t>( High Level Language )</a:t>
              </a:r>
              <a:endParaRPr lang="zh-CN" altLang="en-US" sz="1400" b="1" dirty="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grpSp>
      <p:grpSp>
        <p:nvGrpSpPr>
          <p:cNvPr id="45" name="Group 14"/>
          <p:cNvGrpSpPr/>
          <p:nvPr/>
        </p:nvGrpSpPr>
        <p:grpSpPr bwMode="auto">
          <a:xfrm>
            <a:off x="4803025" y="3347477"/>
            <a:ext cx="1224505" cy="769323"/>
            <a:chOff x="3802" y="3069"/>
            <a:chExt cx="900" cy="646"/>
          </a:xfrm>
        </p:grpSpPr>
        <p:sp>
          <p:nvSpPr>
            <p:cNvPr id="46" name="Line 16"/>
            <p:cNvSpPr>
              <a:spLocks noChangeShapeType="1"/>
            </p:cNvSpPr>
            <p:nvPr/>
          </p:nvSpPr>
          <p:spPr bwMode="auto">
            <a:xfrm rot="10800000" flipV="1">
              <a:off x="4241" y="3518"/>
              <a:ext cx="0" cy="197"/>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prstClr val="black"/>
                </a:solidFill>
              </a:endParaRPr>
            </a:p>
          </p:txBody>
        </p:sp>
        <p:sp>
          <p:nvSpPr>
            <p:cNvPr id="47" name="Rectangle 15"/>
            <p:cNvSpPr>
              <a:spLocks noChangeArrowheads="1"/>
            </p:cNvSpPr>
            <p:nvPr/>
          </p:nvSpPr>
          <p:spPr bwMode="auto">
            <a:xfrm>
              <a:off x="3802" y="3069"/>
              <a:ext cx="900" cy="469"/>
            </a:xfrm>
            <a:prstGeom prst="rect">
              <a:avLst/>
            </a:prstGeom>
            <a:solidFill>
              <a:schemeClr val="accent5">
                <a:lumMod val="60000"/>
                <a:lumOff val="4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汇编</a:t>
              </a:r>
              <a:r>
                <a:rPr lang="en-US" altLang="zh-CN" sz="2000" b="1" dirty="0">
                  <a:solidFill>
                    <a:prstClr val="black"/>
                  </a:solidFill>
                  <a:latin typeface="Times New Roman" panose="02020603050405020304" pitchFamily="18" charset="0"/>
                  <a:ea typeface="楷体_GB2312" pitchFamily="49" charset="-122"/>
                  <a:cs typeface="Times New Roman" panose="02020603050405020304" pitchFamily="18" charset="0"/>
                </a:rPr>
                <a:t> </a:t>
              </a:r>
            </a:p>
            <a:p>
              <a:pPr algn="ct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rPr>
                <a:t>(Assembling)</a:t>
              </a:r>
              <a:endParaRPr lang="zh-CN" altLang="en-US" sz="1400" b="1" dirty="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grpSp>
      <p:grpSp>
        <p:nvGrpSpPr>
          <p:cNvPr id="48" name="Group 22"/>
          <p:cNvGrpSpPr/>
          <p:nvPr/>
        </p:nvGrpSpPr>
        <p:grpSpPr bwMode="auto">
          <a:xfrm>
            <a:off x="4714876" y="1997102"/>
            <a:ext cx="1428760" cy="783614"/>
            <a:chOff x="3696" y="2886"/>
            <a:chExt cx="1143" cy="658"/>
          </a:xfrm>
        </p:grpSpPr>
        <p:sp>
          <p:nvSpPr>
            <p:cNvPr id="49" name="Line 24"/>
            <p:cNvSpPr>
              <a:spLocks noChangeShapeType="1"/>
            </p:cNvSpPr>
            <p:nvPr/>
          </p:nvSpPr>
          <p:spPr bwMode="auto">
            <a:xfrm rot="10200000" flipV="1">
              <a:off x="4241" y="3315"/>
              <a:ext cx="37" cy="229"/>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prstClr val="black"/>
                </a:solidFill>
              </a:endParaRPr>
            </a:p>
          </p:txBody>
        </p:sp>
        <p:sp>
          <p:nvSpPr>
            <p:cNvPr id="50" name="Rectangle 23"/>
            <p:cNvSpPr>
              <a:spLocks noChangeArrowheads="1"/>
            </p:cNvSpPr>
            <p:nvPr/>
          </p:nvSpPr>
          <p:spPr bwMode="auto">
            <a:xfrm>
              <a:off x="3696" y="2886"/>
              <a:ext cx="1143" cy="461"/>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编译</a:t>
              </a:r>
              <a:r>
                <a:rPr lang="en-US" altLang="zh-CN" sz="2000" b="1" dirty="0">
                  <a:solidFill>
                    <a:prstClr val="black"/>
                  </a:solidFill>
                  <a:latin typeface="Times New Roman" panose="02020603050405020304" pitchFamily="18" charset="0"/>
                  <a:ea typeface="楷体_GB2312" pitchFamily="49" charset="-122"/>
                  <a:cs typeface="Times New Roman" panose="02020603050405020304" pitchFamily="18" charset="0"/>
                </a:rPr>
                <a:t> </a:t>
              </a:r>
            </a:p>
            <a:p>
              <a:pPr algn="ct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rPr>
                <a:t>(Compiling)</a:t>
              </a:r>
              <a:endParaRPr lang="zh-CN" altLang="en-US" sz="1400" b="1" dirty="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grpSp>
      <p:sp>
        <p:nvSpPr>
          <p:cNvPr id="51" name="Oval 26"/>
          <p:cNvSpPr>
            <a:spLocks noChangeArrowheads="1"/>
          </p:cNvSpPr>
          <p:nvPr/>
        </p:nvSpPr>
        <p:spPr bwMode="auto">
          <a:xfrm>
            <a:off x="4360673" y="4110693"/>
            <a:ext cx="2211591" cy="341959"/>
          </a:xfrm>
          <a:prstGeom prst="ellipse">
            <a:avLst/>
          </a:prstGeom>
          <a:solidFill>
            <a:schemeClr val="accent2">
              <a:lumMod val="40000"/>
              <a:lumOff val="60000"/>
            </a:schemeClr>
          </a:solidFill>
          <a:ln w="9525">
            <a:solidFill>
              <a:schemeClr val="tx1"/>
            </a:solidFill>
            <a:round/>
          </a:ln>
          <a:effectLst/>
        </p:spPr>
        <p:txBody>
          <a:bodyPr wrap="none" anchor="ctr"/>
          <a:lstStyle/>
          <a:p>
            <a:pPr algn="ctr"/>
            <a:r>
              <a:rPr lang="en-US" altLang="zh-CN" sz="2000" b="1" dirty="0">
                <a:solidFill>
                  <a:prstClr val="black"/>
                </a:solidFill>
                <a:latin typeface="Times New Roman" panose="02020603050405020304" pitchFamily="18" charset="0"/>
                <a:ea typeface="楷体_GB2312" pitchFamily="49" charset="-122"/>
                <a:cs typeface="Times New Roman" panose="02020603050405020304" pitchFamily="18" charset="0"/>
              </a:rPr>
              <a:t>C706 0000 0002</a:t>
            </a:r>
            <a:endParaRPr lang="zh-CN" altLang="en-US" sz="2000" b="1" dirty="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52" name="Oval 27"/>
          <p:cNvSpPr>
            <a:spLocks noChangeArrowheads="1"/>
          </p:cNvSpPr>
          <p:nvPr/>
        </p:nvSpPr>
        <p:spPr bwMode="auto">
          <a:xfrm>
            <a:off x="4370199" y="2781505"/>
            <a:ext cx="2160572" cy="341454"/>
          </a:xfrm>
          <a:prstGeom prst="ellipse">
            <a:avLst/>
          </a:prstGeom>
          <a:solidFill>
            <a:schemeClr val="accent2">
              <a:lumMod val="40000"/>
              <a:lumOff val="60000"/>
            </a:schemeClr>
          </a:solidFill>
          <a:ln w="9525">
            <a:solidFill>
              <a:schemeClr val="tx1"/>
            </a:solidFill>
            <a:round/>
          </a:ln>
          <a:effectLst/>
        </p:spPr>
        <p:txBody>
          <a:bodyPr wrap="none" anchor="ctr"/>
          <a:lstStyle/>
          <a:p>
            <a:pPr algn="ctr"/>
            <a:r>
              <a:rPr lang="en-US" altLang="zh-CN" sz="2000" b="1" dirty="0">
                <a:solidFill>
                  <a:prstClr val="black"/>
                </a:solidFill>
                <a:latin typeface="Times New Roman" panose="02020603050405020304" pitchFamily="18" charset="0"/>
                <a:ea typeface="楷体_GB2312" pitchFamily="49" charset="-122"/>
                <a:cs typeface="Times New Roman" panose="02020603050405020304" pitchFamily="18" charset="0"/>
              </a:rPr>
              <a:t>MOV X, 2</a:t>
            </a:r>
          </a:p>
        </p:txBody>
      </p:sp>
      <p:sp>
        <p:nvSpPr>
          <p:cNvPr id="53" name="Oval 28"/>
          <p:cNvSpPr>
            <a:spLocks noChangeArrowheads="1"/>
          </p:cNvSpPr>
          <p:nvPr/>
        </p:nvSpPr>
        <p:spPr bwMode="auto">
          <a:xfrm>
            <a:off x="4370199" y="1401223"/>
            <a:ext cx="2160572" cy="364416"/>
          </a:xfrm>
          <a:prstGeom prst="ellipse">
            <a:avLst/>
          </a:prstGeom>
          <a:solidFill>
            <a:schemeClr val="accent2">
              <a:lumMod val="40000"/>
              <a:lumOff val="60000"/>
            </a:schemeClr>
          </a:solidFill>
          <a:ln w="9525">
            <a:solidFill>
              <a:schemeClr val="tx1"/>
            </a:solidFill>
            <a:round/>
          </a:ln>
          <a:effectLst/>
        </p:spPr>
        <p:txBody>
          <a:bodyPr wrap="none" anchor="ctr"/>
          <a:lstStyle/>
          <a:p>
            <a:pPr algn="ctr"/>
            <a:r>
              <a:rPr lang="en-US" altLang="zh-CN" sz="2000" b="1" dirty="0">
                <a:solidFill>
                  <a:prstClr val="black"/>
                </a:solidFill>
                <a:latin typeface="Times New Roman" panose="02020603050405020304" pitchFamily="18" charset="0"/>
                <a:ea typeface="楷体_GB2312" pitchFamily="49" charset="-122"/>
                <a:cs typeface="Times New Roman" panose="02020603050405020304" pitchFamily="18" charset="0"/>
              </a:rPr>
              <a:t>x = 2</a:t>
            </a:r>
          </a:p>
        </p:txBody>
      </p:sp>
      <p:sp>
        <p:nvSpPr>
          <p:cNvPr id="54" name="Line 16"/>
          <p:cNvSpPr>
            <a:spLocks noChangeShapeType="1"/>
          </p:cNvSpPr>
          <p:nvPr/>
        </p:nvSpPr>
        <p:spPr bwMode="auto">
          <a:xfrm rot="10800000" flipV="1">
            <a:off x="5391537" y="3122959"/>
            <a:ext cx="0" cy="234608"/>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prstClr val="black"/>
              </a:solidFill>
            </a:endParaRPr>
          </a:p>
        </p:txBody>
      </p:sp>
      <p:sp>
        <p:nvSpPr>
          <p:cNvPr id="55" name="Line 16"/>
          <p:cNvSpPr>
            <a:spLocks noChangeShapeType="1"/>
          </p:cNvSpPr>
          <p:nvPr/>
        </p:nvSpPr>
        <p:spPr bwMode="auto">
          <a:xfrm rot="10800000" flipV="1">
            <a:off x="5393477" y="1765638"/>
            <a:ext cx="0" cy="234608"/>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prstClr val="black"/>
              </a:solidFill>
            </a:endParaRPr>
          </a:p>
        </p:txBody>
      </p:sp>
      <p:grpSp>
        <p:nvGrpSpPr>
          <p:cNvPr id="56" name="Group 39"/>
          <p:cNvGrpSpPr/>
          <p:nvPr/>
        </p:nvGrpSpPr>
        <p:grpSpPr bwMode="auto">
          <a:xfrm>
            <a:off x="6598135" y="1571618"/>
            <a:ext cx="1260013" cy="2714644"/>
            <a:chOff x="3742" y="1495"/>
            <a:chExt cx="870" cy="2177"/>
          </a:xfrm>
        </p:grpSpPr>
        <p:sp>
          <p:nvSpPr>
            <p:cNvPr id="57" name="Rectangle 30"/>
            <p:cNvSpPr>
              <a:spLocks noChangeArrowheads="1"/>
            </p:cNvSpPr>
            <p:nvPr/>
          </p:nvSpPr>
          <p:spPr bwMode="auto">
            <a:xfrm>
              <a:off x="3742" y="2262"/>
              <a:ext cx="870" cy="488"/>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编译</a:t>
              </a:r>
              <a:r>
                <a:rPr lang="en-US" altLang="zh-CN" sz="2000" b="1" dirty="0">
                  <a:solidFill>
                    <a:prstClr val="black"/>
                  </a:solidFill>
                  <a:latin typeface="Times New Roman" panose="02020603050405020304" pitchFamily="18" charset="0"/>
                  <a:ea typeface="楷体_GB2312" pitchFamily="49" charset="-122"/>
                  <a:cs typeface="Times New Roman" panose="02020603050405020304" pitchFamily="18" charset="0"/>
                </a:rPr>
                <a:t> </a:t>
              </a:r>
            </a:p>
            <a:p>
              <a:pPr algn="ctr"/>
              <a:r>
                <a:rPr lang="en-US" altLang="zh-CN" sz="1400" b="1" dirty="0">
                  <a:solidFill>
                    <a:prstClr val="black"/>
                  </a:solidFill>
                  <a:latin typeface="Times New Roman" panose="02020603050405020304" pitchFamily="18" charset="0"/>
                  <a:ea typeface="楷体_GB2312" pitchFamily="49" charset="-122"/>
                  <a:cs typeface="Times New Roman" panose="02020603050405020304" pitchFamily="18" charset="0"/>
                </a:rPr>
                <a:t>(Compiling)</a:t>
              </a:r>
              <a:endParaRPr lang="zh-CN" altLang="en-US" sz="1400" b="1" dirty="0">
                <a:solidFill>
                  <a:prstClr val="black"/>
                </a:solidFill>
                <a:latin typeface="Times New Roman" panose="02020603050405020304" pitchFamily="18" charset="0"/>
                <a:ea typeface="楷体_GB2312" pitchFamily="49" charset="-122"/>
                <a:cs typeface="Times New Roman" panose="02020603050405020304" pitchFamily="18" charset="0"/>
              </a:endParaRPr>
            </a:p>
          </p:txBody>
        </p:sp>
        <p:sp>
          <p:nvSpPr>
            <p:cNvPr id="58" name="Freeform 33"/>
            <p:cNvSpPr/>
            <p:nvPr/>
          </p:nvSpPr>
          <p:spPr bwMode="auto">
            <a:xfrm>
              <a:off x="3742" y="1495"/>
              <a:ext cx="435" cy="726"/>
            </a:xfrm>
            <a:custGeom>
              <a:avLst/>
              <a:gdLst>
                <a:gd name="T0" fmla="*/ 0 w 726"/>
                <a:gd name="T1" fmla="*/ 0 h 907"/>
                <a:gd name="T2" fmla="*/ 590 w 726"/>
                <a:gd name="T3" fmla="*/ 363 h 907"/>
                <a:gd name="T4" fmla="*/ 726 w 726"/>
                <a:gd name="T5" fmla="*/ 907 h 907"/>
                <a:gd name="T6" fmla="*/ 0 60000 65536"/>
                <a:gd name="T7" fmla="*/ 0 60000 65536"/>
                <a:gd name="T8" fmla="*/ 0 60000 65536"/>
              </a:gdLst>
              <a:ahLst/>
              <a:cxnLst>
                <a:cxn ang="T6">
                  <a:pos x="T0" y="T1"/>
                </a:cxn>
                <a:cxn ang="T7">
                  <a:pos x="T2" y="T3"/>
                </a:cxn>
                <a:cxn ang="T8">
                  <a:pos x="T4" y="T5"/>
                </a:cxn>
              </a:cxnLst>
              <a:rect l="0" t="0" r="r" b="b"/>
              <a:pathLst>
                <a:path w="726" h="907">
                  <a:moveTo>
                    <a:pt x="0" y="0"/>
                  </a:moveTo>
                  <a:cubicBezTo>
                    <a:pt x="234" y="106"/>
                    <a:pt x="469" y="212"/>
                    <a:pt x="590" y="363"/>
                  </a:cubicBezTo>
                  <a:cubicBezTo>
                    <a:pt x="711" y="514"/>
                    <a:pt x="703" y="816"/>
                    <a:pt x="726" y="907"/>
                  </a:cubicBezTo>
                </a:path>
              </a:pathLst>
            </a:custGeom>
            <a:noFill/>
            <a:ln w="12700">
              <a:solidFill>
                <a:schemeClr val="tx1"/>
              </a:solidFill>
              <a:rou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prstClr val="black"/>
                </a:solidFill>
              </a:endParaRPr>
            </a:p>
          </p:txBody>
        </p:sp>
        <p:sp>
          <p:nvSpPr>
            <p:cNvPr id="59" name="Freeform 35"/>
            <p:cNvSpPr/>
            <p:nvPr/>
          </p:nvSpPr>
          <p:spPr bwMode="auto">
            <a:xfrm>
              <a:off x="3754" y="2765"/>
              <a:ext cx="423" cy="907"/>
            </a:xfrm>
            <a:custGeom>
              <a:avLst/>
              <a:gdLst>
                <a:gd name="T0" fmla="*/ 681 w 681"/>
                <a:gd name="T1" fmla="*/ 0 h 817"/>
                <a:gd name="T2" fmla="*/ 499 w 681"/>
                <a:gd name="T3" fmla="*/ 635 h 817"/>
                <a:gd name="T4" fmla="*/ 0 w 681"/>
                <a:gd name="T5" fmla="*/ 817 h 817"/>
                <a:gd name="T6" fmla="*/ 0 60000 65536"/>
                <a:gd name="T7" fmla="*/ 0 60000 65536"/>
                <a:gd name="T8" fmla="*/ 0 60000 65536"/>
              </a:gdLst>
              <a:ahLst/>
              <a:cxnLst>
                <a:cxn ang="T6">
                  <a:pos x="T0" y="T1"/>
                </a:cxn>
                <a:cxn ang="T7">
                  <a:pos x="T2" y="T3"/>
                </a:cxn>
                <a:cxn ang="T8">
                  <a:pos x="T4" y="T5"/>
                </a:cxn>
              </a:cxnLst>
              <a:rect l="0" t="0" r="r" b="b"/>
              <a:pathLst>
                <a:path w="681" h="817">
                  <a:moveTo>
                    <a:pt x="681" y="0"/>
                  </a:moveTo>
                  <a:cubicBezTo>
                    <a:pt x="647" y="249"/>
                    <a:pt x="613" y="499"/>
                    <a:pt x="499" y="635"/>
                  </a:cubicBezTo>
                  <a:cubicBezTo>
                    <a:pt x="385" y="771"/>
                    <a:pt x="192" y="794"/>
                    <a:pt x="0" y="817"/>
                  </a:cubicBezTo>
                </a:path>
              </a:pathLst>
            </a:custGeom>
            <a:noFill/>
            <a:ln w="12700">
              <a:solidFill>
                <a:schemeClr val="tx1"/>
              </a:solidFill>
              <a:rou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prstClr val="black"/>
                </a:solidFill>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6"/>
          <p:cNvSpPr>
            <a:spLocks noGrp="1"/>
          </p:cNvSpPr>
          <p:nvPr>
            <p:ph type="dt" sz="half" idx="10"/>
          </p:nvPr>
        </p:nvSpPr>
        <p:spPr>
          <a:ln>
            <a:miter lim="800000"/>
            <a:headEnd/>
            <a:tailEnd/>
          </a:ln>
        </p:spPr>
        <p:txBody>
          <a:bodyPr anchor="t"/>
          <a:lstStyle/>
          <a:p>
            <a:pPr>
              <a:defRPr/>
            </a:pPr>
            <a:fld id="{12884D2A-7079-463D-87D6-EAA1738EA166}" type="datetime1">
              <a:rPr lang="zh-CN" altLang="en-US">
                <a:latin typeface="+mn-lt"/>
              </a:rPr>
              <a:pPr>
                <a:defRPr/>
              </a:pPr>
              <a:t>2024/3/5</a:t>
            </a:fld>
            <a:endParaRPr lang="en-US" altLang="zh-CN">
              <a:latin typeface="+mn-lt"/>
            </a:endParaRPr>
          </a:p>
        </p:txBody>
      </p:sp>
      <p:sp>
        <p:nvSpPr>
          <p:cNvPr id="44035" name="灯片编号占位符 8"/>
          <p:cNvSpPr>
            <a:spLocks noGrp="1"/>
          </p:cNvSpPr>
          <p:nvPr>
            <p:ph type="sldNum" sz="quarter" idx="12"/>
          </p:nvPr>
        </p:nvSpPr>
        <p:spPr>
          <a:noFill/>
        </p:spPr>
        <p:txBody>
          <a:bodyPr anchor="t"/>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楷体_GB2312" panose="02010609030101010101" pitchFamily="49"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楷体_GB2312" panose="02010609030101010101" pitchFamily="49"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fld id="{15D603A8-D8E9-4B82-AE1C-B49C7D958A53}" type="slidenum">
              <a:rPr lang="en-US" altLang="zh-CN" sz="1050" b="0">
                <a:ea typeface="宋体" panose="02010600030101010101" pitchFamily="2" charset="-122"/>
              </a:rPr>
              <a:pPr>
                <a:spcBef>
                  <a:spcPct val="0"/>
                </a:spcBef>
                <a:buClrTx/>
                <a:buSzTx/>
                <a:buFontTx/>
                <a:buNone/>
              </a:pPr>
              <a:t>40</a:t>
            </a:fld>
            <a:endParaRPr lang="en-US" altLang="zh-CN" sz="1050" b="0">
              <a:ea typeface="宋体" panose="02010600030101010101" pitchFamily="2" charset="-122"/>
            </a:endParaRPr>
          </a:p>
        </p:txBody>
      </p:sp>
      <p:graphicFrame>
        <p:nvGraphicFramePr>
          <p:cNvPr id="952325" name="Object 5"/>
          <p:cNvGraphicFramePr>
            <a:graphicFrameLocks noGrp="1" noChangeAspect="1"/>
          </p:cNvGraphicFramePr>
          <p:nvPr>
            <p:ph sz="quarter" idx="4294967295"/>
            <p:extLst>
              <p:ext uri="{D42A27DB-BD31-4B8C-83A1-F6EECF244321}">
                <p14:modId xmlns:p14="http://schemas.microsoft.com/office/powerpoint/2010/main" val="3401606708"/>
              </p:ext>
            </p:extLst>
          </p:nvPr>
        </p:nvGraphicFramePr>
        <p:xfrm>
          <a:off x="1835696" y="2643758"/>
          <a:ext cx="5608385" cy="1944216"/>
        </p:xfrm>
        <a:graphic>
          <a:graphicData uri="http://schemas.openxmlformats.org/presentationml/2006/ole">
            <mc:AlternateContent xmlns:mc="http://schemas.openxmlformats.org/markup-compatibility/2006">
              <mc:Choice xmlns:v="urn:schemas-microsoft-com:vml" Requires="v">
                <p:oleObj spid="_x0000_s4348" name="Visio" r:id="rId3" imgW="3205614" imgH="1069515" progId="Visio.Drawing.11">
                  <p:embed/>
                </p:oleObj>
              </mc:Choice>
              <mc:Fallback>
                <p:oleObj name="Visio" r:id="rId3" imgW="3205614" imgH="1069515" progId="Visio.Drawing.11">
                  <p:embed/>
                  <p:pic>
                    <p:nvPicPr>
                      <p:cNvPr id="95232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2643758"/>
                        <a:ext cx="5608385" cy="1944216"/>
                      </a:xfrm>
                      <a:prstGeom prst="rect">
                        <a:avLst/>
                      </a:prstGeom>
                      <a:noFill/>
                      <a:ln>
                        <a:noFill/>
                      </a:ln>
                      <a:effectLst/>
                      <a:extLst/>
                    </p:spPr>
                  </p:pic>
                </p:oleObj>
              </mc:Fallback>
            </mc:AlternateContent>
          </a:graphicData>
        </a:graphic>
      </p:graphicFrame>
      <p:sp>
        <p:nvSpPr>
          <p:cNvPr id="44042" name="Text Box 8"/>
          <p:cNvSpPr txBox="1">
            <a:spLocks noChangeArrowheads="1"/>
          </p:cNvSpPr>
          <p:nvPr/>
        </p:nvSpPr>
        <p:spPr bwMode="auto">
          <a:xfrm>
            <a:off x="1709738" y="354807"/>
            <a:ext cx="61841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lgn="just" eaLnBrk="1" hangingPunct="1">
              <a:spcBef>
                <a:spcPct val="0"/>
              </a:spcBef>
              <a:buClrTx/>
              <a:buSzTx/>
              <a:buFontTx/>
              <a:buNone/>
            </a:pPr>
            <a:r>
              <a:rPr lang="zh-CN" altLang="en-US" sz="2400">
                <a:latin typeface="Times New Roman" panose="02020603050405020304" pitchFamily="18" charset="0"/>
                <a:ea typeface="黑体" panose="02010609060101010101" pitchFamily="49" charset="-122"/>
              </a:rPr>
              <a:t>语句</a:t>
            </a:r>
            <a:r>
              <a:rPr lang="en-US" altLang="zh-CN" sz="2400">
                <a:latin typeface="Times New Roman" panose="02020603050405020304" pitchFamily="18" charset="0"/>
                <a:ea typeface="黑体" panose="02010609060101010101" pitchFamily="49" charset="-122"/>
                <a:cs typeface="Arial Unicode MS" panose="020B0604020202020204" pitchFamily="34" charset="-122"/>
              </a:rPr>
              <a:t>sum=(10+20)*(num+square);</a:t>
            </a:r>
            <a:r>
              <a:rPr lang="zh-CN" altLang="en-US" sz="2400">
                <a:latin typeface="Times New Roman" panose="02020603050405020304" pitchFamily="18" charset="0"/>
                <a:ea typeface="黑体" panose="02010609060101010101" pitchFamily="49" charset="-122"/>
              </a:rPr>
              <a:t>的翻译过程</a:t>
            </a:r>
          </a:p>
        </p:txBody>
      </p:sp>
      <p:graphicFrame>
        <p:nvGraphicFramePr>
          <p:cNvPr id="12" name="Object 4"/>
          <p:cNvGraphicFramePr>
            <a:graphicFrameLocks noGrp="1" noChangeAspect="1"/>
          </p:cNvGraphicFramePr>
          <p:nvPr>
            <p:ph sz="quarter" idx="4294967295"/>
            <p:extLst>
              <p:ext uri="{D42A27DB-BD31-4B8C-83A1-F6EECF244321}">
                <p14:modId xmlns:p14="http://schemas.microsoft.com/office/powerpoint/2010/main" val="599184160"/>
              </p:ext>
            </p:extLst>
          </p:nvPr>
        </p:nvGraphicFramePr>
        <p:xfrm>
          <a:off x="3236656" y="944475"/>
          <a:ext cx="2302464" cy="1599634"/>
        </p:xfrm>
        <a:graphic>
          <a:graphicData uri="http://schemas.openxmlformats.org/presentationml/2006/ole">
            <mc:AlternateContent xmlns:mc="http://schemas.openxmlformats.org/markup-compatibility/2006">
              <mc:Choice xmlns:v="urn:schemas-microsoft-com:vml" Requires="v">
                <p:oleObj spid="_x0000_s4349" name="Visio" r:id="rId5" imgW="1668754" imgH="1158261" progId="Visio.Drawing.11">
                  <p:embed/>
                </p:oleObj>
              </mc:Choice>
              <mc:Fallback>
                <p:oleObj name="Visio" r:id="rId5" imgW="1668754" imgH="1158261" progId="Visio.Drawing.11">
                  <p:embed/>
                  <p:pic>
                    <p:nvPicPr>
                      <p:cNvPr id="952324" name="Object 4"/>
                      <p:cNvPicPr>
                        <a:picLocks noChangeAspect="1" noChangeArrowheads="1"/>
                      </p:cNvPicPr>
                      <p:nvPr/>
                    </p:nvPicPr>
                    <p:blipFill>
                      <a:blip r:embed="rId6"/>
                      <a:srcRect/>
                      <a:stretch>
                        <a:fillRect/>
                      </a:stretch>
                    </p:blipFill>
                    <p:spPr bwMode="auto">
                      <a:xfrm>
                        <a:off x="3236656" y="944475"/>
                        <a:ext cx="2302464" cy="159963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82354499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952325"/>
                                        </p:tgtEl>
                                        <p:attrNameLst>
                                          <p:attrName>style.visibility</p:attrName>
                                        </p:attrNameLst>
                                      </p:cBhvr>
                                      <p:to>
                                        <p:strVal val="visible"/>
                                      </p:to>
                                    </p:set>
                                    <p:anim calcmode="lin" valueType="num">
                                      <p:cBhvr additive="base">
                                        <p:cTn id="7" dur="500" fill="hold"/>
                                        <p:tgtEl>
                                          <p:spTgt spid="952325"/>
                                        </p:tgtEl>
                                        <p:attrNameLst>
                                          <p:attrName>ppt_x</p:attrName>
                                        </p:attrNameLst>
                                      </p:cBhvr>
                                      <p:tavLst>
                                        <p:tav tm="0">
                                          <p:val>
                                            <p:strVal val="#ppt_x"/>
                                          </p:val>
                                        </p:tav>
                                        <p:tav tm="100000">
                                          <p:val>
                                            <p:strVal val="#ppt_x"/>
                                          </p:val>
                                        </p:tav>
                                      </p:tavLst>
                                    </p:anim>
                                    <p:anim calcmode="lin" valueType="num">
                                      <p:cBhvr additive="base">
                                        <p:cTn id="8" dur="500" fill="hold"/>
                                        <p:tgtEl>
                                          <p:spTgt spid="95232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952325"/>
                                        </p:tgtEl>
                                        <p:attrNameLst>
                                          <p:attrName>ppt_x</p:attrName>
                                        </p:attrNameLst>
                                      </p:cBhvr>
                                      <p:tavLst>
                                        <p:tav tm="0">
                                          <p:val>
                                            <p:strVal val="ppt_x"/>
                                          </p:val>
                                        </p:tav>
                                        <p:tav tm="100000">
                                          <p:val>
                                            <p:strVal val="ppt_x"/>
                                          </p:val>
                                        </p:tav>
                                      </p:tavLst>
                                    </p:anim>
                                    <p:anim calcmode="lin" valueType="num">
                                      <p:cBhvr additive="base">
                                        <p:cTn id="13" dur="500"/>
                                        <p:tgtEl>
                                          <p:spTgt spid="952325"/>
                                        </p:tgtEl>
                                        <p:attrNameLst>
                                          <p:attrName>ppt_y</p:attrName>
                                        </p:attrNameLst>
                                      </p:cBhvr>
                                      <p:tavLst>
                                        <p:tav tm="0">
                                          <p:val>
                                            <p:strVal val="ppt_y"/>
                                          </p:val>
                                        </p:tav>
                                        <p:tav tm="100000">
                                          <p:val>
                                            <p:strVal val="1+ppt_h/2"/>
                                          </p:val>
                                        </p:tav>
                                      </p:tavLst>
                                    </p:anim>
                                    <p:set>
                                      <p:cBhvr>
                                        <p:cTn id="14" dur="1" fill="hold">
                                          <p:stCondLst>
                                            <p:cond delay="499"/>
                                          </p:stCondLst>
                                        </p:cTn>
                                        <p:tgtEl>
                                          <p:spTgt spid="952325"/>
                                        </p:tgtEl>
                                        <p:attrNameLst>
                                          <p:attrName>style.visibility</p:attrName>
                                        </p:attrNameLst>
                                      </p:cBhvr>
                                      <p:to>
                                        <p:strVal val="hidden"/>
                                      </p:to>
                                    </p:set>
                                  </p:childTnLst>
                                </p:cTn>
                              </p:par>
                              <p:par>
                                <p:cTn id="15" presetID="2" presetClass="entr" presetSubtype="1"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12"/>
                                        </p:tgtEl>
                                        <p:attrNameLst>
                                          <p:attrName>ppt_x</p:attrName>
                                        </p:attrNameLst>
                                      </p:cBhvr>
                                      <p:tavLst>
                                        <p:tav tm="0">
                                          <p:val>
                                            <p:strVal val="ppt_x"/>
                                          </p:val>
                                        </p:tav>
                                        <p:tav tm="100000">
                                          <p:val>
                                            <p:strVal val="ppt_x"/>
                                          </p:val>
                                        </p:tav>
                                      </p:tavLst>
                                    </p:anim>
                                    <p:anim calcmode="lin" valueType="num">
                                      <p:cBhvr additive="base">
                                        <p:cTn id="23" dur="500"/>
                                        <p:tgtEl>
                                          <p:spTgt spid="12"/>
                                        </p:tgtEl>
                                        <p:attrNameLst>
                                          <p:attrName>ppt_y</p:attrName>
                                        </p:attrNameLst>
                                      </p:cBhvr>
                                      <p:tavLst>
                                        <p:tav tm="0">
                                          <p:val>
                                            <p:strVal val="ppt_y"/>
                                          </p:val>
                                        </p:tav>
                                        <p:tav tm="100000">
                                          <p:val>
                                            <p:strVal val="1+ppt_h/2"/>
                                          </p:val>
                                        </p:tav>
                                      </p:tavLst>
                                    </p:anim>
                                    <p:set>
                                      <p:cBhvr>
                                        <p:cTn id="24"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6"/>
          <p:cNvSpPr>
            <a:spLocks noGrp="1"/>
          </p:cNvSpPr>
          <p:nvPr>
            <p:ph type="dt" sz="half" idx="10"/>
          </p:nvPr>
        </p:nvSpPr>
        <p:spPr>
          <a:ln>
            <a:miter lim="800000"/>
            <a:headEnd/>
            <a:tailEnd/>
          </a:ln>
        </p:spPr>
        <p:txBody>
          <a:bodyPr anchor="t"/>
          <a:lstStyle/>
          <a:p>
            <a:pPr>
              <a:defRPr/>
            </a:pPr>
            <a:fld id="{12884D2A-7079-463D-87D6-EAA1738EA166}" type="datetime1">
              <a:rPr lang="zh-CN" altLang="en-US">
                <a:latin typeface="+mn-lt"/>
              </a:rPr>
              <a:pPr>
                <a:defRPr/>
              </a:pPr>
              <a:t>2024/3/5</a:t>
            </a:fld>
            <a:endParaRPr lang="en-US" altLang="zh-CN">
              <a:latin typeface="+mn-lt"/>
            </a:endParaRPr>
          </a:p>
        </p:txBody>
      </p:sp>
      <p:sp>
        <p:nvSpPr>
          <p:cNvPr id="44035" name="灯片编号占位符 8"/>
          <p:cNvSpPr>
            <a:spLocks noGrp="1"/>
          </p:cNvSpPr>
          <p:nvPr>
            <p:ph type="sldNum" sz="quarter" idx="12"/>
          </p:nvPr>
        </p:nvSpPr>
        <p:spPr>
          <a:noFill/>
        </p:spPr>
        <p:txBody>
          <a:bodyPr anchor="t"/>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楷体_GB2312" panose="02010609030101010101" pitchFamily="49"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楷体_GB2312" panose="02010609030101010101" pitchFamily="49"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fld id="{15D603A8-D8E9-4B82-AE1C-B49C7D958A53}" type="slidenum">
              <a:rPr lang="en-US" altLang="zh-CN" sz="1050" b="0">
                <a:ea typeface="宋体" panose="02010600030101010101" pitchFamily="2" charset="-122"/>
              </a:rPr>
              <a:pPr>
                <a:spcBef>
                  <a:spcPct val="0"/>
                </a:spcBef>
                <a:buClrTx/>
                <a:buSzTx/>
                <a:buFontTx/>
                <a:buNone/>
              </a:pPr>
              <a:t>41</a:t>
            </a:fld>
            <a:endParaRPr lang="en-US" altLang="zh-CN" sz="1050" b="0">
              <a:ea typeface="宋体" panose="02010600030101010101" pitchFamily="2" charset="-122"/>
            </a:endParaRPr>
          </a:p>
        </p:txBody>
      </p:sp>
      <p:graphicFrame>
        <p:nvGraphicFramePr>
          <p:cNvPr id="952326" name="Object 6"/>
          <p:cNvGraphicFramePr>
            <a:graphicFrameLocks noChangeAspect="1"/>
          </p:cNvGraphicFramePr>
          <p:nvPr>
            <p:extLst>
              <p:ext uri="{D42A27DB-BD31-4B8C-83A1-F6EECF244321}">
                <p14:modId xmlns:p14="http://schemas.microsoft.com/office/powerpoint/2010/main" val="3981761279"/>
              </p:ext>
            </p:extLst>
          </p:nvPr>
        </p:nvGraphicFramePr>
        <p:xfrm>
          <a:off x="2123728" y="1131590"/>
          <a:ext cx="4901431" cy="2948769"/>
        </p:xfrm>
        <a:graphic>
          <a:graphicData uri="http://schemas.openxmlformats.org/presentationml/2006/ole">
            <mc:AlternateContent xmlns:mc="http://schemas.openxmlformats.org/markup-compatibility/2006">
              <mc:Choice xmlns:v="urn:schemas-microsoft-com:vml" Requires="v">
                <p:oleObj spid="_x0000_s5247" name="Visio" r:id="rId3" imgW="1647625" imgH="971444" progId="Visio.Drawing.11">
                  <p:embed/>
                </p:oleObj>
              </mc:Choice>
              <mc:Fallback>
                <p:oleObj name="Visio" r:id="rId3" imgW="1647625" imgH="971444" progId="Visio.Drawing.11">
                  <p:embed/>
                  <p:pic>
                    <p:nvPicPr>
                      <p:cNvPr id="952326" name="Object 6"/>
                      <p:cNvPicPr>
                        <a:picLocks noChangeAspect="1" noChangeArrowheads="1"/>
                      </p:cNvPicPr>
                      <p:nvPr/>
                    </p:nvPicPr>
                    <p:blipFill>
                      <a:blip r:embed="rId4"/>
                      <a:srcRect/>
                      <a:stretch>
                        <a:fillRect/>
                      </a:stretch>
                    </p:blipFill>
                    <p:spPr bwMode="auto">
                      <a:xfrm>
                        <a:off x="2123728" y="1131590"/>
                        <a:ext cx="4901431" cy="2948769"/>
                      </a:xfrm>
                      <a:prstGeom prst="rect">
                        <a:avLst/>
                      </a:prstGeom>
                      <a:noFill/>
                      <a:ln>
                        <a:noFill/>
                      </a:ln>
                      <a:effectLst/>
                      <a:extLst/>
                    </p:spPr>
                  </p:pic>
                </p:oleObj>
              </mc:Fallback>
            </mc:AlternateContent>
          </a:graphicData>
        </a:graphic>
      </p:graphicFrame>
      <p:sp>
        <p:nvSpPr>
          <p:cNvPr id="44042" name="Text Box 8"/>
          <p:cNvSpPr txBox="1">
            <a:spLocks noChangeArrowheads="1"/>
          </p:cNvSpPr>
          <p:nvPr/>
        </p:nvSpPr>
        <p:spPr bwMode="auto">
          <a:xfrm>
            <a:off x="1709738" y="354807"/>
            <a:ext cx="61841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lgn="just" eaLnBrk="1" hangingPunct="1">
              <a:spcBef>
                <a:spcPct val="0"/>
              </a:spcBef>
              <a:buClrTx/>
              <a:buSzTx/>
              <a:buFontTx/>
              <a:buNone/>
            </a:pPr>
            <a:r>
              <a:rPr lang="zh-CN" altLang="en-US" sz="2400">
                <a:latin typeface="Times New Roman" panose="02020603050405020304" pitchFamily="18" charset="0"/>
                <a:ea typeface="黑体" panose="02010609060101010101" pitchFamily="49" charset="-122"/>
              </a:rPr>
              <a:t>语句</a:t>
            </a:r>
            <a:r>
              <a:rPr lang="en-US" altLang="zh-CN" sz="2400">
                <a:latin typeface="Times New Roman" panose="02020603050405020304" pitchFamily="18" charset="0"/>
                <a:ea typeface="黑体" panose="02010609060101010101" pitchFamily="49" charset="-122"/>
                <a:cs typeface="Arial Unicode MS" panose="020B0604020202020204" pitchFamily="34" charset="-122"/>
              </a:rPr>
              <a:t>sum=(10+20)*(num+square);</a:t>
            </a:r>
            <a:r>
              <a:rPr lang="zh-CN" altLang="en-US" sz="2400">
                <a:latin typeface="Times New Roman" panose="02020603050405020304" pitchFamily="18" charset="0"/>
                <a:ea typeface="黑体" panose="02010609060101010101" pitchFamily="49" charset="-122"/>
              </a:rPr>
              <a:t>的翻译过程</a:t>
            </a:r>
          </a:p>
        </p:txBody>
      </p:sp>
    </p:spTree>
    <p:extLst>
      <p:ext uri="{BB962C8B-B14F-4D97-AF65-F5344CB8AC3E}">
        <p14:creationId xmlns:p14="http://schemas.microsoft.com/office/powerpoint/2010/main" val="424383328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952326"/>
                                        </p:tgtEl>
                                        <p:attrNameLst>
                                          <p:attrName>style.visibility</p:attrName>
                                        </p:attrNameLst>
                                      </p:cBhvr>
                                      <p:to>
                                        <p:strVal val="visible"/>
                                      </p:to>
                                    </p:set>
                                    <p:anim calcmode="lin" valueType="num">
                                      <p:cBhvr additive="base">
                                        <p:cTn id="7" dur="500" fill="hold"/>
                                        <p:tgtEl>
                                          <p:spTgt spid="952326"/>
                                        </p:tgtEl>
                                        <p:attrNameLst>
                                          <p:attrName>ppt_x</p:attrName>
                                        </p:attrNameLst>
                                      </p:cBhvr>
                                      <p:tavLst>
                                        <p:tav tm="0">
                                          <p:val>
                                            <p:strVal val="#ppt_x"/>
                                          </p:val>
                                        </p:tav>
                                        <p:tav tm="100000">
                                          <p:val>
                                            <p:strVal val="#ppt_x"/>
                                          </p:val>
                                        </p:tav>
                                      </p:tavLst>
                                    </p:anim>
                                    <p:anim calcmode="lin" valueType="num">
                                      <p:cBhvr additive="base">
                                        <p:cTn id="8" dur="500" fill="hold"/>
                                        <p:tgtEl>
                                          <p:spTgt spid="95232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952326"/>
                                        </p:tgtEl>
                                        <p:attrNameLst>
                                          <p:attrName>ppt_x</p:attrName>
                                        </p:attrNameLst>
                                      </p:cBhvr>
                                      <p:tavLst>
                                        <p:tav tm="0">
                                          <p:val>
                                            <p:strVal val="ppt_x"/>
                                          </p:val>
                                        </p:tav>
                                        <p:tav tm="100000">
                                          <p:val>
                                            <p:strVal val="ppt_x"/>
                                          </p:val>
                                        </p:tav>
                                      </p:tavLst>
                                    </p:anim>
                                    <p:anim calcmode="lin" valueType="num">
                                      <p:cBhvr additive="base">
                                        <p:cTn id="13" dur="500"/>
                                        <p:tgtEl>
                                          <p:spTgt spid="952326"/>
                                        </p:tgtEl>
                                        <p:attrNameLst>
                                          <p:attrName>ppt_y</p:attrName>
                                        </p:attrNameLst>
                                      </p:cBhvr>
                                      <p:tavLst>
                                        <p:tav tm="0">
                                          <p:val>
                                            <p:strVal val="ppt_y"/>
                                          </p:val>
                                        </p:tav>
                                        <p:tav tm="100000">
                                          <p:val>
                                            <p:strVal val="1+ppt_h/2"/>
                                          </p:val>
                                        </p:tav>
                                      </p:tavLst>
                                    </p:anim>
                                    <p:set>
                                      <p:cBhvr>
                                        <p:cTn id="14" dur="1" fill="hold">
                                          <p:stCondLst>
                                            <p:cond delay="499"/>
                                          </p:stCondLst>
                                        </p:cTn>
                                        <p:tgtEl>
                                          <p:spTgt spid="9523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6"/>
          <p:cNvSpPr>
            <a:spLocks noGrp="1"/>
          </p:cNvSpPr>
          <p:nvPr>
            <p:ph type="dt" sz="half" idx="10"/>
          </p:nvPr>
        </p:nvSpPr>
        <p:spPr>
          <a:ln>
            <a:miter lim="800000"/>
            <a:headEnd/>
            <a:tailEnd/>
          </a:ln>
        </p:spPr>
        <p:txBody>
          <a:bodyPr anchor="t"/>
          <a:lstStyle/>
          <a:p>
            <a:pPr>
              <a:defRPr/>
            </a:pPr>
            <a:fld id="{12884D2A-7079-463D-87D6-EAA1738EA166}" type="datetime1">
              <a:rPr lang="zh-CN" altLang="en-US">
                <a:latin typeface="+mn-lt"/>
              </a:rPr>
              <a:pPr>
                <a:defRPr/>
              </a:pPr>
              <a:t>2024/3/5</a:t>
            </a:fld>
            <a:endParaRPr lang="en-US" altLang="zh-CN">
              <a:latin typeface="+mn-lt"/>
            </a:endParaRPr>
          </a:p>
        </p:txBody>
      </p:sp>
      <p:sp>
        <p:nvSpPr>
          <p:cNvPr id="44035" name="灯片编号占位符 8"/>
          <p:cNvSpPr>
            <a:spLocks noGrp="1"/>
          </p:cNvSpPr>
          <p:nvPr>
            <p:ph type="sldNum" sz="quarter" idx="12"/>
          </p:nvPr>
        </p:nvSpPr>
        <p:spPr>
          <a:noFill/>
        </p:spPr>
        <p:txBody>
          <a:bodyPr anchor="t"/>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楷体_GB2312" panose="02010609030101010101" pitchFamily="49"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楷体_GB2312" panose="02010609030101010101" pitchFamily="49"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fld id="{15D603A8-D8E9-4B82-AE1C-B49C7D958A53}" type="slidenum">
              <a:rPr lang="en-US" altLang="zh-CN" sz="1050" b="0">
                <a:ea typeface="宋体" panose="02010600030101010101" pitchFamily="2" charset="-122"/>
              </a:rPr>
              <a:pPr>
                <a:spcBef>
                  <a:spcPct val="0"/>
                </a:spcBef>
                <a:buClrTx/>
                <a:buSzTx/>
                <a:buFontTx/>
                <a:buNone/>
              </a:pPr>
              <a:t>42</a:t>
            </a:fld>
            <a:endParaRPr lang="en-US" altLang="zh-CN" sz="1050" b="0">
              <a:ea typeface="宋体" panose="02010600030101010101" pitchFamily="2" charset="-122"/>
            </a:endParaRPr>
          </a:p>
        </p:txBody>
      </p:sp>
      <p:graphicFrame>
        <p:nvGraphicFramePr>
          <p:cNvPr id="952327" name="Object 7"/>
          <p:cNvGraphicFramePr>
            <a:graphicFrameLocks noChangeAspect="1"/>
          </p:cNvGraphicFramePr>
          <p:nvPr>
            <p:extLst>
              <p:ext uri="{D42A27DB-BD31-4B8C-83A1-F6EECF244321}">
                <p14:modId xmlns:p14="http://schemas.microsoft.com/office/powerpoint/2010/main" val="2818374450"/>
              </p:ext>
            </p:extLst>
          </p:nvPr>
        </p:nvGraphicFramePr>
        <p:xfrm>
          <a:off x="683568" y="1203598"/>
          <a:ext cx="7470205" cy="2592288"/>
        </p:xfrm>
        <a:graphic>
          <a:graphicData uri="http://schemas.openxmlformats.org/presentationml/2006/ole">
            <mc:AlternateContent xmlns:mc="http://schemas.openxmlformats.org/markup-compatibility/2006">
              <mc:Choice xmlns:v="urn:schemas-microsoft-com:vml" Requires="v">
                <p:oleObj spid="_x0000_s6271" name="Visio" r:id="rId3" imgW="4390365" imgH="1561876" progId="Visio.Drawing.11">
                  <p:embed/>
                </p:oleObj>
              </mc:Choice>
              <mc:Fallback>
                <p:oleObj name="Visio" r:id="rId3" imgW="4390365" imgH="1561876" progId="Visio.Drawing.11">
                  <p:embed/>
                  <p:pic>
                    <p:nvPicPr>
                      <p:cNvPr id="952327"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203598"/>
                        <a:ext cx="7470205" cy="2592288"/>
                      </a:xfrm>
                      <a:prstGeom prst="rect">
                        <a:avLst/>
                      </a:prstGeom>
                      <a:noFill/>
                      <a:ln>
                        <a:noFill/>
                      </a:ln>
                      <a:effectLst/>
                      <a:extLst/>
                    </p:spPr>
                  </p:pic>
                </p:oleObj>
              </mc:Fallback>
            </mc:AlternateContent>
          </a:graphicData>
        </a:graphic>
      </p:graphicFrame>
      <p:sp>
        <p:nvSpPr>
          <p:cNvPr id="44042" name="Text Box 8"/>
          <p:cNvSpPr txBox="1">
            <a:spLocks noChangeArrowheads="1"/>
          </p:cNvSpPr>
          <p:nvPr/>
        </p:nvSpPr>
        <p:spPr bwMode="auto">
          <a:xfrm>
            <a:off x="1709738" y="354807"/>
            <a:ext cx="61841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lgn="just" eaLnBrk="1" hangingPunct="1">
              <a:spcBef>
                <a:spcPct val="0"/>
              </a:spcBef>
              <a:buClrTx/>
              <a:buSzTx/>
              <a:buFontTx/>
              <a:buNone/>
            </a:pPr>
            <a:r>
              <a:rPr lang="zh-CN" altLang="en-US" sz="2400">
                <a:latin typeface="Times New Roman" panose="02020603050405020304" pitchFamily="18" charset="0"/>
                <a:ea typeface="黑体" panose="02010609060101010101" pitchFamily="49" charset="-122"/>
              </a:rPr>
              <a:t>语句</a:t>
            </a:r>
            <a:r>
              <a:rPr lang="en-US" altLang="zh-CN" sz="2400">
                <a:latin typeface="Times New Roman" panose="02020603050405020304" pitchFamily="18" charset="0"/>
                <a:ea typeface="黑体" panose="02010609060101010101" pitchFamily="49" charset="-122"/>
                <a:cs typeface="Arial Unicode MS" panose="020B0604020202020204" pitchFamily="34" charset="-122"/>
              </a:rPr>
              <a:t>sum=(10+20)*(num+square);</a:t>
            </a:r>
            <a:r>
              <a:rPr lang="zh-CN" altLang="en-US" sz="2400">
                <a:latin typeface="Times New Roman" panose="02020603050405020304" pitchFamily="18" charset="0"/>
                <a:ea typeface="黑体" panose="02010609060101010101" pitchFamily="49" charset="-122"/>
              </a:rPr>
              <a:t>的翻译过程</a:t>
            </a:r>
          </a:p>
        </p:txBody>
      </p:sp>
    </p:spTree>
    <p:extLst>
      <p:ext uri="{BB962C8B-B14F-4D97-AF65-F5344CB8AC3E}">
        <p14:creationId xmlns:p14="http://schemas.microsoft.com/office/powerpoint/2010/main" val="164525607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952327"/>
                                        </p:tgtEl>
                                        <p:attrNameLst>
                                          <p:attrName>style.visibility</p:attrName>
                                        </p:attrNameLst>
                                      </p:cBhvr>
                                      <p:to>
                                        <p:strVal val="visible"/>
                                      </p:to>
                                    </p:set>
                                    <p:anim calcmode="lin" valueType="num">
                                      <p:cBhvr additive="base">
                                        <p:cTn id="7" dur="500" fill="hold"/>
                                        <p:tgtEl>
                                          <p:spTgt spid="952327"/>
                                        </p:tgtEl>
                                        <p:attrNameLst>
                                          <p:attrName>ppt_x</p:attrName>
                                        </p:attrNameLst>
                                      </p:cBhvr>
                                      <p:tavLst>
                                        <p:tav tm="0">
                                          <p:val>
                                            <p:strVal val="#ppt_x"/>
                                          </p:val>
                                        </p:tav>
                                        <p:tav tm="100000">
                                          <p:val>
                                            <p:strVal val="#ppt_x"/>
                                          </p:val>
                                        </p:tav>
                                      </p:tavLst>
                                    </p:anim>
                                    <p:anim calcmode="lin" valueType="num">
                                      <p:cBhvr additive="base">
                                        <p:cTn id="8" dur="500" fill="hold"/>
                                        <p:tgtEl>
                                          <p:spTgt spid="9523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1500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sz="1600" dirty="0">
              <a:solidFill>
                <a:schemeClr val="tx1">
                  <a:lumMod val="85000"/>
                  <a:lumOff val="15000"/>
                </a:schemeClr>
              </a:solidFill>
            </a:endParaRPr>
          </a:p>
        </p:txBody>
      </p:sp>
      <p:sp>
        <p:nvSpPr>
          <p:cNvPr id="8" name="矩形 7"/>
          <p:cNvSpPr/>
          <p:nvPr/>
        </p:nvSpPr>
        <p:spPr>
          <a:xfrm>
            <a:off x="4500563" y="1357313"/>
            <a:ext cx="4357687" cy="2605200"/>
          </a:xfrm>
          <a:prstGeom prst="rect">
            <a:avLst/>
          </a:prstGeom>
          <a:ln w="12700">
            <a:noFill/>
          </a:ln>
        </p:spPr>
        <p:txBody>
          <a:bodyPr>
            <a:spAutoFit/>
          </a:bodyPr>
          <a:lstStyle/>
          <a:p>
            <a:pPr>
              <a:lnSpc>
                <a:spcPts val="4000"/>
              </a:lnSpc>
              <a:defRPr/>
            </a:pPr>
            <a:r>
              <a:rPr lang="zh-CN" altLang="en-US" sz="2500" b="1" dirty="0">
                <a:solidFill>
                  <a:schemeClr val="bg1">
                    <a:lumMod val="50000"/>
                  </a:schemeClr>
                </a:solidFill>
                <a:latin typeface="微软雅黑" panose="020B0503020204020204" pitchFamily="34" charset="-122"/>
                <a:ea typeface="微软雅黑" panose="020B0503020204020204" pitchFamily="34" charset="-122"/>
              </a:rPr>
              <a:t>1.1 什么是编译</a:t>
            </a:r>
          </a:p>
          <a:p>
            <a:pPr>
              <a:lnSpc>
                <a:spcPts val="4000"/>
              </a:lnSpc>
              <a:defRPr/>
            </a:pPr>
            <a:r>
              <a:rPr lang="zh-CN" altLang="en-US" sz="2500" b="1" dirty="0">
                <a:solidFill>
                  <a:schemeClr val="bg1">
                    <a:lumMod val="50000"/>
                  </a:schemeClr>
                </a:solidFill>
                <a:latin typeface="微软雅黑" panose="020B0503020204020204" pitchFamily="34" charset="-122"/>
                <a:ea typeface="微软雅黑" panose="020B0503020204020204" pitchFamily="34" charset="-122"/>
              </a:rPr>
              <a:t>1.2 编译系统的结构</a:t>
            </a:r>
          </a:p>
          <a:p>
            <a:pPr>
              <a:lnSpc>
                <a:spcPts val="4000"/>
              </a:lnSpc>
              <a:defRPr/>
            </a:pPr>
            <a:r>
              <a:rPr lang="en-US" altLang="zh-CN" sz="2500" b="1" dirty="0">
                <a:solidFill>
                  <a:schemeClr val="accent2"/>
                </a:solidFill>
                <a:latin typeface="微软雅黑" panose="020B0503020204020204" pitchFamily="34" charset="-122"/>
                <a:ea typeface="微软雅黑" panose="020B0503020204020204" pitchFamily="34" charset="-122"/>
              </a:rPr>
              <a:t>1.3 </a:t>
            </a:r>
            <a:r>
              <a:rPr lang="zh-CN" altLang="en-US" sz="2500" b="1" dirty="0">
                <a:solidFill>
                  <a:schemeClr val="accent2"/>
                </a:solidFill>
                <a:latin typeface="微软雅黑" panose="020B0503020204020204" pitchFamily="34" charset="-122"/>
                <a:ea typeface="微软雅黑" panose="020B0503020204020204" pitchFamily="34" charset="-122"/>
              </a:rPr>
              <a:t>编译器的生成</a:t>
            </a:r>
            <a:endParaRPr lang="en-US" altLang="zh-CN" sz="2500" b="1" dirty="0">
              <a:solidFill>
                <a:schemeClr val="accent2"/>
              </a:solidFill>
              <a:latin typeface="微软雅黑" panose="020B0503020204020204" pitchFamily="34" charset="-122"/>
              <a:ea typeface="微软雅黑" panose="020B0503020204020204" pitchFamily="34" charset="-122"/>
            </a:endParaRPr>
          </a:p>
          <a:p>
            <a:pPr>
              <a:lnSpc>
                <a:spcPts val="4000"/>
              </a:lnSpc>
              <a:defRPr/>
            </a:pPr>
            <a:r>
              <a:rPr lang="zh-CN" altLang="en-US" sz="2500" b="1" dirty="0">
                <a:solidFill>
                  <a:schemeClr val="bg1">
                    <a:lumMod val="50000"/>
                  </a:schemeClr>
                </a:solidFill>
                <a:latin typeface="微软雅黑" panose="020B0503020204020204" pitchFamily="34" charset="-122"/>
                <a:ea typeface="微软雅黑" panose="020B0503020204020204" pitchFamily="34" charset="-122"/>
              </a:rPr>
              <a:t>1.</a:t>
            </a:r>
            <a:r>
              <a:rPr lang="en-US" altLang="zh-CN" sz="2500" b="1" dirty="0">
                <a:solidFill>
                  <a:schemeClr val="bg1">
                    <a:lumMod val="50000"/>
                  </a:schemeClr>
                </a:solidFill>
                <a:latin typeface="微软雅黑" panose="020B0503020204020204" pitchFamily="34" charset="-122"/>
                <a:ea typeface="微软雅黑" panose="020B0503020204020204" pitchFamily="34" charset="-122"/>
              </a:rPr>
              <a:t>4</a:t>
            </a:r>
            <a:r>
              <a:rPr lang="zh-CN" altLang="en-US" sz="2500" b="1" dirty="0">
                <a:solidFill>
                  <a:schemeClr val="bg1">
                    <a:lumMod val="50000"/>
                  </a:schemeClr>
                </a:solidFill>
                <a:latin typeface="微软雅黑" panose="020B0503020204020204" pitchFamily="34" charset="-122"/>
                <a:ea typeface="微软雅黑" panose="020B0503020204020204" pitchFamily="34" charset="-122"/>
              </a:rPr>
              <a:t> 为什么要学习编译原理</a:t>
            </a:r>
          </a:p>
          <a:p>
            <a:pPr>
              <a:lnSpc>
                <a:spcPts val="4000"/>
              </a:lnSpc>
              <a:defRPr/>
            </a:pPr>
            <a:r>
              <a:rPr lang="zh-CN" altLang="en-US" sz="2500" b="1" dirty="0">
                <a:solidFill>
                  <a:schemeClr val="bg1">
                    <a:lumMod val="50000"/>
                  </a:schemeClr>
                </a:solidFill>
                <a:latin typeface="微软雅黑" panose="020B0503020204020204" pitchFamily="34" charset="-122"/>
                <a:ea typeface="微软雅黑" panose="020B0503020204020204" pitchFamily="34" charset="-122"/>
              </a:rPr>
              <a:t>1.</a:t>
            </a:r>
            <a:r>
              <a:rPr lang="en-US" altLang="zh-CN" sz="2500" b="1" dirty="0">
                <a:solidFill>
                  <a:schemeClr val="bg1">
                    <a:lumMod val="50000"/>
                  </a:schemeClr>
                </a:solidFill>
                <a:latin typeface="微软雅黑" panose="020B0503020204020204" pitchFamily="34" charset="-122"/>
                <a:ea typeface="微软雅黑" panose="020B0503020204020204" pitchFamily="34" charset="-122"/>
              </a:rPr>
              <a:t>5 </a:t>
            </a:r>
            <a:r>
              <a:rPr lang="zh-CN" altLang="en-US" sz="2500" b="1" dirty="0">
                <a:solidFill>
                  <a:schemeClr val="bg1">
                    <a:lumMod val="50000"/>
                  </a:schemeClr>
                </a:solidFill>
                <a:latin typeface="微软雅黑" panose="020B0503020204020204" pitchFamily="34" charset="-122"/>
                <a:ea typeface="微软雅黑" panose="020B0503020204020204" pitchFamily="34" charset="-122"/>
              </a:rPr>
              <a:t>编译技术的应用</a:t>
            </a:r>
          </a:p>
        </p:txBody>
      </p:sp>
      <p:pic>
        <p:nvPicPr>
          <p:cNvPr id="28676" name="Picture 7" descr="E:\工大编译\ppt\制作\0330e9c554c768200000158fc50d53d.jpg"/>
          <p:cNvPicPr>
            <a:picLocks noChangeAspect="1" noChangeArrowheads="1"/>
          </p:cNvPicPr>
          <p:nvPr/>
        </p:nvPicPr>
        <p:blipFill>
          <a:blip r:embed="rId2">
            <a:extLst>
              <a:ext uri="{28A0092B-C50C-407E-A947-70E740481C1C}">
                <a14:useLocalDpi xmlns:a14="http://schemas.microsoft.com/office/drawing/2010/main" val="0"/>
              </a:ext>
            </a:extLst>
          </a:blip>
          <a:srcRect l="15538" r="21837"/>
          <a:stretch>
            <a:fillRect/>
          </a:stretch>
        </p:blipFill>
        <p:spPr bwMode="auto">
          <a:xfrm>
            <a:off x="-6350" y="0"/>
            <a:ext cx="429577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4143375" y="357188"/>
            <a:ext cx="2948905" cy="785812"/>
          </a:xfrm>
          <a:prstGeom prst="rect">
            <a:avLst/>
          </a:prstGeom>
          <a:solidFill>
            <a:schemeClr val="accent2">
              <a:lumMod val="60000"/>
              <a:lumOff val="4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r>
              <a:rPr lang="zh-CN" altLang="en-US" sz="4000" b="1" spc="600" dirty="0">
                <a:solidFill>
                  <a:schemeClr val="bg1"/>
                </a:solidFill>
                <a:latin typeface="微软雅黑" panose="020B0503020204020204" pitchFamily="34" charset="-122"/>
                <a:ea typeface="微软雅黑" panose="020B0503020204020204" pitchFamily="34" charset="-122"/>
              </a:rPr>
              <a:t>本章内容</a:t>
            </a:r>
            <a:endParaRPr lang="zh-CN" altLang="en-US" sz="1600" dirty="0">
              <a:solidFill>
                <a:schemeClr val="tx1">
                  <a:lumMod val="85000"/>
                  <a:lumOff val="15000"/>
                </a:schemeClr>
              </a:solidFill>
            </a:endParaRPr>
          </a:p>
        </p:txBody>
      </p:sp>
    </p:spTree>
    <p:extLst>
      <p:ext uri="{BB962C8B-B14F-4D97-AF65-F5344CB8AC3E}">
        <p14:creationId xmlns:p14="http://schemas.microsoft.com/office/powerpoint/2010/main" val="21060287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a:xfrm>
            <a:off x="1485900" y="4683919"/>
            <a:ext cx="1600200" cy="357188"/>
          </a:xfrm>
          <a:ln>
            <a:miter lim="800000"/>
            <a:headEnd/>
            <a:tailEnd/>
          </a:ln>
        </p:spPr>
        <p:txBody>
          <a:bodyPr anchor="t"/>
          <a:lstStyle/>
          <a:p>
            <a:pPr>
              <a:defRPr/>
            </a:pPr>
            <a:fld id="{5EA72306-01D7-47BA-AF5A-7F5D63262F2D}" type="datetime1">
              <a:rPr lang="zh-CN" altLang="en-US">
                <a:latin typeface="+mn-lt"/>
              </a:rPr>
              <a:pPr>
                <a:defRPr/>
              </a:pPr>
              <a:t>2024/3/5</a:t>
            </a:fld>
            <a:endParaRPr lang="en-US" altLang="zh-CN">
              <a:latin typeface="+mn-lt"/>
            </a:endParaRPr>
          </a:p>
        </p:txBody>
      </p:sp>
      <p:sp>
        <p:nvSpPr>
          <p:cNvPr id="49155" name="灯片编号占位符 5"/>
          <p:cNvSpPr>
            <a:spLocks noGrp="1"/>
          </p:cNvSpPr>
          <p:nvPr>
            <p:ph type="sldNum" sz="quarter" idx="12"/>
          </p:nvPr>
        </p:nvSpPr>
        <p:spPr>
          <a:xfrm>
            <a:off x="6057900" y="4683919"/>
            <a:ext cx="1600200" cy="357188"/>
          </a:xfrm>
          <a:noFill/>
        </p:spPr>
        <p:txBody>
          <a:bodyPr anchor="t"/>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楷体_GB2312" panose="02010609030101010101" pitchFamily="49"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楷体_GB2312" panose="02010609030101010101" pitchFamily="49"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fld id="{84A44829-5373-4328-B06B-A95D17569C3A}" type="slidenum">
              <a:rPr lang="en-US" altLang="zh-CN" sz="1050" b="0">
                <a:ea typeface="宋体" panose="02010600030101010101" pitchFamily="2" charset="-122"/>
              </a:rPr>
              <a:pPr>
                <a:spcBef>
                  <a:spcPct val="0"/>
                </a:spcBef>
                <a:buClrTx/>
                <a:buSzTx/>
                <a:buFontTx/>
                <a:buNone/>
              </a:pPr>
              <a:t>44</a:t>
            </a:fld>
            <a:endParaRPr lang="en-US" altLang="zh-CN" sz="1050" b="0">
              <a:ea typeface="宋体" panose="02010600030101010101" pitchFamily="2" charset="-122"/>
            </a:endParaRPr>
          </a:p>
        </p:txBody>
      </p:sp>
      <p:sp>
        <p:nvSpPr>
          <p:cNvPr id="49156" name="Rectangle 2"/>
          <p:cNvSpPr>
            <a:spLocks noGrp="1" noChangeArrowheads="1"/>
          </p:cNvSpPr>
          <p:nvPr>
            <p:ph type="title" idx="4294967295"/>
          </p:nvPr>
        </p:nvSpPr>
        <p:spPr>
          <a:xfrm>
            <a:off x="804179" y="105744"/>
            <a:ext cx="5844778" cy="742950"/>
          </a:xfrm>
        </p:spPr>
        <p:txBody>
          <a:bodyPr anchor="ctr"/>
          <a:lstStyle/>
          <a:p>
            <a:pPr eaLnBrk="1" hangingPunct="1"/>
            <a:r>
              <a:rPr lang="en-US" altLang="zh-CN" sz="3000" b="1" dirty="0">
                <a:solidFill>
                  <a:schemeClr val="tx1"/>
                </a:solidFill>
                <a:latin typeface="Times New Roman" panose="02020603050405020304" pitchFamily="18" charset="0"/>
                <a:ea typeface="Arial Unicode MS" panose="020B0604020202020204" pitchFamily="34" charset="-122"/>
              </a:rPr>
              <a:t>1.5 </a:t>
            </a:r>
            <a:r>
              <a:rPr lang="zh-CN" altLang="en-US" sz="3000" b="1" dirty="0">
                <a:solidFill>
                  <a:schemeClr val="tx1"/>
                </a:solidFill>
                <a:latin typeface="Times New Roman" panose="02020603050405020304" pitchFamily="18" charset="0"/>
                <a:ea typeface="Arial Unicode MS" panose="020B0604020202020204" pitchFamily="34" charset="-122"/>
              </a:rPr>
              <a:t>编译程序的生成</a:t>
            </a:r>
          </a:p>
        </p:txBody>
      </p:sp>
      <p:sp>
        <p:nvSpPr>
          <p:cNvPr id="49157" name="Rectangle 3"/>
          <p:cNvSpPr>
            <a:spLocks noGrp="1" noChangeArrowheads="1"/>
          </p:cNvSpPr>
          <p:nvPr>
            <p:ph type="body" idx="4294967295"/>
          </p:nvPr>
        </p:nvSpPr>
        <p:spPr>
          <a:xfrm>
            <a:off x="899592" y="1132063"/>
            <a:ext cx="7920880" cy="3023863"/>
          </a:xfrm>
        </p:spPr>
        <p:txBody>
          <a:bodyPr>
            <a:normAutofit/>
          </a:bodyPr>
          <a:lstStyle/>
          <a:p>
            <a:pPr eaLnBrk="1" hangingPunct="1">
              <a:buFont typeface="Wingdings" panose="05000000000000000000" pitchFamily="2" charset="2"/>
              <a:buChar char="Ø"/>
            </a:pPr>
            <a:r>
              <a:rPr lang="zh-CN" altLang="en-US" sz="3200" dirty="0">
                <a:latin typeface="Times New Roman" panose="02020603050405020304" pitchFamily="18" charset="0"/>
              </a:rPr>
              <a:t>如何实现编译器？</a:t>
            </a:r>
          </a:p>
          <a:p>
            <a:pPr lvl="1" eaLnBrk="1" hangingPunct="1">
              <a:buFont typeface="Wingdings" panose="05000000000000000000" pitchFamily="2" charset="2"/>
              <a:buChar char="Ø"/>
            </a:pPr>
            <a:r>
              <a:rPr lang="zh-CN" altLang="en-US" sz="2800" dirty="0">
                <a:latin typeface="Times New Roman" panose="02020603050405020304" pitchFamily="18" charset="0"/>
              </a:rPr>
              <a:t>直接用可运行的代码编制</a:t>
            </a:r>
            <a:r>
              <a:rPr lang="en-US" altLang="zh-CN" sz="2800" dirty="0">
                <a:latin typeface="Times New Roman" panose="02020603050405020304" pitchFamily="18" charset="0"/>
              </a:rPr>
              <a:t>——</a:t>
            </a:r>
            <a:r>
              <a:rPr lang="zh-CN" altLang="en-US" sz="2800" dirty="0">
                <a:latin typeface="Times New Roman" panose="02020603050405020304" pitchFamily="18" charset="0"/>
              </a:rPr>
              <a:t>太费力！</a:t>
            </a:r>
          </a:p>
          <a:p>
            <a:pPr lvl="1" eaLnBrk="1" hangingPunct="1">
              <a:buFont typeface="Wingdings" panose="05000000000000000000" pitchFamily="2" charset="2"/>
              <a:buChar char="Ø"/>
            </a:pPr>
            <a:r>
              <a:rPr lang="zh-CN" altLang="en-US" sz="2800" dirty="0">
                <a:latin typeface="Times New Roman" panose="02020603050405020304" pitchFamily="18" charset="0"/>
              </a:rPr>
              <a:t>自举</a:t>
            </a:r>
            <a:r>
              <a:rPr lang="en-US" altLang="zh-CN" sz="2800" dirty="0">
                <a:latin typeface="Times New Roman" panose="02020603050405020304" pitchFamily="18" charset="0"/>
              </a:rPr>
              <a:t>-</a:t>
            </a:r>
            <a:r>
              <a:rPr lang="zh-CN" altLang="en-US" sz="2800" dirty="0">
                <a:latin typeface="Times New Roman" panose="02020603050405020304" pitchFamily="18" charset="0"/>
              </a:rPr>
              <a:t>使用语言提供的功能来编译该语言自身。</a:t>
            </a:r>
          </a:p>
          <a:p>
            <a:pPr lvl="1" eaLnBrk="1" hangingPunct="1">
              <a:buFont typeface="Wingdings" panose="05000000000000000000" pitchFamily="2" charset="2"/>
              <a:buChar char="Ø"/>
            </a:pPr>
            <a:r>
              <a:rPr lang="zh-CN" altLang="en-US" sz="2800" dirty="0">
                <a:solidFill>
                  <a:srgbClr val="FF0000"/>
                </a:solidFill>
                <a:latin typeface="Times New Roman" panose="02020603050405020304" pitchFamily="18" charset="0"/>
              </a:rPr>
              <a:t>“第一个编译器是怎样被编译的？”</a:t>
            </a:r>
          </a:p>
        </p:txBody>
      </p:sp>
      <p:sp>
        <p:nvSpPr>
          <p:cNvPr id="49158" name="Rectangle 4"/>
          <p:cNvSpPr>
            <a:spLocks noChangeArrowheads="1"/>
          </p:cNvSpPr>
          <p:nvPr/>
        </p:nvSpPr>
        <p:spPr bwMode="auto">
          <a:xfrm>
            <a:off x="2000250" y="1257300"/>
            <a:ext cx="582930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buClr>
                <a:schemeClr val="tx2"/>
              </a:buClr>
              <a:buSzPct val="75000"/>
              <a:buFont typeface="Monotype Sorts" pitchFamily="2" charset="2"/>
              <a:buChar char="n"/>
            </a:pPr>
            <a:endParaRPr kumimoji="1" lang="zh-CN" altLang="zh-CN" sz="2400">
              <a:solidFill>
                <a:srgbClr val="FFFF00"/>
              </a:solidFill>
              <a:latin typeface="Times New Roman" panose="02020603050405020304" pitchFamily="18" charset="0"/>
              <a:ea typeface="宋体" panose="02010600030101010101" pitchFamily="2" charset="-122"/>
            </a:endParaRPr>
          </a:p>
        </p:txBody>
      </p:sp>
      <p:grpSp>
        <p:nvGrpSpPr>
          <p:cNvPr id="7" name="组合 14">
            <a:extLst>
              <a:ext uri="{FF2B5EF4-FFF2-40B4-BE49-F238E27FC236}">
                <a16:creationId xmlns:a16="http://schemas.microsoft.com/office/drawing/2014/main" id="{31F2F488-574E-4E95-BD4B-140CBACF5024}"/>
              </a:ext>
            </a:extLst>
          </p:cNvPr>
          <p:cNvGrpSpPr/>
          <p:nvPr/>
        </p:nvGrpSpPr>
        <p:grpSpPr>
          <a:xfrm>
            <a:off x="-786" y="195486"/>
            <a:ext cx="756363" cy="432048"/>
            <a:chOff x="-786" y="195486"/>
            <a:chExt cx="756363" cy="432048"/>
          </a:xfrm>
        </p:grpSpPr>
        <p:sp>
          <p:nvSpPr>
            <p:cNvPr id="8" name="五边形 6">
              <a:extLst>
                <a:ext uri="{FF2B5EF4-FFF2-40B4-BE49-F238E27FC236}">
                  <a16:creationId xmlns:a16="http://schemas.microsoft.com/office/drawing/2014/main" id="{999200CC-CEAA-4940-80B9-E389BEC68256}"/>
                </a:ext>
              </a:extLst>
            </p:cNvPr>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五边形 7">
              <a:extLst>
                <a:ext uri="{FF2B5EF4-FFF2-40B4-BE49-F238E27FC236}">
                  <a16:creationId xmlns:a16="http://schemas.microsoft.com/office/drawing/2014/main" id="{620BAC14-2BF3-46C4-ADD6-83ACE1698EA5}"/>
                </a:ext>
              </a:extLst>
            </p:cNvPr>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日期占位符 3"/>
          <p:cNvSpPr>
            <a:spLocks noGrp="1"/>
          </p:cNvSpPr>
          <p:nvPr>
            <p:ph type="dt" sz="quarter" idx="10"/>
          </p:nvPr>
        </p:nvSpPr>
        <p:spPr>
          <a:xfrm>
            <a:off x="1485900" y="4683919"/>
            <a:ext cx="1600200" cy="357188"/>
          </a:xfrm>
          <a:ln>
            <a:miter lim="800000"/>
            <a:headEnd/>
            <a:tailEnd/>
          </a:ln>
        </p:spPr>
        <p:txBody>
          <a:bodyPr anchor="t"/>
          <a:lstStyle/>
          <a:p>
            <a:pPr>
              <a:defRPr/>
            </a:pPr>
            <a:fld id="{AE0A2A05-33E0-400E-AADC-8449A35A3C3E}" type="datetime1">
              <a:rPr lang="zh-CN" altLang="en-US">
                <a:latin typeface="+mn-lt"/>
              </a:rPr>
              <a:pPr>
                <a:defRPr/>
              </a:pPr>
              <a:t>2024/3/5</a:t>
            </a:fld>
            <a:endParaRPr lang="en-US" altLang="zh-CN">
              <a:latin typeface="+mn-lt"/>
            </a:endParaRPr>
          </a:p>
        </p:txBody>
      </p:sp>
      <p:sp>
        <p:nvSpPr>
          <p:cNvPr id="50179" name="灯片编号占位符 5"/>
          <p:cNvSpPr>
            <a:spLocks noGrp="1"/>
          </p:cNvSpPr>
          <p:nvPr>
            <p:ph type="sldNum" sz="quarter" idx="12"/>
          </p:nvPr>
        </p:nvSpPr>
        <p:spPr>
          <a:xfrm>
            <a:off x="6057900" y="4683919"/>
            <a:ext cx="1600200" cy="357188"/>
          </a:xfrm>
          <a:noFill/>
        </p:spPr>
        <p:txBody>
          <a:bodyPr anchor="t"/>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楷体_GB2312" panose="02010609030101010101" pitchFamily="49"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楷体_GB2312" panose="02010609030101010101" pitchFamily="49"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fld id="{CFD271EA-110E-4829-BC66-642023DD6009}" type="slidenum">
              <a:rPr lang="en-US" altLang="zh-CN" sz="1050" b="0">
                <a:ea typeface="宋体" panose="02010600030101010101" pitchFamily="2" charset="-122"/>
              </a:rPr>
              <a:pPr>
                <a:spcBef>
                  <a:spcPct val="0"/>
                </a:spcBef>
                <a:buClrTx/>
                <a:buSzTx/>
                <a:buFontTx/>
                <a:buNone/>
              </a:pPr>
              <a:t>45</a:t>
            </a:fld>
            <a:endParaRPr lang="en-US" altLang="zh-CN" sz="1050" b="0">
              <a:ea typeface="宋体" panose="02010600030101010101" pitchFamily="2" charset="-122"/>
            </a:endParaRPr>
          </a:p>
        </p:txBody>
      </p:sp>
      <p:sp>
        <p:nvSpPr>
          <p:cNvPr id="50180" name="Rectangle 2"/>
          <p:cNvSpPr>
            <a:spLocks noGrp="1" noChangeArrowheads="1"/>
          </p:cNvSpPr>
          <p:nvPr>
            <p:ph type="title" idx="4294967295"/>
          </p:nvPr>
        </p:nvSpPr>
        <p:spPr>
          <a:xfrm>
            <a:off x="754790" y="31105"/>
            <a:ext cx="1600201" cy="760810"/>
          </a:xfrm>
          <a:noFill/>
        </p:spPr>
        <p:txBody>
          <a:bodyPr vert="horz" lIns="69056" tIns="34529" rIns="69056" bIns="34529" rtlCol="0" anchor="ctr">
            <a:noAutofit/>
          </a:bodyPr>
          <a:lstStyle/>
          <a:p>
            <a:pPr eaLnBrk="1" hangingPunct="1"/>
            <a:r>
              <a:rPr lang="en-US" altLang="zh-CN" sz="3000" b="1" dirty="0">
                <a:solidFill>
                  <a:schemeClr val="tx1"/>
                </a:solidFill>
                <a:latin typeface="Times New Roman" panose="02020603050405020304" pitchFamily="18" charset="0"/>
                <a:ea typeface="Arial Unicode MS" panose="020B0604020202020204" pitchFamily="34" charset="-122"/>
              </a:rPr>
              <a:t>T</a:t>
            </a:r>
            <a:r>
              <a:rPr lang="zh-CN" altLang="en-US" sz="3000" b="1" dirty="0">
                <a:solidFill>
                  <a:schemeClr val="tx1"/>
                </a:solidFill>
                <a:latin typeface="Times New Roman" panose="02020603050405020304" pitchFamily="18" charset="0"/>
                <a:ea typeface="Arial Unicode MS" panose="020B0604020202020204" pitchFamily="34" charset="-122"/>
              </a:rPr>
              <a:t>形图</a:t>
            </a:r>
          </a:p>
        </p:txBody>
      </p:sp>
      <p:sp>
        <p:nvSpPr>
          <p:cNvPr id="50181" name="Rectangle 3"/>
          <p:cNvSpPr>
            <a:spLocks noGrp="1" noChangeArrowheads="1"/>
          </p:cNvSpPr>
          <p:nvPr>
            <p:ph type="body" idx="4294967295"/>
          </p:nvPr>
        </p:nvSpPr>
        <p:spPr>
          <a:xfrm>
            <a:off x="611560" y="884832"/>
            <a:ext cx="5829300" cy="571500"/>
          </a:xfrm>
          <a:noFill/>
        </p:spPr>
        <p:txBody>
          <a:bodyPr vert="horz" lIns="69056" tIns="34529" rIns="69056" bIns="34529" rtlCol="0">
            <a:normAutofit/>
          </a:bodyPr>
          <a:lstStyle/>
          <a:p>
            <a:pPr algn="just" eaLnBrk="1" hangingPunct="1">
              <a:buFont typeface="Wingdings" panose="05000000000000000000" pitchFamily="2" charset="2"/>
              <a:buChar char="Ø"/>
            </a:pPr>
            <a:r>
              <a:rPr lang="zh-CN" altLang="en-US" sz="2800" dirty="0">
                <a:latin typeface="Times New Roman" panose="02020603050405020304" pitchFamily="18" charset="0"/>
              </a:rPr>
              <a:t>表示语言翻译的 </a:t>
            </a:r>
            <a:r>
              <a:rPr lang="en-US" altLang="zh-CN" sz="2800" dirty="0">
                <a:latin typeface="Times New Roman" panose="02020603050405020304" pitchFamily="18" charset="0"/>
              </a:rPr>
              <a:t>T </a:t>
            </a:r>
            <a:r>
              <a:rPr lang="zh-CN" altLang="en-US" sz="2800" dirty="0">
                <a:latin typeface="Times New Roman" panose="02020603050405020304" pitchFamily="18" charset="0"/>
              </a:rPr>
              <a:t>形图</a:t>
            </a:r>
          </a:p>
        </p:txBody>
      </p:sp>
      <p:sp>
        <p:nvSpPr>
          <p:cNvPr id="957444" name="Freeform 4"/>
          <p:cNvSpPr>
            <a:spLocks/>
          </p:cNvSpPr>
          <p:nvPr/>
        </p:nvSpPr>
        <p:spPr bwMode="auto">
          <a:xfrm>
            <a:off x="3028950" y="1842591"/>
            <a:ext cx="2571750" cy="857250"/>
          </a:xfrm>
          <a:custGeom>
            <a:avLst/>
            <a:gdLst>
              <a:gd name="T0" fmla="*/ 0 w 2208"/>
              <a:gd name="T1" fmla="*/ 0 h 720"/>
              <a:gd name="T2" fmla="*/ 0 w 2208"/>
              <a:gd name="T3" fmla="*/ 2147483646 h 720"/>
              <a:gd name="T4" fmla="*/ 2147483646 w 2208"/>
              <a:gd name="T5" fmla="*/ 2147483646 h 720"/>
              <a:gd name="T6" fmla="*/ 2147483646 w 2208"/>
              <a:gd name="T7" fmla="*/ 2147483646 h 720"/>
              <a:gd name="T8" fmla="*/ 2147483646 w 2208"/>
              <a:gd name="T9" fmla="*/ 2147483646 h 720"/>
              <a:gd name="T10" fmla="*/ 2147483646 w 2208"/>
              <a:gd name="T11" fmla="*/ 2147483646 h 720"/>
              <a:gd name="T12" fmla="*/ 2147483646 w 2208"/>
              <a:gd name="T13" fmla="*/ 2147483646 h 720"/>
              <a:gd name="T14" fmla="*/ 2147483646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8"/>
              <a:gd name="T28" fmla="*/ 0 h 720"/>
              <a:gd name="T29" fmla="*/ 2208 w 2208"/>
              <a:gd name="T30" fmla="*/ 720 h 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57445" name="Text Box 5"/>
          <p:cNvSpPr txBox="1">
            <a:spLocks noChangeArrowheads="1"/>
          </p:cNvSpPr>
          <p:nvPr/>
        </p:nvSpPr>
        <p:spPr bwMode="auto">
          <a:xfrm>
            <a:off x="2947988" y="1899741"/>
            <a:ext cx="1145382" cy="369332"/>
          </a:xfrm>
          <a:prstGeom prst="rect">
            <a:avLst/>
          </a:prstGeom>
          <a:noFill/>
          <a:ln w="12700">
            <a:noFill/>
            <a:miter lim="800000"/>
            <a:headEnd type="none" w="sm" len="sm"/>
            <a:tailEnd type="none" w="sm" len="sm"/>
          </a:ln>
          <a:effectLst/>
        </p:spPr>
        <p:txBody>
          <a:bodyPr wrap="square">
            <a:spAutoFit/>
          </a:bodyPr>
          <a:lstStyle/>
          <a:p>
            <a:pPr>
              <a:defRPr/>
            </a:pPr>
            <a:r>
              <a:rPr kumimoji="1" lang="zh-CN" altLang="en-US" b="1">
                <a:effectLst>
                  <a:outerShdw blurRad="38100" dist="38100" dir="2700000" algn="tl">
                    <a:srgbClr val="FFFFFF"/>
                  </a:outerShdw>
                </a:effectLst>
                <a:latin typeface="Times New Roman" pitchFamily="18" charset="0"/>
              </a:rPr>
              <a:t>源语言</a:t>
            </a:r>
          </a:p>
        </p:txBody>
      </p:sp>
      <p:sp>
        <p:nvSpPr>
          <p:cNvPr id="957446" name="Text Box 6"/>
          <p:cNvSpPr txBox="1">
            <a:spLocks noChangeArrowheads="1"/>
          </p:cNvSpPr>
          <p:nvPr/>
        </p:nvSpPr>
        <p:spPr bwMode="auto">
          <a:xfrm>
            <a:off x="3771900" y="2356941"/>
            <a:ext cx="1123950" cy="369332"/>
          </a:xfrm>
          <a:prstGeom prst="rect">
            <a:avLst/>
          </a:prstGeom>
          <a:noFill/>
          <a:ln w="12700">
            <a:noFill/>
            <a:miter lim="800000"/>
            <a:headEnd type="none" w="sm" len="sm"/>
            <a:tailEnd type="none" w="sm" len="sm"/>
          </a:ln>
          <a:effectLst/>
        </p:spPr>
        <p:txBody>
          <a:bodyPr>
            <a:spAutoFit/>
          </a:bodyPr>
          <a:lstStyle/>
          <a:p>
            <a:pPr>
              <a:defRPr/>
            </a:pPr>
            <a:r>
              <a:rPr kumimoji="1" lang="zh-CN" altLang="en-US" b="1" dirty="0">
                <a:effectLst>
                  <a:outerShdw blurRad="38100" dist="38100" dir="2700000" algn="tl">
                    <a:srgbClr val="FFFFFF"/>
                  </a:outerShdw>
                </a:effectLst>
                <a:latin typeface="宋体" panose="02010600030101010101" pitchFamily="2" charset="-122"/>
              </a:rPr>
              <a:t>实现语言</a:t>
            </a:r>
          </a:p>
        </p:txBody>
      </p:sp>
      <p:sp>
        <p:nvSpPr>
          <p:cNvPr id="957447" name="Text Box 7"/>
          <p:cNvSpPr txBox="1">
            <a:spLocks noChangeArrowheads="1"/>
          </p:cNvSpPr>
          <p:nvPr/>
        </p:nvSpPr>
        <p:spPr bwMode="auto">
          <a:xfrm>
            <a:off x="4558904" y="1899741"/>
            <a:ext cx="1147762" cy="369332"/>
          </a:xfrm>
          <a:prstGeom prst="rect">
            <a:avLst/>
          </a:prstGeom>
          <a:noFill/>
          <a:ln w="12700">
            <a:noFill/>
            <a:miter lim="800000"/>
            <a:headEnd type="none" w="sm" len="sm"/>
            <a:tailEnd type="none" w="sm" len="sm"/>
          </a:ln>
          <a:effectLst/>
        </p:spPr>
        <p:txBody>
          <a:bodyPr wrap="square">
            <a:spAutoFit/>
          </a:bodyPr>
          <a:lstStyle/>
          <a:p>
            <a:pPr>
              <a:defRPr/>
            </a:pPr>
            <a:r>
              <a:rPr kumimoji="1" lang="zh-CN" altLang="en-US" b="1" dirty="0">
                <a:effectLst>
                  <a:outerShdw blurRad="38100" dist="38100" dir="2700000" algn="tl">
                    <a:srgbClr val="FFFFFF"/>
                  </a:outerShdw>
                </a:effectLst>
                <a:latin typeface="Times New Roman" pitchFamily="18" charset="0"/>
              </a:rPr>
              <a:t>目标语言</a:t>
            </a:r>
          </a:p>
        </p:txBody>
      </p:sp>
      <p:sp>
        <p:nvSpPr>
          <p:cNvPr id="957448" name="Line 8"/>
          <p:cNvSpPr>
            <a:spLocks noChangeShapeType="1"/>
          </p:cNvSpPr>
          <p:nvPr/>
        </p:nvSpPr>
        <p:spPr bwMode="auto">
          <a:xfrm>
            <a:off x="2743200" y="2264038"/>
            <a:ext cx="3314700" cy="0"/>
          </a:xfrm>
          <a:prstGeom prst="line">
            <a:avLst/>
          </a:prstGeom>
          <a:noFill/>
          <a:ln w="38100">
            <a:solidFill>
              <a:srgbClr val="00CC99"/>
            </a:solidFill>
            <a:prstDash val="lgDash"/>
            <a:round/>
            <a:headEnd/>
            <a:tailEnd type="triangle" w="med" len="med"/>
          </a:ln>
          <a:extLst>
            <a:ext uri="{909E8E84-426E-40DD-AFC4-6F175D3DCCD1}">
              <a14:hiddenFill xmlns:a14="http://schemas.microsoft.com/office/drawing/2010/main">
                <a:noFill/>
              </a14:hiddenFill>
            </a:ext>
          </a:extLst>
        </p:spPr>
        <p:txBody>
          <a:bodyPr wrap="none" lIns="69056" tIns="34529" rIns="69056" bIns="34529"/>
          <a:lstStyle/>
          <a:p>
            <a:endParaRPr lang="zh-CN" altLang="en-US"/>
          </a:p>
        </p:txBody>
      </p:sp>
      <p:sp>
        <p:nvSpPr>
          <p:cNvPr id="957449" name="AutoShape 9"/>
          <p:cNvSpPr>
            <a:spLocks noChangeArrowheads="1"/>
          </p:cNvSpPr>
          <p:nvPr/>
        </p:nvSpPr>
        <p:spPr bwMode="auto">
          <a:xfrm>
            <a:off x="5940152" y="1034899"/>
            <a:ext cx="1257300" cy="514350"/>
          </a:xfrm>
          <a:prstGeom prst="wedgeRoundRectCallout">
            <a:avLst>
              <a:gd name="adj1" fmla="val -76514"/>
              <a:gd name="adj2" fmla="val 156250"/>
              <a:gd name="adj3" fmla="val 16667"/>
            </a:avLst>
          </a:prstGeom>
          <a:solidFill>
            <a:schemeClr val="accent1">
              <a:lumMod val="20000"/>
              <a:lumOff val="80000"/>
            </a:schemeClr>
          </a:solidFill>
          <a:ln w="9525">
            <a:solidFill>
              <a:schemeClr val="tx1"/>
            </a:solidFill>
            <a:miter lim="800000"/>
            <a:headEnd/>
            <a:tailEnd/>
          </a:ln>
          <a:effectLst/>
        </p:spPr>
        <p:txBody>
          <a:bodyPr lIns="69056" tIns="34529" rIns="69056" bIns="34529"/>
          <a:lstStyle/>
          <a:p>
            <a:pPr algn="ctr">
              <a:lnSpc>
                <a:spcPct val="110000"/>
              </a:lnSpc>
              <a:spcBef>
                <a:spcPct val="20000"/>
              </a:spcBef>
              <a:buClr>
                <a:schemeClr val="folHlink"/>
              </a:buClr>
              <a:buSzPct val="75000"/>
              <a:buFont typeface="Monotype Sorts" pitchFamily="2" charset="2"/>
              <a:buNone/>
              <a:defRPr/>
            </a:pPr>
            <a:r>
              <a:rPr kumimoji="1" lang="zh-CN" altLang="en-US" sz="2100" b="1" dirty="0">
                <a:effectLst>
                  <a:outerShdw blurRad="38100" dist="38100" dir="2700000" algn="tl">
                    <a:srgbClr val="FFFFFF"/>
                  </a:outerShdw>
                </a:effectLst>
                <a:latin typeface="Times New Roman" pitchFamily="18" charset="0"/>
              </a:rPr>
              <a:t>功能</a:t>
            </a:r>
          </a:p>
        </p:txBody>
      </p:sp>
      <p:sp>
        <p:nvSpPr>
          <p:cNvPr id="15" name="AutoShape 9"/>
          <p:cNvSpPr>
            <a:spLocks noChangeArrowheads="1"/>
          </p:cNvSpPr>
          <p:nvPr/>
        </p:nvSpPr>
        <p:spPr bwMode="auto">
          <a:xfrm>
            <a:off x="1547664" y="3143250"/>
            <a:ext cx="6768752" cy="925809"/>
          </a:xfrm>
          <a:prstGeom prst="wedgeRoundRectCallout">
            <a:avLst>
              <a:gd name="adj1" fmla="val -8277"/>
              <a:gd name="adj2" fmla="val -95939"/>
              <a:gd name="adj3" fmla="val 16667"/>
            </a:avLst>
          </a:prstGeom>
          <a:solidFill>
            <a:schemeClr val="accent1">
              <a:lumMod val="20000"/>
              <a:lumOff val="80000"/>
            </a:schemeClr>
          </a:solidFill>
          <a:ln w="9525">
            <a:solidFill>
              <a:schemeClr val="tx1"/>
            </a:solidFill>
            <a:miter lim="800000"/>
            <a:headEnd/>
            <a:tailEnd/>
          </a:ln>
          <a:effectLst/>
        </p:spPr>
        <p:txBody>
          <a:bodyPr lIns="69056" tIns="34529" rIns="69056" bIns="34529"/>
          <a:lstStyle/>
          <a:p>
            <a:pPr algn="ctr">
              <a:lnSpc>
                <a:spcPct val="110000"/>
              </a:lnSpc>
              <a:spcBef>
                <a:spcPct val="20000"/>
              </a:spcBef>
              <a:buClr>
                <a:schemeClr val="folHlink"/>
              </a:buClr>
              <a:buSzPct val="75000"/>
              <a:buFont typeface="Monotype Sorts" pitchFamily="2" charset="2"/>
              <a:buNone/>
              <a:defRPr/>
            </a:pPr>
            <a:r>
              <a:rPr kumimoji="1" lang="zh-CN" altLang="en-US" sz="2000" b="1" dirty="0">
                <a:effectLst>
                  <a:outerShdw blurRad="38100" dist="38100" dir="2700000" algn="tl">
                    <a:srgbClr val="FFFFFF"/>
                  </a:outerShdw>
                </a:effectLst>
                <a:latin typeface="楷体" panose="02010609060101010101" pitchFamily="49" charset="-122"/>
                <a:ea typeface="楷体" panose="02010609060101010101" pitchFamily="49" charset="-122"/>
              </a:rPr>
              <a:t>当</a:t>
            </a:r>
            <a:r>
              <a:rPr kumimoji="1" lang="zh-CN" altLang="en-US" sz="2000" b="1" dirty="0">
                <a:solidFill>
                  <a:srgbClr val="FF0000"/>
                </a:solidFill>
                <a:effectLst>
                  <a:outerShdw blurRad="38100" dist="38100" dir="2700000" algn="tl">
                    <a:srgbClr val="FFFFFF"/>
                  </a:outerShdw>
                </a:effectLst>
                <a:latin typeface="楷体" panose="02010609060101010101" pitchFamily="49" charset="-122"/>
                <a:ea typeface="楷体" panose="02010609060101010101" pitchFamily="49" charset="-122"/>
              </a:rPr>
              <a:t>实现语言</a:t>
            </a:r>
            <a:r>
              <a:rPr kumimoji="1" lang="zh-CN" altLang="en-US" sz="2000" b="1" dirty="0">
                <a:effectLst>
                  <a:outerShdw blurRad="38100" dist="38100" dir="2700000" algn="tl">
                    <a:srgbClr val="FFFFFF"/>
                  </a:outerShdw>
                </a:effectLst>
                <a:latin typeface="楷体" panose="02010609060101010101" pitchFamily="49" charset="-122"/>
                <a:ea typeface="楷体" panose="02010609060101010101" pitchFamily="49" charset="-122"/>
              </a:rPr>
              <a:t>为</a:t>
            </a:r>
            <a:r>
              <a:rPr kumimoji="1" lang="zh-CN" altLang="en-US" sz="2000" b="1" dirty="0">
                <a:solidFill>
                  <a:srgbClr val="FF0000"/>
                </a:solidFill>
                <a:effectLst>
                  <a:outerShdw blurRad="38100" dist="38100" dir="2700000" algn="tl">
                    <a:srgbClr val="FFFFFF"/>
                  </a:outerShdw>
                </a:effectLst>
                <a:latin typeface="楷体" panose="02010609060101010101" pitchFamily="49" charset="-122"/>
                <a:ea typeface="楷体" panose="02010609060101010101" pitchFamily="49" charset="-122"/>
              </a:rPr>
              <a:t>机器语言</a:t>
            </a:r>
            <a:r>
              <a:rPr kumimoji="1" lang="zh-CN" altLang="en-US" sz="2000" b="1" dirty="0">
                <a:effectLst>
                  <a:outerShdw blurRad="38100" dist="38100" dir="2700000" algn="tl">
                    <a:srgbClr val="FFFFFF"/>
                  </a:outerShdw>
                </a:effectLst>
                <a:latin typeface="楷体" panose="02010609060101010101" pitchFamily="49" charset="-122"/>
                <a:ea typeface="楷体" panose="02010609060101010101" pitchFamily="49" charset="-122"/>
              </a:rPr>
              <a:t>时，为</a:t>
            </a:r>
            <a:r>
              <a:rPr kumimoji="1" lang="zh-CN" altLang="en-US" sz="2000" b="1" dirty="0">
                <a:solidFill>
                  <a:srgbClr val="FF0000"/>
                </a:solidFill>
                <a:effectLst>
                  <a:outerShdw blurRad="38100" dist="38100" dir="2700000" algn="tl">
                    <a:srgbClr val="FFFFFF"/>
                  </a:outerShdw>
                </a:effectLst>
                <a:latin typeface="楷体" panose="02010609060101010101" pitchFamily="49" charset="-122"/>
                <a:ea typeface="楷体" panose="02010609060101010101" pitchFamily="49" charset="-122"/>
              </a:rPr>
              <a:t>可直接执行</a:t>
            </a:r>
            <a:r>
              <a:rPr kumimoji="1" lang="zh-CN" altLang="en-US" sz="2000" b="1" dirty="0">
                <a:effectLst>
                  <a:outerShdw blurRad="38100" dist="38100" dir="2700000" algn="tl">
                    <a:srgbClr val="FFFFFF"/>
                  </a:outerShdw>
                </a:effectLst>
                <a:latin typeface="楷体" panose="02010609060101010101" pitchFamily="49" charset="-122"/>
                <a:ea typeface="楷体" panose="02010609060101010101" pitchFamily="49" charset="-122"/>
              </a:rPr>
              <a:t>的编译器程序，可作为</a:t>
            </a:r>
            <a:r>
              <a:rPr kumimoji="1" lang="zh-CN" altLang="en-US" sz="2000" b="1" dirty="0">
                <a:solidFill>
                  <a:srgbClr val="FF0000"/>
                </a:solidFill>
                <a:effectLst>
                  <a:outerShdw blurRad="38100" dist="38100" dir="2700000" algn="tl">
                    <a:srgbClr val="FFFFFF"/>
                  </a:outerShdw>
                </a:effectLst>
                <a:latin typeface="楷体" panose="02010609060101010101" pitchFamily="49" charset="-122"/>
                <a:ea typeface="楷体" panose="02010609060101010101" pitchFamily="49" charset="-122"/>
              </a:rPr>
              <a:t>工具</a:t>
            </a:r>
            <a:r>
              <a:rPr kumimoji="1" lang="zh-CN" altLang="en-US" sz="2000" b="1" dirty="0">
                <a:effectLst>
                  <a:outerShdw blurRad="38100" dist="38100" dir="2700000" algn="tl">
                    <a:srgbClr val="FFFFFF"/>
                  </a:outerShdw>
                </a:effectLst>
                <a:latin typeface="楷体" panose="02010609060101010101" pitchFamily="49" charset="-122"/>
                <a:ea typeface="楷体" panose="02010609060101010101" pitchFamily="49" charset="-122"/>
              </a:rPr>
              <a:t>使用，否则为</a:t>
            </a:r>
            <a:r>
              <a:rPr kumimoji="1" lang="zh-CN" altLang="en-US" sz="2000" b="1" dirty="0">
                <a:solidFill>
                  <a:srgbClr val="FF0000"/>
                </a:solidFill>
                <a:effectLst>
                  <a:outerShdw blurRad="38100" dist="38100" dir="2700000" algn="tl">
                    <a:srgbClr val="FFFFFF"/>
                  </a:outerShdw>
                </a:effectLst>
                <a:latin typeface="楷体" panose="02010609060101010101" pitchFamily="49" charset="-122"/>
                <a:ea typeface="楷体" panose="02010609060101010101" pitchFamily="49" charset="-122"/>
              </a:rPr>
              <a:t>不可直接执行</a:t>
            </a:r>
            <a:r>
              <a:rPr kumimoji="1" lang="zh-CN" altLang="en-US" sz="2000" b="1" dirty="0">
                <a:effectLst>
                  <a:outerShdw blurRad="38100" dist="38100" dir="2700000" algn="tl">
                    <a:srgbClr val="FFFFFF"/>
                  </a:outerShdw>
                </a:effectLst>
                <a:latin typeface="楷体" panose="02010609060101010101" pitchFamily="49" charset="-122"/>
                <a:ea typeface="楷体" panose="02010609060101010101" pitchFamily="49" charset="-122"/>
              </a:rPr>
              <a:t>的</a:t>
            </a:r>
            <a:r>
              <a:rPr kumimoji="1" lang="zh-CN" altLang="en-US" sz="2000" b="1" dirty="0">
                <a:solidFill>
                  <a:srgbClr val="FF0000"/>
                </a:solidFill>
                <a:effectLst>
                  <a:outerShdw blurRad="38100" dist="38100" dir="2700000" algn="tl">
                    <a:srgbClr val="FFFFFF"/>
                  </a:outerShdw>
                </a:effectLst>
                <a:latin typeface="楷体" panose="02010609060101010101" pitchFamily="49" charset="-122"/>
                <a:ea typeface="楷体" panose="02010609060101010101" pitchFamily="49" charset="-122"/>
              </a:rPr>
              <a:t>编译器源程序</a:t>
            </a:r>
            <a:r>
              <a:rPr kumimoji="1" lang="zh-CN" altLang="en-US" sz="2000" b="1" dirty="0">
                <a:effectLst>
                  <a:outerShdw blurRad="38100" dist="38100" dir="2700000" algn="tl">
                    <a:srgbClr val="FFFFFF"/>
                  </a:outerShdw>
                </a:effectLst>
                <a:latin typeface="楷体" panose="02010609060101010101" pitchFamily="49" charset="-122"/>
                <a:ea typeface="楷体" panose="02010609060101010101" pitchFamily="49" charset="-122"/>
              </a:rPr>
              <a:t>。</a:t>
            </a:r>
          </a:p>
        </p:txBody>
      </p:sp>
      <p:grpSp>
        <p:nvGrpSpPr>
          <p:cNvPr id="13" name="组合 14">
            <a:extLst>
              <a:ext uri="{FF2B5EF4-FFF2-40B4-BE49-F238E27FC236}">
                <a16:creationId xmlns:a16="http://schemas.microsoft.com/office/drawing/2014/main" id="{CF052E48-7171-4F4A-BC3B-E87383376CA5}"/>
              </a:ext>
            </a:extLst>
          </p:cNvPr>
          <p:cNvGrpSpPr/>
          <p:nvPr/>
        </p:nvGrpSpPr>
        <p:grpSpPr>
          <a:xfrm>
            <a:off x="-786" y="195486"/>
            <a:ext cx="756363" cy="432048"/>
            <a:chOff x="-786" y="195486"/>
            <a:chExt cx="756363" cy="432048"/>
          </a:xfrm>
        </p:grpSpPr>
        <p:sp>
          <p:nvSpPr>
            <p:cNvPr id="14" name="五边形 6">
              <a:extLst>
                <a:ext uri="{FF2B5EF4-FFF2-40B4-BE49-F238E27FC236}">
                  <a16:creationId xmlns:a16="http://schemas.microsoft.com/office/drawing/2014/main" id="{F59E2554-26D5-4570-9F2F-0BAF6387D953}"/>
                </a:ext>
              </a:extLst>
            </p:cNvPr>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五边形 7">
              <a:extLst>
                <a:ext uri="{FF2B5EF4-FFF2-40B4-BE49-F238E27FC236}">
                  <a16:creationId xmlns:a16="http://schemas.microsoft.com/office/drawing/2014/main" id="{33BAF5EA-D948-45AD-8DBF-82CD3FB72FC8}"/>
                </a:ext>
              </a:extLst>
            </p:cNvPr>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957444"/>
                                        </p:tgtEl>
                                        <p:attrNameLst>
                                          <p:attrName>style.visibility</p:attrName>
                                        </p:attrNameLst>
                                      </p:cBhvr>
                                      <p:to>
                                        <p:strVal val="visible"/>
                                      </p:to>
                                    </p:set>
                                    <p:animEffect transition="in" filter="blinds(horizontal)">
                                      <p:cBhvr>
                                        <p:cTn id="7" dur="500"/>
                                        <p:tgtEl>
                                          <p:spTgt spid="95744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57445"/>
                                        </p:tgtEl>
                                        <p:attrNameLst>
                                          <p:attrName>style.visibility</p:attrName>
                                        </p:attrNameLst>
                                      </p:cBhvr>
                                      <p:to>
                                        <p:strVal val="visible"/>
                                      </p:to>
                                    </p:set>
                                    <p:animEffect transition="in" filter="blinds(horizontal)">
                                      <p:cBhvr>
                                        <p:cTn id="11" dur="500"/>
                                        <p:tgtEl>
                                          <p:spTgt spid="957445"/>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957446"/>
                                        </p:tgtEl>
                                        <p:attrNameLst>
                                          <p:attrName>style.visibility</p:attrName>
                                        </p:attrNameLst>
                                      </p:cBhvr>
                                      <p:to>
                                        <p:strVal val="visible"/>
                                      </p:to>
                                    </p:set>
                                    <p:animEffect transition="in" filter="blinds(horizontal)">
                                      <p:cBhvr>
                                        <p:cTn id="15" dur="500"/>
                                        <p:tgtEl>
                                          <p:spTgt spid="957446"/>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957447"/>
                                        </p:tgtEl>
                                        <p:attrNameLst>
                                          <p:attrName>style.visibility</p:attrName>
                                        </p:attrNameLst>
                                      </p:cBhvr>
                                      <p:to>
                                        <p:strVal val="visible"/>
                                      </p:to>
                                    </p:set>
                                    <p:animEffect transition="in" filter="blinds(horizontal)">
                                      <p:cBhvr>
                                        <p:cTn id="19" dur="500"/>
                                        <p:tgtEl>
                                          <p:spTgt spid="95744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957448"/>
                                        </p:tgtEl>
                                        <p:attrNameLst>
                                          <p:attrName>style.visibility</p:attrName>
                                        </p:attrNameLst>
                                      </p:cBhvr>
                                      <p:to>
                                        <p:strVal val="visible"/>
                                      </p:to>
                                    </p:set>
                                    <p:animEffect transition="in" filter="wipe(left)">
                                      <p:cBhvr>
                                        <p:cTn id="24" dur="500"/>
                                        <p:tgtEl>
                                          <p:spTgt spid="95744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957449"/>
                                        </p:tgtEl>
                                        <p:attrNameLst>
                                          <p:attrName>style.visibility</p:attrName>
                                        </p:attrNameLst>
                                      </p:cBhvr>
                                      <p:to>
                                        <p:strVal val="visible"/>
                                      </p:to>
                                    </p:set>
                                    <p:animEffect transition="in" filter="wipe(left)">
                                      <p:cBhvr>
                                        <p:cTn id="27" dur="500"/>
                                        <p:tgtEl>
                                          <p:spTgt spid="9574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down)">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45" grpId="0" autoUpdateAnimBg="0"/>
      <p:bldP spid="957446" grpId="0" autoUpdateAnimBg="0"/>
      <p:bldP spid="957447" grpId="0" autoUpdateAnimBg="0"/>
      <p:bldP spid="957449" grpId="0" animBg="1"/>
      <p:bldP spid="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日期占位符 3"/>
          <p:cNvSpPr>
            <a:spLocks noGrp="1"/>
          </p:cNvSpPr>
          <p:nvPr>
            <p:ph type="dt" sz="quarter" idx="10"/>
          </p:nvPr>
        </p:nvSpPr>
        <p:spPr>
          <a:xfrm>
            <a:off x="1485900" y="4683919"/>
            <a:ext cx="1600200" cy="357188"/>
          </a:xfrm>
          <a:ln>
            <a:miter lim="800000"/>
            <a:headEnd/>
            <a:tailEnd/>
          </a:ln>
        </p:spPr>
        <p:txBody>
          <a:bodyPr anchor="t"/>
          <a:lstStyle/>
          <a:p>
            <a:pPr>
              <a:defRPr/>
            </a:pPr>
            <a:fld id="{8683D630-4A21-493B-9980-AA9576DEF4C1}" type="datetime1">
              <a:rPr lang="zh-CN" altLang="en-US">
                <a:latin typeface="+mn-lt"/>
              </a:rPr>
              <a:pPr>
                <a:defRPr/>
              </a:pPr>
              <a:t>2024/3/5</a:t>
            </a:fld>
            <a:endParaRPr lang="en-US" altLang="zh-CN">
              <a:latin typeface="+mn-lt"/>
            </a:endParaRPr>
          </a:p>
        </p:txBody>
      </p:sp>
      <p:sp>
        <p:nvSpPr>
          <p:cNvPr id="53251" name="灯片编号占位符 5"/>
          <p:cNvSpPr>
            <a:spLocks noGrp="1"/>
          </p:cNvSpPr>
          <p:nvPr>
            <p:ph type="sldNum" sz="quarter" idx="12"/>
          </p:nvPr>
        </p:nvSpPr>
        <p:spPr>
          <a:xfrm>
            <a:off x="6057900" y="4683919"/>
            <a:ext cx="1600200" cy="357188"/>
          </a:xfrm>
          <a:noFill/>
        </p:spPr>
        <p:txBody>
          <a:bodyPr anchor="t"/>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楷体_GB2312" panose="02010609030101010101" pitchFamily="49"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楷体_GB2312" panose="02010609030101010101" pitchFamily="49"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fld id="{8A558AB6-E5B7-414F-9DD2-130E4D9BE7F4}" type="slidenum">
              <a:rPr lang="en-US" altLang="zh-CN" sz="1050" b="0">
                <a:ea typeface="宋体" panose="02010600030101010101" pitchFamily="2" charset="-122"/>
              </a:rPr>
              <a:pPr>
                <a:spcBef>
                  <a:spcPct val="0"/>
                </a:spcBef>
                <a:buClrTx/>
                <a:buSzTx/>
                <a:buFontTx/>
                <a:buNone/>
              </a:pPr>
              <a:t>46</a:t>
            </a:fld>
            <a:endParaRPr lang="en-US" altLang="zh-CN" sz="1050" b="0">
              <a:ea typeface="宋体" panose="02010600030101010101" pitchFamily="2" charset="-122"/>
            </a:endParaRPr>
          </a:p>
        </p:txBody>
      </p:sp>
      <p:sp>
        <p:nvSpPr>
          <p:cNvPr id="128004" name="Text Box 2"/>
          <p:cNvSpPr txBox="1">
            <a:spLocks noChangeArrowheads="1"/>
          </p:cNvSpPr>
          <p:nvPr/>
        </p:nvSpPr>
        <p:spPr bwMode="auto">
          <a:xfrm>
            <a:off x="1493044" y="4300538"/>
            <a:ext cx="5887641" cy="39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20000"/>
              </a:lnSpc>
              <a:defRPr/>
            </a:pPr>
            <a:r>
              <a:rPr kumimoji="1" lang="en-US" altLang="zh-CN" sz="1800" b="1" dirty="0"/>
              <a:t>4. </a:t>
            </a:r>
            <a:r>
              <a:rPr kumimoji="1" lang="zh-CN" altLang="en-US" sz="1800" b="1" dirty="0">
                <a:ea typeface="楷体_GB2312" pitchFamily="49" charset="-122"/>
              </a:rPr>
              <a:t>用</a:t>
            </a:r>
            <a:r>
              <a:rPr kumimoji="1" lang="en-US" altLang="zh-CN" sz="1800" b="1" dirty="0">
                <a:ea typeface="楷体_GB2312" pitchFamily="49" charset="-122"/>
              </a:rPr>
              <a:t>P</a:t>
            </a:r>
            <a:r>
              <a:rPr kumimoji="1" lang="en-US" altLang="zh-CN" sz="1350" b="1" baseline="-25000" dirty="0">
                <a:effectLst>
                  <a:outerShdw blurRad="38100" dist="38100" dir="2700000" algn="tl">
                    <a:srgbClr val="C0C0C0"/>
                  </a:outerShdw>
                </a:effectLst>
              </a:rPr>
              <a:t>2</a:t>
            </a:r>
            <a:r>
              <a:rPr kumimoji="1" lang="zh-CN" altLang="en-US" sz="1800" b="1" dirty="0">
                <a:ea typeface="楷体_GB2312" pitchFamily="49" charset="-122"/>
              </a:rPr>
              <a:t>编译</a:t>
            </a:r>
            <a:r>
              <a:rPr kumimoji="1" lang="en-US" altLang="zh-CN" sz="1800" b="1" dirty="0">
                <a:ea typeface="楷体_GB2312" pitchFamily="49" charset="-122"/>
              </a:rPr>
              <a:t>P</a:t>
            </a:r>
            <a:r>
              <a:rPr kumimoji="1" lang="en-US" altLang="zh-CN" sz="1350" b="1" baseline="-25000" dirty="0">
                <a:effectLst>
                  <a:outerShdw blurRad="38100" dist="38100" dir="2700000" algn="tl">
                    <a:srgbClr val="C0C0C0"/>
                  </a:outerShdw>
                </a:effectLst>
              </a:rPr>
              <a:t>3</a:t>
            </a:r>
            <a:r>
              <a:rPr kumimoji="1" lang="zh-CN" altLang="en-US" sz="1800" b="1" dirty="0">
                <a:ea typeface="楷体_GB2312" pitchFamily="49" charset="-122"/>
              </a:rPr>
              <a:t>，得到</a:t>
            </a:r>
            <a:r>
              <a:rPr kumimoji="1" lang="en-US" altLang="zh-CN" sz="1800" b="1" dirty="0">
                <a:ea typeface="楷体_GB2312" pitchFamily="49" charset="-122"/>
              </a:rPr>
              <a:t>P</a:t>
            </a:r>
            <a:r>
              <a:rPr kumimoji="1" lang="en-US" altLang="zh-CN" sz="1350" b="1" baseline="-25000" dirty="0">
                <a:effectLst>
                  <a:outerShdw blurRad="38100" dist="38100" dir="2700000" algn="tl">
                    <a:srgbClr val="C0C0C0"/>
                  </a:outerShdw>
                </a:effectLst>
              </a:rPr>
              <a:t>4 </a:t>
            </a:r>
          </a:p>
        </p:txBody>
      </p:sp>
      <p:grpSp>
        <p:nvGrpSpPr>
          <p:cNvPr id="2" name="组合 1"/>
          <p:cNvGrpSpPr>
            <a:grpSpLocks/>
          </p:cNvGrpSpPr>
          <p:nvPr/>
        </p:nvGrpSpPr>
        <p:grpSpPr bwMode="auto">
          <a:xfrm>
            <a:off x="4942285" y="1456135"/>
            <a:ext cx="1815703" cy="857250"/>
            <a:chOff x="5065713" y="1941513"/>
            <a:chExt cx="2420937" cy="1143000"/>
          </a:xfrm>
        </p:grpSpPr>
        <p:sp>
          <p:nvSpPr>
            <p:cNvPr id="53290" name="Freeform 3"/>
            <p:cNvSpPr>
              <a:spLocks/>
            </p:cNvSpPr>
            <p:nvPr/>
          </p:nvSpPr>
          <p:spPr bwMode="auto">
            <a:xfrm>
              <a:off x="5114925" y="1941513"/>
              <a:ext cx="2193925" cy="1143000"/>
            </a:xfrm>
            <a:custGeom>
              <a:avLst/>
              <a:gdLst>
                <a:gd name="T0" fmla="*/ 0 w 2208"/>
                <a:gd name="T1" fmla="*/ 0 h 720"/>
                <a:gd name="T2" fmla="*/ 0 w 2208"/>
                <a:gd name="T3" fmla="*/ 2147483646 h 720"/>
                <a:gd name="T4" fmla="*/ 2147483646 w 2208"/>
                <a:gd name="T5" fmla="*/ 2147483646 h 720"/>
                <a:gd name="T6" fmla="*/ 2147483646 w 2208"/>
                <a:gd name="T7" fmla="*/ 2147483646 h 720"/>
                <a:gd name="T8" fmla="*/ 2147483646 w 2208"/>
                <a:gd name="T9" fmla="*/ 2147483646 h 720"/>
                <a:gd name="T10" fmla="*/ 2147483646 w 2208"/>
                <a:gd name="T11" fmla="*/ 2147483646 h 720"/>
                <a:gd name="T12" fmla="*/ 2147483646 w 2208"/>
                <a:gd name="T13" fmla="*/ 2147483646 h 720"/>
                <a:gd name="T14" fmla="*/ 2147483646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8"/>
                <a:gd name="T28" fmla="*/ 0 h 720"/>
                <a:gd name="T29" fmla="*/ 2208 w 2208"/>
                <a:gd name="T30" fmla="*/ 720 h 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91" name="Text Box 4"/>
            <p:cNvSpPr txBox="1">
              <a:spLocks noChangeArrowheads="1"/>
            </p:cNvSpPr>
            <p:nvPr/>
          </p:nvSpPr>
          <p:spPr bwMode="auto">
            <a:xfrm>
              <a:off x="5065713" y="2019300"/>
              <a:ext cx="946151"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350">
                  <a:solidFill>
                    <a:srgbClr val="FF0000"/>
                  </a:solidFill>
                  <a:latin typeface="Times New Roman" panose="02020603050405020304" pitchFamily="18" charset="0"/>
                  <a:ea typeface="宋体" panose="02010600030101010101" pitchFamily="2" charset="-122"/>
                </a:rPr>
                <a:t>Ｃ语言</a:t>
              </a:r>
            </a:p>
          </p:txBody>
        </p:sp>
        <p:sp>
          <p:nvSpPr>
            <p:cNvPr id="53292" name="Text Box 5"/>
            <p:cNvSpPr txBox="1">
              <a:spLocks noChangeArrowheads="1"/>
            </p:cNvSpPr>
            <p:nvPr/>
          </p:nvSpPr>
          <p:spPr bwMode="auto">
            <a:xfrm>
              <a:off x="5627688" y="2628900"/>
              <a:ext cx="1176337"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350">
                  <a:solidFill>
                    <a:srgbClr val="FF0000"/>
                  </a:solidFill>
                  <a:latin typeface="Times New Roman" panose="02020603050405020304" pitchFamily="18" charset="0"/>
                  <a:ea typeface="宋体" panose="02010600030101010101" pitchFamily="2" charset="-122"/>
                </a:rPr>
                <a:t>机器语言</a:t>
              </a:r>
            </a:p>
          </p:txBody>
        </p:sp>
        <p:sp>
          <p:nvSpPr>
            <p:cNvPr id="53293" name="Text Box 6"/>
            <p:cNvSpPr txBox="1">
              <a:spLocks noChangeArrowheads="1"/>
            </p:cNvSpPr>
            <p:nvPr/>
          </p:nvSpPr>
          <p:spPr bwMode="auto">
            <a:xfrm>
              <a:off x="6275388" y="2019300"/>
              <a:ext cx="11763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200" dirty="0">
                  <a:solidFill>
                    <a:srgbClr val="FF0000"/>
                  </a:solidFill>
                  <a:latin typeface="Times New Roman" panose="02020603050405020304" pitchFamily="18" charset="0"/>
                  <a:ea typeface="宋体" panose="02010600030101010101" pitchFamily="2" charset="-122"/>
                </a:rPr>
                <a:t>机器语言</a:t>
              </a:r>
            </a:p>
          </p:txBody>
        </p:sp>
        <p:sp>
          <p:nvSpPr>
            <p:cNvPr id="2095111" name="Text Box 7"/>
            <p:cNvSpPr txBox="1">
              <a:spLocks noChangeArrowheads="1"/>
            </p:cNvSpPr>
            <p:nvPr/>
          </p:nvSpPr>
          <p:spPr bwMode="auto">
            <a:xfrm>
              <a:off x="6705599" y="2627313"/>
              <a:ext cx="781051" cy="360487"/>
            </a:xfrm>
            <a:prstGeom prst="rect">
              <a:avLst/>
            </a:prstGeom>
            <a:noFill/>
            <a:ln w="9525">
              <a:noFill/>
              <a:miter lim="800000"/>
              <a:headEnd/>
              <a:tailEnd/>
            </a:ln>
            <a:effectLst/>
          </p:spPr>
          <p:txBody>
            <a:bodyPr lIns="69056" tIns="34529" rIns="69056" bIns="34529">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1350" b="1">
                  <a:effectLst>
                    <a:outerShdw blurRad="38100" dist="38100" dir="2700000" algn="tl">
                      <a:srgbClr val="C0C0C0"/>
                    </a:outerShdw>
                  </a:effectLst>
                  <a:latin typeface="宋体" pitchFamily="2" charset="-122"/>
                </a:rPr>
                <a:t>P</a:t>
              </a:r>
              <a:r>
                <a:rPr kumimoji="1" lang="en-US" altLang="zh-CN" sz="1350" b="1" baseline="-25000">
                  <a:effectLst>
                    <a:outerShdw blurRad="38100" dist="38100" dir="2700000" algn="tl">
                      <a:srgbClr val="C0C0C0"/>
                    </a:outerShdw>
                  </a:effectLst>
                  <a:latin typeface="宋体" pitchFamily="2" charset="-122"/>
                </a:rPr>
                <a:t>4</a:t>
              </a:r>
            </a:p>
          </p:txBody>
        </p:sp>
      </p:grpSp>
      <p:grpSp>
        <p:nvGrpSpPr>
          <p:cNvPr id="8" name="组合 7"/>
          <p:cNvGrpSpPr>
            <a:grpSpLocks/>
          </p:cNvGrpSpPr>
          <p:nvPr/>
        </p:nvGrpSpPr>
        <p:grpSpPr bwMode="auto">
          <a:xfrm>
            <a:off x="3700463" y="1869282"/>
            <a:ext cx="1741885" cy="1134759"/>
            <a:chOff x="3409950" y="2492375"/>
            <a:chExt cx="2322513" cy="1513133"/>
          </a:xfrm>
        </p:grpSpPr>
        <p:sp>
          <p:nvSpPr>
            <p:cNvPr id="53285" name="Freeform 8"/>
            <p:cNvSpPr>
              <a:spLocks/>
            </p:cNvSpPr>
            <p:nvPr/>
          </p:nvSpPr>
          <p:spPr bwMode="auto">
            <a:xfrm>
              <a:off x="3508375" y="2492375"/>
              <a:ext cx="2193925" cy="1143000"/>
            </a:xfrm>
            <a:custGeom>
              <a:avLst/>
              <a:gdLst>
                <a:gd name="T0" fmla="*/ 0 w 2208"/>
                <a:gd name="T1" fmla="*/ 0 h 720"/>
                <a:gd name="T2" fmla="*/ 0 w 2208"/>
                <a:gd name="T3" fmla="*/ 2147483646 h 720"/>
                <a:gd name="T4" fmla="*/ 2147483646 w 2208"/>
                <a:gd name="T5" fmla="*/ 2147483646 h 720"/>
                <a:gd name="T6" fmla="*/ 2147483646 w 2208"/>
                <a:gd name="T7" fmla="*/ 2147483646 h 720"/>
                <a:gd name="T8" fmla="*/ 2147483646 w 2208"/>
                <a:gd name="T9" fmla="*/ 2147483646 h 720"/>
                <a:gd name="T10" fmla="*/ 2147483646 w 2208"/>
                <a:gd name="T11" fmla="*/ 2147483646 h 720"/>
                <a:gd name="T12" fmla="*/ 2147483646 w 2208"/>
                <a:gd name="T13" fmla="*/ 2147483646 h 720"/>
                <a:gd name="T14" fmla="*/ 2147483646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8"/>
                <a:gd name="T28" fmla="*/ 0 h 720"/>
                <a:gd name="T29" fmla="*/ 2208 w 2208"/>
                <a:gd name="T30" fmla="*/ 720 h 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86" name="Text Box 9"/>
            <p:cNvSpPr txBox="1">
              <a:spLocks noChangeArrowheads="1"/>
            </p:cNvSpPr>
            <p:nvPr/>
          </p:nvSpPr>
          <p:spPr bwMode="auto">
            <a:xfrm>
              <a:off x="3409950" y="2628901"/>
              <a:ext cx="946151" cy="400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350">
                  <a:solidFill>
                    <a:srgbClr val="FF0000"/>
                  </a:solidFill>
                  <a:latin typeface="Times New Roman" panose="02020603050405020304" pitchFamily="18" charset="0"/>
                  <a:ea typeface="宋体" panose="02010600030101010101" pitchFamily="2" charset="-122"/>
                </a:rPr>
                <a:t>Ｃ子集</a:t>
              </a:r>
            </a:p>
          </p:txBody>
        </p:sp>
        <p:sp>
          <p:nvSpPr>
            <p:cNvPr id="53287" name="Text Box 10"/>
            <p:cNvSpPr txBox="1">
              <a:spLocks noChangeArrowheads="1"/>
            </p:cNvSpPr>
            <p:nvPr/>
          </p:nvSpPr>
          <p:spPr bwMode="auto">
            <a:xfrm>
              <a:off x="4075674" y="3238500"/>
              <a:ext cx="1168400" cy="400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350" dirty="0">
                  <a:solidFill>
                    <a:srgbClr val="FF0000"/>
                  </a:solidFill>
                  <a:latin typeface="Times New Roman" panose="02020603050405020304" pitchFamily="18" charset="0"/>
                  <a:ea typeface="宋体" panose="02010600030101010101" pitchFamily="2" charset="-122"/>
                </a:rPr>
                <a:t>机器语言</a:t>
              </a:r>
            </a:p>
          </p:txBody>
        </p:sp>
        <p:sp>
          <p:nvSpPr>
            <p:cNvPr id="53288" name="Text Box 11"/>
            <p:cNvSpPr txBox="1">
              <a:spLocks noChangeArrowheads="1"/>
            </p:cNvSpPr>
            <p:nvPr/>
          </p:nvSpPr>
          <p:spPr bwMode="auto">
            <a:xfrm>
              <a:off x="4500563" y="2705100"/>
              <a:ext cx="1231900" cy="400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350">
                  <a:solidFill>
                    <a:srgbClr val="FF0000"/>
                  </a:solidFill>
                  <a:latin typeface="Times New Roman" panose="02020603050405020304" pitchFamily="18" charset="0"/>
                  <a:ea typeface="宋体" panose="02010600030101010101" pitchFamily="2" charset="-122"/>
                </a:rPr>
                <a:t>机器语言</a:t>
              </a:r>
            </a:p>
          </p:txBody>
        </p:sp>
        <p:sp>
          <p:nvSpPr>
            <p:cNvPr id="2095116" name="Text Box 12"/>
            <p:cNvSpPr txBox="1">
              <a:spLocks noChangeArrowheads="1"/>
            </p:cNvSpPr>
            <p:nvPr/>
          </p:nvSpPr>
          <p:spPr bwMode="auto">
            <a:xfrm>
              <a:off x="4440238" y="3644993"/>
              <a:ext cx="779463" cy="360515"/>
            </a:xfrm>
            <a:prstGeom prst="rect">
              <a:avLst/>
            </a:prstGeom>
            <a:noFill/>
            <a:ln w="9525">
              <a:noFill/>
              <a:miter lim="800000"/>
              <a:headEnd/>
              <a:tailEnd/>
            </a:ln>
            <a:effectLst/>
          </p:spPr>
          <p:txBody>
            <a:bodyPr lIns="69056" tIns="34529" rIns="69056" bIns="34529">
              <a:spAutoFit/>
            </a:bodyPr>
            <a:lstStyle/>
            <a:p>
              <a:pPr>
                <a:lnSpc>
                  <a:spcPct val="110000"/>
                </a:lnSpc>
                <a:spcBef>
                  <a:spcPct val="50000"/>
                </a:spcBef>
                <a:buClr>
                  <a:schemeClr val="folHlink"/>
                </a:buClr>
                <a:buSzPct val="75000"/>
                <a:buFont typeface="Monotype Sorts" pitchFamily="2" charset="2"/>
                <a:buNone/>
                <a:defRPr/>
              </a:pPr>
              <a:r>
                <a:rPr kumimoji="1" lang="en-US" altLang="zh-CN" sz="1350" b="1">
                  <a:effectLst>
                    <a:outerShdw blurRad="38100" dist="38100" dir="2700000" algn="tl">
                      <a:srgbClr val="FFFFFF"/>
                    </a:outerShdw>
                  </a:effectLst>
                  <a:latin typeface="宋体" pitchFamily="2" charset="-122"/>
                </a:rPr>
                <a:t>P2</a:t>
              </a:r>
            </a:p>
          </p:txBody>
        </p:sp>
      </p:grpSp>
      <p:sp>
        <p:nvSpPr>
          <p:cNvPr id="47119" name="Freeform 13"/>
          <p:cNvSpPr>
            <a:spLocks/>
          </p:cNvSpPr>
          <p:nvPr/>
        </p:nvSpPr>
        <p:spPr bwMode="auto">
          <a:xfrm>
            <a:off x="4400550" y="827485"/>
            <a:ext cx="1314450" cy="1085850"/>
          </a:xfrm>
          <a:custGeom>
            <a:avLst/>
            <a:gdLst>
              <a:gd name="T0" fmla="*/ 2147483646 w 1104"/>
              <a:gd name="T1" fmla="*/ 0 h 1104"/>
              <a:gd name="T2" fmla="*/ 2147483646 w 1104"/>
              <a:gd name="T3" fmla="*/ 2147483646 h 1104"/>
              <a:gd name="T4" fmla="*/ 2147483646 w 1104"/>
              <a:gd name="T5" fmla="*/ 2147483646 h 1104"/>
              <a:gd name="T6" fmla="*/ 2147483646 w 1104"/>
              <a:gd name="T7" fmla="*/ 2147483646 h 1104"/>
              <a:gd name="T8" fmla="*/ 2147483646 w 1104"/>
              <a:gd name="T9" fmla="*/ 2147483646 h 1104"/>
              <a:gd name="T10" fmla="*/ 2147483646 w 1104"/>
              <a:gd name="T11" fmla="*/ 2147483646 h 1104"/>
              <a:gd name="T12" fmla="*/ 2147483646 w 1104"/>
              <a:gd name="T13" fmla="*/ 2147483646 h 1104"/>
              <a:gd name="T14" fmla="*/ 2147483646 w 1104"/>
              <a:gd name="T15" fmla="*/ 2147483646 h 1104"/>
              <a:gd name="T16" fmla="*/ 2147483646 w 1104"/>
              <a:gd name="T17" fmla="*/ 2147483646 h 1104"/>
              <a:gd name="T18" fmla="*/ 0 w 1104"/>
              <a:gd name="T19" fmla="*/ 2147483646 h 11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104"/>
              <a:gd name="T32" fmla="*/ 1104 w 1104"/>
              <a:gd name="T33" fmla="*/ 1104 h 11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104">
                <a:moveTo>
                  <a:pt x="1104" y="0"/>
                </a:moveTo>
                <a:cubicBezTo>
                  <a:pt x="1100" y="60"/>
                  <a:pt x="1096" y="120"/>
                  <a:pt x="1056" y="144"/>
                </a:cubicBezTo>
                <a:cubicBezTo>
                  <a:pt x="1016" y="168"/>
                  <a:pt x="904" y="112"/>
                  <a:pt x="864" y="144"/>
                </a:cubicBezTo>
                <a:cubicBezTo>
                  <a:pt x="824" y="176"/>
                  <a:pt x="864" y="296"/>
                  <a:pt x="816" y="336"/>
                </a:cubicBezTo>
                <a:cubicBezTo>
                  <a:pt x="768" y="376"/>
                  <a:pt x="624" y="344"/>
                  <a:pt x="576" y="384"/>
                </a:cubicBezTo>
                <a:cubicBezTo>
                  <a:pt x="528" y="424"/>
                  <a:pt x="576" y="528"/>
                  <a:pt x="528" y="576"/>
                </a:cubicBezTo>
                <a:cubicBezTo>
                  <a:pt x="480" y="624"/>
                  <a:pt x="336" y="624"/>
                  <a:pt x="288" y="672"/>
                </a:cubicBezTo>
                <a:cubicBezTo>
                  <a:pt x="240" y="720"/>
                  <a:pt x="280" y="816"/>
                  <a:pt x="240" y="864"/>
                </a:cubicBezTo>
                <a:cubicBezTo>
                  <a:pt x="200" y="912"/>
                  <a:pt x="88" y="920"/>
                  <a:pt x="48" y="960"/>
                </a:cubicBezTo>
                <a:cubicBezTo>
                  <a:pt x="8" y="1000"/>
                  <a:pt x="4" y="1052"/>
                  <a:pt x="0" y="1104"/>
                </a:cubicBezTo>
              </a:path>
            </a:pathLst>
          </a:custGeom>
          <a:noFill/>
          <a:ln w="28575">
            <a:solidFill>
              <a:schemeClr val="tx1"/>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wrap="none" lIns="69056" tIns="34529" rIns="69056" bIns="34529"/>
          <a:lstStyle/>
          <a:p>
            <a:endParaRPr lang="zh-CN" altLang="en-US"/>
          </a:p>
        </p:txBody>
      </p:sp>
      <p:sp>
        <p:nvSpPr>
          <p:cNvPr id="2095118" name="AutoShape 14"/>
          <p:cNvSpPr>
            <a:spLocks noChangeArrowheads="1"/>
          </p:cNvSpPr>
          <p:nvPr/>
        </p:nvSpPr>
        <p:spPr bwMode="auto">
          <a:xfrm>
            <a:off x="5297091" y="2637234"/>
            <a:ext cx="3221831" cy="464437"/>
          </a:xfrm>
          <a:prstGeom prst="wedgeRoundRectCallout">
            <a:avLst>
              <a:gd name="adj1" fmla="val -59782"/>
              <a:gd name="adj2" fmla="val -81562"/>
              <a:gd name="adj3" fmla="val 16667"/>
            </a:avLst>
          </a:prstGeom>
          <a:solidFill>
            <a:schemeClr val="accent3">
              <a:lumMod val="20000"/>
              <a:lumOff val="80000"/>
            </a:schemeClr>
          </a:solidFill>
          <a:ln w="9525">
            <a:solidFill>
              <a:schemeClr val="tx1"/>
            </a:solidFill>
            <a:miter lim="800000"/>
            <a:headEnd/>
            <a:tailEnd/>
          </a:ln>
          <a:effectLst/>
        </p:spPr>
        <p:txBody>
          <a:bodyPr lIns="69056" tIns="34529" rIns="69056" bIns="34529"/>
          <a:lstStyle/>
          <a:p>
            <a:pPr algn="ctr" defTabSz="211931">
              <a:lnSpc>
                <a:spcPct val="110000"/>
              </a:lnSpc>
              <a:spcBef>
                <a:spcPct val="20000"/>
              </a:spcBef>
              <a:buClr>
                <a:schemeClr val="folHlink"/>
              </a:buClr>
              <a:buSzPct val="75000"/>
              <a:tabLst>
                <a:tab pos="66675" algn="l"/>
              </a:tabLst>
              <a:defRPr/>
            </a:pPr>
            <a:r>
              <a:rPr kumimoji="1" lang="zh-CN" altLang="en-US" sz="2000" b="1" dirty="0">
                <a:effectLst>
                  <a:outerShdw blurRad="38100" dist="38100" dir="2700000" algn="tl">
                    <a:srgbClr val="FFFFFF"/>
                  </a:outerShdw>
                </a:effectLst>
                <a:latin typeface="宋体" pitchFamily="2" charset="-122"/>
              </a:rPr>
              <a:t>获得一个可执行的编译器</a:t>
            </a:r>
          </a:p>
        </p:txBody>
      </p:sp>
      <p:grpSp>
        <p:nvGrpSpPr>
          <p:cNvPr id="5" name="组合 4"/>
          <p:cNvGrpSpPr>
            <a:grpSpLocks/>
          </p:cNvGrpSpPr>
          <p:nvPr/>
        </p:nvGrpSpPr>
        <p:grpSpPr bwMode="auto">
          <a:xfrm>
            <a:off x="2400299" y="141685"/>
            <a:ext cx="2000251" cy="954974"/>
            <a:chOff x="1676399" y="188913"/>
            <a:chExt cx="2667001" cy="1272532"/>
          </a:xfrm>
        </p:grpSpPr>
        <p:grpSp>
          <p:nvGrpSpPr>
            <p:cNvPr id="53279" name="组合 2"/>
            <p:cNvGrpSpPr>
              <a:grpSpLocks/>
            </p:cNvGrpSpPr>
            <p:nvPr/>
          </p:nvGrpSpPr>
          <p:grpSpPr bwMode="auto">
            <a:xfrm>
              <a:off x="1676399" y="188913"/>
              <a:ext cx="2667001" cy="949142"/>
              <a:chOff x="1676399" y="188913"/>
              <a:chExt cx="2667001" cy="949142"/>
            </a:xfrm>
          </p:grpSpPr>
          <p:sp>
            <p:nvSpPr>
              <p:cNvPr id="53281" name="Freeform 15"/>
              <p:cNvSpPr>
                <a:spLocks/>
              </p:cNvSpPr>
              <p:nvPr/>
            </p:nvSpPr>
            <p:spPr bwMode="auto">
              <a:xfrm>
                <a:off x="1676400" y="188913"/>
                <a:ext cx="2378075" cy="912812"/>
              </a:xfrm>
              <a:custGeom>
                <a:avLst/>
                <a:gdLst>
                  <a:gd name="T0" fmla="*/ 0 w 2208"/>
                  <a:gd name="T1" fmla="*/ 0 h 720"/>
                  <a:gd name="T2" fmla="*/ 0 w 2208"/>
                  <a:gd name="T3" fmla="*/ 2147483646 h 720"/>
                  <a:gd name="T4" fmla="*/ 2147483646 w 2208"/>
                  <a:gd name="T5" fmla="*/ 2147483646 h 720"/>
                  <a:gd name="T6" fmla="*/ 2147483646 w 2208"/>
                  <a:gd name="T7" fmla="*/ 2147483646 h 720"/>
                  <a:gd name="T8" fmla="*/ 2147483646 w 2208"/>
                  <a:gd name="T9" fmla="*/ 2147483646 h 720"/>
                  <a:gd name="T10" fmla="*/ 2147483646 w 2208"/>
                  <a:gd name="T11" fmla="*/ 2147483646 h 720"/>
                  <a:gd name="T12" fmla="*/ 2147483646 w 2208"/>
                  <a:gd name="T13" fmla="*/ 2147483646 h 720"/>
                  <a:gd name="T14" fmla="*/ 2147483646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8"/>
                  <a:gd name="T28" fmla="*/ 0 h 720"/>
                  <a:gd name="T29" fmla="*/ 2208 w 2208"/>
                  <a:gd name="T30" fmla="*/ 720 h 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82" name="Text Box 16"/>
              <p:cNvSpPr txBox="1">
                <a:spLocks noChangeArrowheads="1"/>
              </p:cNvSpPr>
              <p:nvPr/>
            </p:nvSpPr>
            <p:spPr bwMode="auto">
              <a:xfrm>
                <a:off x="1676399" y="312738"/>
                <a:ext cx="952500" cy="399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350" dirty="0">
                    <a:latin typeface="Times New Roman" panose="02020603050405020304" pitchFamily="18" charset="0"/>
                    <a:ea typeface="宋体" panose="02010600030101010101" pitchFamily="2" charset="-122"/>
                  </a:rPr>
                  <a:t>Ｃ子集</a:t>
                </a:r>
              </a:p>
            </p:txBody>
          </p:sp>
          <p:sp>
            <p:nvSpPr>
              <p:cNvPr id="53283" name="Text Box 17"/>
              <p:cNvSpPr txBox="1">
                <a:spLocks noChangeArrowheads="1"/>
              </p:cNvSpPr>
              <p:nvPr/>
            </p:nvSpPr>
            <p:spPr bwMode="auto">
              <a:xfrm>
                <a:off x="2339975" y="738187"/>
                <a:ext cx="1189037" cy="399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350" dirty="0">
                    <a:latin typeface="Times New Roman" panose="02020603050405020304" pitchFamily="18" charset="0"/>
                    <a:ea typeface="宋体" panose="02010600030101010101" pitchFamily="2" charset="-122"/>
                  </a:rPr>
                  <a:t>汇编语言</a:t>
                </a:r>
              </a:p>
            </p:txBody>
          </p:sp>
          <p:sp>
            <p:nvSpPr>
              <p:cNvPr id="53284" name="Text Box 18"/>
              <p:cNvSpPr txBox="1">
                <a:spLocks noChangeArrowheads="1"/>
              </p:cNvSpPr>
              <p:nvPr/>
            </p:nvSpPr>
            <p:spPr bwMode="auto">
              <a:xfrm>
                <a:off x="2987675" y="312738"/>
                <a:ext cx="1355725" cy="399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350" dirty="0">
                    <a:latin typeface="Times New Roman" panose="02020603050405020304" pitchFamily="18" charset="0"/>
                    <a:ea typeface="宋体" panose="02010600030101010101" pitchFamily="2" charset="-122"/>
                  </a:rPr>
                  <a:t>机器语言</a:t>
                </a:r>
              </a:p>
            </p:txBody>
          </p:sp>
        </p:grpSp>
        <p:sp>
          <p:nvSpPr>
            <p:cNvPr id="2095123" name="Text Box 19"/>
            <p:cNvSpPr txBox="1">
              <a:spLocks noChangeArrowheads="1"/>
            </p:cNvSpPr>
            <p:nvPr/>
          </p:nvSpPr>
          <p:spPr bwMode="auto">
            <a:xfrm>
              <a:off x="2768600" y="1101175"/>
              <a:ext cx="442913" cy="360270"/>
            </a:xfrm>
            <a:prstGeom prst="rect">
              <a:avLst/>
            </a:prstGeom>
            <a:noFill/>
            <a:ln w="9525">
              <a:noFill/>
              <a:miter lim="800000"/>
              <a:headEnd/>
              <a:tailEnd/>
            </a:ln>
            <a:effectLst/>
          </p:spPr>
          <p:txBody>
            <a:bodyPr lIns="69056" tIns="34529" rIns="69056" bIns="34529">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1350" b="1" dirty="0">
                  <a:effectLst>
                    <a:outerShdw blurRad="38100" dist="38100" dir="2700000" algn="tl">
                      <a:srgbClr val="C0C0C0"/>
                    </a:outerShdw>
                  </a:effectLst>
                  <a:latin typeface="宋体" pitchFamily="2" charset="-122"/>
                </a:rPr>
                <a:t>P</a:t>
              </a:r>
              <a:r>
                <a:rPr kumimoji="1" lang="en-US" altLang="zh-CN" sz="1350" b="1" baseline="-25000" dirty="0">
                  <a:effectLst>
                    <a:outerShdw blurRad="38100" dist="38100" dir="2700000" algn="tl">
                      <a:srgbClr val="C0C0C0"/>
                    </a:outerShdw>
                  </a:effectLst>
                  <a:latin typeface="宋体" pitchFamily="2" charset="-122"/>
                </a:rPr>
                <a:t>0</a:t>
              </a:r>
            </a:p>
          </p:txBody>
        </p:sp>
      </p:grpSp>
      <p:sp>
        <p:nvSpPr>
          <p:cNvPr id="128022" name="Rectangle 20"/>
          <p:cNvSpPr>
            <a:spLocks noChangeArrowheads="1"/>
          </p:cNvSpPr>
          <p:nvPr/>
        </p:nvSpPr>
        <p:spPr bwMode="auto">
          <a:xfrm>
            <a:off x="1468307" y="3273161"/>
            <a:ext cx="5102358" cy="373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20000"/>
              </a:lnSpc>
              <a:defRPr/>
            </a:pPr>
            <a:r>
              <a:rPr kumimoji="1" lang="en-US" altLang="zh-CN" sz="1800" b="1" dirty="0">
                <a:ea typeface="楷体_GB2312" pitchFamily="49" charset="-122"/>
              </a:rPr>
              <a:t>1. </a:t>
            </a:r>
            <a:r>
              <a:rPr kumimoji="1" lang="zh-CN" altLang="en-US" sz="1800" b="1" dirty="0">
                <a:ea typeface="楷体_GB2312" pitchFamily="49" charset="-122"/>
              </a:rPr>
              <a:t>用汇编语言实现一个 </a:t>
            </a:r>
            <a:r>
              <a:rPr kumimoji="1" lang="en-US" altLang="zh-CN" sz="1800" b="1" dirty="0">
                <a:ea typeface="楷体_GB2312" pitchFamily="49" charset="-122"/>
              </a:rPr>
              <a:t>C</a:t>
            </a:r>
            <a:r>
              <a:rPr kumimoji="1" lang="zh-CN" altLang="en-US" sz="1800" b="1" dirty="0">
                <a:ea typeface="楷体_GB2312" pitchFamily="49" charset="-122"/>
              </a:rPr>
              <a:t>子集的编译程序</a:t>
            </a:r>
            <a:r>
              <a:rPr kumimoji="1" lang="en-US" altLang="zh-CN" sz="1800" b="1" dirty="0">
                <a:ea typeface="楷体_GB2312" pitchFamily="49" charset="-122"/>
              </a:rPr>
              <a:t>(P</a:t>
            </a:r>
            <a:r>
              <a:rPr kumimoji="1" lang="en-US" altLang="zh-CN" sz="1350" b="1" baseline="-25000" dirty="0">
                <a:effectLst>
                  <a:outerShdw blurRad="38100" dist="38100" dir="2700000" algn="tl">
                    <a:srgbClr val="C0C0C0"/>
                  </a:outerShdw>
                </a:effectLst>
              </a:rPr>
              <a:t>0</a:t>
            </a:r>
            <a:r>
              <a:rPr kumimoji="1" lang="en-US" altLang="zh-CN" sz="1800" b="1" dirty="0">
                <a:ea typeface="楷体_GB2312" pitchFamily="49" charset="-122"/>
              </a:rPr>
              <a:t>—</a:t>
            </a:r>
            <a:r>
              <a:rPr kumimoji="1" lang="zh-CN" altLang="en-US" sz="1800" b="1" dirty="0">
                <a:ea typeface="楷体_GB2312" pitchFamily="49" charset="-122"/>
              </a:rPr>
              <a:t>人</a:t>
            </a:r>
            <a:r>
              <a:rPr kumimoji="1" lang="en-US" altLang="zh-CN" sz="1800" b="1" dirty="0">
                <a:ea typeface="楷体_GB2312" pitchFamily="49" charset="-122"/>
              </a:rPr>
              <a:t>)</a:t>
            </a:r>
          </a:p>
        </p:txBody>
      </p:sp>
      <p:grpSp>
        <p:nvGrpSpPr>
          <p:cNvPr id="6" name="组合 5"/>
          <p:cNvGrpSpPr>
            <a:grpSpLocks/>
          </p:cNvGrpSpPr>
          <p:nvPr/>
        </p:nvGrpSpPr>
        <p:grpSpPr bwMode="auto">
          <a:xfrm>
            <a:off x="3635897" y="507206"/>
            <a:ext cx="1967185" cy="984740"/>
            <a:chOff x="3323862" y="676275"/>
            <a:chExt cx="2622913" cy="1313011"/>
          </a:xfrm>
        </p:grpSpPr>
        <p:sp>
          <p:nvSpPr>
            <p:cNvPr id="53274" name="Freeform 21"/>
            <p:cNvSpPr>
              <a:spLocks/>
            </p:cNvSpPr>
            <p:nvPr/>
          </p:nvSpPr>
          <p:spPr bwMode="auto">
            <a:xfrm>
              <a:off x="3421063" y="676275"/>
              <a:ext cx="2378075" cy="912813"/>
            </a:xfrm>
            <a:custGeom>
              <a:avLst/>
              <a:gdLst>
                <a:gd name="T0" fmla="*/ 0 w 2208"/>
                <a:gd name="T1" fmla="*/ 0 h 720"/>
                <a:gd name="T2" fmla="*/ 0 w 2208"/>
                <a:gd name="T3" fmla="*/ 2147483646 h 720"/>
                <a:gd name="T4" fmla="*/ 2147483646 w 2208"/>
                <a:gd name="T5" fmla="*/ 2147483646 h 720"/>
                <a:gd name="T6" fmla="*/ 2147483646 w 2208"/>
                <a:gd name="T7" fmla="*/ 2147483646 h 720"/>
                <a:gd name="T8" fmla="*/ 2147483646 w 2208"/>
                <a:gd name="T9" fmla="*/ 2147483646 h 720"/>
                <a:gd name="T10" fmla="*/ 2147483646 w 2208"/>
                <a:gd name="T11" fmla="*/ 2147483646 h 720"/>
                <a:gd name="T12" fmla="*/ 2147483646 w 2208"/>
                <a:gd name="T13" fmla="*/ 2147483646 h 720"/>
                <a:gd name="T14" fmla="*/ 2147483646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8"/>
                <a:gd name="T28" fmla="*/ 0 h 720"/>
                <a:gd name="T29" fmla="*/ 2208 w 2208"/>
                <a:gd name="T30" fmla="*/ 720 h 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75" name="Text Box 22"/>
            <p:cNvSpPr txBox="1">
              <a:spLocks noChangeArrowheads="1"/>
            </p:cNvSpPr>
            <p:nvPr/>
          </p:nvSpPr>
          <p:spPr bwMode="auto">
            <a:xfrm>
              <a:off x="3323862" y="740703"/>
              <a:ext cx="1366837" cy="400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350" dirty="0">
                  <a:latin typeface="Times New Roman" panose="02020603050405020304" pitchFamily="18" charset="0"/>
                  <a:ea typeface="宋体" panose="02010600030101010101" pitchFamily="2" charset="-122"/>
                </a:rPr>
                <a:t>汇编语言</a:t>
              </a:r>
            </a:p>
          </p:txBody>
        </p:sp>
        <p:sp>
          <p:nvSpPr>
            <p:cNvPr id="53276" name="Text Box 23"/>
            <p:cNvSpPr txBox="1">
              <a:spLocks noChangeArrowheads="1"/>
            </p:cNvSpPr>
            <p:nvPr/>
          </p:nvSpPr>
          <p:spPr bwMode="auto">
            <a:xfrm>
              <a:off x="4059799" y="1227139"/>
              <a:ext cx="1184276" cy="400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350" dirty="0">
                  <a:latin typeface="Times New Roman" panose="02020603050405020304" pitchFamily="18" charset="0"/>
                  <a:ea typeface="宋体" panose="02010600030101010101" pitchFamily="2" charset="-122"/>
                </a:rPr>
                <a:t>机器语言</a:t>
              </a:r>
            </a:p>
          </p:txBody>
        </p:sp>
        <p:sp>
          <p:nvSpPr>
            <p:cNvPr id="53277" name="Text Box 24"/>
            <p:cNvSpPr txBox="1">
              <a:spLocks noChangeArrowheads="1"/>
            </p:cNvSpPr>
            <p:nvPr/>
          </p:nvSpPr>
          <p:spPr bwMode="auto">
            <a:xfrm>
              <a:off x="4787900" y="738188"/>
              <a:ext cx="1158875" cy="400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350">
                  <a:latin typeface="Times New Roman" panose="02020603050405020304" pitchFamily="18" charset="0"/>
                  <a:ea typeface="宋体" panose="02010600030101010101" pitchFamily="2" charset="-122"/>
                </a:rPr>
                <a:t>机器语言</a:t>
              </a:r>
            </a:p>
          </p:txBody>
        </p:sp>
        <p:sp>
          <p:nvSpPr>
            <p:cNvPr id="2095133" name="Text Box 29"/>
            <p:cNvSpPr txBox="1">
              <a:spLocks noChangeArrowheads="1"/>
            </p:cNvSpPr>
            <p:nvPr/>
          </p:nvSpPr>
          <p:spPr bwMode="auto">
            <a:xfrm>
              <a:off x="4394200" y="1628793"/>
              <a:ext cx="898525" cy="360493"/>
            </a:xfrm>
            <a:prstGeom prst="rect">
              <a:avLst/>
            </a:prstGeom>
            <a:noFill/>
            <a:ln w="9525">
              <a:noFill/>
              <a:miter lim="800000"/>
              <a:headEnd/>
              <a:tailEnd/>
            </a:ln>
            <a:effectLst/>
          </p:spPr>
          <p:txBody>
            <a:bodyPr lIns="69056" tIns="34529" rIns="69056" bIns="34529">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1350" b="1" dirty="0">
                  <a:effectLst>
                    <a:outerShdw blurRad="38100" dist="38100" dir="2700000" algn="tl">
                      <a:srgbClr val="C0C0C0"/>
                    </a:outerShdw>
                  </a:effectLst>
                  <a:latin typeface="宋体" pitchFamily="2" charset="-122"/>
                </a:rPr>
                <a:t>P</a:t>
              </a:r>
              <a:r>
                <a:rPr kumimoji="1" lang="en-US" altLang="zh-CN" sz="1350" b="1" baseline="-25000" dirty="0">
                  <a:effectLst>
                    <a:outerShdw blurRad="38100" dist="38100" dir="2700000" algn="tl">
                      <a:srgbClr val="C0C0C0"/>
                    </a:outerShdw>
                  </a:effectLst>
                  <a:latin typeface="宋体" pitchFamily="2" charset="-122"/>
                </a:rPr>
                <a:t>1</a:t>
              </a:r>
            </a:p>
          </p:txBody>
        </p:sp>
      </p:grpSp>
      <p:grpSp>
        <p:nvGrpSpPr>
          <p:cNvPr id="4" name="组合 3"/>
          <p:cNvGrpSpPr>
            <a:grpSpLocks/>
          </p:cNvGrpSpPr>
          <p:nvPr/>
        </p:nvGrpSpPr>
        <p:grpSpPr bwMode="auto">
          <a:xfrm>
            <a:off x="5016104" y="141685"/>
            <a:ext cx="1854994" cy="972833"/>
            <a:chOff x="5164138" y="188913"/>
            <a:chExt cx="2473325" cy="1296337"/>
          </a:xfrm>
        </p:grpSpPr>
        <p:sp>
          <p:nvSpPr>
            <p:cNvPr id="53269" name="Freeform 25"/>
            <p:cNvSpPr>
              <a:spLocks/>
            </p:cNvSpPr>
            <p:nvPr/>
          </p:nvSpPr>
          <p:spPr bwMode="auto">
            <a:xfrm>
              <a:off x="5165725" y="188913"/>
              <a:ext cx="2378075" cy="912812"/>
            </a:xfrm>
            <a:custGeom>
              <a:avLst/>
              <a:gdLst>
                <a:gd name="T0" fmla="*/ 0 w 2208"/>
                <a:gd name="T1" fmla="*/ 0 h 720"/>
                <a:gd name="T2" fmla="*/ 0 w 2208"/>
                <a:gd name="T3" fmla="*/ 2147483646 h 720"/>
                <a:gd name="T4" fmla="*/ 2147483646 w 2208"/>
                <a:gd name="T5" fmla="*/ 2147483646 h 720"/>
                <a:gd name="T6" fmla="*/ 2147483646 w 2208"/>
                <a:gd name="T7" fmla="*/ 2147483646 h 720"/>
                <a:gd name="T8" fmla="*/ 2147483646 w 2208"/>
                <a:gd name="T9" fmla="*/ 2147483646 h 720"/>
                <a:gd name="T10" fmla="*/ 2147483646 w 2208"/>
                <a:gd name="T11" fmla="*/ 2147483646 h 720"/>
                <a:gd name="T12" fmla="*/ 2147483646 w 2208"/>
                <a:gd name="T13" fmla="*/ 2147483646 h 720"/>
                <a:gd name="T14" fmla="*/ 2147483646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8"/>
                <a:gd name="T28" fmla="*/ 0 h 720"/>
                <a:gd name="T29" fmla="*/ 2208 w 2208"/>
                <a:gd name="T30" fmla="*/ 720 h 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70" name="Text Box 26"/>
            <p:cNvSpPr txBox="1">
              <a:spLocks noChangeArrowheads="1"/>
            </p:cNvSpPr>
            <p:nvPr/>
          </p:nvSpPr>
          <p:spPr bwMode="auto">
            <a:xfrm>
              <a:off x="5164138" y="312738"/>
              <a:ext cx="1030287" cy="399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350" dirty="0">
                  <a:latin typeface="Times New Roman" panose="02020603050405020304" pitchFamily="18" charset="0"/>
                  <a:ea typeface="宋体" panose="02010600030101010101" pitchFamily="2" charset="-122"/>
                </a:rPr>
                <a:t>Ｃ子集</a:t>
              </a:r>
            </a:p>
          </p:txBody>
        </p:sp>
        <p:sp>
          <p:nvSpPr>
            <p:cNvPr id="53271" name="Text Box 27"/>
            <p:cNvSpPr txBox="1">
              <a:spLocks noChangeArrowheads="1"/>
            </p:cNvSpPr>
            <p:nvPr/>
          </p:nvSpPr>
          <p:spPr bwMode="auto">
            <a:xfrm>
              <a:off x="5851525" y="738188"/>
              <a:ext cx="1168400" cy="399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350" dirty="0">
                  <a:latin typeface="Times New Roman" panose="02020603050405020304" pitchFamily="18" charset="0"/>
                  <a:ea typeface="宋体" panose="02010600030101010101" pitchFamily="2" charset="-122"/>
                </a:rPr>
                <a:t>机器语言</a:t>
              </a:r>
            </a:p>
          </p:txBody>
        </p:sp>
        <p:sp>
          <p:nvSpPr>
            <p:cNvPr id="53272" name="Text Box 28"/>
            <p:cNvSpPr txBox="1">
              <a:spLocks noChangeArrowheads="1"/>
            </p:cNvSpPr>
            <p:nvPr/>
          </p:nvSpPr>
          <p:spPr bwMode="auto">
            <a:xfrm>
              <a:off x="6443663" y="250825"/>
              <a:ext cx="1193800" cy="399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350">
                  <a:latin typeface="Times New Roman" panose="02020603050405020304" pitchFamily="18" charset="0"/>
                  <a:ea typeface="宋体" panose="02010600030101010101" pitchFamily="2" charset="-122"/>
                </a:rPr>
                <a:t>机器语言</a:t>
              </a:r>
            </a:p>
          </p:txBody>
        </p:sp>
        <p:sp>
          <p:nvSpPr>
            <p:cNvPr id="2095134" name="Text Box 30"/>
            <p:cNvSpPr txBox="1">
              <a:spLocks noChangeArrowheads="1"/>
            </p:cNvSpPr>
            <p:nvPr/>
          </p:nvSpPr>
          <p:spPr bwMode="auto">
            <a:xfrm>
              <a:off x="6194425" y="1124979"/>
              <a:ext cx="898525" cy="360271"/>
            </a:xfrm>
            <a:prstGeom prst="rect">
              <a:avLst/>
            </a:prstGeom>
            <a:noFill/>
            <a:ln w="9525">
              <a:noFill/>
              <a:miter lim="800000"/>
              <a:headEnd/>
              <a:tailEnd/>
            </a:ln>
            <a:effectLst/>
          </p:spPr>
          <p:txBody>
            <a:bodyPr lIns="69056" tIns="34529" rIns="69056" bIns="34529">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1350" b="1" dirty="0">
                  <a:effectLst>
                    <a:outerShdw blurRad="38100" dist="38100" dir="2700000" algn="tl">
                      <a:srgbClr val="C0C0C0"/>
                    </a:outerShdw>
                  </a:effectLst>
                  <a:latin typeface="宋体" pitchFamily="2" charset="-122"/>
                </a:rPr>
                <a:t>P</a:t>
              </a:r>
              <a:r>
                <a:rPr kumimoji="1" lang="en-US" altLang="zh-CN" sz="1350" b="1" baseline="-25000" dirty="0">
                  <a:effectLst>
                    <a:outerShdw blurRad="38100" dist="38100" dir="2700000" algn="tl">
                      <a:srgbClr val="C0C0C0"/>
                    </a:outerShdw>
                  </a:effectLst>
                  <a:latin typeface="宋体" pitchFamily="2" charset="-122"/>
                </a:rPr>
                <a:t>2</a:t>
              </a:r>
            </a:p>
          </p:txBody>
        </p:sp>
      </p:grpSp>
      <p:sp>
        <p:nvSpPr>
          <p:cNvPr id="128033" name="Rectangle 31"/>
          <p:cNvSpPr>
            <a:spLocks noChangeArrowheads="1"/>
          </p:cNvSpPr>
          <p:nvPr/>
        </p:nvSpPr>
        <p:spPr bwMode="auto">
          <a:xfrm>
            <a:off x="1485900" y="3640932"/>
            <a:ext cx="5134418" cy="373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20000"/>
              </a:lnSpc>
              <a:defRPr/>
            </a:pPr>
            <a:r>
              <a:rPr kumimoji="1" lang="en-US" altLang="zh-CN" sz="1800" b="1"/>
              <a:t>2. </a:t>
            </a:r>
            <a:r>
              <a:rPr kumimoji="1" lang="zh-CN" altLang="en-US" sz="1800" b="1">
                <a:ea typeface="楷体_GB2312" pitchFamily="49" charset="-122"/>
              </a:rPr>
              <a:t>用汇编程序</a:t>
            </a:r>
            <a:r>
              <a:rPr kumimoji="1" lang="en-US" altLang="zh-CN" sz="1800" b="1">
                <a:ea typeface="楷体_GB2312" pitchFamily="49" charset="-122"/>
              </a:rPr>
              <a:t>(P</a:t>
            </a:r>
            <a:r>
              <a:rPr kumimoji="1" lang="en-US" altLang="zh-CN" sz="1350" b="1" baseline="-25000">
                <a:effectLst>
                  <a:outerShdw blurRad="38100" dist="38100" dir="2700000" algn="tl">
                    <a:srgbClr val="C0C0C0"/>
                  </a:outerShdw>
                </a:effectLst>
              </a:rPr>
              <a:t>1</a:t>
            </a:r>
            <a:r>
              <a:rPr kumimoji="1" lang="en-US" altLang="zh-CN" sz="1800" b="1">
                <a:ea typeface="楷体_GB2312" pitchFamily="49" charset="-122"/>
              </a:rPr>
              <a:t>)</a:t>
            </a:r>
            <a:r>
              <a:rPr kumimoji="1" lang="zh-CN" altLang="en-US" sz="1800" b="1">
                <a:ea typeface="楷体_GB2312" pitchFamily="49" charset="-122"/>
              </a:rPr>
              <a:t>处理该程序</a:t>
            </a:r>
            <a:r>
              <a:rPr kumimoji="1" lang="en-US" altLang="zh-CN" sz="1800" b="1">
                <a:ea typeface="楷体_GB2312" pitchFamily="49" charset="-122"/>
              </a:rPr>
              <a:t>,</a:t>
            </a:r>
            <a:r>
              <a:rPr kumimoji="1" lang="zh-CN" altLang="en-US" sz="1800" b="1">
                <a:ea typeface="楷体_GB2312" pitchFamily="49" charset="-122"/>
              </a:rPr>
              <a:t>得到</a:t>
            </a:r>
            <a:r>
              <a:rPr kumimoji="1" lang="en-US" altLang="zh-CN" sz="1800" b="1">
                <a:ea typeface="楷体_GB2312" pitchFamily="49" charset="-122"/>
              </a:rPr>
              <a:t>(P</a:t>
            </a:r>
            <a:r>
              <a:rPr kumimoji="1" lang="en-US" altLang="zh-CN" sz="1350" b="1" baseline="-25000">
                <a:effectLst>
                  <a:outerShdw blurRad="38100" dist="38100" dir="2700000" algn="tl">
                    <a:srgbClr val="C0C0C0"/>
                  </a:outerShdw>
                </a:effectLst>
              </a:rPr>
              <a:t>2</a:t>
            </a:r>
            <a:r>
              <a:rPr kumimoji="1" lang="en-US" altLang="zh-CN" sz="1800" b="1">
                <a:ea typeface="楷体_GB2312" pitchFamily="49" charset="-122"/>
              </a:rPr>
              <a:t>:</a:t>
            </a:r>
            <a:r>
              <a:rPr kumimoji="1" lang="zh-CN" altLang="en-US" sz="1800" b="1">
                <a:ea typeface="楷体_GB2312" pitchFamily="49" charset="-122"/>
              </a:rPr>
              <a:t>可直接运行</a:t>
            </a:r>
            <a:r>
              <a:rPr kumimoji="1" lang="en-US" altLang="zh-CN" sz="1800" b="1">
                <a:ea typeface="楷体_GB2312" pitchFamily="49" charset="-122"/>
              </a:rPr>
              <a:t>)</a:t>
            </a:r>
          </a:p>
        </p:txBody>
      </p:sp>
      <p:grpSp>
        <p:nvGrpSpPr>
          <p:cNvPr id="7" name="组合 6"/>
          <p:cNvGrpSpPr>
            <a:grpSpLocks/>
          </p:cNvGrpSpPr>
          <p:nvPr/>
        </p:nvGrpSpPr>
        <p:grpSpPr bwMode="auto">
          <a:xfrm>
            <a:off x="2574132" y="1456135"/>
            <a:ext cx="1799034" cy="1170478"/>
            <a:chOff x="1908175" y="1941513"/>
            <a:chExt cx="2398713" cy="1559956"/>
          </a:xfrm>
        </p:grpSpPr>
        <p:sp>
          <p:nvSpPr>
            <p:cNvPr id="53264" name="Freeform 32"/>
            <p:cNvSpPr>
              <a:spLocks/>
            </p:cNvSpPr>
            <p:nvPr/>
          </p:nvSpPr>
          <p:spPr bwMode="auto">
            <a:xfrm>
              <a:off x="1908175" y="1941513"/>
              <a:ext cx="2193925" cy="1143000"/>
            </a:xfrm>
            <a:custGeom>
              <a:avLst/>
              <a:gdLst>
                <a:gd name="T0" fmla="*/ 0 w 2208"/>
                <a:gd name="T1" fmla="*/ 0 h 720"/>
                <a:gd name="T2" fmla="*/ 0 w 2208"/>
                <a:gd name="T3" fmla="*/ 2147483646 h 720"/>
                <a:gd name="T4" fmla="*/ 2147483646 w 2208"/>
                <a:gd name="T5" fmla="*/ 2147483646 h 720"/>
                <a:gd name="T6" fmla="*/ 2147483646 w 2208"/>
                <a:gd name="T7" fmla="*/ 2147483646 h 720"/>
                <a:gd name="T8" fmla="*/ 2147483646 w 2208"/>
                <a:gd name="T9" fmla="*/ 2147483646 h 720"/>
                <a:gd name="T10" fmla="*/ 2147483646 w 2208"/>
                <a:gd name="T11" fmla="*/ 2147483646 h 720"/>
                <a:gd name="T12" fmla="*/ 2147483646 w 2208"/>
                <a:gd name="T13" fmla="*/ 2147483646 h 720"/>
                <a:gd name="T14" fmla="*/ 2147483646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8"/>
                <a:gd name="T28" fmla="*/ 0 h 720"/>
                <a:gd name="T29" fmla="*/ 2208 w 2208"/>
                <a:gd name="T30" fmla="*/ 720 h 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65" name="Text Box 33"/>
            <p:cNvSpPr txBox="1">
              <a:spLocks noChangeArrowheads="1"/>
            </p:cNvSpPr>
            <p:nvPr/>
          </p:nvSpPr>
          <p:spPr bwMode="auto">
            <a:xfrm>
              <a:off x="1908175" y="2019300"/>
              <a:ext cx="935037" cy="39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350">
                  <a:solidFill>
                    <a:srgbClr val="FF0000"/>
                  </a:solidFill>
                  <a:latin typeface="Times New Roman" panose="02020603050405020304" pitchFamily="18" charset="0"/>
                  <a:ea typeface="宋体" panose="02010600030101010101" pitchFamily="2" charset="-122"/>
                </a:rPr>
                <a:t>Ｃ语言</a:t>
              </a:r>
            </a:p>
          </p:txBody>
        </p:sp>
        <p:sp>
          <p:nvSpPr>
            <p:cNvPr id="53266" name="Text Box 34"/>
            <p:cNvSpPr txBox="1">
              <a:spLocks noChangeArrowheads="1"/>
            </p:cNvSpPr>
            <p:nvPr/>
          </p:nvSpPr>
          <p:spPr bwMode="auto">
            <a:xfrm>
              <a:off x="2555875" y="2628900"/>
              <a:ext cx="936625" cy="39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350">
                  <a:solidFill>
                    <a:srgbClr val="FF0000"/>
                  </a:solidFill>
                  <a:latin typeface="Times New Roman" panose="02020603050405020304" pitchFamily="18" charset="0"/>
                  <a:ea typeface="宋体" panose="02010600030101010101" pitchFamily="2" charset="-122"/>
                </a:rPr>
                <a:t>Ｃ子集</a:t>
              </a:r>
            </a:p>
          </p:txBody>
        </p:sp>
        <p:sp>
          <p:nvSpPr>
            <p:cNvPr id="53267" name="Text Box 35"/>
            <p:cNvSpPr txBox="1">
              <a:spLocks noChangeArrowheads="1"/>
            </p:cNvSpPr>
            <p:nvPr/>
          </p:nvSpPr>
          <p:spPr bwMode="auto">
            <a:xfrm>
              <a:off x="3059111" y="2019300"/>
              <a:ext cx="1247777" cy="39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350" dirty="0">
                  <a:solidFill>
                    <a:srgbClr val="FF0000"/>
                  </a:solidFill>
                  <a:latin typeface="Times New Roman" panose="02020603050405020304" pitchFamily="18" charset="0"/>
                  <a:ea typeface="宋体" panose="02010600030101010101" pitchFamily="2" charset="-122"/>
                </a:rPr>
                <a:t>机器语言</a:t>
              </a:r>
            </a:p>
          </p:txBody>
        </p:sp>
        <p:sp>
          <p:nvSpPr>
            <p:cNvPr id="2095140" name="Text Box 36"/>
            <p:cNvSpPr txBox="1">
              <a:spLocks noChangeArrowheads="1"/>
            </p:cNvSpPr>
            <p:nvPr/>
          </p:nvSpPr>
          <p:spPr bwMode="auto">
            <a:xfrm>
              <a:off x="2954338" y="3141140"/>
              <a:ext cx="779461" cy="360329"/>
            </a:xfrm>
            <a:prstGeom prst="rect">
              <a:avLst/>
            </a:prstGeom>
            <a:noFill/>
            <a:ln w="9525">
              <a:noFill/>
              <a:miter lim="800000"/>
              <a:headEnd/>
              <a:tailEnd/>
            </a:ln>
            <a:effectLst/>
          </p:spPr>
          <p:txBody>
            <a:bodyPr lIns="69056" tIns="34529" rIns="69056" bIns="34529">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1350" b="1" dirty="0">
                  <a:effectLst>
                    <a:outerShdw blurRad="38100" dist="38100" dir="2700000" algn="tl">
                      <a:srgbClr val="C0C0C0"/>
                    </a:outerShdw>
                  </a:effectLst>
                  <a:latin typeface="宋体" pitchFamily="2" charset="-122"/>
                </a:rPr>
                <a:t>P</a:t>
              </a:r>
              <a:r>
                <a:rPr kumimoji="1" lang="en-US" altLang="zh-CN" sz="1350" b="1" baseline="-25000" dirty="0">
                  <a:effectLst>
                    <a:outerShdw blurRad="38100" dist="38100" dir="2700000" algn="tl">
                      <a:srgbClr val="C0C0C0"/>
                    </a:outerShdw>
                  </a:effectLst>
                  <a:latin typeface="宋体" pitchFamily="2" charset="-122"/>
                </a:rPr>
                <a:t>3</a:t>
              </a:r>
            </a:p>
          </p:txBody>
        </p:sp>
      </p:grpSp>
      <p:sp>
        <p:nvSpPr>
          <p:cNvPr id="128039" name="Rectangle 37"/>
          <p:cNvSpPr>
            <a:spLocks noChangeArrowheads="1"/>
          </p:cNvSpPr>
          <p:nvPr/>
        </p:nvSpPr>
        <p:spPr bwMode="auto">
          <a:xfrm>
            <a:off x="1494235" y="3992166"/>
            <a:ext cx="4520803" cy="353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20000"/>
              </a:spcBef>
              <a:buClr>
                <a:schemeClr val="folHlink"/>
              </a:buClr>
              <a:buSzPct val="75000"/>
              <a:buFont typeface="Monotype Sorts" pitchFamily="2" charset="2"/>
              <a:buNone/>
              <a:defRPr/>
            </a:pPr>
            <a:r>
              <a:rPr kumimoji="1" lang="en-US" altLang="zh-CN" sz="1800" b="1"/>
              <a:t>3. </a:t>
            </a:r>
            <a:r>
              <a:rPr kumimoji="1" lang="zh-CN" altLang="en-US" sz="1800" b="1">
                <a:ea typeface="楷体_GB2312" pitchFamily="49" charset="-122"/>
              </a:rPr>
              <a:t>用</a:t>
            </a:r>
            <a:r>
              <a:rPr kumimoji="1" lang="en-US" altLang="zh-CN" sz="1800" b="1">
                <a:ea typeface="楷体_GB2312" pitchFamily="49" charset="-122"/>
              </a:rPr>
              <a:t>C</a:t>
            </a:r>
            <a:r>
              <a:rPr kumimoji="1" lang="zh-CN" altLang="en-US" sz="1800" b="1">
                <a:ea typeface="楷体_GB2312" pitchFamily="49" charset="-122"/>
              </a:rPr>
              <a:t>子集编制 </a:t>
            </a:r>
            <a:r>
              <a:rPr kumimoji="1" lang="en-US" altLang="zh-CN" sz="1800" b="1">
                <a:ea typeface="楷体_GB2312" pitchFamily="49" charset="-122"/>
              </a:rPr>
              <a:t>C</a:t>
            </a:r>
            <a:r>
              <a:rPr kumimoji="1" lang="zh-CN" altLang="en-US" sz="1800" b="1">
                <a:ea typeface="楷体_GB2312" pitchFamily="49" charset="-122"/>
              </a:rPr>
              <a:t>语言的编译程序</a:t>
            </a:r>
            <a:r>
              <a:rPr kumimoji="1" lang="en-US" altLang="zh-CN" sz="1800" b="1">
                <a:ea typeface="楷体_GB2312" pitchFamily="49" charset="-122"/>
              </a:rPr>
              <a:t>(P</a:t>
            </a:r>
            <a:r>
              <a:rPr kumimoji="1" lang="en-US" altLang="zh-CN" sz="1350" b="1" baseline="-25000">
                <a:effectLst>
                  <a:outerShdw blurRad="38100" dist="38100" dir="2700000" algn="tl">
                    <a:srgbClr val="C0C0C0"/>
                  </a:outerShdw>
                </a:effectLst>
              </a:rPr>
              <a:t>3</a:t>
            </a:r>
            <a:r>
              <a:rPr kumimoji="1" lang="en-US" altLang="zh-CN" sz="1800" b="1">
                <a:ea typeface="楷体_GB2312" pitchFamily="49" charset="-122"/>
              </a:rPr>
              <a:t>—</a:t>
            </a:r>
            <a:r>
              <a:rPr kumimoji="1" lang="zh-CN" altLang="en-US" sz="1800" b="1">
                <a:ea typeface="楷体_GB2312" pitchFamily="49" charset="-122"/>
              </a:rPr>
              <a:t>人</a:t>
            </a:r>
            <a:r>
              <a:rPr kumimoji="1" lang="en-US" altLang="zh-CN" sz="1800" b="1">
                <a:ea typeface="楷体_GB2312" pitchFamily="49" charset="-122"/>
              </a:rPr>
              <a:t>)</a:t>
            </a:r>
          </a:p>
        </p:txBody>
      </p:sp>
      <p:sp>
        <p:nvSpPr>
          <p:cNvPr id="50" name="Rectangle 3">
            <a:extLst>
              <a:ext uri="{FF2B5EF4-FFF2-40B4-BE49-F238E27FC236}">
                <a16:creationId xmlns:a16="http://schemas.microsoft.com/office/drawing/2014/main" id="{C2239CC0-F682-44F7-B6CA-4E2DADA4F202}"/>
              </a:ext>
            </a:extLst>
          </p:cNvPr>
          <p:cNvSpPr txBox="1">
            <a:spLocks noChangeArrowheads="1"/>
          </p:cNvSpPr>
          <p:nvPr/>
        </p:nvSpPr>
        <p:spPr>
          <a:xfrm>
            <a:off x="851892" y="-17115"/>
            <a:ext cx="1353146" cy="857250"/>
          </a:xfrm>
          <a:prstGeom prst="rect">
            <a:avLst/>
          </a:prstGeom>
          <a:noFill/>
        </p:spPr>
        <p:txBody>
          <a:bodyPr vert="horz" lIns="69056" tIns="34529" rIns="69056" bIns="34529" rtlCol="0" anchor="ctr">
            <a:noAutofit/>
          </a:bodyPr>
          <a:lstStyle>
            <a:lvl1pPr algn="l" defTabSz="914400" rtl="0" eaLnBrk="1" latinLnBrk="0" hangingPunct="1">
              <a:spcBef>
                <a:spcPct val="0"/>
              </a:spcBef>
              <a:buNone/>
              <a:defRPr sz="4000" kern="1200" baseline="0">
                <a:solidFill>
                  <a:srgbClr val="FFFFFF"/>
                </a:solidFill>
                <a:latin typeface="+mj-lt"/>
                <a:ea typeface="黑体" panose="02010609060101010101" pitchFamily="49"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altLang="zh-CN" sz="3000" b="1" dirty="0">
                <a:solidFill>
                  <a:schemeClr val="tx1"/>
                </a:solidFill>
                <a:latin typeface="Times New Roman" panose="02020603050405020304" pitchFamily="18" charset="0"/>
                <a:ea typeface="Arial Unicode MS" panose="020B0604020202020204" pitchFamily="34" charset="-122"/>
              </a:rPr>
              <a:t>2. </a:t>
            </a:r>
            <a:r>
              <a:rPr lang="zh-CN" altLang="en-US" sz="3000" b="1" dirty="0">
                <a:solidFill>
                  <a:schemeClr val="tx1"/>
                </a:solidFill>
                <a:latin typeface="Times New Roman" panose="02020603050405020304" pitchFamily="18" charset="0"/>
                <a:ea typeface="Arial Unicode MS" panose="020B0604020202020204" pitchFamily="34" charset="-122"/>
              </a:rPr>
              <a:t>自展</a:t>
            </a:r>
          </a:p>
        </p:txBody>
      </p:sp>
      <p:grpSp>
        <p:nvGrpSpPr>
          <p:cNvPr id="51" name="组合 14">
            <a:extLst>
              <a:ext uri="{FF2B5EF4-FFF2-40B4-BE49-F238E27FC236}">
                <a16:creationId xmlns:a16="http://schemas.microsoft.com/office/drawing/2014/main" id="{67375F67-BD2E-4C1D-A8A8-1380CBB54D28}"/>
              </a:ext>
            </a:extLst>
          </p:cNvPr>
          <p:cNvGrpSpPr/>
          <p:nvPr/>
        </p:nvGrpSpPr>
        <p:grpSpPr>
          <a:xfrm>
            <a:off x="-786" y="195486"/>
            <a:ext cx="760805" cy="432048"/>
            <a:chOff x="-786" y="195486"/>
            <a:chExt cx="756363" cy="432048"/>
          </a:xfrm>
        </p:grpSpPr>
        <p:sp>
          <p:nvSpPr>
            <p:cNvPr id="52" name="五边形 6">
              <a:extLst>
                <a:ext uri="{FF2B5EF4-FFF2-40B4-BE49-F238E27FC236}">
                  <a16:creationId xmlns:a16="http://schemas.microsoft.com/office/drawing/2014/main" id="{97B3252C-142E-4254-B918-7C2122F9D593}"/>
                </a:ext>
              </a:extLst>
            </p:cNvPr>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3" name="五边形 7">
              <a:extLst>
                <a:ext uri="{FF2B5EF4-FFF2-40B4-BE49-F238E27FC236}">
                  <a16:creationId xmlns:a16="http://schemas.microsoft.com/office/drawing/2014/main" id="{6BCEEA01-E92A-4DBF-B4C0-7FA8E6A86E24}"/>
                </a:ext>
              </a:extLst>
            </p:cNvPr>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3" name="矩形 2">
            <a:extLst>
              <a:ext uri="{FF2B5EF4-FFF2-40B4-BE49-F238E27FC236}">
                <a16:creationId xmlns:a16="http://schemas.microsoft.com/office/drawing/2014/main" id="{44C620C6-FECD-400E-860E-D0A4A74531F1}"/>
              </a:ext>
            </a:extLst>
          </p:cNvPr>
          <p:cNvSpPr/>
          <p:nvPr/>
        </p:nvSpPr>
        <p:spPr>
          <a:xfrm>
            <a:off x="207920" y="884436"/>
            <a:ext cx="1763757" cy="2195922"/>
          </a:xfrm>
          <a:prstGeom prst="rect">
            <a:avLst/>
          </a:prstGeom>
        </p:spPr>
        <p:txBody>
          <a:bodyPr wrap="square">
            <a:spAutoFit/>
          </a:bodyPr>
          <a:lstStyle/>
          <a:p>
            <a:pPr eaLnBrk="1" hangingPunct="1">
              <a:lnSpc>
                <a:spcPts val="2800"/>
              </a:lnSpc>
              <a:spcBef>
                <a:spcPts val="0"/>
              </a:spcBef>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问题一：如何直接在一个机器上实现</a:t>
            </a:r>
            <a:r>
              <a:rPr lang="en-US" altLang="zh-CN" b="1" dirty="0">
                <a:latin typeface="楷体" panose="02010609060101010101" pitchFamily="49" charset="-122"/>
                <a:ea typeface="楷体" panose="02010609060101010101" pitchFamily="49" charset="-122"/>
              </a:rPr>
              <a:t>C</a:t>
            </a:r>
            <a:r>
              <a:rPr lang="zh-CN" altLang="en-US" b="1" dirty="0">
                <a:latin typeface="楷体" panose="02010609060101010101" pitchFamily="49" charset="-122"/>
                <a:ea typeface="楷体" panose="02010609060101010101" pitchFamily="49" charset="-122"/>
              </a:rPr>
              <a:t>语言编译器？</a:t>
            </a:r>
            <a:endParaRPr lang="en-US" altLang="zh-CN" b="1" dirty="0">
              <a:latin typeface="楷体" panose="02010609060101010101" pitchFamily="49" charset="-122"/>
              <a:ea typeface="楷体" panose="02010609060101010101" pitchFamily="49" charset="-122"/>
            </a:endParaRPr>
          </a:p>
          <a:p>
            <a:pPr eaLnBrk="1" hangingPunct="1">
              <a:lnSpc>
                <a:spcPts val="2800"/>
              </a:lnSpc>
              <a:spcBef>
                <a:spcPts val="0"/>
              </a:spcBef>
            </a:pPr>
            <a:r>
              <a:rPr lang="zh-CN" altLang="en-US" b="1" dirty="0">
                <a:latin typeface="楷体" panose="02010609060101010101" pitchFamily="49" charset="-122"/>
                <a:ea typeface="楷体" panose="02010609060101010101" pitchFamily="49" charset="-122"/>
              </a:rPr>
              <a:t>假设：机器上已有汇编程序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47119"/>
                                        </p:tgtEl>
                                        <p:attrNameLst>
                                          <p:attrName>style.visibility</p:attrName>
                                        </p:attrNameLst>
                                      </p:cBhvr>
                                      <p:to>
                                        <p:strVal val="visible"/>
                                      </p:to>
                                    </p:set>
                                    <p:animEffect transition="in" filter="wipe(down)">
                                      <p:cBhvr>
                                        <p:cTn id="27" dur="500"/>
                                        <p:tgtEl>
                                          <p:spTgt spid="47119"/>
                                        </p:tgtEl>
                                      </p:cBhvr>
                                    </p:animEffect>
                                  </p:childTnLst>
                                </p:cTn>
                              </p:par>
                            </p:childTnLst>
                          </p:cTn>
                        </p:par>
                        <p:par>
                          <p:cTn id="28" fill="hold" nodeType="afterGroup">
                            <p:stCondLst>
                              <p:cond delay="500"/>
                            </p:stCondLst>
                            <p:childTnLst>
                              <p:par>
                                <p:cTn id="29" presetID="22" presetClass="entr" presetSubtype="4"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095118"/>
                                        </p:tgtEl>
                                        <p:attrNameLst>
                                          <p:attrName>style.visibility</p:attrName>
                                        </p:attrNameLst>
                                      </p:cBhvr>
                                      <p:to>
                                        <p:strVal val="visible"/>
                                      </p:to>
                                    </p:set>
                                    <p:animEffect transition="in" filter="wipe(down)">
                                      <p:cBhvr>
                                        <p:cTn id="34" dur="500"/>
                                        <p:tgtEl>
                                          <p:spTgt spid="209511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28022"/>
                                        </p:tgtEl>
                                        <p:attrNameLst>
                                          <p:attrName>style.visibility</p:attrName>
                                        </p:attrNameLst>
                                      </p:cBhvr>
                                      <p:to>
                                        <p:strVal val="visible"/>
                                      </p:to>
                                    </p:set>
                                    <p:animEffect transition="in" filter="wipe(down)">
                                      <p:cBhvr>
                                        <p:cTn id="44" dur="500"/>
                                        <p:tgtEl>
                                          <p:spTgt spid="12802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28033"/>
                                        </p:tgtEl>
                                        <p:attrNameLst>
                                          <p:attrName>style.visibility</p:attrName>
                                        </p:attrNameLst>
                                      </p:cBhvr>
                                      <p:to>
                                        <p:strVal val="visible"/>
                                      </p:to>
                                    </p:set>
                                    <p:animEffect transition="in" filter="wipe(down)">
                                      <p:cBhvr>
                                        <p:cTn id="49" dur="500"/>
                                        <p:tgtEl>
                                          <p:spTgt spid="12803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28039"/>
                                        </p:tgtEl>
                                        <p:attrNameLst>
                                          <p:attrName>style.visibility</p:attrName>
                                        </p:attrNameLst>
                                      </p:cBhvr>
                                      <p:to>
                                        <p:strVal val="visible"/>
                                      </p:to>
                                    </p:set>
                                    <p:animEffect transition="in" filter="wipe(down)">
                                      <p:cBhvr>
                                        <p:cTn id="54" dur="500"/>
                                        <p:tgtEl>
                                          <p:spTgt spid="12803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28004"/>
                                        </p:tgtEl>
                                        <p:attrNameLst>
                                          <p:attrName>style.visibility</p:attrName>
                                        </p:attrNameLst>
                                      </p:cBhvr>
                                      <p:to>
                                        <p:strVal val="visible"/>
                                      </p:to>
                                    </p:set>
                                    <p:animEffect transition="in" filter="wipe(down)">
                                      <p:cBhvr>
                                        <p:cTn id="59" dur="500"/>
                                        <p:tgtEl>
                                          <p:spTgt spid="128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p:bldP spid="2095118" grpId="0" animBg="1"/>
      <p:bldP spid="128022" grpId="0"/>
      <p:bldP spid="128033" grpId="0"/>
      <p:bldP spid="12803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3"/>
          <p:cNvSpPr>
            <a:spLocks noGrp="1"/>
          </p:cNvSpPr>
          <p:nvPr>
            <p:ph type="dt" sz="quarter" idx="10"/>
          </p:nvPr>
        </p:nvSpPr>
        <p:spPr>
          <a:xfrm>
            <a:off x="1485900" y="4683919"/>
            <a:ext cx="1600200" cy="357188"/>
          </a:xfrm>
          <a:ln>
            <a:miter lim="800000"/>
            <a:headEnd/>
            <a:tailEnd/>
          </a:ln>
        </p:spPr>
        <p:txBody>
          <a:bodyPr anchor="t"/>
          <a:lstStyle/>
          <a:p>
            <a:pPr>
              <a:defRPr/>
            </a:pPr>
            <a:fld id="{5BD9B2E1-2AC8-4B40-B8C3-E299AD8A846F}" type="datetime1">
              <a:rPr lang="zh-CN" altLang="en-US">
                <a:latin typeface="+mn-lt"/>
              </a:rPr>
              <a:pPr>
                <a:defRPr/>
              </a:pPr>
              <a:t>2024/3/5</a:t>
            </a:fld>
            <a:endParaRPr lang="en-US" altLang="zh-CN">
              <a:latin typeface="+mn-lt"/>
            </a:endParaRPr>
          </a:p>
        </p:txBody>
      </p:sp>
      <p:sp>
        <p:nvSpPr>
          <p:cNvPr id="55299" name="灯片编号占位符 5"/>
          <p:cNvSpPr>
            <a:spLocks noGrp="1"/>
          </p:cNvSpPr>
          <p:nvPr>
            <p:ph type="sldNum" sz="quarter" idx="12"/>
          </p:nvPr>
        </p:nvSpPr>
        <p:spPr>
          <a:xfrm>
            <a:off x="6057900" y="4683919"/>
            <a:ext cx="1600200" cy="357188"/>
          </a:xfrm>
          <a:noFill/>
        </p:spPr>
        <p:txBody>
          <a:bodyPr anchor="t"/>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楷体_GB2312" panose="02010609030101010101" pitchFamily="49"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楷体_GB2312" panose="02010609030101010101" pitchFamily="49"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fld id="{5042D9C3-16F2-4E90-9C3B-BE1398A0C29D}" type="slidenum">
              <a:rPr lang="en-US" altLang="zh-CN" sz="1050" b="0">
                <a:ea typeface="宋体" panose="02010600030101010101" pitchFamily="2" charset="-122"/>
              </a:rPr>
              <a:pPr>
                <a:spcBef>
                  <a:spcPct val="0"/>
                </a:spcBef>
                <a:buClrTx/>
                <a:buSzTx/>
                <a:buFontTx/>
                <a:buNone/>
              </a:pPr>
              <a:t>47</a:t>
            </a:fld>
            <a:endParaRPr lang="en-US" altLang="zh-CN" sz="1050" b="0">
              <a:ea typeface="宋体" panose="02010600030101010101" pitchFamily="2" charset="-122"/>
            </a:endParaRPr>
          </a:p>
        </p:txBody>
      </p:sp>
      <p:sp>
        <p:nvSpPr>
          <p:cNvPr id="55300" name="Rectangle 2"/>
          <p:cNvSpPr>
            <a:spLocks noGrp="1" noChangeArrowheads="1"/>
          </p:cNvSpPr>
          <p:nvPr>
            <p:ph type="title" idx="4294967295"/>
          </p:nvPr>
        </p:nvSpPr>
        <p:spPr>
          <a:xfrm>
            <a:off x="827585" y="142280"/>
            <a:ext cx="1548624" cy="594122"/>
          </a:xfrm>
          <a:noFill/>
        </p:spPr>
        <p:txBody>
          <a:bodyPr vert="horz" lIns="69056" tIns="34529" rIns="69056" bIns="34529" rtlCol="0" anchor="ctr">
            <a:noAutofit/>
          </a:bodyPr>
          <a:lstStyle/>
          <a:p>
            <a:pPr eaLnBrk="1" hangingPunct="1"/>
            <a:r>
              <a:rPr lang="en-US" altLang="zh-CN" sz="3000" b="1" dirty="0">
                <a:solidFill>
                  <a:schemeClr val="tx1"/>
                </a:solidFill>
                <a:latin typeface="Times New Roman" panose="02020603050405020304" pitchFamily="18" charset="0"/>
                <a:ea typeface="Arial Unicode MS" panose="020B0604020202020204" pitchFamily="34" charset="-122"/>
              </a:rPr>
              <a:t>3.</a:t>
            </a:r>
            <a:r>
              <a:rPr lang="zh-CN" altLang="en-US" sz="3000" b="1" dirty="0">
                <a:solidFill>
                  <a:schemeClr val="tx1"/>
                </a:solidFill>
                <a:latin typeface="Times New Roman" panose="02020603050405020304" pitchFamily="18" charset="0"/>
                <a:ea typeface="Arial Unicode MS" panose="020B0604020202020204" pitchFamily="34" charset="-122"/>
              </a:rPr>
              <a:t>移植</a:t>
            </a:r>
          </a:p>
        </p:txBody>
      </p:sp>
      <p:sp>
        <p:nvSpPr>
          <p:cNvPr id="55301" name="Rectangle 3"/>
          <p:cNvSpPr>
            <a:spLocks noGrp="1" noChangeArrowheads="1"/>
          </p:cNvSpPr>
          <p:nvPr>
            <p:ph type="body" idx="4294967295"/>
          </p:nvPr>
        </p:nvSpPr>
        <p:spPr>
          <a:xfrm>
            <a:off x="611560" y="922139"/>
            <a:ext cx="7776863" cy="1110022"/>
          </a:xfrm>
          <a:noFill/>
        </p:spPr>
        <p:txBody>
          <a:bodyPr vert="horz" lIns="69056" tIns="34529" rIns="69056" bIns="34529" rtlCol="0">
            <a:normAutofit lnSpcReduction="10000"/>
          </a:bodyPr>
          <a:lstStyle/>
          <a:p>
            <a:pPr eaLnBrk="1" hangingPunct="1">
              <a:lnSpc>
                <a:spcPct val="150000"/>
              </a:lnSpc>
              <a:spcBef>
                <a:spcPts val="0"/>
              </a:spcBef>
              <a:buFont typeface="Wingdings" panose="05000000000000000000" pitchFamily="2" charset="2"/>
              <a:buChar char="Ø"/>
            </a:pPr>
            <a:r>
              <a:rPr lang="zh-CN" altLang="en-US" dirty="0">
                <a:latin typeface="Times New Roman" panose="02020603050405020304" pitchFamily="18" charset="0"/>
              </a:rPr>
              <a:t>问题二：</a:t>
            </a:r>
            <a:r>
              <a:rPr lang="en-US" altLang="zh-CN" dirty="0">
                <a:latin typeface="Times New Roman" panose="02020603050405020304" pitchFamily="18" charset="0"/>
              </a:rPr>
              <a:t>A</a:t>
            </a:r>
            <a:r>
              <a:rPr lang="zh-CN" altLang="en-US" dirty="0">
                <a:latin typeface="Times New Roman" panose="02020603050405020304" pitchFamily="18" charset="0"/>
              </a:rPr>
              <a:t>机上有一个</a:t>
            </a:r>
            <a:r>
              <a:rPr lang="en-US" altLang="zh-CN" dirty="0">
                <a:latin typeface="Times New Roman" panose="02020603050405020304" pitchFamily="18" charset="0"/>
              </a:rPr>
              <a:t>C</a:t>
            </a:r>
            <a:r>
              <a:rPr lang="zh-CN" altLang="en-US" dirty="0">
                <a:latin typeface="Times New Roman" panose="02020603050405020304" pitchFamily="18" charset="0"/>
              </a:rPr>
              <a:t>语言编译器，是否可利用此编译器实现</a:t>
            </a:r>
            <a:r>
              <a:rPr lang="en-US" altLang="zh-CN" dirty="0">
                <a:latin typeface="Times New Roman" panose="02020603050405020304" pitchFamily="18" charset="0"/>
              </a:rPr>
              <a:t>B</a:t>
            </a:r>
            <a:r>
              <a:rPr lang="zh-CN" altLang="en-US" dirty="0">
                <a:latin typeface="Times New Roman" panose="02020603050405020304" pitchFamily="18" charset="0"/>
              </a:rPr>
              <a:t>机上的</a:t>
            </a:r>
            <a:r>
              <a:rPr lang="en-US" altLang="zh-CN" dirty="0">
                <a:latin typeface="Times New Roman" panose="02020603050405020304" pitchFamily="18" charset="0"/>
              </a:rPr>
              <a:t>C</a:t>
            </a:r>
            <a:r>
              <a:rPr lang="zh-CN" altLang="en-US" dirty="0">
                <a:latin typeface="Times New Roman" panose="02020603050405020304" pitchFamily="18" charset="0"/>
              </a:rPr>
              <a:t>语言编译器？</a:t>
            </a:r>
          </a:p>
        </p:txBody>
      </p:sp>
      <p:sp>
        <p:nvSpPr>
          <p:cNvPr id="55302" name="Line 4"/>
          <p:cNvSpPr>
            <a:spLocks noChangeShapeType="1"/>
          </p:cNvSpPr>
          <p:nvPr/>
        </p:nvSpPr>
        <p:spPr bwMode="auto">
          <a:xfrm>
            <a:off x="6572250" y="4893469"/>
            <a:ext cx="1714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lIns="69056" tIns="34529" rIns="69056" bIns="34529"/>
          <a:lstStyle/>
          <a:p>
            <a:endParaRPr lang="zh-CN" altLang="en-US"/>
          </a:p>
        </p:txBody>
      </p:sp>
      <p:sp>
        <p:nvSpPr>
          <p:cNvPr id="55303" name="Freeform 5"/>
          <p:cNvSpPr>
            <a:spLocks/>
          </p:cNvSpPr>
          <p:nvPr/>
        </p:nvSpPr>
        <p:spPr bwMode="auto">
          <a:xfrm>
            <a:off x="1494235" y="2686050"/>
            <a:ext cx="2571750" cy="857250"/>
          </a:xfrm>
          <a:custGeom>
            <a:avLst/>
            <a:gdLst>
              <a:gd name="T0" fmla="*/ 0 w 2208"/>
              <a:gd name="T1" fmla="*/ 0 h 720"/>
              <a:gd name="T2" fmla="*/ 0 w 2208"/>
              <a:gd name="T3" fmla="*/ 2147483646 h 720"/>
              <a:gd name="T4" fmla="*/ 2147483646 w 2208"/>
              <a:gd name="T5" fmla="*/ 2147483646 h 720"/>
              <a:gd name="T6" fmla="*/ 2147483646 w 2208"/>
              <a:gd name="T7" fmla="*/ 2147483646 h 720"/>
              <a:gd name="T8" fmla="*/ 2147483646 w 2208"/>
              <a:gd name="T9" fmla="*/ 2147483646 h 720"/>
              <a:gd name="T10" fmla="*/ 2147483646 w 2208"/>
              <a:gd name="T11" fmla="*/ 2147483646 h 720"/>
              <a:gd name="T12" fmla="*/ 2147483646 w 2208"/>
              <a:gd name="T13" fmla="*/ 2147483646 h 720"/>
              <a:gd name="T14" fmla="*/ 2147483646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8"/>
              <a:gd name="T28" fmla="*/ 0 h 720"/>
              <a:gd name="T29" fmla="*/ 2208 w 2208"/>
              <a:gd name="T30" fmla="*/ 720 h 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04" name="Text Box 6"/>
          <p:cNvSpPr txBox="1">
            <a:spLocks noChangeArrowheads="1"/>
          </p:cNvSpPr>
          <p:nvPr/>
        </p:nvSpPr>
        <p:spPr bwMode="auto">
          <a:xfrm>
            <a:off x="1494235" y="274320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latin typeface="Times New Roman" panose="02020603050405020304" pitchFamily="18" charset="0"/>
                <a:ea typeface="宋体" panose="02010600030101010101" pitchFamily="2" charset="-122"/>
              </a:rPr>
              <a:t>Ｃ语言</a:t>
            </a:r>
          </a:p>
        </p:txBody>
      </p:sp>
      <p:sp>
        <p:nvSpPr>
          <p:cNvPr id="55305" name="Text Box 7"/>
          <p:cNvSpPr txBox="1">
            <a:spLocks noChangeArrowheads="1"/>
          </p:cNvSpPr>
          <p:nvPr/>
        </p:nvSpPr>
        <p:spPr bwMode="auto">
          <a:xfrm>
            <a:off x="2237185" y="3158729"/>
            <a:ext cx="9396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dirty="0">
                <a:latin typeface="Times New Roman" panose="02020603050405020304" pitchFamily="18" charset="0"/>
                <a:ea typeface="宋体" panose="02010600030101010101" pitchFamily="2" charset="-122"/>
              </a:rPr>
              <a:t>Ｃ语 言</a:t>
            </a:r>
          </a:p>
        </p:txBody>
      </p:sp>
      <p:sp>
        <p:nvSpPr>
          <p:cNvPr id="55306" name="Text Box 8"/>
          <p:cNvSpPr txBox="1">
            <a:spLocks noChangeArrowheads="1"/>
          </p:cNvSpPr>
          <p:nvPr/>
        </p:nvSpPr>
        <p:spPr bwMode="auto">
          <a:xfrm>
            <a:off x="3208735" y="274320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latin typeface="Times New Roman" panose="02020603050405020304" pitchFamily="18" charset="0"/>
                <a:ea typeface="宋体" panose="02010600030101010101" pitchFamily="2" charset="-122"/>
              </a:rPr>
              <a:t>Ｂ机器</a:t>
            </a:r>
          </a:p>
        </p:txBody>
      </p:sp>
      <p:sp>
        <p:nvSpPr>
          <p:cNvPr id="55307" name="Freeform 9"/>
          <p:cNvSpPr>
            <a:spLocks/>
          </p:cNvSpPr>
          <p:nvPr/>
        </p:nvSpPr>
        <p:spPr bwMode="auto">
          <a:xfrm>
            <a:off x="5323285" y="2686050"/>
            <a:ext cx="2571750" cy="857250"/>
          </a:xfrm>
          <a:custGeom>
            <a:avLst/>
            <a:gdLst>
              <a:gd name="T0" fmla="*/ 0 w 2208"/>
              <a:gd name="T1" fmla="*/ 0 h 720"/>
              <a:gd name="T2" fmla="*/ 0 w 2208"/>
              <a:gd name="T3" fmla="*/ 2147483646 h 720"/>
              <a:gd name="T4" fmla="*/ 2147483646 w 2208"/>
              <a:gd name="T5" fmla="*/ 2147483646 h 720"/>
              <a:gd name="T6" fmla="*/ 2147483646 w 2208"/>
              <a:gd name="T7" fmla="*/ 2147483646 h 720"/>
              <a:gd name="T8" fmla="*/ 2147483646 w 2208"/>
              <a:gd name="T9" fmla="*/ 2147483646 h 720"/>
              <a:gd name="T10" fmla="*/ 2147483646 w 2208"/>
              <a:gd name="T11" fmla="*/ 2147483646 h 720"/>
              <a:gd name="T12" fmla="*/ 2147483646 w 2208"/>
              <a:gd name="T13" fmla="*/ 2147483646 h 720"/>
              <a:gd name="T14" fmla="*/ 2147483646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8"/>
              <a:gd name="T28" fmla="*/ 0 h 720"/>
              <a:gd name="T29" fmla="*/ 2208 w 2208"/>
              <a:gd name="T30" fmla="*/ 720 h 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08" name="Text Box 10"/>
          <p:cNvSpPr txBox="1">
            <a:spLocks noChangeArrowheads="1"/>
          </p:cNvSpPr>
          <p:nvPr/>
        </p:nvSpPr>
        <p:spPr bwMode="auto">
          <a:xfrm>
            <a:off x="5266135" y="274320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latin typeface="Times New Roman" panose="02020603050405020304" pitchFamily="18" charset="0"/>
                <a:ea typeface="宋体" panose="02010600030101010101" pitchFamily="2" charset="-122"/>
              </a:rPr>
              <a:t>Ｃ语言</a:t>
            </a:r>
          </a:p>
        </p:txBody>
      </p:sp>
      <p:sp>
        <p:nvSpPr>
          <p:cNvPr id="55309" name="Text Box 11"/>
          <p:cNvSpPr txBox="1">
            <a:spLocks noChangeArrowheads="1"/>
          </p:cNvSpPr>
          <p:nvPr/>
        </p:nvSpPr>
        <p:spPr bwMode="auto">
          <a:xfrm>
            <a:off x="6246019" y="3215879"/>
            <a:ext cx="803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en-US" altLang="zh-CN" sz="1800">
                <a:latin typeface="Times New Roman" panose="02020603050405020304" pitchFamily="18" charset="0"/>
                <a:ea typeface="宋体" panose="02010600030101010101" pitchFamily="2" charset="-122"/>
              </a:rPr>
              <a:t>B</a:t>
            </a:r>
            <a:r>
              <a:rPr kumimoji="1" lang="zh-CN" altLang="en-US" sz="1800">
                <a:latin typeface="Times New Roman" panose="02020603050405020304" pitchFamily="18" charset="0"/>
                <a:ea typeface="宋体" panose="02010600030101010101" pitchFamily="2" charset="-122"/>
              </a:rPr>
              <a:t>机器</a:t>
            </a:r>
          </a:p>
        </p:txBody>
      </p:sp>
      <p:sp>
        <p:nvSpPr>
          <p:cNvPr id="55310" name="Text Box 12"/>
          <p:cNvSpPr txBox="1">
            <a:spLocks noChangeArrowheads="1"/>
          </p:cNvSpPr>
          <p:nvPr/>
        </p:nvSpPr>
        <p:spPr bwMode="auto">
          <a:xfrm>
            <a:off x="6923485" y="273367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latin typeface="Times New Roman" panose="02020603050405020304" pitchFamily="18" charset="0"/>
                <a:ea typeface="宋体" panose="02010600030101010101" pitchFamily="2" charset="-122"/>
              </a:rPr>
              <a:t>Ｂ机器</a:t>
            </a:r>
          </a:p>
        </p:txBody>
      </p:sp>
      <p:sp>
        <p:nvSpPr>
          <p:cNvPr id="55311" name="AutoShape 13"/>
          <p:cNvSpPr>
            <a:spLocks noChangeArrowheads="1"/>
          </p:cNvSpPr>
          <p:nvPr/>
        </p:nvSpPr>
        <p:spPr bwMode="auto">
          <a:xfrm>
            <a:off x="4157309" y="3130869"/>
            <a:ext cx="1052868" cy="355044"/>
          </a:xfrm>
          <a:prstGeom prst="rightArrow">
            <a:avLst>
              <a:gd name="adj1" fmla="val 37880"/>
              <a:gd name="adj2" fmla="val 83119"/>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lgn="ctr" eaLnBrk="1" hangingPunct="1">
              <a:spcBef>
                <a:spcPct val="0"/>
              </a:spcBef>
              <a:buClrTx/>
              <a:buSzTx/>
              <a:buFontTx/>
              <a:buNone/>
            </a:pPr>
            <a:endParaRPr lang="zh-CN" altLang="zh-CN" sz="1800" b="0">
              <a:latin typeface="Times New Roman" panose="02020603050405020304" pitchFamily="18" charset="0"/>
              <a:ea typeface="宋体" panose="02010600030101010101" pitchFamily="2" charset="-122"/>
            </a:endParaRPr>
          </a:p>
        </p:txBody>
      </p:sp>
      <p:sp>
        <p:nvSpPr>
          <p:cNvPr id="958478" name="AutoShape 14"/>
          <p:cNvSpPr>
            <a:spLocks noChangeArrowheads="1"/>
          </p:cNvSpPr>
          <p:nvPr/>
        </p:nvSpPr>
        <p:spPr bwMode="auto">
          <a:xfrm>
            <a:off x="2303860" y="4036219"/>
            <a:ext cx="3019425" cy="432197"/>
          </a:xfrm>
          <a:prstGeom prst="wedgeRectCallout">
            <a:avLst>
              <a:gd name="adj1" fmla="val 28779"/>
              <a:gd name="adj2" fmla="val -193144"/>
            </a:avLst>
          </a:prstGeom>
          <a:solidFill>
            <a:schemeClr val="accent3">
              <a:lumMod val="20000"/>
              <a:lumOff val="80000"/>
            </a:schemeClr>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lgn="ctr" eaLnBrk="1" hangingPunct="1">
              <a:spcBef>
                <a:spcPct val="0"/>
              </a:spcBef>
              <a:buClrTx/>
              <a:buSzTx/>
              <a:buFontTx/>
              <a:buNone/>
            </a:pPr>
            <a:r>
              <a:rPr lang="zh-CN" altLang="en-US" sz="2100"/>
              <a:t>要完成的任务</a:t>
            </a:r>
          </a:p>
        </p:txBody>
      </p:sp>
      <p:grpSp>
        <p:nvGrpSpPr>
          <p:cNvPr id="17" name="组合 14">
            <a:extLst>
              <a:ext uri="{FF2B5EF4-FFF2-40B4-BE49-F238E27FC236}">
                <a16:creationId xmlns:a16="http://schemas.microsoft.com/office/drawing/2014/main" id="{BCCC2A93-1585-4716-AD41-80366B579308}"/>
              </a:ext>
            </a:extLst>
          </p:cNvPr>
          <p:cNvGrpSpPr/>
          <p:nvPr/>
        </p:nvGrpSpPr>
        <p:grpSpPr>
          <a:xfrm>
            <a:off x="-786" y="195486"/>
            <a:ext cx="756363" cy="432048"/>
            <a:chOff x="-786" y="195486"/>
            <a:chExt cx="756363" cy="432048"/>
          </a:xfrm>
        </p:grpSpPr>
        <p:sp>
          <p:nvSpPr>
            <p:cNvPr id="18" name="五边形 6">
              <a:extLst>
                <a:ext uri="{FF2B5EF4-FFF2-40B4-BE49-F238E27FC236}">
                  <a16:creationId xmlns:a16="http://schemas.microsoft.com/office/drawing/2014/main" id="{C3B7AF2E-0AB7-40F0-A690-2DCE03557DA3}"/>
                </a:ext>
              </a:extLst>
            </p:cNvPr>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五边形 7">
              <a:extLst>
                <a:ext uri="{FF2B5EF4-FFF2-40B4-BE49-F238E27FC236}">
                  <a16:creationId xmlns:a16="http://schemas.microsoft.com/office/drawing/2014/main" id="{866E30DD-9391-4528-8CEA-CBF922A65F22}"/>
                </a:ext>
              </a:extLst>
            </p:cNvPr>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8478"/>
                                        </p:tgtEl>
                                        <p:attrNameLst>
                                          <p:attrName>style.visibility</p:attrName>
                                        </p:attrNameLst>
                                      </p:cBhvr>
                                      <p:to>
                                        <p:strVal val="visible"/>
                                      </p:to>
                                    </p:set>
                                    <p:anim calcmode="lin" valueType="num">
                                      <p:cBhvr additive="base">
                                        <p:cTn id="7" dur="500" fill="hold"/>
                                        <p:tgtEl>
                                          <p:spTgt spid="958478"/>
                                        </p:tgtEl>
                                        <p:attrNameLst>
                                          <p:attrName>ppt_x</p:attrName>
                                        </p:attrNameLst>
                                      </p:cBhvr>
                                      <p:tavLst>
                                        <p:tav tm="0">
                                          <p:val>
                                            <p:strVal val="#ppt_x"/>
                                          </p:val>
                                        </p:tav>
                                        <p:tav tm="100000">
                                          <p:val>
                                            <p:strVal val="#ppt_x"/>
                                          </p:val>
                                        </p:tav>
                                      </p:tavLst>
                                    </p:anim>
                                    <p:anim calcmode="lin" valueType="num">
                                      <p:cBhvr additive="base">
                                        <p:cTn id="8" dur="500" fill="hold"/>
                                        <p:tgtEl>
                                          <p:spTgt spid="9584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847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日期占位符 3"/>
          <p:cNvSpPr>
            <a:spLocks noGrp="1"/>
          </p:cNvSpPr>
          <p:nvPr>
            <p:ph type="dt" sz="quarter" idx="10"/>
          </p:nvPr>
        </p:nvSpPr>
        <p:spPr>
          <a:xfrm>
            <a:off x="1485900" y="4683919"/>
            <a:ext cx="1600200" cy="357188"/>
          </a:xfrm>
          <a:ln>
            <a:miter lim="800000"/>
            <a:headEnd/>
            <a:tailEnd/>
          </a:ln>
        </p:spPr>
        <p:txBody>
          <a:bodyPr anchor="t"/>
          <a:lstStyle/>
          <a:p>
            <a:pPr>
              <a:defRPr/>
            </a:pPr>
            <a:fld id="{C91ABD2B-E242-4C8D-B1F6-D3BB307DCB28}" type="datetime1">
              <a:rPr lang="zh-CN" altLang="en-US">
                <a:latin typeface="+mn-lt"/>
              </a:rPr>
              <a:pPr>
                <a:defRPr/>
              </a:pPr>
              <a:t>2024/3/5</a:t>
            </a:fld>
            <a:endParaRPr lang="en-US" altLang="zh-CN">
              <a:latin typeface="+mn-lt"/>
            </a:endParaRPr>
          </a:p>
        </p:txBody>
      </p:sp>
      <p:sp>
        <p:nvSpPr>
          <p:cNvPr id="56323" name="灯片编号占位符 5"/>
          <p:cNvSpPr>
            <a:spLocks noGrp="1"/>
          </p:cNvSpPr>
          <p:nvPr>
            <p:ph type="sldNum" sz="quarter" idx="12"/>
          </p:nvPr>
        </p:nvSpPr>
        <p:spPr>
          <a:xfrm>
            <a:off x="6057900" y="4683919"/>
            <a:ext cx="1600200" cy="357188"/>
          </a:xfrm>
          <a:noFill/>
        </p:spPr>
        <p:txBody>
          <a:bodyPr anchor="t"/>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楷体_GB2312" panose="02010609030101010101" pitchFamily="49"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楷体_GB2312" panose="02010609030101010101" pitchFamily="49"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fld id="{77F90B31-B0ED-4BC2-B4EC-66982ECB0696}" type="slidenum">
              <a:rPr lang="en-US" altLang="zh-CN" sz="1050" b="0">
                <a:ea typeface="宋体" panose="02010600030101010101" pitchFamily="2" charset="-122"/>
              </a:rPr>
              <a:pPr>
                <a:spcBef>
                  <a:spcPct val="0"/>
                </a:spcBef>
                <a:buClrTx/>
                <a:buSzTx/>
                <a:buFontTx/>
                <a:buNone/>
              </a:pPr>
              <a:t>48</a:t>
            </a:fld>
            <a:endParaRPr lang="en-US" altLang="zh-CN" sz="1050" b="0">
              <a:ea typeface="宋体" panose="02010600030101010101" pitchFamily="2" charset="-122"/>
            </a:endParaRPr>
          </a:p>
        </p:txBody>
      </p:sp>
      <p:grpSp>
        <p:nvGrpSpPr>
          <p:cNvPr id="6" name="组合 5">
            <a:extLst>
              <a:ext uri="{FF2B5EF4-FFF2-40B4-BE49-F238E27FC236}">
                <a16:creationId xmlns:a16="http://schemas.microsoft.com/office/drawing/2014/main" id="{2935E7D4-CE1D-4E82-BBD6-2513214E3590}"/>
              </a:ext>
            </a:extLst>
          </p:cNvPr>
          <p:cNvGrpSpPr/>
          <p:nvPr/>
        </p:nvGrpSpPr>
        <p:grpSpPr>
          <a:xfrm>
            <a:off x="1229917" y="2840832"/>
            <a:ext cx="2739983" cy="856060"/>
            <a:chOff x="1229917" y="2840832"/>
            <a:chExt cx="2739983" cy="856060"/>
          </a:xfrm>
        </p:grpSpPr>
        <p:sp>
          <p:nvSpPr>
            <p:cNvPr id="56324" name="Freeform 2"/>
            <p:cNvSpPr>
              <a:spLocks/>
            </p:cNvSpPr>
            <p:nvPr/>
          </p:nvSpPr>
          <p:spPr bwMode="auto">
            <a:xfrm>
              <a:off x="1229917" y="2840832"/>
              <a:ext cx="2659856" cy="856060"/>
            </a:xfrm>
            <a:custGeom>
              <a:avLst/>
              <a:gdLst>
                <a:gd name="T0" fmla="*/ 0 w 2208"/>
                <a:gd name="T1" fmla="*/ 0 h 720"/>
                <a:gd name="T2" fmla="*/ 0 w 2208"/>
                <a:gd name="T3" fmla="*/ 2147483646 h 720"/>
                <a:gd name="T4" fmla="*/ 2147483646 w 2208"/>
                <a:gd name="T5" fmla="*/ 2147483646 h 720"/>
                <a:gd name="T6" fmla="*/ 2147483646 w 2208"/>
                <a:gd name="T7" fmla="*/ 2147483646 h 720"/>
                <a:gd name="T8" fmla="*/ 2147483646 w 2208"/>
                <a:gd name="T9" fmla="*/ 2147483646 h 720"/>
                <a:gd name="T10" fmla="*/ 2147483646 w 2208"/>
                <a:gd name="T11" fmla="*/ 2147483646 h 720"/>
                <a:gd name="T12" fmla="*/ 2147483646 w 2208"/>
                <a:gd name="T13" fmla="*/ 2147483646 h 720"/>
                <a:gd name="T14" fmla="*/ 2147483646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8"/>
                <a:gd name="T28" fmla="*/ 0 h 720"/>
                <a:gd name="T29" fmla="*/ 2208 w 2208"/>
                <a:gd name="T30" fmla="*/ 720 h 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25" name="Text Box 3"/>
            <p:cNvSpPr txBox="1">
              <a:spLocks noChangeArrowheads="1"/>
            </p:cNvSpPr>
            <p:nvPr/>
          </p:nvSpPr>
          <p:spPr bwMode="auto">
            <a:xfrm>
              <a:off x="1266825" y="285631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dirty="0">
                  <a:latin typeface="Times New Roman" panose="02020603050405020304" pitchFamily="18" charset="0"/>
                  <a:ea typeface="宋体" panose="02010600030101010101" pitchFamily="2" charset="-122"/>
                </a:rPr>
                <a:t>Ｃ语言</a:t>
              </a:r>
            </a:p>
          </p:txBody>
        </p:sp>
        <p:sp>
          <p:nvSpPr>
            <p:cNvPr id="56326" name="Text Box 4"/>
            <p:cNvSpPr txBox="1">
              <a:spLocks noChangeArrowheads="1"/>
            </p:cNvSpPr>
            <p:nvPr/>
          </p:nvSpPr>
          <p:spPr bwMode="auto">
            <a:xfrm>
              <a:off x="2105851" y="3312319"/>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dirty="0">
                  <a:latin typeface="Times New Roman" panose="02020603050405020304" pitchFamily="18" charset="0"/>
                  <a:ea typeface="宋体" panose="02010600030101010101" pitchFamily="2" charset="-122"/>
                </a:rPr>
                <a:t>Ｃ语言</a:t>
              </a:r>
            </a:p>
          </p:txBody>
        </p:sp>
        <p:sp>
          <p:nvSpPr>
            <p:cNvPr id="56327" name="Text Box 5"/>
            <p:cNvSpPr txBox="1">
              <a:spLocks noChangeArrowheads="1"/>
            </p:cNvSpPr>
            <p:nvPr/>
          </p:nvSpPr>
          <p:spPr bwMode="auto">
            <a:xfrm>
              <a:off x="2627784" y="2856310"/>
              <a:ext cx="13421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dirty="0">
                  <a:latin typeface="Times New Roman" panose="02020603050405020304" pitchFamily="18" charset="0"/>
                  <a:ea typeface="宋体" panose="02010600030101010101" pitchFamily="2" charset="-122"/>
                </a:rPr>
                <a:t>Ｂ机器语言</a:t>
              </a:r>
            </a:p>
          </p:txBody>
        </p:sp>
      </p:grpSp>
      <p:grpSp>
        <p:nvGrpSpPr>
          <p:cNvPr id="2" name="组合 1">
            <a:extLst>
              <a:ext uri="{FF2B5EF4-FFF2-40B4-BE49-F238E27FC236}">
                <a16:creationId xmlns:a16="http://schemas.microsoft.com/office/drawing/2014/main" id="{D8C9996E-9B4A-4772-B3E9-69C0A8B06107}"/>
              </a:ext>
            </a:extLst>
          </p:cNvPr>
          <p:cNvGrpSpPr/>
          <p:nvPr/>
        </p:nvGrpSpPr>
        <p:grpSpPr>
          <a:xfrm>
            <a:off x="3200401" y="3296841"/>
            <a:ext cx="2718443" cy="856059"/>
            <a:chOff x="3200401" y="3296841"/>
            <a:chExt cx="2718443" cy="856059"/>
          </a:xfrm>
        </p:grpSpPr>
        <p:sp>
          <p:nvSpPr>
            <p:cNvPr id="56328" name="Freeform 6"/>
            <p:cNvSpPr>
              <a:spLocks/>
            </p:cNvSpPr>
            <p:nvPr/>
          </p:nvSpPr>
          <p:spPr bwMode="auto">
            <a:xfrm>
              <a:off x="3200401" y="3296841"/>
              <a:ext cx="2659856" cy="856059"/>
            </a:xfrm>
            <a:custGeom>
              <a:avLst/>
              <a:gdLst>
                <a:gd name="T0" fmla="*/ 0 w 2208"/>
                <a:gd name="T1" fmla="*/ 0 h 720"/>
                <a:gd name="T2" fmla="*/ 0 w 2208"/>
                <a:gd name="T3" fmla="*/ 2147483646 h 720"/>
                <a:gd name="T4" fmla="*/ 2147483646 w 2208"/>
                <a:gd name="T5" fmla="*/ 2147483646 h 720"/>
                <a:gd name="T6" fmla="*/ 2147483646 w 2208"/>
                <a:gd name="T7" fmla="*/ 2147483646 h 720"/>
                <a:gd name="T8" fmla="*/ 2147483646 w 2208"/>
                <a:gd name="T9" fmla="*/ 2147483646 h 720"/>
                <a:gd name="T10" fmla="*/ 2147483646 w 2208"/>
                <a:gd name="T11" fmla="*/ 2147483646 h 720"/>
                <a:gd name="T12" fmla="*/ 2147483646 w 2208"/>
                <a:gd name="T13" fmla="*/ 2147483646 h 720"/>
                <a:gd name="T14" fmla="*/ 2147483646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8"/>
                <a:gd name="T28" fmla="*/ 0 h 720"/>
                <a:gd name="T29" fmla="*/ 2208 w 2208"/>
                <a:gd name="T30" fmla="*/ 720 h 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29" name="Text Box 7"/>
            <p:cNvSpPr txBox="1">
              <a:spLocks noChangeArrowheads="1"/>
            </p:cNvSpPr>
            <p:nvPr/>
          </p:nvSpPr>
          <p:spPr bwMode="auto">
            <a:xfrm>
              <a:off x="3237310" y="3312319"/>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dirty="0">
                  <a:solidFill>
                    <a:srgbClr val="FF0000"/>
                  </a:solidFill>
                  <a:latin typeface="Times New Roman" panose="02020603050405020304" pitchFamily="18" charset="0"/>
                  <a:ea typeface="宋体" panose="02010600030101010101" pitchFamily="2" charset="-122"/>
                </a:rPr>
                <a:t>Ｃ语言</a:t>
              </a:r>
            </a:p>
          </p:txBody>
        </p:sp>
        <p:sp>
          <p:nvSpPr>
            <p:cNvPr id="56330" name="Text Box 8"/>
            <p:cNvSpPr txBox="1">
              <a:spLocks noChangeArrowheads="1"/>
            </p:cNvSpPr>
            <p:nvPr/>
          </p:nvSpPr>
          <p:spPr bwMode="auto">
            <a:xfrm>
              <a:off x="3851920" y="3768329"/>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dirty="0">
                  <a:solidFill>
                    <a:srgbClr val="FF0000"/>
                  </a:solidFill>
                  <a:latin typeface="Times New Roman" panose="02020603050405020304" pitchFamily="18" charset="0"/>
                  <a:ea typeface="宋体" panose="02010600030101010101" pitchFamily="2" charset="-122"/>
                </a:rPr>
                <a:t>Ａ机器语言</a:t>
              </a:r>
            </a:p>
          </p:txBody>
        </p:sp>
        <p:sp>
          <p:nvSpPr>
            <p:cNvPr id="56331" name="Text Box 9"/>
            <p:cNvSpPr txBox="1">
              <a:spLocks noChangeArrowheads="1"/>
            </p:cNvSpPr>
            <p:nvPr/>
          </p:nvSpPr>
          <p:spPr bwMode="auto">
            <a:xfrm>
              <a:off x="4572000" y="3312319"/>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dirty="0">
                  <a:solidFill>
                    <a:srgbClr val="FF0000"/>
                  </a:solidFill>
                  <a:latin typeface="宋体" panose="02010600030101010101" pitchFamily="2" charset="-122"/>
                  <a:ea typeface="宋体" panose="02010600030101010101" pitchFamily="2" charset="-122"/>
                </a:rPr>
                <a:t>Ｂ</a:t>
              </a:r>
              <a:r>
                <a:rPr kumimoji="1" lang="zh-CN" altLang="en-US" sz="1800" dirty="0">
                  <a:solidFill>
                    <a:srgbClr val="FF0000"/>
                  </a:solidFill>
                  <a:latin typeface="Times New Roman" panose="02020603050405020304" pitchFamily="18" charset="0"/>
                  <a:ea typeface="宋体" panose="02010600030101010101" pitchFamily="2" charset="-122"/>
                </a:rPr>
                <a:t>机器语言</a:t>
              </a:r>
            </a:p>
          </p:txBody>
        </p:sp>
      </p:grpSp>
      <p:grpSp>
        <p:nvGrpSpPr>
          <p:cNvPr id="5" name="组合 4">
            <a:extLst>
              <a:ext uri="{FF2B5EF4-FFF2-40B4-BE49-F238E27FC236}">
                <a16:creationId xmlns:a16="http://schemas.microsoft.com/office/drawing/2014/main" id="{87EB12EB-1BB6-4A21-93E7-A545E41FBA95}"/>
              </a:ext>
            </a:extLst>
          </p:cNvPr>
          <p:cNvGrpSpPr/>
          <p:nvPr/>
        </p:nvGrpSpPr>
        <p:grpSpPr>
          <a:xfrm>
            <a:off x="5191126" y="2840832"/>
            <a:ext cx="2743942" cy="883046"/>
            <a:chOff x="5191126" y="2840832"/>
            <a:chExt cx="2743942" cy="883046"/>
          </a:xfrm>
        </p:grpSpPr>
        <p:sp>
          <p:nvSpPr>
            <p:cNvPr id="56332" name="Freeform 10"/>
            <p:cNvSpPr>
              <a:spLocks/>
            </p:cNvSpPr>
            <p:nvPr/>
          </p:nvSpPr>
          <p:spPr bwMode="auto">
            <a:xfrm>
              <a:off x="5191126" y="2840832"/>
              <a:ext cx="2659856" cy="856060"/>
            </a:xfrm>
            <a:custGeom>
              <a:avLst/>
              <a:gdLst>
                <a:gd name="T0" fmla="*/ 0 w 2208"/>
                <a:gd name="T1" fmla="*/ 0 h 720"/>
                <a:gd name="T2" fmla="*/ 0 w 2208"/>
                <a:gd name="T3" fmla="*/ 2147483646 h 720"/>
                <a:gd name="T4" fmla="*/ 2147483646 w 2208"/>
                <a:gd name="T5" fmla="*/ 2147483646 h 720"/>
                <a:gd name="T6" fmla="*/ 2147483646 w 2208"/>
                <a:gd name="T7" fmla="*/ 2147483646 h 720"/>
                <a:gd name="T8" fmla="*/ 2147483646 w 2208"/>
                <a:gd name="T9" fmla="*/ 2147483646 h 720"/>
                <a:gd name="T10" fmla="*/ 2147483646 w 2208"/>
                <a:gd name="T11" fmla="*/ 2147483646 h 720"/>
                <a:gd name="T12" fmla="*/ 2147483646 w 2208"/>
                <a:gd name="T13" fmla="*/ 2147483646 h 720"/>
                <a:gd name="T14" fmla="*/ 2147483646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8"/>
                <a:gd name="T28" fmla="*/ 0 h 720"/>
                <a:gd name="T29" fmla="*/ 2208 w 2208"/>
                <a:gd name="T30" fmla="*/ 720 h 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33" name="Text Box 11"/>
            <p:cNvSpPr txBox="1">
              <a:spLocks noChangeArrowheads="1"/>
            </p:cNvSpPr>
            <p:nvPr/>
          </p:nvSpPr>
          <p:spPr bwMode="auto">
            <a:xfrm>
              <a:off x="5228035" y="285631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solidFill>
                    <a:srgbClr val="FF0000"/>
                  </a:solidFill>
                  <a:latin typeface="Times New Roman" panose="02020603050405020304" pitchFamily="18" charset="0"/>
                  <a:ea typeface="宋体" panose="02010600030101010101" pitchFamily="2" charset="-122"/>
                </a:rPr>
                <a:t>Ｃ语言</a:t>
              </a:r>
            </a:p>
          </p:txBody>
        </p:sp>
        <p:sp>
          <p:nvSpPr>
            <p:cNvPr id="56334" name="Text Box 12"/>
            <p:cNvSpPr txBox="1">
              <a:spLocks noChangeArrowheads="1"/>
            </p:cNvSpPr>
            <p:nvPr/>
          </p:nvSpPr>
          <p:spPr bwMode="auto">
            <a:xfrm>
              <a:off x="5817444" y="3354546"/>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dirty="0">
                  <a:solidFill>
                    <a:srgbClr val="FF0000"/>
                  </a:solidFill>
                  <a:latin typeface="Times New Roman" panose="02020603050405020304" pitchFamily="18" charset="0"/>
                  <a:ea typeface="宋体" panose="02010600030101010101" pitchFamily="2" charset="-122"/>
                </a:rPr>
                <a:t>Ｂ机器语言</a:t>
              </a:r>
            </a:p>
          </p:txBody>
        </p:sp>
        <p:sp>
          <p:nvSpPr>
            <p:cNvPr id="56335" name="Text Box 13"/>
            <p:cNvSpPr txBox="1">
              <a:spLocks noChangeArrowheads="1"/>
            </p:cNvSpPr>
            <p:nvPr/>
          </p:nvSpPr>
          <p:spPr bwMode="auto">
            <a:xfrm>
              <a:off x="6588224" y="2856310"/>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dirty="0">
                  <a:solidFill>
                    <a:srgbClr val="FF0000"/>
                  </a:solidFill>
                  <a:latin typeface="Times New Roman" panose="02020603050405020304" pitchFamily="18" charset="0"/>
                  <a:ea typeface="宋体" panose="02010600030101010101" pitchFamily="2" charset="-122"/>
                </a:rPr>
                <a:t>Ｂ机器语言</a:t>
              </a:r>
            </a:p>
          </p:txBody>
        </p:sp>
      </p:grpSp>
      <p:grpSp>
        <p:nvGrpSpPr>
          <p:cNvPr id="7" name="组合 6">
            <a:extLst>
              <a:ext uri="{FF2B5EF4-FFF2-40B4-BE49-F238E27FC236}">
                <a16:creationId xmlns:a16="http://schemas.microsoft.com/office/drawing/2014/main" id="{CC4367D1-DF01-4428-A72A-6925ECD88AF7}"/>
              </a:ext>
            </a:extLst>
          </p:cNvPr>
          <p:cNvGrpSpPr/>
          <p:nvPr/>
        </p:nvGrpSpPr>
        <p:grpSpPr>
          <a:xfrm>
            <a:off x="1170385" y="1016794"/>
            <a:ext cx="2799515" cy="854869"/>
            <a:chOff x="1170385" y="1016794"/>
            <a:chExt cx="2799515" cy="854869"/>
          </a:xfrm>
        </p:grpSpPr>
        <p:sp>
          <p:nvSpPr>
            <p:cNvPr id="56337" name="Freeform 15"/>
            <p:cNvSpPr>
              <a:spLocks/>
            </p:cNvSpPr>
            <p:nvPr/>
          </p:nvSpPr>
          <p:spPr bwMode="auto">
            <a:xfrm>
              <a:off x="1170385" y="1016794"/>
              <a:ext cx="2659856" cy="854869"/>
            </a:xfrm>
            <a:custGeom>
              <a:avLst/>
              <a:gdLst>
                <a:gd name="T0" fmla="*/ 0 w 2208"/>
                <a:gd name="T1" fmla="*/ 0 h 720"/>
                <a:gd name="T2" fmla="*/ 0 w 2208"/>
                <a:gd name="T3" fmla="*/ 2147483646 h 720"/>
                <a:gd name="T4" fmla="*/ 2147483646 w 2208"/>
                <a:gd name="T5" fmla="*/ 2147483646 h 720"/>
                <a:gd name="T6" fmla="*/ 2147483646 w 2208"/>
                <a:gd name="T7" fmla="*/ 2147483646 h 720"/>
                <a:gd name="T8" fmla="*/ 2147483646 w 2208"/>
                <a:gd name="T9" fmla="*/ 2147483646 h 720"/>
                <a:gd name="T10" fmla="*/ 2147483646 w 2208"/>
                <a:gd name="T11" fmla="*/ 2147483646 h 720"/>
                <a:gd name="T12" fmla="*/ 2147483646 w 2208"/>
                <a:gd name="T13" fmla="*/ 2147483646 h 720"/>
                <a:gd name="T14" fmla="*/ 2147483646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8"/>
                <a:gd name="T28" fmla="*/ 0 h 720"/>
                <a:gd name="T29" fmla="*/ 2208 w 2208"/>
                <a:gd name="T30" fmla="*/ 720 h 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38" name="Text Box 16"/>
            <p:cNvSpPr txBox="1">
              <a:spLocks noChangeArrowheads="1"/>
            </p:cNvSpPr>
            <p:nvPr/>
          </p:nvSpPr>
          <p:spPr bwMode="auto">
            <a:xfrm>
              <a:off x="1170385" y="1073944"/>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latin typeface="Times New Roman" panose="02020603050405020304" pitchFamily="18" charset="0"/>
                  <a:ea typeface="宋体" panose="02010600030101010101" pitchFamily="2" charset="-122"/>
                </a:rPr>
                <a:t>Ｃ语言</a:t>
              </a:r>
            </a:p>
          </p:txBody>
        </p:sp>
        <p:sp>
          <p:nvSpPr>
            <p:cNvPr id="56339" name="Text Box 17"/>
            <p:cNvSpPr txBox="1">
              <a:spLocks noChangeArrowheads="1"/>
            </p:cNvSpPr>
            <p:nvPr/>
          </p:nvSpPr>
          <p:spPr bwMode="auto">
            <a:xfrm>
              <a:off x="1939529" y="1488281"/>
              <a:ext cx="9973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latin typeface="Times New Roman" panose="02020603050405020304" pitchFamily="18" charset="0"/>
                  <a:ea typeface="宋体" panose="02010600030101010101" pitchFamily="2" charset="-122"/>
                </a:rPr>
                <a:t>Ｃ语  言</a:t>
              </a:r>
            </a:p>
          </p:txBody>
        </p:sp>
        <p:sp>
          <p:nvSpPr>
            <p:cNvPr id="56340" name="Text Box 18"/>
            <p:cNvSpPr txBox="1">
              <a:spLocks noChangeArrowheads="1"/>
            </p:cNvSpPr>
            <p:nvPr/>
          </p:nvSpPr>
          <p:spPr bwMode="auto">
            <a:xfrm>
              <a:off x="2532728" y="1073944"/>
              <a:ext cx="1437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dirty="0">
                  <a:latin typeface="Times New Roman" panose="02020603050405020304" pitchFamily="18" charset="0"/>
                  <a:ea typeface="宋体" panose="02010600030101010101" pitchFamily="2" charset="-122"/>
                </a:rPr>
                <a:t>Ｂ机器语言</a:t>
              </a:r>
            </a:p>
          </p:txBody>
        </p:sp>
      </p:grpSp>
      <p:grpSp>
        <p:nvGrpSpPr>
          <p:cNvPr id="4" name="组合 3">
            <a:extLst>
              <a:ext uri="{FF2B5EF4-FFF2-40B4-BE49-F238E27FC236}">
                <a16:creationId xmlns:a16="http://schemas.microsoft.com/office/drawing/2014/main" id="{71B088E6-2C62-4667-9ECC-D96E6F77DD2B}"/>
              </a:ext>
            </a:extLst>
          </p:cNvPr>
          <p:cNvGrpSpPr/>
          <p:nvPr/>
        </p:nvGrpSpPr>
        <p:grpSpPr>
          <a:xfrm>
            <a:off x="3180160" y="1472804"/>
            <a:ext cx="2759992" cy="882922"/>
            <a:chOff x="3180160" y="1472804"/>
            <a:chExt cx="2759992" cy="882922"/>
          </a:xfrm>
        </p:grpSpPr>
        <p:sp>
          <p:nvSpPr>
            <p:cNvPr id="56336" name="Freeform 14"/>
            <p:cNvSpPr>
              <a:spLocks/>
            </p:cNvSpPr>
            <p:nvPr/>
          </p:nvSpPr>
          <p:spPr bwMode="auto">
            <a:xfrm>
              <a:off x="3180160" y="1472804"/>
              <a:ext cx="2661047" cy="854869"/>
            </a:xfrm>
            <a:custGeom>
              <a:avLst/>
              <a:gdLst>
                <a:gd name="T0" fmla="*/ 0 w 2208"/>
                <a:gd name="T1" fmla="*/ 0 h 720"/>
                <a:gd name="T2" fmla="*/ 0 w 2208"/>
                <a:gd name="T3" fmla="*/ 2147483646 h 720"/>
                <a:gd name="T4" fmla="*/ 2147483646 w 2208"/>
                <a:gd name="T5" fmla="*/ 2147483646 h 720"/>
                <a:gd name="T6" fmla="*/ 2147483646 w 2208"/>
                <a:gd name="T7" fmla="*/ 2147483646 h 720"/>
                <a:gd name="T8" fmla="*/ 2147483646 w 2208"/>
                <a:gd name="T9" fmla="*/ 2147483646 h 720"/>
                <a:gd name="T10" fmla="*/ 2147483646 w 2208"/>
                <a:gd name="T11" fmla="*/ 2147483646 h 720"/>
                <a:gd name="T12" fmla="*/ 2147483646 w 2208"/>
                <a:gd name="T13" fmla="*/ 2147483646 h 720"/>
                <a:gd name="T14" fmla="*/ 2147483646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8"/>
                <a:gd name="T28" fmla="*/ 0 h 720"/>
                <a:gd name="T29" fmla="*/ 2208 w 2208"/>
                <a:gd name="T30" fmla="*/ 720 h 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41" name="Text Box 19"/>
            <p:cNvSpPr txBox="1">
              <a:spLocks noChangeArrowheads="1"/>
            </p:cNvSpPr>
            <p:nvPr/>
          </p:nvSpPr>
          <p:spPr bwMode="auto">
            <a:xfrm>
              <a:off x="3180160" y="1472804"/>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dirty="0">
                  <a:solidFill>
                    <a:srgbClr val="FF0000"/>
                  </a:solidFill>
                  <a:latin typeface="Times New Roman" panose="02020603050405020304" pitchFamily="18" charset="0"/>
                  <a:ea typeface="宋体" panose="02010600030101010101" pitchFamily="2" charset="-122"/>
                </a:rPr>
                <a:t>Ｃ语言</a:t>
              </a:r>
            </a:p>
          </p:txBody>
        </p:sp>
        <p:sp>
          <p:nvSpPr>
            <p:cNvPr id="56342" name="Text Box 20"/>
            <p:cNvSpPr txBox="1">
              <a:spLocks noChangeArrowheads="1"/>
            </p:cNvSpPr>
            <p:nvPr/>
          </p:nvSpPr>
          <p:spPr bwMode="auto">
            <a:xfrm>
              <a:off x="3851920" y="1986394"/>
              <a:ext cx="14068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dirty="0">
                  <a:solidFill>
                    <a:srgbClr val="FF0000"/>
                  </a:solidFill>
                  <a:latin typeface="Times New Roman" panose="02020603050405020304" pitchFamily="18" charset="0"/>
                  <a:ea typeface="宋体" panose="02010600030101010101" pitchFamily="2" charset="-122"/>
                </a:rPr>
                <a:t>Ａ机器语言</a:t>
              </a:r>
            </a:p>
          </p:txBody>
        </p:sp>
        <p:sp>
          <p:nvSpPr>
            <p:cNvPr id="56343" name="Text Box 21"/>
            <p:cNvSpPr txBox="1">
              <a:spLocks noChangeArrowheads="1"/>
            </p:cNvSpPr>
            <p:nvPr/>
          </p:nvSpPr>
          <p:spPr bwMode="auto">
            <a:xfrm>
              <a:off x="4651224" y="1545431"/>
              <a:ext cx="12889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en-US" altLang="zh-CN" sz="1800" dirty="0">
                  <a:solidFill>
                    <a:srgbClr val="FF0000"/>
                  </a:solidFill>
                  <a:latin typeface="Times New Roman" panose="02020603050405020304" pitchFamily="18" charset="0"/>
                  <a:ea typeface="宋体" panose="02010600030101010101" pitchFamily="2" charset="-122"/>
                </a:rPr>
                <a:t>A</a:t>
              </a:r>
              <a:r>
                <a:rPr kumimoji="1" lang="zh-CN" altLang="en-US" sz="1800" dirty="0">
                  <a:solidFill>
                    <a:srgbClr val="FF0000"/>
                  </a:solidFill>
                  <a:latin typeface="Times New Roman" panose="02020603050405020304" pitchFamily="18" charset="0"/>
                  <a:ea typeface="宋体" panose="02010600030101010101" pitchFamily="2" charset="-122"/>
                </a:rPr>
                <a:t>机器语言</a:t>
              </a:r>
            </a:p>
          </p:txBody>
        </p:sp>
      </p:grpSp>
      <p:grpSp>
        <p:nvGrpSpPr>
          <p:cNvPr id="3" name="组合 2">
            <a:extLst>
              <a:ext uri="{FF2B5EF4-FFF2-40B4-BE49-F238E27FC236}">
                <a16:creationId xmlns:a16="http://schemas.microsoft.com/office/drawing/2014/main" id="{A5170878-9B2D-408D-B43E-4127AFB40AF6}"/>
              </a:ext>
            </a:extLst>
          </p:cNvPr>
          <p:cNvGrpSpPr/>
          <p:nvPr/>
        </p:nvGrpSpPr>
        <p:grpSpPr>
          <a:xfrm>
            <a:off x="5072063" y="1073944"/>
            <a:ext cx="2790997" cy="854869"/>
            <a:chOff x="5072063" y="1073944"/>
            <a:chExt cx="2790997" cy="854869"/>
          </a:xfrm>
        </p:grpSpPr>
        <p:sp>
          <p:nvSpPr>
            <p:cNvPr id="56344" name="Freeform 22"/>
            <p:cNvSpPr>
              <a:spLocks/>
            </p:cNvSpPr>
            <p:nvPr/>
          </p:nvSpPr>
          <p:spPr bwMode="auto">
            <a:xfrm>
              <a:off x="5131594" y="1073944"/>
              <a:ext cx="2659856" cy="854869"/>
            </a:xfrm>
            <a:custGeom>
              <a:avLst/>
              <a:gdLst>
                <a:gd name="T0" fmla="*/ 0 w 2208"/>
                <a:gd name="T1" fmla="*/ 0 h 720"/>
                <a:gd name="T2" fmla="*/ 0 w 2208"/>
                <a:gd name="T3" fmla="*/ 2147483646 h 720"/>
                <a:gd name="T4" fmla="*/ 2147483646 w 2208"/>
                <a:gd name="T5" fmla="*/ 2147483646 h 720"/>
                <a:gd name="T6" fmla="*/ 2147483646 w 2208"/>
                <a:gd name="T7" fmla="*/ 2147483646 h 720"/>
                <a:gd name="T8" fmla="*/ 2147483646 w 2208"/>
                <a:gd name="T9" fmla="*/ 2147483646 h 720"/>
                <a:gd name="T10" fmla="*/ 2147483646 w 2208"/>
                <a:gd name="T11" fmla="*/ 2147483646 h 720"/>
                <a:gd name="T12" fmla="*/ 2147483646 w 2208"/>
                <a:gd name="T13" fmla="*/ 2147483646 h 720"/>
                <a:gd name="T14" fmla="*/ 2147483646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8"/>
                <a:gd name="T28" fmla="*/ 0 h 720"/>
                <a:gd name="T29" fmla="*/ 2208 w 2208"/>
                <a:gd name="T30" fmla="*/ 720 h 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45" name="Text Box 23"/>
            <p:cNvSpPr txBox="1">
              <a:spLocks noChangeArrowheads="1"/>
            </p:cNvSpPr>
            <p:nvPr/>
          </p:nvSpPr>
          <p:spPr bwMode="auto">
            <a:xfrm>
              <a:off x="5072063" y="1073944"/>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solidFill>
                    <a:srgbClr val="FF0000"/>
                  </a:solidFill>
                  <a:latin typeface="Times New Roman" panose="02020603050405020304" pitchFamily="18" charset="0"/>
                  <a:ea typeface="宋体" panose="02010600030101010101" pitchFamily="2" charset="-122"/>
                </a:rPr>
                <a:t>Ｃ语言</a:t>
              </a:r>
            </a:p>
          </p:txBody>
        </p:sp>
        <p:sp>
          <p:nvSpPr>
            <p:cNvPr id="56346" name="Text Box 24"/>
            <p:cNvSpPr txBox="1">
              <a:spLocks noChangeArrowheads="1"/>
            </p:cNvSpPr>
            <p:nvPr/>
          </p:nvSpPr>
          <p:spPr bwMode="auto">
            <a:xfrm>
              <a:off x="5796136" y="1545431"/>
              <a:ext cx="13049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en-US" altLang="zh-CN" sz="1800" dirty="0">
                  <a:solidFill>
                    <a:srgbClr val="FF0000"/>
                  </a:solidFill>
                  <a:latin typeface="Times New Roman" panose="02020603050405020304" pitchFamily="18" charset="0"/>
                  <a:ea typeface="宋体" panose="02010600030101010101" pitchFamily="2" charset="-122"/>
                </a:rPr>
                <a:t>A</a:t>
              </a:r>
              <a:r>
                <a:rPr kumimoji="1" lang="zh-CN" altLang="en-US" sz="1800" dirty="0">
                  <a:solidFill>
                    <a:srgbClr val="FF0000"/>
                  </a:solidFill>
                  <a:latin typeface="Times New Roman" panose="02020603050405020304" pitchFamily="18" charset="0"/>
                  <a:ea typeface="宋体" panose="02010600030101010101" pitchFamily="2" charset="-122"/>
                </a:rPr>
                <a:t>机器语言</a:t>
              </a:r>
            </a:p>
          </p:txBody>
        </p:sp>
        <p:sp>
          <p:nvSpPr>
            <p:cNvPr id="56347" name="Text Box 25"/>
            <p:cNvSpPr txBox="1">
              <a:spLocks noChangeArrowheads="1"/>
            </p:cNvSpPr>
            <p:nvPr/>
          </p:nvSpPr>
          <p:spPr bwMode="auto">
            <a:xfrm>
              <a:off x="6516216" y="1131094"/>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dirty="0">
                  <a:solidFill>
                    <a:srgbClr val="FF0000"/>
                  </a:solidFill>
                  <a:latin typeface="Times New Roman" panose="02020603050405020304" pitchFamily="18" charset="0"/>
                  <a:ea typeface="宋体" panose="02010600030101010101" pitchFamily="2" charset="-122"/>
                </a:rPr>
                <a:t>Ｂ机器语言</a:t>
              </a:r>
            </a:p>
          </p:txBody>
        </p:sp>
      </p:grpSp>
      <p:sp>
        <p:nvSpPr>
          <p:cNvPr id="56348" name="Freeform 26"/>
          <p:cNvSpPr>
            <a:spLocks/>
          </p:cNvSpPr>
          <p:nvPr/>
        </p:nvSpPr>
        <p:spPr bwMode="auto">
          <a:xfrm>
            <a:off x="4658916" y="1950244"/>
            <a:ext cx="1359694" cy="1312069"/>
          </a:xfrm>
          <a:custGeom>
            <a:avLst/>
            <a:gdLst>
              <a:gd name="T0" fmla="*/ 2147483646 w 1104"/>
              <a:gd name="T1" fmla="*/ 0 h 1104"/>
              <a:gd name="T2" fmla="*/ 2147483646 w 1104"/>
              <a:gd name="T3" fmla="*/ 2147483646 h 1104"/>
              <a:gd name="T4" fmla="*/ 2147483646 w 1104"/>
              <a:gd name="T5" fmla="*/ 2147483646 h 1104"/>
              <a:gd name="T6" fmla="*/ 2147483646 w 1104"/>
              <a:gd name="T7" fmla="*/ 2147483646 h 1104"/>
              <a:gd name="T8" fmla="*/ 2147483646 w 1104"/>
              <a:gd name="T9" fmla="*/ 2147483646 h 1104"/>
              <a:gd name="T10" fmla="*/ 2147483646 w 1104"/>
              <a:gd name="T11" fmla="*/ 2147483646 h 1104"/>
              <a:gd name="T12" fmla="*/ 2147483646 w 1104"/>
              <a:gd name="T13" fmla="*/ 2147483646 h 1104"/>
              <a:gd name="T14" fmla="*/ 2147483646 w 1104"/>
              <a:gd name="T15" fmla="*/ 2147483646 h 1104"/>
              <a:gd name="T16" fmla="*/ 2147483646 w 1104"/>
              <a:gd name="T17" fmla="*/ 2147483646 h 1104"/>
              <a:gd name="T18" fmla="*/ 0 w 1104"/>
              <a:gd name="T19" fmla="*/ 2147483646 h 11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104"/>
              <a:gd name="T32" fmla="*/ 1104 w 1104"/>
              <a:gd name="T33" fmla="*/ 1104 h 11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104">
                <a:moveTo>
                  <a:pt x="1104" y="0"/>
                </a:moveTo>
                <a:cubicBezTo>
                  <a:pt x="1100" y="60"/>
                  <a:pt x="1096" y="120"/>
                  <a:pt x="1056" y="144"/>
                </a:cubicBezTo>
                <a:cubicBezTo>
                  <a:pt x="1016" y="168"/>
                  <a:pt x="904" y="112"/>
                  <a:pt x="864" y="144"/>
                </a:cubicBezTo>
                <a:cubicBezTo>
                  <a:pt x="824" y="176"/>
                  <a:pt x="864" y="296"/>
                  <a:pt x="816" y="336"/>
                </a:cubicBezTo>
                <a:cubicBezTo>
                  <a:pt x="768" y="376"/>
                  <a:pt x="624" y="344"/>
                  <a:pt x="576" y="384"/>
                </a:cubicBezTo>
                <a:cubicBezTo>
                  <a:pt x="528" y="424"/>
                  <a:pt x="576" y="528"/>
                  <a:pt x="528" y="576"/>
                </a:cubicBezTo>
                <a:cubicBezTo>
                  <a:pt x="480" y="624"/>
                  <a:pt x="336" y="624"/>
                  <a:pt x="288" y="672"/>
                </a:cubicBezTo>
                <a:cubicBezTo>
                  <a:pt x="240" y="720"/>
                  <a:pt x="280" y="816"/>
                  <a:pt x="240" y="864"/>
                </a:cubicBezTo>
                <a:cubicBezTo>
                  <a:pt x="200" y="912"/>
                  <a:pt x="88" y="920"/>
                  <a:pt x="48" y="960"/>
                </a:cubicBezTo>
                <a:cubicBezTo>
                  <a:pt x="8" y="1000"/>
                  <a:pt x="4" y="1052"/>
                  <a:pt x="0" y="1104"/>
                </a:cubicBezTo>
              </a:path>
            </a:pathLst>
          </a:custGeom>
          <a:noFill/>
          <a:ln w="28575">
            <a:solidFill>
              <a:schemeClr val="tx1"/>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wrap="none" lIns="69056" tIns="34529" rIns="69056" bIns="34529"/>
          <a:lstStyle/>
          <a:p>
            <a:endParaRPr lang="zh-CN" altLang="en-US"/>
          </a:p>
        </p:txBody>
      </p:sp>
      <p:sp>
        <p:nvSpPr>
          <p:cNvPr id="56349" name="Freeform 27"/>
          <p:cNvSpPr>
            <a:spLocks/>
          </p:cNvSpPr>
          <p:nvPr/>
        </p:nvSpPr>
        <p:spPr bwMode="auto">
          <a:xfrm rot="20656775">
            <a:off x="2412206" y="1893094"/>
            <a:ext cx="295275" cy="912019"/>
          </a:xfrm>
          <a:custGeom>
            <a:avLst/>
            <a:gdLst>
              <a:gd name="T0" fmla="*/ 2147483646 w 1104"/>
              <a:gd name="T1" fmla="*/ 0 h 1104"/>
              <a:gd name="T2" fmla="*/ 2147483646 w 1104"/>
              <a:gd name="T3" fmla="*/ 2147483646 h 1104"/>
              <a:gd name="T4" fmla="*/ 2147483646 w 1104"/>
              <a:gd name="T5" fmla="*/ 2147483646 h 1104"/>
              <a:gd name="T6" fmla="*/ 2147483646 w 1104"/>
              <a:gd name="T7" fmla="*/ 2147483646 h 1104"/>
              <a:gd name="T8" fmla="*/ 2147483646 w 1104"/>
              <a:gd name="T9" fmla="*/ 2147483646 h 1104"/>
              <a:gd name="T10" fmla="*/ 2147483646 w 1104"/>
              <a:gd name="T11" fmla="*/ 2147483646 h 1104"/>
              <a:gd name="T12" fmla="*/ 2147483646 w 1104"/>
              <a:gd name="T13" fmla="*/ 2147483646 h 1104"/>
              <a:gd name="T14" fmla="*/ 2147483646 w 1104"/>
              <a:gd name="T15" fmla="*/ 2147483646 h 1104"/>
              <a:gd name="T16" fmla="*/ 2147483646 w 1104"/>
              <a:gd name="T17" fmla="*/ 2147483646 h 1104"/>
              <a:gd name="T18" fmla="*/ 0 w 1104"/>
              <a:gd name="T19" fmla="*/ 2147483646 h 11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104"/>
              <a:gd name="T32" fmla="*/ 1104 w 1104"/>
              <a:gd name="T33" fmla="*/ 1104 h 11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104">
                <a:moveTo>
                  <a:pt x="1104" y="0"/>
                </a:moveTo>
                <a:cubicBezTo>
                  <a:pt x="1100" y="60"/>
                  <a:pt x="1096" y="120"/>
                  <a:pt x="1056" y="144"/>
                </a:cubicBezTo>
                <a:cubicBezTo>
                  <a:pt x="1016" y="168"/>
                  <a:pt x="904" y="112"/>
                  <a:pt x="864" y="144"/>
                </a:cubicBezTo>
                <a:cubicBezTo>
                  <a:pt x="824" y="176"/>
                  <a:pt x="864" y="296"/>
                  <a:pt x="816" y="336"/>
                </a:cubicBezTo>
                <a:cubicBezTo>
                  <a:pt x="768" y="376"/>
                  <a:pt x="624" y="344"/>
                  <a:pt x="576" y="384"/>
                </a:cubicBezTo>
                <a:cubicBezTo>
                  <a:pt x="528" y="424"/>
                  <a:pt x="576" y="528"/>
                  <a:pt x="528" y="576"/>
                </a:cubicBezTo>
                <a:cubicBezTo>
                  <a:pt x="480" y="624"/>
                  <a:pt x="336" y="624"/>
                  <a:pt x="288" y="672"/>
                </a:cubicBezTo>
                <a:cubicBezTo>
                  <a:pt x="240" y="720"/>
                  <a:pt x="280" y="816"/>
                  <a:pt x="240" y="864"/>
                </a:cubicBezTo>
                <a:cubicBezTo>
                  <a:pt x="200" y="912"/>
                  <a:pt x="88" y="920"/>
                  <a:pt x="48" y="960"/>
                </a:cubicBezTo>
                <a:cubicBezTo>
                  <a:pt x="8" y="1000"/>
                  <a:pt x="4" y="1052"/>
                  <a:pt x="0" y="1104"/>
                </a:cubicBezTo>
              </a:path>
            </a:pathLst>
          </a:custGeom>
          <a:noFill/>
          <a:ln w="28575">
            <a:solidFill>
              <a:schemeClr val="tx1"/>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wrap="none" lIns="69056" tIns="34529" rIns="69056" bIns="34529"/>
          <a:lstStyle/>
          <a:p>
            <a:endParaRPr lang="zh-CN" altLang="en-US"/>
          </a:p>
        </p:txBody>
      </p:sp>
      <p:sp>
        <p:nvSpPr>
          <p:cNvPr id="959517" name="AutoShape 29"/>
          <p:cNvSpPr>
            <a:spLocks noChangeArrowheads="1"/>
          </p:cNvSpPr>
          <p:nvPr/>
        </p:nvSpPr>
        <p:spPr bwMode="auto">
          <a:xfrm>
            <a:off x="4031457" y="2949179"/>
            <a:ext cx="1026319" cy="161925"/>
          </a:xfrm>
          <a:prstGeom prst="rightArrow">
            <a:avLst>
              <a:gd name="adj1" fmla="val 50000"/>
              <a:gd name="adj2" fmla="val 158456"/>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lgn="ctr" eaLnBrk="1" hangingPunct="1">
              <a:spcBef>
                <a:spcPct val="0"/>
              </a:spcBef>
              <a:buClrTx/>
              <a:buSzTx/>
              <a:buFontTx/>
              <a:buNone/>
            </a:pPr>
            <a:endParaRPr lang="zh-CN" altLang="zh-CN" sz="1800" b="0">
              <a:latin typeface="Times New Roman" panose="02020603050405020304" pitchFamily="18" charset="0"/>
              <a:ea typeface="宋体" panose="02010600030101010101" pitchFamily="2" charset="-122"/>
            </a:endParaRPr>
          </a:p>
        </p:txBody>
      </p:sp>
      <p:sp>
        <p:nvSpPr>
          <p:cNvPr id="959519" name="AutoShape 31"/>
          <p:cNvSpPr>
            <a:spLocks noChangeArrowheads="1"/>
          </p:cNvSpPr>
          <p:nvPr/>
        </p:nvSpPr>
        <p:spPr bwMode="auto">
          <a:xfrm>
            <a:off x="4031457" y="1113235"/>
            <a:ext cx="1026319" cy="161925"/>
          </a:xfrm>
          <a:prstGeom prst="rightArrow">
            <a:avLst>
              <a:gd name="adj1" fmla="val 50000"/>
              <a:gd name="adj2" fmla="val 158456"/>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lgn="ctr" eaLnBrk="1" hangingPunct="1">
              <a:spcBef>
                <a:spcPct val="0"/>
              </a:spcBef>
              <a:buClrTx/>
              <a:buSzTx/>
              <a:buFontTx/>
              <a:buNone/>
            </a:pPr>
            <a:endParaRPr lang="zh-CN" altLang="zh-CN" sz="1800" b="0">
              <a:latin typeface="Times New Roman" panose="02020603050405020304" pitchFamily="18" charset="0"/>
              <a:ea typeface="宋体" panose="02010600030101010101" pitchFamily="2" charset="-122"/>
            </a:endParaRPr>
          </a:p>
        </p:txBody>
      </p:sp>
      <p:sp>
        <p:nvSpPr>
          <p:cNvPr id="56356" name="Rectangle 34"/>
          <p:cNvSpPr>
            <a:spLocks noGrp="1" noChangeArrowheads="1"/>
          </p:cNvSpPr>
          <p:nvPr>
            <p:ph type="title" idx="4294967295"/>
          </p:nvPr>
        </p:nvSpPr>
        <p:spPr>
          <a:xfrm>
            <a:off x="1946673" y="195263"/>
            <a:ext cx="3921919" cy="760810"/>
          </a:xfrm>
          <a:noFill/>
        </p:spPr>
        <p:txBody>
          <a:bodyPr vert="horz" lIns="69056" tIns="34529" rIns="69056" bIns="34529" rtlCol="0" anchor="ctr">
            <a:noAutofit/>
          </a:bodyPr>
          <a:lstStyle/>
          <a:p>
            <a:pPr eaLnBrk="1" hangingPunct="1"/>
            <a:r>
              <a:rPr lang="en-US" altLang="zh-CN" sz="2700">
                <a:latin typeface="Times New Roman" panose="02020603050405020304" pitchFamily="18" charset="0"/>
                <a:ea typeface="楷体_GB2312" panose="02010609030101010101" pitchFamily="49" charset="-122"/>
                <a:cs typeface="Arial Unicode MS" panose="020B0604020202020204" pitchFamily="34" charset="-122"/>
              </a:rPr>
              <a:t>1)</a:t>
            </a:r>
            <a:r>
              <a:rPr lang="zh-CN" altLang="en-US" sz="2700">
                <a:latin typeface="Times New Roman" panose="02020603050405020304" pitchFamily="18" charset="0"/>
                <a:ea typeface="楷体_GB2312" panose="02010609030101010101" pitchFamily="49" charset="-122"/>
                <a:cs typeface="Arial Unicode MS" panose="020B0604020202020204" pitchFamily="34" charset="-122"/>
              </a:rPr>
              <a:t>问题的分析</a:t>
            </a:r>
          </a:p>
        </p:txBody>
      </p:sp>
      <p:sp>
        <p:nvSpPr>
          <p:cNvPr id="43" name="Text Box 17">
            <a:extLst>
              <a:ext uri="{FF2B5EF4-FFF2-40B4-BE49-F238E27FC236}">
                <a16:creationId xmlns:a16="http://schemas.microsoft.com/office/drawing/2014/main" id="{02CE3879-6C87-4861-B91F-FEB19F1942BB}"/>
              </a:ext>
            </a:extLst>
          </p:cNvPr>
          <p:cNvSpPr txBox="1">
            <a:spLocks noChangeArrowheads="1"/>
          </p:cNvSpPr>
          <p:nvPr/>
        </p:nvSpPr>
        <p:spPr bwMode="auto">
          <a:xfrm>
            <a:off x="2208610" y="1835679"/>
            <a:ext cx="971550" cy="382191"/>
          </a:xfrm>
          <a:prstGeom prst="rect">
            <a:avLst/>
          </a:prstGeom>
          <a:noFill/>
          <a:ln w="9525">
            <a:noFill/>
            <a:miter lim="800000"/>
            <a:headEnd/>
            <a:tailEnd/>
          </a:ln>
          <a:effectLst/>
        </p:spPr>
        <p:txBody>
          <a:bodyPr lIns="69056" tIns="34529" rIns="69056" bIns="34529">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100" b="1" dirty="0">
                <a:effectLst>
                  <a:outerShdw blurRad="38100" dist="38100" dir="2700000" algn="tl">
                    <a:srgbClr val="C0C0C0"/>
                  </a:outerShdw>
                </a:effectLst>
                <a:latin typeface="宋体" pitchFamily="2" charset="-122"/>
              </a:rPr>
              <a:t>P</a:t>
            </a:r>
            <a:r>
              <a:rPr kumimoji="1" lang="en-US" altLang="zh-CN" sz="1350" b="1" baseline="-25000" dirty="0">
                <a:effectLst>
                  <a:outerShdw blurRad="38100" dist="38100" dir="2700000" algn="tl">
                    <a:srgbClr val="C0C0C0"/>
                  </a:outerShdw>
                </a:effectLst>
                <a:latin typeface="宋体" pitchFamily="2" charset="-122"/>
              </a:rPr>
              <a:t>0</a:t>
            </a:r>
          </a:p>
        </p:txBody>
      </p:sp>
      <p:sp>
        <p:nvSpPr>
          <p:cNvPr id="44" name="Text Box 18">
            <a:extLst>
              <a:ext uri="{FF2B5EF4-FFF2-40B4-BE49-F238E27FC236}">
                <a16:creationId xmlns:a16="http://schemas.microsoft.com/office/drawing/2014/main" id="{1631F3C9-848C-43BC-A510-A2CB07F960DB}"/>
              </a:ext>
            </a:extLst>
          </p:cNvPr>
          <p:cNvSpPr txBox="1">
            <a:spLocks noChangeArrowheads="1"/>
          </p:cNvSpPr>
          <p:nvPr/>
        </p:nvSpPr>
        <p:spPr bwMode="auto">
          <a:xfrm>
            <a:off x="4264496" y="2326010"/>
            <a:ext cx="800100" cy="382191"/>
          </a:xfrm>
          <a:prstGeom prst="rect">
            <a:avLst/>
          </a:prstGeom>
          <a:noFill/>
          <a:ln w="9525">
            <a:noFill/>
            <a:miter lim="800000"/>
            <a:headEnd/>
            <a:tailEnd/>
          </a:ln>
          <a:effectLst/>
        </p:spPr>
        <p:txBody>
          <a:bodyPr lIns="69056" tIns="34529" rIns="69056" bIns="34529">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100" b="1" dirty="0">
                <a:effectLst>
                  <a:outerShdw blurRad="38100" dist="38100" dir="2700000" algn="tl">
                    <a:srgbClr val="C0C0C0"/>
                  </a:outerShdw>
                </a:effectLst>
                <a:latin typeface="宋体" pitchFamily="2" charset="-122"/>
              </a:rPr>
              <a:t>P</a:t>
            </a:r>
            <a:r>
              <a:rPr kumimoji="1" lang="en-US" altLang="zh-CN" sz="1350" b="1" baseline="-25000" dirty="0">
                <a:effectLst>
                  <a:outerShdw blurRad="38100" dist="38100" dir="2700000" algn="tl">
                    <a:srgbClr val="C0C0C0"/>
                  </a:outerShdw>
                </a:effectLst>
                <a:latin typeface="宋体" pitchFamily="2" charset="-122"/>
              </a:rPr>
              <a:t>1</a:t>
            </a:r>
          </a:p>
        </p:txBody>
      </p:sp>
      <p:sp>
        <p:nvSpPr>
          <p:cNvPr id="45" name="Text Box 19">
            <a:extLst>
              <a:ext uri="{FF2B5EF4-FFF2-40B4-BE49-F238E27FC236}">
                <a16:creationId xmlns:a16="http://schemas.microsoft.com/office/drawing/2014/main" id="{638EB706-482B-4BB6-BA5C-CBDB4A7E786E}"/>
              </a:ext>
            </a:extLst>
          </p:cNvPr>
          <p:cNvSpPr txBox="1">
            <a:spLocks noChangeArrowheads="1"/>
          </p:cNvSpPr>
          <p:nvPr/>
        </p:nvSpPr>
        <p:spPr bwMode="auto">
          <a:xfrm>
            <a:off x="6264730" y="1965127"/>
            <a:ext cx="914400" cy="382191"/>
          </a:xfrm>
          <a:prstGeom prst="rect">
            <a:avLst/>
          </a:prstGeom>
          <a:noFill/>
          <a:ln w="9525">
            <a:noFill/>
            <a:miter lim="800000"/>
            <a:headEnd/>
            <a:tailEnd/>
          </a:ln>
          <a:effectLst/>
        </p:spPr>
        <p:txBody>
          <a:bodyPr lIns="69056" tIns="34529" rIns="69056" bIns="34529">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100" b="1" dirty="0">
                <a:effectLst>
                  <a:outerShdw blurRad="38100" dist="38100" dir="2700000" algn="tl">
                    <a:srgbClr val="C0C0C0"/>
                  </a:outerShdw>
                </a:effectLst>
                <a:latin typeface="宋体" pitchFamily="2" charset="-122"/>
              </a:rPr>
              <a:t>P</a:t>
            </a:r>
            <a:r>
              <a:rPr kumimoji="1" lang="en-US" altLang="zh-CN" sz="1350" b="1" baseline="-25000" dirty="0">
                <a:effectLst>
                  <a:outerShdw blurRad="38100" dist="38100" dir="2700000" algn="tl">
                    <a:srgbClr val="C0C0C0"/>
                  </a:outerShdw>
                </a:effectLst>
                <a:latin typeface="宋体" pitchFamily="2" charset="-122"/>
              </a:rPr>
              <a:t>2</a:t>
            </a:r>
          </a:p>
        </p:txBody>
      </p:sp>
      <p:sp>
        <p:nvSpPr>
          <p:cNvPr id="46" name="Text Box 3">
            <a:extLst>
              <a:ext uri="{FF2B5EF4-FFF2-40B4-BE49-F238E27FC236}">
                <a16:creationId xmlns:a16="http://schemas.microsoft.com/office/drawing/2014/main" id="{36957CAF-DEE3-4873-A907-F3E21C5A5E5D}"/>
              </a:ext>
            </a:extLst>
          </p:cNvPr>
          <p:cNvSpPr txBox="1">
            <a:spLocks noChangeArrowheads="1"/>
          </p:cNvSpPr>
          <p:nvPr/>
        </p:nvSpPr>
        <p:spPr bwMode="auto">
          <a:xfrm>
            <a:off x="4471615" y="4134160"/>
            <a:ext cx="971550" cy="381806"/>
          </a:xfrm>
          <a:prstGeom prst="rect">
            <a:avLst/>
          </a:prstGeom>
          <a:noFill/>
          <a:ln w="9525">
            <a:noFill/>
            <a:miter lim="800000"/>
            <a:headEnd/>
            <a:tailEnd/>
          </a:ln>
          <a:effectLst/>
        </p:spPr>
        <p:txBody>
          <a:bodyPr lIns="69056" tIns="34529" rIns="69056" bIns="34529">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100" b="1">
                <a:effectLst>
                  <a:outerShdw blurRad="38100" dist="38100" dir="2700000" algn="tl">
                    <a:srgbClr val="C0C0C0"/>
                  </a:outerShdw>
                </a:effectLst>
                <a:latin typeface="宋体" pitchFamily="2" charset="-122"/>
              </a:rPr>
              <a:t>P</a:t>
            </a:r>
            <a:r>
              <a:rPr kumimoji="1" lang="en-US" altLang="zh-CN" sz="1350" b="1" baseline="-25000">
                <a:effectLst>
                  <a:outerShdw blurRad="38100" dist="38100" dir="2700000" algn="tl">
                    <a:srgbClr val="C0C0C0"/>
                  </a:outerShdw>
                </a:effectLst>
                <a:latin typeface="宋体" pitchFamily="2" charset="-122"/>
              </a:rPr>
              <a:t>2</a:t>
            </a:r>
          </a:p>
        </p:txBody>
      </p:sp>
      <p:sp>
        <p:nvSpPr>
          <p:cNvPr id="47" name="Text Box 16">
            <a:extLst>
              <a:ext uri="{FF2B5EF4-FFF2-40B4-BE49-F238E27FC236}">
                <a16:creationId xmlns:a16="http://schemas.microsoft.com/office/drawing/2014/main" id="{FF481348-8337-4FEA-A6ED-0EE02DE2EB0C}"/>
              </a:ext>
            </a:extLst>
          </p:cNvPr>
          <p:cNvSpPr txBox="1">
            <a:spLocks noChangeArrowheads="1"/>
          </p:cNvSpPr>
          <p:nvPr/>
        </p:nvSpPr>
        <p:spPr bwMode="auto">
          <a:xfrm>
            <a:off x="2453606" y="3683292"/>
            <a:ext cx="483312" cy="381806"/>
          </a:xfrm>
          <a:prstGeom prst="rect">
            <a:avLst/>
          </a:prstGeom>
          <a:noFill/>
          <a:ln w="9525">
            <a:noFill/>
            <a:miter lim="800000"/>
            <a:headEnd/>
            <a:tailEnd/>
          </a:ln>
          <a:effectLst/>
        </p:spPr>
        <p:txBody>
          <a:bodyPr wrap="square" lIns="69056" tIns="34529" rIns="69056" bIns="34529">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100" b="1" dirty="0">
                <a:effectLst>
                  <a:outerShdw blurRad="38100" dist="38100" dir="2700000" algn="tl">
                    <a:srgbClr val="C0C0C0"/>
                  </a:outerShdw>
                </a:effectLst>
                <a:latin typeface="宋体" pitchFamily="2" charset="-122"/>
              </a:rPr>
              <a:t>P</a:t>
            </a:r>
            <a:r>
              <a:rPr kumimoji="1" lang="en-US" altLang="zh-CN" sz="1350" b="1" baseline="-25000" dirty="0">
                <a:effectLst>
                  <a:outerShdw blurRad="38100" dist="38100" dir="2700000" algn="tl">
                    <a:srgbClr val="C0C0C0"/>
                  </a:outerShdw>
                </a:effectLst>
                <a:latin typeface="宋体" pitchFamily="2" charset="-122"/>
              </a:rPr>
              <a:t>0</a:t>
            </a:r>
          </a:p>
        </p:txBody>
      </p:sp>
      <p:sp>
        <p:nvSpPr>
          <p:cNvPr id="48" name="Text Box 17">
            <a:extLst>
              <a:ext uri="{FF2B5EF4-FFF2-40B4-BE49-F238E27FC236}">
                <a16:creationId xmlns:a16="http://schemas.microsoft.com/office/drawing/2014/main" id="{2712A963-60EB-4DBC-8FD3-B8BA9D692856}"/>
              </a:ext>
            </a:extLst>
          </p:cNvPr>
          <p:cNvSpPr txBox="1">
            <a:spLocks noChangeArrowheads="1"/>
          </p:cNvSpPr>
          <p:nvPr/>
        </p:nvSpPr>
        <p:spPr bwMode="auto">
          <a:xfrm>
            <a:off x="6493296" y="3669816"/>
            <a:ext cx="887016" cy="381806"/>
          </a:xfrm>
          <a:prstGeom prst="rect">
            <a:avLst/>
          </a:prstGeom>
          <a:noFill/>
          <a:ln w="9525">
            <a:noFill/>
            <a:miter lim="800000"/>
            <a:headEnd/>
            <a:tailEnd/>
          </a:ln>
          <a:effectLst/>
        </p:spPr>
        <p:txBody>
          <a:bodyPr lIns="69056" tIns="34529" rIns="69056" bIns="34529">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100" b="1">
                <a:effectLst>
                  <a:outerShdw blurRad="38100" dist="38100" dir="2700000" algn="tl">
                    <a:srgbClr val="C0C0C0"/>
                  </a:outerShdw>
                </a:effectLst>
                <a:latin typeface="宋体" pitchFamily="2" charset="-122"/>
              </a:rPr>
              <a:t>P</a:t>
            </a:r>
            <a:r>
              <a:rPr kumimoji="1" lang="en-US" altLang="zh-CN" sz="1350" b="1" baseline="-25000">
                <a:effectLst>
                  <a:outerShdw blurRad="38100" dist="38100" dir="2700000" algn="tl">
                    <a:srgbClr val="C0C0C0"/>
                  </a:outerShdw>
                </a:effectLst>
                <a:latin typeface="宋体" pitchFamily="2" charset="-122"/>
              </a:rPr>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59517"/>
                                        </p:tgtEl>
                                        <p:attrNameLst>
                                          <p:attrName>style.visibility</p:attrName>
                                        </p:attrNameLst>
                                      </p:cBhvr>
                                      <p:to>
                                        <p:strVal val="visible"/>
                                      </p:to>
                                    </p:set>
                                    <p:anim calcmode="lin" valueType="num">
                                      <p:cBhvr additive="base">
                                        <p:cTn id="17" dur="500" fill="hold"/>
                                        <p:tgtEl>
                                          <p:spTgt spid="959517"/>
                                        </p:tgtEl>
                                        <p:attrNameLst>
                                          <p:attrName>ppt_x</p:attrName>
                                        </p:attrNameLst>
                                      </p:cBhvr>
                                      <p:tavLst>
                                        <p:tav tm="0">
                                          <p:val>
                                            <p:strVal val="#ppt_x"/>
                                          </p:val>
                                        </p:tav>
                                        <p:tav tm="100000">
                                          <p:val>
                                            <p:strVal val="#ppt_x"/>
                                          </p:val>
                                        </p:tav>
                                      </p:tavLst>
                                    </p:anim>
                                    <p:anim calcmode="lin" valueType="num">
                                      <p:cBhvr additive="base">
                                        <p:cTn id="18" dur="500" fill="hold"/>
                                        <p:tgtEl>
                                          <p:spTgt spid="95951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00"/>
                                        <p:tgtEl>
                                          <p:spTgt spid="3"/>
                                        </p:tgtEl>
                                      </p:cBhvr>
                                    </p:animEffect>
                                  </p:childTnLst>
                                </p:cTn>
                              </p:par>
                            </p:childTnLst>
                          </p:cTn>
                        </p:par>
                        <p:par>
                          <p:cTn id="24" fill="hold">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56348"/>
                                        </p:tgtEl>
                                        <p:attrNameLst>
                                          <p:attrName>style.visibility</p:attrName>
                                        </p:attrNameLst>
                                      </p:cBhvr>
                                      <p:to>
                                        <p:strVal val="visible"/>
                                      </p:to>
                                    </p:set>
                                    <p:animEffect transition="in" filter="wipe(up)">
                                      <p:cBhvr>
                                        <p:cTn id="27" dur="500"/>
                                        <p:tgtEl>
                                          <p:spTgt spid="563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56349"/>
                                        </p:tgtEl>
                                        <p:attrNameLst>
                                          <p:attrName>style.visibility</p:attrName>
                                        </p:attrNameLst>
                                      </p:cBhvr>
                                      <p:to>
                                        <p:strVal val="visible"/>
                                      </p:to>
                                    </p:set>
                                    <p:animEffect transition="in" filter="wipe(down)">
                                      <p:cBhvr>
                                        <p:cTn id="35" dur="500"/>
                                        <p:tgtEl>
                                          <p:spTgt spid="56349"/>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959519"/>
                                        </p:tgtEl>
                                        <p:attrNameLst>
                                          <p:attrName>style.visibility</p:attrName>
                                        </p:attrNameLst>
                                      </p:cBhvr>
                                      <p:to>
                                        <p:strVal val="visible"/>
                                      </p:to>
                                    </p:set>
                                    <p:anim calcmode="lin" valueType="num">
                                      <p:cBhvr additive="base">
                                        <p:cTn id="40" dur="500" fill="hold"/>
                                        <p:tgtEl>
                                          <p:spTgt spid="959519"/>
                                        </p:tgtEl>
                                        <p:attrNameLst>
                                          <p:attrName>ppt_x</p:attrName>
                                        </p:attrNameLst>
                                      </p:cBhvr>
                                      <p:tavLst>
                                        <p:tav tm="0">
                                          <p:val>
                                            <p:strVal val="#ppt_x"/>
                                          </p:val>
                                        </p:tav>
                                        <p:tav tm="100000">
                                          <p:val>
                                            <p:strVal val="#ppt_x"/>
                                          </p:val>
                                        </p:tav>
                                      </p:tavLst>
                                    </p:anim>
                                    <p:anim calcmode="lin" valueType="num">
                                      <p:cBhvr additive="base">
                                        <p:cTn id="41" dur="500" fill="hold"/>
                                        <p:tgtEl>
                                          <p:spTgt spid="95951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down)">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48" grpId="0" animBg="1"/>
      <p:bldP spid="56349" grpId="0" animBg="1"/>
      <p:bldP spid="959517" grpId="0" animBg="1"/>
      <p:bldP spid="95951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3"/>
          <p:cNvSpPr>
            <a:spLocks noGrp="1"/>
          </p:cNvSpPr>
          <p:nvPr>
            <p:ph type="dt" sz="quarter" idx="10"/>
          </p:nvPr>
        </p:nvSpPr>
        <p:spPr>
          <a:xfrm>
            <a:off x="1485900" y="4683919"/>
            <a:ext cx="1600200" cy="357188"/>
          </a:xfrm>
          <a:ln>
            <a:miter lim="800000"/>
            <a:headEnd/>
            <a:tailEnd/>
          </a:ln>
        </p:spPr>
        <p:txBody>
          <a:bodyPr anchor="t"/>
          <a:lstStyle/>
          <a:p>
            <a:pPr>
              <a:defRPr/>
            </a:pPr>
            <a:fld id="{026C46F4-CEB5-48DE-8C95-130468246306}" type="datetime1">
              <a:rPr lang="zh-CN" altLang="en-US">
                <a:latin typeface="+mn-lt"/>
              </a:rPr>
              <a:pPr>
                <a:defRPr/>
              </a:pPr>
              <a:t>2024/3/5</a:t>
            </a:fld>
            <a:endParaRPr lang="en-US" altLang="zh-CN">
              <a:latin typeface="+mn-lt"/>
            </a:endParaRPr>
          </a:p>
        </p:txBody>
      </p:sp>
      <p:sp>
        <p:nvSpPr>
          <p:cNvPr id="57347" name="灯片编号占位符 5"/>
          <p:cNvSpPr>
            <a:spLocks noGrp="1"/>
          </p:cNvSpPr>
          <p:nvPr>
            <p:ph type="sldNum" sz="quarter" idx="12"/>
          </p:nvPr>
        </p:nvSpPr>
        <p:spPr>
          <a:xfrm>
            <a:off x="6057900" y="4683919"/>
            <a:ext cx="1600200" cy="357188"/>
          </a:xfrm>
          <a:noFill/>
        </p:spPr>
        <p:txBody>
          <a:bodyPr anchor="t"/>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楷体_GB2312" panose="02010609030101010101" pitchFamily="49"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楷体_GB2312" panose="02010609030101010101" pitchFamily="49"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fld id="{7803D55F-E9E5-428F-9F34-765B77509B73}" type="slidenum">
              <a:rPr lang="en-US" altLang="zh-CN" sz="1050" b="0">
                <a:ea typeface="宋体" panose="02010600030101010101" pitchFamily="2" charset="-122"/>
              </a:rPr>
              <a:pPr>
                <a:spcBef>
                  <a:spcPct val="0"/>
                </a:spcBef>
                <a:buClrTx/>
                <a:buSzTx/>
                <a:buFontTx/>
                <a:buNone/>
              </a:pPr>
              <a:t>49</a:t>
            </a:fld>
            <a:endParaRPr lang="en-US" altLang="zh-CN" sz="1050" b="0">
              <a:ea typeface="宋体" panose="02010600030101010101" pitchFamily="2" charset="-122"/>
            </a:endParaRPr>
          </a:p>
        </p:txBody>
      </p:sp>
      <p:sp>
        <p:nvSpPr>
          <p:cNvPr id="960514" name="Text Box 2"/>
          <p:cNvSpPr txBox="1">
            <a:spLocks noChangeArrowheads="1"/>
          </p:cNvSpPr>
          <p:nvPr/>
        </p:nvSpPr>
        <p:spPr bwMode="auto">
          <a:xfrm>
            <a:off x="1547812" y="3518297"/>
            <a:ext cx="6984627" cy="784382"/>
          </a:xfrm>
          <a:prstGeom prst="rect">
            <a:avLst/>
          </a:prstGeom>
          <a:noFill/>
          <a:ln w="12700">
            <a:noFill/>
            <a:miter lim="800000"/>
            <a:headEnd type="none" w="sm" len="sm"/>
            <a:tailEnd type="none" w="sm" len="sm"/>
          </a:ln>
          <a:effectLst/>
        </p:spPr>
        <p:txBody>
          <a:bodyPr wrap="square">
            <a:spAutoFit/>
          </a:bodyPr>
          <a:lstStyle>
            <a:lvl1pPr marL="457200" indent="-4572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20000"/>
              </a:lnSpc>
              <a:defRPr/>
            </a:pPr>
            <a:r>
              <a:rPr kumimoji="1" lang="en-US" altLang="zh-CN" sz="2100" b="1" dirty="0">
                <a:latin typeface="楷体_GB2312" pitchFamily="49" charset="-122"/>
                <a:ea typeface="楷体_GB2312" pitchFamily="49" charset="-122"/>
              </a:rPr>
              <a:t>1. </a:t>
            </a:r>
            <a:r>
              <a:rPr kumimoji="1" lang="en-US" altLang="zh-CN" sz="1800" b="1" dirty="0">
                <a:latin typeface="楷体_GB2312" pitchFamily="49" charset="-122"/>
                <a:ea typeface="楷体_GB2312" pitchFamily="49" charset="-122"/>
              </a:rPr>
              <a:t>(</a:t>
            </a:r>
            <a:r>
              <a:rPr kumimoji="1" lang="zh-CN" altLang="en-US" sz="1800" b="1" dirty="0">
                <a:latin typeface="楷体_GB2312" pitchFamily="49" charset="-122"/>
                <a:ea typeface="楷体_GB2312" pitchFamily="49" charset="-122"/>
              </a:rPr>
              <a:t>人</a:t>
            </a:r>
            <a:r>
              <a:rPr kumimoji="1" lang="en-US" altLang="zh-CN" sz="1800" b="1" dirty="0">
                <a:latin typeface="楷体_GB2312" pitchFamily="49" charset="-122"/>
                <a:ea typeface="楷体_GB2312" pitchFamily="49" charset="-122"/>
              </a:rPr>
              <a:t>)</a:t>
            </a:r>
            <a:r>
              <a:rPr kumimoji="1" lang="zh-CN" altLang="en-US" sz="1800" b="1" dirty="0">
                <a:latin typeface="楷体_GB2312" pitchFamily="49" charset="-122"/>
                <a:ea typeface="楷体_GB2312" pitchFamily="49" charset="-122"/>
              </a:rPr>
              <a:t>用Ｃ语言编制</a:t>
            </a:r>
            <a:r>
              <a:rPr kumimoji="1" lang="en-US" altLang="zh-CN" sz="1800" b="1" dirty="0">
                <a:latin typeface="楷体_GB2312" pitchFamily="49" charset="-122"/>
                <a:ea typeface="楷体_GB2312" pitchFamily="49" charset="-122"/>
              </a:rPr>
              <a:t>B</a:t>
            </a:r>
            <a:r>
              <a:rPr kumimoji="1" lang="zh-CN" altLang="en-US" sz="1800" b="1" dirty="0">
                <a:latin typeface="楷体_GB2312" pitchFamily="49" charset="-122"/>
                <a:ea typeface="楷体_GB2312" pitchFamily="49" charset="-122"/>
              </a:rPr>
              <a:t>机的Ｃ编译程序</a:t>
            </a:r>
            <a:r>
              <a:rPr kumimoji="1" lang="en-US" altLang="zh-CN" sz="1800" b="1" dirty="0">
                <a:latin typeface="楷体_GB2312" pitchFamily="49" charset="-122"/>
                <a:ea typeface="楷体_GB2312" pitchFamily="49" charset="-122"/>
              </a:rPr>
              <a:t>P</a:t>
            </a:r>
            <a:r>
              <a:rPr kumimoji="1" lang="en-US" altLang="zh-CN" sz="1350" b="1" baseline="-25000" dirty="0">
                <a:effectLst>
                  <a:outerShdw blurRad="38100" dist="38100" dir="2700000" algn="tl">
                    <a:srgbClr val="C0C0C0"/>
                  </a:outerShdw>
                </a:effectLst>
                <a:latin typeface="宋体" pitchFamily="2" charset="-122"/>
              </a:rPr>
              <a:t>0</a:t>
            </a:r>
            <a:r>
              <a:rPr kumimoji="1" lang="en-US" altLang="zh-CN" sz="1800" b="1" dirty="0">
                <a:latin typeface="楷体_GB2312" pitchFamily="49" charset="-122"/>
                <a:ea typeface="楷体_GB2312" pitchFamily="49" charset="-122"/>
              </a:rPr>
              <a:t>(C</a:t>
            </a:r>
            <a:r>
              <a:rPr kumimoji="1" lang="en-US" altLang="zh-CN" sz="1800" b="1" dirty="0">
                <a:effectLst>
                  <a:outerShdw blurRad="38100" dist="38100" dir="2700000" algn="tl">
                    <a:srgbClr val="C0C0C0"/>
                  </a:outerShdw>
                </a:effectLst>
                <a:latin typeface="楷体_GB2312" pitchFamily="49" charset="-122"/>
                <a:ea typeface="楷体_GB2312" pitchFamily="49" charset="-122"/>
              </a:rPr>
              <a:t>→B)</a:t>
            </a:r>
            <a:endParaRPr kumimoji="1" lang="en-US" altLang="zh-CN" sz="1800" b="1" dirty="0">
              <a:latin typeface="楷体_GB2312" pitchFamily="49" charset="-122"/>
              <a:ea typeface="楷体_GB2312" pitchFamily="49" charset="-122"/>
            </a:endParaRPr>
          </a:p>
          <a:p>
            <a:pPr>
              <a:lnSpc>
                <a:spcPct val="120000"/>
              </a:lnSpc>
              <a:buFontTx/>
              <a:buAutoNum type="arabicPeriod" startAt="2"/>
              <a:defRPr/>
            </a:pPr>
            <a:r>
              <a:rPr kumimoji="1" lang="en-US" altLang="zh-CN" sz="1800" b="1" dirty="0">
                <a:latin typeface="楷体_GB2312" pitchFamily="49" charset="-122"/>
                <a:ea typeface="楷体_GB2312" pitchFamily="49" charset="-122"/>
              </a:rPr>
              <a:t>(</a:t>
            </a:r>
            <a:r>
              <a:rPr kumimoji="1" lang="zh-CN" altLang="en-US" sz="1800" b="1" dirty="0">
                <a:latin typeface="楷体_GB2312" pitchFamily="49" charset="-122"/>
                <a:ea typeface="楷体_GB2312" pitchFamily="49" charset="-122"/>
              </a:rPr>
              <a:t>Ａ机的</a:t>
            </a:r>
            <a:r>
              <a:rPr kumimoji="1" lang="en-US" altLang="zh-CN" sz="1800" b="1" dirty="0">
                <a:latin typeface="楷体_GB2312" pitchFamily="49" charset="-122"/>
                <a:ea typeface="楷体_GB2312" pitchFamily="49" charset="-122"/>
              </a:rPr>
              <a:t>C</a:t>
            </a:r>
            <a:r>
              <a:rPr kumimoji="1" lang="zh-CN" altLang="en-US" sz="1800" b="1" dirty="0">
                <a:latin typeface="楷体_GB2312" pitchFamily="49" charset="-122"/>
                <a:ea typeface="楷体_GB2312" pitchFamily="49" charset="-122"/>
              </a:rPr>
              <a:t>编译器</a:t>
            </a:r>
            <a:r>
              <a:rPr kumimoji="1" lang="en-US" altLang="zh-CN" sz="1800" b="1" dirty="0">
                <a:latin typeface="楷体_GB2312" pitchFamily="49" charset="-122"/>
                <a:ea typeface="楷体_GB2312" pitchFamily="49" charset="-122"/>
              </a:rPr>
              <a:t>P</a:t>
            </a:r>
            <a:r>
              <a:rPr kumimoji="1" lang="en-US" altLang="zh-CN" sz="1350" b="1" baseline="-25000" dirty="0">
                <a:effectLst>
                  <a:outerShdw blurRad="38100" dist="38100" dir="2700000" algn="tl">
                    <a:srgbClr val="C0C0C0"/>
                  </a:outerShdw>
                </a:effectLst>
                <a:latin typeface="宋体" pitchFamily="2" charset="-122"/>
              </a:rPr>
              <a:t>1</a:t>
            </a:r>
            <a:r>
              <a:rPr kumimoji="1" lang="en-US" altLang="zh-CN" sz="1800" b="1" dirty="0">
                <a:latin typeface="楷体_GB2312" pitchFamily="49" charset="-122"/>
                <a:ea typeface="楷体_GB2312" pitchFamily="49" charset="-122"/>
              </a:rPr>
              <a:t>)</a:t>
            </a:r>
            <a:r>
              <a:rPr kumimoji="1" lang="zh-CN" altLang="en-US" sz="1800" b="1" dirty="0">
                <a:latin typeface="楷体_GB2312" pitchFamily="49" charset="-122"/>
                <a:ea typeface="楷体_GB2312" pitchFamily="49" charset="-122"/>
              </a:rPr>
              <a:t>编译</a:t>
            </a:r>
            <a:r>
              <a:rPr kumimoji="1" lang="en-US" altLang="zh-CN" sz="1800" b="1" dirty="0">
                <a:latin typeface="楷体_GB2312" pitchFamily="49" charset="-122"/>
                <a:ea typeface="楷体_GB2312" pitchFamily="49" charset="-122"/>
              </a:rPr>
              <a:t>P</a:t>
            </a:r>
            <a:r>
              <a:rPr kumimoji="1" lang="en-US" altLang="zh-CN" sz="1350" b="1" baseline="-25000" dirty="0">
                <a:effectLst>
                  <a:outerShdw blurRad="38100" dist="38100" dir="2700000" algn="tl">
                    <a:srgbClr val="C0C0C0"/>
                  </a:outerShdw>
                </a:effectLst>
                <a:latin typeface="宋体" pitchFamily="2" charset="-122"/>
              </a:rPr>
              <a:t>0</a:t>
            </a:r>
            <a:r>
              <a:rPr kumimoji="1" lang="zh-CN" altLang="en-US" sz="1800" b="1" dirty="0">
                <a:latin typeface="楷体_GB2312" pitchFamily="49" charset="-122"/>
                <a:ea typeface="楷体_GB2312" pitchFamily="49" charset="-122"/>
              </a:rPr>
              <a:t>，得到在</a:t>
            </a:r>
            <a:r>
              <a:rPr kumimoji="1" lang="en-US" altLang="zh-CN" sz="1800" b="1" dirty="0">
                <a:latin typeface="楷体_GB2312" pitchFamily="49" charset="-122"/>
                <a:ea typeface="楷体_GB2312" pitchFamily="49" charset="-122"/>
              </a:rPr>
              <a:t>A</a:t>
            </a:r>
            <a:r>
              <a:rPr kumimoji="1" lang="zh-CN" altLang="en-US" sz="1800" b="1" dirty="0">
                <a:latin typeface="楷体_GB2312" pitchFamily="49" charset="-122"/>
                <a:ea typeface="楷体_GB2312" pitchFamily="49" charset="-122"/>
              </a:rPr>
              <a:t>机上可运行的</a:t>
            </a:r>
            <a:r>
              <a:rPr kumimoji="1" lang="en-US" altLang="zh-CN" sz="1800" b="1" dirty="0">
                <a:latin typeface="楷体_GB2312" pitchFamily="49" charset="-122"/>
                <a:ea typeface="楷体_GB2312" pitchFamily="49" charset="-122"/>
              </a:rPr>
              <a:t>P</a:t>
            </a:r>
            <a:r>
              <a:rPr kumimoji="1" lang="en-US" altLang="zh-CN" sz="1350" b="1" baseline="-25000" dirty="0">
                <a:effectLst>
                  <a:outerShdw blurRad="38100" dist="38100" dir="2700000" algn="tl">
                    <a:srgbClr val="C0C0C0"/>
                  </a:outerShdw>
                </a:effectLst>
                <a:latin typeface="宋体" pitchFamily="2" charset="-122"/>
              </a:rPr>
              <a:t>2</a:t>
            </a:r>
            <a:r>
              <a:rPr kumimoji="1" lang="en-US" altLang="zh-CN" sz="1800" b="1" dirty="0">
                <a:latin typeface="楷体_GB2312" pitchFamily="49" charset="-122"/>
                <a:ea typeface="楷体_GB2312" pitchFamily="49" charset="-122"/>
              </a:rPr>
              <a:t>(C</a:t>
            </a:r>
            <a:r>
              <a:rPr kumimoji="1" lang="en-US" altLang="zh-CN" sz="1800" b="1" dirty="0">
                <a:effectLst>
                  <a:outerShdw blurRad="38100" dist="38100" dir="2700000" algn="tl">
                    <a:srgbClr val="C0C0C0"/>
                  </a:outerShdw>
                </a:effectLst>
                <a:latin typeface="楷体_GB2312" pitchFamily="49" charset="-122"/>
                <a:ea typeface="楷体_GB2312" pitchFamily="49" charset="-122"/>
              </a:rPr>
              <a:t>→B)</a:t>
            </a:r>
          </a:p>
        </p:txBody>
      </p:sp>
      <p:sp>
        <p:nvSpPr>
          <p:cNvPr id="57349" name="Line 3"/>
          <p:cNvSpPr>
            <a:spLocks noChangeShapeType="1"/>
          </p:cNvSpPr>
          <p:nvPr/>
        </p:nvSpPr>
        <p:spPr bwMode="auto">
          <a:xfrm>
            <a:off x="6572250" y="3965972"/>
            <a:ext cx="1714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lIns="69056" tIns="34529" rIns="69056" bIns="34529"/>
          <a:lstStyle/>
          <a:p>
            <a:endParaRPr lang="zh-CN" altLang="en-US"/>
          </a:p>
        </p:txBody>
      </p:sp>
      <p:grpSp>
        <p:nvGrpSpPr>
          <p:cNvPr id="2" name="Group 4"/>
          <p:cNvGrpSpPr>
            <a:grpSpLocks/>
          </p:cNvGrpSpPr>
          <p:nvPr/>
        </p:nvGrpSpPr>
        <p:grpSpPr bwMode="auto">
          <a:xfrm>
            <a:off x="1494235" y="1758555"/>
            <a:ext cx="6400800" cy="1696641"/>
            <a:chOff x="240" y="1854"/>
            <a:chExt cx="5376" cy="1425"/>
          </a:xfrm>
        </p:grpSpPr>
        <p:sp>
          <p:nvSpPr>
            <p:cNvPr id="57353" name="Freeform 5"/>
            <p:cNvSpPr>
              <a:spLocks/>
            </p:cNvSpPr>
            <p:nvPr/>
          </p:nvSpPr>
          <p:spPr bwMode="auto">
            <a:xfrm>
              <a:off x="1872" y="2238"/>
              <a:ext cx="2160" cy="720"/>
            </a:xfrm>
            <a:custGeom>
              <a:avLst/>
              <a:gdLst>
                <a:gd name="T0" fmla="*/ 0 w 2208"/>
                <a:gd name="T1" fmla="*/ 0 h 720"/>
                <a:gd name="T2" fmla="*/ 0 w 2208"/>
                <a:gd name="T3" fmla="*/ 336 h 720"/>
                <a:gd name="T4" fmla="*/ 469 w 2208"/>
                <a:gd name="T5" fmla="*/ 336 h 720"/>
                <a:gd name="T6" fmla="*/ 469 w 2208"/>
                <a:gd name="T7" fmla="*/ 720 h 720"/>
                <a:gd name="T8" fmla="*/ 1190 w 2208"/>
                <a:gd name="T9" fmla="*/ 720 h 720"/>
                <a:gd name="T10" fmla="*/ 1190 w 2208"/>
                <a:gd name="T11" fmla="*/ 336 h 720"/>
                <a:gd name="T12" fmla="*/ 1659 w 2208"/>
                <a:gd name="T13" fmla="*/ 336 h 720"/>
                <a:gd name="T14" fmla="*/ 1659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8"/>
                <a:gd name="T28" fmla="*/ 0 h 720"/>
                <a:gd name="T29" fmla="*/ 2208 w 2208"/>
                <a:gd name="T30" fmla="*/ 720 h 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54" name="Freeform 6"/>
            <p:cNvSpPr>
              <a:spLocks/>
            </p:cNvSpPr>
            <p:nvPr/>
          </p:nvSpPr>
          <p:spPr bwMode="auto">
            <a:xfrm>
              <a:off x="240" y="1854"/>
              <a:ext cx="2160" cy="720"/>
            </a:xfrm>
            <a:custGeom>
              <a:avLst/>
              <a:gdLst>
                <a:gd name="T0" fmla="*/ 0 w 2208"/>
                <a:gd name="T1" fmla="*/ 0 h 720"/>
                <a:gd name="T2" fmla="*/ 0 w 2208"/>
                <a:gd name="T3" fmla="*/ 336 h 720"/>
                <a:gd name="T4" fmla="*/ 469 w 2208"/>
                <a:gd name="T5" fmla="*/ 336 h 720"/>
                <a:gd name="T6" fmla="*/ 469 w 2208"/>
                <a:gd name="T7" fmla="*/ 720 h 720"/>
                <a:gd name="T8" fmla="*/ 1190 w 2208"/>
                <a:gd name="T9" fmla="*/ 720 h 720"/>
                <a:gd name="T10" fmla="*/ 1190 w 2208"/>
                <a:gd name="T11" fmla="*/ 336 h 720"/>
                <a:gd name="T12" fmla="*/ 1659 w 2208"/>
                <a:gd name="T13" fmla="*/ 336 h 720"/>
                <a:gd name="T14" fmla="*/ 1659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8"/>
                <a:gd name="T28" fmla="*/ 0 h 720"/>
                <a:gd name="T29" fmla="*/ 2208 w 2208"/>
                <a:gd name="T30" fmla="*/ 720 h 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55" name="Text Box 7"/>
            <p:cNvSpPr txBox="1">
              <a:spLocks noChangeArrowheads="1"/>
            </p:cNvSpPr>
            <p:nvPr/>
          </p:nvSpPr>
          <p:spPr bwMode="auto">
            <a:xfrm>
              <a:off x="240" y="1902"/>
              <a:ext cx="74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latin typeface="Times New Roman" panose="02020603050405020304" pitchFamily="18" charset="0"/>
                  <a:ea typeface="宋体" panose="02010600030101010101" pitchFamily="2" charset="-122"/>
                </a:rPr>
                <a:t>Ｃ语言</a:t>
              </a:r>
            </a:p>
          </p:txBody>
        </p:sp>
        <p:sp>
          <p:nvSpPr>
            <p:cNvPr id="57356" name="Text Box 8"/>
            <p:cNvSpPr txBox="1">
              <a:spLocks noChangeArrowheads="1"/>
            </p:cNvSpPr>
            <p:nvPr/>
          </p:nvSpPr>
          <p:spPr bwMode="auto">
            <a:xfrm>
              <a:off x="864" y="2251"/>
              <a:ext cx="83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latin typeface="Times New Roman" panose="02020603050405020304" pitchFamily="18" charset="0"/>
                  <a:ea typeface="宋体" panose="02010600030101010101" pitchFamily="2" charset="-122"/>
                </a:rPr>
                <a:t>Ｃ语  言</a:t>
              </a:r>
            </a:p>
          </p:txBody>
        </p:sp>
        <p:sp>
          <p:nvSpPr>
            <p:cNvPr id="57357" name="Text Box 9"/>
            <p:cNvSpPr txBox="1">
              <a:spLocks noChangeArrowheads="1"/>
            </p:cNvSpPr>
            <p:nvPr/>
          </p:nvSpPr>
          <p:spPr bwMode="auto">
            <a:xfrm>
              <a:off x="1680" y="1902"/>
              <a:ext cx="74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latin typeface="Times New Roman" panose="02020603050405020304" pitchFamily="18" charset="0"/>
                  <a:ea typeface="宋体" panose="02010600030101010101" pitchFamily="2" charset="-122"/>
                </a:rPr>
                <a:t>Ｂ机器</a:t>
              </a:r>
            </a:p>
          </p:txBody>
        </p:sp>
        <p:sp>
          <p:nvSpPr>
            <p:cNvPr id="57358" name="Text Box 10"/>
            <p:cNvSpPr txBox="1">
              <a:spLocks noChangeArrowheads="1"/>
            </p:cNvSpPr>
            <p:nvPr/>
          </p:nvSpPr>
          <p:spPr bwMode="auto">
            <a:xfrm>
              <a:off x="1872" y="2238"/>
              <a:ext cx="74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solidFill>
                    <a:srgbClr val="FF0000"/>
                  </a:solidFill>
                  <a:latin typeface="Times New Roman" panose="02020603050405020304" pitchFamily="18" charset="0"/>
                  <a:ea typeface="宋体" panose="02010600030101010101" pitchFamily="2" charset="-122"/>
                </a:rPr>
                <a:t>Ｃ语言</a:t>
              </a:r>
            </a:p>
          </p:txBody>
        </p:sp>
        <p:sp>
          <p:nvSpPr>
            <p:cNvPr id="57359" name="Text Box 11"/>
            <p:cNvSpPr txBox="1">
              <a:spLocks noChangeArrowheads="1"/>
            </p:cNvSpPr>
            <p:nvPr/>
          </p:nvSpPr>
          <p:spPr bwMode="auto">
            <a:xfrm>
              <a:off x="2592" y="2622"/>
              <a:ext cx="74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solidFill>
                    <a:srgbClr val="FF0000"/>
                  </a:solidFill>
                  <a:latin typeface="Times New Roman" panose="02020603050405020304" pitchFamily="18" charset="0"/>
                  <a:ea typeface="宋体" panose="02010600030101010101" pitchFamily="2" charset="-122"/>
                </a:rPr>
                <a:t>Ａ机器</a:t>
              </a:r>
            </a:p>
          </p:txBody>
        </p:sp>
        <p:sp>
          <p:nvSpPr>
            <p:cNvPr id="57360" name="Text Box 12"/>
            <p:cNvSpPr txBox="1">
              <a:spLocks noChangeArrowheads="1"/>
            </p:cNvSpPr>
            <p:nvPr/>
          </p:nvSpPr>
          <p:spPr bwMode="auto">
            <a:xfrm>
              <a:off x="3408" y="2299"/>
              <a:ext cx="68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en-US" altLang="zh-CN" sz="1800">
                  <a:solidFill>
                    <a:srgbClr val="FF0000"/>
                  </a:solidFill>
                  <a:latin typeface="Times New Roman" panose="02020603050405020304" pitchFamily="18" charset="0"/>
                  <a:ea typeface="宋体" panose="02010600030101010101" pitchFamily="2" charset="-122"/>
                </a:rPr>
                <a:t>A</a:t>
              </a:r>
              <a:r>
                <a:rPr kumimoji="1" lang="zh-CN" altLang="en-US" sz="1800">
                  <a:solidFill>
                    <a:srgbClr val="FF0000"/>
                  </a:solidFill>
                  <a:latin typeface="Times New Roman" panose="02020603050405020304" pitchFamily="18" charset="0"/>
                  <a:ea typeface="宋体" panose="02010600030101010101" pitchFamily="2" charset="-122"/>
                </a:rPr>
                <a:t>机器</a:t>
              </a:r>
            </a:p>
          </p:txBody>
        </p:sp>
        <p:sp>
          <p:nvSpPr>
            <p:cNvPr id="57361" name="Freeform 13"/>
            <p:cNvSpPr>
              <a:spLocks/>
            </p:cNvSpPr>
            <p:nvPr/>
          </p:nvSpPr>
          <p:spPr bwMode="auto">
            <a:xfrm>
              <a:off x="3456" y="1902"/>
              <a:ext cx="2160" cy="720"/>
            </a:xfrm>
            <a:custGeom>
              <a:avLst/>
              <a:gdLst>
                <a:gd name="T0" fmla="*/ 0 w 2208"/>
                <a:gd name="T1" fmla="*/ 0 h 720"/>
                <a:gd name="T2" fmla="*/ 0 w 2208"/>
                <a:gd name="T3" fmla="*/ 336 h 720"/>
                <a:gd name="T4" fmla="*/ 469 w 2208"/>
                <a:gd name="T5" fmla="*/ 336 h 720"/>
                <a:gd name="T6" fmla="*/ 469 w 2208"/>
                <a:gd name="T7" fmla="*/ 720 h 720"/>
                <a:gd name="T8" fmla="*/ 1190 w 2208"/>
                <a:gd name="T9" fmla="*/ 720 h 720"/>
                <a:gd name="T10" fmla="*/ 1190 w 2208"/>
                <a:gd name="T11" fmla="*/ 336 h 720"/>
                <a:gd name="T12" fmla="*/ 1659 w 2208"/>
                <a:gd name="T13" fmla="*/ 336 h 720"/>
                <a:gd name="T14" fmla="*/ 1659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8"/>
                <a:gd name="T28" fmla="*/ 0 h 720"/>
                <a:gd name="T29" fmla="*/ 2208 w 2208"/>
                <a:gd name="T30" fmla="*/ 720 h 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62" name="Text Box 14"/>
            <p:cNvSpPr txBox="1">
              <a:spLocks noChangeArrowheads="1"/>
            </p:cNvSpPr>
            <p:nvPr/>
          </p:nvSpPr>
          <p:spPr bwMode="auto">
            <a:xfrm>
              <a:off x="3408" y="1902"/>
              <a:ext cx="74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solidFill>
                    <a:srgbClr val="FF0000"/>
                  </a:solidFill>
                  <a:latin typeface="Times New Roman" panose="02020603050405020304" pitchFamily="18" charset="0"/>
                  <a:ea typeface="宋体" panose="02010600030101010101" pitchFamily="2" charset="-122"/>
                </a:rPr>
                <a:t>Ｃ语言</a:t>
              </a:r>
            </a:p>
          </p:txBody>
        </p:sp>
        <p:sp>
          <p:nvSpPr>
            <p:cNvPr id="57363" name="Text Box 15"/>
            <p:cNvSpPr txBox="1">
              <a:spLocks noChangeArrowheads="1"/>
            </p:cNvSpPr>
            <p:nvPr/>
          </p:nvSpPr>
          <p:spPr bwMode="auto">
            <a:xfrm>
              <a:off x="4080" y="2299"/>
              <a:ext cx="68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en-US" altLang="zh-CN" sz="1800">
                  <a:solidFill>
                    <a:srgbClr val="FF0000"/>
                  </a:solidFill>
                  <a:latin typeface="Times New Roman" panose="02020603050405020304" pitchFamily="18" charset="0"/>
                  <a:ea typeface="宋体" panose="02010600030101010101" pitchFamily="2" charset="-122"/>
                </a:rPr>
                <a:t>A</a:t>
              </a:r>
              <a:r>
                <a:rPr kumimoji="1" lang="zh-CN" altLang="en-US" sz="1800">
                  <a:solidFill>
                    <a:srgbClr val="FF0000"/>
                  </a:solidFill>
                  <a:latin typeface="Times New Roman" panose="02020603050405020304" pitchFamily="18" charset="0"/>
                  <a:ea typeface="宋体" panose="02010600030101010101" pitchFamily="2" charset="-122"/>
                </a:rPr>
                <a:t>机器</a:t>
              </a:r>
            </a:p>
          </p:txBody>
        </p:sp>
        <p:sp>
          <p:nvSpPr>
            <p:cNvPr id="57364" name="Text Box 16"/>
            <p:cNvSpPr txBox="1">
              <a:spLocks noChangeArrowheads="1"/>
            </p:cNvSpPr>
            <p:nvPr/>
          </p:nvSpPr>
          <p:spPr bwMode="auto">
            <a:xfrm>
              <a:off x="4800" y="1950"/>
              <a:ext cx="74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solidFill>
                    <a:srgbClr val="FF0000"/>
                  </a:solidFill>
                  <a:latin typeface="Times New Roman" panose="02020603050405020304" pitchFamily="18" charset="0"/>
                  <a:ea typeface="宋体" panose="02010600030101010101" pitchFamily="2" charset="-122"/>
                </a:rPr>
                <a:t>Ｂ机器</a:t>
              </a:r>
            </a:p>
          </p:txBody>
        </p:sp>
        <p:sp>
          <p:nvSpPr>
            <p:cNvPr id="960529" name="Text Box 17"/>
            <p:cNvSpPr txBox="1">
              <a:spLocks noChangeArrowheads="1"/>
            </p:cNvSpPr>
            <p:nvPr/>
          </p:nvSpPr>
          <p:spPr bwMode="auto">
            <a:xfrm>
              <a:off x="816" y="2862"/>
              <a:ext cx="816" cy="321"/>
            </a:xfrm>
            <a:prstGeom prst="rect">
              <a:avLst/>
            </a:prstGeom>
            <a:noFill/>
            <a:ln w="9525">
              <a:noFill/>
              <a:miter lim="800000"/>
              <a:headEnd/>
              <a:tailEnd/>
            </a:ln>
            <a:effectLst/>
          </p:spPr>
          <p:txBody>
            <a:bodyPr lIns="69056" tIns="34529" rIns="69056" bIns="34529">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100" b="1" dirty="0">
                  <a:effectLst>
                    <a:outerShdw blurRad="38100" dist="38100" dir="2700000" algn="tl">
                      <a:srgbClr val="C0C0C0"/>
                    </a:outerShdw>
                  </a:effectLst>
                  <a:latin typeface="宋体" pitchFamily="2" charset="-122"/>
                </a:rPr>
                <a:t>P</a:t>
              </a:r>
              <a:r>
                <a:rPr kumimoji="1" lang="en-US" altLang="zh-CN" sz="1350" b="1" baseline="-25000" dirty="0">
                  <a:effectLst>
                    <a:outerShdw blurRad="38100" dist="38100" dir="2700000" algn="tl">
                      <a:srgbClr val="C0C0C0"/>
                    </a:outerShdw>
                  </a:effectLst>
                  <a:latin typeface="宋体" pitchFamily="2" charset="-122"/>
                </a:rPr>
                <a:t>0</a:t>
              </a:r>
            </a:p>
          </p:txBody>
        </p:sp>
        <p:sp>
          <p:nvSpPr>
            <p:cNvPr id="960530" name="Text Box 18"/>
            <p:cNvSpPr txBox="1">
              <a:spLocks noChangeArrowheads="1"/>
            </p:cNvSpPr>
            <p:nvPr/>
          </p:nvSpPr>
          <p:spPr bwMode="auto">
            <a:xfrm>
              <a:off x="2496" y="2958"/>
              <a:ext cx="672" cy="321"/>
            </a:xfrm>
            <a:prstGeom prst="rect">
              <a:avLst/>
            </a:prstGeom>
            <a:noFill/>
            <a:ln w="9525">
              <a:noFill/>
              <a:miter lim="800000"/>
              <a:headEnd/>
              <a:tailEnd/>
            </a:ln>
            <a:effectLst/>
          </p:spPr>
          <p:txBody>
            <a:bodyPr lIns="69056" tIns="34529" rIns="69056" bIns="34529">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100" b="1" dirty="0">
                  <a:effectLst>
                    <a:outerShdw blurRad="38100" dist="38100" dir="2700000" algn="tl">
                      <a:srgbClr val="C0C0C0"/>
                    </a:outerShdw>
                  </a:effectLst>
                  <a:latin typeface="宋体" pitchFamily="2" charset="-122"/>
                </a:rPr>
                <a:t>P</a:t>
              </a:r>
              <a:r>
                <a:rPr kumimoji="1" lang="en-US" altLang="zh-CN" sz="1350" b="1" baseline="-25000" dirty="0">
                  <a:effectLst>
                    <a:outerShdw blurRad="38100" dist="38100" dir="2700000" algn="tl">
                      <a:srgbClr val="C0C0C0"/>
                    </a:outerShdw>
                  </a:effectLst>
                  <a:latin typeface="宋体" pitchFamily="2" charset="-122"/>
                </a:rPr>
                <a:t>1</a:t>
              </a:r>
            </a:p>
          </p:txBody>
        </p:sp>
        <p:sp>
          <p:nvSpPr>
            <p:cNvPr id="960531" name="Text Box 19"/>
            <p:cNvSpPr txBox="1">
              <a:spLocks noChangeArrowheads="1"/>
            </p:cNvSpPr>
            <p:nvPr/>
          </p:nvSpPr>
          <p:spPr bwMode="auto">
            <a:xfrm>
              <a:off x="4224" y="2862"/>
              <a:ext cx="768" cy="321"/>
            </a:xfrm>
            <a:prstGeom prst="rect">
              <a:avLst/>
            </a:prstGeom>
            <a:noFill/>
            <a:ln w="9525">
              <a:noFill/>
              <a:miter lim="800000"/>
              <a:headEnd/>
              <a:tailEnd/>
            </a:ln>
            <a:effectLst/>
          </p:spPr>
          <p:txBody>
            <a:bodyPr lIns="69056" tIns="34529" rIns="69056" bIns="34529">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100" b="1" dirty="0">
                  <a:effectLst>
                    <a:outerShdw blurRad="38100" dist="38100" dir="2700000" algn="tl">
                      <a:srgbClr val="C0C0C0"/>
                    </a:outerShdw>
                  </a:effectLst>
                  <a:latin typeface="宋体" pitchFamily="2" charset="-122"/>
                </a:rPr>
                <a:t>P</a:t>
              </a:r>
              <a:r>
                <a:rPr kumimoji="1" lang="en-US" altLang="zh-CN" sz="1350" b="1" baseline="-25000" dirty="0">
                  <a:effectLst>
                    <a:outerShdw blurRad="38100" dist="38100" dir="2700000" algn="tl">
                      <a:srgbClr val="C0C0C0"/>
                    </a:outerShdw>
                  </a:effectLst>
                  <a:latin typeface="宋体" pitchFamily="2" charset="-122"/>
                </a:rPr>
                <a:t>2</a:t>
              </a:r>
            </a:p>
          </p:txBody>
        </p:sp>
      </p:grpSp>
      <p:sp>
        <p:nvSpPr>
          <p:cNvPr id="960532" name="AutoShape 20"/>
          <p:cNvSpPr>
            <a:spLocks noChangeArrowheads="1"/>
          </p:cNvSpPr>
          <p:nvPr/>
        </p:nvSpPr>
        <p:spPr bwMode="auto">
          <a:xfrm>
            <a:off x="5651898" y="1006078"/>
            <a:ext cx="1907381" cy="536972"/>
          </a:xfrm>
          <a:prstGeom prst="wedgeRoundRectCallout">
            <a:avLst>
              <a:gd name="adj1" fmla="val 685"/>
              <a:gd name="adj2" fmla="val 102329"/>
              <a:gd name="adj3" fmla="val 16667"/>
            </a:avLst>
          </a:prstGeom>
          <a:solidFill>
            <a:schemeClr val="accent1"/>
          </a:solidFill>
          <a:ln w="9525">
            <a:solidFill>
              <a:schemeClr val="tx1"/>
            </a:solidFill>
            <a:miter lim="800000"/>
            <a:headEnd/>
            <a:tailEnd/>
          </a:ln>
          <a:effectLst/>
        </p:spPr>
        <p:txBody>
          <a:bodyPr lIns="69056" tIns="34529" rIns="69056" bIns="34529"/>
          <a:lstStyle/>
          <a:p>
            <a:pPr algn="ctr" defTabSz="211931">
              <a:lnSpc>
                <a:spcPct val="110000"/>
              </a:lnSpc>
              <a:spcBef>
                <a:spcPct val="20000"/>
              </a:spcBef>
              <a:buClr>
                <a:schemeClr val="folHlink"/>
              </a:buClr>
              <a:buSzPct val="75000"/>
              <a:tabLst>
                <a:tab pos="66675" algn="l"/>
              </a:tabLst>
              <a:defRPr/>
            </a:pPr>
            <a:r>
              <a:rPr kumimoji="1" lang="zh-CN" altLang="en-US" sz="2100" b="1">
                <a:effectLst>
                  <a:outerShdw blurRad="38100" dist="38100" dir="2700000" algn="tl">
                    <a:srgbClr val="FFFFFF"/>
                  </a:outerShdw>
                </a:effectLst>
                <a:latin typeface="宋体" pitchFamily="2" charset="-122"/>
              </a:rPr>
              <a:t>获得一个工具</a:t>
            </a:r>
          </a:p>
        </p:txBody>
      </p:sp>
      <p:sp>
        <p:nvSpPr>
          <p:cNvPr id="57352" name="Rectangle 21"/>
          <p:cNvSpPr>
            <a:spLocks noGrp="1" noChangeArrowheads="1"/>
          </p:cNvSpPr>
          <p:nvPr>
            <p:ph type="title" idx="4294967295"/>
          </p:nvPr>
        </p:nvSpPr>
        <p:spPr>
          <a:xfrm>
            <a:off x="2500312" y="300038"/>
            <a:ext cx="3682604" cy="435769"/>
          </a:xfrm>
          <a:noFill/>
        </p:spPr>
        <p:txBody>
          <a:bodyPr vert="horz" lIns="69056" tIns="34529" rIns="69056" bIns="34529" rtlCol="0" anchor="ctr">
            <a:noAutofit/>
          </a:bodyPr>
          <a:lstStyle/>
          <a:p>
            <a:pPr eaLnBrk="1" hangingPunct="1"/>
            <a:r>
              <a:rPr lang="en-US" altLang="zh-CN" sz="2700" b="1" dirty="0">
                <a:solidFill>
                  <a:schemeClr val="tx1"/>
                </a:solidFill>
                <a:latin typeface="Times New Roman" panose="02020603050405020304" pitchFamily="18" charset="0"/>
                <a:ea typeface="楷体_GB2312" panose="02010609030101010101" pitchFamily="49" charset="-122"/>
                <a:cs typeface="Arial Unicode MS" panose="020B0604020202020204" pitchFamily="34" charset="-122"/>
              </a:rPr>
              <a:t>2)</a:t>
            </a:r>
            <a:r>
              <a:rPr lang="zh-CN" altLang="en-US" sz="2700" b="1" dirty="0">
                <a:solidFill>
                  <a:schemeClr val="tx1"/>
                </a:solidFill>
                <a:latin typeface="Times New Roman" panose="02020603050405020304" pitchFamily="18" charset="0"/>
                <a:ea typeface="楷体_GB2312" panose="02010609030101010101" pitchFamily="49" charset="-122"/>
                <a:cs typeface="Arial Unicode MS" panose="020B0604020202020204" pitchFamily="34" charset="-122"/>
              </a:rPr>
              <a:t>问题的解决办法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60514"/>
                                        </p:tgtEl>
                                        <p:attrNameLst>
                                          <p:attrName>style.visibility</p:attrName>
                                        </p:attrNameLst>
                                      </p:cBhvr>
                                      <p:to>
                                        <p:strVal val="visible"/>
                                      </p:to>
                                    </p:set>
                                    <p:anim calcmode="lin" valueType="num">
                                      <p:cBhvr additive="base">
                                        <p:cTn id="11" dur="500" fill="hold"/>
                                        <p:tgtEl>
                                          <p:spTgt spid="960514"/>
                                        </p:tgtEl>
                                        <p:attrNameLst>
                                          <p:attrName>ppt_x</p:attrName>
                                        </p:attrNameLst>
                                      </p:cBhvr>
                                      <p:tavLst>
                                        <p:tav tm="0">
                                          <p:val>
                                            <p:strVal val="#ppt_x"/>
                                          </p:val>
                                        </p:tav>
                                        <p:tav tm="100000">
                                          <p:val>
                                            <p:strVal val="#ppt_x"/>
                                          </p:val>
                                        </p:tav>
                                      </p:tavLst>
                                    </p:anim>
                                    <p:anim calcmode="lin" valueType="num">
                                      <p:cBhvr additive="base">
                                        <p:cTn id="12" dur="500" fill="hold"/>
                                        <p:tgtEl>
                                          <p:spTgt spid="96051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60532"/>
                                        </p:tgtEl>
                                        <p:attrNameLst>
                                          <p:attrName>style.visibility</p:attrName>
                                        </p:attrNameLst>
                                      </p:cBhvr>
                                      <p:to>
                                        <p:strVal val="visible"/>
                                      </p:to>
                                    </p:set>
                                    <p:anim calcmode="lin" valueType="num">
                                      <p:cBhvr additive="base">
                                        <p:cTn id="17" dur="500" fill="hold"/>
                                        <p:tgtEl>
                                          <p:spTgt spid="960532"/>
                                        </p:tgtEl>
                                        <p:attrNameLst>
                                          <p:attrName>ppt_x</p:attrName>
                                        </p:attrNameLst>
                                      </p:cBhvr>
                                      <p:tavLst>
                                        <p:tav tm="0">
                                          <p:val>
                                            <p:strVal val="#ppt_x"/>
                                          </p:val>
                                        </p:tav>
                                        <p:tav tm="100000">
                                          <p:val>
                                            <p:strVal val="#ppt_x"/>
                                          </p:val>
                                        </p:tav>
                                      </p:tavLst>
                                    </p:anim>
                                    <p:anim calcmode="lin" valueType="num">
                                      <p:cBhvr additive="base">
                                        <p:cTn id="18" dur="500" fill="hold"/>
                                        <p:tgtEl>
                                          <p:spTgt spid="9605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0514" grpId="0"/>
      <p:bldP spid="96053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Autofit/>
          </a:bodyPr>
          <a:lstStyle/>
          <a:p>
            <a:pPr eaLnBrk="1" hangingPunct="1"/>
            <a:r>
              <a:rPr lang="zh-CN" altLang="en-US" sz="3000" spc="300" dirty="0">
                <a:solidFill>
                  <a:schemeClr val="tx1"/>
                </a:solidFill>
                <a:latin typeface="微软雅黑" panose="020B0503020204020204" pitchFamily="34" charset="-122"/>
                <a:ea typeface="微软雅黑" panose="020B0503020204020204" pitchFamily="34" charset="-122"/>
              </a:rPr>
              <a:t>编译器在语言处理系统中的位置</a:t>
            </a:r>
            <a:endParaRPr lang="en-US" altLang="zh-CN" sz="3000" spc="300" dirty="0">
              <a:solidFill>
                <a:schemeClr val="tx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572163" y="928676"/>
            <a:ext cx="3714349" cy="3920142"/>
            <a:chOff x="1753071" y="915566"/>
            <a:chExt cx="2967853" cy="3920142"/>
          </a:xfrm>
        </p:grpSpPr>
        <p:sp>
          <p:nvSpPr>
            <p:cNvPr id="11267" name="Rectangle 4"/>
            <p:cNvSpPr>
              <a:spLocks noChangeArrowheads="1"/>
            </p:cNvSpPr>
            <p:nvPr/>
          </p:nvSpPr>
          <p:spPr bwMode="auto">
            <a:xfrm>
              <a:off x="2051720" y="1308495"/>
              <a:ext cx="2304256" cy="351756"/>
            </a:xfrm>
            <a:prstGeom prst="rect">
              <a:avLst/>
            </a:prstGeom>
            <a:solidFill>
              <a:schemeClr val="accent2">
                <a:lumMod val="40000"/>
                <a:lumOff val="6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预处理器</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(Preprocessor)</a:t>
              </a:r>
            </a:p>
          </p:txBody>
        </p:sp>
        <p:sp>
          <p:nvSpPr>
            <p:cNvPr id="11268" name="Line 5"/>
            <p:cNvSpPr>
              <a:spLocks noChangeShapeType="1"/>
            </p:cNvSpPr>
            <p:nvPr/>
          </p:nvSpPr>
          <p:spPr bwMode="auto">
            <a:xfrm>
              <a:off x="3204492" y="1142990"/>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1269" name="Rectangle 6"/>
            <p:cNvSpPr>
              <a:spLocks noChangeArrowheads="1"/>
            </p:cNvSpPr>
            <p:nvPr/>
          </p:nvSpPr>
          <p:spPr bwMode="auto">
            <a:xfrm>
              <a:off x="2494778" y="915566"/>
              <a:ext cx="1366276" cy="215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源程序</a:t>
              </a:r>
            </a:p>
          </p:txBody>
        </p:sp>
        <p:sp>
          <p:nvSpPr>
            <p:cNvPr id="11270" name="Rectangle 7"/>
            <p:cNvSpPr>
              <a:spLocks noChangeArrowheads="1"/>
            </p:cNvSpPr>
            <p:nvPr/>
          </p:nvSpPr>
          <p:spPr bwMode="auto">
            <a:xfrm>
              <a:off x="2538120" y="2247384"/>
              <a:ext cx="1340230" cy="342132"/>
            </a:xfrm>
            <a:prstGeom prst="rect">
              <a:avLst/>
            </a:prstGeom>
            <a:solidFill>
              <a:srgbClr val="FF99CC"/>
            </a:solidFill>
            <a:ln w="9525">
              <a:solidFill>
                <a:schemeClr val="tx1"/>
              </a:solidFill>
              <a:miter lim="800000"/>
            </a:ln>
            <a:effectLst/>
          </p:spPr>
          <p:txBody>
            <a:bodyPr wrap="none" anchor="ctr"/>
            <a:lstStyle/>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编译器</a:t>
              </a:r>
              <a:endParaRPr lang="en-US" altLang="zh-CN" sz="22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271" name="Line 8"/>
            <p:cNvSpPr>
              <a:spLocks noChangeShapeType="1"/>
            </p:cNvSpPr>
            <p:nvPr/>
          </p:nvSpPr>
          <p:spPr bwMode="auto">
            <a:xfrm>
              <a:off x="3204492" y="2077710"/>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1272" name="Rectangle 9"/>
            <p:cNvSpPr>
              <a:spLocks noChangeArrowheads="1"/>
            </p:cNvSpPr>
            <p:nvPr/>
          </p:nvSpPr>
          <p:spPr bwMode="auto">
            <a:xfrm>
              <a:off x="2209374" y="1836172"/>
              <a:ext cx="2080198" cy="215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经过预处理的源程序</a:t>
              </a:r>
            </a:p>
          </p:txBody>
        </p:sp>
        <p:sp>
          <p:nvSpPr>
            <p:cNvPr id="11273" name="Line 10"/>
            <p:cNvSpPr>
              <a:spLocks noChangeShapeType="1"/>
            </p:cNvSpPr>
            <p:nvPr/>
          </p:nvSpPr>
          <p:spPr bwMode="auto">
            <a:xfrm>
              <a:off x="3204492" y="1666838"/>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1275" name="Line 12"/>
            <p:cNvSpPr>
              <a:spLocks noChangeShapeType="1"/>
            </p:cNvSpPr>
            <p:nvPr/>
          </p:nvSpPr>
          <p:spPr bwMode="auto">
            <a:xfrm>
              <a:off x="3204492" y="2981330"/>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1276" name="Rectangle 13"/>
            <p:cNvSpPr>
              <a:spLocks noChangeArrowheads="1"/>
            </p:cNvSpPr>
            <p:nvPr/>
          </p:nvSpPr>
          <p:spPr bwMode="auto">
            <a:xfrm>
              <a:off x="1832663" y="2767315"/>
              <a:ext cx="2673605" cy="215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汇编语言程序</a:t>
              </a:r>
            </a:p>
          </p:txBody>
        </p:sp>
        <p:sp>
          <p:nvSpPr>
            <p:cNvPr id="11277" name="Line 14"/>
            <p:cNvSpPr>
              <a:spLocks noChangeShapeType="1"/>
            </p:cNvSpPr>
            <p:nvPr/>
          </p:nvSpPr>
          <p:spPr bwMode="auto">
            <a:xfrm>
              <a:off x="3204492" y="2597264"/>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1278" name="Rectangle 15"/>
            <p:cNvSpPr>
              <a:spLocks noChangeArrowheads="1"/>
            </p:cNvSpPr>
            <p:nvPr/>
          </p:nvSpPr>
          <p:spPr bwMode="auto">
            <a:xfrm>
              <a:off x="1753071" y="4048701"/>
              <a:ext cx="2967853" cy="368996"/>
            </a:xfrm>
            <a:prstGeom prst="rect">
              <a:avLst/>
            </a:prstGeom>
            <a:solidFill>
              <a:schemeClr val="accent2">
                <a:lumMod val="40000"/>
                <a:lumOff val="6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链接器</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(Linker) </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加载器</a:t>
              </a:r>
              <a:r>
                <a:rPr lang="zh-CN" altLang="en-US" sz="16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(Loader)</a:t>
              </a:r>
            </a:p>
          </p:txBody>
        </p:sp>
        <p:sp>
          <p:nvSpPr>
            <p:cNvPr id="11279" name="Line 16"/>
            <p:cNvSpPr>
              <a:spLocks noChangeShapeType="1"/>
            </p:cNvSpPr>
            <p:nvPr/>
          </p:nvSpPr>
          <p:spPr bwMode="auto">
            <a:xfrm>
              <a:off x="3204492" y="3886777"/>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1280" name="Rectangle 17"/>
            <p:cNvSpPr>
              <a:spLocks noChangeArrowheads="1"/>
            </p:cNvSpPr>
            <p:nvPr/>
          </p:nvSpPr>
          <p:spPr bwMode="auto">
            <a:xfrm>
              <a:off x="2124924" y="3643320"/>
              <a:ext cx="2139145" cy="216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可重定位的机器代码</a:t>
              </a:r>
            </a:p>
          </p:txBody>
        </p:sp>
        <p:sp>
          <p:nvSpPr>
            <p:cNvPr id="11281" name="Line 18"/>
            <p:cNvSpPr>
              <a:spLocks noChangeShapeType="1"/>
            </p:cNvSpPr>
            <p:nvPr/>
          </p:nvSpPr>
          <p:spPr bwMode="auto">
            <a:xfrm>
              <a:off x="3204492" y="3481396"/>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1282" name="Rectangle 19"/>
            <p:cNvSpPr>
              <a:spLocks noChangeArrowheads="1"/>
            </p:cNvSpPr>
            <p:nvPr/>
          </p:nvSpPr>
          <p:spPr bwMode="auto">
            <a:xfrm>
              <a:off x="2266455" y="4620205"/>
              <a:ext cx="1843097" cy="215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目标机器代码</a:t>
              </a:r>
            </a:p>
          </p:txBody>
        </p:sp>
        <p:sp>
          <p:nvSpPr>
            <p:cNvPr id="11283" name="Line 20"/>
            <p:cNvSpPr>
              <a:spLocks noChangeShapeType="1"/>
            </p:cNvSpPr>
            <p:nvPr/>
          </p:nvSpPr>
          <p:spPr bwMode="auto">
            <a:xfrm>
              <a:off x="3204492" y="4429138"/>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sp>
        <p:nvSpPr>
          <p:cNvPr id="21" name="AutoShape 29"/>
          <p:cNvSpPr>
            <a:spLocks noChangeArrowheads="1"/>
          </p:cNvSpPr>
          <p:nvPr/>
        </p:nvSpPr>
        <p:spPr bwMode="auto">
          <a:xfrm>
            <a:off x="214282" y="1892123"/>
            <a:ext cx="2714644" cy="1322569"/>
          </a:xfrm>
          <a:prstGeom prst="wedgeRoundRectCallout">
            <a:avLst>
              <a:gd name="adj1" fmla="val 47138"/>
              <a:gd name="adj2" fmla="val -69550"/>
              <a:gd name="adj3" fmla="val 16667"/>
            </a:avLst>
          </a:prstGeom>
          <a:noFill/>
          <a:ln w="25400">
            <a:solidFill>
              <a:schemeClr val="accent2"/>
            </a:solidFill>
            <a:prstDash val="lg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5750" indent="-285750">
              <a:lnSpc>
                <a:spcPts val="2200"/>
              </a:lnSpc>
              <a:buFont typeface="Wingdings" panose="05000000000000000000" pitchFamily="2" charset="2"/>
              <a:buChar char="Ø"/>
            </a:pPr>
            <a:r>
              <a:rPr lang="zh-CN" altLang="en-US" b="1" dirty="0">
                <a:solidFill>
                  <a:srgbClr val="000000"/>
                </a:solidFill>
                <a:latin typeface="楷体" panose="02010609060101010101" pitchFamily="49" charset="-122"/>
                <a:ea typeface="楷体" panose="02010609060101010101" pitchFamily="49" charset="-122"/>
              </a:rPr>
              <a:t>把存储在不同文件中的源程序</a:t>
            </a:r>
            <a:r>
              <a:rPr lang="zh-CN" altLang="en-US" b="1" dirty="0">
                <a:solidFill>
                  <a:schemeClr val="tx2">
                    <a:lumMod val="60000"/>
                    <a:lumOff val="40000"/>
                  </a:schemeClr>
                </a:solidFill>
                <a:latin typeface="楷体" panose="02010609060101010101" pitchFamily="49" charset="-122"/>
                <a:ea typeface="楷体" panose="02010609060101010101" pitchFamily="49" charset="-122"/>
              </a:rPr>
              <a:t>聚合</a:t>
            </a:r>
            <a:r>
              <a:rPr lang="zh-CN" altLang="en-US" b="1" dirty="0">
                <a:solidFill>
                  <a:srgbClr val="000000"/>
                </a:solidFill>
                <a:latin typeface="楷体" panose="02010609060101010101" pitchFamily="49" charset="-122"/>
                <a:ea typeface="楷体" panose="02010609060101010101" pitchFamily="49" charset="-122"/>
              </a:rPr>
              <a:t>在一起</a:t>
            </a:r>
            <a:endParaRPr lang="en-US" altLang="zh-CN" b="1" dirty="0">
              <a:solidFill>
                <a:srgbClr val="000000"/>
              </a:solidFill>
              <a:latin typeface="楷体" panose="02010609060101010101" pitchFamily="49" charset="-122"/>
              <a:ea typeface="楷体" panose="02010609060101010101" pitchFamily="49" charset="-122"/>
            </a:endParaRPr>
          </a:p>
          <a:p>
            <a:pPr marL="285750" indent="-285750">
              <a:lnSpc>
                <a:spcPts val="2200"/>
              </a:lnSpc>
              <a:buFont typeface="Wingdings" panose="05000000000000000000" pitchFamily="2" charset="2"/>
              <a:buChar char="Ø"/>
            </a:pPr>
            <a:r>
              <a:rPr lang="zh-CN" altLang="en-US" b="1" dirty="0">
                <a:solidFill>
                  <a:srgbClr val="000000"/>
                </a:solidFill>
                <a:latin typeface="楷体" panose="02010609060101010101" pitchFamily="49" charset="-122"/>
                <a:ea typeface="楷体" panose="02010609060101010101" pitchFamily="49" charset="-122"/>
              </a:rPr>
              <a:t>把被称为</a:t>
            </a:r>
            <a:r>
              <a:rPr lang="zh-CN" altLang="en-US" b="1" dirty="0">
                <a:solidFill>
                  <a:srgbClr val="FF0000"/>
                </a:solidFill>
                <a:latin typeface="楷体" panose="02010609060101010101" pitchFamily="49" charset="-122"/>
                <a:ea typeface="楷体" panose="02010609060101010101" pitchFamily="49" charset="-122"/>
              </a:rPr>
              <a:t>宏</a:t>
            </a:r>
            <a:r>
              <a:rPr lang="zh-CN" altLang="en-US" b="1" dirty="0">
                <a:solidFill>
                  <a:srgbClr val="000000"/>
                </a:solidFill>
                <a:latin typeface="楷体" panose="02010609060101010101" pitchFamily="49" charset="-122"/>
                <a:ea typeface="楷体" panose="02010609060101010101" pitchFamily="49" charset="-122"/>
              </a:rPr>
              <a:t>的缩写语句转换为原始语句</a:t>
            </a:r>
          </a:p>
        </p:txBody>
      </p:sp>
      <p:sp>
        <p:nvSpPr>
          <p:cNvPr id="23" name="Rectangle 11"/>
          <p:cNvSpPr>
            <a:spLocks noChangeArrowheads="1"/>
          </p:cNvSpPr>
          <p:nvPr/>
        </p:nvSpPr>
        <p:spPr bwMode="auto">
          <a:xfrm>
            <a:off x="3270962" y="3156364"/>
            <a:ext cx="2235432" cy="335953"/>
          </a:xfrm>
          <a:prstGeom prst="rect">
            <a:avLst/>
          </a:prstGeom>
          <a:solidFill>
            <a:schemeClr val="accent2">
              <a:lumMod val="40000"/>
              <a:lumOff val="6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汇编器</a:t>
            </a:r>
            <a:r>
              <a:rPr lang="en-US" altLang="zh-CN" sz="22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(Assembler)</a:t>
            </a:r>
          </a:p>
        </p:txBody>
      </p:sp>
      <p:grpSp>
        <p:nvGrpSpPr>
          <p:cNvPr id="24" name="组合 23"/>
          <p:cNvGrpSpPr/>
          <p:nvPr/>
        </p:nvGrpSpPr>
        <p:grpSpPr>
          <a:xfrm>
            <a:off x="-786" y="195486"/>
            <a:ext cx="756363" cy="432048"/>
            <a:chOff x="-786" y="195486"/>
            <a:chExt cx="756363" cy="432048"/>
          </a:xfrm>
        </p:grpSpPr>
        <p:sp>
          <p:nvSpPr>
            <p:cNvPr id="25" name="五边形 24"/>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 name="五边形 25"/>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16" fill="hold" grpId="1" nodeType="clickEffect">
                                  <p:stCondLst>
                                    <p:cond delay="0"/>
                                  </p:stCondLst>
                                  <p:childTnLst>
                                    <p:anim calcmode="lin" valueType="num">
                                      <p:cBhvr>
                                        <p:cTn id="13" dur="500"/>
                                        <p:tgtEl>
                                          <p:spTgt spid="21"/>
                                        </p:tgtEl>
                                        <p:attrNameLst>
                                          <p:attrName>ppt_w</p:attrName>
                                        </p:attrNameLst>
                                      </p:cBhvr>
                                      <p:tavLst>
                                        <p:tav tm="0">
                                          <p:val>
                                            <p:strVal val="ppt_w"/>
                                          </p:val>
                                        </p:tav>
                                        <p:tav tm="100000">
                                          <p:val>
                                            <p:fltVal val="0"/>
                                          </p:val>
                                        </p:tav>
                                      </p:tavLst>
                                    </p:anim>
                                    <p:anim calcmode="lin" valueType="num">
                                      <p:cBhvr>
                                        <p:cTn id="14" dur="500"/>
                                        <p:tgtEl>
                                          <p:spTgt spid="21"/>
                                        </p:tgtEl>
                                        <p:attrNameLst>
                                          <p:attrName>ppt_h</p:attrName>
                                        </p:attrNameLst>
                                      </p:cBhvr>
                                      <p:tavLst>
                                        <p:tav tm="0">
                                          <p:val>
                                            <p:strVal val="ppt_h"/>
                                          </p:val>
                                        </p:tav>
                                        <p:tav tm="100000">
                                          <p:val>
                                            <p:fltVal val="0"/>
                                          </p:val>
                                        </p:tav>
                                      </p:tavLst>
                                    </p:anim>
                                    <p:animEffect transition="out" filter="fade">
                                      <p:cBhvr>
                                        <p:cTn id="15" dur="500"/>
                                        <p:tgtEl>
                                          <p:spTgt spid="21"/>
                                        </p:tgtEl>
                                      </p:cBhvr>
                                    </p:animEffect>
                                    <p:set>
                                      <p:cBhvr>
                                        <p:cTn id="16"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日期占位符 3"/>
          <p:cNvSpPr>
            <a:spLocks noGrp="1"/>
          </p:cNvSpPr>
          <p:nvPr>
            <p:ph type="dt" sz="quarter" idx="10"/>
          </p:nvPr>
        </p:nvSpPr>
        <p:spPr>
          <a:xfrm>
            <a:off x="1485900" y="4683919"/>
            <a:ext cx="1600200" cy="357188"/>
          </a:xfrm>
          <a:ln>
            <a:miter lim="800000"/>
            <a:headEnd/>
            <a:tailEnd/>
          </a:ln>
        </p:spPr>
        <p:txBody>
          <a:bodyPr anchor="t"/>
          <a:lstStyle/>
          <a:p>
            <a:pPr>
              <a:defRPr/>
            </a:pPr>
            <a:fld id="{541639EA-380B-4FEF-A9FF-D5F9E5DE8553}" type="datetime1">
              <a:rPr lang="zh-CN" altLang="en-US">
                <a:latin typeface="+mn-lt"/>
              </a:rPr>
              <a:pPr>
                <a:defRPr/>
              </a:pPr>
              <a:t>2024/3/5</a:t>
            </a:fld>
            <a:endParaRPr lang="en-US" altLang="zh-CN">
              <a:latin typeface="+mn-lt"/>
            </a:endParaRPr>
          </a:p>
        </p:txBody>
      </p:sp>
      <p:sp>
        <p:nvSpPr>
          <p:cNvPr id="58371" name="灯片编号占位符 5"/>
          <p:cNvSpPr>
            <a:spLocks noGrp="1"/>
          </p:cNvSpPr>
          <p:nvPr>
            <p:ph type="sldNum" sz="quarter" idx="12"/>
          </p:nvPr>
        </p:nvSpPr>
        <p:spPr>
          <a:xfrm>
            <a:off x="6057900" y="4683919"/>
            <a:ext cx="1600200" cy="357188"/>
          </a:xfrm>
          <a:noFill/>
        </p:spPr>
        <p:txBody>
          <a:bodyPr anchor="t"/>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楷体_GB2312" panose="02010609030101010101" pitchFamily="49"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楷体_GB2312" panose="02010609030101010101" pitchFamily="49"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fld id="{CAA7090D-3774-48AD-BAEF-1BFEEA35B338}" type="slidenum">
              <a:rPr lang="en-US" altLang="zh-CN" sz="1050" b="0">
                <a:ea typeface="宋体" panose="02010600030101010101" pitchFamily="2" charset="-122"/>
              </a:rPr>
              <a:pPr>
                <a:spcBef>
                  <a:spcPct val="0"/>
                </a:spcBef>
                <a:buClrTx/>
                <a:buSzTx/>
                <a:buFontTx/>
                <a:buNone/>
              </a:pPr>
              <a:t>50</a:t>
            </a:fld>
            <a:endParaRPr lang="en-US" altLang="zh-CN" sz="1050" b="0">
              <a:ea typeface="宋体" panose="02010600030101010101" pitchFamily="2" charset="-122"/>
            </a:endParaRPr>
          </a:p>
        </p:txBody>
      </p:sp>
      <p:sp>
        <p:nvSpPr>
          <p:cNvPr id="961538" name="Text Box 2"/>
          <p:cNvSpPr txBox="1">
            <a:spLocks noChangeArrowheads="1"/>
          </p:cNvSpPr>
          <p:nvPr/>
        </p:nvSpPr>
        <p:spPr bwMode="auto">
          <a:xfrm>
            <a:off x="1187624" y="4212744"/>
            <a:ext cx="7164982" cy="447238"/>
          </a:xfrm>
          <a:prstGeom prst="rect">
            <a:avLst/>
          </a:prstGeom>
          <a:noFill/>
          <a:ln w="12700">
            <a:noFill/>
            <a:miter lim="800000"/>
            <a:headEnd type="none" w="sm" len="sm"/>
            <a:tailEnd type="none" w="sm" len="sm"/>
          </a:ln>
          <a:effectLst/>
        </p:spPr>
        <p:txBody>
          <a:bodyPr wrap="square">
            <a:spAutoFit/>
          </a:bodyPr>
          <a:lstStyle>
            <a:lvl1pPr marL="457200" indent="-4572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20000"/>
              </a:lnSpc>
              <a:defRPr/>
            </a:pPr>
            <a:r>
              <a:rPr kumimoji="1" lang="en-US" altLang="zh-CN" sz="2100" b="1" dirty="0">
                <a:latin typeface="楷体_GB2312" pitchFamily="49" charset="-122"/>
                <a:ea typeface="楷体_GB2312" pitchFamily="49" charset="-122"/>
              </a:rPr>
              <a:t>3.(</a:t>
            </a:r>
            <a:r>
              <a:rPr kumimoji="1" lang="zh-CN" altLang="en-US" sz="2100" b="1" dirty="0">
                <a:latin typeface="楷体_GB2312" pitchFamily="49" charset="-122"/>
                <a:ea typeface="楷体_GB2312" pitchFamily="49" charset="-122"/>
              </a:rPr>
              <a:t>Ａ机的</a:t>
            </a:r>
            <a:r>
              <a:rPr kumimoji="1" lang="en-US" altLang="zh-CN" sz="2100" b="1" dirty="0">
                <a:latin typeface="楷体_GB2312" pitchFamily="49" charset="-122"/>
                <a:ea typeface="楷体_GB2312" pitchFamily="49" charset="-122"/>
              </a:rPr>
              <a:t>P</a:t>
            </a:r>
            <a:r>
              <a:rPr kumimoji="1" lang="en-US" altLang="zh-CN" sz="1350" b="1" baseline="-25000" dirty="0">
                <a:effectLst>
                  <a:outerShdw blurRad="38100" dist="38100" dir="2700000" algn="tl">
                    <a:srgbClr val="C0C0C0"/>
                  </a:outerShdw>
                </a:effectLst>
                <a:latin typeface="宋体" pitchFamily="2" charset="-122"/>
              </a:rPr>
              <a:t>2</a:t>
            </a:r>
            <a:r>
              <a:rPr kumimoji="1" lang="en-US" altLang="zh-CN" sz="2100" b="1" dirty="0">
                <a:latin typeface="楷体_GB2312" pitchFamily="49" charset="-122"/>
                <a:ea typeface="楷体_GB2312" pitchFamily="49" charset="-122"/>
              </a:rPr>
              <a:t>)</a:t>
            </a:r>
            <a:r>
              <a:rPr kumimoji="1" lang="zh-CN" altLang="en-US" sz="2100" b="1" dirty="0">
                <a:latin typeface="楷体_GB2312" pitchFamily="49" charset="-122"/>
                <a:ea typeface="楷体_GB2312" pitchFamily="49" charset="-122"/>
              </a:rPr>
              <a:t>编译</a:t>
            </a:r>
            <a:r>
              <a:rPr kumimoji="1" lang="en-US" altLang="zh-CN" sz="2100" b="1" dirty="0">
                <a:latin typeface="楷体_GB2312" pitchFamily="49" charset="-122"/>
                <a:ea typeface="楷体_GB2312" pitchFamily="49" charset="-122"/>
              </a:rPr>
              <a:t>P</a:t>
            </a:r>
            <a:r>
              <a:rPr kumimoji="1" lang="en-US" altLang="zh-CN" sz="1350" b="1" baseline="-25000" dirty="0">
                <a:effectLst>
                  <a:outerShdw blurRad="38100" dist="38100" dir="2700000" algn="tl">
                    <a:srgbClr val="C0C0C0"/>
                  </a:outerShdw>
                </a:effectLst>
                <a:latin typeface="宋体" pitchFamily="2" charset="-122"/>
              </a:rPr>
              <a:t>0</a:t>
            </a:r>
            <a:r>
              <a:rPr kumimoji="1" lang="zh-CN" altLang="en-US" sz="2100" b="1" dirty="0">
                <a:latin typeface="楷体_GB2312" pitchFamily="49" charset="-122"/>
                <a:ea typeface="楷体_GB2312" pitchFamily="49" charset="-122"/>
              </a:rPr>
              <a:t>，得到在</a:t>
            </a:r>
            <a:r>
              <a:rPr kumimoji="1" lang="en-US" altLang="zh-CN" sz="2100" b="1" dirty="0">
                <a:latin typeface="楷体_GB2312" pitchFamily="49" charset="-122"/>
                <a:ea typeface="楷体_GB2312" pitchFamily="49" charset="-122"/>
              </a:rPr>
              <a:t>B</a:t>
            </a:r>
            <a:r>
              <a:rPr kumimoji="1" lang="zh-CN" altLang="en-US" sz="2100" b="1" dirty="0">
                <a:latin typeface="楷体_GB2312" pitchFamily="49" charset="-122"/>
                <a:ea typeface="楷体_GB2312" pitchFamily="49" charset="-122"/>
              </a:rPr>
              <a:t>机上可运行的</a:t>
            </a:r>
            <a:r>
              <a:rPr kumimoji="1" lang="en-US" altLang="zh-CN" sz="2100" b="1" dirty="0">
                <a:latin typeface="楷体_GB2312" pitchFamily="49" charset="-122"/>
                <a:ea typeface="楷体_GB2312" pitchFamily="49" charset="-122"/>
              </a:rPr>
              <a:t>P</a:t>
            </a:r>
            <a:r>
              <a:rPr kumimoji="1" lang="en-US" altLang="zh-CN" sz="1350" b="1" baseline="-25000" dirty="0">
                <a:effectLst>
                  <a:outerShdw blurRad="38100" dist="38100" dir="2700000" algn="tl">
                    <a:srgbClr val="C0C0C0"/>
                  </a:outerShdw>
                </a:effectLst>
                <a:latin typeface="宋体" pitchFamily="2" charset="-122"/>
              </a:rPr>
              <a:t>3</a:t>
            </a:r>
            <a:r>
              <a:rPr kumimoji="1" lang="en-US" altLang="zh-CN" sz="2100" b="1" dirty="0">
                <a:latin typeface="楷体_GB2312" pitchFamily="49" charset="-122"/>
                <a:ea typeface="楷体_GB2312" pitchFamily="49" charset="-122"/>
              </a:rPr>
              <a:t>(C</a:t>
            </a:r>
            <a:r>
              <a:rPr kumimoji="1" lang="en-US" altLang="zh-CN" sz="2100" b="1" dirty="0">
                <a:effectLst>
                  <a:outerShdw blurRad="38100" dist="38100" dir="2700000" algn="tl">
                    <a:srgbClr val="C0C0C0"/>
                  </a:outerShdw>
                </a:effectLst>
                <a:latin typeface="楷体_GB2312" pitchFamily="49" charset="-122"/>
                <a:ea typeface="楷体_GB2312" pitchFamily="49" charset="-122"/>
              </a:rPr>
              <a:t>→B)</a:t>
            </a:r>
            <a:endParaRPr kumimoji="1" lang="en-US" altLang="zh-CN" sz="2100" dirty="0">
              <a:latin typeface="楷体_GB2312" pitchFamily="49" charset="-122"/>
              <a:ea typeface="楷体_GB2312" pitchFamily="49" charset="-122"/>
            </a:endParaRPr>
          </a:p>
        </p:txBody>
      </p:sp>
      <p:sp>
        <p:nvSpPr>
          <p:cNvPr id="961539" name="Text Box 3"/>
          <p:cNvSpPr txBox="1">
            <a:spLocks noChangeArrowheads="1"/>
          </p:cNvSpPr>
          <p:nvPr/>
        </p:nvSpPr>
        <p:spPr bwMode="auto">
          <a:xfrm>
            <a:off x="4114800" y="3521869"/>
            <a:ext cx="971550" cy="381806"/>
          </a:xfrm>
          <a:prstGeom prst="rect">
            <a:avLst/>
          </a:prstGeom>
          <a:noFill/>
          <a:ln w="9525">
            <a:noFill/>
            <a:miter lim="800000"/>
            <a:headEnd/>
            <a:tailEnd/>
          </a:ln>
          <a:effectLst/>
        </p:spPr>
        <p:txBody>
          <a:bodyPr lIns="69056" tIns="34529" rIns="69056" bIns="34529">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100" b="1">
                <a:effectLst>
                  <a:outerShdw blurRad="38100" dist="38100" dir="2700000" algn="tl">
                    <a:srgbClr val="C0C0C0"/>
                  </a:outerShdw>
                </a:effectLst>
                <a:latin typeface="宋体" pitchFamily="2" charset="-122"/>
              </a:rPr>
              <a:t>P</a:t>
            </a:r>
            <a:r>
              <a:rPr kumimoji="1" lang="en-US" altLang="zh-CN" sz="1350" b="1" baseline="-25000">
                <a:effectLst>
                  <a:outerShdw blurRad="38100" dist="38100" dir="2700000" algn="tl">
                    <a:srgbClr val="C0C0C0"/>
                  </a:outerShdw>
                </a:effectLst>
                <a:latin typeface="宋体" pitchFamily="2" charset="-122"/>
              </a:rPr>
              <a:t>2</a:t>
            </a:r>
          </a:p>
        </p:txBody>
      </p:sp>
      <p:sp>
        <p:nvSpPr>
          <p:cNvPr id="58374" name="Freeform 4"/>
          <p:cNvSpPr>
            <a:spLocks/>
          </p:cNvSpPr>
          <p:nvPr/>
        </p:nvSpPr>
        <p:spPr bwMode="auto">
          <a:xfrm>
            <a:off x="1229917" y="2031207"/>
            <a:ext cx="2659856" cy="856060"/>
          </a:xfrm>
          <a:custGeom>
            <a:avLst/>
            <a:gdLst>
              <a:gd name="T0" fmla="*/ 0 w 2208"/>
              <a:gd name="T1" fmla="*/ 0 h 720"/>
              <a:gd name="T2" fmla="*/ 0 w 2208"/>
              <a:gd name="T3" fmla="*/ 2147483646 h 720"/>
              <a:gd name="T4" fmla="*/ 2147483646 w 2208"/>
              <a:gd name="T5" fmla="*/ 2147483646 h 720"/>
              <a:gd name="T6" fmla="*/ 2147483646 w 2208"/>
              <a:gd name="T7" fmla="*/ 2147483646 h 720"/>
              <a:gd name="T8" fmla="*/ 2147483646 w 2208"/>
              <a:gd name="T9" fmla="*/ 2147483646 h 720"/>
              <a:gd name="T10" fmla="*/ 2147483646 w 2208"/>
              <a:gd name="T11" fmla="*/ 2147483646 h 720"/>
              <a:gd name="T12" fmla="*/ 2147483646 w 2208"/>
              <a:gd name="T13" fmla="*/ 2147483646 h 720"/>
              <a:gd name="T14" fmla="*/ 2147483646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8"/>
              <a:gd name="T28" fmla="*/ 0 h 720"/>
              <a:gd name="T29" fmla="*/ 2208 w 2208"/>
              <a:gd name="T30" fmla="*/ 720 h 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375" name="Text Box 5"/>
          <p:cNvSpPr txBox="1">
            <a:spLocks noChangeArrowheads="1"/>
          </p:cNvSpPr>
          <p:nvPr/>
        </p:nvSpPr>
        <p:spPr bwMode="auto">
          <a:xfrm>
            <a:off x="1266825" y="204668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latin typeface="Times New Roman" panose="02020603050405020304" pitchFamily="18" charset="0"/>
                <a:ea typeface="宋体" panose="02010600030101010101" pitchFamily="2" charset="-122"/>
              </a:rPr>
              <a:t>Ｃ语言</a:t>
            </a:r>
          </a:p>
        </p:txBody>
      </p:sp>
      <p:sp>
        <p:nvSpPr>
          <p:cNvPr id="58376" name="Text Box 6"/>
          <p:cNvSpPr txBox="1">
            <a:spLocks noChangeArrowheads="1"/>
          </p:cNvSpPr>
          <p:nvPr/>
        </p:nvSpPr>
        <p:spPr bwMode="auto">
          <a:xfrm>
            <a:off x="1985963" y="2502694"/>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latin typeface="Times New Roman" panose="02020603050405020304" pitchFamily="18" charset="0"/>
                <a:ea typeface="宋体" panose="02010600030101010101" pitchFamily="2" charset="-122"/>
              </a:rPr>
              <a:t>Ｃ语言</a:t>
            </a:r>
          </a:p>
        </p:txBody>
      </p:sp>
      <p:sp>
        <p:nvSpPr>
          <p:cNvPr id="58377" name="Text Box 7"/>
          <p:cNvSpPr txBox="1">
            <a:spLocks noChangeArrowheads="1"/>
          </p:cNvSpPr>
          <p:nvPr/>
        </p:nvSpPr>
        <p:spPr bwMode="auto">
          <a:xfrm>
            <a:off x="3002757" y="204668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latin typeface="Times New Roman" panose="02020603050405020304" pitchFamily="18" charset="0"/>
                <a:ea typeface="宋体" panose="02010600030101010101" pitchFamily="2" charset="-122"/>
              </a:rPr>
              <a:t>Ｂ机器</a:t>
            </a:r>
          </a:p>
        </p:txBody>
      </p:sp>
      <p:sp>
        <p:nvSpPr>
          <p:cNvPr id="58378" name="Freeform 8"/>
          <p:cNvSpPr>
            <a:spLocks/>
          </p:cNvSpPr>
          <p:nvPr/>
        </p:nvSpPr>
        <p:spPr bwMode="auto">
          <a:xfrm>
            <a:off x="3200401" y="2487216"/>
            <a:ext cx="2659856" cy="856059"/>
          </a:xfrm>
          <a:custGeom>
            <a:avLst/>
            <a:gdLst>
              <a:gd name="T0" fmla="*/ 0 w 2208"/>
              <a:gd name="T1" fmla="*/ 0 h 720"/>
              <a:gd name="T2" fmla="*/ 0 w 2208"/>
              <a:gd name="T3" fmla="*/ 2147483646 h 720"/>
              <a:gd name="T4" fmla="*/ 2147483646 w 2208"/>
              <a:gd name="T5" fmla="*/ 2147483646 h 720"/>
              <a:gd name="T6" fmla="*/ 2147483646 w 2208"/>
              <a:gd name="T7" fmla="*/ 2147483646 h 720"/>
              <a:gd name="T8" fmla="*/ 2147483646 w 2208"/>
              <a:gd name="T9" fmla="*/ 2147483646 h 720"/>
              <a:gd name="T10" fmla="*/ 2147483646 w 2208"/>
              <a:gd name="T11" fmla="*/ 2147483646 h 720"/>
              <a:gd name="T12" fmla="*/ 2147483646 w 2208"/>
              <a:gd name="T13" fmla="*/ 2147483646 h 720"/>
              <a:gd name="T14" fmla="*/ 2147483646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8"/>
              <a:gd name="T28" fmla="*/ 0 h 720"/>
              <a:gd name="T29" fmla="*/ 2208 w 2208"/>
              <a:gd name="T30" fmla="*/ 720 h 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379" name="Text Box 9"/>
          <p:cNvSpPr txBox="1">
            <a:spLocks noChangeArrowheads="1"/>
          </p:cNvSpPr>
          <p:nvPr/>
        </p:nvSpPr>
        <p:spPr bwMode="auto">
          <a:xfrm>
            <a:off x="3237310" y="2502694"/>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solidFill>
                  <a:srgbClr val="FF0000"/>
                </a:solidFill>
                <a:latin typeface="Times New Roman" panose="02020603050405020304" pitchFamily="18" charset="0"/>
                <a:ea typeface="宋体" panose="02010600030101010101" pitchFamily="2" charset="-122"/>
              </a:rPr>
              <a:t>Ｃ语言</a:t>
            </a:r>
          </a:p>
        </p:txBody>
      </p:sp>
      <p:sp>
        <p:nvSpPr>
          <p:cNvPr id="58380" name="Text Box 10"/>
          <p:cNvSpPr txBox="1">
            <a:spLocks noChangeArrowheads="1"/>
          </p:cNvSpPr>
          <p:nvPr/>
        </p:nvSpPr>
        <p:spPr bwMode="auto">
          <a:xfrm>
            <a:off x="4104085" y="2958704"/>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solidFill>
                  <a:srgbClr val="FF0000"/>
                </a:solidFill>
                <a:latin typeface="Times New Roman" panose="02020603050405020304" pitchFamily="18" charset="0"/>
                <a:ea typeface="宋体" panose="02010600030101010101" pitchFamily="2" charset="-122"/>
              </a:rPr>
              <a:t>Ａ机器</a:t>
            </a:r>
          </a:p>
        </p:txBody>
      </p:sp>
      <p:sp>
        <p:nvSpPr>
          <p:cNvPr id="58381" name="Text Box 11"/>
          <p:cNvSpPr txBox="1">
            <a:spLocks noChangeArrowheads="1"/>
          </p:cNvSpPr>
          <p:nvPr/>
        </p:nvSpPr>
        <p:spPr bwMode="auto">
          <a:xfrm>
            <a:off x="4991100" y="2502694"/>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solidFill>
                  <a:srgbClr val="FF0000"/>
                </a:solidFill>
                <a:latin typeface="宋体" panose="02010600030101010101" pitchFamily="2" charset="-122"/>
                <a:ea typeface="宋体" panose="02010600030101010101" pitchFamily="2" charset="-122"/>
              </a:rPr>
              <a:t>Ｂ</a:t>
            </a:r>
            <a:r>
              <a:rPr kumimoji="1" lang="zh-CN" altLang="en-US" sz="1800">
                <a:solidFill>
                  <a:srgbClr val="FF0000"/>
                </a:solidFill>
                <a:latin typeface="Times New Roman" panose="02020603050405020304" pitchFamily="18" charset="0"/>
                <a:ea typeface="宋体" panose="02010600030101010101" pitchFamily="2" charset="-122"/>
              </a:rPr>
              <a:t>机器</a:t>
            </a:r>
          </a:p>
        </p:txBody>
      </p:sp>
      <p:sp>
        <p:nvSpPr>
          <p:cNvPr id="58382" name="Freeform 12"/>
          <p:cNvSpPr>
            <a:spLocks/>
          </p:cNvSpPr>
          <p:nvPr/>
        </p:nvSpPr>
        <p:spPr bwMode="auto">
          <a:xfrm>
            <a:off x="5191126" y="2031207"/>
            <a:ext cx="2659856" cy="856060"/>
          </a:xfrm>
          <a:custGeom>
            <a:avLst/>
            <a:gdLst>
              <a:gd name="T0" fmla="*/ 0 w 2208"/>
              <a:gd name="T1" fmla="*/ 0 h 720"/>
              <a:gd name="T2" fmla="*/ 0 w 2208"/>
              <a:gd name="T3" fmla="*/ 2147483646 h 720"/>
              <a:gd name="T4" fmla="*/ 2147483646 w 2208"/>
              <a:gd name="T5" fmla="*/ 2147483646 h 720"/>
              <a:gd name="T6" fmla="*/ 2147483646 w 2208"/>
              <a:gd name="T7" fmla="*/ 2147483646 h 720"/>
              <a:gd name="T8" fmla="*/ 2147483646 w 2208"/>
              <a:gd name="T9" fmla="*/ 2147483646 h 720"/>
              <a:gd name="T10" fmla="*/ 2147483646 w 2208"/>
              <a:gd name="T11" fmla="*/ 2147483646 h 720"/>
              <a:gd name="T12" fmla="*/ 2147483646 w 2208"/>
              <a:gd name="T13" fmla="*/ 2147483646 h 720"/>
              <a:gd name="T14" fmla="*/ 2147483646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8"/>
              <a:gd name="T28" fmla="*/ 0 h 720"/>
              <a:gd name="T29" fmla="*/ 2208 w 2208"/>
              <a:gd name="T30" fmla="*/ 720 h 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383" name="Text Box 13"/>
          <p:cNvSpPr txBox="1">
            <a:spLocks noChangeArrowheads="1"/>
          </p:cNvSpPr>
          <p:nvPr/>
        </p:nvSpPr>
        <p:spPr bwMode="auto">
          <a:xfrm>
            <a:off x="5228035" y="204668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solidFill>
                  <a:srgbClr val="FF0000"/>
                </a:solidFill>
                <a:latin typeface="Times New Roman" panose="02020603050405020304" pitchFamily="18" charset="0"/>
                <a:ea typeface="宋体" panose="02010600030101010101" pitchFamily="2" charset="-122"/>
              </a:rPr>
              <a:t>Ｃ语言</a:t>
            </a:r>
          </a:p>
        </p:txBody>
      </p:sp>
      <p:sp>
        <p:nvSpPr>
          <p:cNvPr id="58384" name="Text Box 14"/>
          <p:cNvSpPr txBox="1">
            <a:spLocks noChangeArrowheads="1"/>
          </p:cNvSpPr>
          <p:nvPr/>
        </p:nvSpPr>
        <p:spPr bwMode="auto">
          <a:xfrm>
            <a:off x="6055519" y="2502694"/>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solidFill>
                  <a:srgbClr val="FF0000"/>
                </a:solidFill>
                <a:latin typeface="Times New Roman" panose="02020603050405020304" pitchFamily="18" charset="0"/>
                <a:ea typeface="宋体" panose="02010600030101010101" pitchFamily="2" charset="-122"/>
              </a:rPr>
              <a:t>Ｂ机器</a:t>
            </a:r>
          </a:p>
        </p:txBody>
      </p:sp>
      <p:sp>
        <p:nvSpPr>
          <p:cNvPr id="58385" name="Text Box 15"/>
          <p:cNvSpPr txBox="1">
            <a:spLocks noChangeArrowheads="1"/>
          </p:cNvSpPr>
          <p:nvPr/>
        </p:nvSpPr>
        <p:spPr bwMode="auto">
          <a:xfrm>
            <a:off x="6883004" y="204668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solidFill>
                  <a:srgbClr val="FF0000"/>
                </a:solidFill>
                <a:latin typeface="Times New Roman" panose="02020603050405020304" pitchFamily="18" charset="0"/>
                <a:ea typeface="宋体" panose="02010600030101010101" pitchFamily="2" charset="-122"/>
              </a:rPr>
              <a:t>Ｂ机器</a:t>
            </a:r>
          </a:p>
        </p:txBody>
      </p:sp>
      <p:sp>
        <p:nvSpPr>
          <p:cNvPr id="961552" name="Text Box 16"/>
          <p:cNvSpPr txBox="1">
            <a:spLocks noChangeArrowheads="1"/>
          </p:cNvSpPr>
          <p:nvPr/>
        </p:nvSpPr>
        <p:spPr bwMode="auto">
          <a:xfrm>
            <a:off x="1879998" y="3286125"/>
            <a:ext cx="1182290" cy="381806"/>
          </a:xfrm>
          <a:prstGeom prst="rect">
            <a:avLst/>
          </a:prstGeom>
          <a:noFill/>
          <a:ln w="9525">
            <a:noFill/>
            <a:miter lim="800000"/>
            <a:headEnd/>
            <a:tailEnd/>
          </a:ln>
          <a:effectLst/>
        </p:spPr>
        <p:txBody>
          <a:bodyPr lIns="69056" tIns="34529" rIns="69056" bIns="34529">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100" b="1">
                <a:effectLst>
                  <a:outerShdw blurRad="38100" dist="38100" dir="2700000" algn="tl">
                    <a:srgbClr val="C0C0C0"/>
                  </a:outerShdw>
                </a:effectLst>
                <a:latin typeface="宋体" pitchFamily="2" charset="-122"/>
              </a:rPr>
              <a:t>P</a:t>
            </a:r>
            <a:r>
              <a:rPr kumimoji="1" lang="en-US" altLang="zh-CN" sz="1350" b="1" baseline="-25000">
                <a:effectLst>
                  <a:outerShdw blurRad="38100" dist="38100" dir="2700000" algn="tl">
                    <a:srgbClr val="C0C0C0"/>
                  </a:outerShdw>
                </a:effectLst>
                <a:latin typeface="宋体" pitchFamily="2" charset="-122"/>
              </a:rPr>
              <a:t>0</a:t>
            </a:r>
          </a:p>
        </p:txBody>
      </p:sp>
      <p:sp>
        <p:nvSpPr>
          <p:cNvPr id="961553" name="Text Box 17"/>
          <p:cNvSpPr txBox="1">
            <a:spLocks noChangeArrowheads="1"/>
          </p:cNvSpPr>
          <p:nvPr/>
        </p:nvSpPr>
        <p:spPr bwMode="auto">
          <a:xfrm>
            <a:off x="6136481" y="3057525"/>
            <a:ext cx="887016" cy="381806"/>
          </a:xfrm>
          <a:prstGeom prst="rect">
            <a:avLst/>
          </a:prstGeom>
          <a:noFill/>
          <a:ln w="9525">
            <a:noFill/>
            <a:miter lim="800000"/>
            <a:headEnd/>
            <a:tailEnd/>
          </a:ln>
          <a:effectLst/>
        </p:spPr>
        <p:txBody>
          <a:bodyPr lIns="69056" tIns="34529" rIns="69056" bIns="34529">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100" b="1">
                <a:effectLst>
                  <a:outerShdw blurRad="38100" dist="38100" dir="2700000" algn="tl">
                    <a:srgbClr val="C0C0C0"/>
                  </a:outerShdw>
                </a:effectLst>
                <a:latin typeface="宋体" pitchFamily="2" charset="-122"/>
              </a:rPr>
              <a:t>P</a:t>
            </a:r>
            <a:r>
              <a:rPr kumimoji="1" lang="en-US" altLang="zh-CN" sz="1350" b="1" baseline="-25000">
                <a:effectLst>
                  <a:outerShdw blurRad="38100" dist="38100" dir="2700000" algn="tl">
                    <a:srgbClr val="C0C0C0"/>
                  </a:outerShdw>
                </a:effectLst>
                <a:latin typeface="宋体" pitchFamily="2" charset="-122"/>
              </a:rPr>
              <a:t>3</a:t>
            </a:r>
          </a:p>
        </p:txBody>
      </p:sp>
      <p:sp>
        <p:nvSpPr>
          <p:cNvPr id="58388" name="Freeform 18"/>
          <p:cNvSpPr>
            <a:spLocks/>
          </p:cNvSpPr>
          <p:nvPr/>
        </p:nvSpPr>
        <p:spPr bwMode="auto">
          <a:xfrm>
            <a:off x="3180160" y="663179"/>
            <a:ext cx="2661047" cy="854869"/>
          </a:xfrm>
          <a:custGeom>
            <a:avLst/>
            <a:gdLst>
              <a:gd name="T0" fmla="*/ 0 w 2208"/>
              <a:gd name="T1" fmla="*/ 0 h 720"/>
              <a:gd name="T2" fmla="*/ 0 w 2208"/>
              <a:gd name="T3" fmla="*/ 2147483646 h 720"/>
              <a:gd name="T4" fmla="*/ 2147483646 w 2208"/>
              <a:gd name="T5" fmla="*/ 2147483646 h 720"/>
              <a:gd name="T6" fmla="*/ 2147483646 w 2208"/>
              <a:gd name="T7" fmla="*/ 2147483646 h 720"/>
              <a:gd name="T8" fmla="*/ 2147483646 w 2208"/>
              <a:gd name="T9" fmla="*/ 2147483646 h 720"/>
              <a:gd name="T10" fmla="*/ 2147483646 w 2208"/>
              <a:gd name="T11" fmla="*/ 2147483646 h 720"/>
              <a:gd name="T12" fmla="*/ 2147483646 w 2208"/>
              <a:gd name="T13" fmla="*/ 2147483646 h 720"/>
              <a:gd name="T14" fmla="*/ 2147483646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8"/>
              <a:gd name="T28" fmla="*/ 0 h 720"/>
              <a:gd name="T29" fmla="*/ 2208 w 2208"/>
              <a:gd name="T30" fmla="*/ 720 h 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389" name="Freeform 19"/>
          <p:cNvSpPr>
            <a:spLocks/>
          </p:cNvSpPr>
          <p:nvPr/>
        </p:nvSpPr>
        <p:spPr bwMode="auto">
          <a:xfrm>
            <a:off x="1170385" y="207169"/>
            <a:ext cx="2659856" cy="854869"/>
          </a:xfrm>
          <a:custGeom>
            <a:avLst/>
            <a:gdLst>
              <a:gd name="T0" fmla="*/ 0 w 2208"/>
              <a:gd name="T1" fmla="*/ 0 h 720"/>
              <a:gd name="T2" fmla="*/ 0 w 2208"/>
              <a:gd name="T3" fmla="*/ 2147483646 h 720"/>
              <a:gd name="T4" fmla="*/ 2147483646 w 2208"/>
              <a:gd name="T5" fmla="*/ 2147483646 h 720"/>
              <a:gd name="T6" fmla="*/ 2147483646 w 2208"/>
              <a:gd name="T7" fmla="*/ 2147483646 h 720"/>
              <a:gd name="T8" fmla="*/ 2147483646 w 2208"/>
              <a:gd name="T9" fmla="*/ 2147483646 h 720"/>
              <a:gd name="T10" fmla="*/ 2147483646 w 2208"/>
              <a:gd name="T11" fmla="*/ 2147483646 h 720"/>
              <a:gd name="T12" fmla="*/ 2147483646 w 2208"/>
              <a:gd name="T13" fmla="*/ 2147483646 h 720"/>
              <a:gd name="T14" fmla="*/ 2147483646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8"/>
              <a:gd name="T28" fmla="*/ 0 h 720"/>
              <a:gd name="T29" fmla="*/ 2208 w 2208"/>
              <a:gd name="T30" fmla="*/ 720 h 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390" name="Text Box 20"/>
          <p:cNvSpPr txBox="1">
            <a:spLocks noChangeArrowheads="1"/>
          </p:cNvSpPr>
          <p:nvPr/>
        </p:nvSpPr>
        <p:spPr bwMode="auto">
          <a:xfrm>
            <a:off x="1170385" y="264319"/>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latin typeface="Times New Roman" panose="02020603050405020304" pitchFamily="18" charset="0"/>
                <a:ea typeface="宋体" panose="02010600030101010101" pitchFamily="2" charset="-122"/>
              </a:rPr>
              <a:t>Ｃ语言</a:t>
            </a:r>
          </a:p>
        </p:txBody>
      </p:sp>
      <p:sp>
        <p:nvSpPr>
          <p:cNvPr id="58391" name="Text Box 21"/>
          <p:cNvSpPr txBox="1">
            <a:spLocks noChangeArrowheads="1"/>
          </p:cNvSpPr>
          <p:nvPr/>
        </p:nvSpPr>
        <p:spPr bwMode="auto">
          <a:xfrm>
            <a:off x="1939529" y="678656"/>
            <a:ext cx="9973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latin typeface="Times New Roman" panose="02020603050405020304" pitchFamily="18" charset="0"/>
                <a:ea typeface="宋体" panose="02010600030101010101" pitchFamily="2" charset="-122"/>
              </a:rPr>
              <a:t>Ｃ语  言</a:t>
            </a:r>
          </a:p>
        </p:txBody>
      </p:sp>
      <p:sp>
        <p:nvSpPr>
          <p:cNvPr id="58392" name="Text Box 22"/>
          <p:cNvSpPr txBox="1">
            <a:spLocks noChangeArrowheads="1"/>
          </p:cNvSpPr>
          <p:nvPr/>
        </p:nvSpPr>
        <p:spPr bwMode="auto">
          <a:xfrm>
            <a:off x="2944416" y="264319"/>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latin typeface="Times New Roman" panose="02020603050405020304" pitchFamily="18" charset="0"/>
                <a:ea typeface="宋体" panose="02010600030101010101" pitchFamily="2" charset="-122"/>
              </a:rPr>
              <a:t>Ｂ机器</a:t>
            </a:r>
          </a:p>
        </p:txBody>
      </p:sp>
      <p:sp>
        <p:nvSpPr>
          <p:cNvPr id="58393" name="Text Box 23"/>
          <p:cNvSpPr txBox="1">
            <a:spLocks noChangeArrowheads="1"/>
          </p:cNvSpPr>
          <p:nvPr/>
        </p:nvSpPr>
        <p:spPr bwMode="auto">
          <a:xfrm>
            <a:off x="3180160" y="663179"/>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solidFill>
                  <a:srgbClr val="FF0000"/>
                </a:solidFill>
                <a:latin typeface="Times New Roman" panose="02020603050405020304" pitchFamily="18" charset="0"/>
                <a:ea typeface="宋体" panose="02010600030101010101" pitchFamily="2" charset="-122"/>
              </a:rPr>
              <a:t>Ｃ语言</a:t>
            </a:r>
          </a:p>
        </p:txBody>
      </p:sp>
      <p:sp>
        <p:nvSpPr>
          <p:cNvPr id="58394" name="Text Box 24"/>
          <p:cNvSpPr txBox="1">
            <a:spLocks noChangeArrowheads="1"/>
          </p:cNvSpPr>
          <p:nvPr/>
        </p:nvSpPr>
        <p:spPr bwMode="auto">
          <a:xfrm>
            <a:off x="4067175" y="1119188"/>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solidFill>
                  <a:srgbClr val="FF0000"/>
                </a:solidFill>
                <a:latin typeface="Times New Roman" panose="02020603050405020304" pitchFamily="18" charset="0"/>
                <a:ea typeface="宋体" panose="02010600030101010101" pitchFamily="2" charset="-122"/>
              </a:rPr>
              <a:t>Ａ机器</a:t>
            </a:r>
          </a:p>
        </p:txBody>
      </p:sp>
      <p:sp>
        <p:nvSpPr>
          <p:cNvPr id="58395" name="Text Box 25"/>
          <p:cNvSpPr txBox="1">
            <a:spLocks noChangeArrowheads="1"/>
          </p:cNvSpPr>
          <p:nvPr/>
        </p:nvSpPr>
        <p:spPr bwMode="auto">
          <a:xfrm>
            <a:off x="5072063" y="735806"/>
            <a:ext cx="8162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en-US" altLang="zh-CN" sz="1800">
                <a:solidFill>
                  <a:srgbClr val="FF0000"/>
                </a:solidFill>
                <a:latin typeface="Times New Roman" panose="02020603050405020304" pitchFamily="18" charset="0"/>
                <a:ea typeface="宋体" panose="02010600030101010101" pitchFamily="2" charset="-122"/>
              </a:rPr>
              <a:t>A</a:t>
            </a:r>
            <a:r>
              <a:rPr kumimoji="1" lang="zh-CN" altLang="en-US" sz="1800">
                <a:solidFill>
                  <a:srgbClr val="FF0000"/>
                </a:solidFill>
                <a:latin typeface="Times New Roman" panose="02020603050405020304" pitchFamily="18" charset="0"/>
                <a:ea typeface="宋体" panose="02010600030101010101" pitchFamily="2" charset="-122"/>
              </a:rPr>
              <a:t>机器</a:t>
            </a:r>
          </a:p>
        </p:txBody>
      </p:sp>
      <p:sp>
        <p:nvSpPr>
          <p:cNvPr id="58396" name="Freeform 26"/>
          <p:cNvSpPr>
            <a:spLocks/>
          </p:cNvSpPr>
          <p:nvPr/>
        </p:nvSpPr>
        <p:spPr bwMode="auto">
          <a:xfrm>
            <a:off x="5131594" y="264319"/>
            <a:ext cx="2659856" cy="854869"/>
          </a:xfrm>
          <a:custGeom>
            <a:avLst/>
            <a:gdLst>
              <a:gd name="T0" fmla="*/ 0 w 2208"/>
              <a:gd name="T1" fmla="*/ 0 h 720"/>
              <a:gd name="T2" fmla="*/ 0 w 2208"/>
              <a:gd name="T3" fmla="*/ 2147483646 h 720"/>
              <a:gd name="T4" fmla="*/ 2147483646 w 2208"/>
              <a:gd name="T5" fmla="*/ 2147483646 h 720"/>
              <a:gd name="T6" fmla="*/ 2147483646 w 2208"/>
              <a:gd name="T7" fmla="*/ 2147483646 h 720"/>
              <a:gd name="T8" fmla="*/ 2147483646 w 2208"/>
              <a:gd name="T9" fmla="*/ 2147483646 h 720"/>
              <a:gd name="T10" fmla="*/ 2147483646 w 2208"/>
              <a:gd name="T11" fmla="*/ 2147483646 h 720"/>
              <a:gd name="T12" fmla="*/ 2147483646 w 2208"/>
              <a:gd name="T13" fmla="*/ 2147483646 h 720"/>
              <a:gd name="T14" fmla="*/ 2147483646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8"/>
              <a:gd name="T28" fmla="*/ 0 h 720"/>
              <a:gd name="T29" fmla="*/ 2208 w 2208"/>
              <a:gd name="T30" fmla="*/ 720 h 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397" name="Text Box 27"/>
          <p:cNvSpPr txBox="1">
            <a:spLocks noChangeArrowheads="1"/>
          </p:cNvSpPr>
          <p:nvPr/>
        </p:nvSpPr>
        <p:spPr bwMode="auto">
          <a:xfrm>
            <a:off x="5072063" y="264319"/>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solidFill>
                  <a:srgbClr val="FF0000"/>
                </a:solidFill>
                <a:latin typeface="Times New Roman" panose="02020603050405020304" pitchFamily="18" charset="0"/>
                <a:ea typeface="宋体" panose="02010600030101010101" pitchFamily="2" charset="-122"/>
              </a:rPr>
              <a:t>Ｃ语言</a:t>
            </a:r>
          </a:p>
        </p:txBody>
      </p:sp>
      <p:sp>
        <p:nvSpPr>
          <p:cNvPr id="58398" name="Text Box 28"/>
          <p:cNvSpPr txBox="1">
            <a:spLocks noChangeArrowheads="1"/>
          </p:cNvSpPr>
          <p:nvPr/>
        </p:nvSpPr>
        <p:spPr bwMode="auto">
          <a:xfrm>
            <a:off x="5899548" y="735806"/>
            <a:ext cx="8162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en-US" altLang="zh-CN" sz="1800">
                <a:solidFill>
                  <a:srgbClr val="FF0000"/>
                </a:solidFill>
                <a:latin typeface="Times New Roman" panose="02020603050405020304" pitchFamily="18" charset="0"/>
                <a:ea typeface="宋体" panose="02010600030101010101" pitchFamily="2" charset="-122"/>
              </a:rPr>
              <a:t>A</a:t>
            </a:r>
            <a:r>
              <a:rPr kumimoji="1" lang="zh-CN" altLang="en-US" sz="1800">
                <a:solidFill>
                  <a:srgbClr val="FF0000"/>
                </a:solidFill>
                <a:latin typeface="Times New Roman" panose="02020603050405020304" pitchFamily="18" charset="0"/>
                <a:ea typeface="宋体" panose="02010600030101010101" pitchFamily="2" charset="-122"/>
              </a:rPr>
              <a:t>机器</a:t>
            </a:r>
          </a:p>
        </p:txBody>
      </p:sp>
      <p:sp>
        <p:nvSpPr>
          <p:cNvPr id="58399" name="Text Box 29"/>
          <p:cNvSpPr txBox="1">
            <a:spLocks noChangeArrowheads="1"/>
          </p:cNvSpPr>
          <p:nvPr/>
        </p:nvSpPr>
        <p:spPr bwMode="auto">
          <a:xfrm>
            <a:off x="6786563" y="321469"/>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solidFill>
                  <a:srgbClr val="FF0000"/>
                </a:solidFill>
                <a:latin typeface="Times New Roman" panose="02020603050405020304" pitchFamily="18" charset="0"/>
                <a:ea typeface="宋体" panose="02010600030101010101" pitchFamily="2" charset="-122"/>
              </a:rPr>
              <a:t>Ｂ机器</a:t>
            </a:r>
          </a:p>
        </p:txBody>
      </p:sp>
      <p:sp>
        <p:nvSpPr>
          <p:cNvPr id="961566" name="Text Box 30"/>
          <p:cNvSpPr txBox="1">
            <a:spLocks noChangeArrowheads="1"/>
          </p:cNvSpPr>
          <p:nvPr/>
        </p:nvSpPr>
        <p:spPr bwMode="auto">
          <a:xfrm>
            <a:off x="1879997" y="1404938"/>
            <a:ext cx="1004888" cy="381806"/>
          </a:xfrm>
          <a:prstGeom prst="rect">
            <a:avLst/>
          </a:prstGeom>
          <a:noFill/>
          <a:ln w="9525">
            <a:noFill/>
            <a:miter lim="800000"/>
            <a:headEnd/>
            <a:tailEnd/>
          </a:ln>
          <a:effectLst/>
        </p:spPr>
        <p:txBody>
          <a:bodyPr lIns="69056" tIns="34529" rIns="69056" bIns="34529">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100" b="1">
                <a:effectLst>
                  <a:outerShdw blurRad="38100" dist="38100" dir="2700000" algn="tl">
                    <a:srgbClr val="C0C0C0"/>
                  </a:outerShdw>
                </a:effectLst>
                <a:latin typeface="宋体" pitchFamily="2" charset="-122"/>
              </a:rPr>
              <a:t>P</a:t>
            </a:r>
            <a:r>
              <a:rPr kumimoji="1" lang="en-US" altLang="zh-CN" sz="1350" b="1" baseline="-25000">
                <a:effectLst>
                  <a:outerShdw blurRad="38100" dist="38100" dir="2700000" algn="tl">
                    <a:srgbClr val="C0C0C0"/>
                  </a:outerShdw>
                </a:effectLst>
                <a:latin typeface="宋体" pitchFamily="2" charset="-122"/>
              </a:rPr>
              <a:t>0</a:t>
            </a:r>
          </a:p>
        </p:txBody>
      </p:sp>
      <p:sp>
        <p:nvSpPr>
          <p:cNvPr id="961567" name="Text Box 31"/>
          <p:cNvSpPr txBox="1">
            <a:spLocks noChangeArrowheads="1"/>
          </p:cNvSpPr>
          <p:nvPr/>
        </p:nvSpPr>
        <p:spPr bwMode="auto">
          <a:xfrm>
            <a:off x="3949304" y="1518047"/>
            <a:ext cx="827484" cy="381806"/>
          </a:xfrm>
          <a:prstGeom prst="rect">
            <a:avLst/>
          </a:prstGeom>
          <a:noFill/>
          <a:ln w="9525">
            <a:noFill/>
            <a:miter lim="800000"/>
            <a:headEnd/>
            <a:tailEnd/>
          </a:ln>
          <a:effectLst/>
        </p:spPr>
        <p:txBody>
          <a:bodyPr lIns="69056" tIns="34529" rIns="69056" bIns="34529">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100" b="1">
                <a:effectLst>
                  <a:outerShdw blurRad="38100" dist="38100" dir="2700000" algn="tl">
                    <a:srgbClr val="C0C0C0"/>
                  </a:outerShdw>
                </a:effectLst>
                <a:latin typeface="宋体" pitchFamily="2" charset="-122"/>
              </a:rPr>
              <a:t>P</a:t>
            </a:r>
            <a:r>
              <a:rPr kumimoji="1" lang="en-US" altLang="zh-CN" sz="1350" b="1" baseline="-25000">
                <a:effectLst>
                  <a:outerShdw blurRad="38100" dist="38100" dir="2700000" algn="tl">
                    <a:srgbClr val="C0C0C0"/>
                  </a:outerShdw>
                </a:effectLst>
                <a:latin typeface="宋体" pitchFamily="2" charset="-122"/>
              </a:rPr>
              <a:t>1</a:t>
            </a:r>
          </a:p>
        </p:txBody>
      </p:sp>
      <p:sp>
        <p:nvSpPr>
          <p:cNvPr id="961568" name="Text Box 32"/>
          <p:cNvSpPr txBox="1">
            <a:spLocks noChangeArrowheads="1"/>
          </p:cNvSpPr>
          <p:nvPr/>
        </p:nvSpPr>
        <p:spPr bwMode="auto">
          <a:xfrm>
            <a:off x="6076951" y="1404938"/>
            <a:ext cx="946547" cy="381806"/>
          </a:xfrm>
          <a:prstGeom prst="rect">
            <a:avLst/>
          </a:prstGeom>
          <a:noFill/>
          <a:ln w="9525">
            <a:noFill/>
            <a:miter lim="800000"/>
            <a:headEnd/>
            <a:tailEnd/>
          </a:ln>
          <a:effectLst/>
        </p:spPr>
        <p:txBody>
          <a:bodyPr lIns="69056" tIns="34529" rIns="69056" bIns="34529">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100" b="1">
                <a:effectLst>
                  <a:outerShdw blurRad="38100" dist="38100" dir="2700000" algn="tl">
                    <a:srgbClr val="C0C0C0"/>
                  </a:outerShdw>
                </a:effectLst>
                <a:latin typeface="宋体" pitchFamily="2" charset="-122"/>
              </a:rPr>
              <a:t>P</a:t>
            </a:r>
            <a:r>
              <a:rPr kumimoji="1" lang="en-US" altLang="zh-CN" sz="1350" b="1" baseline="-25000">
                <a:effectLst>
                  <a:outerShdw blurRad="38100" dist="38100" dir="2700000" algn="tl">
                    <a:srgbClr val="C0C0C0"/>
                  </a:outerShdw>
                </a:effectLst>
                <a:latin typeface="宋体" pitchFamily="2" charset="-122"/>
              </a:rPr>
              <a:t>2</a:t>
            </a:r>
          </a:p>
        </p:txBody>
      </p:sp>
      <p:sp>
        <p:nvSpPr>
          <p:cNvPr id="58403" name="Freeform 33"/>
          <p:cNvSpPr>
            <a:spLocks/>
          </p:cNvSpPr>
          <p:nvPr/>
        </p:nvSpPr>
        <p:spPr bwMode="auto">
          <a:xfrm>
            <a:off x="4658916" y="1140619"/>
            <a:ext cx="1359694" cy="1312069"/>
          </a:xfrm>
          <a:custGeom>
            <a:avLst/>
            <a:gdLst>
              <a:gd name="T0" fmla="*/ 2147483646 w 1104"/>
              <a:gd name="T1" fmla="*/ 0 h 1104"/>
              <a:gd name="T2" fmla="*/ 2147483646 w 1104"/>
              <a:gd name="T3" fmla="*/ 2147483646 h 1104"/>
              <a:gd name="T4" fmla="*/ 2147483646 w 1104"/>
              <a:gd name="T5" fmla="*/ 2147483646 h 1104"/>
              <a:gd name="T6" fmla="*/ 2147483646 w 1104"/>
              <a:gd name="T7" fmla="*/ 2147483646 h 1104"/>
              <a:gd name="T8" fmla="*/ 2147483646 w 1104"/>
              <a:gd name="T9" fmla="*/ 2147483646 h 1104"/>
              <a:gd name="T10" fmla="*/ 2147483646 w 1104"/>
              <a:gd name="T11" fmla="*/ 2147483646 h 1104"/>
              <a:gd name="T12" fmla="*/ 2147483646 w 1104"/>
              <a:gd name="T13" fmla="*/ 2147483646 h 1104"/>
              <a:gd name="T14" fmla="*/ 2147483646 w 1104"/>
              <a:gd name="T15" fmla="*/ 2147483646 h 1104"/>
              <a:gd name="T16" fmla="*/ 2147483646 w 1104"/>
              <a:gd name="T17" fmla="*/ 2147483646 h 1104"/>
              <a:gd name="T18" fmla="*/ 0 w 1104"/>
              <a:gd name="T19" fmla="*/ 2147483646 h 11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104"/>
              <a:gd name="T32" fmla="*/ 1104 w 1104"/>
              <a:gd name="T33" fmla="*/ 1104 h 11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104">
                <a:moveTo>
                  <a:pt x="1104" y="0"/>
                </a:moveTo>
                <a:cubicBezTo>
                  <a:pt x="1100" y="60"/>
                  <a:pt x="1096" y="120"/>
                  <a:pt x="1056" y="144"/>
                </a:cubicBezTo>
                <a:cubicBezTo>
                  <a:pt x="1016" y="168"/>
                  <a:pt x="904" y="112"/>
                  <a:pt x="864" y="144"/>
                </a:cubicBezTo>
                <a:cubicBezTo>
                  <a:pt x="824" y="176"/>
                  <a:pt x="864" y="296"/>
                  <a:pt x="816" y="336"/>
                </a:cubicBezTo>
                <a:cubicBezTo>
                  <a:pt x="768" y="376"/>
                  <a:pt x="624" y="344"/>
                  <a:pt x="576" y="384"/>
                </a:cubicBezTo>
                <a:cubicBezTo>
                  <a:pt x="528" y="424"/>
                  <a:pt x="576" y="528"/>
                  <a:pt x="528" y="576"/>
                </a:cubicBezTo>
                <a:cubicBezTo>
                  <a:pt x="480" y="624"/>
                  <a:pt x="336" y="624"/>
                  <a:pt x="288" y="672"/>
                </a:cubicBezTo>
                <a:cubicBezTo>
                  <a:pt x="240" y="720"/>
                  <a:pt x="280" y="816"/>
                  <a:pt x="240" y="864"/>
                </a:cubicBezTo>
                <a:cubicBezTo>
                  <a:pt x="200" y="912"/>
                  <a:pt x="88" y="920"/>
                  <a:pt x="48" y="960"/>
                </a:cubicBezTo>
                <a:cubicBezTo>
                  <a:pt x="8" y="1000"/>
                  <a:pt x="4" y="1052"/>
                  <a:pt x="0" y="1104"/>
                </a:cubicBezTo>
              </a:path>
            </a:pathLst>
          </a:custGeom>
          <a:noFill/>
          <a:ln w="28575">
            <a:solidFill>
              <a:schemeClr val="tx1"/>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wrap="none" lIns="69056" tIns="34529" rIns="69056" bIns="34529"/>
          <a:lstStyle/>
          <a:p>
            <a:endParaRPr lang="zh-CN" altLang="en-US"/>
          </a:p>
        </p:txBody>
      </p:sp>
      <p:sp>
        <p:nvSpPr>
          <p:cNvPr id="58404" name="Freeform 34"/>
          <p:cNvSpPr>
            <a:spLocks/>
          </p:cNvSpPr>
          <p:nvPr/>
        </p:nvSpPr>
        <p:spPr bwMode="auto">
          <a:xfrm>
            <a:off x="2412206" y="1083469"/>
            <a:ext cx="295275" cy="912019"/>
          </a:xfrm>
          <a:custGeom>
            <a:avLst/>
            <a:gdLst>
              <a:gd name="T0" fmla="*/ 2147483646 w 1104"/>
              <a:gd name="T1" fmla="*/ 0 h 1104"/>
              <a:gd name="T2" fmla="*/ 2147483646 w 1104"/>
              <a:gd name="T3" fmla="*/ 2147483646 h 1104"/>
              <a:gd name="T4" fmla="*/ 2147483646 w 1104"/>
              <a:gd name="T5" fmla="*/ 2147483646 h 1104"/>
              <a:gd name="T6" fmla="*/ 2147483646 w 1104"/>
              <a:gd name="T7" fmla="*/ 2147483646 h 1104"/>
              <a:gd name="T8" fmla="*/ 2147483646 w 1104"/>
              <a:gd name="T9" fmla="*/ 2147483646 h 1104"/>
              <a:gd name="T10" fmla="*/ 2147483646 w 1104"/>
              <a:gd name="T11" fmla="*/ 2147483646 h 1104"/>
              <a:gd name="T12" fmla="*/ 2147483646 w 1104"/>
              <a:gd name="T13" fmla="*/ 2147483646 h 1104"/>
              <a:gd name="T14" fmla="*/ 2147483646 w 1104"/>
              <a:gd name="T15" fmla="*/ 2147483646 h 1104"/>
              <a:gd name="T16" fmla="*/ 2147483646 w 1104"/>
              <a:gd name="T17" fmla="*/ 2147483646 h 1104"/>
              <a:gd name="T18" fmla="*/ 0 w 1104"/>
              <a:gd name="T19" fmla="*/ 2147483646 h 11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4"/>
              <a:gd name="T31" fmla="*/ 0 h 1104"/>
              <a:gd name="T32" fmla="*/ 1104 w 1104"/>
              <a:gd name="T33" fmla="*/ 1104 h 11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4" h="1104">
                <a:moveTo>
                  <a:pt x="1104" y="0"/>
                </a:moveTo>
                <a:cubicBezTo>
                  <a:pt x="1100" y="60"/>
                  <a:pt x="1096" y="120"/>
                  <a:pt x="1056" y="144"/>
                </a:cubicBezTo>
                <a:cubicBezTo>
                  <a:pt x="1016" y="168"/>
                  <a:pt x="904" y="112"/>
                  <a:pt x="864" y="144"/>
                </a:cubicBezTo>
                <a:cubicBezTo>
                  <a:pt x="824" y="176"/>
                  <a:pt x="864" y="296"/>
                  <a:pt x="816" y="336"/>
                </a:cubicBezTo>
                <a:cubicBezTo>
                  <a:pt x="768" y="376"/>
                  <a:pt x="624" y="344"/>
                  <a:pt x="576" y="384"/>
                </a:cubicBezTo>
                <a:cubicBezTo>
                  <a:pt x="528" y="424"/>
                  <a:pt x="576" y="528"/>
                  <a:pt x="528" y="576"/>
                </a:cubicBezTo>
                <a:cubicBezTo>
                  <a:pt x="480" y="624"/>
                  <a:pt x="336" y="624"/>
                  <a:pt x="288" y="672"/>
                </a:cubicBezTo>
                <a:cubicBezTo>
                  <a:pt x="240" y="720"/>
                  <a:pt x="280" y="816"/>
                  <a:pt x="240" y="864"/>
                </a:cubicBezTo>
                <a:cubicBezTo>
                  <a:pt x="200" y="912"/>
                  <a:pt x="88" y="920"/>
                  <a:pt x="48" y="960"/>
                </a:cubicBezTo>
                <a:cubicBezTo>
                  <a:pt x="8" y="1000"/>
                  <a:pt x="4" y="1052"/>
                  <a:pt x="0" y="1104"/>
                </a:cubicBezTo>
              </a:path>
            </a:pathLst>
          </a:custGeom>
          <a:noFill/>
          <a:ln w="28575">
            <a:solidFill>
              <a:schemeClr val="tx1"/>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wrap="none" lIns="69056" tIns="34529" rIns="69056" bIns="34529"/>
          <a:lstStyle/>
          <a:p>
            <a:endParaRPr lang="zh-CN" altLang="en-US"/>
          </a:p>
        </p:txBody>
      </p:sp>
      <p:sp>
        <p:nvSpPr>
          <p:cNvPr id="961571" name="AutoShape 35"/>
          <p:cNvSpPr>
            <a:spLocks noChangeArrowheads="1"/>
          </p:cNvSpPr>
          <p:nvPr/>
        </p:nvSpPr>
        <p:spPr bwMode="auto">
          <a:xfrm>
            <a:off x="5274469" y="3651647"/>
            <a:ext cx="1907381" cy="536972"/>
          </a:xfrm>
          <a:prstGeom prst="wedgeRoundRectCallout">
            <a:avLst>
              <a:gd name="adj1" fmla="val -54245"/>
              <a:gd name="adj2" fmla="val -100556"/>
              <a:gd name="adj3" fmla="val 16667"/>
            </a:avLst>
          </a:prstGeom>
          <a:solidFill>
            <a:schemeClr val="accent1"/>
          </a:solidFill>
          <a:ln w="9525">
            <a:solidFill>
              <a:schemeClr val="tx1"/>
            </a:solidFill>
            <a:miter lim="800000"/>
            <a:headEnd/>
            <a:tailEnd/>
          </a:ln>
          <a:effectLst/>
        </p:spPr>
        <p:txBody>
          <a:bodyPr lIns="69056" tIns="34529" rIns="69056" bIns="34529"/>
          <a:lstStyle/>
          <a:p>
            <a:pPr algn="ctr" defTabSz="211931">
              <a:lnSpc>
                <a:spcPct val="110000"/>
              </a:lnSpc>
              <a:spcBef>
                <a:spcPct val="20000"/>
              </a:spcBef>
              <a:buClr>
                <a:schemeClr val="folHlink"/>
              </a:buClr>
              <a:buSzPct val="75000"/>
              <a:tabLst>
                <a:tab pos="66675" algn="l"/>
              </a:tabLst>
              <a:defRPr/>
            </a:pPr>
            <a:r>
              <a:rPr kumimoji="1" lang="zh-CN" altLang="en-US" sz="2100" b="1">
                <a:effectLst>
                  <a:outerShdw blurRad="38100" dist="38100" dir="2700000" algn="tl">
                    <a:srgbClr val="FFFFFF"/>
                  </a:outerShdw>
                </a:effectLst>
                <a:latin typeface="宋体" pitchFamily="2" charset="-122"/>
              </a:rPr>
              <a:t>获得的工具</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61571"/>
                                        </p:tgtEl>
                                        <p:attrNameLst>
                                          <p:attrName>style.visibility</p:attrName>
                                        </p:attrNameLst>
                                      </p:cBhvr>
                                      <p:to>
                                        <p:strVal val="visible"/>
                                      </p:to>
                                    </p:set>
                                    <p:anim calcmode="lin" valueType="num">
                                      <p:cBhvr additive="base">
                                        <p:cTn id="7" dur="500" fill="hold"/>
                                        <p:tgtEl>
                                          <p:spTgt spid="961571"/>
                                        </p:tgtEl>
                                        <p:attrNameLst>
                                          <p:attrName>ppt_x</p:attrName>
                                        </p:attrNameLst>
                                      </p:cBhvr>
                                      <p:tavLst>
                                        <p:tav tm="0">
                                          <p:val>
                                            <p:strVal val="#ppt_x"/>
                                          </p:val>
                                        </p:tav>
                                        <p:tav tm="100000">
                                          <p:val>
                                            <p:strVal val="#ppt_x"/>
                                          </p:val>
                                        </p:tav>
                                      </p:tavLst>
                                    </p:anim>
                                    <p:anim calcmode="lin" valueType="num">
                                      <p:cBhvr additive="base">
                                        <p:cTn id="8" dur="500" fill="hold"/>
                                        <p:tgtEl>
                                          <p:spTgt spid="9615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1571"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 name="日期占位符 3"/>
          <p:cNvSpPr>
            <a:spLocks noGrp="1"/>
          </p:cNvSpPr>
          <p:nvPr>
            <p:ph type="dt" sz="quarter" idx="10"/>
          </p:nvPr>
        </p:nvSpPr>
        <p:spPr>
          <a:xfrm>
            <a:off x="1485900" y="4683919"/>
            <a:ext cx="1600200" cy="357188"/>
          </a:xfrm>
          <a:ln>
            <a:miter lim="800000"/>
            <a:headEnd/>
            <a:tailEnd/>
          </a:ln>
        </p:spPr>
        <p:txBody>
          <a:bodyPr anchor="t"/>
          <a:lstStyle/>
          <a:p>
            <a:pPr>
              <a:defRPr/>
            </a:pPr>
            <a:fld id="{028C606D-E180-4D0C-8D18-357513F8C94C}" type="datetime1">
              <a:rPr lang="zh-CN" altLang="en-US">
                <a:latin typeface="+mn-lt"/>
              </a:rPr>
              <a:pPr>
                <a:defRPr/>
              </a:pPr>
              <a:t>2024/3/5</a:t>
            </a:fld>
            <a:endParaRPr lang="en-US" altLang="zh-CN">
              <a:latin typeface="+mn-lt"/>
            </a:endParaRPr>
          </a:p>
        </p:txBody>
      </p:sp>
      <p:sp>
        <p:nvSpPr>
          <p:cNvPr id="59395" name="灯片编号占位符 5"/>
          <p:cNvSpPr>
            <a:spLocks noGrp="1"/>
          </p:cNvSpPr>
          <p:nvPr>
            <p:ph type="sldNum" sz="quarter" idx="12"/>
          </p:nvPr>
        </p:nvSpPr>
        <p:spPr>
          <a:xfrm>
            <a:off x="6057900" y="4683919"/>
            <a:ext cx="1600200" cy="357188"/>
          </a:xfrm>
          <a:noFill/>
        </p:spPr>
        <p:txBody>
          <a:bodyPr anchor="t"/>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楷体_GB2312" panose="02010609030101010101" pitchFamily="49"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楷体_GB2312" panose="02010609030101010101" pitchFamily="49"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fld id="{449C7B05-2B0A-4CCE-BFBA-8663A62718B8}" type="slidenum">
              <a:rPr lang="en-US" altLang="zh-CN" sz="1050" b="0">
                <a:ea typeface="宋体" panose="02010600030101010101" pitchFamily="2" charset="-122"/>
              </a:rPr>
              <a:pPr>
                <a:spcBef>
                  <a:spcPct val="0"/>
                </a:spcBef>
                <a:buClrTx/>
                <a:buSzTx/>
                <a:buFontTx/>
                <a:buNone/>
              </a:pPr>
              <a:t>51</a:t>
            </a:fld>
            <a:endParaRPr lang="en-US" altLang="zh-CN" sz="1050" b="0">
              <a:ea typeface="宋体" panose="02010600030101010101" pitchFamily="2" charset="-122"/>
            </a:endParaRPr>
          </a:p>
        </p:txBody>
      </p:sp>
      <p:sp>
        <p:nvSpPr>
          <p:cNvPr id="59396" name="Rectangle 2"/>
          <p:cNvSpPr>
            <a:spLocks noGrp="1" noChangeArrowheads="1"/>
          </p:cNvSpPr>
          <p:nvPr>
            <p:ph type="title" idx="4294967295"/>
          </p:nvPr>
        </p:nvSpPr>
        <p:spPr>
          <a:xfrm>
            <a:off x="834984" y="116127"/>
            <a:ext cx="5519738" cy="567929"/>
          </a:xfrm>
        </p:spPr>
        <p:txBody>
          <a:bodyPr anchor="ctr"/>
          <a:lstStyle/>
          <a:p>
            <a:pPr eaLnBrk="1" hangingPunct="1"/>
            <a:r>
              <a:rPr lang="en-US" altLang="zh-CN" sz="3000" b="1" dirty="0">
                <a:solidFill>
                  <a:schemeClr val="tx1"/>
                </a:solidFill>
                <a:latin typeface="Times New Roman" panose="02020603050405020304" pitchFamily="18" charset="0"/>
                <a:ea typeface="Arial Unicode MS" panose="020B0604020202020204" pitchFamily="34" charset="-122"/>
              </a:rPr>
              <a:t>4.</a:t>
            </a:r>
            <a:r>
              <a:rPr lang="zh-CN" altLang="en-US" sz="3000" b="1" dirty="0">
                <a:solidFill>
                  <a:schemeClr val="tx1"/>
                </a:solidFill>
                <a:latin typeface="Times New Roman" panose="02020603050405020304" pitchFamily="18" charset="0"/>
                <a:ea typeface="Arial Unicode MS" panose="020B0604020202020204" pitchFamily="34" charset="-122"/>
              </a:rPr>
              <a:t>本机编译器的利用</a:t>
            </a:r>
          </a:p>
        </p:txBody>
      </p:sp>
      <p:sp>
        <p:nvSpPr>
          <p:cNvPr id="59397" name="Rectangle 3"/>
          <p:cNvSpPr>
            <a:spLocks noGrp="1" noChangeArrowheads="1"/>
          </p:cNvSpPr>
          <p:nvPr>
            <p:ph type="body" idx="4294967295"/>
          </p:nvPr>
        </p:nvSpPr>
        <p:spPr>
          <a:xfrm>
            <a:off x="683568" y="985373"/>
            <a:ext cx="7848872" cy="1253298"/>
          </a:xfrm>
        </p:spPr>
        <p:txBody>
          <a:bodyPr>
            <a:normAutofit/>
          </a:bodyPr>
          <a:lstStyle/>
          <a:p>
            <a:pPr eaLnBrk="1" hangingPunct="1">
              <a:lnSpc>
                <a:spcPts val="2800"/>
              </a:lnSpc>
              <a:buFont typeface="Wingdings" panose="05000000000000000000" pitchFamily="2" charset="2"/>
              <a:buChar char="Ø"/>
            </a:pPr>
            <a:r>
              <a:rPr lang="zh-CN" altLang="en-US" sz="2100" dirty="0">
                <a:latin typeface="Times New Roman" panose="02020603050405020304" pitchFamily="18" charset="0"/>
              </a:rPr>
              <a:t>问题三： </a:t>
            </a:r>
            <a:r>
              <a:rPr lang="en-US" altLang="zh-CN" sz="2100" dirty="0">
                <a:latin typeface="Times New Roman" panose="02020603050405020304" pitchFamily="18" charset="0"/>
              </a:rPr>
              <a:t>A</a:t>
            </a:r>
            <a:r>
              <a:rPr lang="zh-CN" altLang="en-US" sz="2100" dirty="0">
                <a:latin typeface="Times New Roman" panose="02020603050405020304" pitchFamily="18" charset="0"/>
              </a:rPr>
              <a:t>机上有一个</a:t>
            </a:r>
            <a:r>
              <a:rPr lang="en-US" altLang="zh-CN" sz="2100" dirty="0">
                <a:latin typeface="Times New Roman" panose="02020603050405020304" pitchFamily="18" charset="0"/>
              </a:rPr>
              <a:t>C</a:t>
            </a:r>
            <a:r>
              <a:rPr lang="zh-CN" altLang="en-US" sz="2100" dirty="0">
                <a:latin typeface="Times New Roman" panose="02020603050405020304" pitchFamily="18" charset="0"/>
              </a:rPr>
              <a:t>语言编译器，现要实现一个新语言</a:t>
            </a:r>
            <a:r>
              <a:rPr lang="en-US" altLang="zh-CN" sz="2100" dirty="0">
                <a:latin typeface="Times New Roman" panose="02020603050405020304" pitchFamily="18" charset="0"/>
              </a:rPr>
              <a:t>NEW</a:t>
            </a:r>
            <a:r>
              <a:rPr lang="zh-CN" altLang="en-US" sz="2100" dirty="0">
                <a:latin typeface="Times New Roman" panose="02020603050405020304" pitchFamily="18" charset="0"/>
              </a:rPr>
              <a:t>的编译器？能利用交叉编译技术么？</a:t>
            </a:r>
          </a:p>
          <a:p>
            <a:pPr eaLnBrk="1" hangingPunct="1">
              <a:lnSpc>
                <a:spcPts val="2800"/>
              </a:lnSpc>
              <a:buFont typeface="Wingdings" panose="05000000000000000000" pitchFamily="2" charset="2"/>
              <a:buChar char="Ø"/>
            </a:pPr>
            <a:r>
              <a:rPr lang="zh-CN" altLang="en-US" sz="2100" dirty="0">
                <a:latin typeface="Times New Roman" panose="02020603050405020304" pitchFamily="18" charset="0"/>
              </a:rPr>
              <a:t>用</a:t>
            </a:r>
            <a:r>
              <a:rPr lang="en-US" altLang="zh-CN" sz="2100" dirty="0">
                <a:latin typeface="Times New Roman" panose="02020603050405020304" pitchFamily="18" charset="0"/>
              </a:rPr>
              <a:t>C</a:t>
            </a:r>
            <a:r>
              <a:rPr lang="zh-CN" altLang="en-US" sz="2100" dirty="0">
                <a:latin typeface="Times New Roman" panose="02020603050405020304" pitchFamily="18" charset="0"/>
              </a:rPr>
              <a:t>编写</a:t>
            </a:r>
            <a:r>
              <a:rPr lang="en-US" altLang="zh-CN" sz="2100" dirty="0">
                <a:latin typeface="Times New Roman" panose="02020603050405020304" pitchFamily="18" charset="0"/>
              </a:rPr>
              <a:t>NEW</a:t>
            </a:r>
            <a:r>
              <a:rPr lang="zh-CN" altLang="en-US" sz="2100" dirty="0">
                <a:latin typeface="Times New Roman" panose="02020603050405020304" pitchFamily="18" charset="0"/>
              </a:rPr>
              <a:t>的编译，并用</a:t>
            </a:r>
            <a:r>
              <a:rPr lang="en-US" altLang="zh-CN" sz="2100" dirty="0">
                <a:latin typeface="Times New Roman" panose="02020603050405020304" pitchFamily="18" charset="0"/>
              </a:rPr>
              <a:t>C</a:t>
            </a:r>
            <a:r>
              <a:rPr lang="zh-CN" altLang="en-US" sz="2100" dirty="0">
                <a:latin typeface="Times New Roman" panose="02020603050405020304" pitchFamily="18" charset="0"/>
              </a:rPr>
              <a:t>编译器编译它</a:t>
            </a:r>
          </a:p>
        </p:txBody>
      </p:sp>
      <p:grpSp>
        <p:nvGrpSpPr>
          <p:cNvPr id="59398" name="Group 4"/>
          <p:cNvGrpSpPr>
            <a:grpSpLocks/>
          </p:cNvGrpSpPr>
          <p:nvPr/>
        </p:nvGrpSpPr>
        <p:grpSpPr bwMode="auto">
          <a:xfrm>
            <a:off x="1331119" y="2689621"/>
            <a:ext cx="6498431" cy="1678144"/>
            <a:chOff x="240" y="2400"/>
            <a:chExt cx="5376" cy="1429"/>
          </a:xfrm>
        </p:grpSpPr>
        <p:sp>
          <p:nvSpPr>
            <p:cNvPr id="59399" name="Freeform 5"/>
            <p:cNvSpPr>
              <a:spLocks/>
            </p:cNvSpPr>
            <p:nvPr/>
          </p:nvSpPr>
          <p:spPr bwMode="auto">
            <a:xfrm>
              <a:off x="1872" y="2784"/>
              <a:ext cx="2160" cy="720"/>
            </a:xfrm>
            <a:custGeom>
              <a:avLst/>
              <a:gdLst>
                <a:gd name="T0" fmla="*/ 0 w 2208"/>
                <a:gd name="T1" fmla="*/ 0 h 720"/>
                <a:gd name="T2" fmla="*/ 0 w 2208"/>
                <a:gd name="T3" fmla="*/ 336 h 720"/>
                <a:gd name="T4" fmla="*/ 469 w 2208"/>
                <a:gd name="T5" fmla="*/ 336 h 720"/>
                <a:gd name="T6" fmla="*/ 469 w 2208"/>
                <a:gd name="T7" fmla="*/ 720 h 720"/>
                <a:gd name="T8" fmla="*/ 1190 w 2208"/>
                <a:gd name="T9" fmla="*/ 720 h 720"/>
                <a:gd name="T10" fmla="*/ 1190 w 2208"/>
                <a:gd name="T11" fmla="*/ 336 h 720"/>
                <a:gd name="T12" fmla="*/ 1659 w 2208"/>
                <a:gd name="T13" fmla="*/ 336 h 720"/>
                <a:gd name="T14" fmla="*/ 1659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8"/>
                <a:gd name="T28" fmla="*/ 0 h 720"/>
                <a:gd name="T29" fmla="*/ 2208 w 2208"/>
                <a:gd name="T30" fmla="*/ 720 h 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0" name="Freeform 6"/>
            <p:cNvSpPr>
              <a:spLocks/>
            </p:cNvSpPr>
            <p:nvPr/>
          </p:nvSpPr>
          <p:spPr bwMode="auto">
            <a:xfrm>
              <a:off x="240" y="2400"/>
              <a:ext cx="2160" cy="720"/>
            </a:xfrm>
            <a:custGeom>
              <a:avLst/>
              <a:gdLst>
                <a:gd name="T0" fmla="*/ 0 w 2208"/>
                <a:gd name="T1" fmla="*/ 0 h 720"/>
                <a:gd name="T2" fmla="*/ 0 w 2208"/>
                <a:gd name="T3" fmla="*/ 336 h 720"/>
                <a:gd name="T4" fmla="*/ 469 w 2208"/>
                <a:gd name="T5" fmla="*/ 336 h 720"/>
                <a:gd name="T6" fmla="*/ 469 w 2208"/>
                <a:gd name="T7" fmla="*/ 720 h 720"/>
                <a:gd name="T8" fmla="*/ 1190 w 2208"/>
                <a:gd name="T9" fmla="*/ 720 h 720"/>
                <a:gd name="T10" fmla="*/ 1190 w 2208"/>
                <a:gd name="T11" fmla="*/ 336 h 720"/>
                <a:gd name="T12" fmla="*/ 1659 w 2208"/>
                <a:gd name="T13" fmla="*/ 336 h 720"/>
                <a:gd name="T14" fmla="*/ 1659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8"/>
                <a:gd name="T28" fmla="*/ 0 h 720"/>
                <a:gd name="T29" fmla="*/ 2208 w 2208"/>
                <a:gd name="T30" fmla="*/ 720 h 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1" name="Text Box 7"/>
            <p:cNvSpPr txBox="1">
              <a:spLocks noChangeArrowheads="1"/>
            </p:cNvSpPr>
            <p:nvPr/>
          </p:nvSpPr>
          <p:spPr bwMode="auto">
            <a:xfrm>
              <a:off x="240" y="2461"/>
              <a:ext cx="99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en-US" altLang="zh-CN" sz="1800">
                  <a:latin typeface="Times New Roman" panose="02020603050405020304" pitchFamily="18" charset="0"/>
                  <a:ea typeface="宋体" panose="02010600030101010101" pitchFamily="2" charset="-122"/>
                </a:rPr>
                <a:t>NEW</a:t>
              </a:r>
              <a:r>
                <a:rPr kumimoji="1" lang="zh-CN" altLang="en-US" sz="1800">
                  <a:latin typeface="Times New Roman" panose="02020603050405020304" pitchFamily="18" charset="0"/>
                  <a:ea typeface="宋体" panose="02010600030101010101" pitchFamily="2" charset="-122"/>
                </a:rPr>
                <a:t>语言</a:t>
              </a:r>
            </a:p>
          </p:txBody>
        </p:sp>
        <p:sp>
          <p:nvSpPr>
            <p:cNvPr id="59402" name="Text Box 8"/>
            <p:cNvSpPr txBox="1">
              <a:spLocks noChangeArrowheads="1"/>
            </p:cNvSpPr>
            <p:nvPr/>
          </p:nvSpPr>
          <p:spPr bwMode="auto">
            <a:xfrm>
              <a:off x="864" y="2797"/>
              <a:ext cx="825"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latin typeface="Times New Roman" panose="02020603050405020304" pitchFamily="18" charset="0"/>
                  <a:ea typeface="宋体" panose="02010600030101010101" pitchFamily="2" charset="-122"/>
                </a:rPr>
                <a:t>Ｃ语  言</a:t>
              </a:r>
            </a:p>
          </p:txBody>
        </p:sp>
        <p:sp>
          <p:nvSpPr>
            <p:cNvPr id="59403" name="Text Box 9"/>
            <p:cNvSpPr txBox="1">
              <a:spLocks noChangeArrowheads="1"/>
            </p:cNvSpPr>
            <p:nvPr/>
          </p:nvSpPr>
          <p:spPr bwMode="auto">
            <a:xfrm>
              <a:off x="1680" y="2461"/>
              <a:ext cx="675"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en-US" altLang="zh-CN" sz="1800">
                  <a:latin typeface="Times New Roman" panose="02020603050405020304" pitchFamily="18" charset="0"/>
                  <a:ea typeface="宋体" panose="02010600030101010101" pitchFamily="2" charset="-122"/>
                </a:rPr>
                <a:t>A</a:t>
              </a:r>
              <a:r>
                <a:rPr kumimoji="1" lang="zh-CN" altLang="en-US" sz="1800">
                  <a:latin typeface="Times New Roman" panose="02020603050405020304" pitchFamily="18" charset="0"/>
                  <a:ea typeface="宋体" panose="02010600030101010101" pitchFamily="2" charset="-122"/>
                </a:rPr>
                <a:t>机器</a:t>
              </a:r>
            </a:p>
          </p:txBody>
        </p:sp>
        <p:sp>
          <p:nvSpPr>
            <p:cNvPr id="59404" name="Text Box 10"/>
            <p:cNvSpPr txBox="1">
              <a:spLocks noChangeArrowheads="1"/>
            </p:cNvSpPr>
            <p:nvPr/>
          </p:nvSpPr>
          <p:spPr bwMode="auto">
            <a:xfrm>
              <a:off x="1872" y="2784"/>
              <a:ext cx="73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solidFill>
                    <a:srgbClr val="FF0000"/>
                  </a:solidFill>
                  <a:latin typeface="Times New Roman" panose="02020603050405020304" pitchFamily="18" charset="0"/>
                  <a:ea typeface="宋体" panose="02010600030101010101" pitchFamily="2" charset="-122"/>
                </a:rPr>
                <a:t>Ｃ语言</a:t>
              </a:r>
            </a:p>
          </p:txBody>
        </p:sp>
        <p:sp>
          <p:nvSpPr>
            <p:cNvPr id="59405" name="Text Box 11"/>
            <p:cNvSpPr txBox="1">
              <a:spLocks noChangeArrowheads="1"/>
            </p:cNvSpPr>
            <p:nvPr/>
          </p:nvSpPr>
          <p:spPr bwMode="auto">
            <a:xfrm>
              <a:off x="2592" y="3169"/>
              <a:ext cx="73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zh-CN" altLang="en-US" sz="1800">
                  <a:solidFill>
                    <a:srgbClr val="FF0000"/>
                  </a:solidFill>
                  <a:latin typeface="Times New Roman" panose="02020603050405020304" pitchFamily="18" charset="0"/>
                  <a:ea typeface="宋体" panose="02010600030101010101" pitchFamily="2" charset="-122"/>
                </a:rPr>
                <a:t>Ａ机器</a:t>
              </a:r>
            </a:p>
          </p:txBody>
        </p:sp>
        <p:sp>
          <p:nvSpPr>
            <p:cNvPr id="59406" name="Text Box 12"/>
            <p:cNvSpPr txBox="1">
              <a:spLocks noChangeArrowheads="1"/>
            </p:cNvSpPr>
            <p:nvPr/>
          </p:nvSpPr>
          <p:spPr bwMode="auto">
            <a:xfrm>
              <a:off x="3408" y="2845"/>
              <a:ext cx="675"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en-US" altLang="zh-CN" sz="1800">
                  <a:solidFill>
                    <a:srgbClr val="FF0000"/>
                  </a:solidFill>
                  <a:latin typeface="Times New Roman" panose="02020603050405020304" pitchFamily="18" charset="0"/>
                  <a:ea typeface="宋体" panose="02010600030101010101" pitchFamily="2" charset="-122"/>
                </a:rPr>
                <a:t>A</a:t>
              </a:r>
              <a:r>
                <a:rPr kumimoji="1" lang="zh-CN" altLang="en-US" sz="1800">
                  <a:solidFill>
                    <a:srgbClr val="FF0000"/>
                  </a:solidFill>
                  <a:latin typeface="Times New Roman" panose="02020603050405020304" pitchFamily="18" charset="0"/>
                  <a:ea typeface="宋体" panose="02010600030101010101" pitchFamily="2" charset="-122"/>
                </a:rPr>
                <a:t>机器</a:t>
              </a:r>
            </a:p>
          </p:txBody>
        </p:sp>
        <p:sp>
          <p:nvSpPr>
            <p:cNvPr id="59407" name="Freeform 13"/>
            <p:cNvSpPr>
              <a:spLocks/>
            </p:cNvSpPr>
            <p:nvPr/>
          </p:nvSpPr>
          <p:spPr bwMode="auto">
            <a:xfrm>
              <a:off x="3456" y="2448"/>
              <a:ext cx="2160" cy="720"/>
            </a:xfrm>
            <a:custGeom>
              <a:avLst/>
              <a:gdLst>
                <a:gd name="T0" fmla="*/ 0 w 2208"/>
                <a:gd name="T1" fmla="*/ 0 h 720"/>
                <a:gd name="T2" fmla="*/ 0 w 2208"/>
                <a:gd name="T3" fmla="*/ 336 h 720"/>
                <a:gd name="T4" fmla="*/ 469 w 2208"/>
                <a:gd name="T5" fmla="*/ 336 h 720"/>
                <a:gd name="T6" fmla="*/ 469 w 2208"/>
                <a:gd name="T7" fmla="*/ 720 h 720"/>
                <a:gd name="T8" fmla="*/ 1190 w 2208"/>
                <a:gd name="T9" fmla="*/ 720 h 720"/>
                <a:gd name="T10" fmla="*/ 1190 w 2208"/>
                <a:gd name="T11" fmla="*/ 336 h 720"/>
                <a:gd name="T12" fmla="*/ 1659 w 2208"/>
                <a:gd name="T13" fmla="*/ 336 h 720"/>
                <a:gd name="T14" fmla="*/ 1659 w 2208"/>
                <a:gd name="T15" fmla="*/ 0 h 720"/>
                <a:gd name="T16" fmla="*/ 0 w 2208"/>
                <a:gd name="T17" fmla="*/ 0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8"/>
                <a:gd name="T28" fmla="*/ 0 h 720"/>
                <a:gd name="T29" fmla="*/ 2208 w 2208"/>
                <a:gd name="T30" fmla="*/ 720 h 7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8" h="720">
                  <a:moveTo>
                    <a:pt x="0" y="0"/>
                  </a:moveTo>
                  <a:lnTo>
                    <a:pt x="0" y="336"/>
                  </a:lnTo>
                  <a:lnTo>
                    <a:pt x="624" y="336"/>
                  </a:lnTo>
                  <a:lnTo>
                    <a:pt x="624" y="720"/>
                  </a:lnTo>
                  <a:lnTo>
                    <a:pt x="1584" y="720"/>
                  </a:lnTo>
                  <a:lnTo>
                    <a:pt x="1584" y="336"/>
                  </a:lnTo>
                  <a:lnTo>
                    <a:pt x="2208" y="336"/>
                  </a:lnTo>
                  <a:lnTo>
                    <a:pt x="2208" y="0"/>
                  </a:lnTo>
                  <a:lnTo>
                    <a:pt x="0" y="0"/>
                  </a:lnTo>
                  <a:close/>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8" name="Text Box 14"/>
            <p:cNvSpPr txBox="1">
              <a:spLocks noChangeArrowheads="1"/>
            </p:cNvSpPr>
            <p:nvPr/>
          </p:nvSpPr>
          <p:spPr bwMode="auto">
            <a:xfrm>
              <a:off x="3408" y="2461"/>
              <a:ext cx="99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en-US" altLang="zh-CN" sz="1800">
                  <a:solidFill>
                    <a:srgbClr val="FF0000"/>
                  </a:solidFill>
                  <a:latin typeface="Times New Roman" panose="02020603050405020304" pitchFamily="18" charset="0"/>
                  <a:ea typeface="宋体" panose="02010600030101010101" pitchFamily="2" charset="-122"/>
                </a:rPr>
                <a:t>NEW</a:t>
              </a:r>
              <a:r>
                <a:rPr kumimoji="1" lang="zh-CN" altLang="en-US" sz="1800">
                  <a:solidFill>
                    <a:srgbClr val="FF0000"/>
                  </a:solidFill>
                  <a:latin typeface="Times New Roman" panose="02020603050405020304" pitchFamily="18" charset="0"/>
                  <a:ea typeface="宋体" panose="02010600030101010101" pitchFamily="2" charset="-122"/>
                </a:rPr>
                <a:t>语言</a:t>
              </a:r>
            </a:p>
          </p:txBody>
        </p:sp>
        <p:sp>
          <p:nvSpPr>
            <p:cNvPr id="59409" name="Text Box 15"/>
            <p:cNvSpPr txBox="1">
              <a:spLocks noChangeArrowheads="1"/>
            </p:cNvSpPr>
            <p:nvPr/>
          </p:nvSpPr>
          <p:spPr bwMode="auto">
            <a:xfrm>
              <a:off x="4080" y="2845"/>
              <a:ext cx="675"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en-US" altLang="zh-CN" sz="1800">
                  <a:solidFill>
                    <a:srgbClr val="FF0000"/>
                  </a:solidFill>
                  <a:latin typeface="Times New Roman" panose="02020603050405020304" pitchFamily="18" charset="0"/>
                  <a:ea typeface="宋体" panose="02010600030101010101" pitchFamily="2" charset="-122"/>
                </a:rPr>
                <a:t>A</a:t>
              </a:r>
              <a:r>
                <a:rPr kumimoji="1" lang="zh-CN" altLang="en-US" sz="1800">
                  <a:solidFill>
                    <a:srgbClr val="FF0000"/>
                  </a:solidFill>
                  <a:latin typeface="Times New Roman" panose="02020603050405020304" pitchFamily="18" charset="0"/>
                  <a:ea typeface="宋体" panose="02010600030101010101" pitchFamily="2" charset="-122"/>
                </a:rPr>
                <a:t>机器</a:t>
              </a:r>
            </a:p>
          </p:txBody>
        </p:sp>
        <p:sp>
          <p:nvSpPr>
            <p:cNvPr id="59410" name="Text Box 16"/>
            <p:cNvSpPr txBox="1">
              <a:spLocks noChangeArrowheads="1"/>
            </p:cNvSpPr>
            <p:nvPr/>
          </p:nvSpPr>
          <p:spPr bwMode="auto">
            <a:xfrm>
              <a:off x="4800" y="2509"/>
              <a:ext cx="675"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r>
                <a:rPr kumimoji="1" lang="en-US" altLang="zh-CN" sz="1800">
                  <a:solidFill>
                    <a:srgbClr val="FF0000"/>
                  </a:solidFill>
                  <a:latin typeface="Times New Roman" panose="02020603050405020304" pitchFamily="18" charset="0"/>
                  <a:ea typeface="宋体" panose="02010600030101010101" pitchFamily="2" charset="-122"/>
                </a:rPr>
                <a:t>A</a:t>
              </a:r>
              <a:r>
                <a:rPr kumimoji="1" lang="zh-CN" altLang="en-US" sz="1800">
                  <a:solidFill>
                    <a:srgbClr val="FF0000"/>
                  </a:solidFill>
                  <a:latin typeface="Times New Roman" panose="02020603050405020304" pitchFamily="18" charset="0"/>
                  <a:ea typeface="宋体" panose="02010600030101010101" pitchFamily="2" charset="-122"/>
                </a:rPr>
                <a:t>机器</a:t>
              </a:r>
            </a:p>
          </p:txBody>
        </p:sp>
        <p:sp>
          <p:nvSpPr>
            <p:cNvPr id="962577" name="Text Box 17"/>
            <p:cNvSpPr txBox="1">
              <a:spLocks noChangeArrowheads="1"/>
            </p:cNvSpPr>
            <p:nvPr/>
          </p:nvSpPr>
          <p:spPr bwMode="auto">
            <a:xfrm>
              <a:off x="816" y="3408"/>
              <a:ext cx="816" cy="325"/>
            </a:xfrm>
            <a:prstGeom prst="rect">
              <a:avLst/>
            </a:prstGeom>
            <a:noFill/>
            <a:ln w="9525">
              <a:noFill/>
              <a:miter lim="800000"/>
              <a:headEnd/>
              <a:tailEnd/>
            </a:ln>
            <a:effectLst/>
          </p:spPr>
          <p:txBody>
            <a:bodyPr lIns="69056" tIns="34529" rIns="69056" bIns="34529">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100" b="1">
                  <a:effectLst>
                    <a:outerShdw blurRad="38100" dist="38100" dir="2700000" algn="tl">
                      <a:srgbClr val="C0C0C0"/>
                    </a:outerShdw>
                  </a:effectLst>
                  <a:latin typeface="宋体" pitchFamily="2" charset="-122"/>
                </a:rPr>
                <a:t>P</a:t>
              </a:r>
              <a:r>
                <a:rPr kumimoji="1" lang="en-US" altLang="zh-CN" sz="1350" b="1" baseline="-25000">
                  <a:effectLst>
                    <a:outerShdw blurRad="38100" dist="38100" dir="2700000" algn="tl">
                      <a:srgbClr val="C0C0C0"/>
                    </a:outerShdw>
                  </a:effectLst>
                  <a:latin typeface="宋体" pitchFamily="2" charset="-122"/>
                </a:rPr>
                <a:t>0</a:t>
              </a:r>
            </a:p>
          </p:txBody>
        </p:sp>
        <p:sp>
          <p:nvSpPr>
            <p:cNvPr id="962578" name="Text Box 18"/>
            <p:cNvSpPr txBox="1">
              <a:spLocks noChangeArrowheads="1"/>
            </p:cNvSpPr>
            <p:nvPr/>
          </p:nvSpPr>
          <p:spPr bwMode="auto">
            <a:xfrm>
              <a:off x="2496" y="3504"/>
              <a:ext cx="686" cy="325"/>
            </a:xfrm>
            <a:prstGeom prst="rect">
              <a:avLst/>
            </a:prstGeom>
            <a:noFill/>
            <a:ln w="9525">
              <a:noFill/>
              <a:miter lim="800000"/>
              <a:headEnd/>
              <a:tailEnd/>
            </a:ln>
            <a:effectLst/>
          </p:spPr>
          <p:txBody>
            <a:bodyPr lIns="69056" tIns="34529" rIns="69056" bIns="34529">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100" b="1">
                  <a:effectLst>
                    <a:outerShdw blurRad="38100" dist="38100" dir="2700000" algn="tl">
                      <a:srgbClr val="C0C0C0"/>
                    </a:outerShdw>
                  </a:effectLst>
                  <a:latin typeface="宋体" pitchFamily="2" charset="-122"/>
                </a:rPr>
                <a:t>P</a:t>
              </a:r>
              <a:r>
                <a:rPr kumimoji="1" lang="en-US" altLang="zh-CN" sz="1350" b="1" baseline="-25000">
                  <a:effectLst>
                    <a:outerShdw blurRad="38100" dist="38100" dir="2700000" algn="tl">
                      <a:srgbClr val="C0C0C0"/>
                    </a:outerShdw>
                  </a:effectLst>
                  <a:latin typeface="宋体" pitchFamily="2" charset="-122"/>
                </a:rPr>
                <a:t>1</a:t>
              </a:r>
            </a:p>
          </p:txBody>
        </p:sp>
        <p:sp>
          <p:nvSpPr>
            <p:cNvPr id="962579" name="Text Box 19"/>
            <p:cNvSpPr txBox="1">
              <a:spLocks noChangeArrowheads="1"/>
            </p:cNvSpPr>
            <p:nvPr/>
          </p:nvSpPr>
          <p:spPr bwMode="auto">
            <a:xfrm>
              <a:off x="4224" y="3408"/>
              <a:ext cx="754" cy="325"/>
            </a:xfrm>
            <a:prstGeom prst="rect">
              <a:avLst/>
            </a:prstGeom>
            <a:noFill/>
            <a:ln w="9525">
              <a:noFill/>
              <a:miter lim="800000"/>
              <a:headEnd/>
              <a:tailEnd/>
            </a:ln>
            <a:effectLst/>
          </p:spPr>
          <p:txBody>
            <a:bodyPr lIns="69056" tIns="34529" rIns="69056" bIns="34529">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100" b="1">
                  <a:effectLst>
                    <a:outerShdw blurRad="38100" dist="38100" dir="2700000" algn="tl">
                      <a:srgbClr val="C0C0C0"/>
                    </a:outerShdw>
                  </a:effectLst>
                  <a:latin typeface="宋体" pitchFamily="2" charset="-122"/>
                </a:rPr>
                <a:t>P</a:t>
              </a:r>
              <a:r>
                <a:rPr kumimoji="1" lang="en-US" altLang="zh-CN" sz="1350" b="1" baseline="-25000">
                  <a:effectLst>
                    <a:outerShdw blurRad="38100" dist="38100" dir="2700000" algn="tl">
                      <a:srgbClr val="C0C0C0"/>
                    </a:outerShdw>
                  </a:effectLst>
                  <a:latin typeface="宋体" pitchFamily="2" charset="-122"/>
                </a:rPr>
                <a:t>2</a:t>
              </a:r>
            </a:p>
          </p:txBody>
        </p:sp>
      </p:grpSp>
      <p:grpSp>
        <p:nvGrpSpPr>
          <p:cNvPr id="22" name="组合 14">
            <a:extLst>
              <a:ext uri="{FF2B5EF4-FFF2-40B4-BE49-F238E27FC236}">
                <a16:creationId xmlns:a16="http://schemas.microsoft.com/office/drawing/2014/main" id="{8121DB2D-FE5E-4F10-AD0F-55C895BCD979}"/>
              </a:ext>
            </a:extLst>
          </p:cNvPr>
          <p:cNvGrpSpPr/>
          <p:nvPr/>
        </p:nvGrpSpPr>
        <p:grpSpPr>
          <a:xfrm>
            <a:off x="-786" y="195486"/>
            <a:ext cx="756363" cy="432048"/>
            <a:chOff x="-786" y="195486"/>
            <a:chExt cx="756363" cy="432048"/>
          </a:xfrm>
        </p:grpSpPr>
        <p:sp>
          <p:nvSpPr>
            <p:cNvPr id="23" name="五边形 6">
              <a:extLst>
                <a:ext uri="{FF2B5EF4-FFF2-40B4-BE49-F238E27FC236}">
                  <a16:creationId xmlns:a16="http://schemas.microsoft.com/office/drawing/2014/main" id="{FF1982AC-3380-4CA4-823A-19CC6FD9D627}"/>
                </a:ext>
              </a:extLst>
            </p:cNvPr>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五边形 7">
              <a:extLst>
                <a:ext uri="{FF2B5EF4-FFF2-40B4-BE49-F238E27FC236}">
                  <a16:creationId xmlns:a16="http://schemas.microsoft.com/office/drawing/2014/main" id="{2FB1016C-6C0E-43BD-9F6E-3387EE716574}"/>
                </a:ext>
              </a:extLst>
            </p:cNvPr>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1500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sz="1600" dirty="0">
              <a:solidFill>
                <a:schemeClr val="tx1">
                  <a:lumMod val="85000"/>
                  <a:lumOff val="15000"/>
                </a:schemeClr>
              </a:solidFill>
            </a:endParaRPr>
          </a:p>
        </p:txBody>
      </p:sp>
      <p:sp>
        <p:nvSpPr>
          <p:cNvPr id="8" name="矩形 7"/>
          <p:cNvSpPr/>
          <p:nvPr/>
        </p:nvSpPr>
        <p:spPr>
          <a:xfrm>
            <a:off x="4500563" y="1357313"/>
            <a:ext cx="4357687" cy="2605200"/>
          </a:xfrm>
          <a:prstGeom prst="rect">
            <a:avLst/>
          </a:prstGeom>
          <a:ln w="12700">
            <a:noFill/>
          </a:ln>
        </p:spPr>
        <p:txBody>
          <a:bodyPr>
            <a:spAutoFit/>
          </a:bodyPr>
          <a:lstStyle/>
          <a:p>
            <a:pPr>
              <a:lnSpc>
                <a:spcPts val="4000"/>
              </a:lnSpc>
              <a:defRPr/>
            </a:pPr>
            <a:r>
              <a:rPr lang="zh-CN" altLang="en-US" sz="2500" b="1" dirty="0">
                <a:solidFill>
                  <a:schemeClr val="bg1">
                    <a:lumMod val="50000"/>
                  </a:schemeClr>
                </a:solidFill>
                <a:latin typeface="微软雅黑" panose="020B0503020204020204" pitchFamily="34" charset="-122"/>
                <a:ea typeface="微软雅黑" panose="020B0503020204020204" pitchFamily="34" charset="-122"/>
              </a:rPr>
              <a:t>1.1 什么是编译</a:t>
            </a:r>
          </a:p>
          <a:p>
            <a:pPr>
              <a:lnSpc>
                <a:spcPts val="4000"/>
              </a:lnSpc>
              <a:defRPr/>
            </a:pPr>
            <a:r>
              <a:rPr lang="zh-CN" altLang="en-US" sz="2500" b="1" dirty="0">
                <a:solidFill>
                  <a:schemeClr val="bg1">
                    <a:lumMod val="50000"/>
                  </a:schemeClr>
                </a:solidFill>
                <a:latin typeface="微软雅黑" panose="020B0503020204020204" pitchFamily="34" charset="-122"/>
                <a:ea typeface="微软雅黑" panose="020B0503020204020204" pitchFamily="34" charset="-122"/>
              </a:rPr>
              <a:t>1.2 编译系统的结构</a:t>
            </a:r>
          </a:p>
          <a:p>
            <a:pPr>
              <a:lnSpc>
                <a:spcPts val="4000"/>
              </a:lnSpc>
              <a:defRPr/>
            </a:pPr>
            <a:r>
              <a:rPr lang="en-US" altLang="zh-CN" sz="2500" b="1" dirty="0">
                <a:solidFill>
                  <a:schemeClr val="bg1">
                    <a:lumMod val="50000"/>
                  </a:schemeClr>
                </a:solidFill>
                <a:latin typeface="微软雅黑" panose="020B0503020204020204" pitchFamily="34" charset="-122"/>
                <a:ea typeface="微软雅黑" panose="020B0503020204020204" pitchFamily="34" charset="-122"/>
              </a:rPr>
              <a:t>1.3 </a:t>
            </a:r>
            <a:r>
              <a:rPr lang="zh-CN" altLang="en-US" sz="2500" b="1" dirty="0">
                <a:solidFill>
                  <a:schemeClr val="bg1">
                    <a:lumMod val="50000"/>
                  </a:schemeClr>
                </a:solidFill>
                <a:latin typeface="微软雅黑" panose="020B0503020204020204" pitchFamily="34" charset="-122"/>
                <a:ea typeface="微软雅黑" panose="020B0503020204020204" pitchFamily="34" charset="-122"/>
              </a:rPr>
              <a:t>编译器的生成</a:t>
            </a:r>
            <a:endParaRPr lang="en-US" altLang="zh-CN" sz="2500" b="1" dirty="0">
              <a:solidFill>
                <a:schemeClr val="bg1">
                  <a:lumMod val="50000"/>
                </a:schemeClr>
              </a:solidFill>
              <a:latin typeface="微软雅黑" panose="020B0503020204020204" pitchFamily="34" charset="-122"/>
              <a:ea typeface="微软雅黑" panose="020B0503020204020204" pitchFamily="34" charset="-122"/>
            </a:endParaRPr>
          </a:p>
          <a:p>
            <a:pPr>
              <a:lnSpc>
                <a:spcPts val="4000"/>
              </a:lnSpc>
              <a:defRPr/>
            </a:pPr>
            <a:r>
              <a:rPr lang="zh-CN" altLang="en-US" sz="2500" b="1" dirty="0">
                <a:solidFill>
                  <a:schemeClr val="accent2"/>
                </a:solidFill>
                <a:latin typeface="微软雅黑" panose="020B0503020204020204" pitchFamily="34" charset="-122"/>
                <a:ea typeface="微软雅黑" panose="020B0503020204020204" pitchFamily="34" charset="-122"/>
              </a:rPr>
              <a:t>1.</a:t>
            </a:r>
            <a:r>
              <a:rPr lang="en-US" altLang="zh-CN" sz="2500" b="1" dirty="0">
                <a:solidFill>
                  <a:schemeClr val="accent2"/>
                </a:solidFill>
                <a:latin typeface="微软雅黑" panose="020B0503020204020204" pitchFamily="34" charset="-122"/>
                <a:ea typeface="微软雅黑" panose="020B0503020204020204" pitchFamily="34" charset="-122"/>
              </a:rPr>
              <a:t>4</a:t>
            </a:r>
            <a:r>
              <a:rPr lang="zh-CN" altLang="en-US" sz="2500" b="1" dirty="0">
                <a:solidFill>
                  <a:schemeClr val="accent2"/>
                </a:solidFill>
                <a:latin typeface="微软雅黑" panose="020B0503020204020204" pitchFamily="34" charset="-122"/>
                <a:ea typeface="微软雅黑" panose="020B0503020204020204" pitchFamily="34" charset="-122"/>
              </a:rPr>
              <a:t> 为什么要学习编译原理</a:t>
            </a:r>
          </a:p>
          <a:p>
            <a:pPr>
              <a:lnSpc>
                <a:spcPts val="4000"/>
              </a:lnSpc>
              <a:defRPr/>
            </a:pPr>
            <a:r>
              <a:rPr lang="zh-CN" altLang="en-US" sz="2500" b="1" dirty="0">
                <a:solidFill>
                  <a:schemeClr val="bg1">
                    <a:lumMod val="50000"/>
                  </a:schemeClr>
                </a:solidFill>
                <a:latin typeface="微软雅黑" panose="020B0503020204020204" pitchFamily="34" charset="-122"/>
                <a:ea typeface="微软雅黑" panose="020B0503020204020204" pitchFamily="34" charset="-122"/>
              </a:rPr>
              <a:t>1.</a:t>
            </a:r>
            <a:r>
              <a:rPr lang="en-US" altLang="zh-CN" sz="2500" b="1" dirty="0">
                <a:solidFill>
                  <a:schemeClr val="bg1">
                    <a:lumMod val="50000"/>
                  </a:schemeClr>
                </a:solidFill>
                <a:latin typeface="微软雅黑" panose="020B0503020204020204" pitchFamily="34" charset="-122"/>
                <a:ea typeface="微软雅黑" panose="020B0503020204020204" pitchFamily="34" charset="-122"/>
              </a:rPr>
              <a:t>5 </a:t>
            </a:r>
            <a:r>
              <a:rPr lang="zh-CN" altLang="en-US" sz="2500" b="1" dirty="0">
                <a:solidFill>
                  <a:schemeClr val="bg1">
                    <a:lumMod val="50000"/>
                  </a:schemeClr>
                </a:solidFill>
                <a:latin typeface="微软雅黑" panose="020B0503020204020204" pitchFamily="34" charset="-122"/>
                <a:ea typeface="微软雅黑" panose="020B0503020204020204" pitchFamily="34" charset="-122"/>
              </a:rPr>
              <a:t>编译技术的应用</a:t>
            </a:r>
          </a:p>
        </p:txBody>
      </p:sp>
      <p:pic>
        <p:nvPicPr>
          <p:cNvPr id="28676" name="Picture 7" descr="E:\工大编译\ppt\制作\0330e9c554c768200000158fc50d53d.jpg"/>
          <p:cNvPicPr>
            <a:picLocks noChangeAspect="1" noChangeArrowheads="1"/>
          </p:cNvPicPr>
          <p:nvPr/>
        </p:nvPicPr>
        <p:blipFill>
          <a:blip r:embed="rId2">
            <a:extLst>
              <a:ext uri="{28A0092B-C50C-407E-A947-70E740481C1C}">
                <a14:useLocalDpi xmlns:a14="http://schemas.microsoft.com/office/drawing/2010/main" val="0"/>
              </a:ext>
            </a:extLst>
          </a:blip>
          <a:srcRect l="15538" r="21837"/>
          <a:stretch>
            <a:fillRect/>
          </a:stretch>
        </p:blipFill>
        <p:spPr bwMode="auto">
          <a:xfrm>
            <a:off x="-6350" y="0"/>
            <a:ext cx="429577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4143375" y="357188"/>
            <a:ext cx="2948905" cy="785812"/>
          </a:xfrm>
          <a:prstGeom prst="rect">
            <a:avLst/>
          </a:prstGeom>
          <a:solidFill>
            <a:schemeClr val="accent2">
              <a:lumMod val="60000"/>
              <a:lumOff val="4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r>
              <a:rPr lang="zh-CN" altLang="en-US" sz="4000" b="1" spc="600" dirty="0">
                <a:solidFill>
                  <a:schemeClr val="bg1"/>
                </a:solidFill>
                <a:latin typeface="微软雅黑" panose="020B0503020204020204" pitchFamily="34" charset="-122"/>
                <a:ea typeface="微软雅黑" panose="020B0503020204020204" pitchFamily="34" charset="-122"/>
              </a:rPr>
              <a:t>本章内容</a:t>
            </a:r>
            <a:endParaRPr lang="zh-CN" altLang="en-US" sz="1600" dirty="0">
              <a:solidFill>
                <a:schemeClr val="tx1">
                  <a:lumMod val="85000"/>
                  <a:lumOff val="15000"/>
                </a:schemeClr>
              </a:solidFill>
            </a:endParaRPr>
          </a:p>
        </p:txBody>
      </p:sp>
    </p:spTree>
    <p:extLst>
      <p:ext uri="{BB962C8B-B14F-4D97-AF65-F5344CB8AC3E}">
        <p14:creationId xmlns:p14="http://schemas.microsoft.com/office/powerpoint/2010/main" val="8366625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noAutofit/>
          </a:bodyPr>
          <a:lstStyle/>
          <a:p>
            <a:r>
              <a:rPr lang="en-US" altLang="zh-CN" sz="3000" spc="300" dirty="0">
                <a:solidFill>
                  <a:schemeClr val="tx1"/>
                </a:solidFill>
                <a:latin typeface="微软雅黑" panose="020B0503020204020204" pitchFamily="34" charset="-122"/>
                <a:ea typeface="微软雅黑" panose="020B0503020204020204" pitchFamily="34" charset="-122"/>
              </a:rPr>
              <a:t>1.3 </a:t>
            </a:r>
            <a:r>
              <a:rPr lang="zh-CN" altLang="en-US" sz="3000" spc="300" dirty="0">
                <a:solidFill>
                  <a:schemeClr val="tx1"/>
                </a:solidFill>
                <a:latin typeface="微软雅黑" panose="020B0503020204020204" pitchFamily="34" charset="-122"/>
                <a:ea typeface="微软雅黑" panose="020B0503020204020204" pitchFamily="34" charset="-122"/>
              </a:rPr>
              <a:t>为什么要学习编译原理</a:t>
            </a: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9" name="Rectangle 3"/>
          <p:cNvSpPr>
            <a:spLocks noGrp="1" noChangeArrowheads="1"/>
          </p:cNvSpPr>
          <p:nvPr>
            <p:ph idx="1"/>
          </p:nvPr>
        </p:nvSpPr>
        <p:spPr>
          <a:xfrm>
            <a:off x="312756" y="843558"/>
            <a:ext cx="4115229" cy="1696881"/>
          </a:xfrm>
        </p:spPr>
        <p:txBody>
          <a:bodyPr>
            <a:normAutofit/>
          </a:bodyPr>
          <a:lstStyle/>
          <a:p>
            <a:pPr marL="0" indent="0">
              <a:buNone/>
            </a:pPr>
            <a:r>
              <a:rPr lang="en-US" altLang="zh-CN" sz="1800" b="1" dirty="0">
                <a:solidFill>
                  <a:schemeClr val="tx1"/>
                </a:solidFill>
              </a:rPr>
              <a:t>        </a:t>
            </a:r>
            <a:r>
              <a:rPr lang="zh-CN" altLang="zh-CN" sz="1800" b="1" dirty="0">
                <a:solidFill>
                  <a:schemeClr val="tx1"/>
                </a:solidFill>
              </a:rPr>
              <a:t>编写编译器的原理和技术具有十分普遍的意义，以至于在每个计算机科学家的研究生涯中，本课程中的原理和技术都会反复用到。</a:t>
            </a:r>
            <a:endParaRPr lang="en-US" altLang="zh-CN" sz="2000" b="1" dirty="0">
              <a:solidFill>
                <a:schemeClr val="tx1"/>
              </a:solidFill>
              <a:latin typeface="楷体" panose="02010609060101010101" pitchFamily="49" charset="-122"/>
            </a:endParaRPr>
          </a:p>
          <a:p>
            <a:pPr marL="0" indent="0" algn="r">
              <a:buNone/>
            </a:pPr>
            <a:r>
              <a:rPr lang="en-US" altLang="zh-CN" sz="2000" dirty="0">
                <a:solidFill>
                  <a:schemeClr val="tx1"/>
                </a:solidFill>
              </a:rPr>
              <a:t>——Alfred </a:t>
            </a:r>
            <a:r>
              <a:rPr lang="en-US" altLang="zh-CN" sz="2000" dirty="0" err="1">
                <a:solidFill>
                  <a:schemeClr val="tx1"/>
                </a:solidFill>
              </a:rPr>
              <a:t>V.Aho</a:t>
            </a:r>
            <a:endParaRPr lang="zh-CN" altLang="en-US" sz="2000" b="1" dirty="0">
              <a:solidFill>
                <a:schemeClr val="tx1"/>
              </a:solidFill>
              <a:latin typeface="楷体" panose="02010609060101010101" pitchFamily="49" charset="-122"/>
            </a:endParaRPr>
          </a:p>
        </p:txBody>
      </p:sp>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157" y="2749512"/>
            <a:ext cx="1763341" cy="20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图片 10"/>
          <p:cNvPicPr>
            <a:picLocks noChangeAspect="1"/>
          </p:cNvPicPr>
          <p:nvPr/>
        </p:nvPicPr>
        <p:blipFill>
          <a:blip r:embed="rId4"/>
          <a:stretch>
            <a:fillRect/>
          </a:stretch>
        </p:blipFill>
        <p:spPr>
          <a:xfrm>
            <a:off x="566988" y="2603060"/>
            <a:ext cx="1395841" cy="2071950"/>
          </a:xfrm>
          <a:prstGeom prst="rect">
            <a:avLst/>
          </a:prstGeom>
        </p:spPr>
      </p:pic>
      <p:sp>
        <p:nvSpPr>
          <p:cNvPr id="2" name="矩形 1"/>
          <p:cNvSpPr/>
          <p:nvPr/>
        </p:nvSpPr>
        <p:spPr>
          <a:xfrm>
            <a:off x="5670515" y="708972"/>
            <a:ext cx="1439305" cy="369332"/>
          </a:xfrm>
          <a:prstGeom prst="rect">
            <a:avLst/>
          </a:prstGeom>
        </p:spPr>
        <p:txBody>
          <a:bodyPr wrap="none">
            <a:spAutoFit/>
          </a:bodyPr>
          <a:lstStyle/>
          <a:p>
            <a:r>
              <a:rPr lang="en-US" altLang="zh-CN" b="1" dirty="0">
                <a:solidFill>
                  <a:srgbClr val="000000"/>
                </a:solidFill>
                <a:latin typeface="微软雅黑" panose="020B0503020204020204" pitchFamily="34" charset="-122"/>
                <a:ea typeface="微软雅黑" panose="020B0503020204020204" pitchFamily="34" charset="-122"/>
              </a:rPr>
              <a:t>ACM</a:t>
            </a:r>
            <a:r>
              <a:rPr lang="zh-CN" altLang="en-US" b="1" dirty="0">
                <a:solidFill>
                  <a:srgbClr val="000000"/>
                </a:solidFill>
                <a:latin typeface="微软雅黑" panose="020B0503020204020204" pitchFamily="34" charset="-122"/>
                <a:ea typeface="微软雅黑" panose="020B0503020204020204" pitchFamily="34" charset="-122"/>
              </a:rPr>
              <a:t>图灵奖</a:t>
            </a:r>
            <a:endParaRPr lang="zh-CN" altLang="en-US" dirty="0"/>
          </a:p>
        </p:txBody>
      </p:sp>
      <p:sp>
        <p:nvSpPr>
          <p:cNvPr id="3" name="矩形 2"/>
          <p:cNvSpPr/>
          <p:nvPr/>
        </p:nvSpPr>
        <p:spPr>
          <a:xfrm>
            <a:off x="4644008" y="987574"/>
            <a:ext cx="4115229" cy="369332"/>
          </a:xfrm>
          <a:prstGeom prst="rect">
            <a:avLst/>
          </a:prstGeom>
        </p:spPr>
        <p:txBody>
          <a:bodyPr wrap="none">
            <a:spAutoFit/>
          </a:bodyPr>
          <a:lstStyle/>
          <a:p>
            <a:r>
              <a:rPr lang="en-US" altLang="zh-CN" b="1" dirty="0">
                <a:solidFill>
                  <a:srgbClr val="336699"/>
                </a:solidFill>
                <a:latin typeface="Times New Roman" panose="02020603050405020304" pitchFamily="18" charset="0"/>
              </a:rPr>
              <a:t>https://amturing.acm.org/bysubject.cfm</a:t>
            </a:r>
            <a:endParaRPr lang="zh-CN" altLang="en-US" dirty="0"/>
          </a:p>
        </p:txBody>
      </p:sp>
      <p:sp>
        <p:nvSpPr>
          <p:cNvPr id="4" name="矩形 3"/>
          <p:cNvSpPr/>
          <p:nvPr/>
        </p:nvSpPr>
        <p:spPr>
          <a:xfrm>
            <a:off x="5189915" y="1421363"/>
            <a:ext cx="3257459" cy="646331"/>
          </a:xfrm>
          <a:prstGeom prst="rect">
            <a:avLst/>
          </a:prstGeom>
        </p:spPr>
        <p:txBody>
          <a:bodyPr wrap="square">
            <a:spAutoFit/>
          </a:bodyPr>
          <a:lstStyle/>
          <a:p>
            <a:r>
              <a:rPr lang="zh-CN" altLang="en-US" b="1" dirty="0">
                <a:solidFill>
                  <a:srgbClr val="000000"/>
                </a:solidFill>
                <a:latin typeface="微软雅黑" panose="020B0503020204020204" pitchFamily="34" charset="-122"/>
                <a:ea typeface="微软雅黑" panose="020B0503020204020204" pitchFamily="34" charset="-122"/>
              </a:rPr>
              <a:t>编程语言、编译相关的获奖者是最多的 </a:t>
            </a:r>
            <a:r>
              <a:rPr lang="zh-CN" altLang="en-US" b="1" dirty="0">
                <a:solidFill>
                  <a:srgbClr val="C00000"/>
                </a:solidFill>
                <a:latin typeface="微软雅黑" panose="020B0503020204020204" pitchFamily="34" charset="-122"/>
                <a:ea typeface="微软雅黑" panose="020B0503020204020204" pitchFamily="34" charset="-122"/>
              </a:rPr>
              <a:t>占约</a:t>
            </a:r>
            <a:r>
              <a:rPr lang="en-US" altLang="zh-CN" b="1" dirty="0">
                <a:solidFill>
                  <a:srgbClr val="C00000"/>
                </a:solidFill>
                <a:latin typeface="Times New Roman" panose="02020603050405020304" pitchFamily="18" charset="0"/>
              </a:rPr>
              <a:t>1/3</a:t>
            </a:r>
            <a:endParaRPr lang="zh-CN" altLang="en-US" dirty="0"/>
          </a:p>
        </p:txBody>
      </p:sp>
      <p:pic>
        <p:nvPicPr>
          <p:cNvPr id="8" name="图片 7"/>
          <p:cNvPicPr>
            <a:picLocks noChangeAspect="1"/>
          </p:cNvPicPr>
          <p:nvPr/>
        </p:nvPicPr>
        <p:blipFill>
          <a:blip r:embed="rId5"/>
          <a:stretch>
            <a:fillRect/>
          </a:stretch>
        </p:blipFill>
        <p:spPr>
          <a:xfrm>
            <a:off x="4954000" y="3590434"/>
            <a:ext cx="3506432" cy="1357580"/>
          </a:xfrm>
          <a:prstGeom prst="rect">
            <a:avLst/>
          </a:prstGeom>
        </p:spPr>
      </p:pic>
      <p:pic>
        <p:nvPicPr>
          <p:cNvPr id="12" name="图片 11"/>
          <p:cNvPicPr>
            <a:picLocks noChangeAspect="1"/>
          </p:cNvPicPr>
          <p:nvPr/>
        </p:nvPicPr>
        <p:blipFill>
          <a:blip r:embed="rId6"/>
          <a:stretch>
            <a:fillRect/>
          </a:stretch>
        </p:blipFill>
        <p:spPr>
          <a:xfrm>
            <a:off x="4828987" y="2067694"/>
            <a:ext cx="3590305" cy="1454891"/>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内容占位符 2"/>
          <p:cNvSpPr>
            <a:spLocks noGrp="1"/>
          </p:cNvSpPr>
          <p:nvPr>
            <p:ph idx="1"/>
          </p:nvPr>
        </p:nvSpPr>
        <p:spPr>
          <a:xfrm>
            <a:off x="859007" y="843559"/>
            <a:ext cx="7713521" cy="4032448"/>
          </a:xfrm>
        </p:spPr>
        <p:txBody>
          <a:bodyPr>
            <a:normAutofit/>
          </a:bodyPr>
          <a:lstStyle/>
          <a:p>
            <a:pPr>
              <a:buClrTx/>
              <a:buFont typeface="Wingdings" panose="05000000000000000000" pitchFamily="2" charset="2"/>
              <a:buChar char="Ø"/>
            </a:pPr>
            <a:r>
              <a:rPr lang="zh-CN" altLang="en-US" b="1" dirty="0">
                <a:solidFill>
                  <a:schemeClr val="tx1"/>
                </a:solidFill>
              </a:rPr>
              <a:t>更深刻地理解高级语言程序的内部运行机制</a:t>
            </a:r>
            <a:endParaRPr lang="en-US" altLang="zh-CN" b="1" dirty="0">
              <a:solidFill>
                <a:schemeClr val="tx1"/>
              </a:solidFill>
            </a:endParaRPr>
          </a:p>
          <a:p>
            <a:pPr lvl="1">
              <a:buClrTx/>
              <a:buFont typeface="Wingdings" panose="05000000000000000000" pitchFamily="2" charset="2"/>
              <a:buChar char="Ø"/>
            </a:pPr>
            <a:r>
              <a:rPr lang="zh-CN" altLang="en-US" b="1" dirty="0">
                <a:solidFill>
                  <a:schemeClr val="tx1"/>
                </a:solidFill>
              </a:rPr>
              <a:t>有利于提升正确、高效的编程能力，提升程序代码的执行效率，降低代码隐含错误、缺陷和漏洞。</a:t>
            </a:r>
          </a:p>
          <a:p>
            <a:pPr>
              <a:buClrTx/>
              <a:buFont typeface="Wingdings" panose="05000000000000000000" pitchFamily="2" charset="2"/>
              <a:buChar char="Ø"/>
            </a:pPr>
            <a:r>
              <a:rPr lang="zh-CN" altLang="en-US" b="1" dirty="0">
                <a:solidFill>
                  <a:schemeClr val="tx1"/>
                </a:solidFill>
              </a:rPr>
              <a:t>计算机科学解决复杂问题的一般方法学；</a:t>
            </a:r>
            <a:endParaRPr lang="en-US" altLang="zh-CN" b="1" dirty="0">
              <a:solidFill>
                <a:schemeClr val="tx1"/>
              </a:solidFill>
            </a:endParaRPr>
          </a:p>
          <a:p>
            <a:pPr lvl="1">
              <a:buClrTx/>
              <a:buFont typeface="Wingdings" panose="05000000000000000000" pitchFamily="2" charset="2"/>
              <a:buChar char="Ø"/>
            </a:pPr>
            <a:r>
              <a:rPr lang="zh-CN" altLang="en-US" b="1" dirty="0">
                <a:solidFill>
                  <a:schemeClr val="tx1"/>
                </a:solidFill>
              </a:rPr>
              <a:t>“形式化→自动化”；</a:t>
            </a:r>
            <a:endParaRPr lang="en-US" altLang="zh-CN" b="1" dirty="0">
              <a:solidFill>
                <a:schemeClr val="tx1"/>
              </a:solidFill>
            </a:endParaRPr>
          </a:p>
          <a:p>
            <a:pPr>
              <a:buClrTx/>
              <a:buFont typeface="Wingdings" panose="05000000000000000000" pitchFamily="2" charset="2"/>
              <a:buChar char="Ø"/>
            </a:pPr>
            <a:r>
              <a:rPr lang="zh-CN" altLang="en-US" b="1" dirty="0">
                <a:solidFill>
                  <a:schemeClr val="tx1"/>
                </a:solidFill>
              </a:rPr>
              <a:t>理论到实践的完美诠释</a:t>
            </a:r>
            <a:endParaRPr lang="en-US" altLang="zh-CN" b="1" dirty="0">
              <a:solidFill>
                <a:schemeClr val="tx1"/>
              </a:solidFill>
            </a:endParaRPr>
          </a:p>
          <a:p>
            <a:pPr>
              <a:buClrTx/>
              <a:buFont typeface="Wingdings" panose="05000000000000000000" pitchFamily="2" charset="2"/>
              <a:buChar char="Ø"/>
            </a:pPr>
            <a:r>
              <a:rPr lang="zh-CN" altLang="en-US" b="1" dirty="0">
                <a:solidFill>
                  <a:schemeClr val="tx1"/>
                </a:solidFill>
              </a:rPr>
              <a:t>所涉及的理论和方法在很多领域都会被用到</a:t>
            </a:r>
          </a:p>
          <a:p>
            <a:pPr lvl="1">
              <a:lnSpc>
                <a:spcPts val="3500"/>
              </a:lnSpc>
              <a:buClrTx/>
              <a:buFont typeface="Wingdings" panose="05000000000000000000" pitchFamily="2" charset="2"/>
              <a:buChar char="Ø"/>
            </a:pPr>
            <a:r>
              <a:rPr lang="zh-CN" altLang="en-US" sz="2400" b="1" dirty="0">
                <a:solidFill>
                  <a:schemeClr val="tx1"/>
                </a:solidFill>
                <a:cs typeface="Times New Roman" panose="02020603050405020304" pitchFamily="18" charset="0"/>
              </a:rPr>
              <a:t>自然语言处理、模式识别、人工智能、</a:t>
            </a:r>
            <a:r>
              <a:rPr lang="en-US" altLang="zh-CN" sz="2400" b="1" dirty="0">
                <a:solidFill>
                  <a:schemeClr val="tx1"/>
                </a:solidFill>
                <a:cs typeface="Times New Roman" panose="02020603050405020304" pitchFamily="18" charset="0"/>
              </a:rPr>
              <a:t>……</a:t>
            </a:r>
            <a:endParaRPr lang="en-US" altLang="zh-CN" b="1" dirty="0">
              <a:solidFill>
                <a:schemeClr val="tx1"/>
              </a:solidFill>
            </a:endParaRPr>
          </a:p>
          <a:p>
            <a:pPr lvl="1">
              <a:lnSpc>
                <a:spcPts val="3500"/>
              </a:lnSpc>
              <a:buClrTx/>
              <a:buFont typeface="Wingdings" panose="05000000000000000000" pitchFamily="2" charset="2"/>
              <a:buChar char="Ø"/>
            </a:pPr>
            <a:r>
              <a:rPr lang="en-US" altLang="zh-CN" sz="2400" b="1" dirty="0">
                <a:solidFill>
                  <a:schemeClr val="tx1"/>
                </a:solidFill>
                <a:cs typeface="Times New Roman" panose="02020603050405020304" pitchFamily="18" charset="0"/>
              </a:rPr>
              <a:t> </a:t>
            </a:r>
            <a:r>
              <a:rPr lang="zh-CN" altLang="en-US" sz="2400" b="1" dirty="0">
                <a:solidFill>
                  <a:schemeClr val="tx1"/>
                </a:solidFill>
                <a:cs typeface="Times New Roman" panose="02020603050405020304" pitchFamily="18" charset="0"/>
              </a:rPr>
              <a:t>句法分析、机器翻译、输入法、</a:t>
            </a:r>
            <a:r>
              <a:rPr lang="en-US" altLang="zh-CN" sz="2400" b="1" dirty="0">
                <a:solidFill>
                  <a:schemeClr val="tx1"/>
                </a:solidFill>
                <a:cs typeface="Times New Roman" panose="02020603050405020304" pitchFamily="18" charset="0"/>
              </a:rPr>
              <a:t>text2SQL</a:t>
            </a:r>
            <a:r>
              <a:rPr lang="zh-CN" altLang="en-US" sz="2400" b="1" dirty="0">
                <a:solidFill>
                  <a:schemeClr val="tx1"/>
                </a:solidFill>
                <a:cs typeface="Times New Roman" panose="02020603050405020304" pitchFamily="18" charset="0"/>
              </a:rPr>
              <a:t>解析技术</a:t>
            </a:r>
            <a:endParaRPr lang="en-US" altLang="zh-CN" sz="2400" b="1" dirty="0">
              <a:solidFill>
                <a:schemeClr val="tx1"/>
              </a:solidFill>
              <a:cs typeface="Times New Roman" panose="02020603050405020304" pitchFamily="18" charset="0"/>
            </a:endParaRPr>
          </a:p>
        </p:txBody>
      </p:sp>
      <p:sp>
        <p:nvSpPr>
          <p:cNvPr id="51202" name="标题 1"/>
          <p:cNvSpPr>
            <a:spLocks noGrp="1"/>
          </p:cNvSpPr>
          <p:nvPr>
            <p:ph type="title"/>
          </p:nvPr>
        </p:nvSpPr>
        <p:spPr>
          <a:xfrm>
            <a:off x="755576" y="267494"/>
            <a:ext cx="3816424" cy="360040"/>
          </a:xfrm>
        </p:spPr>
        <p:txBody>
          <a:bodyPr>
            <a:noAutofit/>
          </a:bodyPr>
          <a:lstStyle/>
          <a:p>
            <a:r>
              <a:rPr lang="zh-CN" altLang="en-US" sz="3000" spc="300" dirty="0">
                <a:solidFill>
                  <a:schemeClr val="tx1"/>
                </a:solidFill>
                <a:latin typeface="微软雅黑" panose="020B0503020204020204" pitchFamily="34" charset="-122"/>
                <a:ea typeface="微软雅黑" panose="020B0503020204020204" pitchFamily="34" charset="-122"/>
              </a:rPr>
              <a:t>通过本课程的学习</a:t>
            </a: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 calcmode="lin" valueType="num">
                                      <p:cBhvr>
                                        <p:cTn id="7" dur="500" fill="hold"/>
                                        <p:tgtEl>
                                          <p:spTgt spid="5120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120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5120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1203">
                                            <p:txEl>
                                              <p:pRg st="2" end="2"/>
                                            </p:txEl>
                                          </p:spTgt>
                                        </p:tgtEl>
                                        <p:attrNameLst>
                                          <p:attrName>style.visibility</p:attrName>
                                        </p:attrNameLst>
                                      </p:cBhvr>
                                      <p:to>
                                        <p:strVal val="visible"/>
                                      </p:to>
                                    </p:set>
                                    <p:anim calcmode="lin" valueType="num">
                                      <p:cBhvr>
                                        <p:cTn id="14" dur="500" fill="hold"/>
                                        <p:tgtEl>
                                          <p:spTgt spid="5120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5120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5120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1203">
                                            <p:txEl>
                                              <p:pRg st="3" end="3"/>
                                            </p:txEl>
                                          </p:spTgt>
                                        </p:tgtEl>
                                        <p:attrNameLst>
                                          <p:attrName>style.visibility</p:attrName>
                                        </p:attrNameLst>
                                      </p:cBhvr>
                                      <p:to>
                                        <p:strVal val="visible"/>
                                      </p:to>
                                    </p:set>
                                    <p:anim calcmode="lin" valueType="num">
                                      <p:cBhvr>
                                        <p:cTn id="21" dur="500" fill="hold"/>
                                        <p:tgtEl>
                                          <p:spTgt spid="5120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5120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5120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1203">
                                            <p:txEl>
                                              <p:pRg st="4" end="4"/>
                                            </p:txEl>
                                          </p:spTgt>
                                        </p:tgtEl>
                                        <p:attrNameLst>
                                          <p:attrName>style.visibility</p:attrName>
                                        </p:attrNameLst>
                                      </p:cBhvr>
                                      <p:to>
                                        <p:strVal val="visible"/>
                                      </p:to>
                                    </p:set>
                                    <p:anim calcmode="lin" valueType="num">
                                      <p:cBhvr>
                                        <p:cTn id="28" dur="500" fill="hold"/>
                                        <p:tgtEl>
                                          <p:spTgt spid="5120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51203">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5120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51203">
                                            <p:txEl>
                                              <p:pRg st="5" end="5"/>
                                            </p:txEl>
                                          </p:spTgt>
                                        </p:tgtEl>
                                        <p:attrNameLst>
                                          <p:attrName>style.visibility</p:attrName>
                                        </p:attrNameLst>
                                      </p:cBhvr>
                                      <p:to>
                                        <p:strVal val="visible"/>
                                      </p:to>
                                    </p:set>
                                    <p:anim calcmode="lin" valueType="num">
                                      <p:cBhvr>
                                        <p:cTn id="35" dur="500" fill="hold"/>
                                        <p:tgtEl>
                                          <p:spTgt spid="51203">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51203">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51203">
                                            <p:txEl>
                                              <p:pRg st="5" end="5"/>
                                            </p:txEl>
                                          </p:spTgt>
                                        </p:tgtEl>
                                      </p:cBhvr>
                                    </p:animEffect>
                                  </p:childTnLst>
                                </p:cTn>
                              </p:par>
                              <p:par>
                                <p:cTn id="38" presetID="53" presetClass="entr" presetSubtype="16" fill="hold" nodeType="withEffect">
                                  <p:stCondLst>
                                    <p:cond delay="0"/>
                                  </p:stCondLst>
                                  <p:childTnLst>
                                    <p:set>
                                      <p:cBhvr>
                                        <p:cTn id="39" dur="1" fill="hold">
                                          <p:stCondLst>
                                            <p:cond delay="0"/>
                                          </p:stCondLst>
                                        </p:cTn>
                                        <p:tgtEl>
                                          <p:spTgt spid="51203">
                                            <p:txEl>
                                              <p:pRg st="6" end="6"/>
                                            </p:txEl>
                                          </p:spTgt>
                                        </p:tgtEl>
                                        <p:attrNameLst>
                                          <p:attrName>style.visibility</p:attrName>
                                        </p:attrNameLst>
                                      </p:cBhvr>
                                      <p:to>
                                        <p:strVal val="visible"/>
                                      </p:to>
                                    </p:set>
                                    <p:anim calcmode="lin" valueType="num">
                                      <p:cBhvr>
                                        <p:cTn id="40" dur="500" fill="hold"/>
                                        <p:tgtEl>
                                          <p:spTgt spid="51203">
                                            <p:txEl>
                                              <p:pRg st="6" end="6"/>
                                            </p:txEl>
                                          </p:spTgt>
                                        </p:tgtEl>
                                        <p:attrNameLst>
                                          <p:attrName>ppt_w</p:attrName>
                                        </p:attrNameLst>
                                      </p:cBhvr>
                                      <p:tavLst>
                                        <p:tav tm="0">
                                          <p:val>
                                            <p:fltVal val="0"/>
                                          </p:val>
                                        </p:tav>
                                        <p:tav tm="100000">
                                          <p:val>
                                            <p:strVal val="#ppt_w"/>
                                          </p:val>
                                        </p:tav>
                                      </p:tavLst>
                                    </p:anim>
                                    <p:anim calcmode="lin" valueType="num">
                                      <p:cBhvr>
                                        <p:cTn id="41" dur="500" fill="hold"/>
                                        <p:tgtEl>
                                          <p:spTgt spid="51203">
                                            <p:txEl>
                                              <p:pRg st="6" end="6"/>
                                            </p:txEl>
                                          </p:spTgt>
                                        </p:tgtEl>
                                        <p:attrNameLst>
                                          <p:attrName>ppt_h</p:attrName>
                                        </p:attrNameLst>
                                      </p:cBhvr>
                                      <p:tavLst>
                                        <p:tav tm="0">
                                          <p:val>
                                            <p:fltVal val="0"/>
                                          </p:val>
                                        </p:tav>
                                        <p:tav tm="100000">
                                          <p:val>
                                            <p:strVal val="#ppt_h"/>
                                          </p:val>
                                        </p:tav>
                                      </p:tavLst>
                                    </p:anim>
                                    <p:animEffect transition="in" filter="fade">
                                      <p:cBhvr>
                                        <p:cTn id="42" dur="500"/>
                                        <p:tgtEl>
                                          <p:spTgt spid="51203">
                                            <p:txEl>
                                              <p:pRg st="6" end="6"/>
                                            </p:txEl>
                                          </p:spTgt>
                                        </p:tgtEl>
                                      </p:cBhvr>
                                    </p:animEffect>
                                  </p:childTnLst>
                                </p:cTn>
                              </p:par>
                              <p:par>
                                <p:cTn id="43" presetID="53" presetClass="entr" presetSubtype="16" fill="hold" nodeType="withEffect">
                                  <p:stCondLst>
                                    <p:cond delay="0"/>
                                  </p:stCondLst>
                                  <p:childTnLst>
                                    <p:set>
                                      <p:cBhvr>
                                        <p:cTn id="44" dur="1" fill="hold">
                                          <p:stCondLst>
                                            <p:cond delay="0"/>
                                          </p:stCondLst>
                                        </p:cTn>
                                        <p:tgtEl>
                                          <p:spTgt spid="51203">
                                            <p:txEl>
                                              <p:pRg st="7" end="7"/>
                                            </p:txEl>
                                          </p:spTgt>
                                        </p:tgtEl>
                                        <p:attrNameLst>
                                          <p:attrName>style.visibility</p:attrName>
                                        </p:attrNameLst>
                                      </p:cBhvr>
                                      <p:to>
                                        <p:strVal val="visible"/>
                                      </p:to>
                                    </p:set>
                                    <p:anim calcmode="lin" valueType="num">
                                      <p:cBhvr>
                                        <p:cTn id="45" dur="500" fill="hold"/>
                                        <p:tgtEl>
                                          <p:spTgt spid="51203">
                                            <p:txEl>
                                              <p:pRg st="7" end="7"/>
                                            </p:txEl>
                                          </p:spTgt>
                                        </p:tgtEl>
                                        <p:attrNameLst>
                                          <p:attrName>ppt_w</p:attrName>
                                        </p:attrNameLst>
                                      </p:cBhvr>
                                      <p:tavLst>
                                        <p:tav tm="0">
                                          <p:val>
                                            <p:fltVal val="0"/>
                                          </p:val>
                                        </p:tav>
                                        <p:tav tm="100000">
                                          <p:val>
                                            <p:strVal val="#ppt_w"/>
                                          </p:val>
                                        </p:tav>
                                      </p:tavLst>
                                    </p:anim>
                                    <p:anim calcmode="lin" valueType="num">
                                      <p:cBhvr>
                                        <p:cTn id="46" dur="500" fill="hold"/>
                                        <p:tgtEl>
                                          <p:spTgt spid="51203">
                                            <p:txEl>
                                              <p:pRg st="7" end="7"/>
                                            </p:txEl>
                                          </p:spTgt>
                                        </p:tgtEl>
                                        <p:attrNameLst>
                                          <p:attrName>ppt_h</p:attrName>
                                        </p:attrNameLst>
                                      </p:cBhvr>
                                      <p:tavLst>
                                        <p:tav tm="0">
                                          <p:val>
                                            <p:fltVal val="0"/>
                                          </p:val>
                                        </p:tav>
                                        <p:tav tm="100000">
                                          <p:val>
                                            <p:strVal val="#ppt_h"/>
                                          </p:val>
                                        </p:tav>
                                      </p:tavLst>
                                    </p:anim>
                                    <p:animEffect transition="in" filter="fade">
                                      <p:cBhvr>
                                        <p:cTn id="47" dur="500"/>
                                        <p:tgtEl>
                                          <p:spTgt spid="512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1500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sz="1600" dirty="0">
              <a:solidFill>
                <a:schemeClr val="tx1">
                  <a:lumMod val="85000"/>
                  <a:lumOff val="15000"/>
                </a:schemeClr>
              </a:solidFill>
            </a:endParaRPr>
          </a:p>
        </p:txBody>
      </p:sp>
      <p:sp>
        <p:nvSpPr>
          <p:cNvPr id="8" name="矩形 7"/>
          <p:cNvSpPr/>
          <p:nvPr/>
        </p:nvSpPr>
        <p:spPr>
          <a:xfrm>
            <a:off x="4500563" y="1357313"/>
            <a:ext cx="4357687" cy="2605200"/>
          </a:xfrm>
          <a:prstGeom prst="rect">
            <a:avLst/>
          </a:prstGeom>
          <a:ln w="12700">
            <a:noFill/>
          </a:ln>
        </p:spPr>
        <p:txBody>
          <a:bodyPr>
            <a:spAutoFit/>
          </a:bodyPr>
          <a:lstStyle/>
          <a:p>
            <a:pPr>
              <a:lnSpc>
                <a:spcPts val="4000"/>
              </a:lnSpc>
              <a:defRPr/>
            </a:pPr>
            <a:r>
              <a:rPr lang="zh-CN" altLang="en-US" sz="2500" b="1" dirty="0">
                <a:solidFill>
                  <a:schemeClr val="bg1">
                    <a:lumMod val="50000"/>
                  </a:schemeClr>
                </a:solidFill>
                <a:latin typeface="微软雅黑" panose="020B0503020204020204" pitchFamily="34" charset="-122"/>
                <a:ea typeface="微软雅黑" panose="020B0503020204020204" pitchFamily="34" charset="-122"/>
              </a:rPr>
              <a:t>1.1 什么是编译</a:t>
            </a:r>
          </a:p>
          <a:p>
            <a:pPr>
              <a:lnSpc>
                <a:spcPts val="4000"/>
              </a:lnSpc>
              <a:defRPr/>
            </a:pPr>
            <a:r>
              <a:rPr lang="zh-CN" altLang="en-US" sz="2500" b="1" dirty="0">
                <a:solidFill>
                  <a:schemeClr val="bg1">
                    <a:lumMod val="50000"/>
                  </a:schemeClr>
                </a:solidFill>
                <a:latin typeface="微软雅黑" panose="020B0503020204020204" pitchFamily="34" charset="-122"/>
                <a:ea typeface="微软雅黑" panose="020B0503020204020204" pitchFamily="34" charset="-122"/>
              </a:rPr>
              <a:t>1.2 编译系统的结构</a:t>
            </a:r>
          </a:p>
          <a:p>
            <a:pPr>
              <a:lnSpc>
                <a:spcPts val="4000"/>
              </a:lnSpc>
              <a:defRPr/>
            </a:pPr>
            <a:r>
              <a:rPr lang="en-US" altLang="zh-CN" sz="2500" b="1" dirty="0">
                <a:solidFill>
                  <a:schemeClr val="bg1">
                    <a:lumMod val="50000"/>
                  </a:schemeClr>
                </a:solidFill>
                <a:latin typeface="微软雅黑" panose="020B0503020204020204" pitchFamily="34" charset="-122"/>
                <a:ea typeface="微软雅黑" panose="020B0503020204020204" pitchFamily="34" charset="-122"/>
              </a:rPr>
              <a:t>1.3 </a:t>
            </a:r>
            <a:r>
              <a:rPr lang="zh-CN" altLang="en-US" sz="2500" b="1" dirty="0">
                <a:solidFill>
                  <a:schemeClr val="bg1">
                    <a:lumMod val="50000"/>
                  </a:schemeClr>
                </a:solidFill>
                <a:latin typeface="微软雅黑" panose="020B0503020204020204" pitchFamily="34" charset="-122"/>
                <a:ea typeface="微软雅黑" panose="020B0503020204020204" pitchFamily="34" charset="-122"/>
              </a:rPr>
              <a:t>编译器的生成</a:t>
            </a:r>
            <a:endParaRPr lang="en-US" altLang="zh-CN" sz="2500" b="1" dirty="0">
              <a:solidFill>
                <a:schemeClr val="bg1">
                  <a:lumMod val="50000"/>
                </a:schemeClr>
              </a:solidFill>
              <a:latin typeface="微软雅黑" panose="020B0503020204020204" pitchFamily="34" charset="-122"/>
              <a:ea typeface="微软雅黑" panose="020B0503020204020204" pitchFamily="34" charset="-122"/>
            </a:endParaRPr>
          </a:p>
          <a:p>
            <a:pPr>
              <a:lnSpc>
                <a:spcPts val="4000"/>
              </a:lnSpc>
              <a:defRPr/>
            </a:pPr>
            <a:r>
              <a:rPr lang="zh-CN" altLang="en-US" sz="2500" b="1" dirty="0">
                <a:solidFill>
                  <a:schemeClr val="bg1">
                    <a:lumMod val="50000"/>
                  </a:schemeClr>
                </a:solidFill>
                <a:latin typeface="微软雅黑" panose="020B0503020204020204" pitchFamily="34" charset="-122"/>
                <a:ea typeface="微软雅黑" panose="020B0503020204020204" pitchFamily="34" charset="-122"/>
              </a:rPr>
              <a:t>1.</a:t>
            </a:r>
            <a:r>
              <a:rPr lang="en-US" altLang="zh-CN" sz="2500" b="1" dirty="0">
                <a:solidFill>
                  <a:schemeClr val="bg1">
                    <a:lumMod val="50000"/>
                  </a:schemeClr>
                </a:solidFill>
                <a:latin typeface="微软雅黑" panose="020B0503020204020204" pitchFamily="34" charset="-122"/>
                <a:ea typeface="微软雅黑" panose="020B0503020204020204" pitchFamily="34" charset="-122"/>
              </a:rPr>
              <a:t>4</a:t>
            </a:r>
            <a:r>
              <a:rPr lang="zh-CN" altLang="en-US" sz="2500" b="1" dirty="0">
                <a:solidFill>
                  <a:schemeClr val="bg1">
                    <a:lumMod val="50000"/>
                  </a:schemeClr>
                </a:solidFill>
                <a:latin typeface="微软雅黑" panose="020B0503020204020204" pitchFamily="34" charset="-122"/>
                <a:ea typeface="微软雅黑" panose="020B0503020204020204" pitchFamily="34" charset="-122"/>
              </a:rPr>
              <a:t> 为什么要学习编译原理</a:t>
            </a:r>
          </a:p>
          <a:p>
            <a:pPr>
              <a:lnSpc>
                <a:spcPts val="4000"/>
              </a:lnSpc>
              <a:defRPr/>
            </a:pPr>
            <a:r>
              <a:rPr lang="zh-CN" altLang="en-US" sz="2500" b="1" dirty="0">
                <a:solidFill>
                  <a:schemeClr val="accent2"/>
                </a:solidFill>
                <a:latin typeface="微软雅黑" panose="020B0503020204020204" pitchFamily="34" charset="-122"/>
                <a:ea typeface="微软雅黑" panose="020B0503020204020204" pitchFamily="34" charset="-122"/>
              </a:rPr>
              <a:t>1.</a:t>
            </a:r>
            <a:r>
              <a:rPr lang="en-US" altLang="zh-CN" sz="2500" b="1" dirty="0">
                <a:solidFill>
                  <a:schemeClr val="accent2"/>
                </a:solidFill>
                <a:latin typeface="微软雅黑" panose="020B0503020204020204" pitchFamily="34" charset="-122"/>
                <a:ea typeface="微软雅黑" panose="020B0503020204020204" pitchFamily="34" charset="-122"/>
              </a:rPr>
              <a:t>5 </a:t>
            </a:r>
            <a:r>
              <a:rPr lang="zh-CN" altLang="en-US" sz="2500" b="1" dirty="0">
                <a:solidFill>
                  <a:schemeClr val="accent2"/>
                </a:solidFill>
                <a:latin typeface="微软雅黑" panose="020B0503020204020204" pitchFamily="34" charset="-122"/>
                <a:ea typeface="微软雅黑" panose="020B0503020204020204" pitchFamily="34" charset="-122"/>
              </a:rPr>
              <a:t>编译技术的应用</a:t>
            </a:r>
          </a:p>
        </p:txBody>
      </p:sp>
      <p:pic>
        <p:nvPicPr>
          <p:cNvPr id="28676" name="Picture 7" descr="E:\工大编译\ppt\制作\0330e9c554c768200000158fc50d53d.jpg"/>
          <p:cNvPicPr>
            <a:picLocks noChangeAspect="1" noChangeArrowheads="1"/>
          </p:cNvPicPr>
          <p:nvPr/>
        </p:nvPicPr>
        <p:blipFill>
          <a:blip r:embed="rId2">
            <a:extLst>
              <a:ext uri="{28A0092B-C50C-407E-A947-70E740481C1C}">
                <a14:useLocalDpi xmlns:a14="http://schemas.microsoft.com/office/drawing/2010/main" val="0"/>
              </a:ext>
            </a:extLst>
          </a:blip>
          <a:srcRect l="15538" r="21837"/>
          <a:stretch>
            <a:fillRect/>
          </a:stretch>
        </p:blipFill>
        <p:spPr bwMode="auto">
          <a:xfrm>
            <a:off x="-6350" y="0"/>
            <a:ext cx="429577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4143375" y="357188"/>
            <a:ext cx="2948905" cy="785812"/>
          </a:xfrm>
          <a:prstGeom prst="rect">
            <a:avLst/>
          </a:prstGeom>
          <a:solidFill>
            <a:schemeClr val="accent2">
              <a:lumMod val="60000"/>
              <a:lumOff val="4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r>
              <a:rPr lang="zh-CN" altLang="en-US" sz="4000" b="1" spc="600" dirty="0">
                <a:solidFill>
                  <a:schemeClr val="bg1"/>
                </a:solidFill>
                <a:latin typeface="微软雅黑" panose="020B0503020204020204" pitchFamily="34" charset="-122"/>
                <a:ea typeface="微软雅黑" panose="020B0503020204020204" pitchFamily="34" charset="-122"/>
              </a:rPr>
              <a:t>本章内容</a:t>
            </a:r>
            <a:endParaRPr lang="zh-CN" altLang="en-US" sz="1600" dirty="0">
              <a:solidFill>
                <a:schemeClr val="tx1">
                  <a:lumMod val="85000"/>
                  <a:lumOff val="15000"/>
                </a:schemeClr>
              </a:solidFill>
            </a:endParaRPr>
          </a:p>
        </p:txBody>
      </p:sp>
    </p:spTree>
    <p:extLst>
      <p:ext uri="{BB962C8B-B14F-4D97-AF65-F5344CB8AC3E}">
        <p14:creationId xmlns:p14="http://schemas.microsoft.com/office/powerpoint/2010/main" val="36915123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内容占位符 2"/>
          <p:cNvSpPr>
            <a:spLocks noGrp="1"/>
          </p:cNvSpPr>
          <p:nvPr>
            <p:ph idx="1"/>
          </p:nvPr>
        </p:nvSpPr>
        <p:spPr>
          <a:xfrm>
            <a:off x="859007" y="843559"/>
            <a:ext cx="7713521" cy="4032448"/>
          </a:xfrm>
        </p:spPr>
        <p:txBody>
          <a:bodyPr>
            <a:normAutofit/>
          </a:bodyPr>
          <a:lstStyle/>
          <a:p>
            <a:pPr>
              <a:buClrTx/>
              <a:buFont typeface="Wingdings" panose="05000000000000000000" pitchFamily="2" charset="2"/>
              <a:buChar char="Ø"/>
            </a:pPr>
            <a:r>
              <a:rPr lang="zh-CN" altLang="en-US" b="1" dirty="0">
                <a:solidFill>
                  <a:schemeClr val="tx1"/>
                </a:solidFill>
              </a:rPr>
              <a:t>很多应用软件都会用到编译技术</a:t>
            </a:r>
            <a:endParaRPr lang="en-US" altLang="zh-CN" b="1" dirty="0">
              <a:solidFill>
                <a:schemeClr val="tx1"/>
              </a:solidFill>
            </a:endParaRPr>
          </a:p>
          <a:p>
            <a:pPr lvl="1">
              <a:buClrTx/>
              <a:buFont typeface="Wingdings" panose="05000000000000000000" pitchFamily="2" charset="2"/>
              <a:buChar char="Ø"/>
            </a:pPr>
            <a:r>
              <a:rPr lang="zh-CN" altLang="en-US" b="1" dirty="0">
                <a:solidFill>
                  <a:schemeClr val="tx1"/>
                </a:solidFill>
              </a:rPr>
              <a:t>开发新语言（</a:t>
            </a:r>
            <a:r>
              <a:rPr lang="zh-CN" altLang="en-US" b="1" dirty="0"/>
              <a:t> </a:t>
            </a:r>
            <a:r>
              <a:rPr lang="en-US" altLang="zh-CN" b="1" dirty="0"/>
              <a:t>DSL</a:t>
            </a:r>
            <a:r>
              <a:rPr lang="zh-CN" altLang="en-US" b="1" dirty="0"/>
              <a:t>领域特定语言</a:t>
            </a:r>
            <a:r>
              <a:rPr lang="zh-CN" altLang="en-US" b="1" dirty="0">
                <a:solidFill>
                  <a:schemeClr val="tx1"/>
                </a:solidFill>
              </a:rPr>
              <a:t>），语言新特性</a:t>
            </a:r>
            <a:endParaRPr lang="en-US" altLang="zh-CN" b="1" dirty="0">
              <a:solidFill>
                <a:schemeClr val="tx1"/>
              </a:solidFill>
            </a:endParaRPr>
          </a:p>
          <a:p>
            <a:pPr lvl="1">
              <a:buClrTx/>
              <a:buFont typeface="Wingdings" panose="05000000000000000000" pitchFamily="2" charset="2"/>
              <a:buChar char="Ø"/>
            </a:pPr>
            <a:r>
              <a:rPr lang="zh-CN" altLang="en-US" b="1" dirty="0">
                <a:solidFill>
                  <a:schemeClr val="tx1"/>
                </a:solidFill>
              </a:rPr>
              <a:t>新体系结构的优化支持（并行和内存层次结构）</a:t>
            </a:r>
            <a:endParaRPr lang="en-US" altLang="zh-CN" b="1" dirty="0">
              <a:solidFill>
                <a:schemeClr val="tx1"/>
              </a:solidFill>
            </a:endParaRPr>
          </a:p>
          <a:p>
            <a:pPr>
              <a:buClrTx/>
              <a:buFont typeface="Wingdings" panose="05000000000000000000" pitchFamily="2" charset="2"/>
              <a:buChar char="Ø"/>
            </a:pPr>
            <a:r>
              <a:rPr lang="zh-CN" altLang="en-US" b="1" dirty="0">
                <a:solidFill>
                  <a:schemeClr val="tx1"/>
                </a:solidFill>
              </a:rPr>
              <a:t>提高软件开发效率的工具</a:t>
            </a:r>
            <a:endParaRPr lang="en-US" altLang="zh-CN" b="1" dirty="0">
              <a:solidFill>
                <a:schemeClr val="tx1"/>
              </a:solidFill>
            </a:endParaRPr>
          </a:p>
          <a:p>
            <a:pPr lvl="1">
              <a:buClrTx/>
              <a:buFont typeface="Wingdings" panose="05000000000000000000" pitchFamily="2" charset="2"/>
              <a:buChar char="Ø"/>
            </a:pPr>
            <a:r>
              <a:rPr lang="en-US" altLang="zh-CN" b="1" dirty="0">
                <a:solidFill>
                  <a:schemeClr val="tx1"/>
                </a:solidFill>
              </a:rPr>
              <a:t> </a:t>
            </a:r>
            <a:r>
              <a:rPr lang="zh-CN" altLang="en-US" b="1" dirty="0">
                <a:solidFill>
                  <a:schemeClr val="tx1"/>
                </a:solidFill>
              </a:rPr>
              <a:t>结构化编辑工具、</a:t>
            </a:r>
            <a:r>
              <a:rPr lang="en-US" altLang="zh-CN" b="1" dirty="0">
                <a:solidFill>
                  <a:schemeClr val="tx1"/>
                </a:solidFill>
              </a:rPr>
              <a:t> </a:t>
            </a:r>
            <a:r>
              <a:rPr lang="zh-CN" altLang="en-US" b="1" dirty="0">
                <a:solidFill>
                  <a:schemeClr val="tx1"/>
                </a:solidFill>
              </a:rPr>
              <a:t>测试工具</a:t>
            </a:r>
            <a:endParaRPr lang="en-US" altLang="zh-CN" b="1" dirty="0">
              <a:solidFill>
                <a:schemeClr val="tx1"/>
              </a:solidFill>
            </a:endParaRPr>
          </a:p>
          <a:p>
            <a:pPr lvl="1">
              <a:buClrTx/>
              <a:buFont typeface="Wingdings" panose="05000000000000000000" pitchFamily="2" charset="2"/>
              <a:buChar char="Ø"/>
            </a:pPr>
            <a:r>
              <a:rPr lang="zh-CN" altLang="en-US" b="1" dirty="0">
                <a:solidFill>
                  <a:schemeClr val="tx1"/>
                </a:solidFill>
              </a:rPr>
              <a:t>专用优化编译器</a:t>
            </a:r>
            <a:endParaRPr lang="en-US" altLang="zh-CN" b="1" dirty="0">
              <a:solidFill>
                <a:schemeClr val="tx1"/>
              </a:solidFill>
            </a:endParaRPr>
          </a:p>
          <a:p>
            <a:pPr lvl="1">
              <a:buClrTx/>
              <a:buFont typeface="Wingdings" panose="05000000000000000000" pitchFamily="2" charset="2"/>
              <a:buChar char="Ø"/>
            </a:pPr>
            <a:r>
              <a:rPr lang="en-US" altLang="zh-CN" b="1" dirty="0">
                <a:solidFill>
                  <a:schemeClr val="tx1"/>
                </a:solidFill>
              </a:rPr>
              <a:t> </a:t>
            </a:r>
            <a:r>
              <a:rPr lang="zh-CN" altLang="en-US" b="1" dirty="0">
                <a:solidFill>
                  <a:schemeClr val="tx1"/>
                </a:solidFill>
              </a:rPr>
              <a:t>程序算法异同检测工具</a:t>
            </a:r>
            <a:endParaRPr lang="en-US" altLang="zh-CN" b="1" dirty="0">
              <a:solidFill>
                <a:schemeClr val="tx1"/>
              </a:solidFill>
            </a:endParaRPr>
          </a:p>
          <a:p>
            <a:pPr lvl="1">
              <a:buClrTx/>
              <a:buFont typeface="Wingdings" panose="05000000000000000000" pitchFamily="2" charset="2"/>
              <a:buChar char="Ø"/>
            </a:pPr>
            <a:r>
              <a:rPr lang="en-US" altLang="zh-CN" b="1" dirty="0">
                <a:solidFill>
                  <a:schemeClr val="tx1"/>
                </a:solidFill>
              </a:rPr>
              <a:t> </a:t>
            </a:r>
            <a:r>
              <a:rPr lang="zh-CN" altLang="en-US" b="1" dirty="0">
                <a:solidFill>
                  <a:schemeClr val="tx1"/>
                </a:solidFill>
              </a:rPr>
              <a:t>程序注释及文档生成</a:t>
            </a:r>
            <a:endParaRPr lang="en-US" altLang="zh-CN" b="1" dirty="0">
              <a:solidFill>
                <a:schemeClr val="tx1"/>
              </a:solidFill>
            </a:endParaRPr>
          </a:p>
          <a:p>
            <a:pPr>
              <a:buClrTx/>
              <a:buFont typeface="Wingdings" panose="05000000000000000000" pitchFamily="2" charset="2"/>
              <a:buChar char="Ø"/>
            </a:pPr>
            <a:r>
              <a:rPr lang="zh-CN" altLang="en-US" b="1" dirty="0">
                <a:solidFill>
                  <a:schemeClr val="tx1"/>
                </a:solidFill>
              </a:rPr>
              <a:t>新计算机体系结构的设计</a:t>
            </a:r>
            <a:endParaRPr lang="en-US" altLang="zh-CN" b="1" dirty="0">
              <a:solidFill>
                <a:schemeClr val="tx1"/>
              </a:solidFill>
            </a:endParaRPr>
          </a:p>
        </p:txBody>
      </p:sp>
      <p:sp>
        <p:nvSpPr>
          <p:cNvPr id="51202" name="标题 1"/>
          <p:cNvSpPr>
            <a:spLocks noGrp="1"/>
          </p:cNvSpPr>
          <p:nvPr>
            <p:ph type="title"/>
          </p:nvPr>
        </p:nvSpPr>
        <p:spPr>
          <a:xfrm>
            <a:off x="755576" y="267494"/>
            <a:ext cx="4680520" cy="360040"/>
          </a:xfrm>
        </p:spPr>
        <p:txBody>
          <a:bodyPr>
            <a:noAutofit/>
          </a:bodyPr>
          <a:lstStyle/>
          <a:p>
            <a:r>
              <a:rPr lang="en-US" altLang="zh-CN" sz="3000" spc="300" dirty="0">
                <a:solidFill>
                  <a:schemeClr val="tx1"/>
                </a:solidFill>
                <a:latin typeface="微软雅黑" panose="020B0503020204020204" pitchFamily="34" charset="-122"/>
                <a:ea typeface="微软雅黑" panose="020B0503020204020204" pitchFamily="34" charset="-122"/>
              </a:rPr>
              <a:t>1.4 </a:t>
            </a:r>
            <a:r>
              <a:rPr lang="zh-CN" altLang="en-US" sz="3000" spc="300" dirty="0">
                <a:solidFill>
                  <a:schemeClr val="tx1"/>
                </a:solidFill>
                <a:latin typeface="微软雅黑" panose="020B0503020204020204" pitchFamily="34" charset="-122"/>
                <a:ea typeface="微软雅黑" panose="020B0503020204020204" pitchFamily="34" charset="-122"/>
              </a:rPr>
              <a:t>编译技术的应用</a:t>
            </a: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p:cTn id="7" dur="500" fill="hold"/>
                                        <p:tgtEl>
                                          <p:spTgt spid="5120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120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120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1203">
                                            <p:txEl>
                                              <p:pRg st="1" end="1"/>
                                            </p:txEl>
                                          </p:spTgt>
                                        </p:tgtEl>
                                        <p:attrNameLst>
                                          <p:attrName>style.visibility</p:attrName>
                                        </p:attrNameLst>
                                      </p:cBhvr>
                                      <p:to>
                                        <p:strVal val="visible"/>
                                      </p:to>
                                    </p:set>
                                    <p:anim calcmode="lin" valueType="num">
                                      <p:cBhvr>
                                        <p:cTn id="14" dur="500" fill="hold"/>
                                        <p:tgtEl>
                                          <p:spTgt spid="5120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5120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5120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1203">
                                            <p:txEl>
                                              <p:pRg st="2" end="2"/>
                                            </p:txEl>
                                          </p:spTgt>
                                        </p:tgtEl>
                                        <p:attrNameLst>
                                          <p:attrName>style.visibility</p:attrName>
                                        </p:attrNameLst>
                                      </p:cBhvr>
                                      <p:to>
                                        <p:strVal val="visible"/>
                                      </p:to>
                                    </p:set>
                                    <p:anim calcmode="lin" valueType="num">
                                      <p:cBhvr>
                                        <p:cTn id="21" dur="500" fill="hold"/>
                                        <p:tgtEl>
                                          <p:spTgt spid="5120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5120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5120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1203">
                                            <p:txEl>
                                              <p:pRg st="3" end="3"/>
                                            </p:txEl>
                                          </p:spTgt>
                                        </p:tgtEl>
                                        <p:attrNameLst>
                                          <p:attrName>style.visibility</p:attrName>
                                        </p:attrNameLst>
                                      </p:cBhvr>
                                      <p:to>
                                        <p:strVal val="visible"/>
                                      </p:to>
                                    </p:set>
                                    <p:anim calcmode="lin" valueType="num">
                                      <p:cBhvr>
                                        <p:cTn id="28" dur="500" fill="hold"/>
                                        <p:tgtEl>
                                          <p:spTgt spid="5120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5120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5120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51203">
                                            <p:txEl>
                                              <p:pRg st="4" end="4"/>
                                            </p:txEl>
                                          </p:spTgt>
                                        </p:tgtEl>
                                        <p:attrNameLst>
                                          <p:attrName>style.visibility</p:attrName>
                                        </p:attrNameLst>
                                      </p:cBhvr>
                                      <p:to>
                                        <p:strVal val="visible"/>
                                      </p:to>
                                    </p:set>
                                    <p:anim calcmode="lin" valueType="num">
                                      <p:cBhvr>
                                        <p:cTn id="35" dur="500" fill="hold"/>
                                        <p:tgtEl>
                                          <p:spTgt spid="5120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5120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5120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51203">
                                            <p:txEl>
                                              <p:pRg st="5" end="5"/>
                                            </p:txEl>
                                          </p:spTgt>
                                        </p:tgtEl>
                                        <p:attrNameLst>
                                          <p:attrName>style.visibility</p:attrName>
                                        </p:attrNameLst>
                                      </p:cBhvr>
                                      <p:to>
                                        <p:strVal val="visible"/>
                                      </p:to>
                                    </p:set>
                                    <p:anim calcmode="lin" valueType="num">
                                      <p:cBhvr>
                                        <p:cTn id="42" dur="500" fill="hold"/>
                                        <p:tgtEl>
                                          <p:spTgt spid="5120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5120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5120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51203">
                                            <p:txEl>
                                              <p:pRg st="6" end="6"/>
                                            </p:txEl>
                                          </p:spTgt>
                                        </p:tgtEl>
                                        <p:attrNameLst>
                                          <p:attrName>style.visibility</p:attrName>
                                        </p:attrNameLst>
                                      </p:cBhvr>
                                      <p:to>
                                        <p:strVal val="visible"/>
                                      </p:to>
                                    </p:set>
                                    <p:anim calcmode="lin" valueType="num">
                                      <p:cBhvr>
                                        <p:cTn id="49" dur="500" fill="hold"/>
                                        <p:tgtEl>
                                          <p:spTgt spid="5120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5120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5120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51203">
                                            <p:txEl>
                                              <p:pRg st="7" end="7"/>
                                            </p:txEl>
                                          </p:spTgt>
                                        </p:tgtEl>
                                        <p:attrNameLst>
                                          <p:attrName>style.visibility</p:attrName>
                                        </p:attrNameLst>
                                      </p:cBhvr>
                                      <p:to>
                                        <p:strVal val="visible"/>
                                      </p:to>
                                    </p:set>
                                    <p:anim calcmode="lin" valueType="num">
                                      <p:cBhvr>
                                        <p:cTn id="56" dur="500" fill="hold"/>
                                        <p:tgtEl>
                                          <p:spTgt spid="5120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5120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5120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51203">
                                            <p:txEl>
                                              <p:pRg st="8" end="8"/>
                                            </p:txEl>
                                          </p:spTgt>
                                        </p:tgtEl>
                                        <p:attrNameLst>
                                          <p:attrName>style.visibility</p:attrName>
                                        </p:attrNameLst>
                                      </p:cBhvr>
                                      <p:to>
                                        <p:strVal val="visible"/>
                                      </p:to>
                                    </p:set>
                                    <p:anim calcmode="lin" valueType="num">
                                      <p:cBhvr>
                                        <p:cTn id="63" dur="500" fill="hold"/>
                                        <p:tgtEl>
                                          <p:spTgt spid="5120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51203">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512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内容占位符 2"/>
          <p:cNvSpPr>
            <a:spLocks noGrp="1"/>
          </p:cNvSpPr>
          <p:nvPr>
            <p:ph idx="1"/>
          </p:nvPr>
        </p:nvSpPr>
        <p:spPr>
          <a:xfrm>
            <a:off x="859007" y="1059989"/>
            <a:ext cx="7713521" cy="3888025"/>
          </a:xfrm>
        </p:spPr>
        <p:txBody>
          <a:bodyPr>
            <a:normAutofit/>
          </a:bodyPr>
          <a:lstStyle/>
          <a:p>
            <a:pPr>
              <a:lnSpc>
                <a:spcPts val="3000"/>
              </a:lnSpc>
              <a:buClrTx/>
              <a:buFont typeface="Wingdings" panose="05000000000000000000" pitchFamily="2" charset="2"/>
              <a:buChar char="Ø"/>
            </a:pPr>
            <a:r>
              <a:rPr lang="zh-CN" altLang="en-US" b="1" dirty="0">
                <a:solidFill>
                  <a:schemeClr val="tx1"/>
                </a:solidFill>
              </a:rPr>
              <a:t>结构化编辑器（</a:t>
            </a:r>
            <a:r>
              <a:rPr lang="en-US" altLang="zh-CN" b="1" dirty="0">
                <a:solidFill>
                  <a:schemeClr val="tx1"/>
                </a:solidFill>
              </a:rPr>
              <a:t>Structure editors</a:t>
            </a:r>
            <a:r>
              <a:rPr lang="zh-CN" altLang="en-US" b="1" dirty="0">
                <a:solidFill>
                  <a:schemeClr val="tx1"/>
                </a:solidFill>
              </a:rPr>
              <a:t>）</a:t>
            </a:r>
          </a:p>
          <a:p>
            <a:pPr lvl="1">
              <a:lnSpc>
                <a:spcPts val="3000"/>
              </a:lnSpc>
              <a:buClrTx/>
              <a:buFont typeface="Wingdings" panose="05000000000000000000" pitchFamily="2" charset="2"/>
              <a:buChar char="Ø"/>
            </a:pPr>
            <a:r>
              <a:rPr lang="zh-CN" altLang="en-US" sz="2000" b="1" dirty="0">
                <a:solidFill>
                  <a:schemeClr val="tx1"/>
                </a:solidFill>
                <a:cs typeface="Times New Roman" panose="02020603050405020304" pitchFamily="18" charset="0"/>
              </a:rPr>
              <a:t>引导用户在语言的</a:t>
            </a:r>
            <a:r>
              <a:rPr lang="zh-CN" altLang="en-US" sz="2000" b="1" dirty="0">
                <a:solidFill>
                  <a:srgbClr val="0000FF"/>
                </a:solidFill>
                <a:cs typeface="Times New Roman" panose="02020603050405020304" pitchFamily="18" charset="0"/>
              </a:rPr>
              <a:t>语法约束</a:t>
            </a:r>
            <a:r>
              <a:rPr lang="zh-CN" altLang="en-US" sz="2000" b="1" dirty="0">
                <a:solidFill>
                  <a:schemeClr val="tx1"/>
                </a:solidFill>
                <a:cs typeface="Times New Roman" panose="02020603050405020304" pitchFamily="18" charset="0"/>
              </a:rPr>
              <a:t>下编制程序</a:t>
            </a:r>
          </a:p>
          <a:p>
            <a:pPr lvl="1">
              <a:lnSpc>
                <a:spcPts val="3000"/>
              </a:lnSpc>
              <a:buClrTx/>
              <a:buFont typeface="Wingdings" panose="05000000000000000000" pitchFamily="2" charset="2"/>
              <a:buChar char="Ø"/>
            </a:pPr>
            <a:r>
              <a:rPr lang="zh-CN" altLang="en-US" sz="2000" b="1" dirty="0">
                <a:solidFill>
                  <a:schemeClr val="tx1"/>
                </a:solidFill>
                <a:cs typeface="Times New Roman" panose="02020603050405020304" pitchFamily="18" charset="0"/>
              </a:rPr>
              <a:t>能自动地提供</a:t>
            </a:r>
            <a:r>
              <a:rPr lang="zh-CN" altLang="en-US" sz="2000" b="1" dirty="0">
                <a:solidFill>
                  <a:srgbClr val="0000FF"/>
                </a:solidFill>
                <a:cs typeface="Times New Roman" panose="02020603050405020304" pitchFamily="18" charset="0"/>
              </a:rPr>
              <a:t>关键字</a:t>
            </a:r>
            <a:r>
              <a:rPr lang="zh-CN" altLang="en-US" sz="2000" b="1" dirty="0">
                <a:solidFill>
                  <a:schemeClr val="tx1"/>
                </a:solidFill>
                <a:cs typeface="Times New Roman" panose="02020603050405020304" pitchFamily="18" charset="0"/>
              </a:rPr>
              <a:t>和</a:t>
            </a:r>
            <a:r>
              <a:rPr lang="zh-CN" altLang="en-US" sz="2000" b="1" dirty="0">
                <a:solidFill>
                  <a:srgbClr val="0000FF"/>
                </a:solidFill>
                <a:cs typeface="Times New Roman" panose="02020603050405020304" pitchFamily="18" charset="0"/>
              </a:rPr>
              <a:t>与其匹配的关键字</a:t>
            </a:r>
          </a:p>
          <a:p>
            <a:pPr lvl="1">
              <a:lnSpc>
                <a:spcPts val="3000"/>
              </a:lnSpc>
              <a:buClrTx/>
              <a:buFont typeface="Wingdings" panose="05000000000000000000" pitchFamily="2" charset="2"/>
              <a:buChar char="Ø"/>
            </a:pPr>
            <a:endParaRPr lang="zh-CN" altLang="en-US" sz="2000" b="1" dirty="0">
              <a:solidFill>
                <a:schemeClr val="tx1"/>
              </a:solidFill>
              <a:cs typeface="Times New Roman" panose="02020603050405020304" pitchFamily="18" charset="0"/>
            </a:endParaRP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9" name="标题 1"/>
          <p:cNvSpPr>
            <a:spLocks noGrp="1"/>
          </p:cNvSpPr>
          <p:nvPr>
            <p:ph type="title"/>
          </p:nvPr>
        </p:nvSpPr>
        <p:spPr>
          <a:xfrm>
            <a:off x="755650" y="268288"/>
            <a:ext cx="7931150" cy="358775"/>
          </a:xfrm>
        </p:spPr>
        <p:txBody>
          <a:bodyPr>
            <a:noAutofit/>
          </a:bodyPr>
          <a:lstStyle/>
          <a:p>
            <a:r>
              <a:rPr lang="en-US" altLang="zh-CN" sz="3000" spc="300" dirty="0">
                <a:solidFill>
                  <a:schemeClr val="tx1"/>
                </a:solidFill>
                <a:latin typeface="微软雅黑" panose="020B0503020204020204" pitchFamily="34" charset="-122"/>
                <a:ea typeface="微软雅黑" panose="020B0503020204020204" pitchFamily="34" charset="-122"/>
              </a:rPr>
              <a:t>1.4 </a:t>
            </a:r>
            <a:r>
              <a:rPr lang="zh-CN" altLang="en-US" sz="3000" spc="300" dirty="0">
                <a:solidFill>
                  <a:schemeClr val="tx1"/>
                </a:solidFill>
                <a:latin typeface="微软雅黑" panose="020B0503020204020204" pitchFamily="34" charset="-122"/>
                <a:ea typeface="微软雅黑" panose="020B0503020204020204" pitchFamily="34" charset="-122"/>
              </a:rPr>
              <a:t>编译技术的应用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51203">
                                            <p:txEl>
                                              <p:pRg st="1" end="1"/>
                                            </p:txEl>
                                          </p:spTgt>
                                        </p:tgtEl>
                                        <p:attrNameLst>
                                          <p:attrName>ppt_w</p:attrName>
                                        </p:attrNameLst>
                                      </p:cBhvr>
                                      <p:tavLst>
                                        <p:tav tm="0">
                                          <p:val>
                                            <p:strVal val="ppt_w"/>
                                          </p:val>
                                        </p:tav>
                                        <p:tav tm="100000">
                                          <p:val>
                                            <p:fltVal val="0"/>
                                          </p:val>
                                        </p:tav>
                                      </p:tavLst>
                                    </p:anim>
                                    <p:anim calcmode="lin" valueType="num">
                                      <p:cBhvr>
                                        <p:cTn id="7" dur="500"/>
                                        <p:tgtEl>
                                          <p:spTgt spid="51203">
                                            <p:txEl>
                                              <p:pRg st="1" end="1"/>
                                            </p:txEl>
                                          </p:spTgt>
                                        </p:tgtEl>
                                        <p:attrNameLst>
                                          <p:attrName>ppt_h</p:attrName>
                                        </p:attrNameLst>
                                      </p:cBhvr>
                                      <p:tavLst>
                                        <p:tav tm="0">
                                          <p:val>
                                            <p:strVal val="ppt_h"/>
                                          </p:val>
                                        </p:tav>
                                        <p:tav tm="100000">
                                          <p:val>
                                            <p:fltVal val="0"/>
                                          </p:val>
                                        </p:tav>
                                      </p:tavLst>
                                    </p:anim>
                                    <p:animEffect transition="out" filter="fade">
                                      <p:cBhvr>
                                        <p:cTn id="8" dur="500"/>
                                        <p:tgtEl>
                                          <p:spTgt spid="51203">
                                            <p:txEl>
                                              <p:pRg st="1" end="1"/>
                                            </p:txEl>
                                          </p:spTgt>
                                        </p:tgtEl>
                                      </p:cBhvr>
                                    </p:animEffect>
                                    <p:set>
                                      <p:cBhvr>
                                        <p:cTn id="9" dur="1" fill="hold">
                                          <p:stCondLst>
                                            <p:cond delay="499"/>
                                          </p:stCondLst>
                                        </p:cTn>
                                        <p:tgtEl>
                                          <p:spTgt spid="51203">
                                            <p:txEl>
                                              <p:pRg st="1" end="1"/>
                                            </p:txEl>
                                          </p:spTgt>
                                        </p:tgtEl>
                                        <p:attrNameLst>
                                          <p:attrName>style.visibility</p:attrName>
                                        </p:attrNameLst>
                                      </p:cBhvr>
                                      <p:to>
                                        <p:strVal val="hidden"/>
                                      </p:to>
                                    </p:set>
                                  </p:childTnLst>
                                </p:cTn>
                              </p:par>
                              <p:par>
                                <p:cTn id="10" presetID="53" presetClass="exit" presetSubtype="32" fill="hold" nodeType="withEffect">
                                  <p:stCondLst>
                                    <p:cond delay="0"/>
                                  </p:stCondLst>
                                  <p:childTnLst>
                                    <p:anim calcmode="lin" valueType="num">
                                      <p:cBhvr>
                                        <p:cTn id="11" dur="500"/>
                                        <p:tgtEl>
                                          <p:spTgt spid="51203">
                                            <p:txEl>
                                              <p:pRg st="2" end="2"/>
                                            </p:txEl>
                                          </p:spTgt>
                                        </p:tgtEl>
                                        <p:attrNameLst>
                                          <p:attrName>ppt_w</p:attrName>
                                        </p:attrNameLst>
                                      </p:cBhvr>
                                      <p:tavLst>
                                        <p:tav tm="0">
                                          <p:val>
                                            <p:strVal val="ppt_w"/>
                                          </p:val>
                                        </p:tav>
                                        <p:tav tm="100000">
                                          <p:val>
                                            <p:fltVal val="0"/>
                                          </p:val>
                                        </p:tav>
                                      </p:tavLst>
                                    </p:anim>
                                    <p:anim calcmode="lin" valueType="num">
                                      <p:cBhvr>
                                        <p:cTn id="12" dur="500"/>
                                        <p:tgtEl>
                                          <p:spTgt spid="51203">
                                            <p:txEl>
                                              <p:pRg st="2" end="2"/>
                                            </p:txEl>
                                          </p:spTgt>
                                        </p:tgtEl>
                                        <p:attrNameLst>
                                          <p:attrName>ppt_h</p:attrName>
                                        </p:attrNameLst>
                                      </p:cBhvr>
                                      <p:tavLst>
                                        <p:tav tm="0">
                                          <p:val>
                                            <p:strVal val="ppt_h"/>
                                          </p:val>
                                        </p:tav>
                                        <p:tav tm="100000">
                                          <p:val>
                                            <p:fltVal val="0"/>
                                          </p:val>
                                        </p:tav>
                                      </p:tavLst>
                                    </p:anim>
                                    <p:animEffect transition="out" filter="fade">
                                      <p:cBhvr>
                                        <p:cTn id="13" dur="500"/>
                                        <p:tgtEl>
                                          <p:spTgt spid="51203">
                                            <p:txEl>
                                              <p:pRg st="2" end="2"/>
                                            </p:txEl>
                                          </p:spTgt>
                                        </p:tgtEl>
                                      </p:cBhvr>
                                    </p:animEffect>
                                    <p:set>
                                      <p:cBhvr>
                                        <p:cTn id="14" dur="1" fill="hold">
                                          <p:stCondLst>
                                            <p:cond delay="499"/>
                                          </p:stCondLst>
                                        </p:cTn>
                                        <p:tgtEl>
                                          <p:spTgt spid="5120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内容占位符 2"/>
          <p:cNvSpPr>
            <a:spLocks noGrp="1"/>
          </p:cNvSpPr>
          <p:nvPr>
            <p:ph idx="1"/>
          </p:nvPr>
        </p:nvSpPr>
        <p:spPr>
          <a:xfrm>
            <a:off x="859007" y="1059989"/>
            <a:ext cx="7713521" cy="3888025"/>
          </a:xfrm>
        </p:spPr>
        <p:txBody>
          <a:bodyPr>
            <a:normAutofit/>
          </a:bodyPr>
          <a:lstStyle/>
          <a:p>
            <a:pPr>
              <a:lnSpc>
                <a:spcPts val="3000"/>
              </a:lnSpc>
              <a:buClrTx/>
              <a:buFont typeface="Wingdings" panose="05000000000000000000" pitchFamily="2" charset="2"/>
              <a:buChar char="Ø"/>
            </a:pPr>
            <a:r>
              <a:rPr lang="zh-CN" altLang="en-US" b="1" dirty="0">
                <a:solidFill>
                  <a:schemeClr val="tx1"/>
                </a:solidFill>
              </a:rPr>
              <a:t>结构化编辑器（</a:t>
            </a:r>
            <a:r>
              <a:rPr lang="en-US" altLang="zh-CN" b="1" dirty="0">
                <a:solidFill>
                  <a:schemeClr val="tx1"/>
                </a:solidFill>
              </a:rPr>
              <a:t>Structure editors</a:t>
            </a:r>
            <a:r>
              <a:rPr lang="zh-CN" altLang="en-US" b="1" dirty="0">
                <a:solidFill>
                  <a:schemeClr val="tx1"/>
                </a:solidFill>
              </a:rPr>
              <a:t>）</a:t>
            </a:r>
          </a:p>
          <a:p>
            <a:pPr>
              <a:lnSpc>
                <a:spcPts val="3000"/>
              </a:lnSpc>
              <a:buClrTx/>
              <a:buFont typeface="Wingdings" panose="05000000000000000000" pitchFamily="2" charset="2"/>
              <a:buChar char="Ø"/>
            </a:pPr>
            <a:r>
              <a:rPr lang="zh-CN" altLang="en-US" b="1" dirty="0">
                <a:solidFill>
                  <a:schemeClr val="tx1"/>
                </a:solidFill>
              </a:rPr>
              <a:t>智能打印机（</a:t>
            </a:r>
            <a:r>
              <a:rPr lang="en-US" altLang="zh-CN" b="1" dirty="0">
                <a:solidFill>
                  <a:schemeClr val="tx1"/>
                </a:solidFill>
              </a:rPr>
              <a:t>Pretty printers</a:t>
            </a:r>
            <a:r>
              <a:rPr lang="zh-CN" altLang="en-US" b="1" dirty="0">
                <a:solidFill>
                  <a:schemeClr val="tx1"/>
                </a:solidFill>
              </a:rPr>
              <a:t>）</a:t>
            </a:r>
          </a:p>
          <a:p>
            <a:pPr lvl="1">
              <a:lnSpc>
                <a:spcPts val="3000"/>
              </a:lnSpc>
              <a:buClrTx/>
              <a:buFont typeface="Wingdings" panose="05000000000000000000" pitchFamily="2" charset="2"/>
              <a:buChar char="Ø"/>
            </a:pPr>
            <a:r>
              <a:rPr lang="zh-CN" altLang="en-US" sz="2000" b="1" dirty="0">
                <a:solidFill>
                  <a:schemeClr val="tx1"/>
                </a:solidFill>
                <a:cs typeface="Times New Roman" panose="02020603050405020304" pitchFamily="18" charset="0"/>
              </a:rPr>
              <a:t>对程序进行分析，打印出</a:t>
            </a:r>
            <a:r>
              <a:rPr lang="zh-CN" altLang="en-US" sz="2000" b="1" dirty="0">
                <a:solidFill>
                  <a:srgbClr val="0000FF"/>
                </a:solidFill>
                <a:cs typeface="Times New Roman" panose="02020603050405020304" pitchFamily="18" charset="0"/>
              </a:rPr>
              <a:t>结构清晰的程序</a:t>
            </a:r>
          </a:p>
          <a:p>
            <a:pPr lvl="2">
              <a:lnSpc>
                <a:spcPts val="3000"/>
              </a:lnSpc>
              <a:buClrTx/>
              <a:buFont typeface="Wingdings" panose="05000000000000000000" pitchFamily="2" charset="2"/>
              <a:buChar char="Ø"/>
            </a:pPr>
            <a:r>
              <a:rPr lang="zh-CN" altLang="en-US" sz="1800" b="1" dirty="0">
                <a:solidFill>
                  <a:schemeClr val="tx1"/>
                </a:solidFill>
                <a:cs typeface="Times New Roman" panose="02020603050405020304" pitchFamily="18" charset="0"/>
              </a:rPr>
              <a:t>注释以一种特殊的字体打印</a:t>
            </a:r>
          </a:p>
          <a:p>
            <a:pPr lvl="2">
              <a:lnSpc>
                <a:spcPts val="3000"/>
              </a:lnSpc>
              <a:buClrTx/>
              <a:buFont typeface="Wingdings" panose="05000000000000000000" pitchFamily="2" charset="2"/>
              <a:buChar char="Ø"/>
            </a:pPr>
            <a:r>
              <a:rPr lang="zh-CN" altLang="en-US" sz="1800" b="1" dirty="0">
                <a:solidFill>
                  <a:schemeClr val="tx1"/>
                </a:solidFill>
                <a:cs typeface="Times New Roman" panose="02020603050405020304" pitchFamily="18" charset="0"/>
              </a:rPr>
              <a:t>根据各个语句在程序的层次结构中的</a:t>
            </a:r>
            <a:r>
              <a:rPr lang="zh-CN" altLang="en-US" sz="1800" b="1" dirty="0">
                <a:solidFill>
                  <a:srgbClr val="0000FF"/>
                </a:solidFill>
                <a:cs typeface="Times New Roman" panose="02020603050405020304" pitchFamily="18" charset="0"/>
              </a:rPr>
              <a:t>嵌套深度</a:t>
            </a:r>
            <a:r>
              <a:rPr lang="zh-CN" altLang="en-US" sz="1800" b="1" dirty="0">
                <a:solidFill>
                  <a:schemeClr val="tx1"/>
                </a:solidFill>
                <a:cs typeface="Times New Roman" panose="02020603050405020304" pitchFamily="18" charset="0"/>
              </a:rPr>
              <a:t>进行</a:t>
            </a:r>
            <a:r>
              <a:rPr lang="zh-CN" altLang="en-US" sz="1800" b="1" dirty="0">
                <a:solidFill>
                  <a:srgbClr val="0000FF"/>
                </a:solidFill>
                <a:cs typeface="Times New Roman" panose="02020603050405020304" pitchFamily="18" charset="0"/>
              </a:rPr>
              <a:t>缩进</a:t>
            </a:r>
          </a:p>
          <a:p>
            <a:pPr lvl="1">
              <a:lnSpc>
                <a:spcPts val="3000"/>
              </a:lnSpc>
              <a:buClrTx/>
              <a:buFont typeface="Wingdings" panose="05000000000000000000" pitchFamily="2" charset="2"/>
              <a:buChar char="Ø"/>
            </a:pPr>
            <a:endParaRPr lang="zh-CN" altLang="en-US" sz="2000" b="1" dirty="0">
              <a:solidFill>
                <a:schemeClr val="tx1"/>
              </a:solidFill>
              <a:cs typeface="Times New Roman" panose="02020603050405020304" pitchFamily="18" charset="0"/>
            </a:endParaRPr>
          </a:p>
        </p:txBody>
      </p:sp>
      <p:sp>
        <p:nvSpPr>
          <p:cNvPr id="51202" name="标题 1"/>
          <p:cNvSpPr>
            <a:spLocks noGrp="1"/>
          </p:cNvSpPr>
          <p:nvPr>
            <p:ph type="title"/>
          </p:nvPr>
        </p:nvSpPr>
        <p:spPr/>
        <p:txBody>
          <a:bodyPr>
            <a:noAutofit/>
          </a:bodyPr>
          <a:lstStyle/>
          <a:p>
            <a:r>
              <a:rPr lang="en-US" altLang="zh-CN" sz="3000" spc="300" dirty="0">
                <a:solidFill>
                  <a:schemeClr val="tx1"/>
                </a:solidFill>
                <a:latin typeface="微软雅黑" panose="020B0503020204020204" pitchFamily="34" charset="-122"/>
                <a:ea typeface="微软雅黑" panose="020B0503020204020204" pitchFamily="34" charset="-122"/>
              </a:rPr>
              <a:t>1.4 </a:t>
            </a:r>
            <a:r>
              <a:rPr lang="zh-CN" altLang="en-US" sz="3000" spc="300" dirty="0">
                <a:solidFill>
                  <a:schemeClr val="tx1"/>
                </a:solidFill>
                <a:latin typeface="微软雅黑" panose="020B0503020204020204" pitchFamily="34" charset="-122"/>
                <a:ea typeface="微软雅黑" panose="020B0503020204020204" pitchFamily="34" charset="-122"/>
              </a:rPr>
              <a:t>编译技术的应用</a:t>
            </a: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 calcmode="lin" valueType="num">
                                      <p:cBhvr>
                                        <p:cTn id="7" dur="500" fill="hold"/>
                                        <p:tgtEl>
                                          <p:spTgt spid="5120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120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51203">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51203">
                                            <p:txEl>
                                              <p:pRg st="2" end="2"/>
                                            </p:txEl>
                                          </p:spTgt>
                                        </p:tgtEl>
                                        <p:attrNameLst>
                                          <p:attrName>style.visibility</p:attrName>
                                        </p:attrNameLst>
                                      </p:cBhvr>
                                      <p:to>
                                        <p:strVal val="visible"/>
                                      </p:to>
                                    </p:set>
                                    <p:anim calcmode="lin" valueType="num">
                                      <p:cBhvr>
                                        <p:cTn id="12" dur="500" fill="hold"/>
                                        <p:tgtEl>
                                          <p:spTgt spid="51203">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51203">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51203">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51203">
                                            <p:txEl>
                                              <p:pRg st="3" end="3"/>
                                            </p:txEl>
                                          </p:spTgt>
                                        </p:tgtEl>
                                        <p:attrNameLst>
                                          <p:attrName>style.visibility</p:attrName>
                                        </p:attrNameLst>
                                      </p:cBhvr>
                                      <p:to>
                                        <p:strVal val="visible"/>
                                      </p:to>
                                    </p:set>
                                    <p:anim calcmode="lin" valueType="num">
                                      <p:cBhvr>
                                        <p:cTn id="17" dur="500" fill="hold"/>
                                        <p:tgtEl>
                                          <p:spTgt spid="51203">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51203">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51203">
                                            <p:txEl>
                                              <p:pRg st="3" end="3"/>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51203">
                                            <p:txEl>
                                              <p:pRg st="4" end="4"/>
                                            </p:txEl>
                                          </p:spTgt>
                                        </p:tgtEl>
                                        <p:attrNameLst>
                                          <p:attrName>style.visibility</p:attrName>
                                        </p:attrNameLst>
                                      </p:cBhvr>
                                      <p:to>
                                        <p:strVal val="visible"/>
                                      </p:to>
                                    </p:set>
                                    <p:anim calcmode="lin" valueType="num">
                                      <p:cBhvr>
                                        <p:cTn id="22" dur="500" fill="hold"/>
                                        <p:tgtEl>
                                          <p:spTgt spid="51203">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51203">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5120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xit" presetSubtype="32" fill="hold" nodeType="clickEffect">
                                  <p:stCondLst>
                                    <p:cond delay="0"/>
                                  </p:stCondLst>
                                  <p:childTnLst>
                                    <p:anim calcmode="lin" valueType="num">
                                      <p:cBhvr>
                                        <p:cTn id="28" dur="500"/>
                                        <p:tgtEl>
                                          <p:spTgt spid="51203">
                                            <p:txEl>
                                              <p:pRg st="2" end="2"/>
                                            </p:txEl>
                                          </p:spTgt>
                                        </p:tgtEl>
                                        <p:attrNameLst>
                                          <p:attrName>ppt_w</p:attrName>
                                        </p:attrNameLst>
                                      </p:cBhvr>
                                      <p:tavLst>
                                        <p:tav tm="0">
                                          <p:val>
                                            <p:strVal val="ppt_w"/>
                                          </p:val>
                                        </p:tav>
                                        <p:tav tm="100000">
                                          <p:val>
                                            <p:fltVal val="0"/>
                                          </p:val>
                                        </p:tav>
                                      </p:tavLst>
                                    </p:anim>
                                    <p:anim calcmode="lin" valueType="num">
                                      <p:cBhvr>
                                        <p:cTn id="29" dur="500"/>
                                        <p:tgtEl>
                                          <p:spTgt spid="51203">
                                            <p:txEl>
                                              <p:pRg st="2" end="2"/>
                                            </p:txEl>
                                          </p:spTgt>
                                        </p:tgtEl>
                                        <p:attrNameLst>
                                          <p:attrName>ppt_h</p:attrName>
                                        </p:attrNameLst>
                                      </p:cBhvr>
                                      <p:tavLst>
                                        <p:tav tm="0">
                                          <p:val>
                                            <p:strVal val="ppt_h"/>
                                          </p:val>
                                        </p:tav>
                                        <p:tav tm="100000">
                                          <p:val>
                                            <p:fltVal val="0"/>
                                          </p:val>
                                        </p:tav>
                                      </p:tavLst>
                                    </p:anim>
                                    <p:animEffect transition="out" filter="fade">
                                      <p:cBhvr>
                                        <p:cTn id="30" dur="500"/>
                                        <p:tgtEl>
                                          <p:spTgt spid="51203">
                                            <p:txEl>
                                              <p:pRg st="2" end="2"/>
                                            </p:txEl>
                                          </p:spTgt>
                                        </p:tgtEl>
                                      </p:cBhvr>
                                    </p:animEffect>
                                    <p:set>
                                      <p:cBhvr>
                                        <p:cTn id="31" dur="1" fill="hold">
                                          <p:stCondLst>
                                            <p:cond delay="499"/>
                                          </p:stCondLst>
                                        </p:cTn>
                                        <p:tgtEl>
                                          <p:spTgt spid="51203">
                                            <p:txEl>
                                              <p:pRg st="2" end="2"/>
                                            </p:txEl>
                                          </p:spTgt>
                                        </p:tgtEl>
                                        <p:attrNameLst>
                                          <p:attrName>style.visibility</p:attrName>
                                        </p:attrNameLst>
                                      </p:cBhvr>
                                      <p:to>
                                        <p:strVal val="hidden"/>
                                      </p:to>
                                    </p:set>
                                  </p:childTnLst>
                                </p:cTn>
                              </p:par>
                              <p:par>
                                <p:cTn id="32" presetID="53" presetClass="exit" presetSubtype="32" fill="hold" nodeType="withEffect">
                                  <p:stCondLst>
                                    <p:cond delay="0"/>
                                  </p:stCondLst>
                                  <p:childTnLst>
                                    <p:anim calcmode="lin" valueType="num">
                                      <p:cBhvr>
                                        <p:cTn id="33" dur="500"/>
                                        <p:tgtEl>
                                          <p:spTgt spid="51203">
                                            <p:txEl>
                                              <p:pRg st="3" end="3"/>
                                            </p:txEl>
                                          </p:spTgt>
                                        </p:tgtEl>
                                        <p:attrNameLst>
                                          <p:attrName>ppt_w</p:attrName>
                                        </p:attrNameLst>
                                      </p:cBhvr>
                                      <p:tavLst>
                                        <p:tav tm="0">
                                          <p:val>
                                            <p:strVal val="ppt_w"/>
                                          </p:val>
                                        </p:tav>
                                        <p:tav tm="100000">
                                          <p:val>
                                            <p:fltVal val="0"/>
                                          </p:val>
                                        </p:tav>
                                      </p:tavLst>
                                    </p:anim>
                                    <p:anim calcmode="lin" valueType="num">
                                      <p:cBhvr>
                                        <p:cTn id="34" dur="500"/>
                                        <p:tgtEl>
                                          <p:spTgt spid="51203">
                                            <p:txEl>
                                              <p:pRg st="3" end="3"/>
                                            </p:txEl>
                                          </p:spTgt>
                                        </p:tgtEl>
                                        <p:attrNameLst>
                                          <p:attrName>ppt_h</p:attrName>
                                        </p:attrNameLst>
                                      </p:cBhvr>
                                      <p:tavLst>
                                        <p:tav tm="0">
                                          <p:val>
                                            <p:strVal val="ppt_h"/>
                                          </p:val>
                                        </p:tav>
                                        <p:tav tm="100000">
                                          <p:val>
                                            <p:fltVal val="0"/>
                                          </p:val>
                                        </p:tav>
                                      </p:tavLst>
                                    </p:anim>
                                    <p:animEffect transition="out" filter="fade">
                                      <p:cBhvr>
                                        <p:cTn id="35" dur="500"/>
                                        <p:tgtEl>
                                          <p:spTgt spid="51203">
                                            <p:txEl>
                                              <p:pRg st="3" end="3"/>
                                            </p:txEl>
                                          </p:spTgt>
                                        </p:tgtEl>
                                      </p:cBhvr>
                                    </p:animEffect>
                                    <p:set>
                                      <p:cBhvr>
                                        <p:cTn id="36" dur="1" fill="hold">
                                          <p:stCondLst>
                                            <p:cond delay="499"/>
                                          </p:stCondLst>
                                        </p:cTn>
                                        <p:tgtEl>
                                          <p:spTgt spid="51203">
                                            <p:txEl>
                                              <p:pRg st="3" end="3"/>
                                            </p:txEl>
                                          </p:spTgt>
                                        </p:tgtEl>
                                        <p:attrNameLst>
                                          <p:attrName>style.visibility</p:attrName>
                                        </p:attrNameLst>
                                      </p:cBhvr>
                                      <p:to>
                                        <p:strVal val="hidden"/>
                                      </p:to>
                                    </p:set>
                                  </p:childTnLst>
                                </p:cTn>
                              </p:par>
                              <p:par>
                                <p:cTn id="37" presetID="53" presetClass="exit" presetSubtype="32" fill="hold" nodeType="withEffect">
                                  <p:stCondLst>
                                    <p:cond delay="0"/>
                                  </p:stCondLst>
                                  <p:childTnLst>
                                    <p:anim calcmode="lin" valueType="num">
                                      <p:cBhvr>
                                        <p:cTn id="38" dur="500"/>
                                        <p:tgtEl>
                                          <p:spTgt spid="51203">
                                            <p:txEl>
                                              <p:pRg st="4" end="4"/>
                                            </p:txEl>
                                          </p:spTgt>
                                        </p:tgtEl>
                                        <p:attrNameLst>
                                          <p:attrName>ppt_w</p:attrName>
                                        </p:attrNameLst>
                                      </p:cBhvr>
                                      <p:tavLst>
                                        <p:tav tm="0">
                                          <p:val>
                                            <p:strVal val="ppt_w"/>
                                          </p:val>
                                        </p:tav>
                                        <p:tav tm="100000">
                                          <p:val>
                                            <p:fltVal val="0"/>
                                          </p:val>
                                        </p:tav>
                                      </p:tavLst>
                                    </p:anim>
                                    <p:anim calcmode="lin" valueType="num">
                                      <p:cBhvr>
                                        <p:cTn id="39" dur="500"/>
                                        <p:tgtEl>
                                          <p:spTgt spid="51203">
                                            <p:txEl>
                                              <p:pRg st="4" end="4"/>
                                            </p:txEl>
                                          </p:spTgt>
                                        </p:tgtEl>
                                        <p:attrNameLst>
                                          <p:attrName>ppt_h</p:attrName>
                                        </p:attrNameLst>
                                      </p:cBhvr>
                                      <p:tavLst>
                                        <p:tav tm="0">
                                          <p:val>
                                            <p:strVal val="ppt_h"/>
                                          </p:val>
                                        </p:tav>
                                        <p:tav tm="100000">
                                          <p:val>
                                            <p:fltVal val="0"/>
                                          </p:val>
                                        </p:tav>
                                      </p:tavLst>
                                    </p:anim>
                                    <p:animEffect transition="out" filter="fade">
                                      <p:cBhvr>
                                        <p:cTn id="40" dur="500"/>
                                        <p:tgtEl>
                                          <p:spTgt spid="51203">
                                            <p:txEl>
                                              <p:pRg st="4" end="4"/>
                                            </p:txEl>
                                          </p:spTgt>
                                        </p:tgtEl>
                                      </p:cBhvr>
                                    </p:animEffect>
                                    <p:set>
                                      <p:cBhvr>
                                        <p:cTn id="41" dur="1" fill="hold">
                                          <p:stCondLst>
                                            <p:cond delay="499"/>
                                          </p:stCondLst>
                                        </p:cTn>
                                        <p:tgtEl>
                                          <p:spTgt spid="51203">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内容占位符 2"/>
          <p:cNvSpPr>
            <a:spLocks noGrp="1"/>
          </p:cNvSpPr>
          <p:nvPr>
            <p:ph idx="1"/>
          </p:nvPr>
        </p:nvSpPr>
        <p:spPr>
          <a:xfrm>
            <a:off x="859007" y="1059989"/>
            <a:ext cx="7713521" cy="3888025"/>
          </a:xfrm>
        </p:spPr>
        <p:txBody>
          <a:bodyPr>
            <a:normAutofit/>
          </a:bodyPr>
          <a:lstStyle/>
          <a:p>
            <a:pPr>
              <a:lnSpc>
                <a:spcPts val="3000"/>
              </a:lnSpc>
              <a:buClrTx/>
              <a:buFont typeface="Wingdings" panose="05000000000000000000" pitchFamily="2" charset="2"/>
              <a:buChar char="Ø"/>
            </a:pPr>
            <a:r>
              <a:rPr lang="zh-CN" altLang="en-US" b="1" dirty="0">
                <a:solidFill>
                  <a:schemeClr val="tx1"/>
                </a:solidFill>
              </a:rPr>
              <a:t>结构化编辑器（</a:t>
            </a:r>
            <a:r>
              <a:rPr lang="en-US" altLang="zh-CN" b="1" dirty="0">
                <a:solidFill>
                  <a:schemeClr val="tx1"/>
                </a:solidFill>
              </a:rPr>
              <a:t>Structure editors</a:t>
            </a:r>
            <a:r>
              <a:rPr lang="zh-CN" altLang="en-US" b="1" dirty="0">
                <a:solidFill>
                  <a:schemeClr val="tx1"/>
                </a:solidFill>
              </a:rPr>
              <a:t>）</a:t>
            </a:r>
          </a:p>
          <a:p>
            <a:pPr>
              <a:lnSpc>
                <a:spcPts val="3000"/>
              </a:lnSpc>
              <a:buClrTx/>
              <a:buFont typeface="Wingdings" panose="05000000000000000000" pitchFamily="2" charset="2"/>
              <a:buChar char="Ø"/>
            </a:pPr>
            <a:r>
              <a:rPr lang="zh-CN" altLang="en-US" b="1" dirty="0">
                <a:solidFill>
                  <a:schemeClr val="tx1"/>
                </a:solidFill>
              </a:rPr>
              <a:t>智能打印机（</a:t>
            </a:r>
            <a:r>
              <a:rPr lang="en-US" altLang="zh-CN" b="1" dirty="0">
                <a:solidFill>
                  <a:schemeClr val="tx1"/>
                </a:solidFill>
              </a:rPr>
              <a:t>Pretty printers</a:t>
            </a:r>
            <a:r>
              <a:rPr lang="zh-CN" altLang="en-US" b="1" dirty="0">
                <a:solidFill>
                  <a:schemeClr val="tx1"/>
                </a:solidFill>
              </a:rPr>
              <a:t>）</a:t>
            </a:r>
          </a:p>
          <a:p>
            <a:pPr>
              <a:lnSpc>
                <a:spcPts val="3000"/>
              </a:lnSpc>
              <a:buClrTx/>
              <a:buFont typeface="Wingdings" panose="05000000000000000000" pitchFamily="2" charset="2"/>
              <a:buChar char="Ø"/>
            </a:pPr>
            <a:r>
              <a:rPr lang="zh-CN" altLang="en-US" b="1" dirty="0">
                <a:solidFill>
                  <a:schemeClr val="tx1"/>
                </a:solidFill>
              </a:rPr>
              <a:t>静态检测器（</a:t>
            </a:r>
            <a:r>
              <a:rPr lang="en-US" altLang="zh-CN" b="1" dirty="0">
                <a:solidFill>
                  <a:schemeClr val="tx1"/>
                </a:solidFill>
              </a:rPr>
              <a:t>Static checkers</a:t>
            </a:r>
            <a:r>
              <a:rPr lang="zh-CN" altLang="en-US" b="1" dirty="0">
                <a:solidFill>
                  <a:schemeClr val="tx1"/>
                </a:solidFill>
              </a:rPr>
              <a:t>）</a:t>
            </a:r>
          </a:p>
          <a:p>
            <a:pPr lvl="1">
              <a:lnSpc>
                <a:spcPts val="3000"/>
              </a:lnSpc>
              <a:buClrTx/>
              <a:buFont typeface="Wingdings" panose="05000000000000000000" pitchFamily="2" charset="2"/>
              <a:buChar char="Ø"/>
            </a:pPr>
            <a:r>
              <a:rPr lang="zh-CN" altLang="en-US" sz="2000" b="1" dirty="0">
                <a:solidFill>
                  <a:schemeClr val="tx1"/>
                </a:solidFill>
                <a:cs typeface="Times New Roman" panose="02020603050405020304" pitchFamily="18" charset="0"/>
              </a:rPr>
              <a:t>静态定位程序中的错误</a:t>
            </a:r>
            <a:endParaRPr lang="en-US" altLang="zh-CN" sz="2000" b="1" dirty="0">
              <a:solidFill>
                <a:schemeClr val="tx1"/>
              </a:solidFill>
              <a:cs typeface="Times New Roman" panose="02020603050405020304" pitchFamily="18" charset="0"/>
            </a:endParaRPr>
          </a:p>
          <a:p>
            <a:pPr lvl="2">
              <a:lnSpc>
                <a:spcPts val="3000"/>
              </a:lnSpc>
              <a:buClrTx/>
              <a:buFont typeface="Wingdings" panose="05000000000000000000" pitchFamily="2" charset="2"/>
              <a:buChar char="Ø"/>
            </a:pPr>
            <a:r>
              <a:rPr lang="zh-CN" altLang="en-US" sz="1800" b="1" dirty="0">
                <a:solidFill>
                  <a:schemeClr val="tx1"/>
                </a:solidFill>
                <a:cs typeface="Times New Roman" panose="02020603050405020304" pitchFamily="18" charset="0"/>
              </a:rPr>
              <a:t>释放</a:t>
            </a:r>
            <a:r>
              <a:rPr lang="zh-CN" altLang="en-US" sz="1800" b="1" dirty="0">
                <a:solidFill>
                  <a:srgbClr val="0000FF"/>
                </a:solidFill>
                <a:cs typeface="Times New Roman" panose="02020603050405020304" pitchFamily="18" charset="0"/>
              </a:rPr>
              <a:t>空指针</a:t>
            </a:r>
            <a:r>
              <a:rPr lang="zh-CN" altLang="en-US" sz="1800" b="1" dirty="0">
                <a:solidFill>
                  <a:schemeClr val="tx1"/>
                </a:solidFill>
                <a:cs typeface="Times New Roman" panose="02020603050405020304" pitchFamily="18" charset="0"/>
              </a:rPr>
              <a:t>或</a:t>
            </a:r>
            <a:r>
              <a:rPr lang="zh-CN" altLang="en-US" sz="1800" b="1" dirty="0">
                <a:solidFill>
                  <a:srgbClr val="0000FF"/>
                </a:solidFill>
                <a:cs typeface="Times New Roman" panose="02020603050405020304" pitchFamily="18" charset="0"/>
              </a:rPr>
              <a:t>已释放过的指针</a:t>
            </a:r>
            <a:endParaRPr lang="en-US" altLang="zh-CN" sz="1800" b="1" dirty="0">
              <a:solidFill>
                <a:srgbClr val="0000FF"/>
              </a:solidFill>
              <a:cs typeface="Times New Roman" panose="02020603050405020304" pitchFamily="18" charset="0"/>
            </a:endParaRPr>
          </a:p>
          <a:p>
            <a:pPr lvl="2">
              <a:lnSpc>
                <a:spcPts val="3000"/>
              </a:lnSpc>
              <a:buClrTx/>
              <a:buFont typeface="Wingdings" panose="05000000000000000000" pitchFamily="2" charset="2"/>
              <a:buChar char="Ø"/>
            </a:pPr>
            <a:r>
              <a:rPr lang="zh-CN" altLang="en-US" sz="1800" b="1" dirty="0">
                <a:solidFill>
                  <a:schemeClr val="tx1"/>
                </a:solidFill>
                <a:cs typeface="Times New Roman" panose="02020603050405020304" pitchFamily="18" charset="0"/>
              </a:rPr>
              <a:t>检测出程序中</a:t>
            </a:r>
            <a:r>
              <a:rPr lang="zh-CN" altLang="en-US" sz="1800" b="1" dirty="0">
                <a:solidFill>
                  <a:srgbClr val="0000FF"/>
                </a:solidFill>
                <a:cs typeface="Times New Roman" panose="02020603050405020304" pitchFamily="18" charset="0"/>
              </a:rPr>
              <a:t>永远不能被执行的语句</a:t>
            </a:r>
          </a:p>
          <a:p>
            <a:pPr lvl="1">
              <a:lnSpc>
                <a:spcPts val="3000"/>
              </a:lnSpc>
              <a:buClrTx/>
              <a:buFont typeface="Wingdings" panose="05000000000000000000" pitchFamily="2" charset="2"/>
              <a:buChar char="Ø"/>
            </a:pPr>
            <a:endParaRPr lang="zh-CN" altLang="en-US" sz="2000" b="1" dirty="0">
              <a:solidFill>
                <a:schemeClr val="tx1"/>
              </a:solidFill>
              <a:cs typeface="Times New Roman" panose="02020603050405020304" pitchFamily="18" charset="0"/>
            </a:endParaRPr>
          </a:p>
        </p:txBody>
      </p:sp>
      <p:sp>
        <p:nvSpPr>
          <p:cNvPr id="51202" name="标题 1"/>
          <p:cNvSpPr>
            <a:spLocks noGrp="1"/>
          </p:cNvSpPr>
          <p:nvPr>
            <p:ph type="title"/>
          </p:nvPr>
        </p:nvSpPr>
        <p:spPr/>
        <p:txBody>
          <a:bodyPr>
            <a:noAutofit/>
          </a:bodyPr>
          <a:lstStyle/>
          <a:p>
            <a:r>
              <a:rPr lang="en-US" altLang="zh-CN" sz="3000" spc="300" dirty="0">
                <a:solidFill>
                  <a:schemeClr val="tx1"/>
                </a:solidFill>
                <a:latin typeface="微软雅黑" panose="020B0503020204020204" pitchFamily="34" charset="-122"/>
                <a:ea typeface="微软雅黑" panose="020B0503020204020204" pitchFamily="34" charset="-122"/>
              </a:rPr>
              <a:t>1.4 </a:t>
            </a:r>
            <a:r>
              <a:rPr lang="zh-CN" altLang="en-US" sz="3000" spc="300" dirty="0">
                <a:solidFill>
                  <a:schemeClr val="tx1"/>
                </a:solidFill>
                <a:latin typeface="微软雅黑" panose="020B0503020204020204" pitchFamily="34" charset="-122"/>
                <a:ea typeface="微软雅黑" panose="020B0503020204020204" pitchFamily="34" charset="-122"/>
              </a:rPr>
              <a:t>编译技术的应用</a:t>
            </a: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1203">
                                            <p:txEl>
                                              <p:pRg st="2" end="2"/>
                                            </p:txEl>
                                          </p:spTgt>
                                        </p:tgtEl>
                                        <p:attrNameLst>
                                          <p:attrName>style.visibility</p:attrName>
                                        </p:attrNameLst>
                                      </p:cBhvr>
                                      <p:to>
                                        <p:strVal val="visible"/>
                                      </p:to>
                                    </p:set>
                                    <p:anim calcmode="lin" valueType="num">
                                      <p:cBhvr>
                                        <p:cTn id="7" dur="500" fill="hold"/>
                                        <p:tgtEl>
                                          <p:spTgt spid="5120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5120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51203">
                                            <p:txEl>
                                              <p:pRg st="2" end="2"/>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51203">
                                            <p:txEl>
                                              <p:pRg st="3" end="3"/>
                                            </p:txEl>
                                          </p:spTgt>
                                        </p:tgtEl>
                                        <p:attrNameLst>
                                          <p:attrName>style.visibility</p:attrName>
                                        </p:attrNameLst>
                                      </p:cBhvr>
                                      <p:to>
                                        <p:strVal val="visible"/>
                                      </p:to>
                                    </p:set>
                                    <p:anim calcmode="lin" valueType="num">
                                      <p:cBhvr>
                                        <p:cTn id="12" dur="500" fill="hold"/>
                                        <p:tgtEl>
                                          <p:spTgt spid="51203">
                                            <p:txEl>
                                              <p:pRg st="3" end="3"/>
                                            </p:txEl>
                                          </p:spTgt>
                                        </p:tgtEl>
                                        <p:attrNameLst>
                                          <p:attrName>ppt_w</p:attrName>
                                        </p:attrNameLst>
                                      </p:cBhvr>
                                      <p:tavLst>
                                        <p:tav tm="0">
                                          <p:val>
                                            <p:fltVal val="0"/>
                                          </p:val>
                                        </p:tav>
                                        <p:tav tm="100000">
                                          <p:val>
                                            <p:strVal val="#ppt_w"/>
                                          </p:val>
                                        </p:tav>
                                      </p:tavLst>
                                    </p:anim>
                                    <p:anim calcmode="lin" valueType="num">
                                      <p:cBhvr>
                                        <p:cTn id="13" dur="500" fill="hold"/>
                                        <p:tgtEl>
                                          <p:spTgt spid="51203">
                                            <p:txEl>
                                              <p:pRg st="3" end="3"/>
                                            </p:txEl>
                                          </p:spTgt>
                                        </p:tgtEl>
                                        <p:attrNameLst>
                                          <p:attrName>ppt_h</p:attrName>
                                        </p:attrNameLst>
                                      </p:cBhvr>
                                      <p:tavLst>
                                        <p:tav tm="0">
                                          <p:val>
                                            <p:fltVal val="0"/>
                                          </p:val>
                                        </p:tav>
                                        <p:tav tm="100000">
                                          <p:val>
                                            <p:strVal val="#ppt_h"/>
                                          </p:val>
                                        </p:tav>
                                      </p:tavLst>
                                    </p:anim>
                                    <p:animEffect transition="in" filter="fade">
                                      <p:cBhvr>
                                        <p:cTn id="14" dur="500"/>
                                        <p:tgtEl>
                                          <p:spTgt spid="51203">
                                            <p:txEl>
                                              <p:pRg st="3" end="3"/>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51203">
                                            <p:txEl>
                                              <p:pRg st="4" end="4"/>
                                            </p:txEl>
                                          </p:spTgt>
                                        </p:tgtEl>
                                        <p:attrNameLst>
                                          <p:attrName>style.visibility</p:attrName>
                                        </p:attrNameLst>
                                      </p:cBhvr>
                                      <p:to>
                                        <p:strVal val="visible"/>
                                      </p:to>
                                    </p:set>
                                    <p:anim calcmode="lin" valueType="num">
                                      <p:cBhvr>
                                        <p:cTn id="17" dur="500" fill="hold"/>
                                        <p:tgtEl>
                                          <p:spTgt spid="51203">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51203">
                                            <p:txEl>
                                              <p:pRg st="4" end="4"/>
                                            </p:txEl>
                                          </p:spTgt>
                                        </p:tgtEl>
                                        <p:attrNameLst>
                                          <p:attrName>ppt_h</p:attrName>
                                        </p:attrNameLst>
                                      </p:cBhvr>
                                      <p:tavLst>
                                        <p:tav tm="0">
                                          <p:val>
                                            <p:fltVal val="0"/>
                                          </p:val>
                                        </p:tav>
                                        <p:tav tm="100000">
                                          <p:val>
                                            <p:strVal val="#ppt_h"/>
                                          </p:val>
                                        </p:tav>
                                      </p:tavLst>
                                    </p:anim>
                                    <p:animEffect transition="in" filter="fade">
                                      <p:cBhvr>
                                        <p:cTn id="19" dur="500"/>
                                        <p:tgtEl>
                                          <p:spTgt spid="51203">
                                            <p:txEl>
                                              <p:pRg st="4" end="4"/>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51203">
                                            <p:txEl>
                                              <p:pRg st="5" end="5"/>
                                            </p:txEl>
                                          </p:spTgt>
                                        </p:tgtEl>
                                        <p:attrNameLst>
                                          <p:attrName>style.visibility</p:attrName>
                                        </p:attrNameLst>
                                      </p:cBhvr>
                                      <p:to>
                                        <p:strVal val="visible"/>
                                      </p:to>
                                    </p:set>
                                    <p:anim calcmode="lin" valueType="num">
                                      <p:cBhvr>
                                        <p:cTn id="22" dur="500" fill="hold"/>
                                        <p:tgtEl>
                                          <p:spTgt spid="51203">
                                            <p:txEl>
                                              <p:pRg st="5" end="5"/>
                                            </p:txEl>
                                          </p:spTgt>
                                        </p:tgtEl>
                                        <p:attrNameLst>
                                          <p:attrName>ppt_w</p:attrName>
                                        </p:attrNameLst>
                                      </p:cBhvr>
                                      <p:tavLst>
                                        <p:tav tm="0">
                                          <p:val>
                                            <p:fltVal val="0"/>
                                          </p:val>
                                        </p:tav>
                                        <p:tav tm="100000">
                                          <p:val>
                                            <p:strVal val="#ppt_w"/>
                                          </p:val>
                                        </p:tav>
                                      </p:tavLst>
                                    </p:anim>
                                    <p:anim calcmode="lin" valueType="num">
                                      <p:cBhvr>
                                        <p:cTn id="23" dur="500" fill="hold"/>
                                        <p:tgtEl>
                                          <p:spTgt spid="51203">
                                            <p:txEl>
                                              <p:pRg st="5" end="5"/>
                                            </p:txEl>
                                          </p:spTgt>
                                        </p:tgtEl>
                                        <p:attrNameLst>
                                          <p:attrName>ppt_h</p:attrName>
                                        </p:attrNameLst>
                                      </p:cBhvr>
                                      <p:tavLst>
                                        <p:tav tm="0">
                                          <p:val>
                                            <p:fltVal val="0"/>
                                          </p:val>
                                        </p:tav>
                                        <p:tav tm="100000">
                                          <p:val>
                                            <p:strVal val="#ppt_h"/>
                                          </p:val>
                                        </p:tav>
                                      </p:tavLst>
                                    </p:anim>
                                    <p:animEffect transition="in" filter="fade">
                                      <p:cBhvr>
                                        <p:cTn id="24" dur="500"/>
                                        <p:tgtEl>
                                          <p:spTgt spid="5120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xit" presetSubtype="32" fill="hold" nodeType="clickEffect">
                                  <p:stCondLst>
                                    <p:cond delay="0"/>
                                  </p:stCondLst>
                                  <p:childTnLst>
                                    <p:anim calcmode="lin" valueType="num">
                                      <p:cBhvr>
                                        <p:cTn id="28" dur="500"/>
                                        <p:tgtEl>
                                          <p:spTgt spid="51203">
                                            <p:txEl>
                                              <p:pRg st="3" end="3"/>
                                            </p:txEl>
                                          </p:spTgt>
                                        </p:tgtEl>
                                        <p:attrNameLst>
                                          <p:attrName>ppt_w</p:attrName>
                                        </p:attrNameLst>
                                      </p:cBhvr>
                                      <p:tavLst>
                                        <p:tav tm="0">
                                          <p:val>
                                            <p:strVal val="ppt_w"/>
                                          </p:val>
                                        </p:tav>
                                        <p:tav tm="100000">
                                          <p:val>
                                            <p:fltVal val="0"/>
                                          </p:val>
                                        </p:tav>
                                      </p:tavLst>
                                    </p:anim>
                                    <p:anim calcmode="lin" valueType="num">
                                      <p:cBhvr>
                                        <p:cTn id="29" dur="500"/>
                                        <p:tgtEl>
                                          <p:spTgt spid="51203">
                                            <p:txEl>
                                              <p:pRg st="3" end="3"/>
                                            </p:txEl>
                                          </p:spTgt>
                                        </p:tgtEl>
                                        <p:attrNameLst>
                                          <p:attrName>ppt_h</p:attrName>
                                        </p:attrNameLst>
                                      </p:cBhvr>
                                      <p:tavLst>
                                        <p:tav tm="0">
                                          <p:val>
                                            <p:strVal val="ppt_h"/>
                                          </p:val>
                                        </p:tav>
                                        <p:tav tm="100000">
                                          <p:val>
                                            <p:fltVal val="0"/>
                                          </p:val>
                                        </p:tav>
                                      </p:tavLst>
                                    </p:anim>
                                    <p:animEffect transition="out" filter="fade">
                                      <p:cBhvr>
                                        <p:cTn id="30" dur="500"/>
                                        <p:tgtEl>
                                          <p:spTgt spid="51203">
                                            <p:txEl>
                                              <p:pRg st="3" end="3"/>
                                            </p:txEl>
                                          </p:spTgt>
                                        </p:tgtEl>
                                      </p:cBhvr>
                                    </p:animEffect>
                                    <p:set>
                                      <p:cBhvr>
                                        <p:cTn id="31" dur="1" fill="hold">
                                          <p:stCondLst>
                                            <p:cond delay="499"/>
                                          </p:stCondLst>
                                        </p:cTn>
                                        <p:tgtEl>
                                          <p:spTgt spid="51203">
                                            <p:txEl>
                                              <p:pRg st="3" end="3"/>
                                            </p:txEl>
                                          </p:spTgt>
                                        </p:tgtEl>
                                        <p:attrNameLst>
                                          <p:attrName>style.visibility</p:attrName>
                                        </p:attrNameLst>
                                      </p:cBhvr>
                                      <p:to>
                                        <p:strVal val="hidden"/>
                                      </p:to>
                                    </p:set>
                                  </p:childTnLst>
                                </p:cTn>
                              </p:par>
                              <p:par>
                                <p:cTn id="32" presetID="53" presetClass="exit" presetSubtype="32" fill="hold" nodeType="withEffect">
                                  <p:stCondLst>
                                    <p:cond delay="0"/>
                                  </p:stCondLst>
                                  <p:childTnLst>
                                    <p:anim calcmode="lin" valueType="num">
                                      <p:cBhvr>
                                        <p:cTn id="33" dur="500"/>
                                        <p:tgtEl>
                                          <p:spTgt spid="51203">
                                            <p:txEl>
                                              <p:pRg st="4" end="4"/>
                                            </p:txEl>
                                          </p:spTgt>
                                        </p:tgtEl>
                                        <p:attrNameLst>
                                          <p:attrName>ppt_w</p:attrName>
                                        </p:attrNameLst>
                                      </p:cBhvr>
                                      <p:tavLst>
                                        <p:tav tm="0">
                                          <p:val>
                                            <p:strVal val="ppt_w"/>
                                          </p:val>
                                        </p:tav>
                                        <p:tav tm="100000">
                                          <p:val>
                                            <p:fltVal val="0"/>
                                          </p:val>
                                        </p:tav>
                                      </p:tavLst>
                                    </p:anim>
                                    <p:anim calcmode="lin" valueType="num">
                                      <p:cBhvr>
                                        <p:cTn id="34" dur="500"/>
                                        <p:tgtEl>
                                          <p:spTgt spid="51203">
                                            <p:txEl>
                                              <p:pRg st="4" end="4"/>
                                            </p:txEl>
                                          </p:spTgt>
                                        </p:tgtEl>
                                        <p:attrNameLst>
                                          <p:attrName>ppt_h</p:attrName>
                                        </p:attrNameLst>
                                      </p:cBhvr>
                                      <p:tavLst>
                                        <p:tav tm="0">
                                          <p:val>
                                            <p:strVal val="ppt_h"/>
                                          </p:val>
                                        </p:tav>
                                        <p:tav tm="100000">
                                          <p:val>
                                            <p:fltVal val="0"/>
                                          </p:val>
                                        </p:tav>
                                      </p:tavLst>
                                    </p:anim>
                                    <p:animEffect transition="out" filter="fade">
                                      <p:cBhvr>
                                        <p:cTn id="35" dur="500"/>
                                        <p:tgtEl>
                                          <p:spTgt spid="51203">
                                            <p:txEl>
                                              <p:pRg st="4" end="4"/>
                                            </p:txEl>
                                          </p:spTgt>
                                        </p:tgtEl>
                                      </p:cBhvr>
                                    </p:animEffect>
                                    <p:set>
                                      <p:cBhvr>
                                        <p:cTn id="36" dur="1" fill="hold">
                                          <p:stCondLst>
                                            <p:cond delay="499"/>
                                          </p:stCondLst>
                                        </p:cTn>
                                        <p:tgtEl>
                                          <p:spTgt spid="51203">
                                            <p:txEl>
                                              <p:pRg st="4" end="4"/>
                                            </p:txEl>
                                          </p:spTgt>
                                        </p:tgtEl>
                                        <p:attrNameLst>
                                          <p:attrName>style.visibility</p:attrName>
                                        </p:attrNameLst>
                                      </p:cBhvr>
                                      <p:to>
                                        <p:strVal val="hidden"/>
                                      </p:to>
                                    </p:set>
                                  </p:childTnLst>
                                </p:cTn>
                              </p:par>
                              <p:par>
                                <p:cTn id="37" presetID="53" presetClass="exit" presetSubtype="32" fill="hold" nodeType="withEffect">
                                  <p:stCondLst>
                                    <p:cond delay="0"/>
                                  </p:stCondLst>
                                  <p:childTnLst>
                                    <p:anim calcmode="lin" valueType="num">
                                      <p:cBhvr>
                                        <p:cTn id="38" dur="500"/>
                                        <p:tgtEl>
                                          <p:spTgt spid="51203">
                                            <p:txEl>
                                              <p:pRg st="5" end="5"/>
                                            </p:txEl>
                                          </p:spTgt>
                                        </p:tgtEl>
                                        <p:attrNameLst>
                                          <p:attrName>ppt_w</p:attrName>
                                        </p:attrNameLst>
                                      </p:cBhvr>
                                      <p:tavLst>
                                        <p:tav tm="0">
                                          <p:val>
                                            <p:strVal val="ppt_w"/>
                                          </p:val>
                                        </p:tav>
                                        <p:tav tm="100000">
                                          <p:val>
                                            <p:fltVal val="0"/>
                                          </p:val>
                                        </p:tav>
                                      </p:tavLst>
                                    </p:anim>
                                    <p:anim calcmode="lin" valueType="num">
                                      <p:cBhvr>
                                        <p:cTn id="39" dur="500"/>
                                        <p:tgtEl>
                                          <p:spTgt spid="51203">
                                            <p:txEl>
                                              <p:pRg st="5" end="5"/>
                                            </p:txEl>
                                          </p:spTgt>
                                        </p:tgtEl>
                                        <p:attrNameLst>
                                          <p:attrName>ppt_h</p:attrName>
                                        </p:attrNameLst>
                                      </p:cBhvr>
                                      <p:tavLst>
                                        <p:tav tm="0">
                                          <p:val>
                                            <p:strVal val="ppt_h"/>
                                          </p:val>
                                        </p:tav>
                                        <p:tav tm="100000">
                                          <p:val>
                                            <p:fltVal val="0"/>
                                          </p:val>
                                        </p:tav>
                                      </p:tavLst>
                                    </p:anim>
                                    <p:animEffect transition="out" filter="fade">
                                      <p:cBhvr>
                                        <p:cTn id="40" dur="500"/>
                                        <p:tgtEl>
                                          <p:spTgt spid="51203">
                                            <p:txEl>
                                              <p:pRg st="5" end="5"/>
                                            </p:txEl>
                                          </p:spTgt>
                                        </p:tgtEl>
                                      </p:cBhvr>
                                    </p:animEffect>
                                    <p:set>
                                      <p:cBhvr>
                                        <p:cTn id="41" dur="1" fill="hold">
                                          <p:stCondLst>
                                            <p:cond delay="499"/>
                                          </p:stCondLst>
                                        </p:cTn>
                                        <p:tgtEl>
                                          <p:spTgt spid="51203">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23"/>
          <p:cNvSpPr>
            <a:spLocks noChangeArrowheads="1"/>
          </p:cNvSpPr>
          <p:nvPr/>
        </p:nvSpPr>
        <p:spPr bwMode="auto">
          <a:xfrm>
            <a:off x="467544" y="2427734"/>
            <a:ext cx="2428892" cy="1071570"/>
          </a:xfrm>
          <a:prstGeom prst="wedgeRoundRectCallout">
            <a:avLst>
              <a:gd name="adj1" fmla="val 57122"/>
              <a:gd name="adj2" fmla="val 75139"/>
              <a:gd name="adj3" fmla="val 16667"/>
            </a:avLst>
          </a:prstGeom>
          <a:noFill/>
          <a:ln w="25400">
            <a:solidFill>
              <a:schemeClr val="accent2"/>
            </a:solidFill>
            <a:prstDash val="lgDash"/>
            <a:miter lim="800000"/>
          </a:ln>
          <a:extLst>
            <a:ext uri="{909E8E84-426E-40DD-AFC4-6F175D3DCCD1}">
              <a14:hiddenFill xmlns:a14="http://schemas.microsoft.com/office/drawing/2010/main">
                <a:solidFill>
                  <a:srgbClr val="FFFFFF"/>
                </a:solidFill>
              </a14:hiddenFill>
            </a:ext>
          </a:extLst>
        </p:spPr>
        <p:txBody>
          <a:bodyPr/>
          <a:lstStyle/>
          <a:p>
            <a:pPr>
              <a:spcBef>
                <a:spcPct val="30000"/>
              </a:spcBef>
            </a:pP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可重定位</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Relocatable</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600" b="1"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600" b="1"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30000"/>
              </a:spcBef>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在内存中存放的起始位置</a:t>
            </a:r>
            <a:r>
              <a:rPr lang="en-US" altLang="zh-CN" b="1" i="1" dirty="0">
                <a:latin typeface="Times New Roman" panose="02020603050405020304" pitchFamily="18" charset="0"/>
                <a:ea typeface="楷体" panose="02010609060101010101" pitchFamily="49" charset="-122"/>
                <a:cs typeface="Times New Roman" panose="02020603050405020304" pitchFamily="18" charset="0"/>
              </a:rPr>
              <a:t>L</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不是固定的</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26" name="组合 25"/>
          <p:cNvGrpSpPr/>
          <p:nvPr/>
        </p:nvGrpSpPr>
        <p:grpSpPr>
          <a:xfrm>
            <a:off x="2572163" y="928676"/>
            <a:ext cx="3714349" cy="3920142"/>
            <a:chOff x="1753071" y="915566"/>
            <a:chExt cx="2967853" cy="3920142"/>
          </a:xfrm>
        </p:grpSpPr>
        <p:sp>
          <p:nvSpPr>
            <p:cNvPr id="27" name="Rectangle 4"/>
            <p:cNvSpPr>
              <a:spLocks noChangeArrowheads="1"/>
            </p:cNvSpPr>
            <p:nvPr/>
          </p:nvSpPr>
          <p:spPr bwMode="auto">
            <a:xfrm>
              <a:off x="2051720" y="1308495"/>
              <a:ext cx="2304256" cy="351756"/>
            </a:xfrm>
            <a:prstGeom prst="rect">
              <a:avLst/>
            </a:prstGeom>
            <a:solidFill>
              <a:schemeClr val="accent2">
                <a:lumMod val="40000"/>
                <a:lumOff val="6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预处理器</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(Preprocessor)</a:t>
              </a:r>
            </a:p>
          </p:txBody>
        </p:sp>
        <p:sp>
          <p:nvSpPr>
            <p:cNvPr id="28" name="Line 5"/>
            <p:cNvSpPr>
              <a:spLocks noChangeShapeType="1"/>
            </p:cNvSpPr>
            <p:nvPr/>
          </p:nvSpPr>
          <p:spPr bwMode="auto">
            <a:xfrm>
              <a:off x="3204492" y="1142990"/>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29" name="Rectangle 6"/>
            <p:cNvSpPr>
              <a:spLocks noChangeArrowheads="1"/>
            </p:cNvSpPr>
            <p:nvPr/>
          </p:nvSpPr>
          <p:spPr bwMode="auto">
            <a:xfrm>
              <a:off x="2494778" y="915566"/>
              <a:ext cx="1366276" cy="215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源程序</a:t>
              </a:r>
            </a:p>
          </p:txBody>
        </p:sp>
        <p:sp>
          <p:nvSpPr>
            <p:cNvPr id="30" name="Rectangle 7"/>
            <p:cNvSpPr>
              <a:spLocks noChangeArrowheads="1"/>
            </p:cNvSpPr>
            <p:nvPr/>
          </p:nvSpPr>
          <p:spPr bwMode="auto">
            <a:xfrm>
              <a:off x="2538120" y="2247384"/>
              <a:ext cx="1340230" cy="342132"/>
            </a:xfrm>
            <a:prstGeom prst="rect">
              <a:avLst/>
            </a:prstGeom>
            <a:solidFill>
              <a:srgbClr val="FF99CC"/>
            </a:solidFill>
            <a:ln w="9525">
              <a:solidFill>
                <a:schemeClr val="tx1"/>
              </a:solidFill>
              <a:miter lim="800000"/>
            </a:ln>
            <a:effectLst/>
          </p:spPr>
          <p:txBody>
            <a:bodyPr wrap="none" anchor="ctr"/>
            <a:lstStyle/>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编译器</a:t>
              </a:r>
              <a:endParaRPr lang="en-US" altLang="zh-CN" sz="22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 name="Line 8"/>
            <p:cNvSpPr>
              <a:spLocks noChangeShapeType="1"/>
            </p:cNvSpPr>
            <p:nvPr/>
          </p:nvSpPr>
          <p:spPr bwMode="auto">
            <a:xfrm>
              <a:off x="3204492" y="2077710"/>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32" name="Rectangle 9"/>
            <p:cNvSpPr>
              <a:spLocks noChangeArrowheads="1"/>
            </p:cNvSpPr>
            <p:nvPr/>
          </p:nvSpPr>
          <p:spPr bwMode="auto">
            <a:xfrm>
              <a:off x="2209374" y="1836172"/>
              <a:ext cx="2080198" cy="215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经过预处理的源程序</a:t>
              </a:r>
            </a:p>
          </p:txBody>
        </p:sp>
        <p:sp>
          <p:nvSpPr>
            <p:cNvPr id="33" name="Line 10"/>
            <p:cNvSpPr>
              <a:spLocks noChangeShapeType="1"/>
            </p:cNvSpPr>
            <p:nvPr/>
          </p:nvSpPr>
          <p:spPr bwMode="auto">
            <a:xfrm>
              <a:off x="3204492" y="1666838"/>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34" name="Line 12"/>
            <p:cNvSpPr>
              <a:spLocks noChangeShapeType="1"/>
            </p:cNvSpPr>
            <p:nvPr/>
          </p:nvSpPr>
          <p:spPr bwMode="auto">
            <a:xfrm>
              <a:off x="3204492" y="2981330"/>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35" name="Rectangle 13"/>
            <p:cNvSpPr>
              <a:spLocks noChangeArrowheads="1"/>
            </p:cNvSpPr>
            <p:nvPr/>
          </p:nvSpPr>
          <p:spPr bwMode="auto">
            <a:xfrm>
              <a:off x="1832663" y="2767315"/>
              <a:ext cx="2673605" cy="215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汇编语言程序</a:t>
              </a:r>
            </a:p>
          </p:txBody>
        </p:sp>
        <p:sp>
          <p:nvSpPr>
            <p:cNvPr id="36" name="Line 14"/>
            <p:cNvSpPr>
              <a:spLocks noChangeShapeType="1"/>
            </p:cNvSpPr>
            <p:nvPr/>
          </p:nvSpPr>
          <p:spPr bwMode="auto">
            <a:xfrm>
              <a:off x="3204492" y="2597264"/>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37" name="Rectangle 15"/>
            <p:cNvSpPr>
              <a:spLocks noChangeArrowheads="1"/>
            </p:cNvSpPr>
            <p:nvPr/>
          </p:nvSpPr>
          <p:spPr bwMode="auto">
            <a:xfrm>
              <a:off x="1753071" y="4048701"/>
              <a:ext cx="2967853" cy="368996"/>
            </a:xfrm>
            <a:prstGeom prst="rect">
              <a:avLst/>
            </a:prstGeom>
            <a:solidFill>
              <a:schemeClr val="accent2">
                <a:lumMod val="40000"/>
                <a:lumOff val="6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链接器</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(Linker) </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加载器</a:t>
              </a:r>
              <a:r>
                <a:rPr lang="zh-CN" altLang="en-US" sz="16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(Loader)</a:t>
              </a:r>
            </a:p>
          </p:txBody>
        </p:sp>
        <p:sp>
          <p:nvSpPr>
            <p:cNvPr id="38" name="Line 16"/>
            <p:cNvSpPr>
              <a:spLocks noChangeShapeType="1"/>
            </p:cNvSpPr>
            <p:nvPr/>
          </p:nvSpPr>
          <p:spPr bwMode="auto">
            <a:xfrm>
              <a:off x="3204492" y="3886777"/>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39" name="Rectangle 17"/>
            <p:cNvSpPr>
              <a:spLocks noChangeArrowheads="1"/>
            </p:cNvSpPr>
            <p:nvPr/>
          </p:nvSpPr>
          <p:spPr bwMode="auto">
            <a:xfrm>
              <a:off x="2124924" y="3643320"/>
              <a:ext cx="2139145" cy="216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可重定位的机器代码</a:t>
              </a:r>
            </a:p>
          </p:txBody>
        </p:sp>
        <p:sp>
          <p:nvSpPr>
            <p:cNvPr id="40" name="Line 18"/>
            <p:cNvSpPr>
              <a:spLocks noChangeShapeType="1"/>
            </p:cNvSpPr>
            <p:nvPr/>
          </p:nvSpPr>
          <p:spPr bwMode="auto">
            <a:xfrm>
              <a:off x="3204492" y="3481396"/>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1" name="Rectangle 19"/>
            <p:cNvSpPr>
              <a:spLocks noChangeArrowheads="1"/>
            </p:cNvSpPr>
            <p:nvPr/>
          </p:nvSpPr>
          <p:spPr bwMode="auto">
            <a:xfrm>
              <a:off x="2266455" y="4620205"/>
              <a:ext cx="1843097" cy="215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目标机器代码</a:t>
              </a:r>
            </a:p>
          </p:txBody>
        </p:sp>
        <p:sp>
          <p:nvSpPr>
            <p:cNvPr id="42" name="Line 20"/>
            <p:cNvSpPr>
              <a:spLocks noChangeShapeType="1"/>
            </p:cNvSpPr>
            <p:nvPr/>
          </p:nvSpPr>
          <p:spPr bwMode="auto">
            <a:xfrm>
              <a:off x="3204492" y="4429138"/>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sp>
        <p:nvSpPr>
          <p:cNvPr id="43" name="Rectangle 11"/>
          <p:cNvSpPr>
            <a:spLocks noChangeArrowheads="1"/>
          </p:cNvSpPr>
          <p:nvPr/>
        </p:nvSpPr>
        <p:spPr bwMode="auto">
          <a:xfrm>
            <a:off x="3270962" y="3156364"/>
            <a:ext cx="2235432" cy="335953"/>
          </a:xfrm>
          <a:prstGeom prst="rect">
            <a:avLst/>
          </a:prstGeom>
          <a:solidFill>
            <a:schemeClr val="accent2">
              <a:lumMod val="40000"/>
              <a:lumOff val="6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汇编器</a:t>
            </a:r>
            <a:r>
              <a:rPr lang="en-US" altLang="zh-CN" sz="22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(Assembler)</a:t>
            </a:r>
          </a:p>
        </p:txBody>
      </p:sp>
      <p:sp>
        <p:nvSpPr>
          <p:cNvPr id="45" name="Rectangle 2"/>
          <p:cNvSpPr>
            <a:spLocks noGrp="1" noChangeArrowheads="1"/>
          </p:cNvSpPr>
          <p:nvPr>
            <p:ph type="title"/>
          </p:nvPr>
        </p:nvSpPr>
        <p:spPr>
          <a:xfrm>
            <a:off x="755576" y="267494"/>
            <a:ext cx="7931224" cy="360040"/>
          </a:xfrm>
        </p:spPr>
        <p:txBody>
          <a:bodyPr>
            <a:noAutofit/>
          </a:bodyPr>
          <a:lstStyle/>
          <a:p>
            <a:pPr eaLnBrk="1" hangingPunct="1"/>
            <a:r>
              <a:rPr lang="zh-CN" altLang="en-US" sz="3000" spc="300" dirty="0">
                <a:solidFill>
                  <a:schemeClr val="tx1"/>
                </a:solidFill>
                <a:latin typeface="微软雅黑" panose="020B0503020204020204" pitchFamily="34" charset="-122"/>
                <a:ea typeface="微软雅黑" panose="020B0503020204020204" pitchFamily="34" charset="-122"/>
              </a:rPr>
              <a:t>编译器在语言处理系统中的位置</a:t>
            </a:r>
            <a:endParaRPr lang="en-US" altLang="zh-CN" sz="3000" spc="300" dirty="0">
              <a:solidFill>
                <a:schemeClr val="tx1"/>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786" y="195486"/>
            <a:ext cx="756363" cy="432048"/>
            <a:chOff x="-786" y="195486"/>
            <a:chExt cx="756363" cy="432048"/>
          </a:xfrm>
        </p:grpSpPr>
        <p:sp>
          <p:nvSpPr>
            <p:cNvPr id="47" name="五边形 46"/>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8" name="五边形 47"/>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49" name="AutoShape 24"/>
          <p:cNvSpPr>
            <a:spLocks noChangeArrowheads="1"/>
          </p:cNvSpPr>
          <p:nvPr/>
        </p:nvSpPr>
        <p:spPr bwMode="auto">
          <a:xfrm>
            <a:off x="5929322" y="2357436"/>
            <a:ext cx="2714644" cy="1357322"/>
          </a:xfrm>
          <a:prstGeom prst="wedgeRoundRectCallout">
            <a:avLst>
              <a:gd name="adj1" fmla="val -48451"/>
              <a:gd name="adj2" fmla="val 72695"/>
              <a:gd name="adj3" fmla="val 16667"/>
            </a:avLst>
          </a:prstGeom>
          <a:noFill/>
          <a:ln w="25400">
            <a:solidFill>
              <a:schemeClr val="accent2"/>
            </a:solidFill>
            <a:prstDash val="lg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dirty="0">
                <a:latin typeface="楷体" panose="02010609060101010101" pitchFamily="49" charset="-122"/>
                <a:ea typeface="楷体" panose="02010609060101010101" pitchFamily="49" charset="-122"/>
                <a:cs typeface="Times New Roman" panose="02020603050405020304" pitchFamily="18" charset="0"/>
              </a:rPr>
              <a:t>加载器：</a:t>
            </a:r>
            <a:endParaRPr lang="en-US" altLang="zh-CN" b="1" dirty="0">
              <a:latin typeface="楷体" panose="02010609060101010101" pitchFamily="49" charset="-122"/>
              <a:ea typeface="楷体" panose="02010609060101010101" pitchFamily="49" charset="-122"/>
              <a:cs typeface="Times New Roman" panose="02020603050405020304" pitchFamily="18" charset="0"/>
            </a:endParaRPr>
          </a:p>
          <a:p>
            <a:r>
              <a:rPr lang="zh-CN" altLang="en-US" b="1" dirty="0">
                <a:latin typeface="楷体" panose="02010609060101010101" pitchFamily="49" charset="-122"/>
                <a:ea typeface="楷体" panose="02010609060101010101" pitchFamily="49" charset="-122"/>
                <a:cs typeface="Times New Roman" panose="02020603050405020304" pitchFamily="18" charset="0"/>
              </a:rPr>
              <a:t>修改可重定位地址；</a:t>
            </a:r>
            <a:endParaRPr lang="en-US" altLang="zh-CN" b="1" dirty="0">
              <a:latin typeface="楷体" panose="02010609060101010101" pitchFamily="49" charset="-122"/>
              <a:ea typeface="楷体" panose="02010609060101010101" pitchFamily="49" charset="-122"/>
              <a:cs typeface="Times New Roman" panose="02020603050405020304" pitchFamily="18" charset="0"/>
            </a:endParaRPr>
          </a:p>
          <a:p>
            <a:r>
              <a:rPr lang="zh-CN" altLang="en-US" b="1" dirty="0">
                <a:latin typeface="楷体" panose="02010609060101010101" pitchFamily="49" charset="-122"/>
                <a:ea typeface="楷体" panose="02010609060101010101" pitchFamily="49" charset="-122"/>
                <a:cs typeface="Times New Roman" panose="02020603050405020304" pitchFamily="18" charset="0"/>
              </a:rPr>
              <a:t>将修改后的指令和数据放到内存中适当的位置</a:t>
            </a:r>
          </a:p>
        </p:txBody>
      </p:sp>
      <p:sp>
        <p:nvSpPr>
          <p:cNvPr id="44" name="矩形 43"/>
          <p:cNvSpPr/>
          <p:nvPr/>
        </p:nvSpPr>
        <p:spPr>
          <a:xfrm>
            <a:off x="63458" y="4559872"/>
            <a:ext cx="3500430" cy="369332"/>
          </a:xfrm>
          <a:prstGeom prst="rect">
            <a:avLst/>
          </a:prstGeom>
          <a:solidFill>
            <a:schemeClr val="accent5">
              <a:lumMod val="60000"/>
              <a:lumOff val="40000"/>
            </a:schemeClr>
          </a:solidFill>
          <a:ln>
            <a:solidFill>
              <a:schemeClr val="tx2"/>
            </a:solidFill>
          </a:ln>
        </p:spPr>
        <p:txBody>
          <a:bodyPr wrap="square">
            <a:spAutoFit/>
          </a:bodyPr>
          <a:lstStyle/>
          <a:p>
            <a:pPr lvl="0" algn="ctr">
              <a:spcBef>
                <a:spcPct val="30000"/>
              </a:spcBef>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起始位置</a:t>
            </a:r>
            <a:r>
              <a:rPr lang="en-US" altLang="zh-CN" b="1" i="1" dirty="0">
                <a:latin typeface="Times New Roman" panose="02020603050405020304" pitchFamily="18" charset="0"/>
                <a:ea typeface="楷体" panose="02010609060101010101" pitchFamily="49" charset="-122"/>
                <a:cs typeface="Times New Roman" panose="02020603050405020304" pitchFamily="18" charset="0"/>
              </a:rPr>
              <a:t> +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相对地址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绝对地址</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2"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9"/>
                                        </p:tgtEl>
                                        <p:attrNameLst>
                                          <p:attrName>style.visibility</p:attrName>
                                        </p:attrNameLst>
                                      </p:cBhvr>
                                      <p:to>
                                        <p:strVal val="visible"/>
                                      </p:to>
                                    </p:set>
                                    <p:anim calcmode="lin" valueType="num">
                                      <p:cBhvr>
                                        <p:cTn id="14" dur="500" fill="hold"/>
                                        <p:tgtEl>
                                          <p:spTgt spid="49"/>
                                        </p:tgtEl>
                                        <p:attrNameLst>
                                          <p:attrName>ppt_w</p:attrName>
                                        </p:attrNameLst>
                                      </p:cBhvr>
                                      <p:tavLst>
                                        <p:tav tm="0">
                                          <p:val>
                                            <p:fltVal val="0"/>
                                          </p:val>
                                        </p:tav>
                                        <p:tav tm="100000">
                                          <p:val>
                                            <p:strVal val="#ppt_w"/>
                                          </p:val>
                                        </p:tav>
                                      </p:tavLst>
                                    </p:anim>
                                    <p:anim calcmode="lin" valueType="num">
                                      <p:cBhvr>
                                        <p:cTn id="15" dur="500" fill="hold"/>
                                        <p:tgtEl>
                                          <p:spTgt spid="49"/>
                                        </p:tgtEl>
                                        <p:attrNameLst>
                                          <p:attrName>ppt_h</p:attrName>
                                        </p:attrNameLst>
                                      </p:cBhvr>
                                      <p:tavLst>
                                        <p:tav tm="0">
                                          <p:val>
                                            <p:fltVal val="0"/>
                                          </p:val>
                                        </p:tav>
                                        <p:tav tm="100000">
                                          <p:val>
                                            <p:strVal val="#ppt_h"/>
                                          </p:val>
                                        </p:tav>
                                      </p:tavLst>
                                    </p:anim>
                                    <p:animEffect transition="in" filter="fade">
                                      <p:cBhvr>
                                        <p:cTn id="16" dur="500"/>
                                        <p:tgtEl>
                                          <p:spTgt spid="4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xit" presetSubtype="16" fill="hold" grpId="1" nodeType="clickEffect">
                                  <p:stCondLst>
                                    <p:cond delay="0"/>
                                  </p:stCondLst>
                                  <p:childTnLst>
                                    <p:anim calcmode="lin" valueType="num">
                                      <p:cBhvr>
                                        <p:cTn id="20" dur="500"/>
                                        <p:tgtEl>
                                          <p:spTgt spid="23"/>
                                        </p:tgtEl>
                                        <p:attrNameLst>
                                          <p:attrName>ppt_w</p:attrName>
                                        </p:attrNameLst>
                                      </p:cBhvr>
                                      <p:tavLst>
                                        <p:tav tm="0">
                                          <p:val>
                                            <p:strVal val="ppt_w"/>
                                          </p:val>
                                        </p:tav>
                                        <p:tav tm="100000">
                                          <p:val>
                                            <p:fltVal val="0"/>
                                          </p:val>
                                        </p:tav>
                                      </p:tavLst>
                                    </p:anim>
                                    <p:anim calcmode="lin" valueType="num">
                                      <p:cBhvr>
                                        <p:cTn id="21" dur="500"/>
                                        <p:tgtEl>
                                          <p:spTgt spid="23"/>
                                        </p:tgtEl>
                                        <p:attrNameLst>
                                          <p:attrName>ppt_h</p:attrName>
                                        </p:attrNameLst>
                                      </p:cBhvr>
                                      <p:tavLst>
                                        <p:tav tm="0">
                                          <p:val>
                                            <p:strVal val="ppt_h"/>
                                          </p:val>
                                        </p:tav>
                                        <p:tav tm="100000">
                                          <p:val>
                                            <p:fltVal val="0"/>
                                          </p:val>
                                        </p:tav>
                                      </p:tavLst>
                                    </p:anim>
                                    <p:animEffect transition="out" filter="fade">
                                      <p:cBhvr>
                                        <p:cTn id="22" dur="500"/>
                                        <p:tgtEl>
                                          <p:spTgt spid="23"/>
                                        </p:tgtEl>
                                      </p:cBhvr>
                                    </p:animEffect>
                                    <p:set>
                                      <p:cBhvr>
                                        <p:cTn id="23" dur="1" fill="hold">
                                          <p:stCondLst>
                                            <p:cond delay="499"/>
                                          </p:stCondLst>
                                        </p:cTn>
                                        <p:tgtEl>
                                          <p:spTgt spid="23"/>
                                        </p:tgtEl>
                                        <p:attrNameLst>
                                          <p:attrName>style.visibility</p:attrName>
                                        </p:attrNameLst>
                                      </p:cBhvr>
                                      <p:to>
                                        <p:strVal val="hidden"/>
                                      </p:to>
                                    </p:set>
                                  </p:childTnLst>
                                </p:cTn>
                              </p:par>
                              <p:par>
                                <p:cTn id="24" presetID="53" presetClass="exit" presetSubtype="32" fill="hold" grpId="1" nodeType="withEffect">
                                  <p:stCondLst>
                                    <p:cond delay="0"/>
                                  </p:stCondLst>
                                  <p:childTnLst>
                                    <p:anim calcmode="lin" valueType="num">
                                      <p:cBhvr>
                                        <p:cTn id="25" dur="500"/>
                                        <p:tgtEl>
                                          <p:spTgt spid="49"/>
                                        </p:tgtEl>
                                        <p:attrNameLst>
                                          <p:attrName>ppt_w</p:attrName>
                                        </p:attrNameLst>
                                      </p:cBhvr>
                                      <p:tavLst>
                                        <p:tav tm="0">
                                          <p:val>
                                            <p:strVal val="ppt_w"/>
                                          </p:val>
                                        </p:tav>
                                        <p:tav tm="100000">
                                          <p:val>
                                            <p:fltVal val="0"/>
                                          </p:val>
                                        </p:tav>
                                      </p:tavLst>
                                    </p:anim>
                                    <p:anim calcmode="lin" valueType="num">
                                      <p:cBhvr>
                                        <p:cTn id="26" dur="500"/>
                                        <p:tgtEl>
                                          <p:spTgt spid="49"/>
                                        </p:tgtEl>
                                        <p:attrNameLst>
                                          <p:attrName>ppt_h</p:attrName>
                                        </p:attrNameLst>
                                      </p:cBhvr>
                                      <p:tavLst>
                                        <p:tav tm="0">
                                          <p:val>
                                            <p:strVal val="ppt_h"/>
                                          </p:val>
                                        </p:tav>
                                        <p:tav tm="100000">
                                          <p:val>
                                            <p:fltVal val="0"/>
                                          </p:val>
                                        </p:tav>
                                      </p:tavLst>
                                    </p:anim>
                                    <p:animEffect transition="out" filter="fade">
                                      <p:cBhvr>
                                        <p:cTn id="27" dur="500"/>
                                        <p:tgtEl>
                                          <p:spTgt spid="49"/>
                                        </p:tgtEl>
                                      </p:cBhvr>
                                    </p:animEffect>
                                    <p:set>
                                      <p:cBhvr>
                                        <p:cTn id="28" dur="1" fill="hold">
                                          <p:stCondLst>
                                            <p:cond delay="499"/>
                                          </p:stCondLst>
                                        </p:cTn>
                                        <p:tgtEl>
                                          <p:spTgt spid="49"/>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p:cTn id="31" dur="500" fill="hold"/>
                                        <p:tgtEl>
                                          <p:spTgt spid="44"/>
                                        </p:tgtEl>
                                        <p:attrNameLst>
                                          <p:attrName>ppt_w</p:attrName>
                                        </p:attrNameLst>
                                      </p:cBhvr>
                                      <p:tavLst>
                                        <p:tav tm="0">
                                          <p:val>
                                            <p:fltVal val="0"/>
                                          </p:val>
                                        </p:tav>
                                        <p:tav tm="100000">
                                          <p:val>
                                            <p:strVal val="#ppt_w"/>
                                          </p:val>
                                        </p:tav>
                                      </p:tavLst>
                                    </p:anim>
                                    <p:anim calcmode="lin" valueType="num">
                                      <p:cBhvr>
                                        <p:cTn id="32" dur="500" fill="hold"/>
                                        <p:tgtEl>
                                          <p:spTgt spid="44"/>
                                        </p:tgtEl>
                                        <p:attrNameLst>
                                          <p:attrName>ppt_h</p:attrName>
                                        </p:attrNameLst>
                                      </p:cBhvr>
                                      <p:tavLst>
                                        <p:tav tm="0">
                                          <p:val>
                                            <p:fltVal val="0"/>
                                          </p:val>
                                        </p:tav>
                                        <p:tav tm="100000">
                                          <p:val>
                                            <p:strVal val="#ppt_h"/>
                                          </p:val>
                                        </p:tav>
                                      </p:tavLst>
                                    </p:anim>
                                    <p:animEffect transition="in" filter="fade">
                                      <p:cBhvr>
                                        <p:cTn id="3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1" animBg="1"/>
      <p:bldP spid="23" grpId="2" animBg="1"/>
      <p:bldP spid="49" grpId="0" animBg="1"/>
      <p:bldP spid="49" grpId="1" animBg="1"/>
      <p:bldP spid="4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内容占位符 2"/>
          <p:cNvSpPr>
            <a:spLocks noGrp="1"/>
          </p:cNvSpPr>
          <p:nvPr>
            <p:ph idx="1"/>
          </p:nvPr>
        </p:nvSpPr>
        <p:spPr>
          <a:xfrm>
            <a:off x="859007" y="1059989"/>
            <a:ext cx="7713521" cy="3888025"/>
          </a:xfrm>
        </p:spPr>
        <p:txBody>
          <a:bodyPr>
            <a:normAutofit/>
          </a:bodyPr>
          <a:lstStyle/>
          <a:p>
            <a:pPr>
              <a:lnSpc>
                <a:spcPts val="3000"/>
              </a:lnSpc>
              <a:buClrTx/>
              <a:buFont typeface="Wingdings" panose="05000000000000000000" pitchFamily="2" charset="2"/>
              <a:buChar char="Ø"/>
            </a:pPr>
            <a:r>
              <a:rPr lang="zh-CN" altLang="en-US" b="1" dirty="0">
                <a:solidFill>
                  <a:schemeClr val="tx1"/>
                </a:solidFill>
              </a:rPr>
              <a:t>结构化编辑器（</a:t>
            </a:r>
            <a:r>
              <a:rPr lang="en-US" altLang="zh-CN" b="1" dirty="0">
                <a:solidFill>
                  <a:schemeClr val="tx1"/>
                </a:solidFill>
              </a:rPr>
              <a:t>Structure editors</a:t>
            </a:r>
            <a:r>
              <a:rPr lang="zh-CN" altLang="en-US" b="1" dirty="0">
                <a:solidFill>
                  <a:schemeClr val="tx1"/>
                </a:solidFill>
              </a:rPr>
              <a:t>）</a:t>
            </a:r>
          </a:p>
          <a:p>
            <a:pPr>
              <a:lnSpc>
                <a:spcPts val="3000"/>
              </a:lnSpc>
              <a:buClrTx/>
              <a:buFont typeface="Wingdings" panose="05000000000000000000" pitchFamily="2" charset="2"/>
              <a:buChar char="Ø"/>
            </a:pPr>
            <a:r>
              <a:rPr lang="zh-CN" altLang="en-US" b="1" dirty="0">
                <a:solidFill>
                  <a:schemeClr val="tx1"/>
                </a:solidFill>
              </a:rPr>
              <a:t>智能打印机（</a:t>
            </a:r>
            <a:r>
              <a:rPr lang="en-US" altLang="zh-CN" b="1" dirty="0">
                <a:solidFill>
                  <a:schemeClr val="tx1"/>
                </a:solidFill>
              </a:rPr>
              <a:t>Pretty printers</a:t>
            </a:r>
            <a:r>
              <a:rPr lang="zh-CN" altLang="en-US" b="1" dirty="0">
                <a:solidFill>
                  <a:schemeClr val="tx1"/>
                </a:solidFill>
              </a:rPr>
              <a:t>）</a:t>
            </a:r>
          </a:p>
          <a:p>
            <a:pPr>
              <a:lnSpc>
                <a:spcPts val="3000"/>
              </a:lnSpc>
              <a:buClrTx/>
              <a:buFont typeface="Wingdings" panose="05000000000000000000" pitchFamily="2" charset="2"/>
              <a:buChar char="Ø"/>
            </a:pPr>
            <a:r>
              <a:rPr lang="zh-CN" altLang="en-US" b="1" dirty="0">
                <a:solidFill>
                  <a:schemeClr val="tx1"/>
                </a:solidFill>
              </a:rPr>
              <a:t>静态检测器（</a:t>
            </a:r>
            <a:r>
              <a:rPr lang="en-US" altLang="zh-CN" b="1" dirty="0">
                <a:solidFill>
                  <a:schemeClr val="tx1"/>
                </a:solidFill>
              </a:rPr>
              <a:t>Static checkers</a:t>
            </a:r>
            <a:r>
              <a:rPr lang="zh-CN" altLang="en-US" b="1" dirty="0">
                <a:solidFill>
                  <a:schemeClr val="tx1"/>
                </a:solidFill>
              </a:rPr>
              <a:t>）</a:t>
            </a:r>
          </a:p>
          <a:p>
            <a:pPr>
              <a:lnSpc>
                <a:spcPts val="3000"/>
              </a:lnSpc>
              <a:buClrTx/>
              <a:buFont typeface="Wingdings" panose="05000000000000000000" pitchFamily="2" charset="2"/>
              <a:buChar char="Ø"/>
            </a:pPr>
            <a:r>
              <a:rPr lang="zh-CN" altLang="en-US" b="1" dirty="0">
                <a:solidFill>
                  <a:schemeClr val="tx1"/>
                </a:solidFill>
              </a:rPr>
              <a:t>文本格式器（</a:t>
            </a:r>
            <a:r>
              <a:rPr lang="en-US" altLang="zh-CN" b="1" dirty="0">
                <a:solidFill>
                  <a:schemeClr val="tx1"/>
                </a:solidFill>
              </a:rPr>
              <a:t>Text formatters</a:t>
            </a:r>
            <a:r>
              <a:rPr lang="zh-CN" altLang="en-US" b="1" dirty="0">
                <a:solidFill>
                  <a:schemeClr val="tx1"/>
                </a:solidFill>
              </a:rPr>
              <a:t>）</a:t>
            </a:r>
          </a:p>
          <a:p>
            <a:pPr lvl="1">
              <a:lnSpc>
                <a:spcPts val="3000"/>
              </a:lnSpc>
              <a:buClrTx/>
              <a:buFont typeface="Wingdings" panose="05000000000000000000" pitchFamily="2" charset="2"/>
              <a:buChar char="Ø"/>
            </a:pPr>
            <a:r>
              <a:rPr lang="zh-CN" altLang="en-US" sz="2000" b="1" dirty="0">
                <a:solidFill>
                  <a:schemeClr val="tx1"/>
                </a:solidFill>
                <a:cs typeface="Times New Roman" panose="02020603050405020304" pitchFamily="18" charset="0"/>
              </a:rPr>
              <a:t>文本格式器处理的</a:t>
            </a:r>
            <a:r>
              <a:rPr lang="zh-CN" altLang="en-US" sz="2000" b="1" dirty="0">
                <a:solidFill>
                  <a:srgbClr val="0000FF"/>
                </a:solidFill>
                <a:cs typeface="Times New Roman" panose="02020603050405020304" pitchFamily="18" charset="0"/>
              </a:rPr>
              <a:t>字符流</a:t>
            </a:r>
            <a:r>
              <a:rPr lang="zh-CN" altLang="en-US" sz="2000" b="1" dirty="0">
                <a:solidFill>
                  <a:schemeClr val="tx1"/>
                </a:solidFill>
                <a:cs typeface="Times New Roman" panose="02020603050405020304" pitchFamily="18" charset="0"/>
              </a:rPr>
              <a:t>中除了</a:t>
            </a:r>
            <a:r>
              <a:rPr lang="zh-CN" altLang="en-US" sz="2000" b="1" dirty="0">
                <a:solidFill>
                  <a:srgbClr val="0000FF"/>
                </a:solidFill>
                <a:cs typeface="Times New Roman" panose="02020603050405020304" pitchFamily="18" charset="0"/>
              </a:rPr>
              <a:t>需要排版输出的字符</a:t>
            </a:r>
            <a:r>
              <a:rPr lang="zh-CN" altLang="en-US" sz="2000" b="1" dirty="0">
                <a:solidFill>
                  <a:schemeClr val="tx1"/>
                </a:solidFill>
                <a:cs typeface="Times New Roman" panose="02020603050405020304" pitchFamily="18" charset="0"/>
              </a:rPr>
              <a:t>以外，还包含一些</a:t>
            </a:r>
            <a:r>
              <a:rPr lang="zh-CN" altLang="en-US" sz="2000" b="1" dirty="0">
                <a:solidFill>
                  <a:srgbClr val="0000FF"/>
                </a:solidFill>
                <a:cs typeface="Times New Roman" panose="02020603050405020304" pitchFamily="18" charset="0"/>
              </a:rPr>
              <a:t>用来说明</a:t>
            </a:r>
            <a:r>
              <a:rPr lang="zh-CN" altLang="en-US" sz="2000" b="1" dirty="0">
                <a:solidFill>
                  <a:schemeClr val="tx1"/>
                </a:solidFill>
                <a:cs typeface="Times New Roman" panose="02020603050405020304" pitchFamily="18" charset="0"/>
              </a:rPr>
              <a:t>字符流中的段落、图表或者上标和下标等</a:t>
            </a:r>
            <a:r>
              <a:rPr lang="zh-CN" altLang="en-US" sz="2000" b="1" dirty="0">
                <a:solidFill>
                  <a:srgbClr val="0000FF"/>
                </a:solidFill>
                <a:cs typeface="Times New Roman" panose="02020603050405020304" pitchFamily="18" charset="0"/>
              </a:rPr>
              <a:t>数学结构的命令</a:t>
            </a:r>
          </a:p>
          <a:p>
            <a:pPr lvl="1">
              <a:lnSpc>
                <a:spcPts val="3000"/>
              </a:lnSpc>
              <a:buClrTx/>
              <a:buFont typeface="Wingdings" panose="05000000000000000000" pitchFamily="2" charset="2"/>
              <a:buChar char="Ø"/>
            </a:pPr>
            <a:endParaRPr lang="zh-CN" altLang="en-US" sz="2000" b="1" dirty="0">
              <a:solidFill>
                <a:schemeClr val="tx1"/>
              </a:solidFill>
              <a:cs typeface="Times New Roman" panose="02020603050405020304" pitchFamily="18" charset="0"/>
            </a:endParaRPr>
          </a:p>
        </p:txBody>
      </p:sp>
      <p:sp>
        <p:nvSpPr>
          <p:cNvPr id="51202" name="标题 1"/>
          <p:cNvSpPr>
            <a:spLocks noGrp="1"/>
          </p:cNvSpPr>
          <p:nvPr>
            <p:ph type="title"/>
          </p:nvPr>
        </p:nvSpPr>
        <p:spPr/>
        <p:txBody>
          <a:bodyPr>
            <a:noAutofit/>
          </a:bodyPr>
          <a:lstStyle/>
          <a:p>
            <a:r>
              <a:rPr lang="en-US" altLang="zh-CN" sz="3000" spc="300" dirty="0">
                <a:solidFill>
                  <a:schemeClr val="tx1"/>
                </a:solidFill>
                <a:latin typeface="微软雅黑" panose="020B0503020204020204" pitchFamily="34" charset="-122"/>
                <a:ea typeface="微软雅黑" panose="020B0503020204020204" pitchFamily="34" charset="-122"/>
              </a:rPr>
              <a:t>1.4 </a:t>
            </a:r>
            <a:r>
              <a:rPr lang="zh-CN" altLang="en-US" sz="3000" spc="300" dirty="0">
                <a:solidFill>
                  <a:schemeClr val="tx1"/>
                </a:solidFill>
                <a:latin typeface="微软雅黑" panose="020B0503020204020204" pitchFamily="34" charset="-122"/>
                <a:ea typeface="微软雅黑" panose="020B0503020204020204" pitchFamily="34" charset="-122"/>
              </a:rPr>
              <a:t>编译技术的应用</a:t>
            </a: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1203">
                                            <p:txEl>
                                              <p:pRg st="3" end="3"/>
                                            </p:txEl>
                                          </p:spTgt>
                                        </p:tgtEl>
                                        <p:attrNameLst>
                                          <p:attrName>style.visibility</p:attrName>
                                        </p:attrNameLst>
                                      </p:cBhvr>
                                      <p:to>
                                        <p:strVal val="visible"/>
                                      </p:to>
                                    </p:set>
                                    <p:anim calcmode="lin" valueType="num">
                                      <p:cBhvr>
                                        <p:cTn id="7" dur="500" fill="hold"/>
                                        <p:tgtEl>
                                          <p:spTgt spid="51203">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51203">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51203">
                                            <p:txEl>
                                              <p:pRg st="3" end="3"/>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51203">
                                            <p:txEl>
                                              <p:pRg st="4" end="4"/>
                                            </p:txEl>
                                          </p:spTgt>
                                        </p:tgtEl>
                                        <p:attrNameLst>
                                          <p:attrName>style.visibility</p:attrName>
                                        </p:attrNameLst>
                                      </p:cBhvr>
                                      <p:to>
                                        <p:strVal val="visible"/>
                                      </p:to>
                                    </p:set>
                                    <p:anim calcmode="lin" valueType="num">
                                      <p:cBhvr>
                                        <p:cTn id="12" dur="500" fill="hold"/>
                                        <p:tgtEl>
                                          <p:spTgt spid="51203">
                                            <p:txEl>
                                              <p:pRg st="4" end="4"/>
                                            </p:txEl>
                                          </p:spTgt>
                                        </p:tgtEl>
                                        <p:attrNameLst>
                                          <p:attrName>ppt_w</p:attrName>
                                        </p:attrNameLst>
                                      </p:cBhvr>
                                      <p:tavLst>
                                        <p:tav tm="0">
                                          <p:val>
                                            <p:fltVal val="0"/>
                                          </p:val>
                                        </p:tav>
                                        <p:tav tm="100000">
                                          <p:val>
                                            <p:strVal val="#ppt_w"/>
                                          </p:val>
                                        </p:tav>
                                      </p:tavLst>
                                    </p:anim>
                                    <p:anim calcmode="lin" valueType="num">
                                      <p:cBhvr>
                                        <p:cTn id="13" dur="500" fill="hold"/>
                                        <p:tgtEl>
                                          <p:spTgt spid="51203">
                                            <p:txEl>
                                              <p:pRg st="4" end="4"/>
                                            </p:txEl>
                                          </p:spTgt>
                                        </p:tgtEl>
                                        <p:attrNameLst>
                                          <p:attrName>ppt_h</p:attrName>
                                        </p:attrNameLst>
                                      </p:cBhvr>
                                      <p:tavLst>
                                        <p:tav tm="0">
                                          <p:val>
                                            <p:fltVal val="0"/>
                                          </p:val>
                                        </p:tav>
                                        <p:tav tm="100000">
                                          <p:val>
                                            <p:strVal val="#ppt_h"/>
                                          </p:val>
                                        </p:tav>
                                      </p:tavLst>
                                    </p:anim>
                                    <p:animEffect transition="in" filter="fade">
                                      <p:cBhvr>
                                        <p:cTn id="14" dur="500"/>
                                        <p:tgtEl>
                                          <p:spTgt spid="51203">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xit" presetSubtype="32" fill="hold" nodeType="clickEffect">
                                  <p:stCondLst>
                                    <p:cond delay="0"/>
                                  </p:stCondLst>
                                  <p:childTnLst>
                                    <p:anim calcmode="lin" valueType="num">
                                      <p:cBhvr>
                                        <p:cTn id="18" dur="500"/>
                                        <p:tgtEl>
                                          <p:spTgt spid="51203">
                                            <p:txEl>
                                              <p:pRg st="4" end="4"/>
                                            </p:txEl>
                                          </p:spTgt>
                                        </p:tgtEl>
                                        <p:attrNameLst>
                                          <p:attrName>ppt_w</p:attrName>
                                        </p:attrNameLst>
                                      </p:cBhvr>
                                      <p:tavLst>
                                        <p:tav tm="0">
                                          <p:val>
                                            <p:strVal val="ppt_w"/>
                                          </p:val>
                                        </p:tav>
                                        <p:tav tm="100000">
                                          <p:val>
                                            <p:fltVal val="0"/>
                                          </p:val>
                                        </p:tav>
                                      </p:tavLst>
                                    </p:anim>
                                    <p:anim calcmode="lin" valueType="num">
                                      <p:cBhvr>
                                        <p:cTn id="19" dur="500"/>
                                        <p:tgtEl>
                                          <p:spTgt spid="51203">
                                            <p:txEl>
                                              <p:pRg st="4" end="4"/>
                                            </p:txEl>
                                          </p:spTgt>
                                        </p:tgtEl>
                                        <p:attrNameLst>
                                          <p:attrName>ppt_h</p:attrName>
                                        </p:attrNameLst>
                                      </p:cBhvr>
                                      <p:tavLst>
                                        <p:tav tm="0">
                                          <p:val>
                                            <p:strVal val="ppt_h"/>
                                          </p:val>
                                        </p:tav>
                                        <p:tav tm="100000">
                                          <p:val>
                                            <p:fltVal val="0"/>
                                          </p:val>
                                        </p:tav>
                                      </p:tavLst>
                                    </p:anim>
                                    <p:animEffect transition="out" filter="fade">
                                      <p:cBhvr>
                                        <p:cTn id="20" dur="500"/>
                                        <p:tgtEl>
                                          <p:spTgt spid="51203">
                                            <p:txEl>
                                              <p:pRg st="4" end="4"/>
                                            </p:txEl>
                                          </p:spTgt>
                                        </p:tgtEl>
                                      </p:cBhvr>
                                    </p:animEffect>
                                    <p:set>
                                      <p:cBhvr>
                                        <p:cTn id="21" dur="1" fill="hold">
                                          <p:stCondLst>
                                            <p:cond delay="499"/>
                                          </p:stCondLst>
                                        </p:cTn>
                                        <p:tgtEl>
                                          <p:spTgt spid="51203">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内容占位符 2"/>
          <p:cNvSpPr>
            <a:spLocks noGrp="1"/>
          </p:cNvSpPr>
          <p:nvPr>
            <p:ph idx="1"/>
          </p:nvPr>
        </p:nvSpPr>
        <p:spPr>
          <a:xfrm>
            <a:off x="859007" y="1059989"/>
            <a:ext cx="7713521" cy="3888025"/>
          </a:xfrm>
        </p:spPr>
        <p:txBody>
          <a:bodyPr>
            <a:normAutofit/>
          </a:bodyPr>
          <a:lstStyle/>
          <a:p>
            <a:pPr>
              <a:lnSpc>
                <a:spcPts val="3000"/>
              </a:lnSpc>
              <a:buClrTx/>
              <a:buFont typeface="Wingdings" panose="05000000000000000000" pitchFamily="2" charset="2"/>
              <a:buChar char="Ø"/>
            </a:pPr>
            <a:r>
              <a:rPr lang="zh-CN" altLang="en-US" b="1" dirty="0">
                <a:solidFill>
                  <a:schemeClr val="tx1"/>
                </a:solidFill>
              </a:rPr>
              <a:t>结构化编辑器（</a:t>
            </a:r>
            <a:r>
              <a:rPr lang="en-US" altLang="zh-CN" b="1" dirty="0">
                <a:solidFill>
                  <a:schemeClr val="tx1"/>
                </a:solidFill>
              </a:rPr>
              <a:t>Structure editors</a:t>
            </a:r>
            <a:r>
              <a:rPr lang="zh-CN" altLang="en-US" b="1" dirty="0">
                <a:solidFill>
                  <a:schemeClr val="tx1"/>
                </a:solidFill>
              </a:rPr>
              <a:t>）</a:t>
            </a:r>
          </a:p>
          <a:p>
            <a:pPr>
              <a:lnSpc>
                <a:spcPts val="3000"/>
              </a:lnSpc>
              <a:buClrTx/>
              <a:buFont typeface="Wingdings" panose="05000000000000000000" pitchFamily="2" charset="2"/>
              <a:buChar char="Ø"/>
            </a:pPr>
            <a:r>
              <a:rPr lang="zh-CN" altLang="en-US" b="1" dirty="0">
                <a:solidFill>
                  <a:schemeClr val="tx1"/>
                </a:solidFill>
              </a:rPr>
              <a:t>智能打印机（</a:t>
            </a:r>
            <a:r>
              <a:rPr lang="en-US" altLang="zh-CN" b="1" dirty="0">
                <a:solidFill>
                  <a:schemeClr val="tx1"/>
                </a:solidFill>
              </a:rPr>
              <a:t>Pretty printers</a:t>
            </a:r>
            <a:r>
              <a:rPr lang="zh-CN" altLang="en-US" b="1" dirty="0">
                <a:solidFill>
                  <a:schemeClr val="tx1"/>
                </a:solidFill>
              </a:rPr>
              <a:t>）</a:t>
            </a:r>
          </a:p>
          <a:p>
            <a:pPr>
              <a:lnSpc>
                <a:spcPts val="3000"/>
              </a:lnSpc>
              <a:buClrTx/>
              <a:buFont typeface="Wingdings" panose="05000000000000000000" pitchFamily="2" charset="2"/>
              <a:buChar char="Ø"/>
            </a:pPr>
            <a:r>
              <a:rPr lang="zh-CN" altLang="en-US" b="1" dirty="0">
                <a:solidFill>
                  <a:schemeClr val="tx1"/>
                </a:solidFill>
              </a:rPr>
              <a:t>静态检测器（</a:t>
            </a:r>
            <a:r>
              <a:rPr lang="en-US" altLang="zh-CN" b="1" dirty="0">
                <a:solidFill>
                  <a:schemeClr val="tx1"/>
                </a:solidFill>
              </a:rPr>
              <a:t>Static checkers</a:t>
            </a:r>
            <a:r>
              <a:rPr lang="zh-CN" altLang="en-US" b="1" dirty="0">
                <a:solidFill>
                  <a:schemeClr val="tx1"/>
                </a:solidFill>
              </a:rPr>
              <a:t>）</a:t>
            </a:r>
          </a:p>
          <a:p>
            <a:pPr>
              <a:lnSpc>
                <a:spcPts val="3000"/>
              </a:lnSpc>
              <a:buClrTx/>
              <a:buFont typeface="Wingdings" panose="05000000000000000000" pitchFamily="2" charset="2"/>
              <a:buChar char="Ø"/>
            </a:pPr>
            <a:r>
              <a:rPr lang="zh-CN" altLang="en-US" b="1" dirty="0">
                <a:solidFill>
                  <a:schemeClr val="tx1"/>
                </a:solidFill>
              </a:rPr>
              <a:t>文本格式器（</a:t>
            </a:r>
            <a:r>
              <a:rPr lang="en-US" altLang="zh-CN" b="1" dirty="0">
                <a:solidFill>
                  <a:schemeClr val="tx1"/>
                </a:solidFill>
              </a:rPr>
              <a:t>Text formatters</a:t>
            </a:r>
            <a:r>
              <a:rPr lang="zh-CN" altLang="en-US" b="1" dirty="0">
                <a:solidFill>
                  <a:schemeClr val="tx1"/>
                </a:solidFill>
              </a:rPr>
              <a:t>）</a:t>
            </a:r>
          </a:p>
          <a:p>
            <a:pPr>
              <a:lnSpc>
                <a:spcPts val="3000"/>
              </a:lnSpc>
              <a:buClrTx/>
              <a:buFont typeface="Wingdings" panose="05000000000000000000" pitchFamily="2" charset="2"/>
              <a:buChar char="Ø"/>
            </a:pPr>
            <a:r>
              <a:rPr lang="zh-CN" altLang="en-US" b="1" dirty="0">
                <a:solidFill>
                  <a:schemeClr val="tx1"/>
                </a:solidFill>
              </a:rPr>
              <a:t>数据库查询解释器（ </a:t>
            </a:r>
            <a:r>
              <a:rPr lang="en-US" altLang="zh-CN" b="1" dirty="0">
                <a:solidFill>
                  <a:schemeClr val="tx1"/>
                </a:solidFill>
              </a:rPr>
              <a:t>Database Query Interpreters </a:t>
            </a:r>
            <a:r>
              <a:rPr lang="zh-CN" altLang="en-US" b="1" dirty="0">
                <a:solidFill>
                  <a:schemeClr val="tx1"/>
                </a:solidFill>
              </a:rPr>
              <a:t>）</a:t>
            </a:r>
          </a:p>
          <a:p>
            <a:pPr lvl="1">
              <a:lnSpc>
                <a:spcPts val="3000"/>
              </a:lnSpc>
              <a:buClrTx/>
              <a:buFont typeface="Wingdings" panose="05000000000000000000" pitchFamily="2" charset="2"/>
              <a:buChar char="Ø"/>
            </a:pPr>
            <a:r>
              <a:rPr lang="zh-CN" altLang="en-US" sz="2000" b="1" dirty="0">
                <a:solidFill>
                  <a:schemeClr val="tx1"/>
                </a:solidFill>
                <a:cs typeface="Times New Roman" panose="02020603050405020304" pitchFamily="18" charset="0"/>
              </a:rPr>
              <a:t>数据库查询语句由包含了关系和布尔运算的</a:t>
            </a:r>
            <a:r>
              <a:rPr lang="zh-CN" altLang="en-US" sz="2000" b="1" dirty="0">
                <a:solidFill>
                  <a:srgbClr val="0000FF"/>
                </a:solidFill>
                <a:cs typeface="Times New Roman" panose="02020603050405020304" pitchFamily="18" charset="0"/>
              </a:rPr>
              <a:t>谓词</a:t>
            </a:r>
            <a:r>
              <a:rPr lang="zh-CN" altLang="en-US" sz="2000" b="1" dirty="0">
                <a:solidFill>
                  <a:schemeClr val="tx1"/>
                </a:solidFill>
                <a:cs typeface="Times New Roman" panose="02020603050405020304" pitchFamily="18" charset="0"/>
              </a:rPr>
              <a:t>组成。查询解释器把这些谓词翻译成</a:t>
            </a:r>
            <a:r>
              <a:rPr lang="zh-CN" altLang="en-US" sz="2000" b="1" dirty="0">
                <a:solidFill>
                  <a:srgbClr val="0000FF"/>
                </a:solidFill>
                <a:cs typeface="Times New Roman" panose="02020603050405020304" pitchFamily="18" charset="0"/>
              </a:rPr>
              <a:t>数据库命令</a:t>
            </a:r>
            <a:r>
              <a:rPr lang="zh-CN" altLang="en-US" sz="2000" b="1" dirty="0">
                <a:solidFill>
                  <a:schemeClr val="tx1"/>
                </a:solidFill>
                <a:cs typeface="Times New Roman" panose="02020603050405020304" pitchFamily="18" charset="0"/>
              </a:rPr>
              <a:t>，在数据库中查询满足条件的记录。</a:t>
            </a:r>
          </a:p>
        </p:txBody>
      </p:sp>
      <p:sp>
        <p:nvSpPr>
          <p:cNvPr id="51202" name="标题 1"/>
          <p:cNvSpPr>
            <a:spLocks noGrp="1"/>
          </p:cNvSpPr>
          <p:nvPr>
            <p:ph type="title"/>
          </p:nvPr>
        </p:nvSpPr>
        <p:spPr/>
        <p:txBody>
          <a:bodyPr>
            <a:noAutofit/>
          </a:bodyPr>
          <a:lstStyle/>
          <a:p>
            <a:r>
              <a:rPr lang="en-US" altLang="zh-CN" sz="3000" spc="300" dirty="0">
                <a:solidFill>
                  <a:schemeClr val="tx1"/>
                </a:solidFill>
                <a:latin typeface="微软雅黑" panose="020B0503020204020204" pitchFamily="34" charset="-122"/>
                <a:ea typeface="微软雅黑" panose="020B0503020204020204" pitchFamily="34" charset="-122"/>
              </a:rPr>
              <a:t>1.4 </a:t>
            </a:r>
            <a:r>
              <a:rPr lang="zh-CN" altLang="en-US" sz="3000" spc="300" dirty="0">
                <a:solidFill>
                  <a:schemeClr val="tx1"/>
                </a:solidFill>
                <a:latin typeface="微软雅黑" panose="020B0503020204020204" pitchFamily="34" charset="-122"/>
                <a:ea typeface="微软雅黑" panose="020B0503020204020204" pitchFamily="34" charset="-122"/>
              </a:rPr>
              <a:t>编译技术的应用</a:t>
            </a: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1203">
                                            <p:txEl>
                                              <p:pRg st="4" end="4"/>
                                            </p:txEl>
                                          </p:spTgt>
                                        </p:tgtEl>
                                        <p:attrNameLst>
                                          <p:attrName>style.visibility</p:attrName>
                                        </p:attrNameLst>
                                      </p:cBhvr>
                                      <p:to>
                                        <p:strVal val="visible"/>
                                      </p:to>
                                    </p:set>
                                    <p:anim calcmode="lin" valueType="num">
                                      <p:cBhvr>
                                        <p:cTn id="7" dur="500" fill="hold"/>
                                        <p:tgtEl>
                                          <p:spTgt spid="51203">
                                            <p:txEl>
                                              <p:pRg st="4" end="4"/>
                                            </p:txEl>
                                          </p:spTgt>
                                        </p:tgtEl>
                                        <p:attrNameLst>
                                          <p:attrName>ppt_w</p:attrName>
                                        </p:attrNameLst>
                                      </p:cBhvr>
                                      <p:tavLst>
                                        <p:tav tm="0">
                                          <p:val>
                                            <p:fltVal val="0"/>
                                          </p:val>
                                        </p:tav>
                                        <p:tav tm="100000">
                                          <p:val>
                                            <p:strVal val="#ppt_w"/>
                                          </p:val>
                                        </p:tav>
                                      </p:tavLst>
                                    </p:anim>
                                    <p:anim calcmode="lin" valueType="num">
                                      <p:cBhvr>
                                        <p:cTn id="8" dur="500" fill="hold"/>
                                        <p:tgtEl>
                                          <p:spTgt spid="51203">
                                            <p:txEl>
                                              <p:pRg st="4" end="4"/>
                                            </p:txEl>
                                          </p:spTgt>
                                        </p:tgtEl>
                                        <p:attrNameLst>
                                          <p:attrName>ppt_h</p:attrName>
                                        </p:attrNameLst>
                                      </p:cBhvr>
                                      <p:tavLst>
                                        <p:tav tm="0">
                                          <p:val>
                                            <p:fltVal val="0"/>
                                          </p:val>
                                        </p:tav>
                                        <p:tav tm="100000">
                                          <p:val>
                                            <p:strVal val="#ppt_h"/>
                                          </p:val>
                                        </p:tav>
                                      </p:tavLst>
                                    </p:anim>
                                    <p:animEffect transition="in" filter="fade">
                                      <p:cBhvr>
                                        <p:cTn id="9" dur="500"/>
                                        <p:tgtEl>
                                          <p:spTgt spid="51203">
                                            <p:txEl>
                                              <p:pRg st="4" end="4"/>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51203">
                                            <p:txEl>
                                              <p:pRg st="5" end="5"/>
                                            </p:txEl>
                                          </p:spTgt>
                                        </p:tgtEl>
                                        <p:attrNameLst>
                                          <p:attrName>style.visibility</p:attrName>
                                        </p:attrNameLst>
                                      </p:cBhvr>
                                      <p:to>
                                        <p:strVal val="visible"/>
                                      </p:to>
                                    </p:set>
                                    <p:anim calcmode="lin" valueType="num">
                                      <p:cBhvr>
                                        <p:cTn id="12" dur="500" fill="hold"/>
                                        <p:tgtEl>
                                          <p:spTgt spid="51203">
                                            <p:txEl>
                                              <p:pRg st="5" end="5"/>
                                            </p:txEl>
                                          </p:spTgt>
                                        </p:tgtEl>
                                        <p:attrNameLst>
                                          <p:attrName>ppt_w</p:attrName>
                                        </p:attrNameLst>
                                      </p:cBhvr>
                                      <p:tavLst>
                                        <p:tav tm="0">
                                          <p:val>
                                            <p:fltVal val="0"/>
                                          </p:val>
                                        </p:tav>
                                        <p:tav tm="100000">
                                          <p:val>
                                            <p:strVal val="#ppt_w"/>
                                          </p:val>
                                        </p:tav>
                                      </p:tavLst>
                                    </p:anim>
                                    <p:anim calcmode="lin" valueType="num">
                                      <p:cBhvr>
                                        <p:cTn id="13" dur="500" fill="hold"/>
                                        <p:tgtEl>
                                          <p:spTgt spid="51203">
                                            <p:txEl>
                                              <p:pRg st="5" end="5"/>
                                            </p:txEl>
                                          </p:spTgt>
                                        </p:tgtEl>
                                        <p:attrNameLst>
                                          <p:attrName>ppt_h</p:attrName>
                                        </p:attrNameLst>
                                      </p:cBhvr>
                                      <p:tavLst>
                                        <p:tav tm="0">
                                          <p:val>
                                            <p:fltVal val="0"/>
                                          </p:val>
                                        </p:tav>
                                        <p:tav tm="100000">
                                          <p:val>
                                            <p:strVal val="#ppt_h"/>
                                          </p:val>
                                        </p:tav>
                                      </p:tavLst>
                                    </p:anim>
                                    <p:animEffect transition="in" filter="fade">
                                      <p:cBhvr>
                                        <p:cTn id="14" dur="500"/>
                                        <p:tgtEl>
                                          <p:spTgt spid="51203">
                                            <p:txEl>
                                              <p:pRg st="5" end="5"/>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xit" presetSubtype="32" fill="hold" nodeType="clickEffect">
                                  <p:stCondLst>
                                    <p:cond delay="0"/>
                                  </p:stCondLst>
                                  <p:childTnLst>
                                    <p:anim calcmode="lin" valueType="num">
                                      <p:cBhvr>
                                        <p:cTn id="18" dur="500"/>
                                        <p:tgtEl>
                                          <p:spTgt spid="51203">
                                            <p:txEl>
                                              <p:pRg st="5" end="5"/>
                                            </p:txEl>
                                          </p:spTgt>
                                        </p:tgtEl>
                                        <p:attrNameLst>
                                          <p:attrName>ppt_w</p:attrName>
                                        </p:attrNameLst>
                                      </p:cBhvr>
                                      <p:tavLst>
                                        <p:tav tm="0">
                                          <p:val>
                                            <p:strVal val="ppt_w"/>
                                          </p:val>
                                        </p:tav>
                                        <p:tav tm="100000">
                                          <p:val>
                                            <p:fltVal val="0"/>
                                          </p:val>
                                        </p:tav>
                                      </p:tavLst>
                                    </p:anim>
                                    <p:anim calcmode="lin" valueType="num">
                                      <p:cBhvr>
                                        <p:cTn id="19" dur="500"/>
                                        <p:tgtEl>
                                          <p:spTgt spid="51203">
                                            <p:txEl>
                                              <p:pRg st="5" end="5"/>
                                            </p:txEl>
                                          </p:spTgt>
                                        </p:tgtEl>
                                        <p:attrNameLst>
                                          <p:attrName>ppt_h</p:attrName>
                                        </p:attrNameLst>
                                      </p:cBhvr>
                                      <p:tavLst>
                                        <p:tav tm="0">
                                          <p:val>
                                            <p:strVal val="ppt_h"/>
                                          </p:val>
                                        </p:tav>
                                        <p:tav tm="100000">
                                          <p:val>
                                            <p:fltVal val="0"/>
                                          </p:val>
                                        </p:tav>
                                      </p:tavLst>
                                    </p:anim>
                                    <p:animEffect transition="out" filter="fade">
                                      <p:cBhvr>
                                        <p:cTn id="20" dur="500"/>
                                        <p:tgtEl>
                                          <p:spTgt spid="51203">
                                            <p:txEl>
                                              <p:pRg st="5" end="5"/>
                                            </p:txEl>
                                          </p:spTgt>
                                        </p:tgtEl>
                                      </p:cBhvr>
                                    </p:animEffect>
                                    <p:set>
                                      <p:cBhvr>
                                        <p:cTn id="21" dur="1" fill="hold">
                                          <p:stCondLst>
                                            <p:cond delay="499"/>
                                          </p:stCondLst>
                                        </p:cTn>
                                        <p:tgtEl>
                                          <p:spTgt spid="51203">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内容占位符 2"/>
          <p:cNvSpPr>
            <a:spLocks noGrp="1"/>
          </p:cNvSpPr>
          <p:nvPr>
            <p:ph idx="1"/>
          </p:nvPr>
        </p:nvSpPr>
        <p:spPr>
          <a:xfrm>
            <a:off x="859007" y="1059989"/>
            <a:ext cx="7713521" cy="3888025"/>
          </a:xfrm>
        </p:spPr>
        <p:txBody>
          <a:bodyPr>
            <a:normAutofit/>
          </a:bodyPr>
          <a:lstStyle/>
          <a:p>
            <a:pPr>
              <a:lnSpc>
                <a:spcPts val="3000"/>
              </a:lnSpc>
              <a:buClrTx/>
              <a:buFont typeface="Wingdings" panose="05000000000000000000" pitchFamily="2" charset="2"/>
              <a:buChar char="Ø"/>
            </a:pPr>
            <a:r>
              <a:rPr lang="zh-CN" altLang="en-US" b="1" dirty="0">
                <a:solidFill>
                  <a:schemeClr val="tx1"/>
                </a:solidFill>
              </a:rPr>
              <a:t>结构化编辑器（</a:t>
            </a:r>
            <a:r>
              <a:rPr lang="en-US" altLang="zh-CN" b="1" dirty="0">
                <a:solidFill>
                  <a:schemeClr val="tx1"/>
                </a:solidFill>
              </a:rPr>
              <a:t>Structure editors</a:t>
            </a:r>
            <a:r>
              <a:rPr lang="zh-CN" altLang="en-US" b="1" dirty="0">
                <a:solidFill>
                  <a:schemeClr val="tx1"/>
                </a:solidFill>
              </a:rPr>
              <a:t>）</a:t>
            </a:r>
          </a:p>
          <a:p>
            <a:pPr>
              <a:lnSpc>
                <a:spcPts val="3000"/>
              </a:lnSpc>
              <a:buClrTx/>
              <a:buFont typeface="Wingdings" panose="05000000000000000000" pitchFamily="2" charset="2"/>
              <a:buChar char="Ø"/>
            </a:pPr>
            <a:r>
              <a:rPr lang="zh-CN" altLang="en-US" b="1" dirty="0">
                <a:solidFill>
                  <a:schemeClr val="tx1"/>
                </a:solidFill>
              </a:rPr>
              <a:t>智能打印机（</a:t>
            </a:r>
            <a:r>
              <a:rPr lang="en-US" altLang="zh-CN" b="1" dirty="0">
                <a:solidFill>
                  <a:schemeClr val="tx1"/>
                </a:solidFill>
              </a:rPr>
              <a:t>Pretty printers</a:t>
            </a:r>
            <a:r>
              <a:rPr lang="zh-CN" altLang="en-US" b="1" dirty="0">
                <a:solidFill>
                  <a:schemeClr val="tx1"/>
                </a:solidFill>
              </a:rPr>
              <a:t>）</a:t>
            </a:r>
          </a:p>
          <a:p>
            <a:pPr>
              <a:lnSpc>
                <a:spcPts val="3000"/>
              </a:lnSpc>
              <a:buClrTx/>
              <a:buFont typeface="Wingdings" panose="05000000000000000000" pitchFamily="2" charset="2"/>
              <a:buChar char="Ø"/>
            </a:pPr>
            <a:r>
              <a:rPr lang="zh-CN" altLang="en-US" b="1" dirty="0">
                <a:solidFill>
                  <a:schemeClr val="tx1"/>
                </a:solidFill>
              </a:rPr>
              <a:t>静态检测器（</a:t>
            </a:r>
            <a:r>
              <a:rPr lang="en-US" altLang="zh-CN" b="1" dirty="0">
                <a:solidFill>
                  <a:schemeClr val="tx1"/>
                </a:solidFill>
              </a:rPr>
              <a:t>Static checkers</a:t>
            </a:r>
            <a:r>
              <a:rPr lang="zh-CN" altLang="en-US" b="1" dirty="0">
                <a:solidFill>
                  <a:schemeClr val="tx1"/>
                </a:solidFill>
              </a:rPr>
              <a:t>）</a:t>
            </a:r>
          </a:p>
          <a:p>
            <a:pPr>
              <a:lnSpc>
                <a:spcPts val="3000"/>
              </a:lnSpc>
              <a:buClrTx/>
              <a:buFont typeface="Wingdings" panose="05000000000000000000" pitchFamily="2" charset="2"/>
              <a:buChar char="Ø"/>
            </a:pPr>
            <a:r>
              <a:rPr lang="zh-CN" altLang="en-US" b="1" dirty="0">
                <a:solidFill>
                  <a:schemeClr val="tx1"/>
                </a:solidFill>
              </a:rPr>
              <a:t>文本格式器（</a:t>
            </a:r>
            <a:r>
              <a:rPr lang="en-US" altLang="zh-CN" b="1" dirty="0">
                <a:solidFill>
                  <a:schemeClr val="tx1"/>
                </a:solidFill>
              </a:rPr>
              <a:t>Text formatters</a:t>
            </a:r>
            <a:r>
              <a:rPr lang="zh-CN" altLang="en-US" b="1" dirty="0">
                <a:solidFill>
                  <a:schemeClr val="tx1"/>
                </a:solidFill>
              </a:rPr>
              <a:t>）</a:t>
            </a:r>
          </a:p>
          <a:p>
            <a:pPr>
              <a:lnSpc>
                <a:spcPts val="3000"/>
              </a:lnSpc>
              <a:buClrTx/>
              <a:buFont typeface="Wingdings" panose="05000000000000000000" pitchFamily="2" charset="2"/>
              <a:buChar char="Ø"/>
            </a:pPr>
            <a:r>
              <a:rPr lang="zh-CN" altLang="en-US" b="1" dirty="0">
                <a:solidFill>
                  <a:schemeClr val="tx1"/>
                </a:solidFill>
              </a:rPr>
              <a:t>数据库查询解释器（ </a:t>
            </a:r>
            <a:r>
              <a:rPr lang="en-US" altLang="zh-CN" b="1" dirty="0">
                <a:solidFill>
                  <a:schemeClr val="tx1"/>
                </a:solidFill>
              </a:rPr>
              <a:t>Database Query Interpreters </a:t>
            </a:r>
            <a:r>
              <a:rPr lang="zh-CN" altLang="en-US" b="1" dirty="0">
                <a:solidFill>
                  <a:schemeClr val="tx1"/>
                </a:solidFill>
              </a:rPr>
              <a:t>）</a:t>
            </a:r>
            <a:endParaRPr lang="en-US" altLang="zh-CN" b="1" dirty="0">
              <a:solidFill>
                <a:schemeClr val="tx1"/>
              </a:solidFill>
            </a:endParaRPr>
          </a:p>
          <a:p>
            <a:pPr>
              <a:lnSpc>
                <a:spcPts val="3000"/>
              </a:lnSpc>
              <a:buClrTx/>
              <a:buFont typeface="Wingdings" panose="05000000000000000000" pitchFamily="2" charset="2"/>
              <a:buChar char="Ø"/>
            </a:pPr>
            <a:r>
              <a:rPr lang="zh-CN" altLang="en-US" b="1" dirty="0">
                <a:solidFill>
                  <a:schemeClr val="tx1"/>
                </a:solidFill>
              </a:rPr>
              <a:t>高级语言的翻译工具</a:t>
            </a:r>
          </a:p>
          <a:p>
            <a:pPr>
              <a:lnSpc>
                <a:spcPts val="3000"/>
              </a:lnSpc>
              <a:buClrTx/>
              <a:buFont typeface="Wingdings" panose="05000000000000000000" pitchFamily="2" charset="2"/>
              <a:buChar char="Ø"/>
            </a:pPr>
            <a:endParaRPr lang="zh-CN" altLang="en-US" b="1" dirty="0">
              <a:solidFill>
                <a:schemeClr val="tx1"/>
              </a:solidFill>
            </a:endParaRPr>
          </a:p>
        </p:txBody>
      </p:sp>
      <p:sp>
        <p:nvSpPr>
          <p:cNvPr id="51202" name="标题 1"/>
          <p:cNvSpPr>
            <a:spLocks noGrp="1"/>
          </p:cNvSpPr>
          <p:nvPr>
            <p:ph type="title"/>
          </p:nvPr>
        </p:nvSpPr>
        <p:spPr/>
        <p:txBody>
          <a:bodyPr>
            <a:noAutofit/>
          </a:bodyPr>
          <a:lstStyle/>
          <a:p>
            <a:r>
              <a:rPr lang="en-US" altLang="zh-CN" sz="3000" spc="300" dirty="0">
                <a:solidFill>
                  <a:schemeClr val="tx1"/>
                </a:solidFill>
                <a:latin typeface="微软雅黑" panose="020B0503020204020204" pitchFamily="34" charset="-122"/>
                <a:ea typeface="微软雅黑" panose="020B0503020204020204" pitchFamily="34" charset="-122"/>
              </a:rPr>
              <a:t>1.4 </a:t>
            </a:r>
            <a:r>
              <a:rPr lang="zh-CN" altLang="en-US" sz="3000" spc="300" dirty="0">
                <a:solidFill>
                  <a:schemeClr val="tx1"/>
                </a:solidFill>
                <a:latin typeface="微软雅黑" panose="020B0503020204020204" pitchFamily="34" charset="-122"/>
                <a:ea typeface="微软雅黑" panose="020B0503020204020204" pitchFamily="34" charset="-122"/>
              </a:rPr>
              <a:t>编译技术的应用</a:t>
            </a: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1203">
                                            <p:txEl>
                                              <p:pRg st="5" end="5"/>
                                            </p:txEl>
                                          </p:spTgt>
                                        </p:tgtEl>
                                        <p:attrNameLst>
                                          <p:attrName>style.visibility</p:attrName>
                                        </p:attrNameLst>
                                      </p:cBhvr>
                                      <p:to>
                                        <p:strVal val="visible"/>
                                      </p:to>
                                    </p:set>
                                    <p:anim calcmode="lin" valueType="num">
                                      <p:cBhvr>
                                        <p:cTn id="7" dur="500" fill="hold"/>
                                        <p:tgtEl>
                                          <p:spTgt spid="51203">
                                            <p:txEl>
                                              <p:pRg st="5" end="5"/>
                                            </p:txEl>
                                          </p:spTgt>
                                        </p:tgtEl>
                                        <p:attrNameLst>
                                          <p:attrName>ppt_w</p:attrName>
                                        </p:attrNameLst>
                                      </p:cBhvr>
                                      <p:tavLst>
                                        <p:tav tm="0">
                                          <p:val>
                                            <p:fltVal val="0"/>
                                          </p:val>
                                        </p:tav>
                                        <p:tav tm="100000">
                                          <p:val>
                                            <p:strVal val="#ppt_w"/>
                                          </p:val>
                                        </p:tav>
                                      </p:tavLst>
                                    </p:anim>
                                    <p:anim calcmode="lin" valueType="num">
                                      <p:cBhvr>
                                        <p:cTn id="8" dur="500" fill="hold"/>
                                        <p:tgtEl>
                                          <p:spTgt spid="51203">
                                            <p:txEl>
                                              <p:pRg st="5" end="5"/>
                                            </p:txEl>
                                          </p:spTgt>
                                        </p:tgtEl>
                                        <p:attrNameLst>
                                          <p:attrName>ppt_h</p:attrName>
                                        </p:attrNameLst>
                                      </p:cBhvr>
                                      <p:tavLst>
                                        <p:tav tm="0">
                                          <p:val>
                                            <p:fltVal val="0"/>
                                          </p:val>
                                        </p:tav>
                                        <p:tav tm="100000">
                                          <p:val>
                                            <p:strVal val="#ppt_h"/>
                                          </p:val>
                                        </p:tav>
                                      </p:tavLst>
                                    </p:anim>
                                    <p:animEffect transition="in" filter="fade">
                                      <p:cBhvr>
                                        <p:cTn id="9" dur="500"/>
                                        <p:tgtEl>
                                          <p:spTgt spid="512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1500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sz="1600" dirty="0">
              <a:solidFill>
                <a:schemeClr val="tx1">
                  <a:lumMod val="85000"/>
                  <a:lumOff val="15000"/>
                </a:schemeClr>
              </a:solidFill>
            </a:endParaRPr>
          </a:p>
        </p:txBody>
      </p:sp>
      <p:sp>
        <p:nvSpPr>
          <p:cNvPr id="8" name="矩形 7"/>
          <p:cNvSpPr/>
          <p:nvPr/>
        </p:nvSpPr>
        <p:spPr>
          <a:xfrm>
            <a:off x="4500563" y="1357313"/>
            <a:ext cx="4357687" cy="2605200"/>
          </a:xfrm>
          <a:prstGeom prst="rect">
            <a:avLst/>
          </a:prstGeom>
          <a:ln w="12700">
            <a:noFill/>
          </a:ln>
        </p:spPr>
        <p:txBody>
          <a:bodyPr>
            <a:spAutoFit/>
          </a:bodyPr>
          <a:lstStyle/>
          <a:p>
            <a:pPr>
              <a:lnSpc>
                <a:spcPts val="4000"/>
              </a:lnSpc>
              <a:defRPr/>
            </a:pPr>
            <a:r>
              <a:rPr lang="zh-CN" altLang="en-US" sz="2500" b="1" dirty="0">
                <a:solidFill>
                  <a:schemeClr val="tx2">
                    <a:lumMod val="60000"/>
                    <a:lumOff val="40000"/>
                  </a:schemeClr>
                </a:solidFill>
                <a:latin typeface="微软雅黑" panose="020B0503020204020204" pitchFamily="34" charset="-122"/>
                <a:ea typeface="微软雅黑" panose="020B0503020204020204" pitchFamily="34" charset="-122"/>
              </a:rPr>
              <a:t>什么是编译</a:t>
            </a:r>
          </a:p>
          <a:p>
            <a:pPr>
              <a:lnSpc>
                <a:spcPts val="4000"/>
              </a:lnSpc>
              <a:defRPr/>
            </a:pPr>
            <a:r>
              <a:rPr lang="zh-CN" altLang="en-US" sz="2500" b="1" dirty="0">
                <a:solidFill>
                  <a:schemeClr val="tx2">
                    <a:lumMod val="60000"/>
                    <a:lumOff val="40000"/>
                  </a:schemeClr>
                </a:solidFill>
                <a:latin typeface="微软雅黑" panose="020B0503020204020204" pitchFamily="34" charset="-122"/>
                <a:ea typeface="微软雅黑" panose="020B0503020204020204" pitchFamily="34" charset="-122"/>
              </a:rPr>
              <a:t>编译系统的结构</a:t>
            </a:r>
            <a:endParaRPr lang="en-US" altLang="zh-CN" sz="2500" b="1" dirty="0">
              <a:solidFill>
                <a:schemeClr val="tx2">
                  <a:lumMod val="60000"/>
                  <a:lumOff val="40000"/>
                </a:schemeClr>
              </a:solidFill>
              <a:latin typeface="微软雅黑" panose="020B0503020204020204" pitchFamily="34" charset="-122"/>
              <a:ea typeface="微软雅黑" panose="020B0503020204020204" pitchFamily="34" charset="-122"/>
            </a:endParaRPr>
          </a:p>
          <a:p>
            <a:pPr>
              <a:lnSpc>
                <a:spcPts val="4000"/>
              </a:lnSpc>
              <a:defRPr/>
            </a:pPr>
            <a:r>
              <a:rPr lang="zh-CN" altLang="en-US" sz="2500" b="1" dirty="0">
                <a:solidFill>
                  <a:schemeClr val="tx2">
                    <a:lumMod val="60000"/>
                    <a:lumOff val="40000"/>
                  </a:schemeClr>
                </a:solidFill>
                <a:latin typeface="微软雅黑" panose="020B0503020204020204" pitchFamily="34" charset="-122"/>
                <a:ea typeface="微软雅黑" panose="020B0503020204020204" pitchFamily="34" charset="-122"/>
              </a:rPr>
              <a:t>编译器的生成方法</a:t>
            </a:r>
          </a:p>
          <a:p>
            <a:pPr>
              <a:lnSpc>
                <a:spcPts val="4000"/>
              </a:lnSpc>
              <a:defRPr/>
            </a:pPr>
            <a:r>
              <a:rPr lang="zh-CN" altLang="en-US" sz="2500" b="1" dirty="0">
                <a:solidFill>
                  <a:schemeClr val="tx2">
                    <a:lumMod val="60000"/>
                    <a:lumOff val="40000"/>
                  </a:schemeClr>
                </a:solidFill>
                <a:latin typeface="微软雅黑" panose="020B0503020204020204" pitchFamily="34" charset="-122"/>
                <a:ea typeface="微软雅黑" panose="020B0503020204020204" pitchFamily="34" charset="-122"/>
              </a:rPr>
              <a:t>为什么要学习编译原理</a:t>
            </a:r>
          </a:p>
          <a:p>
            <a:pPr>
              <a:lnSpc>
                <a:spcPts val="4000"/>
              </a:lnSpc>
              <a:defRPr/>
            </a:pPr>
            <a:r>
              <a:rPr lang="zh-CN" altLang="en-US" sz="2500" b="1" dirty="0">
                <a:solidFill>
                  <a:schemeClr val="tx2">
                    <a:lumMod val="60000"/>
                    <a:lumOff val="40000"/>
                  </a:schemeClr>
                </a:solidFill>
                <a:latin typeface="微软雅黑" panose="020B0503020204020204" pitchFamily="34" charset="-122"/>
                <a:ea typeface="微软雅黑" panose="020B0503020204020204" pitchFamily="34" charset="-122"/>
              </a:rPr>
              <a:t>编译技术的应用</a:t>
            </a:r>
          </a:p>
        </p:txBody>
      </p:sp>
      <p:pic>
        <p:nvPicPr>
          <p:cNvPr id="28676" name="Picture 7" descr="E:\工大编译\ppt\制作\0330e9c554c768200000158fc50d53d.jpg"/>
          <p:cNvPicPr>
            <a:picLocks noChangeAspect="1" noChangeArrowheads="1"/>
          </p:cNvPicPr>
          <p:nvPr/>
        </p:nvPicPr>
        <p:blipFill>
          <a:blip r:embed="rId2">
            <a:extLst>
              <a:ext uri="{28A0092B-C50C-407E-A947-70E740481C1C}">
                <a14:useLocalDpi xmlns:a14="http://schemas.microsoft.com/office/drawing/2010/main" val="0"/>
              </a:ext>
            </a:extLst>
          </a:blip>
          <a:srcRect l="15538" r="21837"/>
          <a:stretch>
            <a:fillRect/>
          </a:stretch>
        </p:blipFill>
        <p:spPr bwMode="auto">
          <a:xfrm>
            <a:off x="-6350" y="0"/>
            <a:ext cx="429577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4143375" y="357188"/>
            <a:ext cx="3380953" cy="785812"/>
          </a:xfrm>
          <a:prstGeom prst="rect">
            <a:avLst/>
          </a:prstGeom>
          <a:solidFill>
            <a:schemeClr val="accent2">
              <a:lumMod val="60000"/>
              <a:lumOff val="4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r>
              <a:rPr lang="zh-CN" altLang="en-US" sz="4000" b="1" spc="600" dirty="0">
                <a:solidFill>
                  <a:schemeClr val="bg1"/>
                </a:solidFill>
                <a:latin typeface="微软雅黑" panose="020B0503020204020204" pitchFamily="34" charset="-122"/>
                <a:ea typeface="微软雅黑" panose="020B0503020204020204" pitchFamily="34" charset="-122"/>
              </a:rPr>
              <a:t>本章小结</a:t>
            </a:r>
            <a:endParaRPr lang="zh-CN" altLang="en-US" sz="1600" dirty="0">
              <a:solidFill>
                <a:schemeClr val="tx1">
                  <a:lumMod val="85000"/>
                  <a:lumOff val="15000"/>
                </a:schemeClr>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内容占位符 2"/>
          <p:cNvSpPr>
            <a:spLocks noGrp="1"/>
          </p:cNvSpPr>
          <p:nvPr>
            <p:ph idx="1"/>
          </p:nvPr>
        </p:nvSpPr>
        <p:spPr>
          <a:xfrm>
            <a:off x="859007" y="1059989"/>
            <a:ext cx="7713521" cy="3888025"/>
          </a:xfrm>
        </p:spPr>
        <p:txBody>
          <a:bodyPr>
            <a:normAutofit/>
          </a:bodyPr>
          <a:lstStyle/>
          <a:p>
            <a:pPr marL="0" indent="0">
              <a:lnSpc>
                <a:spcPts val="2500"/>
              </a:lnSpc>
              <a:buClrTx/>
              <a:buNone/>
            </a:pPr>
            <a:r>
              <a:rPr lang="en-US" altLang="zh-CN" b="1" dirty="0">
                <a:solidFill>
                  <a:schemeClr val="tx1"/>
                </a:solidFill>
              </a:rPr>
              <a:t>1</a:t>
            </a:r>
            <a:r>
              <a:rPr lang="zh-CN" altLang="en-US" b="1" dirty="0">
                <a:solidFill>
                  <a:schemeClr val="tx1"/>
                </a:solidFill>
              </a:rPr>
              <a:t>．绪论 			（</a:t>
            </a:r>
            <a:r>
              <a:rPr lang="en-US" altLang="zh-CN" b="1" dirty="0">
                <a:solidFill>
                  <a:schemeClr val="tx1"/>
                </a:solidFill>
              </a:rPr>
              <a:t>2</a:t>
            </a:r>
            <a:r>
              <a:rPr lang="zh-CN" altLang="en-US" b="1" dirty="0">
                <a:solidFill>
                  <a:schemeClr val="tx1"/>
                </a:solidFill>
              </a:rPr>
              <a:t>学时）</a:t>
            </a:r>
          </a:p>
          <a:p>
            <a:pPr marL="0" indent="0">
              <a:lnSpc>
                <a:spcPts val="2500"/>
              </a:lnSpc>
              <a:buClrTx/>
              <a:buNone/>
            </a:pPr>
            <a:r>
              <a:rPr lang="en-US" altLang="zh-CN" b="1" dirty="0">
                <a:solidFill>
                  <a:srgbClr val="FF0000"/>
                </a:solidFill>
              </a:rPr>
              <a:t>2.   </a:t>
            </a:r>
            <a:r>
              <a:rPr lang="zh-CN" altLang="en-US" b="1" dirty="0">
                <a:solidFill>
                  <a:srgbClr val="FF0000"/>
                </a:solidFill>
              </a:rPr>
              <a:t>语言及其文法		（</a:t>
            </a:r>
            <a:r>
              <a:rPr lang="en-US" altLang="zh-CN" b="1" dirty="0">
                <a:solidFill>
                  <a:srgbClr val="FF0000"/>
                </a:solidFill>
              </a:rPr>
              <a:t>2</a:t>
            </a:r>
            <a:r>
              <a:rPr lang="zh-CN" altLang="en-US" b="1" dirty="0">
                <a:solidFill>
                  <a:srgbClr val="FF0000"/>
                </a:solidFill>
              </a:rPr>
              <a:t>学时） </a:t>
            </a:r>
          </a:p>
          <a:p>
            <a:pPr marL="0" indent="0">
              <a:lnSpc>
                <a:spcPts val="2500"/>
              </a:lnSpc>
              <a:buClrTx/>
              <a:buNone/>
            </a:pPr>
            <a:r>
              <a:rPr lang="en-US" altLang="zh-CN" b="1" dirty="0">
                <a:solidFill>
                  <a:schemeClr val="tx1"/>
                </a:solidFill>
              </a:rPr>
              <a:t>3</a:t>
            </a:r>
            <a:r>
              <a:rPr lang="zh-CN" altLang="en-US" b="1" dirty="0">
                <a:solidFill>
                  <a:schemeClr val="tx1"/>
                </a:solidFill>
              </a:rPr>
              <a:t>．词法分析		</a:t>
            </a:r>
            <a:r>
              <a:rPr lang="en-US" altLang="zh-CN" b="1" dirty="0">
                <a:solidFill>
                  <a:schemeClr val="tx1"/>
                </a:solidFill>
              </a:rPr>
              <a:t>	</a:t>
            </a:r>
            <a:r>
              <a:rPr lang="zh-CN" altLang="en-US" b="1" dirty="0">
                <a:solidFill>
                  <a:schemeClr val="tx1"/>
                </a:solidFill>
              </a:rPr>
              <a:t>（</a:t>
            </a:r>
            <a:r>
              <a:rPr lang="en-US" altLang="zh-CN" b="1" dirty="0">
                <a:solidFill>
                  <a:schemeClr val="tx1"/>
                </a:solidFill>
              </a:rPr>
              <a:t>4</a:t>
            </a:r>
            <a:r>
              <a:rPr lang="zh-CN" altLang="en-US" b="1" dirty="0">
                <a:solidFill>
                  <a:schemeClr val="tx1"/>
                </a:solidFill>
              </a:rPr>
              <a:t>学时） </a:t>
            </a:r>
          </a:p>
          <a:p>
            <a:pPr marL="0" indent="0">
              <a:lnSpc>
                <a:spcPts val="2500"/>
              </a:lnSpc>
              <a:buClrTx/>
              <a:buNone/>
            </a:pPr>
            <a:r>
              <a:rPr lang="en-US" altLang="zh-CN" b="1" dirty="0">
                <a:solidFill>
                  <a:schemeClr val="tx1"/>
                </a:solidFill>
              </a:rPr>
              <a:t>4</a:t>
            </a:r>
            <a:r>
              <a:rPr lang="zh-CN" altLang="en-US" b="1" dirty="0">
                <a:solidFill>
                  <a:schemeClr val="tx1"/>
                </a:solidFill>
              </a:rPr>
              <a:t>．语法分析		</a:t>
            </a:r>
            <a:r>
              <a:rPr lang="en-US" altLang="zh-CN" b="1" dirty="0">
                <a:solidFill>
                  <a:schemeClr val="tx1"/>
                </a:solidFill>
              </a:rPr>
              <a:t>	</a:t>
            </a:r>
            <a:r>
              <a:rPr lang="zh-CN" altLang="en-US" b="1" dirty="0">
                <a:solidFill>
                  <a:schemeClr val="tx1"/>
                </a:solidFill>
              </a:rPr>
              <a:t>（</a:t>
            </a:r>
            <a:r>
              <a:rPr lang="en-US" altLang="zh-CN" b="1" dirty="0">
                <a:solidFill>
                  <a:schemeClr val="tx1"/>
                </a:solidFill>
              </a:rPr>
              <a:t>9</a:t>
            </a:r>
            <a:r>
              <a:rPr lang="zh-CN" altLang="en-US" b="1" dirty="0">
                <a:solidFill>
                  <a:schemeClr val="tx1"/>
                </a:solidFill>
              </a:rPr>
              <a:t>学时） </a:t>
            </a:r>
          </a:p>
          <a:p>
            <a:pPr marL="0" indent="0">
              <a:lnSpc>
                <a:spcPts val="2500"/>
              </a:lnSpc>
              <a:buClrTx/>
              <a:buNone/>
            </a:pPr>
            <a:r>
              <a:rPr lang="en-US" altLang="zh-CN" b="1" dirty="0">
                <a:solidFill>
                  <a:schemeClr val="tx1"/>
                </a:solidFill>
              </a:rPr>
              <a:t>5</a:t>
            </a:r>
            <a:r>
              <a:rPr lang="zh-CN" altLang="en-US" b="1" dirty="0">
                <a:solidFill>
                  <a:schemeClr val="tx1"/>
                </a:solidFill>
              </a:rPr>
              <a:t>．语法制导翻译		（</a:t>
            </a:r>
            <a:r>
              <a:rPr lang="en-US" altLang="zh-CN" b="1" dirty="0">
                <a:solidFill>
                  <a:schemeClr val="tx1"/>
                </a:solidFill>
              </a:rPr>
              <a:t>6</a:t>
            </a:r>
            <a:r>
              <a:rPr lang="zh-CN" altLang="en-US" b="1" dirty="0">
                <a:solidFill>
                  <a:schemeClr val="tx1"/>
                </a:solidFill>
              </a:rPr>
              <a:t>学时） </a:t>
            </a:r>
          </a:p>
          <a:p>
            <a:pPr marL="0" indent="0">
              <a:lnSpc>
                <a:spcPts val="2500"/>
              </a:lnSpc>
              <a:buClrTx/>
              <a:buNone/>
            </a:pPr>
            <a:r>
              <a:rPr lang="en-US" altLang="zh-CN" b="1" dirty="0">
                <a:solidFill>
                  <a:schemeClr val="tx1"/>
                </a:solidFill>
              </a:rPr>
              <a:t>6</a:t>
            </a:r>
            <a:r>
              <a:rPr lang="zh-CN" altLang="en-US" b="1" dirty="0">
                <a:solidFill>
                  <a:schemeClr val="tx1"/>
                </a:solidFill>
              </a:rPr>
              <a:t>．中间代码生成		（</a:t>
            </a:r>
            <a:r>
              <a:rPr lang="en-US" altLang="zh-CN" b="1" dirty="0">
                <a:solidFill>
                  <a:schemeClr val="tx1"/>
                </a:solidFill>
              </a:rPr>
              <a:t>7</a:t>
            </a:r>
            <a:r>
              <a:rPr lang="zh-CN" altLang="en-US" b="1" dirty="0">
                <a:solidFill>
                  <a:schemeClr val="tx1"/>
                </a:solidFill>
              </a:rPr>
              <a:t>学时） </a:t>
            </a:r>
          </a:p>
          <a:p>
            <a:pPr marL="0" indent="0">
              <a:lnSpc>
                <a:spcPts val="2500"/>
              </a:lnSpc>
              <a:buClrTx/>
              <a:buNone/>
            </a:pPr>
            <a:r>
              <a:rPr lang="en-US" altLang="zh-CN" b="1" dirty="0">
                <a:solidFill>
                  <a:schemeClr val="tx1"/>
                </a:solidFill>
              </a:rPr>
              <a:t>7</a:t>
            </a:r>
            <a:r>
              <a:rPr lang="zh-CN" altLang="en-US" b="1" dirty="0">
                <a:solidFill>
                  <a:schemeClr val="tx1"/>
                </a:solidFill>
              </a:rPr>
              <a:t>．运行时的存贮组织	（</a:t>
            </a:r>
            <a:r>
              <a:rPr lang="en-US" altLang="zh-CN" b="1" dirty="0">
                <a:solidFill>
                  <a:schemeClr val="tx1"/>
                </a:solidFill>
              </a:rPr>
              <a:t>3</a:t>
            </a:r>
            <a:r>
              <a:rPr lang="zh-CN" altLang="en-US" b="1" dirty="0">
                <a:solidFill>
                  <a:schemeClr val="tx1"/>
                </a:solidFill>
              </a:rPr>
              <a:t>学时） </a:t>
            </a:r>
          </a:p>
          <a:p>
            <a:pPr marL="0" indent="0">
              <a:lnSpc>
                <a:spcPts val="2500"/>
              </a:lnSpc>
              <a:buClrTx/>
              <a:buNone/>
            </a:pPr>
            <a:r>
              <a:rPr lang="en-US" altLang="zh-CN" b="1" dirty="0">
                <a:solidFill>
                  <a:schemeClr val="tx1"/>
                </a:solidFill>
              </a:rPr>
              <a:t>8</a:t>
            </a:r>
            <a:r>
              <a:rPr lang="zh-CN" altLang="en-US" b="1" dirty="0">
                <a:solidFill>
                  <a:schemeClr val="tx1"/>
                </a:solidFill>
              </a:rPr>
              <a:t>．代码优化       		（</a:t>
            </a:r>
            <a:r>
              <a:rPr lang="en-US" altLang="zh-CN" b="1" dirty="0">
                <a:solidFill>
                  <a:schemeClr val="tx1"/>
                </a:solidFill>
              </a:rPr>
              <a:t>5</a:t>
            </a:r>
            <a:r>
              <a:rPr lang="zh-CN" altLang="en-US" b="1" dirty="0">
                <a:solidFill>
                  <a:schemeClr val="tx1"/>
                </a:solidFill>
              </a:rPr>
              <a:t>学时） </a:t>
            </a:r>
          </a:p>
          <a:p>
            <a:pPr marL="0" indent="0">
              <a:lnSpc>
                <a:spcPts val="2500"/>
              </a:lnSpc>
              <a:buClrTx/>
              <a:buNone/>
            </a:pPr>
            <a:r>
              <a:rPr lang="en-US" altLang="zh-CN" b="1" dirty="0">
                <a:solidFill>
                  <a:schemeClr val="tx1"/>
                </a:solidFill>
              </a:rPr>
              <a:t>9</a:t>
            </a:r>
            <a:r>
              <a:rPr lang="zh-CN" altLang="en-US" b="1" dirty="0">
                <a:solidFill>
                  <a:schemeClr val="tx1"/>
                </a:solidFill>
              </a:rPr>
              <a:t>．代码生成       		（</a:t>
            </a:r>
            <a:r>
              <a:rPr lang="en-US" altLang="zh-CN" b="1" dirty="0">
                <a:solidFill>
                  <a:schemeClr val="tx1"/>
                </a:solidFill>
              </a:rPr>
              <a:t>2</a:t>
            </a:r>
            <a:r>
              <a:rPr lang="zh-CN" altLang="en-US" b="1" dirty="0">
                <a:solidFill>
                  <a:schemeClr val="tx1"/>
                </a:solidFill>
              </a:rPr>
              <a:t>学时） </a:t>
            </a:r>
          </a:p>
        </p:txBody>
      </p:sp>
      <p:sp>
        <p:nvSpPr>
          <p:cNvPr id="51202" name="标题 1"/>
          <p:cNvSpPr>
            <a:spLocks noGrp="1"/>
          </p:cNvSpPr>
          <p:nvPr>
            <p:ph type="title"/>
          </p:nvPr>
        </p:nvSpPr>
        <p:spPr/>
        <p:txBody>
          <a:bodyPr>
            <a:noAutofit/>
          </a:bodyPr>
          <a:lstStyle/>
          <a:p>
            <a:r>
              <a:rPr lang="zh-CN" altLang="en-US" sz="3000" spc="300" dirty="0">
                <a:solidFill>
                  <a:schemeClr val="tx1"/>
                </a:solidFill>
                <a:latin typeface="微软雅黑" panose="020B0503020204020204" pitchFamily="34" charset="-122"/>
                <a:ea typeface="微软雅黑" panose="020B0503020204020204" pitchFamily="34" charset="-122"/>
              </a:rPr>
              <a:t>课程主要内容</a:t>
            </a: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G:\QQ截图201607142012副本.jpg"/>
          <p:cNvPicPr>
            <a:picLocks noChangeAspect="1" noChangeArrowheads="1"/>
          </p:cNvPicPr>
          <p:nvPr/>
        </p:nvPicPr>
        <p:blipFill>
          <a:blip r:embed="rId3"/>
          <a:srcRect/>
          <a:stretch>
            <a:fillRect/>
          </a:stretch>
        </p:blipFill>
        <p:spPr bwMode="auto">
          <a:xfrm>
            <a:off x="0" y="-1"/>
            <a:ext cx="9144000" cy="5152203"/>
          </a:xfrm>
          <a:prstGeom prst="rect">
            <a:avLst/>
          </a:prstGeom>
          <a:noFill/>
        </p:spPr>
      </p:pic>
      <p:sp>
        <p:nvSpPr>
          <p:cNvPr id="10" name="Rectangle 2"/>
          <p:cNvSpPr txBox="1">
            <a:spLocks noChangeArrowheads="1"/>
          </p:cNvSpPr>
          <p:nvPr/>
        </p:nvSpPr>
        <p:spPr>
          <a:xfrm>
            <a:off x="5148064" y="1714494"/>
            <a:ext cx="2952328" cy="939546"/>
          </a:xfrm>
          <a:prstGeom prst="rect">
            <a:avLst/>
          </a:prstGeom>
        </p:spPr>
        <p:txBody>
          <a:bodyPr vert="horz" lIns="91440" tIns="45720" rIns="91440" bIns="45720" rtlCol="0" anchor="ctr">
            <a:noAutofit/>
          </a:bodyPr>
          <a:lstStyle/>
          <a:p>
            <a:pPr lvl="0" fontAlgn="auto">
              <a:spcAft>
                <a:spcPts val="0"/>
              </a:spcAft>
              <a:defRPr/>
            </a:pPr>
            <a:r>
              <a:rPr lang="zh-CN" altLang="en-US" sz="3500" spc="600" dirty="0">
                <a:solidFill>
                  <a:schemeClr val="bg1"/>
                </a:solidFill>
                <a:latin typeface="微软雅黑" panose="020B0503020204020204" pitchFamily="34" charset="-122"/>
                <a:ea typeface="微软雅黑" panose="020B0503020204020204" pitchFamily="34" charset="-122"/>
                <a:cs typeface="+mj-cs"/>
              </a:rPr>
              <a:t>结束</a:t>
            </a:r>
            <a:endParaRPr lang="en-US" altLang="zh-CN" sz="3500" spc="600" dirty="0">
              <a:solidFill>
                <a:schemeClr val="bg1"/>
              </a:solidFill>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2"/>
          <p:cNvSpPr>
            <a:spLocks noChangeArrowheads="1"/>
          </p:cNvSpPr>
          <p:nvPr/>
        </p:nvSpPr>
        <p:spPr bwMode="auto">
          <a:xfrm>
            <a:off x="35496" y="3939902"/>
            <a:ext cx="2789288" cy="714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ts val="3000"/>
              </a:lnSpc>
            </a:pPr>
            <a:r>
              <a:rPr lang="zh-CN" altLang="en-US"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库文件</a:t>
            </a:r>
          </a:p>
          <a:p>
            <a:pPr algn="ctr">
              <a:lnSpc>
                <a:spcPts val="3000"/>
              </a:lnSpc>
            </a:pPr>
            <a:r>
              <a:rPr lang="zh-CN" altLang="en-US" b="1" dirty="0">
                <a:solidFill>
                  <a:srgbClr val="000000"/>
                </a:solidFill>
                <a:latin typeface="楷体" panose="02010609060101010101" pitchFamily="49" charset="-122"/>
                <a:ea typeface="楷体" panose="02010609060101010101" pitchFamily="49" charset="-122"/>
                <a:cs typeface="Times New Roman" panose="02020603050405020304" pitchFamily="18" charset="0"/>
              </a:rPr>
              <a:t>其它可重定位目标程序</a:t>
            </a:r>
          </a:p>
        </p:txBody>
      </p:sp>
      <p:sp>
        <p:nvSpPr>
          <p:cNvPr id="26" name="AutoShape 23"/>
          <p:cNvSpPr>
            <a:spLocks noChangeArrowheads="1"/>
          </p:cNvSpPr>
          <p:nvPr/>
        </p:nvSpPr>
        <p:spPr bwMode="auto">
          <a:xfrm>
            <a:off x="214282" y="2000246"/>
            <a:ext cx="2928958" cy="1616682"/>
          </a:xfrm>
          <a:prstGeom prst="wedgeRoundRectCallout">
            <a:avLst>
              <a:gd name="adj1" fmla="val 43797"/>
              <a:gd name="adj2" fmla="val 75076"/>
              <a:gd name="adj3" fmla="val 16667"/>
            </a:avLst>
          </a:prstGeom>
          <a:noFill/>
          <a:ln w="25400">
            <a:solidFill>
              <a:schemeClr val="accent2"/>
            </a:solidFill>
            <a:prstDash val="lg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dirty="0">
                <a:latin typeface="Times New Roman" panose="02020603050405020304" pitchFamily="18" charset="0"/>
                <a:ea typeface="楷体" panose="02010609060101010101" pitchFamily="49" charset="-122"/>
                <a:cs typeface="Times New Roman" panose="02020603050405020304" pitchFamily="18" charset="0"/>
              </a:rPr>
              <a:t>链接器</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Wingdings" panose="05000000000000000000" pitchFamily="2" charset="2"/>
              <a:buChar char="Ø"/>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将多个可重定位的机器代码文件（包括库文件）连接到一起</a:t>
            </a:r>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Wingdings" panose="05000000000000000000" pitchFamily="2" charset="2"/>
              <a:buChar char="Ø"/>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解决外部内存地址问题</a:t>
            </a:r>
          </a:p>
        </p:txBody>
      </p:sp>
      <p:sp>
        <p:nvSpPr>
          <p:cNvPr id="28" name="Line 21"/>
          <p:cNvSpPr>
            <a:spLocks noChangeShapeType="1"/>
          </p:cNvSpPr>
          <p:nvPr/>
        </p:nvSpPr>
        <p:spPr bwMode="auto">
          <a:xfrm rot="10800000" flipH="1">
            <a:off x="1898485" y="4286262"/>
            <a:ext cx="601813"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Rectangle 2"/>
          <p:cNvSpPr>
            <a:spLocks noGrp="1" noChangeArrowheads="1"/>
          </p:cNvSpPr>
          <p:nvPr>
            <p:ph type="title"/>
          </p:nvPr>
        </p:nvSpPr>
        <p:spPr>
          <a:xfrm>
            <a:off x="755576" y="267494"/>
            <a:ext cx="7931224" cy="360040"/>
          </a:xfrm>
        </p:spPr>
        <p:txBody>
          <a:bodyPr>
            <a:noAutofit/>
          </a:bodyPr>
          <a:lstStyle/>
          <a:p>
            <a:pPr eaLnBrk="1" hangingPunct="1"/>
            <a:r>
              <a:rPr lang="zh-CN" altLang="en-US" sz="3000" spc="300" dirty="0">
                <a:solidFill>
                  <a:schemeClr val="tx1"/>
                </a:solidFill>
                <a:latin typeface="微软雅黑" panose="020B0503020204020204" pitchFamily="34" charset="-122"/>
                <a:ea typeface="微软雅黑" panose="020B0503020204020204" pitchFamily="34" charset="-122"/>
              </a:rPr>
              <a:t>编译器在语言处理系统中的位置</a:t>
            </a:r>
            <a:endParaRPr lang="en-US" altLang="zh-CN" sz="3000" spc="300" dirty="0">
              <a:solidFill>
                <a:schemeClr val="tx1"/>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786" y="195486"/>
            <a:ext cx="756363" cy="432048"/>
            <a:chOff x="-786" y="195486"/>
            <a:chExt cx="756363" cy="432048"/>
          </a:xfrm>
        </p:grpSpPr>
        <p:sp>
          <p:nvSpPr>
            <p:cNvPr id="32" name="五边形 31"/>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3" name="五边形 32"/>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38" name="组合 37"/>
          <p:cNvGrpSpPr/>
          <p:nvPr/>
        </p:nvGrpSpPr>
        <p:grpSpPr>
          <a:xfrm>
            <a:off x="2572163" y="928676"/>
            <a:ext cx="3714349" cy="3920142"/>
            <a:chOff x="1753071" y="915566"/>
            <a:chExt cx="2967853" cy="3920142"/>
          </a:xfrm>
        </p:grpSpPr>
        <p:sp>
          <p:nvSpPr>
            <p:cNvPr id="39" name="Rectangle 4"/>
            <p:cNvSpPr>
              <a:spLocks noChangeArrowheads="1"/>
            </p:cNvSpPr>
            <p:nvPr/>
          </p:nvSpPr>
          <p:spPr bwMode="auto">
            <a:xfrm>
              <a:off x="2051720" y="1308495"/>
              <a:ext cx="2304256" cy="351756"/>
            </a:xfrm>
            <a:prstGeom prst="rect">
              <a:avLst/>
            </a:prstGeom>
            <a:solidFill>
              <a:schemeClr val="accent2">
                <a:lumMod val="40000"/>
                <a:lumOff val="6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预处理器</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(Preprocessor)</a:t>
              </a:r>
            </a:p>
          </p:txBody>
        </p:sp>
        <p:sp>
          <p:nvSpPr>
            <p:cNvPr id="40" name="Line 5"/>
            <p:cNvSpPr>
              <a:spLocks noChangeShapeType="1"/>
            </p:cNvSpPr>
            <p:nvPr/>
          </p:nvSpPr>
          <p:spPr bwMode="auto">
            <a:xfrm>
              <a:off x="3204492" y="1142990"/>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1" name="Rectangle 6"/>
            <p:cNvSpPr>
              <a:spLocks noChangeArrowheads="1"/>
            </p:cNvSpPr>
            <p:nvPr/>
          </p:nvSpPr>
          <p:spPr bwMode="auto">
            <a:xfrm>
              <a:off x="2494778" y="915566"/>
              <a:ext cx="1366276" cy="215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源程序</a:t>
              </a:r>
            </a:p>
          </p:txBody>
        </p:sp>
        <p:sp>
          <p:nvSpPr>
            <p:cNvPr id="42" name="Rectangle 7"/>
            <p:cNvSpPr>
              <a:spLocks noChangeArrowheads="1"/>
            </p:cNvSpPr>
            <p:nvPr/>
          </p:nvSpPr>
          <p:spPr bwMode="auto">
            <a:xfrm>
              <a:off x="2538120" y="2247384"/>
              <a:ext cx="1340230" cy="342132"/>
            </a:xfrm>
            <a:prstGeom prst="rect">
              <a:avLst/>
            </a:prstGeom>
            <a:solidFill>
              <a:srgbClr val="FF99CC"/>
            </a:solidFill>
            <a:ln w="9525">
              <a:solidFill>
                <a:schemeClr val="tx1"/>
              </a:solidFill>
              <a:miter lim="800000"/>
            </a:ln>
            <a:effectLst/>
          </p:spPr>
          <p:txBody>
            <a:bodyPr wrap="none" anchor="ctr"/>
            <a:lstStyle/>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编译器</a:t>
              </a:r>
              <a:endParaRPr lang="en-US" altLang="zh-CN" sz="22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 name="Line 8"/>
            <p:cNvSpPr>
              <a:spLocks noChangeShapeType="1"/>
            </p:cNvSpPr>
            <p:nvPr/>
          </p:nvSpPr>
          <p:spPr bwMode="auto">
            <a:xfrm>
              <a:off x="3204492" y="2077710"/>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4" name="Rectangle 9"/>
            <p:cNvSpPr>
              <a:spLocks noChangeArrowheads="1"/>
            </p:cNvSpPr>
            <p:nvPr/>
          </p:nvSpPr>
          <p:spPr bwMode="auto">
            <a:xfrm>
              <a:off x="2209374" y="1836172"/>
              <a:ext cx="2080198" cy="215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经过预处理的源程序</a:t>
              </a:r>
            </a:p>
          </p:txBody>
        </p:sp>
        <p:sp>
          <p:nvSpPr>
            <p:cNvPr id="45" name="Line 10"/>
            <p:cNvSpPr>
              <a:spLocks noChangeShapeType="1"/>
            </p:cNvSpPr>
            <p:nvPr/>
          </p:nvSpPr>
          <p:spPr bwMode="auto">
            <a:xfrm>
              <a:off x="3204492" y="1666838"/>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6" name="Line 12"/>
            <p:cNvSpPr>
              <a:spLocks noChangeShapeType="1"/>
            </p:cNvSpPr>
            <p:nvPr/>
          </p:nvSpPr>
          <p:spPr bwMode="auto">
            <a:xfrm>
              <a:off x="3204492" y="2981330"/>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7" name="Rectangle 13"/>
            <p:cNvSpPr>
              <a:spLocks noChangeArrowheads="1"/>
            </p:cNvSpPr>
            <p:nvPr/>
          </p:nvSpPr>
          <p:spPr bwMode="auto">
            <a:xfrm>
              <a:off x="1832663" y="2767315"/>
              <a:ext cx="2673605" cy="215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汇编语言程序</a:t>
              </a:r>
            </a:p>
          </p:txBody>
        </p:sp>
        <p:sp>
          <p:nvSpPr>
            <p:cNvPr id="48" name="Line 14"/>
            <p:cNvSpPr>
              <a:spLocks noChangeShapeType="1"/>
            </p:cNvSpPr>
            <p:nvPr/>
          </p:nvSpPr>
          <p:spPr bwMode="auto">
            <a:xfrm>
              <a:off x="3204492" y="2597264"/>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9" name="Rectangle 15"/>
            <p:cNvSpPr>
              <a:spLocks noChangeArrowheads="1"/>
            </p:cNvSpPr>
            <p:nvPr/>
          </p:nvSpPr>
          <p:spPr bwMode="auto">
            <a:xfrm>
              <a:off x="1753071" y="4048701"/>
              <a:ext cx="2967853" cy="368996"/>
            </a:xfrm>
            <a:prstGeom prst="rect">
              <a:avLst/>
            </a:prstGeom>
            <a:solidFill>
              <a:schemeClr val="accent2">
                <a:lumMod val="40000"/>
                <a:lumOff val="6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链接器</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(Linker) </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加载器</a:t>
              </a:r>
              <a:r>
                <a:rPr lang="zh-CN" altLang="en-US" sz="16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(Loader)</a:t>
              </a:r>
            </a:p>
          </p:txBody>
        </p:sp>
        <p:sp>
          <p:nvSpPr>
            <p:cNvPr id="50" name="Line 16"/>
            <p:cNvSpPr>
              <a:spLocks noChangeShapeType="1"/>
            </p:cNvSpPr>
            <p:nvPr/>
          </p:nvSpPr>
          <p:spPr bwMode="auto">
            <a:xfrm>
              <a:off x="3204492" y="3886777"/>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51" name="Rectangle 17"/>
            <p:cNvSpPr>
              <a:spLocks noChangeArrowheads="1"/>
            </p:cNvSpPr>
            <p:nvPr/>
          </p:nvSpPr>
          <p:spPr bwMode="auto">
            <a:xfrm>
              <a:off x="2124924" y="3643320"/>
              <a:ext cx="2139145" cy="216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可重定位的机器代码</a:t>
              </a:r>
            </a:p>
          </p:txBody>
        </p:sp>
        <p:sp>
          <p:nvSpPr>
            <p:cNvPr id="52" name="Line 18"/>
            <p:cNvSpPr>
              <a:spLocks noChangeShapeType="1"/>
            </p:cNvSpPr>
            <p:nvPr/>
          </p:nvSpPr>
          <p:spPr bwMode="auto">
            <a:xfrm>
              <a:off x="3204492" y="3481396"/>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53" name="Rectangle 19"/>
            <p:cNvSpPr>
              <a:spLocks noChangeArrowheads="1"/>
            </p:cNvSpPr>
            <p:nvPr/>
          </p:nvSpPr>
          <p:spPr bwMode="auto">
            <a:xfrm>
              <a:off x="2266455" y="4620205"/>
              <a:ext cx="1843097" cy="215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目标机器代码</a:t>
              </a:r>
            </a:p>
          </p:txBody>
        </p:sp>
        <p:sp>
          <p:nvSpPr>
            <p:cNvPr id="54" name="Line 20"/>
            <p:cNvSpPr>
              <a:spLocks noChangeShapeType="1"/>
            </p:cNvSpPr>
            <p:nvPr/>
          </p:nvSpPr>
          <p:spPr bwMode="auto">
            <a:xfrm>
              <a:off x="3204492" y="4429138"/>
              <a:ext cx="0" cy="161924"/>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sp>
        <p:nvSpPr>
          <p:cNvPr id="55" name="Rectangle 11"/>
          <p:cNvSpPr>
            <a:spLocks noChangeArrowheads="1"/>
          </p:cNvSpPr>
          <p:nvPr/>
        </p:nvSpPr>
        <p:spPr bwMode="auto">
          <a:xfrm>
            <a:off x="3270962" y="3156364"/>
            <a:ext cx="2235432" cy="335953"/>
          </a:xfrm>
          <a:prstGeom prst="rect">
            <a:avLst/>
          </a:prstGeom>
          <a:solidFill>
            <a:schemeClr val="accent2">
              <a:lumMod val="40000"/>
              <a:lumOff val="6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汇编器</a:t>
            </a:r>
            <a:r>
              <a:rPr lang="en-US" altLang="zh-CN" sz="22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(Assembler)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fill="hold"/>
                                        <p:tgtEl>
                                          <p:spTgt spid="28"/>
                                        </p:tgtEl>
                                        <p:attrNameLst>
                                          <p:attrName>ppt_w</p:attrName>
                                        </p:attrNameLst>
                                      </p:cBhvr>
                                      <p:tavLst>
                                        <p:tav tm="0">
                                          <p:val>
                                            <p:fltVal val="0"/>
                                          </p:val>
                                        </p:tav>
                                        <p:tav tm="100000">
                                          <p:val>
                                            <p:strVal val="#ppt_w"/>
                                          </p:val>
                                        </p:tav>
                                      </p:tavLst>
                                    </p:anim>
                                    <p:anim calcmode="lin" valueType="num">
                                      <p:cBhvr>
                                        <p:cTn id="13" dur="500" fill="hold"/>
                                        <p:tgtEl>
                                          <p:spTgt spid="28"/>
                                        </p:tgtEl>
                                        <p:attrNameLst>
                                          <p:attrName>ppt_h</p:attrName>
                                        </p:attrNameLst>
                                      </p:cBhvr>
                                      <p:tavLst>
                                        <p:tav tm="0">
                                          <p:val>
                                            <p:fltVal val="0"/>
                                          </p:val>
                                        </p:tav>
                                        <p:tav tm="100000">
                                          <p:val>
                                            <p:strVal val="#ppt_h"/>
                                          </p:val>
                                        </p:tav>
                                      </p:tavLst>
                                    </p:anim>
                                    <p:animEffect transition="in" filter="fade">
                                      <p:cBhvr>
                                        <p:cTn id="14" dur="500"/>
                                        <p:tgtEl>
                                          <p:spTgt spid="2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500" fill="hold"/>
                                        <p:tgtEl>
                                          <p:spTgt spid="26"/>
                                        </p:tgtEl>
                                        <p:attrNameLst>
                                          <p:attrName>ppt_w</p:attrName>
                                        </p:attrNameLst>
                                      </p:cBhvr>
                                      <p:tavLst>
                                        <p:tav tm="0">
                                          <p:val>
                                            <p:fltVal val="0"/>
                                          </p:val>
                                        </p:tav>
                                        <p:tav tm="100000">
                                          <p:val>
                                            <p:strVal val="#ppt_w"/>
                                          </p:val>
                                        </p:tav>
                                      </p:tavLst>
                                    </p:anim>
                                    <p:anim calcmode="lin" valueType="num">
                                      <p:cBhvr>
                                        <p:cTn id="20" dur="500" fill="hold"/>
                                        <p:tgtEl>
                                          <p:spTgt spid="26"/>
                                        </p:tgtEl>
                                        <p:attrNameLst>
                                          <p:attrName>ppt_h</p:attrName>
                                        </p:attrNameLst>
                                      </p:cBhvr>
                                      <p:tavLst>
                                        <p:tav tm="0">
                                          <p:val>
                                            <p:fltVal val="0"/>
                                          </p:val>
                                        </p:tav>
                                        <p:tav tm="100000">
                                          <p:val>
                                            <p:strVal val="#ppt_h"/>
                                          </p:val>
                                        </p:tav>
                                      </p:tavLst>
                                    </p:anim>
                                    <p:animEffect transition="in" filter="fade">
                                      <p:cBhvr>
                                        <p:cTn id="2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1500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sz="1600" dirty="0">
              <a:solidFill>
                <a:schemeClr val="tx1">
                  <a:lumMod val="85000"/>
                  <a:lumOff val="15000"/>
                </a:schemeClr>
              </a:solidFill>
            </a:endParaRPr>
          </a:p>
        </p:txBody>
      </p:sp>
      <p:sp>
        <p:nvSpPr>
          <p:cNvPr id="8" name="矩形 7"/>
          <p:cNvSpPr/>
          <p:nvPr/>
        </p:nvSpPr>
        <p:spPr>
          <a:xfrm>
            <a:off x="4500563" y="1357313"/>
            <a:ext cx="4357687" cy="2605200"/>
          </a:xfrm>
          <a:prstGeom prst="rect">
            <a:avLst/>
          </a:prstGeom>
          <a:ln w="12700">
            <a:noFill/>
          </a:ln>
        </p:spPr>
        <p:txBody>
          <a:bodyPr>
            <a:spAutoFit/>
          </a:bodyPr>
          <a:lstStyle/>
          <a:p>
            <a:pPr>
              <a:lnSpc>
                <a:spcPts val="4000"/>
              </a:lnSpc>
              <a:defRPr/>
            </a:pPr>
            <a:r>
              <a:rPr lang="zh-CN" altLang="en-US" sz="2500" b="1" dirty="0">
                <a:solidFill>
                  <a:schemeClr val="bg1">
                    <a:lumMod val="50000"/>
                  </a:schemeClr>
                </a:solidFill>
                <a:latin typeface="微软雅黑" panose="020B0503020204020204" pitchFamily="34" charset="-122"/>
                <a:ea typeface="微软雅黑" panose="020B0503020204020204" pitchFamily="34" charset="-122"/>
              </a:rPr>
              <a:t>1.1 什么是编译</a:t>
            </a:r>
          </a:p>
          <a:p>
            <a:pPr>
              <a:lnSpc>
                <a:spcPts val="4000"/>
              </a:lnSpc>
              <a:defRPr/>
            </a:pPr>
            <a:r>
              <a:rPr lang="zh-CN" altLang="en-US" sz="2500" b="1" dirty="0">
                <a:solidFill>
                  <a:schemeClr val="accent2"/>
                </a:solidFill>
                <a:latin typeface="微软雅黑" panose="020B0503020204020204" pitchFamily="34" charset="-122"/>
                <a:ea typeface="微软雅黑" panose="020B0503020204020204" pitchFamily="34" charset="-122"/>
              </a:rPr>
              <a:t>1.2 编译系统的结构</a:t>
            </a:r>
          </a:p>
          <a:p>
            <a:pPr>
              <a:lnSpc>
                <a:spcPts val="4000"/>
              </a:lnSpc>
              <a:defRPr/>
            </a:pPr>
            <a:r>
              <a:rPr lang="en-US" altLang="zh-CN" sz="2500" b="1" dirty="0">
                <a:solidFill>
                  <a:schemeClr val="bg1">
                    <a:lumMod val="50000"/>
                  </a:schemeClr>
                </a:solidFill>
                <a:latin typeface="微软雅黑" panose="020B0503020204020204" pitchFamily="34" charset="-122"/>
                <a:ea typeface="微软雅黑" panose="020B0503020204020204" pitchFamily="34" charset="-122"/>
              </a:rPr>
              <a:t>1.3 </a:t>
            </a:r>
            <a:r>
              <a:rPr lang="zh-CN" altLang="en-US" sz="2500" b="1" dirty="0">
                <a:solidFill>
                  <a:schemeClr val="bg1">
                    <a:lumMod val="50000"/>
                  </a:schemeClr>
                </a:solidFill>
                <a:latin typeface="微软雅黑" panose="020B0503020204020204" pitchFamily="34" charset="-122"/>
                <a:ea typeface="微软雅黑" panose="020B0503020204020204" pitchFamily="34" charset="-122"/>
              </a:rPr>
              <a:t>编译器的生成</a:t>
            </a:r>
            <a:endParaRPr lang="en-US" altLang="zh-CN" sz="2500" b="1" dirty="0">
              <a:solidFill>
                <a:schemeClr val="bg1">
                  <a:lumMod val="50000"/>
                </a:schemeClr>
              </a:solidFill>
              <a:latin typeface="微软雅黑" panose="020B0503020204020204" pitchFamily="34" charset="-122"/>
              <a:ea typeface="微软雅黑" panose="020B0503020204020204" pitchFamily="34" charset="-122"/>
            </a:endParaRPr>
          </a:p>
          <a:p>
            <a:pPr>
              <a:lnSpc>
                <a:spcPts val="4000"/>
              </a:lnSpc>
              <a:defRPr/>
            </a:pPr>
            <a:r>
              <a:rPr lang="zh-CN" altLang="en-US" sz="2500" b="1" dirty="0">
                <a:solidFill>
                  <a:schemeClr val="bg1">
                    <a:lumMod val="50000"/>
                  </a:schemeClr>
                </a:solidFill>
                <a:latin typeface="微软雅黑" panose="020B0503020204020204" pitchFamily="34" charset="-122"/>
                <a:ea typeface="微软雅黑" panose="020B0503020204020204" pitchFamily="34" charset="-122"/>
              </a:rPr>
              <a:t>1.</a:t>
            </a:r>
            <a:r>
              <a:rPr lang="en-US" altLang="zh-CN" sz="2500" b="1" dirty="0">
                <a:solidFill>
                  <a:schemeClr val="bg1">
                    <a:lumMod val="50000"/>
                  </a:schemeClr>
                </a:solidFill>
                <a:latin typeface="微软雅黑" panose="020B0503020204020204" pitchFamily="34" charset="-122"/>
                <a:ea typeface="微软雅黑" panose="020B0503020204020204" pitchFamily="34" charset="-122"/>
              </a:rPr>
              <a:t>4</a:t>
            </a:r>
            <a:r>
              <a:rPr lang="zh-CN" altLang="en-US" sz="2500" b="1" dirty="0">
                <a:solidFill>
                  <a:schemeClr val="bg1">
                    <a:lumMod val="50000"/>
                  </a:schemeClr>
                </a:solidFill>
                <a:latin typeface="微软雅黑" panose="020B0503020204020204" pitchFamily="34" charset="-122"/>
                <a:ea typeface="微软雅黑" panose="020B0503020204020204" pitchFamily="34" charset="-122"/>
              </a:rPr>
              <a:t> 为什么要学习编译原理</a:t>
            </a:r>
          </a:p>
          <a:p>
            <a:pPr>
              <a:lnSpc>
                <a:spcPts val="4000"/>
              </a:lnSpc>
              <a:defRPr/>
            </a:pPr>
            <a:r>
              <a:rPr lang="zh-CN" altLang="en-US" sz="2500" b="1" dirty="0">
                <a:solidFill>
                  <a:schemeClr val="bg1">
                    <a:lumMod val="50000"/>
                  </a:schemeClr>
                </a:solidFill>
                <a:latin typeface="微软雅黑" panose="020B0503020204020204" pitchFamily="34" charset="-122"/>
                <a:ea typeface="微软雅黑" panose="020B0503020204020204" pitchFamily="34" charset="-122"/>
              </a:rPr>
              <a:t>1.</a:t>
            </a:r>
            <a:r>
              <a:rPr lang="en-US" altLang="zh-CN" sz="2500" b="1" dirty="0">
                <a:solidFill>
                  <a:schemeClr val="bg1">
                    <a:lumMod val="50000"/>
                  </a:schemeClr>
                </a:solidFill>
                <a:latin typeface="微软雅黑" panose="020B0503020204020204" pitchFamily="34" charset="-122"/>
                <a:ea typeface="微软雅黑" panose="020B0503020204020204" pitchFamily="34" charset="-122"/>
              </a:rPr>
              <a:t>5 </a:t>
            </a:r>
            <a:r>
              <a:rPr lang="zh-CN" altLang="en-US" sz="2500" b="1" dirty="0">
                <a:solidFill>
                  <a:schemeClr val="bg1">
                    <a:lumMod val="50000"/>
                  </a:schemeClr>
                </a:solidFill>
                <a:latin typeface="微软雅黑" panose="020B0503020204020204" pitchFamily="34" charset="-122"/>
                <a:ea typeface="微软雅黑" panose="020B0503020204020204" pitchFamily="34" charset="-122"/>
              </a:rPr>
              <a:t>编译技术的应用</a:t>
            </a:r>
          </a:p>
        </p:txBody>
      </p:sp>
      <p:pic>
        <p:nvPicPr>
          <p:cNvPr id="28676" name="Picture 7" descr="E:\工大编译\ppt\制作\0330e9c554c768200000158fc50d53d.jpg"/>
          <p:cNvPicPr>
            <a:picLocks noChangeAspect="1" noChangeArrowheads="1"/>
          </p:cNvPicPr>
          <p:nvPr/>
        </p:nvPicPr>
        <p:blipFill>
          <a:blip r:embed="rId2">
            <a:extLst>
              <a:ext uri="{28A0092B-C50C-407E-A947-70E740481C1C}">
                <a14:useLocalDpi xmlns:a14="http://schemas.microsoft.com/office/drawing/2010/main" val="0"/>
              </a:ext>
            </a:extLst>
          </a:blip>
          <a:srcRect l="15538" r="21837"/>
          <a:stretch>
            <a:fillRect/>
          </a:stretch>
        </p:blipFill>
        <p:spPr bwMode="auto">
          <a:xfrm>
            <a:off x="-6350" y="0"/>
            <a:ext cx="429577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4143375" y="357188"/>
            <a:ext cx="2948905" cy="785812"/>
          </a:xfrm>
          <a:prstGeom prst="rect">
            <a:avLst/>
          </a:prstGeom>
          <a:solidFill>
            <a:schemeClr val="accent2">
              <a:lumMod val="60000"/>
              <a:lumOff val="4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r>
              <a:rPr lang="zh-CN" altLang="en-US" sz="4000" b="1" spc="600" dirty="0">
                <a:solidFill>
                  <a:schemeClr val="bg1"/>
                </a:solidFill>
                <a:latin typeface="微软雅黑" panose="020B0503020204020204" pitchFamily="34" charset="-122"/>
                <a:ea typeface="微软雅黑" panose="020B0503020204020204" pitchFamily="34" charset="-122"/>
              </a:rPr>
              <a:t>本章内容</a:t>
            </a:r>
            <a:endParaRPr lang="zh-CN" altLang="en-US" sz="1600" dirty="0">
              <a:solidFill>
                <a:schemeClr val="tx1">
                  <a:lumMod val="85000"/>
                  <a:lumOff val="15000"/>
                </a:schemeClr>
              </a:solidFill>
            </a:endParaRPr>
          </a:p>
        </p:txBody>
      </p:sp>
    </p:spTree>
    <p:extLst>
      <p:ext uri="{BB962C8B-B14F-4D97-AF65-F5344CB8AC3E}">
        <p14:creationId xmlns:p14="http://schemas.microsoft.com/office/powerpoint/2010/main" val="1637300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2190800" y="1460003"/>
            <a:ext cx="5045496" cy="3086100"/>
          </a:xfrm>
        </p:spPr>
        <p:txBody>
          <a:bodyPr/>
          <a:lstStyle/>
          <a:p>
            <a:pPr eaLnBrk="1" hangingPunct="1"/>
            <a:endParaRPr lang="en-US" altLang="zh-CN" dirty="0"/>
          </a:p>
          <a:p>
            <a:pPr eaLnBrk="1" hangingPunct="1"/>
            <a:endParaRPr lang="zh-CN" altLang="en-US" dirty="0"/>
          </a:p>
        </p:txBody>
      </p:sp>
      <p:sp>
        <p:nvSpPr>
          <p:cNvPr id="13314" name="Rectangle 2"/>
          <p:cNvSpPr>
            <a:spLocks noGrp="1" noChangeArrowheads="1"/>
          </p:cNvSpPr>
          <p:nvPr>
            <p:ph type="title"/>
          </p:nvPr>
        </p:nvSpPr>
        <p:spPr/>
        <p:txBody>
          <a:bodyPr>
            <a:noAutofit/>
          </a:bodyPr>
          <a:lstStyle/>
          <a:p>
            <a:pPr eaLnBrk="1" hangingPunct="1"/>
            <a:r>
              <a:rPr lang="en-US" altLang="zh-CN" sz="3000" spc="3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1.2 </a:t>
            </a:r>
            <a:r>
              <a:rPr lang="zh-CN" altLang="en-US" sz="3000" spc="3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编译系统的结构</a:t>
            </a:r>
          </a:p>
        </p:txBody>
      </p:sp>
      <p:sp>
        <p:nvSpPr>
          <p:cNvPr id="13320" name="Rectangle 10"/>
          <p:cNvSpPr>
            <a:spLocks noChangeArrowheads="1"/>
          </p:cNvSpPr>
          <p:nvPr/>
        </p:nvSpPr>
        <p:spPr bwMode="auto">
          <a:xfrm>
            <a:off x="5076056" y="4571109"/>
            <a:ext cx="1916794" cy="215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solidFill>
                <a:srgbClr val="000000"/>
              </a:solidFill>
              <a:latin typeface="Times New Roman" panose="02020603050405020304" pitchFamily="18" charset="0"/>
              <a:cs typeface="Times New Roman" panose="02020603050405020304" pitchFamily="18" charset="0"/>
            </a:endParaRPr>
          </a:p>
        </p:txBody>
      </p:sp>
      <p:pic>
        <p:nvPicPr>
          <p:cNvPr id="13323"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272" y="715516"/>
            <a:ext cx="3891852" cy="3829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 name="组合 14"/>
          <p:cNvGrpSpPr/>
          <p:nvPr/>
        </p:nvGrpSpPr>
        <p:grpSpPr>
          <a:xfrm>
            <a:off x="-786" y="195486"/>
            <a:ext cx="756363" cy="432048"/>
            <a:chOff x="-786" y="195486"/>
            <a:chExt cx="756363" cy="432048"/>
          </a:xfrm>
        </p:grpSpPr>
        <p:sp>
          <p:nvSpPr>
            <p:cNvPr id="16" name="五边形 1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五边形 1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pic>
        <p:nvPicPr>
          <p:cNvPr id="18" name="Picture 2" descr="E:\工大编译\ppt\图片1.png"/>
          <p:cNvPicPr>
            <a:picLocks noChangeAspect="1" noChangeArrowheads="1"/>
          </p:cNvPicPr>
          <p:nvPr/>
        </p:nvPicPr>
        <p:blipFill>
          <a:blip r:embed="rId4"/>
          <a:srcRect/>
          <a:stretch>
            <a:fillRect/>
          </a:stretch>
        </p:blipFill>
        <p:spPr bwMode="auto">
          <a:xfrm>
            <a:off x="5643570" y="175322"/>
            <a:ext cx="2071702" cy="4292819"/>
          </a:xfrm>
          <a:prstGeom prst="rect">
            <a:avLst/>
          </a:prstGeom>
          <a:noFill/>
        </p:spPr>
      </p:pic>
      <p:sp>
        <p:nvSpPr>
          <p:cNvPr id="19" name="Line 6"/>
          <p:cNvSpPr>
            <a:spLocks noChangeShapeType="1"/>
          </p:cNvSpPr>
          <p:nvPr/>
        </p:nvSpPr>
        <p:spPr bwMode="auto">
          <a:xfrm>
            <a:off x="903210" y="4517528"/>
            <a:ext cx="1823016" cy="0"/>
          </a:xfrm>
          <a:prstGeom prst="line">
            <a:avLst/>
          </a:prstGeom>
          <a:noFill/>
          <a:ln w="76200">
            <a:solidFill>
              <a:schemeClr val="accent2">
                <a:lumMod val="60000"/>
                <a:lumOff val="40000"/>
              </a:schemeClr>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Rectangle 7"/>
          <p:cNvSpPr>
            <a:spLocks noChangeArrowheads="1"/>
          </p:cNvSpPr>
          <p:nvPr/>
        </p:nvSpPr>
        <p:spPr bwMode="auto">
          <a:xfrm>
            <a:off x="785786" y="4643452"/>
            <a:ext cx="1954923" cy="188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rPr>
              <a:t>高级语言程序</a:t>
            </a:r>
            <a:endParaRPr lang="en-US" altLang="zh-CN" sz="2000" b="1" dirty="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21" name="Line 8"/>
          <p:cNvSpPr>
            <a:spLocks noChangeShapeType="1"/>
          </p:cNvSpPr>
          <p:nvPr/>
        </p:nvSpPr>
        <p:spPr bwMode="auto">
          <a:xfrm>
            <a:off x="4500562" y="4500576"/>
            <a:ext cx="3143272" cy="0"/>
          </a:xfrm>
          <a:prstGeom prst="line">
            <a:avLst/>
          </a:prstGeom>
          <a:noFill/>
          <a:ln w="76200">
            <a:solidFill>
              <a:schemeClr val="accent2">
                <a:lumMod val="60000"/>
                <a:lumOff val="40000"/>
              </a:schemeClr>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Rectangle 9"/>
          <p:cNvSpPr>
            <a:spLocks noChangeArrowheads="1"/>
          </p:cNvSpPr>
          <p:nvPr/>
        </p:nvSpPr>
        <p:spPr bwMode="auto">
          <a:xfrm>
            <a:off x="4164708" y="4604164"/>
            <a:ext cx="3907754" cy="53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rPr>
              <a:t>汇编语言程序</a:t>
            </a:r>
            <a:r>
              <a:rPr lang="en-US" altLang="zh-CN" sz="2000" b="1" dirty="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rPr>
              <a:t>/</a:t>
            </a:r>
            <a:r>
              <a:rPr lang="zh-CN" altLang="en-US" sz="2000" b="1" dirty="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rPr>
              <a:t>机器语言程序</a:t>
            </a:r>
            <a:endParaRPr lang="en-US" altLang="zh-CN" sz="2000" b="1" dirty="0">
              <a:solidFill>
                <a:schemeClr val="tx2">
                  <a:lumMod val="60000"/>
                  <a:lumOff val="40000"/>
                </a:schemeClr>
              </a:solidFill>
              <a:latin typeface="楷体" panose="02010609060101010101" pitchFamily="49" charset="-122"/>
              <a:ea typeface="楷体" panose="02010609060101010101" pitchFamily="49" charset="-122"/>
              <a:cs typeface="Times New Roman" panose="02020603050405020304" pitchFamily="18" charset="0"/>
            </a:endParaRPr>
          </a:p>
          <a:p>
            <a:pPr algn="ct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3" name="AutoShape 11"/>
          <p:cNvSpPr>
            <a:spLocks noChangeArrowheads="1"/>
          </p:cNvSpPr>
          <p:nvPr/>
        </p:nvSpPr>
        <p:spPr bwMode="auto">
          <a:xfrm>
            <a:off x="2840040" y="3869830"/>
            <a:ext cx="1589084" cy="1025129"/>
          </a:xfrm>
          <a:prstGeom prst="cube">
            <a:avLst>
              <a:gd name="adj" fmla="val 25000"/>
            </a:avLst>
          </a:prstGeom>
          <a:solidFill>
            <a:schemeClr val="accent2">
              <a:lumMod val="40000"/>
              <a:lumOff val="6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000" b="1" dirty="0">
                <a:latin typeface="楷体" panose="02010609060101010101" pitchFamily="49" charset="-122"/>
                <a:ea typeface="楷体" panose="02010609060101010101" pitchFamily="49" charset="-122"/>
                <a:cs typeface="Times New Roman" panose="02020603050405020304" pitchFamily="18" charset="0"/>
              </a:rPr>
              <a:t>编译器</a:t>
            </a:r>
          </a:p>
        </p:txBody>
      </p:sp>
      <p:sp>
        <p:nvSpPr>
          <p:cNvPr id="455684" name="AutoShape 4"/>
          <p:cNvSpPr>
            <a:spLocks noChangeArrowheads="1"/>
          </p:cNvSpPr>
          <p:nvPr/>
        </p:nvSpPr>
        <p:spPr bwMode="auto">
          <a:xfrm>
            <a:off x="2143108" y="2071684"/>
            <a:ext cx="5381220" cy="1285884"/>
          </a:xfrm>
          <a:prstGeom prst="cloudCallout">
            <a:avLst>
              <a:gd name="adj1" fmla="val -12997"/>
              <a:gd name="adj2" fmla="val 86436"/>
            </a:avLst>
          </a:prstGeom>
          <a:solidFill>
            <a:schemeClr val="accent5">
              <a:lumMod val="60000"/>
              <a:lumOff val="40000"/>
            </a:schemeClr>
          </a:solidFill>
          <a:ln w="9525">
            <a:solidFill>
              <a:schemeClr val="tx1"/>
            </a:solidFill>
            <a:round/>
          </a:ln>
          <a:effectLst/>
        </p:spPr>
        <p:txBody>
          <a:bodyPr anchor="ctr"/>
          <a:lstStyle/>
          <a:p>
            <a:pPr algn="ctr">
              <a:spcBef>
                <a:spcPct val="30000"/>
              </a:spcBef>
            </a:pPr>
            <a:r>
              <a:rPr lang="zh-CN" altLang="en-US" sz="2500" b="1" dirty="0">
                <a:latin typeface="楷体" panose="02010609060101010101" pitchFamily="49" charset="-122"/>
                <a:ea typeface="楷体" panose="02010609060101010101" pitchFamily="49" charset="-122"/>
                <a:cs typeface="Times New Roman" panose="02020603050405020304" pitchFamily="18" charset="0"/>
              </a:rPr>
              <a:t>机器是如何自动翻译的？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55684"/>
                                        </p:tgtEl>
                                        <p:attrNameLst>
                                          <p:attrName>style.visibility</p:attrName>
                                        </p:attrNameLst>
                                      </p:cBhvr>
                                      <p:to>
                                        <p:strVal val="visible"/>
                                      </p:to>
                                    </p:set>
                                    <p:anim calcmode="lin" valueType="num">
                                      <p:cBhvr>
                                        <p:cTn id="7" dur="500" fill="hold"/>
                                        <p:tgtEl>
                                          <p:spTgt spid="455684"/>
                                        </p:tgtEl>
                                        <p:attrNameLst>
                                          <p:attrName>ppt_w</p:attrName>
                                        </p:attrNameLst>
                                      </p:cBhvr>
                                      <p:tavLst>
                                        <p:tav tm="0">
                                          <p:val>
                                            <p:fltVal val="0"/>
                                          </p:val>
                                        </p:tav>
                                        <p:tav tm="100000">
                                          <p:val>
                                            <p:strVal val="#ppt_w"/>
                                          </p:val>
                                        </p:tav>
                                      </p:tavLst>
                                    </p:anim>
                                    <p:anim calcmode="lin" valueType="num">
                                      <p:cBhvr>
                                        <p:cTn id="8" dur="500" fill="hold"/>
                                        <p:tgtEl>
                                          <p:spTgt spid="455684"/>
                                        </p:tgtEl>
                                        <p:attrNameLst>
                                          <p:attrName>ppt_h</p:attrName>
                                        </p:attrNameLst>
                                      </p:cBhvr>
                                      <p:tavLst>
                                        <p:tav tm="0">
                                          <p:val>
                                            <p:fltVal val="0"/>
                                          </p:val>
                                        </p:tav>
                                        <p:tav tm="100000">
                                          <p:val>
                                            <p:strVal val="#ppt_h"/>
                                          </p:val>
                                        </p:tav>
                                      </p:tavLst>
                                    </p:anim>
                                    <p:animEffect transition="in" filter="fade">
                                      <p:cBhvr>
                                        <p:cTn id="9" dur="500"/>
                                        <p:tgtEl>
                                          <p:spTgt spid="455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9e073b8f-ef5a-43b8-a605-93b21d5ecf49"/>
  <p:tag name="COMMONDATA" val="eyJoZGlkIjoiMDMyMTE5YzBhMTBhYzJmMGVkMGYzMjUzMDMzNTVkNWY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113.705511811024,&quot;width&quot;:14400}"/>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2615c2d6-62b7-4e48-a97f-0b76e4d4442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TotalTime>
  <Words>8588</Words>
  <Application>Microsoft Office PowerPoint</Application>
  <PresentationFormat>全屏显示(16:9)</PresentationFormat>
  <Paragraphs>1115</Paragraphs>
  <Slides>65</Slides>
  <Notes>47</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2</vt:i4>
      </vt:variant>
      <vt:variant>
        <vt:lpstr>幻灯片标题</vt:lpstr>
      </vt:variant>
      <vt:variant>
        <vt:i4>65</vt:i4>
      </vt:variant>
    </vt:vector>
  </HeadingPairs>
  <TitlesOfParts>
    <vt:vector size="87" baseType="lpstr">
      <vt:lpstr>Arial Unicode MS</vt:lpstr>
      <vt:lpstr>Monotype Sorts</vt:lpstr>
      <vt:lpstr>黑体</vt:lpstr>
      <vt:lpstr>华文楷体</vt:lpstr>
      <vt:lpstr>华文宋体</vt:lpstr>
      <vt:lpstr>华文新魏</vt:lpstr>
      <vt:lpstr>华文行楷</vt:lpstr>
      <vt:lpstr>楷体</vt:lpstr>
      <vt:lpstr>楷体_GB2312</vt:lpstr>
      <vt:lpstr>宋体</vt:lpstr>
      <vt:lpstr>微软雅黑</vt:lpstr>
      <vt:lpstr>Arial</vt:lpstr>
      <vt:lpstr>Calibri</vt:lpstr>
      <vt:lpstr>Candara</vt:lpstr>
      <vt:lpstr>Courier New</vt:lpstr>
      <vt:lpstr>Symbol</vt:lpstr>
      <vt:lpstr>Tahoma</vt:lpstr>
      <vt:lpstr>Times New Roman</vt:lpstr>
      <vt:lpstr>Wingdings</vt:lpstr>
      <vt:lpstr>波形</vt:lpstr>
      <vt:lpstr>Visio</vt:lpstr>
      <vt:lpstr>Microsoft Visio 2003-2010 绘图</vt:lpstr>
      <vt:lpstr>PowerPoint 演示文稿</vt:lpstr>
      <vt:lpstr>PowerPoint 演示文稿</vt:lpstr>
      <vt:lpstr>1.1 什么是编译？</vt:lpstr>
      <vt:lpstr>1.1 什么是编译？</vt:lpstr>
      <vt:lpstr>编译器在语言处理系统中的位置</vt:lpstr>
      <vt:lpstr>编译器在语言处理系统中的位置</vt:lpstr>
      <vt:lpstr>编译器在语言处理系统中的位置</vt:lpstr>
      <vt:lpstr>PowerPoint 演示文稿</vt:lpstr>
      <vt:lpstr>1.2 编译系统的结构</vt:lpstr>
      <vt:lpstr>人工英汉翻译的例子</vt:lpstr>
      <vt:lpstr>PowerPoint 演示文稿</vt:lpstr>
      <vt:lpstr>编译器的结构</vt:lpstr>
      <vt:lpstr>编译器的结构</vt:lpstr>
      <vt:lpstr>1、词法分析</vt:lpstr>
      <vt:lpstr>例：词法分析后得到的token序列</vt:lpstr>
      <vt:lpstr>词法分析/扫描(Scanning)</vt:lpstr>
      <vt:lpstr>编译器的结构</vt:lpstr>
      <vt:lpstr>语法分析 ( parsing)</vt:lpstr>
      <vt:lpstr>例1：赋值语句的分析树</vt:lpstr>
      <vt:lpstr> 例2：变量声明语句的分析树</vt:lpstr>
      <vt:lpstr>编译器的结构</vt:lpstr>
      <vt:lpstr>语义分析的主要任务</vt:lpstr>
      <vt:lpstr>语义分析的主要任务</vt:lpstr>
      <vt:lpstr>语义分析的主要任务</vt:lpstr>
      <vt:lpstr>语义分析的主要任务</vt:lpstr>
      <vt:lpstr>语义分析的主要任务</vt:lpstr>
      <vt:lpstr>语义分析的主要任务</vt:lpstr>
      <vt:lpstr>编译器的结构</vt:lpstr>
      <vt:lpstr>常用的中间表示形式</vt:lpstr>
      <vt:lpstr>常用的三地址指令</vt:lpstr>
      <vt:lpstr>三地址指令的四元式表示</vt:lpstr>
      <vt:lpstr>中间代码生成的例子</vt:lpstr>
      <vt:lpstr>编译器的结构</vt:lpstr>
      <vt:lpstr>与机器无关的优化</vt:lpstr>
      <vt:lpstr>与机器有关的优化</vt:lpstr>
      <vt:lpstr>编译器的结构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1.5 编译程序的生成</vt:lpstr>
      <vt:lpstr>T形图</vt:lpstr>
      <vt:lpstr>PowerPoint 演示文稿</vt:lpstr>
      <vt:lpstr>3.移植</vt:lpstr>
      <vt:lpstr>1)问题的分析</vt:lpstr>
      <vt:lpstr>2)问题的解决办法</vt:lpstr>
      <vt:lpstr>PowerPoint 演示文稿</vt:lpstr>
      <vt:lpstr>4.本机编译器的利用</vt:lpstr>
      <vt:lpstr>PowerPoint 演示文稿</vt:lpstr>
      <vt:lpstr>1.3 为什么要学习编译原理</vt:lpstr>
      <vt:lpstr>通过本课程的学习</vt:lpstr>
      <vt:lpstr>PowerPoint 演示文稿</vt:lpstr>
      <vt:lpstr>1.4 编译技术的应用</vt:lpstr>
      <vt:lpstr>1.4 编译技术的应用</vt:lpstr>
      <vt:lpstr>1.4 编译技术的应用</vt:lpstr>
      <vt:lpstr>1.4 编译技术的应用</vt:lpstr>
      <vt:lpstr>1.4 编译技术的应用</vt:lpstr>
      <vt:lpstr>1.4 编译技术的应用</vt:lpstr>
      <vt:lpstr>1.4 编译技术的应用</vt:lpstr>
      <vt:lpstr>PowerPoint 演示文稿</vt:lpstr>
      <vt:lpstr>课程主要内容</vt:lpstr>
      <vt:lpstr>PowerPoint 演示文稿</vt:lpstr>
    </vt:vector>
  </TitlesOfParts>
  <Company>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dc:title>
  <dc:creator>jsx</dc:creator>
  <cp:lastModifiedBy>Shanlili</cp:lastModifiedBy>
  <cp:revision>1235</cp:revision>
  <cp:lastPrinted>2019-02-15T07:37:00Z</cp:lastPrinted>
  <dcterms:created xsi:type="dcterms:W3CDTF">2003-07-09T14:46:00Z</dcterms:created>
  <dcterms:modified xsi:type="dcterms:W3CDTF">2024-03-05T08:05:10Z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y fmtid="{D5CDD505-2E9C-101B-9397-08002B2CF9AE}" pid="3" name="ICV">
    <vt:lpwstr>7B15E7325C3A45DABD2B16CCC737B0FD</vt:lpwstr>
  </property>
  <property fmtid="{D5CDD505-2E9C-101B-9397-08002B2CF9AE}" pid="4" name="KSOProductBuildVer">
    <vt:lpwstr>2052-11.1.0.12970</vt:lpwstr>
  </property>
</Properties>
</file>