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81" r:id="rId1"/>
    <p:sldMasterId id="2147484905" r:id="rId2"/>
    <p:sldMasterId id="2147485095" r:id="rId3"/>
    <p:sldMasterId id="2147485098" r:id="rId4"/>
    <p:sldMasterId id="2147485177" r:id="rId5"/>
  </p:sldMasterIdLst>
  <p:notesMasterIdLst>
    <p:notesMasterId r:id="rId67"/>
  </p:notesMasterIdLst>
  <p:handoutMasterIdLst>
    <p:handoutMasterId r:id="rId68"/>
  </p:handoutMasterIdLst>
  <p:sldIdLst>
    <p:sldId id="808" r:id="rId6"/>
    <p:sldId id="815" r:id="rId7"/>
    <p:sldId id="810" r:id="rId8"/>
    <p:sldId id="811" r:id="rId9"/>
    <p:sldId id="629" r:id="rId10"/>
    <p:sldId id="738" r:id="rId11"/>
    <p:sldId id="626" r:id="rId12"/>
    <p:sldId id="713" r:id="rId13"/>
    <p:sldId id="715" r:id="rId14"/>
    <p:sldId id="780" r:id="rId15"/>
    <p:sldId id="781" r:id="rId16"/>
    <p:sldId id="2647" r:id="rId17"/>
    <p:sldId id="766" r:id="rId18"/>
    <p:sldId id="655" r:id="rId19"/>
    <p:sldId id="709" r:id="rId20"/>
    <p:sldId id="669" r:id="rId21"/>
    <p:sldId id="710" r:id="rId22"/>
    <p:sldId id="741" r:id="rId23"/>
    <p:sldId id="687" r:id="rId24"/>
    <p:sldId id="705" r:id="rId25"/>
    <p:sldId id="638" r:id="rId26"/>
    <p:sldId id="693" r:id="rId27"/>
    <p:sldId id="720" r:id="rId28"/>
    <p:sldId id="721" r:id="rId29"/>
    <p:sldId id="2645" r:id="rId30"/>
    <p:sldId id="769" r:id="rId31"/>
    <p:sldId id="722" r:id="rId32"/>
    <p:sldId id="802" r:id="rId33"/>
    <p:sldId id="803" r:id="rId34"/>
    <p:sldId id="724" r:id="rId35"/>
    <p:sldId id="2652" r:id="rId36"/>
    <p:sldId id="730" r:id="rId37"/>
    <p:sldId id="725" r:id="rId38"/>
    <p:sldId id="743" r:id="rId39"/>
    <p:sldId id="744" r:id="rId40"/>
    <p:sldId id="728" r:id="rId41"/>
    <p:sldId id="740" r:id="rId42"/>
    <p:sldId id="772" r:id="rId43"/>
    <p:sldId id="695" r:id="rId44"/>
    <p:sldId id="782" r:id="rId45"/>
    <p:sldId id="646" r:id="rId46"/>
    <p:sldId id="2655" r:id="rId47"/>
    <p:sldId id="750" r:id="rId48"/>
    <p:sldId id="647" r:id="rId49"/>
    <p:sldId id="683" r:id="rId50"/>
    <p:sldId id="751" r:id="rId51"/>
    <p:sldId id="2659" r:id="rId52"/>
    <p:sldId id="2656" r:id="rId53"/>
    <p:sldId id="775" r:id="rId54"/>
    <p:sldId id="2654" r:id="rId55"/>
    <p:sldId id="804" r:id="rId56"/>
    <p:sldId id="805" r:id="rId57"/>
    <p:sldId id="791" r:id="rId58"/>
    <p:sldId id="792" r:id="rId59"/>
    <p:sldId id="2646" r:id="rId60"/>
    <p:sldId id="2660" r:id="rId61"/>
    <p:sldId id="793" r:id="rId62"/>
    <p:sldId id="794" r:id="rId63"/>
    <p:sldId id="809" r:id="rId64"/>
    <p:sldId id="2648" r:id="rId65"/>
    <p:sldId id="807" r:id="rId66"/>
  </p:sldIdLst>
  <p:sldSz cx="9144000" cy="5143500" type="screen16x9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楷体_GB2312"/>
        <a:cs typeface="楷体_GB231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楷体_GB2312"/>
        <a:cs typeface="楷体_GB231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楷体_GB2312"/>
        <a:cs typeface="楷体_GB231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楷体_GB2312"/>
        <a:cs typeface="楷体_GB231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楷体_GB2312"/>
        <a:cs typeface="楷体_GB231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楷体_GB2312"/>
        <a:cs typeface="楷体_GB231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楷体_GB2312"/>
        <a:cs typeface="楷体_GB231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楷体_GB2312"/>
        <a:cs typeface="楷体_GB231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楷体_GB231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FF00FF"/>
    <a:srgbClr val="FF5050"/>
    <a:srgbClr val="FFFF99"/>
    <a:srgbClr val="FFCCCC"/>
    <a:srgbClr val="0000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965" autoAdjust="0"/>
    <p:restoredTop sz="80335" autoAdjust="0"/>
  </p:normalViewPr>
  <p:slideViewPr>
    <p:cSldViewPr>
      <p:cViewPr varScale="1">
        <p:scale>
          <a:sx n="77" d="100"/>
          <a:sy n="77" d="100"/>
        </p:scale>
        <p:origin x="1123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8FB7159B-97D4-43A6-B888-E0B81F64E9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83" tIns="47642" rIns="95283" bIns="47642" numCol="1" anchor="t" anchorCtr="0" compatLnSpc="1">
            <a:prstTxWarp prst="textNoShape">
              <a:avLst/>
            </a:prstTxWarp>
          </a:bodyPr>
          <a:lstStyle>
            <a:lvl1pPr defTabSz="950913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楷体_GB231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315B5A47-E57A-460A-8476-BC97E540DA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83" tIns="47642" rIns="95283" bIns="47642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9428" name="Rectangle 4">
            <a:extLst>
              <a:ext uri="{FF2B5EF4-FFF2-40B4-BE49-F238E27FC236}">
                <a16:creationId xmlns:a16="http://schemas.microsoft.com/office/drawing/2014/main" id="{27C62FCD-5999-4518-8923-895883EB03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83" tIns="47642" rIns="95283" bIns="47642" numCol="1" anchor="b" anchorCtr="0" compatLnSpc="1">
            <a:prstTxWarp prst="textNoShape">
              <a:avLst/>
            </a:prstTxWarp>
          </a:bodyPr>
          <a:lstStyle>
            <a:lvl1pPr defTabSz="950913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9429" name="Rectangle 5">
            <a:extLst>
              <a:ext uri="{FF2B5EF4-FFF2-40B4-BE49-F238E27FC236}">
                <a16:creationId xmlns:a16="http://schemas.microsoft.com/office/drawing/2014/main" id="{75446FBE-EC6E-4B3A-A286-C6AF743C1B2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83" tIns="47642" rIns="95283" bIns="47642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72E2A5-686A-43BE-9375-366C01E358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9FAEDD01-3D9F-4CB4-9E70-229AD0546B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83" tIns="47642" rIns="95283" bIns="47642" numCol="1" anchor="t" anchorCtr="0" compatLnSpc="1">
            <a:prstTxWarp prst="textNoShape">
              <a:avLst/>
            </a:prstTxWarp>
          </a:bodyPr>
          <a:lstStyle>
            <a:lvl1pPr defTabSz="950913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楷体_GB231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E2D58AD7-7E55-4A69-9240-FBC0180CFD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83" tIns="47642" rIns="95283" bIns="47642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8D484D17-A395-4A32-B4F4-81AA266558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2917" name="Rectangle 5">
            <a:extLst>
              <a:ext uri="{FF2B5EF4-FFF2-40B4-BE49-F238E27FC236}">
                <a16:creationId xmlns:a16="http://schemas.microsoft.com/office/drawing/2014/main" id="{64592A69-FC78-43F7-B503-7D5E5C52C4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83" tIns="47642" rIns="95283" bIns="47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22918" name="Rectangle 6">
            <a:extLst>
              <a:ext uri="{FF2B5EF4-FFF2-40B4-BE49-F238E27FC236}">
                <a16:creationId xmlns:a16="http://schemas.microsoft.com/office/drawing/2014/main" id="{141A879E-02E7-4D01-A988-095913BAFE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83" tIns="47642" rIns="95283" bIns="47642" numCol="1" anchor="b" anchorCtr="0" compatLnSpc="1">
            <a:prstTxWarp prst="textNoShape">
              <a:avLst/>
            </a:prstTxWarp>
          </a:bodyPr>
          <a:lstStyle>
            <a:lvl1pPr defTabSz="950913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2919" name="Rectangle 7">
            <a:extLst>
              <a:ext uri="{FF2B5EF4-FFF2-40B4-BE49-F238E27FC236}">
                <a16:creationId xmlns:a16="http://schemas.microsoft.com/office/drawing/2014/main" id="{2A70D72C-5C2F-43DB-9212-1C5BE8AEAF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83" tIns="47642" rIns="95283" bIns="47642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594314-391A-4E60-A4AB-E4CF81FB08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853DDCD0-AF1E-4C7B-8977-44F1CE5CC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FA397C1-527F-44CB-A5A3-A6BD907B6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27E86D2-73F4-429B-8FB6-A20F2D742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6BB73531-805A-456E-9B07-8FA167D52DEB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4A885D33-D2E6-46BA-BE78-93495C8661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9BEB81-A0FC-4C80-A216-30CE67E8A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C6DDB2C-EAD5-440F-B3E4-4369DB17F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9825495F-7221-416F-B8E8-CA142364B09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2D15E76E-087B-499D-96A9-C90481D5A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9BEB81-A0FC-4C80-A216-30CE67E8A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4D12057-DD4C-4BC2-9AD4-3F45B3DEE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2B60D76C-270A-4833-B14A-182E76B7EEAE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86869F85-5E6D-4923-BA75-3AFB769BC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FAE2E0C9-BB83-4ACD-AD87-ECECF065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EF4E1443-9E3E-4FB8-A1C2-6E756F214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46EDC8BA-373C-452C-A1BC-1E1D363F4A69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D6668785-4AC9-4C6D-9D90-DD8022EBC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70DA5814-5519-4C38-BE4C-BFF7DAB3B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66FECA81-CE19-465A-8C30-EFA9A9AC7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438C35DD-9921-4055-A908-4ACA5C5C30DE}" type="slidenum">
              <a:rPr lang="zh-CN" altLang="en-US" smtClean="0">
                <a:latin typeface="Arial" panose="020B0604020202020204" pitchFamily="34" charset="0"/>
              </a:rPr>
              <a:pPr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C75B6BFA-727A-409E-A343-1C30DA6F4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73FA357A-4F72-4E55-9195-4494472C4A12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5A8F328-16BA-4B66-B110-E06B59A51C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D0FBA6F-0A13-44E0-AB6A-AB855A68D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538F838-BBB6-49BF-8F94-C8C979A4C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EFADD142-30C5-49ED-B6E6-9E3ED370D3A7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4C79EEE-1A7C-47CA-8A14-67D41B1B7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65303A1-15EA-4863-BB8C-EFA912A5E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DFA80D0-DE2F-42D6-ABE1-B2BFC5CF71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EE7A8DE3-B43A-442E-8E03-AF780AC8C741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824B544-E8D4-4D14-BA1C-E096CE183A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F8C0D0B-6FCC-44D8-B744-DEA525B1D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5153392-C2E8-493F-B86C-3BE9A272E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12EE374F-8249-435F-8944-56AA5AC22016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37B9C34-FF05-4AB3-AF3F-274318C51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47C5F36-8914-461F-8D07-950C833E7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83491DE-21A8-4D46-8EC7-8B5D8E10B6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5F11AD9C-9954-4552-B35F-53685B8F1606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F8707A2-BB38-48D7-82C9-B277398A3A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245BD7D-474D-485A-8DD9-B9DA8A306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F7B1F4A-3BB7-4EA2-9A30-146A5F4A0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4DB6A3E8-6A63-4647-9F56-FF0C9290BEAA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FE4D6E0-E2EA-4916-A0BB-CCBAB8DBD9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7E47FB0-2C7C-47F5-AB71-0B1F9F700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15D4DADC-44FF-4E38-BC9C-2DEDC39FA8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9D7DC59-C9EC-4300-B628-E3AB346EC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A3B1816D-3EB3-46A0-A0AA-7C1FA0579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AECD5A88-1857-4978-8C55-C1BB877EB49B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6981BC83-8074-47DA-A97C-592F8939E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B1C94E02-8A28-4FA9-BE64-14D5E7E56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91EBC375-438E-4137-B3C0-9CDC8B07A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5CB8C333-90FC-44EE-B340-AD72A8B5013A}" type="slidenum">
              <a:rPr lang="zh-CN" altLang="en-US" smtClean="0">
                <a:latin typeface="Arial" panose="020B0604020202020204" pitchFamily="34" charset="0"/>
              </a:rPr>
              <a:pPr/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7F0E1F81-F726-4CB5-B1B3-7DC5312E7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B582E7A0-2F60-4A91-BF1C-1D122F04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endParaRPr lang="en-US" altLang="zh-CN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0DC77D7A-E880-4BDF-A0C0-60A04EB70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80AA5543-8FDD-46F9-A378-CDE02583DD90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DCFCD482-52A9-4CE7-B2F0-3CCFC51B4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96EA228A-C72D-47D3-A37D-501199418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just" eaLnBrk="1" hangingPunct="1">
              <a:lnSpc>
                <a:spcPct val="120000"/>
              </a:lnSpc>
              <a:defRPr/>
            </a:pPr>
            <a:endParaRPr lang="en-US" altLang="zh-CN" dirty="0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18924C70-29A7-4B7F-B241-0877A464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E480B0D0-EA0D-41F6-AF04-2F20C4B3F943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EA4621E5-65A8-4A60-A390-291D0DBE9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631C7ABA-A733-4906-AEB1-7122EF0E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endParaRPr lang="en-US" altLang="zh-CN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65F3369D-BF90-4EBC-8FE9-4FC9FE3BC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B00E042E-362D-4478-8A9C-97B6FF5A232F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E48B12C4-AF01-4549-870C-B0DBC91F5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B1A7A5E1-0257-4BAE-AD92-F0686CEBE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43A28A4F-A19D-48E9-9463-2B80272B4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EACB8BD3-6389-445A-A184-99B5CFD89308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5298CB69-32B7-406D-899C-F52A58CA5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618D9F44-28C5-4E57-B2B8-261C4B6F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A750FA18-F67E-4CA1-9AEA-1F82E0579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7DCB7387-858C-44E0-B350-EEFDAB2BA8DE}" type="slidenum">
              <a:rPr lang="zh-CN" altLang="en-US" smtClean="0">
                <a:latin typeface="Arial" panose="020B0604020202020204" pitchFamily="34" charset="0"/>
              </a:rPr>
              <a:pPr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2C97B695-8031-4B85-93A1-D5AC7ED144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5C1C4DB3-9A82-4419-8782-A4E3542C8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74D6C56D-C0B6-43D7-9F86-B5873D466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B9139098-2404-4253-ACB3-068FE4447EC6}" type="slidenum">
              <a:rPr lang="zh-CN" altLang="en-US" smtClean="0">
                <a:latin typeface="Arial" panose="020B0604020202020204" pitchFamily="34" charset="0"/>
              </a:rPr>
              <a:pPr/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2DE1604E-EA43-4A58-BE0A-3141FE5794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17763005-7D68-45F2-8EC4-202C5656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6B1E0196-5D3C-418E-B8DF-4901AE075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09E825A0-D5D3-463B-A67A-4DE5CF166C6F}" type="slidenum">
              <a:rPr lang="zh-CN" altLang="en-US" smtClean="0">
                <a:latin typeface="Arial" panose="020B0604020202020204" pitchFamily="34" charset="0"/>
              </a:rPr>
              <a:pPr/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8EF3175-4C1A-4803-8539-9108360A22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B8094093-9B10-42A5-9493-EE4A8212F926}" type="slidenum">
              <a:rPr lang="zh-CN" altLang="en-US" smtClean="0">
                <a:latin typeface="Arial" panose="020B0604020202020204" pitchFamily="34" charset="0"/>
              </a:rPr>
              <a:pPr/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B744A8C-F7AC-4E8B-88FB-990D3494A4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8E33DA5D-234C-4A79-8DB8-D8A07E0AC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52975307-EDB2-4D66-9ABD-3788FAAA8A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C3044004-5807-4EB9-AFD0-C5FB1753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B8EEBB68-444A-4B10-A7C8-B29F7200E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AE660C74-AA0F-4473-B7F5-8335251681A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A2F21E98-0792-40A3-905E-02BFA2871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B2C87069-094C-46A7-A3CE-7CD7D333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D16AFFAE-306F-42C8-8379-F321A2738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AB1390D9-1B81-46CD-9E98-CA32723EADE3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1076A33E-F640-4779-9B03-DB49FB45A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3A26F9A3-0B41-45EB-84F9-BBA678BE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4A295483-EA16-4811-8461-3F56B8A94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011A8DD1-0456-4A23-B0D0-DD4A8612C35B}" type="slidenum">
              <a:rPr lang="zh-CN" altLang="en-US" smtClean="0">
                <a:latin typeface="Arial" panose="020B0604020202020204" pitchFamily="34" charset="0"/>
              </a:rPr>
              <a:pPr/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9114FAB6-3103-4C7D-8A7B-6A42231AF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F784A83D-6051-4081-95D2-D9303A2F8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50A90252-CD6F-40D7-9E38-F62B8AC53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773E1D10-C0F5-490A-9D4F-FFF77BF27EAF}" type="slidenum">
              <a:rPr lang="zh-CN" altLang="en-US" smtClean="0">
                <a:latin typeface="Arial" panose="020B0604020202020204" pitchFamily="34" charset="0"/>
              </a:rPr>
              <a:pPr/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F7A90000-5F70-4A33-AB90-1521750812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6EE2DD19-28E4-4F29-B95C-208A2A9D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A1C87AFC-6F1E-4CBC-A92F-2CE18A957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8D7CAFAD-CFF9-49D4-B2D9-F345EC4943F3}" type="slidenum">
              <a:rPr lang="zh-CN" altLang="en-US" smtClean="0">
                <a:latin typeface="Arial" panose="020B0604020202020204" pitchFamily="34" charset="0"/>
              </a:rPr>
              <a:pPr/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3DA59E15-6AAF-4921-9FA2-E13FD00167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11193749-7072-445C-A0E6-F5EA3DDB2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1C402061-AC49-4B94-84DF-2BF324B77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B60DA8A5-885C-4337-85DB-C42D068B6D33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D56E672E-D98A-48FA-B15D-094958AE1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E9F36AED-E4BA-4393-85D2-BD40B54AA3A1}" type="slidenum">
              <a:rPr lang="zh-CN" altLang="en-US" smtClean="0">
                <a:latin typeface="Arial" panose="020B0604020202020204" pitchFamily="34" charset="0"/>
              </a:rPr>
              <a:pPr/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285B874-6463-4DD0-B832-37325C022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EA241F03-4D17-4FF7-ABC4-C5FFC8A3B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6708678A-398F-4C43-96C5-14573A091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C1C0B796-8455-4A17-8FEC-B1040919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39B2A77D-E224-46CE-AB14-E175B0F158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ACFE0095-3F7A-4C6F-BF27-4110BEF6DF00}" type="slidenum">
              <a:rPr lang="zh-CN" altLang="en-US" smtClean="0">
                <a:latin typeface="Arial" panose="020B0604020202020204" pitchFamily="34" charset="0"/>
              </a:rPr>
              <a:pPr/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CB244C54-DDDB-43A8-A74B-99A1FD47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0126C6B9-FE59-43B1-ABF2-ECE8F957F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endParaRPr lang="en-US" altLang="zh-CN" dirty="0"/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6285E53D-20B3-4A77-868F-93A4DABC2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9C9720C7-3CB5-4CEE-97B7-AA958EBE0554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4B36B0B2-B300-4F8A-8FFC-7F128165B2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6BE749B5-8C3F-4CDF-8AD3-0A4D33057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416EAE71-189D-40F9-966D-99A2AC5ED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86864186-C7ED-4D8E-8EA6-25B9CD46AB9E}" type="slidenum">
              <a:rPr lang="zh-CN" altLang="en-US" smtClean="0">
                <a:latin typeface="Arial" panose="020B0604020202020204" pitchFamily="34" charset="0"/>
              </a:rPr>
              <a:pPr/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A7871B82-BB08-4549-BD73-A49A52AEC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3AF40806-83CD-44C7-A0F9-9F9EB32B1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890F5627-0101-47A1-B5DC-CE12629C3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C7371BA6-F5B4-4392-AFBB-8865A1ADB6B5}" type="slidenum">
              <a:rPr lang="zh-CN" altLang="en-US" smtClean="0">
                <a:latin typeface="Arial" panose="020B0604020202020204" pitchFamily="34" charset="0"/>
              </a:rPr>
              <a:pPr/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018EF3AE-2122-4024-97B8-8CE9D7E47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F55CACA8-25EB-404F-95F8-E506A766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0C37E514-80FA-44DF-AE21-94C915CC7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E258D5E0-82E2-4728-B104-8007ABDACBDD}" type="slidenum">
              <a:rPr lang="zh-CN" altLang="en-US" smtClean="0">
                <a:latin typeface="Arial" panose="020B0604020202020204" pitchFamily="34" charset="0"/>
              </a:rPr>
              <a:pPr/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1967BBF-F74B-43A7-A12A-360971B2B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13079CD1-669F-432A-AA36-05A5D612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9F508C18-2707-4390-AD26-E8B7AEF008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25E1887C-FCC8-4E7F-8787-01C095ACB4F3}" type="slidenum">
              <a:rPr lang="zh-CN" altLang="en-US" smtClean="0">
                <a:latin typeface="Arial" panose="020B0604020202020204" pitchFamily="34" charset="0"/>
              </a:rPr>
              <a:pPr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7711EF3F-CDC6-46AE-8ACD-6CECAE0AA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D59B4BD3-BB7F-4DB3-A2C0-60FAB24D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7FCB1524-A1C1-40BD-94B7-31070AC2C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C15AAEBC-103C-48D1-B05F-EE41E769F899}" type="slidenum">
              <a:rPr lang="zh-CN" altLang="en-US" smtClean="0">
                <a:latin typeface="Arial" panose="020B0604020202020204" pitchFamily="34" charset="0"/>
              </a:rPr>
              <a:pPr/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645BD980-704D-4D9E-8143-D1D2AE4A94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>
            <a:extLst>
              <a:ext uri="{FF2B5EF4-FFF2-40B4-BE49-F238E27FC236}">
                <a16:creationId xmlns:a16="http://schemas.microsoft.com/office/drawing/2014/main" id="{CA54678D-99F4-4416-89E3-A2FA642E2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E6BDFC24-30CE-4C06-B4E8-0EDAB6076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01B91D2D-9219-492B-8E7D-2B93ADE9BCBE}" type="slidenum">
              <a:rPr lang="zh-CN" altLang="en-US" smtClean="0">
                <a:latin typeface="Arial" panose="020B0604020202020204" pitchFamily="34" charset="0"/>
              </a:rPr>
              <a:pPr/>
              <a:t>45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D9D31753-E2CE-455A-97FA-F5AF211A3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66DDD2B3-D1FD-4F34-8D5E-EC6D567F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BD308ABB-C174-49FA-BA18-E251EC18A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AEC7B9A3-07C7-4E57-BB93-48FD5BE316D8}" type="slidenum">
              <a:rPr lang="zh-CN" altLang="en-US" smtClean="0">
                <a:latin typeface="Arial" panose="020B0604020202020204" pitchFamily="34" charset="0"/>
              </a:rPr>
              <a:pPr/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661A779B-3A25-4369-BF3F-EE7DE4D038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17D6BF1F-10B1-42BF-89D2-A0F5E922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6375359C-3832-4748-A8AE-CDE8B403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8471FEB9-F041-413A-91CF-ACE19D1841C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47</a:t>
            </a:fld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>
            <a:extLst>
              <a:ext uri="{FF2B5EF4-FFF2-40B4-BE49-F238E27FC236}">
                <a16:creationId xmlns:a16="http://schemas.microsoft.com/office/drawing/2014/main" id="{93506524-5153-4064-B8DC-EAF7B729E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>
            <a:extLst>
              <a:ext uri="{FF2B5EF4-FFF2-40B4-BE49-F238E27FC236}">
                <a16:creationId xmlns:a16="http://schemas.microsoft.com/office/drawing/2014/main" id="{459D0F40-51D4-4858-A6B6-317E608C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2" name="灯片编号占位符 3">
            <a:extLst>
              <a:ext uri="{FF2B5EF4-FFF2-40B4-BE49-F238E27FC236}">
                <a16:creationId xmlns:a16="http://schemas.microsoft.com/office/drawing/2014/main" id="{581D5A8E-8142-4916-99F6-D27F30EC4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985BBEDD-ADDB-48DC-A1CC-7E23A68F61E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48</a:t>
            </a:fld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>
            <a:extLst>
              <a:ext uri="{FF2B5EF4-FFF2-40B4-BE49-F238E27FC236}">
                <a16:creationId xmlns:a16="http://schemas.microsoft.com/office/drawing/2014/main" id="{527A8054-5D94-4D1D-B13C-B3EAD1807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>
            <a:extLst>
              <a:ext uri="{FF2B5EF4-FFF2-40B4-BE49-F238E27FC236}">
                <a16:creationId xmlns:a16="http://schemas.microsoft.com/office/drawing/2014/main" id="{1FE30763-BA84-44F1-84DB-3D1EF595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2" name="灯片编号占位符 3">
            <a:extLst>
              <a:ext uri="{FF2B5EF4-FFF2-40B4-BE49-F238E27FC236}">
                <a16:creationId xmlns:a16="http://schemas.microsoft.com/office/drawing/2014/main" id="{B4485117-A99F-4AB4-9C22-E277BDDCE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D72E06D0-7591-4779-8119-715EEE637654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4DFA9163-DD5F-4DD0-94CF-13411718A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>
            <a:extLst>
              <a:ext uri="{FF2B5EF4-FFF2-40B4-BE49-F238E27FC236}">
                <a16:creationId xmlns:a16="http://schemas.microsoft.com/office/drawing/2014/main" id="{C8B8A7E3-8F10-437B-8785-75A5FC8BD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21860" name="灯片编号占位符 3">
            <a:extLst>
              <a:ext uri="{FF2B5EF4-FFF2-40B4-BE49-F238E27FC236}">
                <a16:creationId xmlns:a16="http://schemas.microsoft.com/office/drawing/2014/main" id="{E3D851C4-CD36-40A8-A408-6AC304654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F6AB9D3B-D804-435F-903C-C100E93B8324}" type="slidenum">
              <a:rPr lang="zh-CN" altLang="en-US" smtClean="0">
                <a:latin typeface="Arial" panose="020B0604020202020204" pitchFamily="34" charset="0"/>
              </a:rPr>
              <a:pPr/>
              <a:t>50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>
            <a:extLst>
              <a:ext uri="{FF2B5EF4-FFF2-40B4-BE49-F238E27FC236}">
                <a16:creationId xmlns:a16="http://schemas.microsoft.com/office/drawing/2014/main" id="{88EFE813-94B0-4679-B668-56260429A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>
            <a:extLst>
              <a:ext uri="{FF2B5EF4-FFF2-40B4-BE49-F238E27FC236}">
                <a16:creationId xmlns:a16="http://schemas.microsoft.com/office/drawing/2014/main" id="{D7B98267-7118-4987-A386-F7F565275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3908" name="灯片编号占位符 3">
            <a:extLst>
              <a:ext uri="{FF2B5EF4-FFF2-40B4-BE49-F238E27FC236}">
                <a16:creationId xmlns:a16="http://schemas.microsoft.com/office/drawing/2014/main" id="{B6CE19CD-4C93-4425-9DF5-9A1E98E04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1073F5C3-56FF-42CD-8468-D2A9928284C2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>
            <a:extLst>
              <a:ext uri="{FF2B5EF4-FFF2-40B4-BE49-F238E27FC236}">
                <a16:creationId xmlns:a16="http://schemas.microsoft.com/office/drawing/2014/main" id="{D3DE4268-5320-4579-BDF0-1F8E87D8F4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>
            <a:extLst>
              <a:ext uri="{FF2B5EF4-FFF2-40B4-BE49-F238E27FC236}">
                <a16:creationId xmlns:a16="http://schemas.microsoft.com/office/drawing/2014/main" id="{A4D4201E-244E-4798-982E-89C15548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56" name="灯片编号占位符 3">
            <a:extLst>
              <a:ext uri="{FF2B5EF4-FFF2-40B4-BE49-F238E27FC236}">
                <a16:creationId xmlns:a16="http://schemas.microsoft.com/office/drawing/2014/main" id="{1C9D2970-CF82-4A62-8DF6-E813266BB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B6C3C953-AFEE-454E-A4C5-03D3DF53FB47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81C08B73-0712-44FD-97B7-E5FC17EDC5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72D016EF-4DAB-45BA-AA66-8F3A2D1CF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BFB54B4C-BA77-4AC9-9715-37CAC5761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89A53292-E845-46E8-841E-A8A7827DF357}" type="slidenum">
              <a:rPr lang="zh-CN" altLang="en-US" smtClean="0">
                <a:latin typeface="Arial" panose="020B0604020202020204" pitchFamily="34" charset="0"/>
              </a:rPr>
              <a:pPr/>
              <a:t>53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23E7CDA8-3EA1-4E90-90BF-60845D58D9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8AB59272-60A7-4237-A368-840237EC6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48DCA375-C388-4052-9748-DFF44CF4A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947AB285-2755-41DE-BC6F-1414BA1F7DE6}" type="slidenum">
              <a:rPr lang="zh-CN" altLang="en-US" smtClean="0">
                <a:latin typeface="Arial" panose="020B0604020202020204" pitchFamily="34" charset="0"/>
              </a:rPr>
              <a:pPr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95873C1F-A4EC-4B7E-89BE-0B04B2F69C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43DC842-D95E-43E8-8801-D5EF14251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DB131C92-C680-4273-9B6D-89368A39B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C98B47BC-9EC9-4A0F-A1BD-92CF2E615F19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1A181B31-60EA-4E1C-8251-6491C459EC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F330822D-3F8A-4228-9D1D-D163741C040E}" type="slidenum">
              <a:rPr lang="zh-CN" altLang="en-US" smtClean="0">
                <a:latin typeface="Arial" panose="020B0604020202020204" pitchFamily="34" charset="0"/>
              </a:rPr>
              <a:pPr/>
              <a:t>55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A38022F2-BD0D-4B90-B02F-9079D647B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4939A49B-8736-4DF6-B7DB-B1A7A56EA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1A181B31-60EA-4E1C-8251-6491C459EC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F330822D-3F8A-4228-9D1D-D163741C040E}" type="slidenum">
              <a:rPr lang="zh-CN" altLang="en-US" smtClean="0">
                <a:latin typeface="Arial" panose="020B0604020202020204" pitchFamily="34" charset="0"/>
              </a:rPr>
              <a:pPr/>
              <a:t>56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A38022F2-BD0D-4B90-B02F-9079D647B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4939A49B-8736-4DF6-B7DB-B1A7A56EA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5074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>
            <a:extLst>
              <a:ext uri="{FF2B5EF4-FFF2-40B4-BE49-F238E27FC236}">
                <a16:creationId xmlns:a16="http://schemas.microsoft.com/office/drawing/2014/main" id="{1A62DA32-DA92-4094-89EB-5FD323976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备注占位符 2">
            <a:extLst>
              <a:ext uri="{FF2B5EF4-FFF2-40B4-BE49-F238E27FC236}">
                <a16:creationId xmlns:a16="http://schemas.microsoft.com/office/drawing/2014/main" id="{3DBEEE0C-3128-4585-BF40-765C548C8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0" name="灯片编号占位符 3">
            <a:extLst>
              <a:ext uri="{FF2B5EF4-FFF2-40B4-BE49-F238E27FC236}">
                <a16:creationId xmlns:a16="http://schemas.microsoft.com/office/drawing/2014/main" id="{C6087A8D-484E-4A10-BC12-72813FBF0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B5C118F3-626E-496B-9B49-69CDB3884A91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05B1F1AF-90F6-4BD5-9AE4-EB885EE84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52AE9EEB-6B5E-4A7E-BC81-281B366B59A2}" type="slidenum">
              <a:rPr lang="zh-CN" altLang="en-US" smtClean="0">
                <a:latin typeface="Arial" panose="020B0604020202020204" pitchFamily="34" charset="0"/>
              </a:rPr>
              <a:pPr/>
              <a:t>58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7F4B28E2-7020-494A-B648-EF6C78AF47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E8255FF2-2F95-46BA-8212-FF04E5DE4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8D920D5D-A49F-45B4-B96A-36FE60DCD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F7D759D5-9C8C-48E2-B7F3-FF176CB0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BF5E0FB9-D7FA-4BB9-B135-DE4FCE71E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84FE528E-D19E-4BC8-9D17-F9D9D2E647C8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>
            <a:extLst>
              <a:ext uri="{FF2B5EF4-FFF2-40B4-BE49-F238E27FC236}">
                <a16:creationId xmlns:a16="http://schemas.microsoft.com/office/drawing/2014/main" id="{878780F4-A9A0-4DD7-A8A8-ED15FE112F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41315" name="备注占位符 2">
            <a:extLst>
              <a:ext uri="{FF2B5EF4-FFF2-40B4-BE49-F238E27FC236}">
                <a16:creationId xmlns:a16="http://schemas.microsoft.com/office/drawing/2014/main" id="{6285A1DC-197B-4D74-9070-5ABF5FE4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/>
          </a:p>
        </p:txBody>
      </p:sp>
      <p:sp>
        <p:nvSpPr>
          <p:cNvPr id="141316" name="灯片编号占位符 3">
            <a:extLst>
              <a:ext uri="{FF2B5EF4-FFF2-40B4-BE49-F238E27FC236}">
                <a16:creationId xmlns:a16="http://schemas.microsoft.com/office/drawing/2014/main" id="{D9AC2637-04F9-4235-9C37-C713E849B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B89C0A-70E9-4E93-85F1-DC74216448D9}" type="slidenum">
              <a:rPr lang="zh-CN" altLang="en-US" sz="1300" smtClean="0">
                <a:ea typeface="楷体_GB2312"/>
              </a:rPr>
              <a:pPr>
                <a:spcBef>
                  <a:spcPct val="0"/>
                </a:spcBef>
              </a:pPr>
              <a:t>60</a:t>
            </a:fld>
            <a:endParaRPr lang="en-US" altLang="zh-CN" sz="1300">
              <a:ea typeface="楷体_GB231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>
            <a:extLst>
              <a:ext uri="{FF2B5EF4-FFF2-40B4-BE49-F238E27FC236}">
                <a16:creationId xmlns:a16="http://schemas.microsoft.com/office/drawing/2014/main" id="{60A96169-C018-44D4-A20E-E2381A076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>
            <a:extLst>
              <a:ext uri="{FF2B5EF4-FFF2-40B4-BE49-F238E27FC236}">
                <a16:creationId xmlns:a16="http://schemas.microsoft.com/office/drawing/2014/main" id="{23E52DDD-6138-44CB-9AE3-685F9EE5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64" name="灯片编号占位符 3">
            <a:extLst>
              <a:ext uri="{FF2B5EF4-FFF2-40B4-BE49-F238E27FC236}">
                <a16:creationId xmlns:a16="http://schemas.microsoft.com/office/drawing/2014/main" id="{B95269D6-4F29-4B5B-B37A-0741CC676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DED7224B-FB68-48FB-AA25-971048010F58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61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7DCA3928-3507-49A4-B31B-274D103E7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F0D1F9EE-CD23-4BB9-B489-B23F4C9B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F41A2654-12F7-4332-8A09-8DE419638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648CFBEB-FCFB-4EAB-ACE6-A2EE4ED8AE32}" type="slidenum">
              <a:rPr lang="zh-CN" altLang="en-US" smtClean="0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D435B74B-7EBC-4474-9401-E32F0975C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1D2364C7-7A88-4B97-805D-70FC9778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2866A092-D79C-499D-8266-C56E5E1AE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A72FA493-BC53-4467-B9BE-CE25B23250F5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CD1D3F9E-1BBF-450E-BB57-AAAB470D0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FEF9F3-9481-4676-B809-62A9BC609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072D0284-6E56-4334-B638-206D1635A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1DD70E74-D7E2-412A-85A9-9A84DFCC948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3F442349-41BC-472F-9185-2ADD34A75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E04CF5-8D88-4525-B513-F97941B1E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0387CCCC-2224-4CB2-958E-CB8F6AA2D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D7BDE59C-C7D5-4C5C-8980-E96C1F78216F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77752DC5-C996-409A-B0BC-46E569BEBC7B}"/>
              </a:ext>
            </a:extLst>
          </p:cNvPr>
          <p:cNvSpPr/>
          <p:nvPr/>
        </p:nvSpPr>
        <p:spPr>
          <a:xfrm>
            <a:off x="228600" y="171450"/>
            <a:ext cx="8696325" cy="452755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D6026DE6-8934-47FC-BD34-BC1453BC54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6375"/>
            <a:ext cx="8723312" cy="99695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16E81DD9-7FC6-411A-B29E-B804E511711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499087"/>
              <a:ext cx="4295219" cy="1018467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EA5D2197-FA08-4080-A3CC-6671D4E453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94"/>
              <a:ext cx="8280254" cy="120830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8D2B7A4D-AFE7-4D10-A851-FE2EA77818D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373"/>
              <a:ext cx="8164231" cy="10998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4BD7A693-EBB0-4616-B7E5-2C1E4321D0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81"/>
              <a:ext cx="4939265" cy="928071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CB360BBC-6539-4673-AF27-CEA58A1AD71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77AA427-213C-4940-9EB3-BE712450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399B3E7-C401-4292-B200-ED2E66EB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B336F5E-707E-4F9E-A171-68F12BC6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EF9F5-A728-4A4A-A107-1C27D1AB4D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47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49A35A0-3C3F-4BA4-AF06-CDC0801A5909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C7673FB6-126C-48BB-A556-1F117F3B9C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D8F49431-AE85-479D-B22E-1DB6A4083B0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665123CF-27D2-44CB-BF1B-728A028B91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3C5F32A6-96FE-4DE3-BAFA-1BC9E16A29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9F1605C2-5FB3-4B2D-AB0C-B32CE1BD88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934B5E52-35EE-4DA8-BD29-AD9119FA59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2CDA2C3-6E40-4B88-8B37-1A1E9E3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F784E60-1F75-49C6-8B9B-C6081367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7387313-EBC8-4E03-A520-DCED679F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anose="02010609030101010101"/>
              </a:defRPr>
            </a:lvl1pPr>
          </a:lstStyle>
          <a:p>
            <a:pPr>
              <a:defRPr/>
            </a:pPr>
            <a:fld id="{593A6EE3-159E-4218-9626-50BB3AD037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56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07072-97B1-454F-A20D-9197EFE2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A872-11E5-4901-A970-723EC10E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928B-A2BC-470F-9B6A-049C6333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anose="02010609030101010101"/>
              </a:defRPr>
            </a:lvl1pPr>
          </a:lstStyle>
          <a:p>
            <a:pPr>
              <a:defRPr/>
            </a:pPr>
            <a:fld id="{AA61F07D-D492-4F48-8B21-21649EDDDE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22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EF09A-A035-4CE0-90F7-51C62B0D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E7A7-CD64-4471-A493-698F533B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9C608-94D4-434A-A97C-7315D567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919B9-57F4-407C-9398-A02BCA3CB3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39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59A2AE07-8AA0-41D7-A72C-9CCB3FD09140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3512FD00-698C-4FDF-A25B-9C2BA55F2B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2B95521-8749-42E6-9298-71765AC820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C67F27EE-DBCC-4471-8445-7927A0B840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8BADAA1-6692-4569-87CF-2ADA4817D0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49845088-571F-4166-9A46-910DDBF4F0F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76AAFFEE-7D79-484D-B4D4-0DF56FE0D4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F030CAD-9393-4B8C-9949-F2E4CE76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5C302B4-96FD-40B8-8D0A-1B2EDDDD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6572B09-4F6B-4070-A5DC-3E91CAE0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anose="02010609030101010101"/>
              </a:defRPr>
            </a:lvl1pPr>
          </a:lstStyle>
          <a:p>
            <a:pPr>
              <a:defRPr/>
            </a:pPr>
            <a:fld id="{BE1B7A30-08F2-4D77-8DBB-22DAE636D3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03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9010-51E7-4843-A266-2C52DD23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B52D-07C1-4E4A-8838-73DFEE59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2D8CA-DAD6-4DE5-812E-BCA2BB36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anose="02010609030101010101"/>
              </a:defRPr>
            </a:lvl1pPr>
          </a:lstStyle>
          <a:p>
            <a:pPr>
              <a:defRPr/>
            </a:pPr>
            <a:fld id="{9EE2D9E8-7593-48AA-94D8-4C656C3613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3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4DA3F88-44C7-48F4-9779-A5DB46EA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A26D9E0-A49B-4E18-A80C-E3996668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976A21-E0A1-49A9-86FA-4DDF074A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7CAFB-B6BE-462F-8E16-15A44CA4F5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12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61B26C2A-7141-4A93-9CEE-BDA1C2691008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B14D688A-4B08-4299-BA6B-F5DEE5BF61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A5A67643-1C5D-4F14-A4BD-06F5E63860B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147E39A-DC44-4332-8187-845CA3BA88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8EFDA1AD-2286-40BE-8DE5-A6C22F4E088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103187B9-5F82-40F6-8568-A9EEE476ACD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8F8B00CC-F19E-4863-917B-164F52588C2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68AA90-4A2D-4990-993A-3DDC539A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7A7A9A1-B776-429C-8051-92101972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50A0DC7-01D6-42CE-84FF-0B062975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 panose="02010609030101010101"/>
              </a:defRPr>
            </a:lvl1pPr>
          </a:lstStyle>
          <a:p>
            <a:pPr>
              <a:defRPr/>
            </a:pPr>
            <a:fld id="{D99D97B5-020D-401C-8CA0-E8A83C2487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06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02B6402-A7BD-44B2-B950-68AF08E698A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15">
              <a:extLst>
                <a:ext uri="{FF2B5EF4-FFF2-40B4-BE49-F238E27FC236}">
                  <a16:creationId xmlns:a16="http://schemas.microsoft.com/office/drawing/2014/main" id="{D11EE217-42EF-45B4-A5B6-D7DCF5A6B5C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五边形 11">
              <a:extLst>
                <a:ext uri="{FF2B5EF4-FFF2-40B4-BE49-F238E27FC236}">
                  <a16:creationId xmlns:a16="http://schemas.microsoft.com/office/drawing/2014/main" id="{B002D4A8-6FB4-4934-A18F-0983F2E83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991" y="1131590"/>
            <a:ext cx="7611433" cy="3225800"/>
          </a:xfrm>
        </p:spPr>
        <p:txBody>
          <a:bodyPr/>
          <a:lstStyle>
            <a:lvl1pPr marL="273050" indent="-273050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6263" indent="-273050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5663" indent="-228600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43000" indent="-228600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62088" indent="-228600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A5C9D99-3F62-4407-B676-1A2356EC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79CF72F-E41B-4938-BD93-8C2D442E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DEB5527-BB4A-4B60-BD10-C21F9511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 panose="02010609030101010101"/>
              </a:defRPr>
            </a:lvl1pPr>
          </a:lstStyle>
          <a:p>
            <a:pPr>
              <a:defRPr/>
            </a:pPr>
            <a:fld id="{453CE5FA-2159-466E-81F3-F60DC3758B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07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A3D25130-4626-4681-8E95-3EBD98A628FD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79A9F925-4B54-45AE-B6AD-48A4D43F4D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7EF597F2-4E86-42C4-9D68-9E4A6BF052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6D8C86AD-AEEC-4D77-ACCE-DD2BC370C1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AAE68F83-55B9-4069-8EEF-61C24D9A8F5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BA4C6A0A-B599-4047-B0C3-EA158968AB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D8E80859-D881-4DFD-B6D6-44BC4D5572D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587DF84-E19F-4038-8CAC-1709CAE7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09A00A6-5B64-4951-8EF0-EE64444B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C04C35B-1553-4E79-98CC-2E06D20D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 panose="02010609030101010101"/>
              </a:defRPr>
            </a:lvl1pPr>
          </a:lstStyle>
          <a:p>
            <a:pPr>
              <a:defRPr/>
            </a:pPr>
            <a:fld id="{32897374-CE8B-48C0-9203-C528C52854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0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DA63-2FE9-472D-938B-0F7AEDA7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4392A-0962-4CAC-8C16-650D448D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8649-185D-452D-ACB4-90356551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 panose="02010609030101010101"/>
              </a:defRPr>
            </a:lvl1pPr>
          </a:lstStyle>
          <a:p>
            <a:pPr>
              <a:defRPr/>
            </a:pPr>
            <a:fld id="{43429815-6CB2-4FC7-A303-7A6F275553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06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5357358-3FF2-4358-AD6E-38A89B750727}"/>
              </a:ext>
            </a:extLst>
          </p:cNvPr>
          <p:cNvSpPr/>
          <p:nvPr/>
        </p:nvSpPr>
        <p:spPr>
          <a:xfrm>
            <a:off x="228600" y="171450"/>
            <a:ext cx="8696325" cy="13922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1027" name="Group 15">
            <a:extLst>
              <a:ext uri="{FF2B5EF4-FFF2-40B4-BE49-F238E27FC236}">
                <a16:creationId xmlns:a16="http://schemas.microsoft.com/office/drawing/2014/main" id="{15EFF8FB-F497-4504-8E77-845160FA6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987425"/>
            <a:ext cx="8723312" cy="647700"/>
            <a:chOff x="-3905251" y="4294188"/>
            <a:chExt cx="13027839" cy="1892300"/>
          </a:xfrm>
        </p:grpSpPr>
        <p:sp>
          <p:nvSpPr>
            <p:cNvPr id="1033" name="Freeform 14">
              <a:extLst>
                <a:ext uri="{FF2B5EF4-FFF2-40B4-BE49-F238E27FC236}">
                  <a16:creationId xmlns:a16="http://schemas.microsoft.com/office/drawing/2014/main" id="{5FA95752-61CA-4130-AA05-A77C16246C3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006" y="4498260"/>
              <a:ext cx="4295986" cy="1020358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8">
              <a:extLst>
                <a:ext uri="{FF2B5EF4-FFF2-40B4-BE49-F238E27FC236}">
                  <a16:creationId xmlns:a16="http://schemas.microsoft.com/office/drawing/2014/main" id="{22460D20-8969-42D3-85DE-D489146964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667" y="4317379"/>
              <a:ext cx="8279020" cy="1210514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2">
              <a:extLst>
                <a:ext uri="{FF2B5EF4-FFF2-40B4-BE49-F238E27FC236}">
                  <a16:creationId xmlns:a16="http://schemas.microsoft.com/office/drawing/2014/main" id="{7F6719EA-5C41-4FE0-A915-34EEFCAAD1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86" y="4335931"/>
              <a:ext cx="8165219" cy="10992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6">
              <a:extLst>
                <a:ext uri="{FF2B5EF4-FFF2-40B4-BE49-F238E27FC236}">
                  <a16:creationId xmlns:a16="http://schemas.microsoft.com/office/drawing/2014/main" id="{CE510552-8778-4257-BB8E-44ED993301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5651" y="4317379"/>
              <a:ext cx="4940859" cy="927598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7" name="Freeform 10">
              <a:extLst>
                <a:ext uri="{FF2B5EF4-FFF2-40B4-BE49-F238E27FC236}">
                  <a16:creationId xmlns:a16="http://schemas.microsoft.com/office/drawing/2014/main" id="{563B57E6-9D05-4169-8340-F240B85643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4013DF65-B057-4CFC-AEA3-DA9050DDC9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54000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06D3-92E2-4479-8696-606DC83E9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chemeClr val="tx2"/>
                </a:solidFill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1DBA-24FD-42EE-8AFB-599A99D10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tx2"/>
                </a:solidFill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7CD8F-3654-4A84-A8D5-30FE3E8E8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CB1B3B9-B2E7-4A1D-BEAF-B32B5BB8DD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119ACECB-8148-4485-97C9-68318ED50D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0825" y="1347788"/>
            <a:ext cx="5976938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2" r:id="rId1"/>
    <p:sldLayoutId id="214748570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16B444-D31A-4843-B37B-27062E7F601F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3DE45660-0964-4E44-91B5-A48080FCCC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295A3CBD-A6DE-4B8D-8429-5B1A0F302B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8">
              <a:extLst>
                <a:ext uri="{FF2B5EF4-FFF2-40B4-BE49-F238E27FC236}">
                  <a16:creationId xmlns:a16="http://schemas.microsoft.com/office/drawing/2014/main" id="{F3E3CAF4-4A7E-46A9-A62F-C41FA7A8BFC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22">
              <a:extLst>
                <a:ext uri="{FF2B5EF4-FFF2-40B4-BE49-F238E27FC236}">
                  <a16:creationId xmlns:a16="http://schemas.microsoft.com/office/drawing/2014/main" id="{FA07710E-3F15-444E-A075-E387AE0760B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26">
              <a:extLst>
                <a:ext uri="{FF2B5EF4-FFF2-40B4-BE49-F238E27FC236}">
                  <a16:creationId xmlns:a16="http://schemas.microsoft.com/office/drawing/2014/main" id="{94867130-637A-49FF-9990-AC0C49A235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061" name="Freeform 10">
              <a:extLst>
                <a:ext uri="{FF2B5EF4-FFF2-40B4-BE49-F238E27FC236}">
                  <a16:creationId xmlns:a16="http://schemas.microsoft.com/office/drawing/2014/main" id="{BA3FBDA1-D330-4CE2-A8DD-4C69FA05B7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07DE2042-D49C-4103-9B22-F62043E45C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D16A-79BE-44C9-9AA9-FE0F8E7C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  <a:ea typeface="宋体" panose="02010600030101010101" pitchFamily="2" charset="-12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0955-9EB5-4977-BAE5-6CC40F18D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  <a:ea typeface="宋体" panose="02010600030101010101" pitchFamily="2" charset="-12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FD07-5E04-48E7-842F-EEDDB4E03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9AF9DA6-571A-46E8-9866-0D8299C6F0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7767234D-0564-4BE5-8586-50CFBA9959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3" r:id="rId1"/>
    <p:sldLayoutId id="2147485704" r:id="rId2"/>
    <p:sldLayoutId id="214748570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AEDEAFE-D306-48A7-B6B6-5E7478307B14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075" name="Group 15">
            <a:extLst>
              <a:ext uri="{FF2B5EF4-FFF2-40B4-BE49-F238E27FC236}">
                <a16:creationId xmlns:a16="http://schemas.microsoft.com/office/drawing/2014/main" id="{8A0E703C-5F81-43A1-95F0-17481FB7C6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3081" name="Freeform 14">
              <a:extLst>
                <a:ext uri="{FF2B5EF4-FFF2-40B4-BE49-F238E27FC236}">
                  <a16:creationId xmlns:a16="http://schemas.microsoft.com/office/drawing/2014/main" id="{4372A9A1-4176-4A3F-A01D-91C38CAEC71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>
              <a:extLst>
                <a:ext uri="{FF2B5EF4-FFF2-40B4-BE49-F238E27FC236}">
                  <a16:creationId xmlns:a16="http://schemas.microsoft.com/office/drawing/2014/main" id="{2D743BDD-E9C1-487B-ACFF-BD1BF57FA7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>
              <a:extLst>
                <a:ext uri="{FF2B5EF4-FFF2-40B4-BE49-F238E27FC236}">
                  <a16:creationId xmlns:a16="http://schemas.microsoft.com/office/drawing/2014/main" id="{BC63CA5C-67B6-4763-88C9-F7C136266D7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>
              <a:extLst>
                <a:ext uri="{FF2B5EF4-FFF2-40B4-BE49-F238E27FC236}">
                  <a16:creationId xmlns:a16="http://schemas.microsoft.com/office/drawing/2014/main" id="{64BB3977-FA17-40CF-A9FC-4E42553945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>
              <a:extLst>
                <a:ext uri="{FF2B5EF4-FFF2-40B4-BE49-F238E27FC236}">
                  <a16:creationId xmlns:a16="http://schemas.microsoft.com/office/drawing/2014/main" id="{10169B31-2F92-4108-8D7E-9D1D4024DB0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802759F8-CADE-4F75-BB75-B7E15ED213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21E6C-F6A7-42F1-AC59-3C0715B02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D2AC-1F70-4D7A-A425-8925AA5E3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C1D0-60E5-449B-B536-0A6F9D0BE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47CC3EE-4A30-491D-AED7-8E84172326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1C543CF7-F7E5-4AF5-B895-9216DDA0C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5" r:id="rId1"/>
    <p:sldLayoutId id="214748570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CC93B47-C248-49E3-AC9A-5D0AD3350082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EE546B4A-4145-4CD3-82E8-FF1FBC8750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>
              <a:extLst>
                <a:ext uri="{FF2B5EF4-FFF2-40B4-BE49-F238E27FC236}">
                  <a16:creationId xmlns:a16="http://schemas.microsoft.com/office/drawing/2014/main" id="{5C8164B9-5647-4E78-BC0D-AB6D49FEE44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9B61A249-7C7C-4CDF-9DA1-C069C060EE3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>
              <a:extLst>
                <a:ext uri="{FF2B5EF4-FFF2-40B4-BE49-F238E27FC236}">
                  <a16:creationId xmlns:a16="http://schemas.microsoft.com/office/drawing/2014/main" id="{84405227-F8B4-41DA-8B76-5F2E0B36831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>
              <a:extLst>
                <a:ext uri="{FF2B5EF4-FFF2-40B4-BE49-F238E27FC236}">
                  <a16:creationId xmlns:a16="http://schemas.microsoft.com/office/drawing/2014/main" id="{4A95F0A5-A40E-49A8-A2E9-8E75CBA031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>
              <a:extLst>
                <a:ext uri="{FF2B5EF4-FFF2-40B4-BE49-F238E27FC236}">
                  <a16:creationId xmlns:a16="http://schemas.microsoft.com/office/drawing/2014/main" id="{B61EC3C3-B7B8-4AEE-8755-B271281A747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5D5E915A-D23A-43D5-8DFF-1DB96A313C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6DA2-E9F4-4856-807A-68C01D274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8F0-E2AA-4806-80C8-FD2DFEFA5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B64B-8826-4BB3-A316-705BEB01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5FB6C4-3B36-47C9-9CCF-3428F112CB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30F3C6EB-7651-4B45-99AF-5D058F6E33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7" r:id="rId1"/>
    <p:sldLayoutId id="214748570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04DD55-954E-477D-AA29-AD09788A108C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123" name="Group 15">
            <a:extLst>
              <a:ext uri="{FF2B5EF4-FFF2-40B4-BE49-F238E27FC236}">
                <a16:creationId xmlns:a16="http://schemas.microsoft.com/office/drawing/2014/main" id="{36298156-9221-4C5A-AB66-456111A1EB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5129" name="Freeform 14">
              <a:extLst>
                <a:ext uri="{FF2B5EF4-FFF2-40B4-BE49-F238E27FC236}">
                  <a16:creationId xmlns:a16="http://schemas.microsoft.com/office/drawing/2014/main" id="{61FD2CB4-53E7-4362-9EBC-38C35DCD1E4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18">
              <a:extLst>
                <a:ext uri="{FF2B5EF4-FFF2-40B4-BE49-F238E27FC236}">
                  <a16:creationId xmlns:a16="http://schemas.microsoft.com/office/drawing/2014/main" id="{B253844D-15C2-4AA3-9BE6-B220205FC2D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22">
              <a:extLst>
                <a:ext uri="{FF2B5EF4-FFF2-40B4-BE49-F238E27FC236}">
                  <a16:creationId xmlns:a16="http://schemas.microsoft.com/office/drawing/2014/main" id="{01DB0197-78F3-4F22-95E0-9F5ED8964D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26">
              <a:extLst>
                <a:ext uri="{FF2B5EF4-FFF2-40B4-BE49-F238E27FC236}">
                  <a16:creationId xmlns:a16="http://schemas.microsoft.com/office/drawing/2014/main" id="{B7137164-81C6-41D9-B04E-0330BE3E61F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133" name="Freeform 10">
              <a:extLst>
                <a:ext uri="{FF2B5EF4-FFF2-40B4-BE49-F238E27FC236}">
                  <a16:creationId xmlns:a16="http://schemas.microsoft.com/office/drawing/2014/main" id="{F96916BC-E08F-4D0F-97AA-F115FD28DD8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Title Placeholder 1">
            <a:extLst>
              <a:ext uri="{FF2B5EF4-FFF2-40B4-BE49-F238E27FC236}">
                <a16:creationId xmlns:a16="http://schemas.microsoft.com/office/drawing/2014/main" id="{75D6C846-3638-4A55-9BBF-961C18FBE0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B15B-1D0F-4526-B501-2E8ED6FD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D11D-14BB-4EB8-91AC-3F513B449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1BAF-9ACE-4271-81E2-870D4D39D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CCF032-6831-49CA-85E3-1BD858454E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DBF30115-CD64-46DA-B08A-0AF69FC181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9" r:id="rId1"/>
    <p:sldLayoutId id="214748571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G:\QQ截图201607142012副本.jpg">
            <a:extLst>
              <a:ext uri="{FF2B5EF4-FFF2-40B4-BE49-F238E27FC236}">
                <a16:creationId xmlns:a16="http://schemas.microsoft.com/office/drawing/2014/main" id="{89654C5A-52AA-4EB5-87D3-E0630AA48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87174D85-8C33-439D-BF3C-87A4EF61A5D3}"/>
              </a:ext>
            </a:extLst>
          </p:cNvPr>
          <p:cNvSpPr txBox="1">
            <a:spLocks noChangeArrowheads="1"/>
          </p:cNvSpPr>
          <p:nvPr/>
        </p:nvSpPr>
        <p:spPr>
          <a:xfrm>
            <a:off x="47164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第二章 </a:t>
            </a:r>
            <a:endParaRPr lang="en-US" altLang="zh-CN" sz="24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语言及其文法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8D657D-D659-4305-B166-A59D1F470174}"/>
              </a:ext>
            </a:extLst>
          </p:cNvPr>
          <p:cNvSpPr txBox="1">
            <a:spLocks noChangeArrowheads="1"/>
          </p:cNvSpPr>
          <p:nvPr/>
        </p:nvSpPr>
        <p:spPr>
          <a:xfrm>
            <a:off x="4643438" y="2711450"/>
            <a:ext cx="3675062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  <a:cs typeface="+mn-cs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  <a:cs typeface="+mn-cs"/>
              </a:rPr>
              <a:t>哈尔滨工业大学  陈鄞  单丽莉</a:t>
            </a:r>
            <a:endParaRPr lang="zh-CN" altLang="en-US" sz="2000" b="1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41E4C8-0EF2-4834-B892-AFF7F4F53ECE}"/>
              </a:ext>
            </a:extLst>
          </p:cNvPr>
          <p:cNvSpPr txBox="1">
            <a:spLocks noChangeArrowheads="1"/>
          </p:cNvSpPr>
          <p:nvPr/>
        </p:nvSpPr>
        <p:spPr>
          <a:xfrm>
            <a:off x="57499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编译系统</a:t>
            </a:r>
            <a:endParaRPr lang="zh-CN" altLang="en-US" sz="80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A75CD4-9A9C-4A78-B06B-963E64F2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" y="1693863"/>
            <a:ext cx="8070850" cy="1063625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字母表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>
                <a:solidFill>
                  <a:srgbClr val="FF0000"/>
                </a:solidFill>
                <a:cs typeface="Times New Roman" panose="02020603050405020304" pitchFamily="18" charset="0"/>
              </a:rPr>
              <a:t>正闭包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000" b="1" i="1">
                <a:solidFill>
                  <a:schemeClr val="tx1"/>
                </a:solidFill>
                <a:cs typeface="Times New Roman" panose="02020603050405020304" pitchFamily="18" charset="0"/>
              </a:rPr>
              <a:t>positive closure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30000">
                <a:solidFill>
                  <a:schemeClr val="tx1"/>
                </a:solidFill>
                <a:cs typeface="Times New Roman" panose="02020603050405020304" pitchFamily="18" charset="0"/>
              </a:rPr>
              <a:t>+ 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∪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3000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∪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30000">
                <a:solidFill>
                  <a:schemeClr val="tx1"/>
                </a:solidFill>
                <a:cs typeface="Times New Roman" panose="02020603050405020304" pitchFamily="18" charset="0"/>
              </a:rPr>
              <a:t>3 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∪ …</a:t>
            </a:r>
          </a:p>
          <a:p>
            <a:pPr eaLnBrk="1" hangingPunct="1"/>
            <a:endParaRPr lang="en-US" altLang="zh-CN" b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557" name="矩形 3">
            <a:extLst>
              <a:ext uri="{FF2B5EF4-FFF2-40B4-BE49-F238E27FC236}">
                <a16:creationId xmlns:a16="http://schemas.microsoft.com/office/drawing/2014/main" id="{5AEA3E4E-4159-456F-9FFE-604CF16B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2757488"/>
            <a:ext cx="6453187" cy="1385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例：</a:t>
            </a:r>
            <a:r>
              <a:rPr lang="el-GR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a, b, c, d 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en-US" altLang="zh-CN" sz="2800" b="1" baseline="30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{</a:t>
            </a:r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a, b, c, d, </a:t>
            </a:r>
          </a:p>
          <a:p>
            <a:pPr algn="ctr" eaLnBrk="1" hangingPunct="1">
              <a:defRPr/>
            </a:pPr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aa, ab, ac, ad, </a:t>
            </a:r>
            <a:r>
              <a:rPr lang="en-US" altLang="zh-CN" sz="28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ba</a:t>
            </a:r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bb, </a:t>
            </a:r>
            <a:r>
              <a:rPr lang="en-US" altLang="zh-CN" sz="28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bc</a:t>
            </a:r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bd, …, </a:t>
            </a:r>
          </a:p>
          <a:p>
            <a:pPr algn="r" eaLnBrk="1" hangingPunct="1">
              <a:defRPr/>
            </a:pPr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</a:t>
            </a:r>
            <a:r>
              <a:rPr lang="en-US" altLang="zh-CN" sz="28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aaa</a:t>
            </a:r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aab</a:t>
            </a:r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aac</a:t>
            </a:r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aad</a:t>
            </a:r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aba, </a:t>
            </a:r>
            <a:r>
              <a:rPr lang="en-US" altLang="zh-CN" sz="28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abb</a:t>
            </a:r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abc</a:t>
            </a:r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…}</a:t>
            </a: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F98B29C4-F9BD-43FF-9C5C-6F9D60E5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字母表上的运算</a:t>
            </a:r>
          </a:p>
        </p:txBody>
      </p:sp>
      <p:grpSp>
        <p:nvGrpSpPr>
          <p:cNvPr id="34821" name="组合 5">
            <a:extLst>
              <a:ext uri="{FF2B5EF4-FFF2-40B4-BE49-F238E27FC236}">
                <a16:creationId xmlns:a16="http://schemas.microsoft.com/office/drawing/2014/main" id="{8E293DE1-998E-4E0E-8FA3-22496429EBF4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C3E245F3-577A-4054-8433-7BAC8F0331F3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5" name="五边形 8">
              <a:extLst>
                <a:ext uri="{FF2B5EF4-FFF2-40B4-BE49-F238E27FC236}">
                  <a16:creationId xmlns:a16="http://schemas.microsoft.com/office/drawing/2014/main" id="{957CA008-5AEA-45C4-A732-55A53C694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22" name="内容占位符 1">
            <a:extLst>
              <a:ext uri="{FF2B5EF4-FFF2-40B4-BE49-F238E27FC236}">
                <a16:creationId xmlns:a16="http://schemas.microsoft.com/office/drawing/2014/main" id="{8359795D-4CDB-4702-95E5-6EFC6B01196E}"/>
              </a:ext>
            </a:extLst>
          </p:cNvPr>
          <p:cNvSpPr txBox="1">
            <a:spLocks/>
          </p:cNvSpPr>
          <p:nvPr/>
        </p:nvSpPr>
        <p:spPr bwMode="auto">
          <a:xfrm>
            <a:off x="642938" y="785813"/>
            <a:ext cx="7343775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字母表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∑</a:t>
            </a:r>
            <a:r>
              <a:rPr lang="en-US" altLang="zh-CN" sz="2500" b="1" baseline="-30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∑</a:t>
            </a:r>
            <a:r>
              <a:rPr lang="en-US" altLang="zh-CN" sz="2500" b="1" baseline="-30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乘积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product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5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字母表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∑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5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次幂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power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5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1484C4-F95E-4634-941B-E95287A838F8}"/>
              </a:ext>
            </a:extLst>
          </p:cNvPr>
          <p:cNvSpPr/>
          <p:nvPr/>
        </p:nvSpPr>
        <p:spPr>
          <a:xfrm>
            <a:off x="755650" y="4308475"/>
            <a:ext cx="7485063" cy="477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30000"/>
              </a:spcBef>
              <a:defRPr/>
            </a:pPr>
            <a:r>
              <a:rPr lang="zh-CN" altLang="en-US" sz="2500" b="1" dirty="0"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字母表的正闭包：所有长度大于</a:t>
            </a:r>
            <a:r>
              <a:rPr lang="en-US" altLang="zh-CN" sz="2500" b="1" dirty="0"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500" b="1" dirty="0"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的串构成的集合</a:t>
            </a:r>
            <a:endParaRPr lang="en-US" altLang="zh-CN" sz="2500" b="1" dirty="0">
              <a:latin typeface="华文楷体 (正文)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7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4C3D6E-23EC-4981-BA93-4D809D378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785813"/>
            <a:ext cx="7343775" cy="32258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字母表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-30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>
                <a:solidFill>
                  <a:srgbClr val="FF0000"/>
                </a:solidFill>
                <a:cs typeface="Times New Roman" panose="02020603050405020304" pitchFamily="18" charset="0"/>
              </a:rPr>
              <a:t>乘积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000" b="1" i="1">
                <a:solidFill>
                  <a:schemeClr val="tx1"/>
                </a:solidFill>
                <a:cs typeface="Times New Roman" panose="02020603050405020304" pitchFamily="18" charset="0"/>
              </a:rPr>
              <a:t>product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字母表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500" b="1" i="1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500" b="1">
                <a:solidFill>
                  <a:srgbClr val="FF0000"/>
                </a:solidFill>
                <a:cs typeface="Times New Roman" panose="02020603050405020304" pitchFamily="18" charset="0"/>
              </a:rPr>
              <a:t>次幂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000" b="1" i="1">
                <a:solidFill>
                  <a:schemeClr val="tx1"/>
                </a:solidFill>
                <a:cs typeface="Times New Roman" panose="02020603050405020304" pitchFamily="18" charset="0"/>
              </a:rPr>
              <a:t>power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字母表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>
                <a:solidFill>
                  <a:srgbClr val="FF0000"/>
                </a:solidFill>
                <a:cs typeface="Times New Roman" panose="02020603050405020304" pitchFamily="18" charset="0"/>
              </a:rPr>
              <a:t>正闭包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000" b="1" i="1">
                <a:solidFill>
                  <a:schemeClr val="tx1"/>
                </a:solidFill>
                <a:cs typeface="Times New Roman" panose="02020603050405020304" pitchFamily="18" charset="0"/>
              </a:rPr>
              <a:t>positive closure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字母表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>
                <a:solidFill>
                  <a:srgbClr val="FF0000"/>
                </a:solidFill>
                <a:cs typeface="Times New Roman" panose="02020603050405020304" pitchFamily="18" charset="0"/>
              </a:rPr>
              <a:t>克林闭包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cs typeface="Times New Roman" panose="02020603050405020304" pitchFamily="18" charset="0"/>
              </a:rPr>
              <a:t>Kleene closure</a:t>
            </a: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zh-CN" altLang="en-US" sz="2500" b="1" baseline="3000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sz="2500" b="1" baseline="30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30000">
                <a:solidFill>
                  <a:schemeClr val="tx1"/>
                </a:solidFill>
                <a:cs typeface="Times New Roman" panose="02020603050405020304" pitchFamily="18" charset="0"/>
              </a:rPr>
              <a:t>0 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∪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30000">
                <a:solidFill>
                  <a:schemeClr val="tx1"/>
                </a:solidFill>
                <a:cs typeface="Times New Roman" panose="02020603050405020304" pitchFamily="18" charset="0"/>
              </a:rPr>
              <a:t>+ 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30000">
                <a:solidFill>
                  <a:schemeClr val="tx1"/>
                </a:solidFill>
                <a:cs typeface="Times New Roman" panose="02020603050405020304" pitchFamily="18" charset="0"/>
              </a:rPr>
              <a:t>0 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∪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∪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3000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∪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30000">
                <a:solidFill>
                  <a:schemeClr val="tx1"/>
                </a:solidFill>
                <a:cs typeface="Times New Roman" panose="02020603050405020304" pitchFamily="18" charset="0"/>
              </a:rPr>
              <a:t>3 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∪ …</a:t>
            </a:r>
          </a:p>
          <a:p>
            <a:pPr eaLnBrk="1" hangingPunct="1">
              <a:lnSpc>
                <a:spcPts val="3500"/>
              </a:lnSpc>
            </a:pPr>
            <a:endParaRPr lang="en-US" altLang="zh-CN" b="1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</a:pP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4581" name="矩形 3">
            <a:extLst>
              <a:ext uri="{FF2B5EF4-FFF2-40B4-BE49-F238E27FC236}">
                <a16:creationId xmlns:a16="http://schemas.microsoft.com/office/drawing/2014/main" id="{50F1958B-DC28-4995-9355-36C1ED4C9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148013"/>
            <a:ext cx="5637212" cy="1246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 eaLnBrk="1" hangingPunct="1">
              <a:defRPr/>
            </a:pPr>
            <a:r>
              <a:rPr lang="zh-CN" altLang="en-US" sz="25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例：</a:t>
            </a:r>
            <a:r>
              <a:rPr lang="el-GR" altLang="zh-CN" sz="25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a, b, c, d </a:t>
            </a:r>
            <a:r>
              <a:rPr lang="en-US" altLang="zh-CN" sz="25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en-US" altLang="zh-CN" sz="2500" b="1" baseline="30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lang="en-US" altLang="zh-CN" sz="25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{</a:t>
            </a:r>
            <a:r>
              <a:rPr lang="el-GR" altLang="zh-CN" sz="2500" b="1" i="1" dirty="0">
                <a:solidFill>
                  <a:srgbClr val="C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ε</a:t>
            </a:r>
            <a:r>
              <a:rPr lang="el-GR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a, b, c, d, </a:t>
            </a:r>
          </a:p>
          <a:p>
            <a:pPr algn="ctr" eaLnBrk="1" hangingPunct="1">
              <a:defRPr/>
            </a:pPr>
            <a:r>
              <a:rPr lang="en-US" altLang="zh-CN" sz="25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aa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ab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ac, ad, </a:t>
            </a:r>
            <a:r>
              <a:rPr lang="en-US" altLang="zh-CN" sz="25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ba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bb, </a:t>
            </a:r>
            <a:r>
              <a:rPr lang="en-US" altLang="zh-CN" sz="25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bc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bd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…, </a:t>
            </a:r>
          </a:p>
          <a:p>
            <a:pPr algn="ctr" eaLnBrk="1" hangingPunct="1">
              <a:defRPr/>
            </a:pPr>
            <a:r>
              <a:rPr lang="en-US" altLang="zh-CN" sz="25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aaa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aab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aac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aad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aba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abb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5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abc</a:t>
            </a:r>
            <a:r>
              <a:rPr lang="en-US" altLang="zh-CN" sz="25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5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…}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F17F32-5590-43FD-A15F-D8B3B00DAB70}"/>
              </a:ext>
            </a:extLst>
          </p:cNvPr>
          <p:cNvSpPr/>
          <p:nvPr/>
        </p:nvSpPr>
        <p:spPr>
          <a:xfrm>
            <a:off x="1071563" y="4529138"/>
            <a:ext cx="7245350" cy="4619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  <a:defRPr/>
            </a:pPr>
            <a:r>
              <a:rPr lang="zh-CN" altLang="en-US" sz="2400" b="1" dirty="0">
                <a:latin typeface="华文楷体 (正文)"/>
                <a:ea typeface="楷体" pitchFamily="49" charset="-122"/>
                <a:cs typeface="Times New Roman" pitchFamily="18" charset="0"/>
              </a:rPr>
              <a:t>字母表的克林闭包：所有任意长度的串构成的集合</a:t>
            </a:r>
            <a:endParaRPr lang="en-US" altLang="zh-CN" sz="2400" b="1" dirty="0">
              <a:latin typeface="华文楷体 (正文)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19CFCA9F-752A-4F3F-927E-78EC42ED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字母表上的运算</a:t>
            </a:r>
          </a:p>
        </p:txBody>
      </p:sp>
      <p:grpSp>
        <p:nvGrpSpPr>
          <p:cNvPr id="36870" name="组合 5">
            <a:extLst>
              <a:ext uri="{FF2B5EF4-FFF2-40B4-BE49-F238E27FC236}">
                <a16:creationId xmlns:a16="http://schemas.microsoft.com/office/drawing/2014/main" id="{A999361D-1EFD-439C-932F-66F7E7D94E2E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40AB3D53-4C01-459A-A43E-7B1F35950240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2" name="五边形 8">
              <a:extLst>
                <a:ext uri="{FF2B5EF4-FFF2-40B4-BE49-F238E27FC236}">
                  <a16:creationId xmlns:a16="http://schemas.microsoft.com/office/drawing/2014/main" id="{4BC1293D-DBDE-464D-BF74-4CB679D6A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1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C044FD-CE17-480E-B4D7-CFE4A400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785813"/>
            <a:ext cx="7343775" cy="38735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设</a:t>
            </a:r>
            <a:r>
              <a:rPr lang="zh-CN" altLang="en-US" b="1" dirty="0">
                <a:solidFill>
                  <a:srgbClr val="0070C0"/>
                </a:solidFill>
              </a:rPr>
              <a:t>∑</a:t>
            </a:r>
            <a:r>
              <a:rPr lang="zh-CN" altLang="en-US" b="1" dirty="0">
                <a:solidFill>
                  <a:schemeClr val="tx1"/>
                </a:solidFill>
              </a:rPr>
              <a:t>是一个字母表，</a:t>
            </a:r>
            <a:r>
              <a:rPr lang="zh-CN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070C0"/>
                </a:solidFill>
              </a:rPr>
              <a:t>L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0070C0"/>
                </a:solidFill>
              </a:rPr>
              <a:t> ∑</a:t>
            </a:r>
            <a:r>
              <a:rPr lang="en-US" altLang="zh-CN" b="1" baseline="30000" dirty="0">
                <a:solidFill>
                  <a:srgbClr val="0070C0"/>
                </a:solidFill>
              </a:rPr>
              <a:t>*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</a:rPr>
              <a:t>L</a:t>
            </a:r>
            <a:r>
              <a:rPr lang="zh-CN" altLang="en-US" b="1" dirty="0">
                <a:solidFill>
                  <a:schemeClr val="tx1"/>
                </a:solidFill>
              </a:rPr>
              <a:t>称为字母表∑上的一个</a:t>
            </a:r>
            <a:r>
              <a:rPr lang="zh-CN" altLang="en-US" b="1" dirty="0">
                <a:solidFill>
                  <a:srgbClr val="FF0000"/>
                </a:solidFill>
              </a:rPr>
              <a:t>语言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Language</a:t>
            </a:r>
            <a:r>
              <a:rPr lang="zh-CN" altLang="en-US" b="1" dirty="0">
                <a:solidFill>
                  <a:schemeClr val="tx1"/>
                </a:solidFill>
              </a:rPr>
              <a:t>），</a:t>
            </a:r>
            <a:r>
              <a:rPr lang="zh-CN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70C0"/>
                </a:solidFill>
              </a:rPr>
              <a:t>x</a:t>
            </a:r>
            <a:r>
              <a:rPr lang="en-US" altLang="zh-CN" b="1" dirty="0" err="1">
                <a:solidFill>
                  <a:srgbClr val="0070C0"/>
                </a:solidFill>
              </a:rPr>
              <a:t>∈</a:t>
            </a:r>
            <a:r>
              <a:rPr lang="en-US" altLang="zh-CN" b="1" i="1" dirty="0" err="1">
                <a:solidFill>
                  <a:srgbClr val="0070C0"/>
                </a:solidFill>
              </a:rPr>
              <a:t>L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叫做</a:t>
            </a:r>
            <a:r>
              <a:rPr lang="en-US" altLang="zh-CN" b="1" i="1" dirty="0">
                <a:solidFill>
                  <a:schemeClr val="tx1"/>
                </a:solidFill>
              </a:rPr>
              <a:t>L</a:t>
            </a:r>
            <a:r>
              <a:rPr lang="zh-CN" altLang="en-US" b="1" dirty="0">
                <a:solidFill>
                  <a:schemeClr val="tx1"/>
                </a:solidFill>
              </a:rPr>
              <a:t>的一个</a:t>
            </a:r>
            <a:r>
              <a:rPr lang="zh-CN" altLang="en-US" b="1" dirty="0">
                <a:solidFill>
                  <a:srgbClr val="FF0000"/>
                </a:solidFill>
              </a:rPr>
              <a:t>句子</a:t>
            </a:r>
            <a:r>
              <a:rPr lang="zh-CN" altLang="en-US" b="1" dirty="0">
                <a:solidFill>
                  <a:schemeClr val="tx1"/>
                </a:solidFill>
              </a:rPr>
              <a:t>。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例：字母表</a:t>
            </a:r>
            <a:r>
              <a:rPr lang="en-US" altLang="zh-CN" b="1" dirty="0">
                <a:solidFill>
                  <a:schemeClr val="tx1"/>
                </a:solidFill>
              </a:rPr>
              <a:t>{0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1}</a:t>
            </a:r>
            <a:r>
              <a:rPr lang="zh-CN" altLang="en-US" b="1" dirty="0">
                <a:solidFill>
                  <a:schemeClr val="tx1"/>
                </a:solidFill>
              </a:rPr>
              <a:t>上的语言</a:t>
            </a:r>
          </a:p>
          <a:p>
            <a:pPr marL="0" indent="5651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{0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1}</a:t>
            </a:r>
          </a:p>
          <a:p>
            <a:pPr marL="0" indent="5651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{00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11}</a:t>
            </a:r>
          </a:p>
          <a:p>
            <a:pPr marL="0" indent="5651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{0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00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11}</a:t>
            </a:r>
          </a:p>
          <a:p>
            <a:pPr marL="0" indent="5651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{0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00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11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01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10}</a:t>
            </a:r>
          </a:p>
          <a:p>
            <a:pPr marL="0" indent="5651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{00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11}</a:t>
            </a:r>
            <a:r>
              <a:rPr lang="en-US" altLang="zh-CN" b="1" baseline="30000" dirty="0">
                <a:solidFill>
                  <a:schemeClr val="tx1"/>
                </a:solidFill>
              </a:rPr>
              <a:t>*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5651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{01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10}*</a:t>
            </a:r>
            <a:endParaRPr lang="en-US" altLang="zh-CN" b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19CFCA9F-752A-4F3F-927E-78EC42ED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语言的形式化定义</a:t>
            </a:r>
          </a:p>
        </p:txBody>
      </p:sp>
      <p:grpSp>
        <p:nvGrpSpPr>
          <p:cNvPr id="38916" name="组合 5">
            <a:extLst>
              <a:ext uri="{FF2B5EF4-FFF2-40B4-BE49-F238E27FC236}">
                <a16:creationId xmlns:a16="http://schemas.microsoft.com/office/drawing/2014/main" id="{145951B2-E55C-4F9B-A12E-AD8A88BD64D7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40AB3D53-4C01-459A-A43E-7B1F35950240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0" name="五边形 8">
              <a:extLst>
                <a:ext uri="{FF2B5EF4-FFF2-40B4-BE49-F238E27FC236}">
                  <a16:creationId xmlns:a16="http://schemas.microsoft.com/office/drawing/2014/main" id="{4A97C5C2-6ED4-4B32-AB7D-D29FF3898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52FA80B-FFBC-4DF3-867D-C64B2E2EBB27}"/>
              </a:ext>
            </a:extLst>
          </p:cNvPr>
          <p:cNvSpPr txBox="1"/>
          <p:nvPr/>
        </p:nvSpPr>
        <p:spPr>
          <a:xfrm>
            <a:off x="4810125" y="2408238"/>
            <a:ext cx="3497263" cy="8318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是某个字母表上任意个数的</a:t>
            </a:r>
            <a:r>
              <a:rPr lang="zh-CN" altLang="en-US" sz="24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串的集合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4C9194-FC77-49F3-B62F-344E6D70B583}"/>
              </a:ext>
            </a:extLst>
          </p:cNvPr>
          <p:cNvSpPr txBox="1"/>
          <p:nvPr/>
        </p:nvSpPr>
        <p:spPr>
          <a:xfrm>
            <a:off x="4284663" y="4010025"/>
            <a:ext cx="4562475" cy="830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可以包含</a:t>
            </a:r>
            <a:r>
              <a:rPr lang="zh-CN" altLang="en-US" sz="24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个串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句子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，也可以包含</a:t>
            </a:r>
            <a:r>
              <a:rPr lang="zh-CN" altLang="en-US" sz="24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无穷多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个串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句子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3C04A05-BE31-4AD1-A862-56EE61F39F92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A1E08F-C132-4108-BE5E-804986903FE0}"/>
              </a:ext>
            </a:extLst>
          </p:cNvPr>
          <p:cNvSpPr/>
          <p:nvPr/>
        </p:nvSpPr>
        <p:spPr>
          <a:xfrm>
            <a:off x="4500563" y="1357313"/>
            <a:ext cx="4357687" cy="2657475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文法的定义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语言的定义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文法的分类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 </a:t>
            </a:r>
            <a:r>
              <a:rPr lang="en-US" altLang="zh-CN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CFG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的语法分析树</a:t>
            </a:r>
          </a:p>
        </p:txBody>
      </p:sp>
      <p:pic>
        <p:nvPicPr>
          <p:cNvPr id="40964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457EC910-A6CF-45F2-ADF9-D362C36E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DC6F875-390B-434D-AA7B-3564E13181BF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340E094F-268B-4943-9811-35E15994A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785813"/>
            <a:ext cx="7097713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自然语言的例子</a:t>
            </a:r>
            <a:r>
              <a:rPr kumimoji="1"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——</a:t>
            </a:r>
            <a:r>
              <a:rPr kumimoji="1"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句子的构成规则</a:t>
            </a:r>
            <a:endParaRPr kumimoji="1"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句子  名词短语 动词短语</a:t>
            </a:r>
            <a:endParaRPr kumimoji="1" lang="en-US" altLang="zh-CN" sz="2300" b="1" dirty="0">
              <a:solidFill>
                <a:schemeClr val="tx1"/>
              </a:solidFill>
              <a:latin typeface="+mn-ea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名词短语  形容词 名词短语                  </a:t>
            </a:r>
            <a:endParaRPr kumimoji="1" lang="en-US" altLang="zh-CN" sz="2300" b="1" dirty="0">
              <a:solidFill>
                <a:schemeClr val="tx1"/>
              </a:solidFill>
              <a:latin typeface="+mn-ea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名词短语  名词                  </a:t>
            </a:r>
            <a:endParaRPr kumimoji="1" lang="en-US" altLang="zh-CN" sz="2300" b="1" dirty="0">
              <a:solidFill>
                <a:schemeClr val="tx1"/>
              </a:solidFill>
              <a:latin typeface="+mn-ea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动词短语  动词 名词短语</a:t>
            </a:r>
            <a:endParaRPr kumimoji="1" lang="en-US" altLang="zh-CN" sz="2300" b="1" dirty="0">
              <a:solidFill>
                <a:schemeClr val="tx1"/>
              </a:solidFill>
              <a:latin typeface="+mn-ea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23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</a:t>
            </a:r>
            <a:r>
              <a:rPr kumimoji="1"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形容词  </a:t>
            </a:r>
            <a:r>
              <a:rPr kumimoji="1" lang="en-US" altLang="zh-CN" sz="23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little | pretty</a:t>
            </a:r>
          </a:p>
          <a:p>
            <a:pPr lvl="1"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名词  </a:t>
            </a:r>
            <a:r>
              <a:rPr kumimoji="1" lang="en-US" altLang="zh-CN" sz="23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boy | girl  </a:t>
            </a:r>
          </a:p>
          <a:p>
            <a:pPr lvl="1"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23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</a:t>
            </a:r>
            <a:r>
              <a:rPr kumimoji="1"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名词  </a:t>
            </a:r>
            <a:r>
              <a:rPr kumimoji="1" lang="en-US" altLang="zh-CN" sz="23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apple</a:t>
            </a:r>
            <a:r>
              <a:rPr kumimoji="1" lang="zh-CN" altLang="en-US" sz="23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3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| pie</a:t>
            </a:r>
          </a:p>
          <a:p>
            <a:pPr lvl="1"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动词  </a:t>
            </a:r>
            <a:r>
              <a:rPr kumimoji="1" lang="en-US" altLang="zh-CN" sz="23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eats | watches</a:t>
            </a:r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AE9AD6FC-3C9F-4632-82CD-3C2E0BE9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2.2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文法的定义</a:t>
            </a:r>
          </a:p>
        </p:txBody>
      </p:sp>
      <p:sp>
        <p:nvSpPr>
          <p:cNvPr id="3" name="线形标注 2 2">
            <a:extLst>
              <a:ext uri="{FF2B5EF4-FFF2-40B4-BE49-F238E27FC236}">
                <a16:creationId xmlns:a16="http://schemas.microsoft.com/office/drawing/2014/main" id="{ED74A596-8429-4B37-93B5-794879C7E647}"/>
              </a:ext>
            </a:extLst>
          </p:cNvPr>
          <p:cNvSpPr/>
          <p:nvPr/>
        </p:nvSpPr>
        <p:spPr>
          <a:xfrm>
            <a:off x="4538663" y="3516313"/>
            <a:ext cx="4156075" cy="841375"/>
          </a:xfrm>
          <a:prstGeom prst="borderCallout2">
            <a:avLst>
              <a:gd name="adj1" fmla="val 18750"/>
              <a:gd name="adj2" fmla="val 223"/>
              <a:gd name="adj3" fmla="val 18750"/>
              <a:gd name="adj4" fmla="val -16667"/>
              <a:gd name="adj5" fmla="val 1931"/>
              <a:gd name="adj6" fmla="val -2666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没有尖括号的部分表示</a:t>
            </a:r>
            <a:r>
              <a:rPr lang="zh-CN" altLang="en-US" sz="25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语言的基本符号</a:t>
            </a:r>
          </a:p>
        </p:txBody>
      </p:sp>
      <p:sp>
        <p:nvSpPr>
          <p:cNvPr id="8" name="线形标注 2 7">
            <a:extLst>
              <a:ext uri="{FF2B5EF4-FFF2-40B4-BE49-F238E27FC236}">
                <a16:creationId xmlns:a16="http://schemas.microsoft.com/office/drawing/2014/main" id="{0C5517FF-B8C5-491A-A005-40FB860F38BA}"/>
              </a:ext>
            </a:extLst>
          </p:cNvPr>
          <p:cNvSpPr/>
          <p:nvPr/>
        </p:nvSpPr>
        <p:spPr>
          <a:xfrm>
            <a:off x="4449191" y="4443413"/>
            <a:ext cx="4659313" cy="500062"/>
          </a:xfrm>
          <a:prstGeom prst="borderCallout2">
            <a:avLst>
              <a:gd name="adj1" fmla="val 55187"/>
              <a:gd name="adj2" fmla="val -210"/>
              <a:gd name="adj3" fmla="val 55187"/>
              <a:gd name="adj4" fmla="val -35091"/>
              <a:gd name="adj5" fmla="val 12716"/>
              <a:gd name="adj6" fmla="val -55232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尖括号括起来部分称为</a:t>
            </a:r>
            <a:r>
              <a:rPr lang="zh-CN" altLang="en-US" sz="25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语法成分</a:t>
            </a:r>
            <a:endParaRPr lang="zh-CN" altLang="en-US" sz="25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3014" name="组合 6">
            <a:extLst>
              <a:ext uri="{FF2B5EF4-FFF2-40B4-BE49-F238E27FC236}">
                <a16:creationId xmlns:a16="http://schemas.microsoft.com/office/drawing/2014/main" id="{3CF80E61-2781-468E-88A1-59E27F1C4034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A70C9344-B843-4234-B5C8-5CDAEFEEC60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6" name="五边形 9">
              <a:extLst>
                <a:ext uri="{FF2B5EF4-FFF2-40B4-BE49-F238E27FC236}">
                  <a16:creationId xmlns:a16="http://schemas.microsoft.com/office/drawing/2014/main" id="{2259194E-0452-4AA2-B034-32D8C7B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3" name="Rectangle 3">
            <a:extLst>
              <a:ext uri="{FF2B5EF4-FFF2-40B4-BE49-F238E27FC236}">
                <a16:creationId xmlns:a16="http://schemas.microsoft.com/office/drawing/2014/main" id="{A0AAA05F-D223-492F-9D48-EB6C912A6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3087" y="1643063"/>
            <a:ext cx="8058149" cy="2152650"/>
          </a:xfrm>
        </p:spPr>
        <p:txBody>
          <a:bodyPr rtlCol="0">
            <a:normAutofit/>
          </a:bodyPr>
          <a:lstStyle/>
          <a:p>
            <a:pPr marL="457200" lvl="1" indent="0"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终结符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terminal symbol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文法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所定义的语言的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基本符号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，有时也称为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token</a:t>
            </a:r>
          </a:p>
          <a:p>
            <a:pPr lvl="1" indent="-274320" algn="just" eaLnBrk="1" fontAlgn="auto" hangingPunct="1">
              <a:lnSpc>
                <a:spcPct val="1200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: </a:t>
            </a:r>
            <a:r>
              <a:rPr kumimoji="1"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kumimoji="1" lang="en-US" altLang="zh-CN" sz="2400" b="1" i="1" baseline="-25000" dirty="0">
                <a:solidFill>
                  <a:schemeClr val="tx1"/>
                </a:solidFill>
                <a:cs typeface="Times New Roman" pitchFamily="18" charset="0"/>
              </a:rPr>
              <a:t>T </a:t>
            </a:r>
            <a:r>
              <a:rPr kumimoji="1"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kumimoji="1"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{ </a:t>
            </a:r>
            <a:r>
              <a:rPr kumimoji="1" lang="en-US" altLang="zh-CN" sz="24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apple, boy, eats, </a:t>
            </a:r>
            <a:r>
              <a:rPr kumimoji="1"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little, pretty, girl, pie, watches</a:t>
            </a:r>
            <a:r>
              <a:rPr kumimoji="1" lang="en-US" altLang="zh-CN" sz="24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}</a:t>
            </a:r>
          </a:p>
          <a:p>
            <a:pPr lvl="1" indent="-274320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sz="2500" dirty="0">
              <a:latin typeface="+mn-ea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C5F6210-2F92-4D86-90B7-DCFED37CB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文法的形式化定义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语言的有穷描述</a:t>
            </a:r>
          </a:p>
        </p:txBody>
      </p:sp>
      <p:grpSp>
        <p:nvGrpSpPr>
          <p:cNvPr id="45060" name="组合 6">
            <a:extLst>
              <a:ext uri="{FF2B5EF4-FFF2-40B4-BE49-F238E27FC236}">
                <a16:creationId xmlns:a16="http://schemas.microsoft.com/office/drawing/2014/main" id="{375B3136-09FE-47FC-9008-9C2D9F49432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>
              <a:extLst>
                <a:ext uri="{FF2B5EF4-FFF2-40B4-BE49-F238E27FC236}">
                  <a16:creationId xmlns:a16="http://schemas.microsoft.com/office/drawing/2014/main" id="{0F844277-8DB4-47C9-853E-4CA04D66B24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3" name="五边形 9">
              <a:extLst>
                <a:ext uri="{FF2B5EF4-FFF2-40B4-BE49-F238E27FC236}">
                  <a16:creationId xmlns:a16="http://schemas.microsoft.com/office/drawing/2014/main" id="{2725720F-F457-4270-AA1B-3FEE78916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B9391334-699F-4F08-8FDA-8FD55D118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727075"/>
            <a:ext cx="798671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Clr>
                <a:srgbClr val="3333CC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=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P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endParaRPr lang="zh-CN" altLang="en-US" sz="2500" b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 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：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终结符集合 </a:t>
            </a:r>
            <a:r>
              <a:rPr kumimoji="1" lang="en-US" altLang="zh-CN" sz="2500" b="1" dirty="0">
                <a:latin typeface="+mn-ea"/>
                <a:ea typeface="+mn-ea"/>
                <a:cs typeface="Times New Roman" pitchFamily="18" charset="0"/>
              </a:rPr>
              <a:t>( 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字母表 </a:t>
            </a:r>
            <a:r>
              <a:rPr kumimoji="1" lang="en-US" altLang="zh-CN" sz="2500" b="1" dirty="0"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zh-CN" sz="2500" b="1" dirty="0"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3" name="Rectangle 3">
            <a:extLst>
              <a:ext uri="{FF2B5EF4-FFF2-40B4-BE49-F238E27FC236}">
                <a16:creationId xmlns:a16="http://schemas.microsoft.com/office/drawing/2014/main" id="{09902507-0A7A-4B3A-8B9F-2A960CDC9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2071688"/>
            <a:ext cx="7929563" cy="2346325"/>
          </a:xfrm>
        </p:spPr>
        <p:txBody>
          <a:bodyPr rtlCol="0">
            <a:normAutofit/>
          </a:bodyPr>
          <a:lstStyle/>
          <a:p>
            <a:pPr marL="457200" lvl="1" indent="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2500" b="1" dirty="0">
                <a:solidFill>
                  <a:srgbClr val="FF0000"/>
                </a:solidFill>
                <a:latin typeface="楷体" pitchFamily="49" charset="-122"/>
              </a:rPr>
              <a:t>非终结符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</a:rPr>
              <a:t>nontermina</a:t>
            </a:r>
            <a:r>
              <a:rPr lang="en-US" altLang="zh-CN" sz="2000" b="1" i="1" spc="300" dirty="0" err="1">
                <a:solidFill>
                  <a:schemeClr val="tx1"/>
                </a:solidFill>
                <a:ea typeface="楷体_GB2312" pitchFamily="49" charset="-122"/>
              </a:rPr>
              <a:t>l</a:t>
            </a:r>
            <a:r>
              <a:rPr lang="en-US" altLang="zh-CN" sz="2000" b="1" spc="300" dirty="0">
                <a:solidFill>
                  <a:schemeClr val="tx1"/>
                </a:solidFill>
              </a:rPr>
              <a:t>)</a:t>
            </a:r>
            <a:r>
              <a:rPr lang="zh-CN" altLang="en-US" sz="2500" b="1" spc="300" dirty="0">
                <a:solidFill>
                  <a:schemeClr val="tx1"/>
                </a:solidFill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</a:rPr>
              <a:t>是用来表示</a:t>
            </a:r>
            <a:r>
              <a:rPr lang="zh-CN" altLang="en-US" sz="2500" b="1" dirty="0">
                <a:solidFill>
                  <a:srgbClr val="0070C0"/>
                </a:solidFill>
              </a:rPr>
              <a:t>语法成分</a:t>
            </a:r>
            <a:r>
              <a:rPr lang="zh-CN" altLang="en-US" sz="2500" b="1" dirty="0">
                <a:solidFill>
                  <a:schemeClr val="tx1"/>
                </a:solidFill>
              </a:rPr>
              <a:t>的符号，有时也称为“</a:t>
            </a:r>
            <a:r>
              <a:rPr lang="zh-CN" altLang="en-US" sz="2500" b="1" dirty="0">
                <a:solidFill>
                  <a:srgbClr val="0070C0"/>
                </a:solidFill>
              </a:rPr>
              <a:t>语法变量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 indent="-274320" eaLnBrk="1" fontAlgn="auto" hangingPunct="1">
              <a:lnSpc>
                <a:spcPct val="1200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latin typeface="楷体" pitchFamily="49" charset="-122"/>
              </a:rPr>
              <a:t>例</a:t>
            </a:r>
            <a:r>
              <a:rPr kumimoji="1" lang="en-US" altLang="zh-CN" sz="2400" b="1" dirty="0">
                <a:solidFill>
                  <a:schemeClr val="tx1"/>
                </a:solidFill>
                <a:latin typeface="楷体" pitchFamily="49" charset="-122"/>
              </a:rPr>
              <a:t>: </a:t>
            </a:r>
            <a:r>
              <a:rPr kumimoji="1" lang="en-US" altLang="zh-CN" sz="2400" b="1" i="1" dirty="0">
                <a:solidFill>
                  <a:schemeClr val="tx1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i="1" baseline="-25000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1" lang="en-US" altLang="zh-CN" sz="2400" b="1" baseline="-250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= { 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solidFill>
                  <a:schemeClr val="tx1"/>
                </a:solidFill>
                <a:sym typeface="Symbol" pitchFamily="18" charset="2"/>
              </a:rPr>
              <a:t>句子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en-US" altLang="zh-CN" sz="2400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</a:t>
            </a:r>
            <a:r>
              <a:rPr kumimoji="1" lang="zh-CN" altLang="en-US" sz="2400" b="1" dirty="0">
                <a:solidFill>
                  <a:schemeClr val="tx1"/>
                </a:solidFill>
                <a:sym typeface="Symbol" pitchFamily="18" charset="2"/>
              </a:rPr>
              <a:t>名词短语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en-US" altLang="zh-CN" sz="2400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</a:t>
            </a:r>
            <a:r>
              <a:rPr kumimoji="1" lang="zh-CN" altLang="en-US" sz="2400" b="1" dirty="0">
                <a:solidFill>
                  <a:schemeClr val="tx1"/>
                </a:solidFill>
                <a:sym typeface="Symbol" pitchFamily="18" charset="2"/>
              </a:rPr>
              <a:t>动词短语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en-US" altLang="zh-CN" sz="2400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</a:t>
            </a:r>
            <a:r>
              <a:rPr kumimoji="1" lang="zh-CN" altLang="en-US" sz="2400" b="1" dirty="0">
                <a:solidFill>
                  <a:schemeClr val="tx1"/>
                </a:solidFill>
                <a:sym typeface="Symbol" pitchFamily="18" charset="2"/>
              </a:rPr>
              <a:t>名词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en-US" altLang="zh-CN" sz="2400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,  </a:t>
            </a:r>
            <a:r>
              <a:rPr kumimoji="1" lang="en-US" altLang="zh-CN" sz="2400" b="1" dirty="0">
                <a:solidFill>
                  <a:schemeClr val="tx1"/>
                </a:solidFill>
                <a:sym typeface="Symbol" pitchFamily="18" charset="2"/>
              </a:rPr>
              <a:t>&lt;</a:t>
            </a:r>
            <a:r>
              <a:rPr kumimoji="1" lang="zh-CN" altLang="en-US" sz="2400" b="1" dirty="0">
                <a:solidFill>
                  <a:schemeClr val="tx1"/>
                </a:solidFill>
                <a:sym typeface="Symbol" pitchFamily="18" charset="2"/>
              </a:rPr>
              <a:t>动词</a:t>
            </a:r>
            <a:r>
              <a:rPr kumimoji="1" lang="en-US" altLang="zh-CN" sz="2400" b="1" dirty="0">
                <a:solidFill>
                  <a:schemeClr val="tx1"/>
                </a:solidFill>
                <a:sym typeface="Symbol" pitchFamily="18" charset="2"/>
              </a:rPr>
              <a:t>&gt;, &lt;</a:t>
            </a:r>
            <a:r>
              <a:rPr kumimoji="1" lang="zh-CN" altLang="en-US" sz="2400" b="1" dirty="0">
                <a:solidFill>
                  <a:schemeClr val="tx1"/>
                </a:solidFill>
                <a:sym typeface="Symbol" pitchFamily="18" charset="2"/>
              </a:rPr>
              <a:t>形容词</a:t>
            </a:r>
            <a:r>
              <a:rPr kumimoji="1" lang="en-US" altLang="zh-CN" sz="2400" b="1" dirty="0">
                <a:solidFill>
                  <a:schemeClr val="tx1"/>
                </a:solidFill>
                <a:sym typeface="Symbol" pitchFamily="18" charset="2"/>
              </a:rPr>
              <a:t>&gt; 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}</a:t>
            </a:r>
            <a:endParaRPr lang="zh-CN" altLang="en-US" sz="1600" dirty="0">
              <a:ea typeface="楷体_GB2312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11B973-526A-41EC-B584-8636BB2F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725488"/>
            <a:ext cx="79867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Clr>
                <a:srgbClr val="3333CC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=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P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endParaRPr lang="zh-CN" altLang="en-US" sz="2500" b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 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：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终结符集合</a:t>
            </a:r>
            <a:endParaRPr lang="en-US" altLang="zh-CN" sz="2500" b="1" dirty="0">
              <a:latin typeface="+mn-ea"/>
              <a:ea typeface="+mn-ea"/>
              <a:cs typeface="Times New Roman" pitchFamily="18" charset="0"/>
            </a:endParaRPr>
          </a:p>
          <a:p>
            <a:pPr marL="273050" indent="-273050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：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非终结符集合</a:t>
            </a:r>
            <a:endParaRPr kumimoji="1" lang="en-US" altLang="zh-CN" sz="25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D98A60-2995-4514-9C95-14B987503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文法的形式化定义</a:t>
            </a:r>
          </a:p>
        </p:txBody>
      </p:sp>
      <p:grpSp>
        <p:nvGrpSpPr>
          <p:cNvPr id="47109" name="组合 6">
            <a:extLst>
              <a:ext uri="{FF2B5EF4-FFF2-40B4-BE49-F238E27FC236}">
                <a16:creationId xmlns:a16="http://schemas.microsoft.com/office/drawing/2014/main" id="{1E9F51A2-2132-4ACA-9852-356857BFB6A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EF642941-9D98-420D-A2FE-24D50E95AEF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1" name="五边形 9">
              <a:extLst>
                <a:ext uri="{FF2B5EF4-FFF2-40B4-BE49-F238E27FC236}">
                  <a16:creationId xmlns:a16="http://schemas.microsoft.com/office/drawing/2014/main" id="{6F479205-1FF3-4294-9D2F-BFB6CA984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3" name="Rectangle 3">
            <a:extLst>
              <a:ext uri="{FF2B5EF4-FFF2-40B4-BE49-F238E27FC236}">
                <a16:creationId xmlns:a16="http://schemas.microsoft.com/office/drawing/2014/main" id="{43BAC5E2-2EF8-4C79-89BC-8B2A6D7C8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3786188"/>
            <a:ext cx="8535988" cy="1306512"/>
          </a:xfrm>
        </p:spPr>
        <p:txBody>
          <a:bodyPr/>
          <a:lstStyle/>
          <a:p>
            <a:pPr lvl="2" algn="just" eaLnBrk="1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r>
              <a:rPr lang="el-GR" altLang="zh-CN" b="1" i="1" dirty="0">
                <a:solidFill>
                  <a:srgbClr val="0070C0"/>
                </a:solidFill>
                <a:cs typeface="Times New Roman" pitchFamily="18" charset="0"/>
              </a:rPr>
              <a:t>α</a:t>
            </a:r>
            <a:r>
              <a:rPr lang="el-GR" altLang="zh-CN" b="1" dirty="0">
                <a:solidFill>
                  <a:schemeClr val="tx1"/>
                </a:solidFill>
                <a:cs typeface="Times New Roman" pitchFamily="18" charset="0"/>
              </a:rPr>
              <a:t>∈(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∪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itchFamily="18" charset="0"/>
              </a:rPr>
              <a:t>+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，且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中至少包含一个</a:t>
            </a:r>
            <a:r>
              <a:rPr lang="en-US" altLang="zh-CN" b="1" i="1" dirty="0">
                <a:solidFill>
                  <a:srgbClr val="0070C0"/>
                </a:solidFill>
                <a:cs typeface="Times New Roman" pitchFamily="18" charset="0"/>
              </a:rPr>
              <a:t>V</a:t>
            </a:r>
            <a:r>
              <a:rPr lang="en-US" altLang="zh-CN" b="1" i="1" baseline="-25000" dirty="0">
                <a:solidFill>
                  <a:srgbClr val="0070C0"/>
                </a:solidFill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中的元素：称为产生式的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头</a:t>
            </a:r>
            <a:r>
              <a:rPr lang="en-US" altLang="zh-CN" sz="16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itchFamily="18" charset="0"/>
              </a:rPr>
              <a:t>hea</a:t>
            </a:r>
            <a:r>
              <a:rPr lang="en-US" altLang="zh-CN" sz="1600" b="1" i="1" spc="300" dirty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en-US" altLang="zh-CN" sz="1600" b="1" spc="300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左部</a:t>
            </a:r>
            <a:r>
              <a:rPr lang="en-US" altLang="zh-CN" sz="16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itchFamily="18" charset="0"/>
              </a:rPr>
              <a:t>left side</a:t>
            </a:r>
            <a:r>
              <a:rPr lang="en-US" altLang="zh-CN" sz="16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16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2" algn="just" eaLnBrk="1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r>
              <a:rPr lang="el-GR" altLang="zh-CN" b="1" i="1" dirty="0">
                <a:solidFill>
                  <a:srgbClr val="0070C0"/>
                </a:solidFill>
                <a:cs typeface="Times New Roman" pitchFamily="18" charset="0"/>
              </a:rPr>
              <a:t>β</a:t>
            </a:r>
            <a:r>
              <a:rPr lang="el-GR" altLang="zh-CN" b="1" dirty="0">
                <a:solidFill>
                  <a:schemeClr val="tx1"/>
                </a:solidFill>
                <a:cs typeface="Times New Roman" pitchFamily="18" charset="0"/>
              </a:rPr>
              <a:t>∈(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∪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：称为产生式的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体</a:t>
            </a:r>
            <a:r>
              <a:rPr lang="en-US" altLang="zh-CN" sz="16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itchFamily="18" charset="0"/>
              </a:rPr>
              <a:t>body</a:t>
            </a:r>
            <a:r>
              <a:rPr lang="en-US" altLang="zh-CN" sz="16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右部</a:t>
            </a:r>
            <a:r>
              <a:rPr lang="en-US" altLang="zh-CN" sz="16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itchFamily="18" charset="0"/>
              </a:rPr>
              <a:t>right side</a:t>
            </a:r>
            <a:r>
              <a:rPr lang="en-US" altLang="zh-CN" sz="16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16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FF7B25-72B1-4CF5-AB61-1605990D4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6" y="2500312"/>
            <a:ext cx="8072438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274320" indent="-274320" algn="just" eaLnBrk="1" fontAlgn="auto" hangingPunct="1">
              <a:lnSpc>
                <a:spcPts val="31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产生式</a:t>
            </a:r>
            <a:r>
              <a:rPr lang="en-US" altLang="zh-CN" sz="2400" b="1" dirty="0">
                <a:latin typeface="+mn-ea"/>
                <a:ea typeface="+mn-ea"/>
                <a:cs typeface="+mn-cs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production</a:t>
            </a:r>
            <a:r>
              <a:rPr lang="en-US" altLang="zh-CN" sz="2400" b="1" dirty="0">
                <a:latin typeface="+mn-ea"/>
                <a:ea typeface="+mn-ea"/>
                <a:cs typeface="+mn-cs"/>
              </a:rPr>
              <a:t>)</a:t>
            </a:r>
            <a:r>
              <a:rPr kumimoji="1" lang="zh-CN" altLang="en-US" sz="2400" b="1" dirty="0">
                <a:latin typeface="+mn-ea"/>
                <a:ea typeface="+mn-ea"/>
                <a:cs typeface="+mn-cs"/>
              </a:rPr>
              <a:t>描述了将</a:t>
            </a:r>
            <a:r>
              <a:rPr kumimoji="1" lang="zh-CN" altLang="en-US" sz="2400" b="1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终结符</a:t>
            </a:r>
            <a:r>
              <a:rPr kumimoji="1" lang="zh-CN" altLang="en-US" sz="2400" b="1" dirty="0">
                <a:latin typeface="+mn-ea"/>
                <a:ea typeface="+mn-ea"/>
                <a:cs typeface="+mn-cs"/>
              </a:rPr>
              <a:t>和</a:t>
            </a:r>
            <a:r>
              <a:rPr kumimoji="1" lang="zh-CN" altLang="en-US" sz="2400" b="1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非终结符</a:t>
            </a:r>
            <a:r>
              <a:rPr kumimoji="1" lang="zh-CN" altLang="en-US" sz="2400" b="1" dirty="0">
                <a:latin typeface="+mn-ea"/>
                <a:ea typeface="+mn-ea"/>
                <a:cs typeface="+mn-cs"/>
              </a:rPr>
              <a:t>组合成</a:t>
            </a:r>
            <a:r>
              <a:rPr kumimoji="1" lang="zh-CN" altLang="en-US" sz="2400" b="1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串</a:t>
            </a:r>
            <a:r>
              <a:rPr kumimoji="1" lang="zh-CN" altLang="en-US" sz="2400" b="1" dirty="0">
                <a:latin typeface="+mn-ea"/>
                <a:ea typeface="+mn-ea"/>
                <a:cs typeface="+mn-cs"/>
              </a:rPr>
              <a:t>的方法。</a:t>
            </a:r>
            <a:endParaRPr kumimoji="1" lang="en-US" altLang="zh-CN" sz="2400" b="1" dirty="0">
              <a:latin typeface="+mn-ea"/>
              <a:ea typeface="+mn-ea"/>
              <a:cs typeface="+mn-cs"/>
            </a:endParaRPr>
          </a:p>
          <a:p>
            <a:pPr marL="274320" indent="-274320" algn="just"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>
                <a:latin typeface="+mn-ea"/>
                <a:ea typeface="+mn-ea"/>
                <a:cs typeface="+mn-cs"/>
              </a:rPr>
              <a:t>    </a:t>
            </a:r>
            <a:r>
              <a:rPr kumimoji="1" lang="zh-CN" altLang="en-US" sz="2400" b="1" dirty="0">
                <a:latin typeface="+mn-ea"/>
                <a:ea typeface="+mn-ea"/>
                <a:cs typeface="+mn-cs"/>
              </a:rPr>
              <a:t>产生式的一般形式：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itchFamily="18" charset="0"/>
              </a:rPr>
              <a:t> α→β</a:t>
            </a:r>
            <a:r>
              <a:rPr kumimoji="1" lang="en-US" altLang="zh-CN" sz="2400" b="1" dirty="0">
                <a:latin typeface="+mn-ea"/>
                <a:ea typeface="+mn-ea"/>
                <a:cs typeface="+mn-cs"/>
              </a:rPr>
              <a:t>     </a:t>
            </a:r>
            <a:r>
              <a:rPr kumimoji="1" lang="zh-CN" altLang="en-US" sz="2400" b="1" dirty="0">
                <a:latin typeface="+mn-ea"/>
                <a:ea typeface="+mn-ea"/>
                <a:cs typeface="+mn-cs"/>
              </a:rPr>
              <a:t>，</a:t>
            </a:r>
            <a:r>
              <a:rPr kumimoji="1" lang="en-US" altLang="zh-CN" sz="2400" b="1" dirty="0"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读作：</a:t>
            </a:r>
            <a:r>
              <a:rPr kumimoji="1"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定义为</a:t>
            </a:r>
            <a:r>
              <a:rPr kumimoji="1"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 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0961D31-0710-4D54-928C-16A8F4E0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725488"/>
            <a:ext cx="7986713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Clr>
                <a:srgbClr val="3333CC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=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P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endParaRPr lang="zh-CN" altLang="en-US" sz="2500" b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 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：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终结符集合</a:t>
            </a:r>
            <a:endParaRPr lang="en-US" altLang="zh-CN" sz="2500" b="1" dirty="0">
              <a:latin typeface="+mn-ea"/>
              <a:ea typeface="+mn-ea"/>
              <a:cs typeface="Times New Roman" pitchFamily="18" charset="0"/>
            </a:endParaRPr>
          </a:p>
          <a:p>
            <a:pPr marL="273050" indent="-273050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：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非终结符集合</a:t>
            </a:r>
            <a:endParaRPr kumimoji="1" lang="en-US" altLang="zh-CN" sz="2500" b="1" dirty="0">
              <a:latin typeface="+mn-ea"/>
              <a:ea typeface="+mn-ea"/>
              <a:cs typeface="Times New Roman" pitchFamily="18" charset="0"/>
            </a:endParaRPr>
          </a:p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P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 ：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产生式集合</a:t>
            </a:r>
            <a:endParaRPr kumimoji="1" lang="en-US" altLang="zh-CN" sz="25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4A4A4078-7277-4BA0-96D4-96E0DC8A6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231900"/>
            <a:ext cx="1787525" cy="5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∩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Φ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609F764-1315-4B79-B078-D63E284F8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文法的形式化定义</a:t>
            </a:r>
          </a:p>
        </p:txBody>
      </p:sp>
      <p:grpSp>
        <p:nvGrpSpPr>
          <p:cNvPr id="49159" name="组合 6">
            <a:extLst>
              <a:ext uri="{FF2B5EF4-FFF2-40B4-BE49-F238E27FC236}">
                <a16:creationId xmlns:a16="http://schemas.microsoft.com/office/drawing/2014/main" id="{BF4F34D8-D59D-419B-90BC-FA88C2937B6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2" name="五边形 11">
              <a:extLst>
                <a:ext uri="{FF2B5EF4-FFF2-40B4-BE49-F238E27FC236}">
                  <a16:creationId xmlns:a16="http://schemas.microsoft.com/office/drawing/2014/main" id="{57D0B5AA-1403-4FCD-9D91-3F8DEABC1FC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五边形 9">
              <a:extLst>
                <a:ext uri="{FF2B5EF4-FFF2-40B4-BE49-F238E27FC236}">
                  <a16:creationId xmlns:a16="http://schemas.microsoft.com/office/drawing/2014/main" id="{2964040E-3FC3-4E9A-AD7B-EF38AE82C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EF66217-5C6E-40DE-8959-7EDF24AED576}"/>
              </a:ext>
            </a:extLst>
          </p:cNvPr>
          <p:cNvSpPr/>
          <p:nvPr/>
        </p:nvSpPr>
        <p:spPr>
          <a:xfrm>
            <a:off x="3562350" y="1852613"/>
            <a:ext cx="4250010" cy="517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：称为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的文法符号集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46A844-66A7-4B41-B247-84E96C366108}"/>
              </a:ext>
            </a:extLst>
          </p:cNvPr>
          <p:cNvSpPr/>
          <p:nvPr/>
        </p:nvSpPr>
        <p:spPr>
          <a:xfrm>
            <a:off x="5580112" y="1231900"/>
            <a:ext cx="2232248" cy="5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都是有穷集合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3" name="Rectangle 3">
            <a:extLst>
              <a:ext uri="{FF2B5EF4-FFF2-40B4-BE49-F238E27FC236}">
                <a16:creationId xmlns:a16="http://schemas.microsoft.com/office/drawing/2014/main" id="{7E688924-67C5-42AA-A3F4-3A30FFEE8B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6" y="2500312"/>
            <a:ext cx="8072438" cy="2519709"/>
          </a:xfrm>
        </p:spPr>
        <p:txBody>
          <a:bodyPr rtlCol="0">
            <a:normAutofit/>
          </a:bodyPr>
          <a:lstStyle/>
          <a:p>
            <a:pPr marL="274320" indent="-274320" algn="just" eaLnBrk="1" fontAlgn="auto" hangingPunct="1">
              <a:lnSpc>
                <a:spcPts val="3100"/>
              </a:lnSpc>
              <a:spcAft>
                <a:spcPts val="0"/>
              </a:spcAft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	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产生式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production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  <a:latin typeface="+mn-ea"/>
              </a:rPr>
              <a:t>描述了将终结符和非终结符组合成串的方法。</a:t>
            </a:r>
            <a:endParaRPr kumimoji="1" lang="en-US" altLang="zh-CN" b="1" dirty="0">
              <a:solidFill>
                <a:schemeClr val="tx1"/>
              </a:solidFill>
              <a:latin typeface="+mn-ea"/>
            </a:endParaRPr>
          </a:p>
          <a:p>
            <a:pPr marL="457200" lvl="1" indent="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kumimoji="1" lang="zh-CN" altLang="en-US" b="1" dirty="0">
                <a:solidFill>
                  <a:schemeClr val="tx1"/>
                </a:solidFill>
                <a:latin typeface="+mn-ea"/>
              </a:rPr>
              <a:t>例：</a:t>
            </a:r>
            <a:r>
              <a:rPr kumimoji="1" lang="en-US" altLang="zh-CN" b="1" dirty="0">
                <a:solidFill>
                  <a:schemeClr val="tx1"/>
                </a:solidFill>
                <a:latin typeface="+mn-ea"/>
                <a:cs typeface="楷体_GB2312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P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kumimoji="1" lang="en-US" altLang="zh-CN" b="1" dirty="0">
                <a:solidFill>
                  <a:schemeClr val="tx1"/>
                </a:solidFill>
                <a:latin typeface="+mn-ea"/>
                <a:cs typeface="楷体_GB2312"/>
              </a:rPr>
              <a:t>   </a:t>
            </a:r>
            <a:r>
              <a:rPr kumimoji="1" lang="zh-CN" altLang="en-US" b="1" dirty="0">
                <a:solidFill>
                  <a:schemeClr val="tx1"/>
                </a:solidFill>
                <a:latin typeface="+mn-ea"/>
                <a:cs typeface="楷体_GB2312"/>
                <a:sym typeface="Symbol" panose="05050102010706020507" pitchFamily="18" charset="2"/>
              </a:rPr>
              <a:t></a:t>
            </a:r>
            <a:r>
              <a:rPr kumimoji="1" lang="zh-CN" altLang="en-US" b="1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句子</a:t>
            </a:r>
            <a:r>
              <a:rPr kumimoji="1" lang="zh-CN" altLang="en-US" b="1" dirty="0">
                <a:solidFill>
                  <a:schemeClr val="tx1"/>
                </a:solidFill>
                <a:latin typeface="+mn-ea"/>
                <a:cs typeface="楷体_GB2312"/>
                <a:sym typeface="Symbol" panose="05050102010706020507" pitchFamily="18" charset="2"/>
              </a:rPr>
              <a:t>  </a:t>
            </a:r>
            <a:r>
              <a:rPr kumimoji="1" lang="zh-CN" altLang="en-US" b="1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名词短语</a:t>
            </a:r>
            <a:r>
              <a:rPr kumimoji="1" lang="zh-CN" altLang="en-US" b="1" dirty="0">
                <a:solidFill>
                  <a:schemeClr val="tx1"/>
                </a:solidFill>
                <a:latin typeface="+mn-ea"/>
                <a:cs typeface="楷体_GB2312"/>
                <a:sym typeface="Symbol" panose="05050102010706020507" pitchFamily="18" charset="2"/>
              </a:rPr>
              <a:t> </a:t>
            </a:r>
            <a:r>
              <a:rPr kumimoji="1" lang="zh-CN" altLang="en-US" b="1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动词短</a:t>
            </a:r>
            <a:r>
              <a:rPr kumimoji="1" lang="en-US" altLang="zh-CN" b="1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,                                      </a:t>
            </a:r>
          </a:p>
          <a:p>
            <a:pPr marL="457200" lvl="1" indent="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b="1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                      </a:t>
            </a:r>
            <a:r>
              <a:rPr kumimoji="1" lang="zh-CN" altLang="en-US" b="1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名词短语 形容词 名词短语，</a:t>
            </a:r>
            <a:endParaRPr kumimoji="1" lang="en-US" altLang="zh-CN" b="1" dirty="0">
              <a:solidFill>
                <a:schemeClr val="tx1"/>
              </a:solidFill>
              <a:latin typeface="+mn-ea"/>
              <a:sym typeface="Symbol" panose="05050102010706020507" pitchFamily="18" charset="2"/>
            </a:endParaRPr>
          </a:p>
          <a:p>
            <a:pPr marL="457200" lvl="1" indent="0" eaLnBrk="1" fontAlgn="auto" hangingPunct="1">
              <a:lnSpc>
                <a:spcPts val="2500"/>
              </a:lnSpc>
              <a:spcAft>
                <a:spcPts val="0"/>
              </a:spcAft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b="1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                                   </a:t>
            </a:r>
            <a:r>
              <a:rPr kumimoji="1" lang="zh-CN" altLang="en-US" b="1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…                                         </a:t>
            </a:r>
            <a:endParaRPr kumimoji="1" lang="en-US" altLang="zh-CN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DD217D-1111-4930-A224-7C8E42938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725488"/>
            <a:ext cx="7986713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Clr>
                <a:srgbClr val="3333CC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=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P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endParaRPr lang="zh-CN" altLang="en-US" sz="2500" b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 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：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终结符集合</a:t>
            </a:r>
            <a:endParaRPr lang="en-US" altLang="zh-CN" sz="2500" b="1" dirty="0">
              <a:latin typeface="+mn-ea"/>
              <a:ea typeface="+mn-ea"/>
              <a:cs typeface="Times New Roman" pitchFamily="18" charset="0"/>
            </a:endParaRPr>
          </a:p>
          <a:p>
            <a:pPr marL="273050" indent="-273050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：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非终结符集合</a:t>
            </a:r>
            <a:endParaRPr kumimoji="1" lang="en-US" altLang="zh-CN" sz="2500" b="1" dirty="0">
              <a:latin typeface="+mn-ea"/>
              <a:ea typeface="+mn-ea"/>
              <a:cs typeface="Times New Roman" pitchFamily="18" charset="0"/>
            </a:endParaRPr>
          </a:p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P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 ：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产生式集合</a:t>
            </a:r>
            <a:endParaRPr kumimoji="1" lang="en-US" altLang="zh-CN" sz="25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ACFAB1F-B0F3-49BD-BCCE-321C66F25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文法的形式化定义</a:t>
            </a:r>
          </a:p>
        </p:txBody>
      </p:sp>
      <p:grpSp>
        <p:nvGrpSpPr>
          <p:cNvPr id="51205" name="组合 6">
            <a:extLst>
              <a:ext uri="{FF2B5EF4-FFF2-40B4-BE49-F238E27FC236}">
                <a16:creationId xmlns:a16="http://schemas.microsoft.com/office/drawing/2014/main" id="{240F794A-602E-4D8D-99B3-C580B13690F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0" name="五边形 9">
              <a:extLst>
                <a:ext uri="{FF2B5EF4-FFF2-40B4-BE49-F238E27FC236}">
                  <a16:creationId xmlns:a16="http://schemas.microsoft.com/office/drawing/2014/main" id="{BA32891D-29AE-4D7F-A98C-E88D056EAF8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8" name="五边形 9">
              <a:extLst>
                <a:ext uri="{FF2B5EF4-FFF2-40B4-BE49-F238E27FC236}">
                  <a16:creationId xmlns:a16="http://schemas.microsoft.com/office/drawing/2014/main" id="{796B5B5C-4EFB-4ED3-844F-E10AD21FD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双大括号 1">
            <a:extLst>
              <a:ext uri="{FF2B5EF4-FFF2-40B4-BE49-F238E27FC236}">
                <a16:creationId xmlns:a16="http://schemas.microsoft.com/office/drawing/2014/main" id="{10832C77-F58F-4A63-B2CB-71A27D36D8A1}"/>
              </a:ext>
            </a:extLst>
          </p:cNvPr>
          <p:cNvSpPr/>
          <p:nvPr/>
        </p:nvSpPr>
        <p:spPr>
          <a:xfrm>
            <a:off x="2273300" y="3365499"/>
            <a:ext cx="5107012" cy="1008063"/>
          </a:xfrm>
          <a:prstGeom prst="brace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3" name="Rectangle 3">
            <a:extLst>
              <a:ext uri="{FF2B5EF4-FFF2-40B4-BE49-F238E27FC236}">
                <a16:creationId xmlns:a16="http://schemas.microsoft.com/office/drawing/2014/main" id="{33B39B11-F9C8-4237-971A-E96E96876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3000375"/>
            <a:ext cx="8358188" cy="1803400"/>
          </a:xfrm>
        </p:spPr>
        <p:txBody>
          <a:bodyPr/>
          <a:lstStyle/>
          <a:p>
            <a:pPr marL="457200" lvl="1" indent="0" algn="just" eaLnBrk="1" hangingPunct="1">
              <a:lnSpc>
                <a:spcPct val="12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∈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kumimoji="1"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。</a:t>
            </a:r>
            <a:r>
              <a:rPr kumimoji="1" lang="zh-CN" altLang="en-US" sz="2500" b="1" dirty="0">
                <a:solidFill>
                  <a:srgbClr val="FF0000"/>
                </a:solidFill>
                <a:latin typeface="+mn-ea"/>
              </a:rPr>
              <a:t>开始符号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start symbo</a:t>
            </a:r>
            <a:r>
              <a:rPr lang="en-US" altLang="zh-CN" sz="2000" b="1" i="1" spc="300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en-US" altLang="zh-CN" sz="2000" b="1" spc="3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1" lang="zh-CN" altLang="en-US" sz="2500" b="1" dirty="0">
                <a:solidFill>
                  <a:schemeClr val="tx1"/>
                </a:solidFill>
                <a:latin typeface="+mn-ea"/>
              </a:rPr>
              <a:t>表示的是该文法中最大的语法成分</a:t>
            </a:r>
            <a:endParaRPr lang="en-US" altLang="zh-CN" sz="2500" b="1" i="1" dirty="0">
              <a:solidFill>
                <a:schemeClr val="tx1"/>
              </a:solidFill>
              <a:latin typeface="+mn-ea"/>
              <a:cs typeface="楷体_GB2312"/>
            </a:endParaRPr>
          </a:p>
          <a:p>
            <a:pPr marL="457200" lvl="1" indent="0" algn="just" eaLnBrk="1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例：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 =</a:t>
            </a:r>
            <a:r>
              <a:rPr kumimoji="1" lang="zh-CN" altLang="en-US" sz="25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 句子 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2F7A18B-34A5-49A8-923B-026C4DBF0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725488"/>
            <a:ext cx="7986713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Clr>
                <a:srgbClr val="3333CC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=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P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endParaRPr lang="zh-CN" altLang="en-US" sz="2500" b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 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：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终结符集合</a:t>
            </a:r>
            <a:endParaRPr lang="en-US" altLang="zh-CN" sz="2500" b="1" dirty="0">
              <a:latin typeface="+mn-ea"/>
              <a:ea typeface="+mn-ea"/>
              <a:cs typeface="Times New Roman" pitchFamily="18" charset="0"/>
            </a:endParaRPr>
          </a:p>
          <a:p>
            <a:pPr marL="273050" indent="-273050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：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非终结符集合</a:t>
            </a:r>
            <a:endParaRPr kumimoji="1" lang="en-US" altLang="zh-CN" sz="2500" b="1" dirty="0">
              <a:latin typeface="+mn-ea"/>
              <a:ea typeface="+mn-ea"/>
              <a:cs typeface="Times New Roman" pitchFamily="18" charset="0"/>
            </a:endParaRPr>
          </a:p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P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 ：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产生式集合</a:t>
            </a:r>
            <a:endParaRPr kumimoji="1" lang="en-US" altLang="zh-CN" sz="2500" b="1" dirty="0">
              <a:latin typeface="+mn-ea"/>
              <a:ea typeface="+mn-ea"/>
              <a:cs typeface="Times New Roman" pitchFamily="18" charset="0"/>
            </a:endParaRPr>
          </a:p>
          <a:p>
            <a:pPr marL="273050" indent="-273050" algn="just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</a:t>
            </a:r>
            <a:r>
              <a:rPr lang="zh-CN" altLang="en-US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 </a:t>
            </a:r>
            <a:r>
              <a:rPr kumimoji="1"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：</a:t>
            </a:r>
            <a:r>
              <a:rPr kumimoji="1" lang="zh-CN" altLang="en-US" sz="2500" b="1" dirty="0">
                <a:latin typeface="+mn-ea"/>
                <a:ea typeface="+mn-ea"/>
                <a:cs typeface="Times New Roman" pitchFamily="18" charset="0"/>
              </a:rPr>
              <a:t>开始符号</a:t>
            </a:r>
            <a:endParaRPr kumimoji="1" lang="en-US" altLang="zh-CN" sz="25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zh-CN" altLang="en-US" sz="2500" dirty="0">
              <a:solidFill>
                <a:schemeClr val="tx2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7E15EEB-D005-4BBE-A62D-A328F962A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文法的形式化定义</a:t>
            </a:r>
          </a:p>
        </p:txBody>
      </p:sp>
      <p:grpSp>
        <p:nvGrpSpPr>
          <p:cNvPr id="53253" name="组合 6">
            <a:extLst>
              <a:ext uri="{FF2B5EF4-FFF2-40B4-BE49-F238E27FC236}">
                <a16:creationId xmlns:a16="http://schemas.microsoft.com/office/drawing/2014/main" id="{DAA2330F-F634-4930-8F19-C753FAD0AA36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6" name="五边形 15">
              <a:extLst>
                <a:ext uri="{FF2B5EF4-FFF2-40B4-BE49-F238E27FC236}">
                  <a16:creationId xmlns:a16="http://schemas.microsoft.com/office/drawing/2014/main" id="{7619A390-4794-409F-BAAF-EBA589993FB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55" name="五边形 9">
              <a:extLst>
                <a:ext uri="{FF2B5EF4-FFF2-40B4-BE49-F238E27FC236}">
                  <a16:creationId xmlns:a16="http://schemas.microsoft.com/office/drawing/2014/main" id="{C6AABD2A-6B77-41AC-B77A-A0A1D66C9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84AF7C-7699-4F92-A9EC-028DA7A0C266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A00AD3-86A5-493B-8C3A-A9491E9F1937}"/>
              </a:ext>
            </a:extLst>
          </p:cNvPr>
          <p:cNvSpPr/>
          <p:nvPr/>
        </p:nvSpPr>
        <p:spPr>
          <a:xfrm>
            <a:off x="4500563" y="1357313"/>
            <a:ext cx="4357687" cy="2657475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ts val="4000"/>
              </a:lnSpc>
              <a:defRPr/>
            </a:pPr>
            <a:r>
              <a:rPr lang="en-US" altLang="zh-CN" sz="2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2.1 </a:t>
            </a:r>
            <a:r>
              <a:rPr lang="zh-CN" altLang="en-US" sz="2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基本概念</a:t>
            </a:r>
          </a:p>
          <a:p>
            <a:pPr eaLnBrk="1" hangingPunct="1">
              <a:lnSpc>
                <a:spcPts val="4000"/>
              </a:lnSpc>
              <a:defRPr/>
            </a:pPr>
            <a:r>
              <a:rPr lang="en-US" altLang="zh-CN" sz="2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2.2 </a:t>
            </a:r>
            <a:r>
              <a:rPr lang="zh-CN" altLang="en-US" sz="2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文法的定义</a:t>
            </a:r>
          </a:p>
          <a:p>
            <a:pPr eaLnBrk="1" hangingPunct="1">
              <a:lnSpc>
                <a:spcPts val="4000"/>
              </a:lnSpc>
              <a:defRPr/>
            </a:pPr>
            <a:r>
              <a:rPr lang="en-US" altLang="zh-CN" sz="2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2.3 </a:t>
            </a:r>
            <a:r>
              <a:rPr lang="zh-CN" altLang="en-US" sz="2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语言的定义</a:t>
            </a:r>
          </a:p>
          <a:p>
            <a:pPr eaLnBrk="1" hangingPunct="1">
              <a:lnSpc>
                <a:spcPts val="4000"/>
              </a:lnSpc>
              <a:defRPr/>
            </a:pPr>
            <a:r>
              <a:rPr lang="en-US" altLang="zh-CN" sz="2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2.4 </a:t>
            </a:r>
            <a:r>
              <a:rPr lang="zh-CN" altLang="en-US" sz="2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文法的分类</a:t>
            </a:r>
          </a:p>
          <a:p>
            <a:pPr eaLnBrk="1" hangingPunct="1">
              <a:lnSpc>
                <a:spcPts val="4000"/>
              </a:lnSpc>
              <a:defRPr/>
            </a:pPr>
            <a:r>
              <a:rPr lang="en-US" altLang="zh-CN" sz="2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2.5 CFG</a:t>
            </a:r>
            <a:r>
              <a:rPr lang="zh-CN" altLang="en-US" sz="2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的语法分析树</a:t>
            </a:r>
          </a:p>
        </p:txBody>
      </p:sp>
      <p:pic>
        <p:nvPicPr>
          <p:cNvPr id="19460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19C12B36-39FA-4C14-9337-FBB80B3B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C965D4E-0743-4016-826F-C807808F8C92}"/>
              </a:ext>
            </a:extLst>
          </p:cNvPr>
          <p:cNvSpPr/>
          <p:nvPr/>
        </p:nvSpPr>
        <p:spPr>
          <a:xfrm>
            <a:off x="4143375" y="357188"/>
            <a:ext cx="29495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6BF6A9BF-2B25-4C22-82B9-4356C0173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0" y="725489"/>
            <a:ext cx="7986713" cy="2278310"/>
          </a:xfrm>
        </p:spPr>
        <p:txBody>
          <a:bodyPr/>
          <a:lstStyle/>
          <a:p>
            <a:pPr algn="just" eaLnBrk="1" hangingPunct="1">
              <a:lnSpc>
                <a:spcPts val="3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a typeface="楷体_GB2312"/>
                <a:cs typeface="Times New Roman" pitchFamily="18" charset="0"/>
              </a:rPr>
              <a:t>	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itchFamily="18" charset="0"/>
              </a:rPr>
              <a:t>T 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：</a:t>
            </a:r>
            <a:r>
              <a:rPr kumimoji="1"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终结符集合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：</a:t>
            </a:r>
            <a:r>
              <a:rPr kumimoji="1"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非终结符集合</a:t>
            </a:r>
            <a:endParaRPr kumimoji="1"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algn="just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  ：</a:t>
            </a:r>
            <a:r>
              <a:rPr kumimoji="1"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产生式集合</a:t>
            </a:r>
            <a:endParaRPr kumimoji="1"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algn="just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500" b="1" i="1" dirty="0">
                <a:solidFill>
                  <a:schemeClr val="tx1"/>
                </a:solidFill>
                <a:cs typeface="Times New Roman" pitchFamily="18" charset="0"/>
              </a:rPr>
              <a:t>  </a:t>
            </a:r>
            <a:r>
              <a:rPr kumimoji="1"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：</a:t>
            </a:r>
            <a:r>
              <a:rPr kumimoji="1"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开始符号</a:t>
            </a:r>
            <a:endParaRPr kumimoji="1"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Symbol" panose="05050102010706020507" pitchFamily="18" charset="2"/>
              <a:buNone/>
              <a:defRPr/>
            </a:pPr>
            <a:endParaRPr lang="zh-CN" altLang="en-US" sz="2500" dirty="0">
              <a:latin typeface="+mn-ea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CE43C5-72D8-4B3F-AE1A-4E3C78AF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3071813"/>
            <a:ext cx="4781549" cy="192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例：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 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 { id, +, *, (, ) }, {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}, 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)</a:t>
            </a:r>
          </a:p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 =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 → E + E ,     </a:t>
            </a:r>
          </a:p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	    E → E * E ,     </a:t>
            </a:r>
          </a:p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E → 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 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,</a:t>
            </a:r>
          </a:p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E → 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id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A9D10F-F65E-48BB-98EB-73D84AEA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56" y="3071813"/>
            <a:ext cx="2053432" cy="192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→ (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→ id</a:t>
            </a: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5EB4B5B9-3AD5-4DFD-8D07-ABFEBF97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706" y="1202924"/>
            <a:ext cx="3904705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约定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       在不引起歧义的前提下，可以只用产生式集合表示文法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G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，第一个产生式的头就是开始符号。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BC775FE7-1B8E-4DDB-95A0-F9A7C9D35011}"/>
              </a:ext>
            </a:extLst>
          </p:cNvPr>
          <p:cNvSpPr/>
          <p:nvPr/>
        </p:nvSpPr>
        <p:spPr>
          <a:xfrm>
            <a:off x="5076056" y="3939902"/>
            <a:ext cx="1490662" cy="42545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98E6A24-4676-4725-9914-A57ADBB0C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文法的形式化定义</a:t>
            </a:r>
          </a:p>
        </p:txBody>
      </p:sp>
      <p:grpSp>
        <p:nvGrpSpPr>
          <p:cNvPr id="55304" name="组合 6">
            <a:extLst>
              <a:ext uri="{FF2B5EF4-FFF2-40B4-BE49-F238E27FC236}">
                <a16:creationId xmlns:a16="http://schemas.microsoft.com/office/drawing/2014/main" id="{8AA90D31-A318-4C1E-90C3-D49C095E523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>
              <a:extLst>
                <a:ext uri="{FF2B5EF4-FFF2-40B4-BE49-F238E27FC236}">
                  <a16:creationId xmlns:a16="http://schemas.microsoft.com/office/drawing/2014/main" id="{D369F8C3-8738-43C1-999D-B85AA10D9684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6" name="五边形 9">
              <a:extLst>
                <a:ext uri="{FF2B5EF4-FFF2-40B4-BE49-F238E27FC236}">
                  <a16:creationId xmlns:a16="http://schemas.microsoft.com/office/drawing/2014/main" id="{30CC0421-A767-4C80-989C-CAA5100C9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43A5AED4-16A0-4541-8461-B14219FE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714375"/>
            <a:ext cx="8070850" cy="3225800"/>
          </a:xfrm>
        </p:spPr>
        <p:txBody>
          <a:bodyPr/>
          <a:lstStyle/>
          <a:p>
            <a:pPr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对一组有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相同左部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产生式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2500"/>
              </a:lnSpc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, … ,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5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endParaRPr lang="en-US" altLang="zh-CN" sz="2500" b="1" i="1" baseline="-30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500"/>
              </a:lnSpc>
              <a:buFont typeface="Wingdings" pitchFamily="2" charset="2"/>
              <a:buNone/>
              <a:defRPr/>
            </a:pPr>
            <a:r>
              <a:rPr lang="zh-CN" altLang="en-US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可以简记为：</a:t>
            </a:r>
            <a:endParaRPr lang="zh-CN" altLang="en-US" sz="25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2500"/>
              </a:lnSpc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| … |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500" b="1" i="1" baseline="-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endParaRPr lang="en-US" altLang="zh-CN" sz="2500" b="1" i="1" baseline="-30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4000"/>
              </a:lnSpc>
              <a:buFont typeface="Wingdings" pitchFamily="2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读作：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定义为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，或者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，或者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5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。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4000"/>
              </a:lnSpc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 β</a:t>
            </a:r>
            <a:r>
              <a:rPr lang="en-US" altLang="zh-CN" sz="25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500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称为</a:t>
            </a:r>
            <a:r>
              <a:rPr lang="el-GR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候选式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Candidate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</a:p>
          <a:p>
            <a:pPr eaLnBrk="1" hangingPunct="1">
              <a:buFont typeface="Symbol" panose="05050102010706020507" pitchFamily="18" charset="2"/>
              <a:buNone/>
              <a:defRPr/>
            </a:pPr>
            <a:endParaRPr lang="zh-CN" altLang="en-US" sz="2500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7651" name="标题 1">
            <a:extLst>
              <a:ext uri="{FF2B5EF4-FFF2-40B4-BE49-F238E27FC236}">
                <a16:creationId xmlns:a16="http://schemas.microsoft.com/office/drawing/2014/main" id="{412A2FC0-9C7B-4228-A990-CC8B31BA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产生式的简写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332B62C3-3860-4CD9-B951-FC803653FFB6}"/>
              </a:ext>
            </a:extLst>
          </p:cNvPr>
          <p:cNvSpPr/>
          <p:nvPr/>
        </p:nvSpPr>
        <p:spPr>
          <a:xfrm>
            <a:off x="3429000" y="4164013"/>
            <a:ext cx="588963" cy="2857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84541AA8-FEF8-43D0-BA2C-70A010CB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8" y="3470275"/>
            <a:ext cx="1741487" cy="1571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→ (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→ id</a:t>
            </a:r>
          </a:p>
        </p:txBody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82019E63-FF19-43C8-8B9A-0DC035780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073525"/>
            <a:ext cx="3935413" cy="447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) | id</a:t>
            </a:r>
          </a:p>
        </p:txBody>
      </p:sp>
      <p:grpSp>
        <p:nvGrpSpPr>
          <p:cNvPr id="58375" name="组合 6">
            <a:extLst>
              <a:ext uri="{FF2B5EF4-FFF2-40B4-BE49-F238E27FC236}">
                <a16:creationId xmlns:a16="http://schemas.microsoft.com/office/drawing/2014/main" id="{75E18801-9096-426C-84CD-04877CE4ADA5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556D7196-414D-4650-830B-0890ADC310B4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7" name="五边形 9">
              <a:extLst>
                <a:ext uri="{FF2B5EF4-FFF2-40B4-BE49-F238E27FC236}">
                  <a16:creationId xmlns:a16="http://schemas.microsoft.com/office/drawing/2014/main" id="{7C4F3FE7-8321-425C-8D8B-C1E4B5231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990" grpId="0" animBg="1"/>
      <p:bldP spid="419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5" name="Rectangle 3">
            <a:extLst>
              <a:ext uri="{FF2B5EF4-FFF2-40B4-BE49-F238E27FC236}">
                <a16:creationId xmlns:a16="http://schemas.microsoft.com/office/drawing/2014/main" id="{4A965E71-61AE-4965-99A4-F2494BD126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785813"/>
            <a:ext cx="7843838" cy="36576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下述符号是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终结符</a:t>
            </a:r>
            <a:endParaRPr lang="en-US" altLang="zh-CN" sz="2800" b="1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pPr marL="303213" lvl="1" indent="0" eaLnBrk="1" hangingPunct="1">
              <a:lnSpc>
                <a:spcPts val="4000"/>
              </a:lnSpc>
              <a:buClrTx/>
              <a:buNone/>
              <a:defRPr/>
            </a:pPr>
            <a:r>
              <a:rPr lang="en-US" altLang="zh-CN" sz="2500" b="1" spc="3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spc="300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spc="300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字母表中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排在前面的小写字母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，如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500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b</a:t>
            </a:r>
            <a:r>
              <a:rPr lang="zh-CN" altLang="en-US" sz="2500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</a:p>
          <a:p>
            <a:pPr marL="303213" lvl="1" indent="0" eaLnBrk="1" hangingPunct="1">
              <a:lnSpc>
                <a:spcPts val="4000"/>
              </a:lnSpc>
              <a:buClrTx/>
              <a:buNone/>
              <a:defRPr/>
            </a:pPr>
            <a:r>
              <a:rPr lang="en-US" altLang="zh-CN" sz="2500" b="1" spc="3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spc="300" dirty="0">
                <a:solidFill>
                  <a:schemeClr val="tx1"/>
                </a:solidFill>
                <a:cs typeface="Times New Roman" pitchFamily="18" charset="0"/>
              </a:rPr>
              <a:t>b</a:t>
            </a:r>
            <a:r>
              <a:rPr lang="en-US" altLang="zh-CN" sz="2500" b="1" spc="300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运算符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，如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+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*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等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03213" lvl="1" indent="0" eaLnBrk="1" hangingPunct="1">
              <a:lnSpc>
                <a:spcPts val="4000"/>
              </a:lnSpc>
              <a:buClrTx/>
              <a:buNone/>
              <a:defRPr/>
            </a:pPr>
            <a:r>
              <a:rPr lang="en-US" altLang="zh-CN" sz="2500" b="1" spc="3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spc="300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zh-CN" sz="2500" b="1" spc="300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标点符号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，如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括号、逗号等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303213" lvl="1" indent="0" eaLnBrk="1" hangingPunct="1">
              <a:lnSpc>
                <a:spcPts val="4000"/>
              </a:lnSpc>
              <a:buClrTx/>
              <a:buNone/>
              <a:defRPr/>
            </a:pPr>
            <a:r>
              <a:rPr lang="en-US" altLang="zh-CN" sz="2500" b="1" spc="3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spc="300" dirty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en-US" altLang="zh-CN" sz="2500" b="1" spc="300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数字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. . .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9</a:t>
            </a:r>
          </a:p>
          <a:p>
            <a:pPr marL="303213" lvl="1" indent="0" eaLnBrk="1" hangingPunct="1">
              <a:lnSpc>
                <a:spcPts val="4000"/>
              </a:lnSpc>
              <a:buClrTx/>
              <a:buNone/>
              <a:defRPr/>
            </a:pPr>
            <a:r>
              <a:rPr lang="en-US" altLang="zh-CN" sz="2500" b="1" spc="3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spc="300" dirty="0">
                <a:solidFill>
                  <a:schemeClr val="tx1"/>
                </a:solidFill>
                <a:cs typeface="Times New Roman" pitchFamily="18" charset="0"/>
              </a:rPr>
              <a:t>e</a:t>
            </a:r>
            <a:r>
              <a:rPr lang="en-US" altLang="zh-CN" sz="2500" b="1" spc="300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粗体字符串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，如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id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if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等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F5BD085-FC9E-48CC-B72A-60BEA3C96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符号约定</a:t>
            </a:r>
          </a:p>
        </p:txBody>
      </p:sp>
      <p:grpSp>
        <p:nvGrpSpPr>
          <p:cNvPr id="60420" name="组合 3">
            <a:extLst>
              <a:ext uri="{FF2B5EF4-FFF2-40B4-BE49-F238E27FC236}">
                <a16:creationId xmlns:a16="http://schemas.microsoft.com/office/drawing/2014/main" id="{D4A68B1F-DF09-4FE9-8F69-4E71B874604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>
              <a:extLst>
                <a:ext uri="{FF2B5EF4-FFF2-40B4-BE49-F238E27FC236}">
                  <a16:creationId xmlns:a16="http://schemas.microsoft.com/office/drawing/2014/main" id="{06317C91-989B-4CDE-A243-A2E5EEDFEF8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2" name="五边形 5">
              <a:extLst>
                <a:ext uri="{FF2B5EF4-FFF2-40B4-BE49-F238E27FC236}">
                  <a16:creationId xmlns:a16="http://schemas.microsoft.com/office/drawing/2014/main" id="{B2A0C95D-76B6-4DFE-9E2C-6FEE999B2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5" name="Rectangle 3">
            <a:extLst>
              <a:ext uri="{FF2B5EF4-FFF2-40B4-BE49-F238E27FC236}">
                <a16:creationId xmlns:a16="http://schemas.microsoft.com/office/drawing/2014/main" id="{8C410640-AD53-4EDB-A2F6-BCFC7CD80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858838"/>
            <a:ext cx="8072438" cy="3584575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下述符号是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非终结符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303213" lvl="1" indent="0" eaLnBrk="1" hangingPunct="1">
              <a:lnSpc>
                <a:spcPts val="4000"/>
              </a:lnSpc>
              <a:buClrTx/>
              <a:buNone/>
              <a:defRPr/>
            </a:pPr>
            <a:r>
              <a:rPr lang="en-US" altLang="zh-CN" sz="2500" b="1" spc="3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 spc="300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spc="300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字母表中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排在前面的大写字母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，如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C</a:t>
            </a:r>
          </a:p>
          <a:p>
            <a:pPr marL="303213" lvl="1" indent="0" eaLnBrk="1" hangingPunct="1">
              <a:lnSpc>
                <a:spcPts val="4000"/>
              </a:lnSpc>
              <a:buClrTx/>
              <a:buNone/>
              <a:defRPr/>
            </a:pPr>
            <a:r>
              <a:rPr lang="en-US" altLang="zh-CN" sz="2500" b="1" spc="3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 spc="300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spc="300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字母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。通常表示开始符号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03213" lvl="1" indent="0" eaLnBrk="1" hangingPunct="1">
              <a:lnSpc>
                <a:spcPts val="4000"/>
              </a:lnSpc>
              <a:buClrTx/>
              <a:buNone/>
              <a:defRPr/>
            </a:pPr>
            <a:r>
              <a:rPr lang="en-US" altLang="zh-CN" sz="2500" b="1" spc="3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 spc="300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500" b="1" spc="300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小写、斜体的名字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，如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expr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stmt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等</a:t>
            </a:r>
            <a:endParaRPr lang="en-US" altLang="zh-CN" sz="25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03213" lvl="1" indent="0" eaLnBrk="1" hangingPunct="1">
              <a:lnSpc>
                <a:spcPts val="4000"/>
              </a:lnSpc>
              <a:buClrTx/>
              <a:buNone/>
              <a:defRPr/>
            </a:pPr>
            <a:r>
              <a:rPr lang="en-US" altLang="zh-CN" sz="2500" b="1" spc="3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 spc="300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500" b="1" spc="300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代表程序构造的大写字母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。如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表达式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项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因子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zh-CN" altLang="en-US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sz="25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26CAED-D6D4-4A23-A464-9FD257BA1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符号约定</a:t>
            </a:r>
          </a:p>
        </p:txBody>
      </p:sp>
      <p:grpSp>
        <p:nvGrpSpPr>
          <p:cNvPr id="62468" name="组合 6">
            <a:extLst>
              <a:ext uri="{FF2B5EF4-FFF2-40B4-BE49-F238E27FC236}">
                <a16:creationId xmlns:a16="http://schemas.microsoft.com/office/drawing/2014/main" id="{C34AD30A-4928-4728-9B86-05A6377C654B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79EDEF35-2B4B-4E85-8361-62FA09C53E2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0" name="五边形 8">
              <a:extLst>
                <a:ext uri="{FF2B5EF4-FFF2-40B4-BE49-F238E27FC236}">
                  <a16:creationId xmlns:a16="http://schemas.microsoft.com/office/drawing/2014/main" id="{21402BB4-2312-48BE-A955-54E2E7B77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5" name="Rectangle 3">
            <a:extLst>
              <a:ext uri="{FF2B5EF4-FFF2-40B4-BE49-F238E27FC236}">
                <a16:creationId xmlns:a16="http://schemas.microsoft.com/office/drawing/2014/main" id="{6D0771FD-4A30-464E-8AD6-71B45EE77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7825" y="987425"/>
            <a:ext cx="9429750" cy="3671888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字母表中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排在后面的大写字母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（如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）                          表示</a:t>
            </a:r>
            <a:r>
              <a:rPr lang="zh-CN" altLang="en-US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文法符号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（即终结符或非终结符）</a:t>
            </a:r>
            <a:endParaRPr lang="en-US" altLang="zh-CN" sz="2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字母表中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排在后面的小写字母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（主要是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. . . 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）                 表示</a:t>
            </a:r>
            <a:r>
              <a:rPr lang="zh-CN" altLang="en-US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终结符号串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（包括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空串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endParaRPr lang="en-US" altLang="zh-CN" sz="2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小写希腊字母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，如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γ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，表示</a:t>
            </a:r>
            <a:r>
              <a:rPr lang="zh-CN" altLang="en-US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文法符号串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（包括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空串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endParaRPr lang="en-US" altLang="zh-CN" sz="2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除非特别说明，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第一个产生式的左部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就是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开始符号</a:t>
            </a:r>
            <a:endParaRPr lang="en-US" altLang="zh-CN" sz="26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200"/>
              </a:lnSpc>
              <a:defRPr/>
            </a:pPr>
            <a:endParaRPr lang="en-US" altLang="zh-CN" sz="2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353B57-2677-4486-88CA-0950B9E67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符号约定</a:t>
            </a:r>
          </a:p>
        </p:txBody>
      </p:sp>
      <p:grpSp>
        <p:nvGrpSpPr>
          <p:cNvPr id="64516" name="组合 10">
            <a:extLst>
              <a:ext uri="{FF2B5EF4-FFF2-40B4-BE49-F238E27FC236}">
                <a16:creationId xmlns:a16="http://schemas.microsoft.com/office/drawing/2014/main" id="{036AF7CF-B333-4C37-8C47-107A5564CEF9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2" name="五边形 11">
              <a:extLst>
                <a:ext uri="{FF2B5EF4-FFF2-40B4-BE49-F238E27FC236}">
                  <a16:creationId xmlns:a16="http://schemas.microsoft.com/office/drawing/2014/main" id="{82F64325-0179-4D6F-A505-E3980928ABC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18" name="五边形 12">
              <a:extLst>
                <a:ext uri="{FF2B5EF4-FFF2-40B4-BE49-F238E27FC236}">
                  <a16:creationId xmlns:a16="http://schemas.microsoft.com/office/drawing/2014/main" id="{C18E9F4B-9DC0-46E6-A074-C8A80AD0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文本框 3">
            <a:extLst>
              <a:ext uri="{FF2B5EF4-FFF2-40B4-BE49-F238E27FC236}">
                <a16:creationId xmlns:a16="http://schemas.microsoft.com/office/drawing/2014/main" id="{A42B78A5-2D2F-4464-A255-C4F03641CA3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1188" y="844550"/>
            <a:ext cx="79216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ts val="3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设文法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，请选择正确的大写字母编号填空。若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，若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2]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，若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∪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3]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，若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∪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)*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4]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)*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5]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i="1" baseline="-25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开始符号      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en-US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文法符号串           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非终结符    </a:t>
            </a:r>
            <a:endParaRPr lang="en-US" altLang="zh-CN" sz="3200" b="1" baseline="-25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终结符          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 </a:t>
            </a:r>
            <a:r>
              <a:rPr lang="zh-CN" altLang="en-US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非终结符号串      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F. </a:t>
            </a:r>
            <a:r>
              <a:rPr lang="zh-CN" altLang="en-US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终结符号串  </a:t>
            </a:r>
            <a:endParaRPr lang="en-US" altLang="zh-CN" sz="3200" b="1" baseline="-25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G.</a:t>
            </a:r>
            <a:r>
              <a:rPr lang="zh-CN" altLang="en-US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文法符号       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H. </a:t>
            </a:r>
            <a:r>
              <a:rPr lang="zh-CN" altLang="en-US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候选式                  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I. </a:t>
            </a:r>
            <a:r>
              <a:rPr lang="zh-CN" altLang="en-US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字母表  </a:t>
            </a:r>
            <a:endParaRPr lang="en-US" altLang="zh-CN" sz="3200" b="1" baseline="-25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34E5E5C-CD60-4F70-A1C8-4E5A7892758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86550" y="466090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66564" name="组合 9">
            <a:extLst>
              <a:ext uri="{FF2B5EF4-FFF2-40B4-BE49-F238E27FC236}">
                <a16:creationId xmlns:a16="http://schemas.microsoft.com/office/drawing/2014/main" id="{F71864DA-C5DD-4922-BA17-F9BC927B11E2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063E176B-BE7A-4B22-828E-F9439AC7D02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75000"/>
                      <a:lumMod val="8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EDDA50EA-8BE0-4644-8A1A-A57FED9F5CD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75000"/>
                      <a:lumMod val="8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6568" name="TypeText">
              <a:extLst>
                <a:ext uri="{FF2B5EF4-FFF2-40B4-BE49-F238E27FC236}">
                  <a16:creationId xmlns:a16="http://schemas.microsoft.com/office/drawing/2014/main" id="{23D6E8D2-A154-449C-8E14-A069C0FDB669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66569" name="TipText">
              <a:extLst>
                <a:ext uri="{FF2B5EF4-FFF2-40B4-BE49-F238E27FC236}">
                  <a16:creationId xmlns:a16="http://schemas.microsoft.com/office/drawing/2014/main" id="{F5BA2F95-E89D-48E3-984C-1FA25171703A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525905" y="109220"/>
              <a:ext cx="83956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6565" name="图片 2">
            <a:extLst>
              <a:ext uri="{FF2B5EF4-FFF2-40B4-BE49-F238E27FC236}">
                <a16:creationId xmlns:a16="http://schemas.microsoft.com/office/drawing/2014/main" id="{35CBA1F7-CF60-49E3-90A5-4795130177BB}"/>
              </a:ext>
            </a:extLst>
          </p:cNvPr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83EC747-8054-43C3-AF37-70CA5C9D252A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B7F89B-0C2B-4EA1-B78D-1F76155B95C1}"/>
              </a:ext>
            </a:extLst>
          </p:cNvPr>
          <p:cNvSpPr/>
          <p:nvPr/>
        </p:nvSpPr>
        <p:spPr>
          <a:xfrm>
            <a:off x="4500563" y="1357313"/>
            <a:ext cx="4357687" cy="2657475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文法的定义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语言的定义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文法的分类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 </a:t>
            </a:r>
            <a:r>
              <a:rPr lang="en-US" altLang="zh-CN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CFG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的语法分析树</a:t>
            </a:r>
          </a:p>
        </p:txBody>
      </p:sp>
      <p:pic>
        <p:nvPicPr>
          <p:cNvPr id="6758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CD4B70E6-60ED-4C13-88C2-E9837501D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B07E098-38EF-4FE6-B8CC-D8490605381C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6487F550-BBB9-4CCA-9536-5DFEA230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2.3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语言的定义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AF6A3D22-8E72-401F-8398-670B74A6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803275"/>
            <a:ext cx="5072062" cy="3554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>
              <a:lnSpc>
                <a:spcPts val="3000"/>
              </a:lnSpc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自然语言文法的例子：</a:t>
            </a:r>
            <a:endParaRPr kumimoji="1" lang="en-US" altLang="zh-CN" sz="2200" b="1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ts val="3000"/>
              </a:lnSpc>
              <a:buFont typeface="+mj-ea"/>
              <a:buAutoNum type="circleNumDbPlain"/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句子  名词短语 动词短语</a:t>
            </a:r>
            <a:endParaRPr kumimoji="1" lang="en-US" altLang="zh-CN" sz="2200" b="1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ts val="3000"/>
              </a:lnSpc>
              <a:buFont typeface="+mj-ea"/>
              <a:buAutoNum type="circleNumDbPlain"/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名词短语  形容词 名词短语</a:t>
            </a:r>
            <a:endParaRPr kumimoji="1" lang="en-US" altLang="zh-CN" sz="2200" b="1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ts val="3000"/>
              </a:lnSpc>
              <a:buFont typeface="+mj-ea"/>
              <a:buAutoNum type="circleNumDbPlain"/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名词短语  名词                  </a:t>
            </a:r>
            <a:endParaRPr kumimoji="1" lang="en-US" altLang="zh-CN" sz="2200" b="1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ts val="3000"/>
              </a:lnSpc>
              <a:buFont typeface="+mj-ea"/>
              <a:buAutoNum type="circleNumDbPlain"/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动词短语  动词 名词短语</a:t>
            </a:r>
            <a:endParaRPr kumimoji="1" lang="en-US" altLang="zh-CN" sz="2200" b="1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ts val="3000"/>
              </a:lnSpc>
              <a:buFont typeface="+mj-ea"/>
              <a:buAutoNum type="circleNumDbPlain"/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</a:t>
            </a:r>
            <a:r>
              <a:rPr kumimoji="1" lang="zh-CN" altLang="en-US" sz="22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形容词 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little | pretty</a:t>
            </a:r>
          </a:p>
          <a:p>
            <a:pPr marL="342900" lvl="1" indent="-342900" eaLnBrk="1" hangingPunct="1">
              <a:lnSpc>
                <a:spcPts val="3000"/>
              </a:lnSpc>
              <a:buFont typeface="+mj-ea"/>
              <a:buAutoNum type="circleNumDbPlain"/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名词 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boy</a:t>
            </a:r>
            <a:r>
              <a:rPr kumimoji="1" lang="en-US" altLang="zh-CN" sz="22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 |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girl  </a:t>
            </a:r>
          </a:p>
          <a:p>
            <a:pPr marL="342900" lvl="1" indent="-342900" eaLnBrk="1" hangingPunct="1">
              <a:lnSpc>
                <a:spcPts val="3000"/>
              </a:lnSpc>
              <a:buFont typeface="+mj-ea"/>
              <a:buAutoNum type="circleNumDbPlain"/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</a:t>
            </a:r>
            <a:r>
              <a:rPr kumimoji="1" lang="zh-CN" altLang="en-US" sz="22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名词 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apple</a:t>
            </a:r>
            <a:r>
              <a:rPr kumimoji="1" lang="zh-CN" altLang="en-US" sz="22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| pie</a:t>
            </a:r>
          </a:p>
          <a:p>
            <a:pPr marL="342900" lvl="1" indent="-342900" eaLnBrk="1" hangingPunct="1">
              <a:lnSpc>
                <a:spcPts val="3000"/>
              </a:lnSpc>
              <a:buFont typeface="+mj-ea"/>
              <a:buAutoNum type="circleNumDbPlain"/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动词 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eats | watches</a:t>
            </a:r>
          </a:p>
        </p:txBody>
      </p:sp>
      <p:sp>
        <p:nvSpPr>
          <p:cNvPr id="43013" name="矩形 3">
            <a:extLst>
              <a:ext uri="{FF2B5EF4-FFF2-40B4-BE49-F238E27FC236}">
                <a16:creationId xmlns:a16="http://schemas.microsoft.com/office/drawing/2014/main" id="{0C0D6DBE-95A8-4CC1-9A5E-C923E53F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4498975"/>
            <a:ext cx="3543300" cy="430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单词串：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little</a:t>
            </a:r>
            <a:r>
              <a:rPr kumimoji="1" lang="zh-CN" altLang="en-US" sz="2200" b="1" i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boy eats apple</a:t>
            </a:r>
            <a:r>
              <a:rPr kumimoji="1" lang="zh-CN" altLang="en-US" sz="2200" b="1" i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zh-CN" altLang="en-US" sz="22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9637" name="组合 5">
            <a:extLst>
              <a:ext uri="{FF2B5EF4-FFF2-40B4-BE49-F238E27FC236}">
                <a16:creationId xmlns:a16="http://schemas.microsoft.com/office/drawing/2014/main" id="{48DC92EE-E4B8-4F41-A910-8C71E7FAC3E4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6B07CE6C-FAE4-484E-96BE-CFB3BFCDDF8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0" name="五边形 8">
              <a:extLst>
                <a:ext uri="{FF2B5EF4-FFF2-40B4-BE49-F238E27FC236}">
                  <a16:creationId xmlns:a16="http://schemas.microsoft.com/office/drawing/2014/main" id="{A5BF4C98-6E3C-4AD3-B982-114F19F18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云形标注 1">
            <a:extLst>
              <a:ext uri="{FF2B5EF4-FFF2-40B4-BE49-F238E27FC236}">
                <a16:creationId xmlns:a16="http://schemas.microsoft.com/office/drawing/2014/main" id="{258A9476-4806-4DD4-86F0-62A71FE1170E}"/>
              </a:ext>
            </a:extLst>
          </p:cNvPr>
          <p:cNvSpPr/>
          <p:nvPr/>
        </p:nvSpPr>
        <p:spPr>
          <a:xfrm>
            <a:off x="4211638" y="2595563"/>
            <a:ext cx="4572000" cy="2014537"/>
          </a:xfrm>
          <a:prstGeom prst="cloudCallout">
            <a:avLst>
              <a:gd name="adj1" fmla="val -45425"/>
              <a:gd name="adj2" fmla="val 52296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有了文法，如何判定一个词串是否是满足文法规则的，合法的句子？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3EB57-D6E4-4D5E-8E0C-2E8B4530B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000125"/>
            <a:ext cx="8448675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给定文法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G=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sz="2800" b="1" i="1" baseline="-25000" dirty="0">
                <a:solidFill>
                  <a:schemeClr val="tx1"/>
                </a:solidFill>
                <a:cs typeface="Times New Roman" pitchFamily="18" charset="0"/>
              </a:rPr>
              <a:t>T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, V</a:t>
            </a:r>
            <a:r>
              <a:rPr lang="en-US" altLang="zh-CN" sz="2800" b="1" i="1" baseline="-25000" dirty="0">
                <a:solidFill>
                  <a:schemeClr val="tx1"/>
                </a:solidFill>
                <a:cs typeface="Times New Roman" pitchFamily="18" charset="0"/>
              </a:rPr>
              <a:t>N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, P , S 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，如果</a:t>
            </a:r>
            <a:r>
              <a:rPr lang="en-US" altLang="zh-CN" sz="2800" b="1" i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α→β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∈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 P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，那么可以将符号串</a:t>
            </a:r>
            <a:r>
              <a:rPr lang="el-GR" altLang="zh-CN" sz="2800" b="1" i="1" dirty="0">
                <a:solidFill>
                  <a:schemeClr val="tx1"/>
                </a:solidFill>
                <a:cs typeface="Times New Roman" pitchFamily="18" charset="0"/>
              </a:rPr>
              <a:t>γ</a:t>
            </a:r>
            <a:r>
              <a:rPr lang="en-US" altLang="zh-CN" sz="2800" b="1" i="1" dirty="0">
                <a:solidFill>
                  <a:srgbClr val="0070C0"/>
                </a:solidFill>
                <a:cs typeface="Times New Roman" pitchFamily="18" charset="0"/>
              </a:rPr>
              <a:t>α</a:t>
            </a:r>
            <a:r>
              <a:rPr lang="el-GR" altLang="zh-CN" sz="2800" b="1" i="1" dirty="0">
                <a:solidFill>
                  <a:schemeClr val="tx1"/>
                </a:solidFill>
                <a:cs typeface="Times New Roman" pitchFamily="18" charset="0"/>
              </a:rPr>
              <a:t>δ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中的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替换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为</a:t>
            </a:r>
            <a:r>
              <a:rPr lang="en-US" altLang="zh-CN" sz="2800" b="1" i="1" dirty="0">
                <a:solidFill>
                  <a:srgbClr val="0070C0"/>
                </a:solidFill>
                <a:cs typeface="Times New Roman" pitchFamily="18" charset="0"/>
              </a:rPr>
              <a:t>β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，也就是说，将</a:t>
            </a:r>
            <a:r>
              <a:rPr lang="el-GR" altLang="zh-CN" sz="2800" b="1" i="1" dirty="0">
                <a:solidFill>
                  <a:prstClr val="black"/>
                </a:solidFill>
                <a:cs typeface="Times New Roman" pitchFamily="18" charset="0"/>
              </a:rPr>
              <a:t>γ</a:t>
            </a:r>
            <a:r>
              <a:rPr lang="en-US" altLang="zh-CN" sz="2800" b="1" i="1" dirty="0">
                <a:solidFill>
                  <a:schemeClr val="accent2"/>
                </a:solidFill>
                <a:cs typeface="Times New Roman" pitchFamily="18" charset="0"/>
              </a:rPr>
              <a:t>α</a:t>
            </a:r>
            <a:r>
              <a:rPr lang="el-GR" altLang="zh-CN" sz="2800" b="1" i="1" dirty="0">
                <a:solidFill>
                  <a:prstClr val="black"/>
                </a:solidFill>
                <a:cs typeface="Times New Roman" pitchFamily="18" charset="0"/>
              </a:rPr>
              <a:t>δ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重写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rewrite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为</a:t>
            </a:r>
            <a:r>
              <a:rPr lang="el-GR" altLang="zh-CN" sz="2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γ</a:t>
            </a:r>
            <a:r>
              <a:rPr lang="en-US" altLang="zh-CN" sz="2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β</a:t>
            </a:r>
            <a:r>
              <a:rPr lang="el-GR" altLang="zh-CN" sz="2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δ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，记作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l-GR" altLang="zh-CN" sz="2800" b="1" i="1" dirty="0">
                <a:solidFill>
                  <a:schemeClr val="tx1"/>
                </a:solidFill>
                <a:cs typeface="Times New Roman" pitchFamily="18" charset="0"/>
              </a:rPr>
              <a:t>γ</a:t>
            </a:r>
            <a:r>
              <a:rPr lang="en-US" altLang="zh-CN" sz="2800" b="1" i="1" dirty="0">
                <a:solidFill>
                  <a:srgbClr val="0070C0"/>
                </a:solidFill>
                <a:cs typeface="Times New Roman" pitchFamily="18" charset="0"/>
              </a:rPr>
              <a:t>α</a:t>
            </a:r>
            <a:r>
              <a:rPr lang="el-GR" altLang="zh-CN" sz="2800" b="1" i="1" dirty="0">
                <a:solidFill>
                  <a:schemeClr val="tx1"/>
                </a:solidFill>
                <a:cs typeface="Times New Roman" pitchFamily="18" charset="0"/>
              </a:rPr>
              <a:t>δ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l-GR" altLang="zh-CN" sz="2800" b="1" i="1" dirty="0">
                <a:solidFill>
                  <a:schemeClr val="tx1"/>
                </a:solidFill>
                <a:cs typeface="Times New Roman" pitchFamily="18" charset="0"/>
              </a:rPr>
              <a:t> γ</a:t>
            </a:r>
            <a:r>
              <a:rPr lang="en-US" altLang="zh-CN" sz="2800" b="1" i="1" dirty="0">
                <a:solidFill>
                  <a:srgbClr val="0070C0"/>
                </a:solidFill>
                <a:cs typeface="Times New Roman" pitchFamily="18" charset="0"/>
              </a:rPr>
              <a:t>β</a:t>
            </a:r>
            <a:r>
              <a:rPr lang="el-GR" altLang="zh-CN" sz="2800" b="1" i="1" dirty="0">
                <a:solidFill>
                  <a:schemeClr val="tx1"/>
                </a:solidFill>
                <a:cs typeface="Times New Roman" pitchFamily="18" charset="0"/>
              </a:rPr>
              <a:t>δ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。此时，称文法中的符号串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l-GR" altLang="zh-CN" sz="2800" b="1" i="1" dirty="0">
                <a:solidFill>
                  <a:schemeClr val="tx1"/>
                </a:solidFill>
                <a:cs typeface="Times New Roman" pitchFamily="18" charset="0"/>
              </a:rPr>
              <a:t>γ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el-GR" altLang="zh-CN" sz="2800" b="1" i="1" dirty="0">
                <a:solidFill>
                  <a:schemeClr val="tx1"/>
                </a:solidFill>
                <a:cs typeface="Times New Roman" pitchFamily="18" charset="0"/>
              </a:rPr>
              <a:t>δ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直接推导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directly derive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出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l-GR" altLang="zh-CN" sz="2800" b="1" i="1" dirty="0">
                <a:solidFill>
                  <a:schemeClr val="tx1"/>
                </a:solidFill>
                <a:cs typeface="Times New Roman" pitchFamily="18" charset="0"/>
              </a:rPr>
              <a:t>γ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el-GR" altLang="zh-CN" sz="2800" b="1" i="1" dirty="0">
                <a:solidFill>
                  <a:schemeClr val="tx1"/>
                </a:solidFill>
                <a:cs typeface="Times New Roman" pitchFamily="18" charset="0"/>
              </a:rPr>
              <a:t>δ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简而言之，就是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用产生式的右部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替换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产生式的左部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5843" name="标题 1">
            <a:extLst>
              <a:ext uri="{FF2B5EF4-FFF2-40B4-BE49-F238E27FC236}">
                <a16:creationId xmlns:a16="http://schemas.microsoft.com/office/drawing/2014/main" id="{3A8930D2-788D-4B6E-907D-7D726D92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推导</a:t>
            </a:r>
            <a:r>
              <a:rPr lang="zh-CN" altLang="en-US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Derivations</a:t>
            </a:r>
            <a:r>
              <a:rPr lang="en-US" altLang="zh-CN" sz="24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和归约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Reductions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1684" name="组合 3">
            <a:extLst>
              <a:ext uri="{FF2B5EF4-FFF2-40B4-BE49-F238E27FC236}">
                <a16:creationId xmlns:a16="http://schemas.microsoft.com/office/drawing/2014/main" id="{7D47D119-E512-4F82-BC1A-10949107DB2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>
              <a:extLst>
                <a:ext uri="{FF2B5EF4-FFF2-40B4-BE49-F238E27FC236}">
                  <a16:creationId xmlns:a16="http://schemas.microsoft.com/office/drawing/2014/main" id="{ABEB1221-3F59-44E1-814E-142CB2E64E1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6" name="五边形 5">
              <a:extLst>
                <a:ext uri="{FF2B5EF4-FFF2-40B4-BE49-F238E27FC236}">
                  <a16:creationId xmlns:a16="http://schemas.microsoft.com/office/drawing/2014/main" id="{D475E700-B55F-4521-B6F9-1166CF29F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9EDE1-388D-4DC6-9EEA-CDC00DCA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989013"/>
            <a:ext cx="7874000" cy="34544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如果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</a:rPr>
              <a:t>，则可以记作</a:t>
            </a:r>
            <a:r>
              <a:rPr lang="en-US" altLang="zh-CN" sz="2800" b="1" i="1" dirty="0">
                <a:solidFill>
                  <a:schemeClr val="tx1"/>
                </a:solidFill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tx1"/>
                </a:solidFill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tx1"/>
                </a:solidFill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tx1"/>
                </a:solidFill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tx1"/>
                </a:solidFill>
              </a:rPr>
              <a:t>…</a:t>
            </a:r>
            <a:r>
              <a:rPr lang="en-US" altLang="zh-CN" sz="2800" b="1" dirty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</a:rPr>
              <a:t>n-1</a:t>
            </a:r>
            <a:r>
              <a:rPr lang="en-US" altLang="zh-CN" sz="2800" b="1" dirty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tx1"/>
                </a:solidFill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</a:rPr>
              <a:t>，称符号串 </a:t>
            </a:r>
            <a:r>
              <a:rPr lang="en-US" altLang="zh-CN" sz="2800" b="1" i="1" dirty="0">
                <a:solidFill>
                  <a:schemeClr val="tx1"/>
                </a:solidFill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</a:rPr>
              <a:t>经过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</a:rPr>
              <a:t>步推导</a:t>
            </a:r>
            <a:r>
              <a:rPr lang="zh-CN" altLang="en-US" sz="2800" b="1" dirty="0">
                <a:solidFill>
                  <a:schemeClr val="tx1"/>
                </a:solidFill>
              </a:rPr>
              <a:t>出</a:t>
            </a:r>
            <a:r>
              <a:rPr lang="en-US" altLang="zh-CN" sz="2800" b="1" i="1" dirty="0">
                <a:solidFill>
                  <a:schemeClr val="tx1"/>
                </a:solidFill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</a:rPr>
              <a:t>，可简记为</a:t>
            </a:r>
            <a:r>
              <a:rPr lang="en-US" altLang="zh-CN" sz="2800" b="1" i="1" dirty="0">
                <a:solidFill>
                  <a:schemeClr val="tx1"/>
                </a:solidFill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b="1" i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</a:rPr>
              <a:t>α</a:t>
            </a:r>
            <a:r>
              <a:rPr lang="en-US" altLang="zh-CN" sz="2800" b="1" i="1" baseline="-25000" dirty="0">
                <a:solidFill>
                  <a:schemeClr val="tx1"/>
                </a:solidFill>
              </a:rPr>
              <a:t>n</a:t>
            </a:r>
            <a:endParaRPr lang="en-US" altLang="zh-CN" sz="2800" b="1" i="1" dirty="0">
              <a:solidFill>
                <a:schemeClr val="tx1"/>
              </a:solidFill>
            </a:endParaRPr>
          </a:p>
          <a:p>
            <a:pPr marL="552450"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solidFill>
                  <a:schemeClr val="tx1"/>
                </a:solidFill>
              </a:rPr>
              <a:t> α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b="1" i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</a:rPr>
              <a:t>α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552450"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sz="2800" b="1" dirty="0">
                <a:solidFill>
                  <a:schemeClr val="tx1"/>
                </a:solidFill>
              </a:rPr>
              <a:t>表示“经过至少一步推导”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marL="552450"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sz="2800" b="1" dirty="0">
                <a:solidFill>
                  <a:schemeClr val="tx1"/>
                </a:solidFill>
              </a:rPr>
              <a:t>表示“经过若干（包括</a:t>
            </a:r>
            <a:r>
              <a:rPr lang="en-US" altLang="zh-CN" sz="2800" b="1" dirty="0">
                <a:solidFill>
                  <a:schemeClr val="tx1"/>
                </a:solidFill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</a:rPr>
              <a:t>）步推导”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zh-CN" altLang="en-US" sz="2500" dirty="0">
              <a:solidFill>
                <a:schemeClr val="tx1"/>
              </a:solidFill>
            </a:endParaRPr>
          </a:p>
        </p:txBody>
      </p:sp>
      <p:grpSp>
        <p:nvGrpSpPr>
          <p:cNvPr id="73731" name="组合 4">
            <a:extLst>
              <a:ext uri="{FF2B5EF4-FFF2-40B4-BE49-F238E27FC236}">
                <a16:creationId xmlns:a16="http://schemas.microsoft.com/office/drawing/2014/main" id="{E25B6360-A076-4F6D-A724-60D9A97AE8DB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A5E84F54-03E4-451D-B04C-FD72DCF9E3C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34" name="五边形 6">
              <a:extLst>
                <a:ext uri="{FF2B5EF4-FFF2-40B4-BE49-F238E27FC236}">
                  <a16:creationId xmlns:a16="http://schemas.microsoft.com/office/drawing/2014/main" id="{47FA1836-C296-4370-9552-43084D35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C253BC91-FFB7-4F59-B606-A8CA7533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推导</a:t>
            </a:r>
            <a:r>
              <a:rPr lang="zh-CN" altLang="en-US" sz="3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Derivations</a:t>
            </a:r>
            <a:r>
              <a:rPr lang="en-US" altLang="zh-CN" sz="2400" spc="3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和归约</a:t>
            </a:r>
            <a:r>
              <a:rPr lang="en-US" altLang="zh-CN" sz="24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Reductions</a:t>
            </a:r>
            <a:r>
              <a:rPr lang="en-US" altLang="zh-CN" sz="24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070CA1-0227-40D3-B86E-E6E9E4E09FCA}"/>
              </a:ext>
            </a:extLst>
          </p:cNvPr>
          <p:cNvSpPr/>
          <p:nvPr/>
        </p:nvSpPr>
        <p:spPr>
          <a:xfrm>
            <a:off x="1528614" y="2542133"/>
            <a:ext cx="307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69D765-4AE8-4A06-B846-CC60C1EB8AEB}"/>
              </a:ext>
            </a:extLst>
          </p:cNvPr>
          <p:cNvSpPr/>
          <p:nvPr/>
        </p:nvSpPr>
        <p:spPr>
          <a:xfrm>
            <a:off x="6660232" y="2099829"/>
            <a:ext cx="282450" cy="399913"/>
          </a:xfrm>
          <a:prstGeom prst="rect">
            <a:avLst/>
          </a:prstGeom>
        </p:spPr>
        <p:txBody>
          <a:bodyPr wrap="square" lIns="36000" tIns="36000" rIns="36000" bIns="0" anchor="ctr" anchorCtr="0">
            <a:spAutoFit/>
          </a:bodyPr>
          <a:lstStyle/>
          <a:p>
            <a:pPr algn="ctr" defTabSz="684000" fontAlgn="ctr">
              <a:lnSpc>
                <a:spcPts val="2500"/>
              </a:lnSpc>
            </a:pPr>
            <a:r>
              <a:rPr lang="en-US" altLang="zh-CN" sz="32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B0FC05-C494-427E-8C99-146A7E5352A1}"/>
              </a:ext>
            </a:extLst>
          </p:cNvPr>
          <p:cNvSpPr/>
          <p:nvPr/>
        </p:nvSpPr>
        <p:spPr>
          <a:xfrm>
            <a:off x="1221532" y="3134915"/>
            <a:ext cx="307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9E24D4-B2BD-4C1F-BB37-05DB11D2E376}"/>
              </a:ext>
            </a:extLst>
          </p:cNvPr>
          <p:cNvSpPr/>
          <p:nvPr/>
        </p:nvSpPr>
        <p:spPr>
          <a:xfrm>
            <a:off x="1221532" y="3766269"/>
            <a:ext cx="307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09E53544-FB7F-4EAA-8B81-58084545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60450"/>
            <a:ext cx="7532687" cy="3598863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</a:rPr>
              <a:t> </a:t>
            </a:r>
            <a:r>
              <a:rPr lang="zh-CN" altLang="en-US" sz="3000" b="1" dirty="0">
                <a:solidFill>
                  <a:srgbClr val="FF0000"/>
                </a:solidFill>
              </a:rPr>
              <a:t>串</a:t>
            </a:r>
            <a:r>
              <a:rPr lang="zh-CN" altLang="en-US" sz="3000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</a:rPr>
              <a:t>String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串是一个</a:t>
            </a:r>
            <a:r>
              <a:rPr lang="zh-CN" altLang="en-US" sz="2800" b="1" dirty="0">
                <a:solidFill>
                  <a:srgbClr val="3333FF"/>
                </a:solidFill>
              </a:rPr>
              <a:t>有穷符号</a:t>
            </a:r>
            <a:r>
              <a:rPr lang="zh-CN" altLang="zh-CN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i="1" dirty="0">
                <a:solidFill>
                  <a:schemeClr val="tx1"/>
                </a:solidFill>
              </a:rPr>
              <a:t>symbol</a:t>
            </a:r>
            <a:r>
              <a:rPr lang="zh-CN" altLang="zh-CN" sz="2000" b="1" dirty="0">
                <a:solidFill>
                  <a:schemeClr val="tx1"/>
                </a:solidFill>
              </a:rPr>
              <a:t>）</a:t>
            </a:r>
            <a:r>
              <a:rPr lang="zh-CN" altLang="en-US" sz="2800" b="1" dirty="0">
                <a:solidFill>
                  <a:srgbClr val="3333FF"/>
                </a:solidFill>
              </a:rPr>
              <a:t>序列</a:t>
            </a:r>
            <a:endParaRPr lang="en-US" altLang="zh-CN" sz="2800" b="1" dirty="0">
              <a:solidFill>
                <a:srgbClr val="3333FF"/>
              </a:solidFill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符号的典型例子：字母、数字、标点符号、</a:t>
            </a:r>
            <a:r>
              <a:rPr lang="en-US" altLang="zh-CN" sz="2400" b="1" dirty="0">
                <a:solidFill>
                  <a:schemeClr val="tx1"/>
                </a:solidFill>
              </a:rPr>
              <a:t>…</a:t>
            </a: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/>
          </a:p>
          <a:p>
            <a:pPr marL="303213" lvl="1" indent="0" eaLnBrk="1" hangingPunct="1">
              <a:buFont typeface="Symbol" panose="05050102010706020507" pitchFamily="18" charset="2"/>
              <a:buNone/>
              <a:defRPr/>
            </a:pPr>
            <a:r>
              <a:rPr lang="zh-CN" altLang="en-US" b="1" dirty="0"/>
              <a:t>    </a:t>
            </a:r>
          </a:p>
        </p:txBody>
      </p:sp>
      <p:sp>
        <p:nvSpPr>
          <p:cNvPr id="19459" name="标题 1">
            <a:extLst>
              <a:ext uri="{FF2B5EF4-FFF2-40B4-BE49-F238E27FC236}">
                <a16:creationId xmlns:a16="http://schemas.microsoft.com/office/drawing/2014/main" id="{F8EDC6CF-AD0D-497E-A027-1CF38DD6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14313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000" kern="1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2.1 </a:t>
            </a:r>
            <a:r>
              <a:rPr lang="zh-CN" altLang="en-US" sz="3000" kern="1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基本概念</a:t>
            </a:r>
            <a:endParaRPr lang="zh-CN" altLang="en-US" sz="2400" dirty="0">
              <a:solidFill>
                <a:schemeClr val="tx1"/>
              </a:solidFill>
              <a:latin typeface="Time New Roman"/>
            </a:endParaRPr>
          </a:p>
        </p:txBody>
      </p:sp>
      <p:grpSp>
        <p:nvGrpSpPr>
          <p:cNvPr id="20484" name="组合 5">
            <a:extLst>
              <a:ext uri="{FF2B5EF4-FFF2-40B4-BE49-F238E27FC236}">
                <a16:creationId xmlns:a16="http://schemas.microsoft.com/office/drawing/2014/main" id="{38CB673B-7885-4D20-A5CB-F8D0F9C92A8E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338D6031-E075-42A6-A3A8-6CDB007770C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7" name="五边形 8">
              <a:extLst>
                <a:ext uri="{FF2B5EF4-FFF2-40B4-BE49-F238E27FC236}">
                  <a16:creationId xmlns:a16="http://schemas.microsoft.com/office/drawing/2014/main" id="{42C30B5C-12E9-407B-B669-6B33990F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55131B4-C6D1-4625-A274-800E6FA232E4}"/>
              </a:ext>
            </a:extLst>
          </p:cNvPr>
          <p:cNvSpPr/>
          <p:nvPr/>
        </p:nvSpPr>
        <p:spPr>
          <a:xfrm>
            <a:off x="1474788" y="3024188"/>
            <a:ext cx="3313112" cy="13477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例：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符号：</a:t>
            </a:r>
            <a:r>
              <a:rPr lang="en-US" altLang="zh-CN" sz="2400" dirty="0"/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lang="zh-CN" altLang="zh-CN" sz="2400" b="1" i="1" dirty="0"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lang="zh-CN" altLang="en-US" sz="2400" b="1" i="1" dirty="0"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+mn-cs"/>
              </a:rPr>
              <a:t>c</a:t>
            </a:r>
          </a:p>
          <a:p>
            <a:pPr marL="273050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串：</a:t>
            </a:r>
            <a:r>
              <a:rPr lang="en-US" altLang="zh-CN" sz="2400" dirty="0"/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+mn-cs"/>
              </a:rPr>
              <a:t>abcb</a:t>
            </a:r>
            <a:endParaRPr lang="en-US" altLang="zh-CN" sz="2400" b="1" i="1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EE7DEC91-90D7-4DE7-9090-EF12D7772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0" y="1274763"/>
            <a:ext cx="4806950" cy="3225800"/>
          </a:xfrm>
        </p:spPr>
        <p:txBody>
          <a:bodyPr/>
          <a:lstStyle/>
          <a:p>
            <a:pPr marL="0" indent="0" eaLnBrk="1" hangingPunct="1">
              <a:lnSpc>
                <a:spcPts val="25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	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1600" b="1" dirty="0">
                <a:solidFill>
                  <a:srgbClr val="0070C0"/>
                </a:solidFill>
                <a:latin typeface="+mn-ea"/>
                <a:cs typeface="Times New Roman" pitchFamily="18" charset="0"/>
                <a:sym typeface="Symbol" pitchFamily="18" charset="2"/>
              </a:rPr>
              <a:t>名词短语 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动词短语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ts val="25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Symbol" pitchFamily="18" charset="2"/>
              </a:rPr>
              <a:t>	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 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Symbol" pitchFamily="18" charset="2"/>
              </a:rPr>
              <a:t>形容词 </a:t>
            </a:r>
            <a:r>
              <a:rPr kumimoji="1" lang="zh-CN" altLang="en-US" sz="1600" b="1" u="sng" dirty="0">
                <a:solidFill>
                  <a:schemeClr val="tx1"/>
                </a:solidFill>
                <a:latin typeface="+mn-ea"/>
                <a:sym typeface="Symbol" pitchFamily="18" charset="2"/>
              </a:rPr>
              <a:t>名词短语 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&lt;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动词短语</a:t>
            </a:r>
            <a:endParaRPr kumimoji="1" lang="en-US" altLang="zh-CN" sz="1600" b="1" dirty="0">
              <a:solidFill>
                <a:schemeClr val="tx1"/>
              </a:solidFill>
              <a:latin typeface="+mn-ea"/>
              <a:sym typeface="Symbol" pitchFamily="18" charset="2"/>
            </a:endParaRPr>
          </a:p>
          <a:p>
            <a:pPr marL="0" indent="0" eaLnBrk="1" hangingPunct="1">
              <a:lnSpc>
                <a:spcPts val="25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1600" b="1" i="1" u="sng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little</a:t>
            </a:r>
            <a:r>
              <a:rPr kumimoji="1" lang="en-US" altLang="zh-CN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1600" b="1" dirty="0">
                <a:solidFill>
                  <a:srgbClr val="0070C0"/>
                </a:solidFill>
                <a:latin typeface="+mn-ea"/>
                <a:sym typeface="Symbol" pitchFamily="18" charset="2"/>
              </a:rPr>
              <a:t>名词短语 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&lt;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动词短语</a:t>
            </a:r>
            <a:endParaRPr kumimoji="1" lang="en-US" altLang="zh-CN" sz="1600" b="1" dirty="0">
              <a:solidFill>
                <a:schemeClr val="tx1"/>
              </a:solidFill>
              <a:latin typeface="+mn-ea"/>
              <a:sym typeface="Symbol" pitchFamily="18" charset="2"/>
            </a:endParaRPr>
          </a:p>
          <a:p>
            <a:pPr marL="0" indent="0" eaLnBrk="1" hangingPunct="1">
              <a:lnSpc>
                <a:spcPts val="25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 </a:t>
            </a:r>
            <a:r>
              <a:rPr kumimoji="1" lang="en-US" altLang="zh-CN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little</a:t>
            </a:r>
            <a:r>
              <a:rPr kumimoji="1" lang="zh-CN" altLang="en-US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Symbol" pitchFamily="18" charset="2"/>
              </a:rPr>
              <a:t>名词 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&lt;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动词短语</a:t>
            </a:r>
            <a:endParaRPr kumimoji="1" lang="en-US" altLang="zh-CN" sz="1600" b="1" dirty="0">
              <a:solidFill>
                <a:schemeClr val="tx1"/>
              </a:solidFill>
              <a:latin typeface="+mn-ea"/>
              <a:sym typeface="Symbol" pitchFamily="18" charset="2"/>
            </a:endParaRPr>
          </a:p>
          <a:p>
            <a:pPr marL="0" indent="0" eaLnBrk="1" hangingPunct="1">
              <a:lnSpc>
                <a:spcPts val="25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 </a:t>
            </a:r>
            <a:r>
              <a:rPr kumimoji="1" lang="en-US" altLang="zh-CN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little </a:t>
            </a:r>
            <a:r>
              <a:rPr kumimoji="1" lang="en-US" altLang="zh-CN" sz="1600" b="1" i="1" u="sng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boy </a:t>
            </a:r>
            <a:r>
              <a:rPr kumimoji="1" lang="en-US" altLang="zh-CN" sz="1600" b="1" dirty="0">
                <a:solidFill>
                  <a:srgbClr val="0070C0"/>
                </a:solidFill>
                <a:latin typeface="+mn-ea"/>
                <a:sym typeface="Symbol" pitchFamily="18" charset="2"/>
              </a:rPr>
              <a:t>&lt;</a:t>
            </a:r>
            <a:r>
              <a:rPr kumimoji="1" lang="zh-CN" altLang="en-US" sz="1600" b="1" dirty="0">
                <a:solidFill>
                  <a:srgbClr val="0070C0"/>
                </a:solidFill>
                <a:latin typeface="+mn-ea"/>
                <a:sym typeface="Symbol" pitchFamily="18" charset="2"/>
              </a:rPr>
              <a:t>动词短语</a:t>
            </a:r>
            <a:endParaRPr kumimoji="1" lang="en-US" altLang="zh-CN" sz="1600" b="1" dirty="0">
              <a:solidFill>
                <a:srgbClr val="0070C0"/>
              </a:solidFill>
              <a:latin typeface="+mn-ea"/>
              <a:sym typeface="Symbol" pitchFamily="18" charset="2"/>
            </a:endParaRPr>
          </a:p>
          <a:p>
            <a:pPr marL="0" indent="0" eaLnBrk="1" hangingPunct="1">
              <a:lnSpc>
                <a:spcPts val="25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 </a:t>
            </a:r>
            <a:r>
              <a:rPr kumimoji="1" lang="en-US" altLang="zh-CN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little boy 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Symbol" pitchFamily="18" charset="2"/>
              </a:rPr>
              <a:t>动词</a:t>
            </a:r>
            <a:r>
              <a:rPr kumimoji="1" lang="zh-CN" altLang="en-US" sz="1600" b="1" u="sng" dirty="0">
                <a:solidFill>
                  <a:schemeClr val="tx1"/>
                </a:solidFill>
                <a:latin typeface="+mn-ea"/>
                <a:sym typeface="Symbol" pitchFamily="18" charset="2"/>
              </a:rPr>
              <a:t>名词短语 </a:t>
            </a:r>
            <a:endParaRPr kumimoji="1" lang="en-US" altLang="zh-CN" sz="1600" b="1" u="sng" dirty="0">
              <a:solidFill>
                <a:schemeClr val="tx1"/>
              </a:solidFill>
              <a:latin typeface="+mn-ea"/>
              <a:sym typeface="Symbol" pitchFamily="18" charset="2"/>
            </a:endParaRPr>
          </a:p>
          <a:p>
            <a:pPr marL="0" indent="0" eaLnBrk="1" hangingPunct="1">
              <a:lnSpc>
                <a:spcPts val="25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 </a:t>
            </a:r>
            <a:r>
              <a:rPr kumimoji="1" lang="en-US" altLang="zh-CN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little boy </a:t>
            </a:r>
            <a:r>
              <a:rPr kumimoji="1" lang="en-US" altLang="zh-CN" sz="1600" b="1" i="1" u="sng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eats</a:t>
            </a:r>
            <a:r>
              <a:rPr kumimoji="1" lang="en-US" altLang="zh-CN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1600" b="1" dirty="0">
                <a:solidFill>
                  <a:srgbClr val="0070C0"/>
                </a:solidFill>
                <a:latin typeface="+mn-ea"/>
                <a:sym typeface="Symbol" pitchFamily="18" charset="2"/>
              </a:rPr>
              <a:t>名词短语 </a:t>
            </a:r>
            <a:endParaRPr kumimoji="1" lang="en-US" altLang="zh-CN" sz="1600" b="1" dirty="0">
              <a:solidFill>
                <a:srgbClr val="0070C0"/>
              </a:solidFill>
              <a:latin typeface="+mn-ea"/>
              <a:sym typeface="Symbol" pitchFamily="18" charset="2"/>
            </a:endParaRPr>
          </a:p>
          <a:p>
            <a:pPr marL="0" indent="0" eaLnBrk="1" hangingPunct="1">
              <a:lnSpc>
                <a:spcPts val="25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 </a:t>
            </a:r>
            <a:r>
              <a:rPr kumimoji="1" lang="en-US" altLang="zh-CN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little</a:t>
            </a:r>
            <a:r>
              <a:rPr kumimoji="1" lang="zh-CN" altLang="en-US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boy eats 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Symbol" pitchFamily="18" charset="2"/>
              </a:rPr>
              <a:t>名词  </a:t>
            </a:r>
            <a:endParaRPr kumimoji="1" lang="en-US" altLang="zh-CN" sz="1600" b="1" u="sng" dirty="0">
              <a:solidFill>
                <a:srgbClr val="0070C0"/>
              </a:solidFill>
              <a:latin typeface="+mn-ea"/>
              <a:sym typeface="Symbol" pitchFamily="18" charset="2"/>
            </a:endParaRPr>
          </a:p>
          <a:p>
            <a:pPr marL="0" indent="0" eaLnBrk="1" hangingPunct="1">
              <a:lnSpc>
                <a:spcPts val="25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  <a:sym typeface="Symbol" pitchFamily="18" charset="2"/>
              </a:rPr>
              <a:t> </a:t>
            </a:r>
            <a:r>
              <a:rPr kumimoji="1" lang="en-US" altLang="zh-CN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little</a:t>
            </a:r>
            <a:r>
              <a:rPr kumimoji="1" lang="zh-CN" altLang="en-US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boy eats </a:t>
            </a:r>
            <a:r>
              <a:rPr kumimoji="1" lang="en-US" altLang="zh-CN" sz="1600" b="1" i="1" u="sng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apple</a:t>
            </a:r>
            <a:r>
              <a:rPr kumimoji="1" lang="zh-CN" altLang="en-US" sz="16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endParaRPr kumimoji="1" lang="en-US" altLang="zh-CN" sz="1600" b="1" i="1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5067" name="Rectangle 7">
            <a:extLst>
              <a:ext uri="{FF2B5EF4-FFF2-40B4-BE49-F238E27FC236}">
                <a16:creationId xmlns:a16="http://schemas.microsoft.com/office/drawing/2014/main" id="{5F8A27C7-220F-4067-973D-E66E58E02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2655888"/>
            <a:ext cx="936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推导</a:t>
            </a:r>
          </a:p>
        </p:txBody>
      </p:sp>
      <p:sp>
        <p:nvSpPr>
          <p:cNvPr id="75780" name="Rectangle 10">
            <a:extLst>
              <a:ext uri="{FF2B5EF4-FFF2-40B4-BE49-F238E27FC236}">
                <a16:creationId xmlns:a16="http://schemas.microsoft.com/office/drawing/2014/main" id="{1722200A-CAFB-4C4D-8988-B92546E79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150" y="3148013"/>
            <a:ext cx="1871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endParaRPr lang="en-US" altLang="zh-CN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zh-CN" altLang="en-US" b="1">
              <a:solidFill>
                <a:schemeClr val="folHlink"/>
              </a:solidFill>
              <a:latin typeface="楷体_GB2312"/>
            </a:endParaRPr>
          </a:p>
        </p:txBody>
      </p:sp>
      <p:sp>
        <p:nvSpPr>
          <p:cNvPr id="56326" name="矩形 1">
            <a:extLst>
              <a:ext uri="{FF2B5EF4-FFF2-40B4-BE49-F238E27FC236}">
                <a16:creationId xmlns:a16="http://schemas.microsoft.com/office/drawing/2014/main" id="{847C38B4-1445-4978-902A-0AB0E1A0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2659063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归约</a:t>
            </a:r>
            <a:endParaRPr lang="en-US" altLang="zh-CN" sz="24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5782" name="组合 9">
            <a:extLst>
              <a:ext uri="{FF2B5EF4-FFF2-40B4-BE49-F238E27FC236}">
                <a16:creationId xmlns:a16="http://schemas.microsoft.com/office/drawing/2014/main" id="{D33C712D-1AC5-45F5-B4AF-962239790674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1" name="五边形 10">
              <a:extLst>
                <a:ext uri="{FF2B5EF4-FFF2-40B4-BE49-F238E27FC236}">
                  <a16:creationId xmlns:a16="http://schemas.microsoft.com/office/drawing/2014/main" id="{AD3B3960-F128-44CD-B46B-0213A1502AE6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90" name="五边形 11">
              <a:extLst>
                <a:ext uri="{FF2B5EF4-FFF2-40B4-BE49-F238E27FC236}">
                  <a16:creationId xmlns:a16="http://schemas.microsoft.com/office/drawing/2014/main" id="{6197300F-10F2-4C92-877B-3F6D67EB2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矩形 2">
            <a:extLst>
              <a:ext uri="{FF2B5EF4-FFF2-40B4-BE49-F238E27FC236}">
                <a16:creationId xmlns:a16="http://schemas.microsoft.com/office/drawing/2014/main" id="{C4BC7EAA-8ACF-47FD-86FE-CCD995F93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347788"/>
            <a:ext cx="3843338" cy="3295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>
              <a:lnSpc>
                <a:spcPts val="2800"/>
              </a:lnSpc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文法：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ts val="2800"/>
              </a:lnSpc>
              <a:buFont typeface="+mj-ea"/>
              <a:buAutoNum type="circleNumDbPlain"/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句子  名词短语 动词短语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ts val="2800"/>
              </a:lnSpc>
              <a:buFont typeface="+mj-ea"/>
              <a:buAutoNum type="circleNumDbPlain"/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名词短语  形容词 名词短语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ts val="2800"/>
              </a:lnSpc>
              <a:buFont typeface="+mj-ea"/>
              <a:buAutoNum type="circleNumDbPlain"/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名词短语  名词                  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ts val="2800"/>
              </a:lnSpc>
              <a:buFont typeface="+mj-ea"/>
              <a:buAutoNum type="circleNumDbPlain"/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动词短语  动词 名词短语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ts val="2800"/>
              </a:lnSpc>
              <a:buFont typeface="+mj-ea"/>
              <a:buAutoNum type="circleNumDbPlain"/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形容词  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little | pretty</a:t>
            </a:r>
          </a:p>
          <a:p>
            <a:pPr marL="342900" lvl="1" indent="-342900" eaLnBrk="1" hangingPunct="1">
              <a:lnSpc>
                <a:spcPts val="2800"/>
              </a:lnSpc>
              <a:buFont typeface="+mj-ea"/>
              <a:buAutoNum type="circleNumDbPlain"/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名词  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boy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| 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girl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342900" lvl="1" indent="-342900" eaLnBrk="1" hangingPunct="1">
              <a:lnSpc>
                <a:spcPts val="2800"/>
              </a:lnSpc>
              <a:buFont typeface="+mj-ea"/>
              <a:buAutoNum type="circleNumDbPlain"/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名词  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apple</a:t>
            </a:r>
            <a:r>
              <a:rPr kumimoji="1" lang="zh-CN" altLang="en-US" sz="16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| pie</a:t>
            </a:r>
          </a:p>
          <a:p>
            <a:pPr marL="342900" lvl="1" indent="-342900" eaLnBrk="1" hangingPunct="1">
              <a:lnSpc>
                <a:spcPts val="2800"/>
              </a:lnSpc>
              <a:buFont typeface="+mj-ea"/>
              <a:buAutoNum type="circleNumDbPlain"/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动词  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eats | watches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69E371F2-2100-416D-BCDE-00F91B612039}"/>
              </a:ext>
            </a:extLst>
          </p:cNvPr>
          <p:cNvSpPr txBox="1">
            <a:spLocks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000" b="1" spc="3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推导</a:t>
            </a:r>
            <a:r>
              <a:rPr lang="zh-CN" altLang="en-US" sz="3000" b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Derivations</a:t>
            </a:r>
            <a:r>
              <a:rPr lang="en-US" altLang="zh-CN" sz="2400" b="1" spc="3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和归约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Reductions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3000" b="1" dirty="0"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5785" name="Rectangle 7">
            <a:extLst>
              <a:ext uri="{FF2B5EF4-FFF2-40B4-BE49-F238E27FC236}">
                <a16:creationId xmlns:a16="http://schemas.microsoft.com/office/drawing/2014/main" id="{F9939EB7-185C-403D-9282-80E682C8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857250"/>
            <a:ext cx="3421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little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boy eats apple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D8200C8E-2565-4745-B407-D86F3387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347788"/>
            <a:ext cx="161925" cy="3295650"/>
          </a:xfrm>
          <a:prstGeom prst="downArrow">
            <a:avLst>
              <a:gd name="adj1" fmla="val 50000"/>
              <a:gd name="adj2" fmla="val 240466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ACCF3303-8B3F-44E1-BF14-43DA8BF3245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618538" y="1319213"/>
            <a:ext cx="161925" cy="3324225"/>
          </a:xfrm>
          <a:prstGeom prst="downArrow">
            <a:avLst>
              <a:gd name="adj1" fmla="val 50000"/>
              <a:gd name="adj2" fmla="val 239605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944B3F-22AD-4D45-B2DA-EE702B9B8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1296988"/>
            <a:ext cx="110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r>
              <a:rPr kumimoji="1" lang="zh-CN" altLang="en-US" sz="1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句子</a:t>
            </a:r>
            <a:r>
              <a:rPr kumimoji="1" lang="en-US" altLang="zh-CN" sz="1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7" grpId="0"/>
      <p:bldP spid="56326" grpId="0"/>
      <p:bldP spid="14" grpId="0" animBg="1"/>
      <p:bldP spid="16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251" name="Rectangle 3">
            <a:extLst>
              <a:ext uri="{FF2B5EF4-FFF2-40B4-BE49-F238E27FC236}">
                <a16:creationId xmlns:a16="http://schemas.microsoft.com/office/drawing/2014/main" id="{B413E6C4-7A7D-40CA-A9E7-232BF00846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112838"/>
            <a:ext cx="7921625" cy="3233737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最左推导</a:t>
            </a:r>
            <a:r>
              <a:rPr lang="en-US" altLang="zh-CN" sz="2800" b="1" dirty="0">
                <a:solidFill>
                  <a:schemeClr val="tx1"/>
                </a:solidFill>
              </a:rPr>
              <a:t>(Left-most Derivation)</a:t>
            </a:r>
          </a:p>
          <a:p>
            <a:pPr marL="491729" lvl="1" indent="-342900" eaLnBrk="1" hangingPunct="1"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每次推导都选择句型最左边的非终结符展开。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148829" lvl="1" indent="0" eaLnBrk="1" hangingPunct="1">
              <a:spcBef>
                <a:spcPts val="1200"/>
              </a:spcBef>
              <a:buClrTx/>
              <a:buFont typeface="Symbol" panose="05050102010706020507" pitchFamily="18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     ——</a:t>
            </a:r>
            <a:r>
              <a:rPr lang="zh-CN" altLang="en-US" sz="2400" b="1" dirty="0">
                <a:solidFill>
                  <a:srgbClr val="0070C0"/>
                </a:solidFill>
              </a:rPr>
              <a:t>与最右归约对应</a:t>
            </a:r>
          </a:p>
          <a:p>
            <a:pPr eaLnBrk="1" hangingPunct="1"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最右推导</a:t>
            </a:r>
            <a:r>
              <a:rPr lang="en-US" altLang="zh-CN" sz="2800" b="1" dirty="0">
                <a:solidFill>
                  <a:schemeClr val="tx1"/>
                </a:solidFill>
              </a:rPr>
              <a:t>(Right-most Derivation)</a:t>
            </a:r>
          </a:p>
          <a:p>
            <a:pPr marL="491729" lvl="1" indent="-342900" eaLnBrk="1" hangingPunct="1"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每次推导都选择句型最右边的非终结符展开。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148829" lvl="1" indent="0" eaLnBrk="1" hangingPunct="1">
              <a:spcBef>
                <a:spcPts val="1200"/>
              </a:spcBef>
              <a:buClrTx/>
              <a:buFont typeface="Symbol" panose="05050102010706020507" pitchFamily="18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     ——</a:t>
            </a:r>
            <a:r>
              <a:rPr lang="zh-CN" altLang="en-US" sz="2400" b="1" dirty="0">
                <a:solidFill>
                  <a:srgbClr val="0070C0"/>
                </a:solidFill>
              </a:rPr>
              <a:t>与最左归约对应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1ACB4-9657-4193-8831-7AAEAE9D64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39498050-5DD3-449F-B0E1-05EC28D7A31A}" type="datetime1">
              <a:rPr lang="zh-CN" altLang="en-US">
                <a:latin typeface="+mn-lt"/>
              </a:rPr>
              <a:pPr>
                <a:defRPr/>
              </a:pPr>
              <a:t>2024/3/6</a:t>
            </a:fld>
            <a:endParaRPr lang="en-US" altLang="zh-CN" dirty="0">
              <a:latin typeface="+mn-lt"/>
            </a:endParaRPr>
          </a:p>
        </p:txBody>
      </p:sp>
      <p:sp>
        <p:nvSpPr>
          <p:cNvPr id="112643" name="灯片编号占位符 5">
            <a:extLst>
              <a:ext uri="{FF2B5EF4-FFF2-40B4-BE49-F238E27FC236}">
                <a16:creationId xmlns:a16="http://schemas.microsoft.com/office/drawing/2014/main" id="{77644857-5A56-4665-942D-F7949433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7653579-D8CE-4D1D-8C83-CD9C2282FEDF}" type="slidenum">
              <a:rPr lang="en-US" altLang="zh-CN" sz="105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lang="en-US" altLang="zh-CN" sz="1050" b="0" dirty="0">
              <a:ea typeface="宋体" panose="02010600030101010101" pitchFamily="2" charset="-122"/>
            </a:endParaRPr>
          </a:p>
        </p:txBody>
      </p:sp>
      <p:grpSp>
        <p:nvGrpSpPr>
          <p:cNvPr id="77829" name="组合 9">
            <a:extLst>
              <a:ext uri="{FF2B5EF4-FFF2-40B4-BE49-F238E27FC236}">
                <a16:creationId xmlns:a16="http://schemas.microsoft.com/office/drawing/2014/main" id="{85A0EC6E-5DD3-4D18-B977-1074A824A7DB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AD3B3960-F128-44CD-B46B-0213A1502AE6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32" name="五边形 11">
              <a:extLst>
                <a:ext uri="{FF2B5EF4-FFF2-40B4-BE49-F238E27FC236}">
                  <a16:creationId xmlns:a16="http://schemas.microsoft.com/office/drawing/2014/main" id="{D702870A-2DD1-4621-BEC8-DB094CE4F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69E371F2-2100-416D-BCDE-00F91B612039}"/>
              </a:ext>
            </a:extLst>
          </p:cNvPr>
          <p:cNvSpPr txBox="1">
            <a:spLocks/>
          </p:cNvSpPr>
          <p:nvPr/>
        </p:nvSpPr>
        <p:spPr bwMode="auto">
          <a:xfrm>
            <a:off x="755650" y="268288"/>
            <a:ext cx="417671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000" b="1" spc="3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最左推导</a:t>
            </a:r>
            <a:r>
              <a:rPr lang="zh-CN" altLang="en-US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和最右推导</a:t>
            </a:r>
            <a:endParaRPr lang="en-US" altLang="zh-CN" sz="3000" b="1" dirty="0"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0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0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0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0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0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0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0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25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>
            <a:extLst>
              <a:ext uri="{FF2B5EF4-FFF2-40B4-BE49-F238E27FC236}">
                <a16:creationId xmlns:a16="http://schemas.microsoft.com/office/drawing/2014/main" id="{EF9BFBFE-839D-412C-A80D-C72DFB05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917575"/>
            <a:ext cx="8201025" cy="3598863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有了文法（语法规则），如何判定某一词串是否是满足文法规则的？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kumimoji="1" lang="zh-CN" altLang="zh-CN" sz="2500" b="1" dirty="0">
                <a:solidFill>
                  <a:srgbClr val="FF0000"/>
                </a:solidFill>
                <a:latin typeface="楷体" panose="02010609060101010101" pitchFamily="49" charset="-122"/>
              </a:rPr>
              <a:t>推导</a:t>
            </a:r>
            <a:r>
              <a:rPr kumimoji="1"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（派生）</a:t>
            </a:r>
            <a:r>
              <a:rPr kumimoji="1" lang="en-US" altLang="zh-CN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-—— </a:t>
            </a:r>
            <a:r>
              <a:rPr kumimoji="1"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从</a:t>
            </a:r>
            <a:r>
              <a:rPr kumimoji="1" lang="zh-CN" altLang="en-US" sz="2500" b="1" dirty="0">
                <a:solidFill>
                  <a:srgbClr val="FF0000"/>
                </a:solidFill>
                <a:latin typeface="楷体" panose="02010609060101010101" pitchFamily="49" charset="-122"/>
              </a:rPr>
              <a:t>生成</a:t>
            </a:r>
            <a:r>
              <a:rPr kumimoji="1"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语言的角度</a:t>
            </a:r>
            <a:endParaRPr kumimoji="1" lang="en-US" altLang="zh-CN" sz="2500" b="1" dirty="0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2" eaLnBrk="1" hangingPunct="1">
              <a:buClrTx/>
              <a:buFont typeface="Wingdings" panose="05000000000000000000" pitchFamily="2" charset="2"/>
              <a:buChar char="Ø"/>
            </a:pPr>
            <a:r>
              <a:rPr kumimoji="1"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</a:rPr>
              <a:t>从文法的开始符号开始，经过若干步推导，能够推导出该词串。</a:t>
            </a:r>
            <a:endParaRPr kumimoji="1" lang="en-US" altLang="zh-CN" sz="2300" b="1" dirty="0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kumimoji="1" lang="zh-CN" altLang="en-US" sz="2500" b="1" dirty="0">
                <a:solidFill>
                  <a:srgbClr val="FF0000"/>
                </a:solidFill>
                <a:latin typeface="楷体" panose="02010609060101010101" pitchFamily="49" charset="-122"/>
              </a:rPr>
              <a:t>归约</a:t>
            </a:r>
            <a:r>
              <a:rPr kumimoji="1" lang="zh-CN" altLang="en-US" sz="800" b="1" dirty="0">
                <a:solidFill>
                  <a:schemeClr val="tx1"/>
                </a:solidFill>
                <a:latin typeface="楷体" panose="02010609060101010101" pitchFamily="49" charset="-122"/>
              </a:rPr>
              <a:t>  </a:t>
            </a:r>
            <a:r>
              <a:rPr kumimoji="1" lang="en-US" altLang="zh-CN" sz="800" b="1" dirty="0">
                <a:solidFill>
                  <a:schemeClr val="tx1"/>
                </a:solidFill>
                <a:latin typeface="楷体" panose="02010609060101010101" pitchFamily="49" charset="-122"/>
              </a:rPr>
              <a:t>   </a:t>
            </a:r>
            <a:r>
              <a:rPr kumimoji="1" lang="zh-CN" altLang="en-US" sz="800" b="1" dirty="0">
                <a:solidFill>
                  <a:schemeClr val="tx1"/>
                </a:solidFill>
                <a:latin typeface="楷体" panose="02010609060101010101" pitchFamily="49" charset="-122"/>
              </a:rPr>
              <a:t>　　　　　　　　　　</a:t>
            </a:r>
            <a:r>
              <a:rPr kumimoji="1" lang="en-US" altLang="zh-CN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-—— </a:t>
            </a:r>
            <a:r>
              <a:rPr kumimoji="1"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从</a:t>
            </a:r>
            <a:r>
              <a:rPr kumimoji="1" lang="zh-CN" altLang="en-US" sz="2500" b="1" dirty="0">
                <a:solidFill>
                  <a:srgbClr val="FF0000"/>
                </a:solidFill>
                <a:latin typeface="楷体" panose="02010609060101010101" pitchFamily="49" charset="-122"/>
              </a:rPr>
              <a:t>识别</a:t>
            </a:r>
            <a:r>
              <a:rPr kumimoji="1"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语言的角度</a:t>
            </a:r>
            <a:endParaRPr kumimoji="1" lang="en-US" altLang="zh-CN" sz="2500" b="1" dirty="0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2" eaLnBrk="1" hangingPunct="1">
              <a:buClrTx/>
              <a:buFont typeface="Wingdings" panose="05000000000000000000" pitchFamily="2" charset="2"/>
              <a:buChar char="Ø"/>
            </a:pPr>
            <a:r>
              <a:rPr kumimoji="1"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</a:rPr>
              <a:t>从该词串出发，经过若干步归约，能够归约出文法的开始符号。</a:t>
            </a:r>
            <a:endParaRPr lang="zh-CN" altLang="en-US" sz="2300" b="1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38915" name="标题 1">
            <a:extLst>
              <a:ext uri="{FF2B5EF4-FFF2-40B4-BE49-F238E27FC236}">
                <a16:creationId xmlns:a16="http://schemas.microsoft.com/office/drawing/2014/main" id="{792A1D03-C522-4B22-9AA4-CEA13BD4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回答前面的问题</a:t>
            </a:r>
          </a:p>
        </p:txBody>
      </p:sp>
      <p:grpSp>
        <p:nvGrpSpPr>
          <p:cNvPr id="79876" name="组合 9">
            <a:extLst>
              <a:ext uri="{FF2B5EF4-FFF2-40B4-BE49-F238E27FC236}">
                <a16:creationId xmlns:a16="http://schemas.microsoft.com/office/drawing/2014/main" id="{7E8355D1-D4AA-46E2-8540-50AD7795F1ED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EBE30AAA-3301-42AE-BA07-0804648C4DB0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878" name="五边形 11">
              <a:extLst>
                <a:ext uri="{FF2B5EF4-FFF2-40B4-BE49-F238E27FC236}">
                  <a16:creationId xmlns:a16="http://schemas.microsoft.com/office/drawing/2014/main" id="{57D59A94-3AA8-4003-B7F4-CA7AF6B2D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254286FE-1CE0-41D3-9894-67604CFF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917574"/>
            <a:ext cx="8558213" cy="374240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如果 </a:t>
            </a:r>
            <a:r>
              <a:rPr lang="en-US" altLang="zh-CN" sz="2800" b="1" i="1" dirty="0">
                <a:solidFill>
                  <a:schemeClr val="accent2"/>
                </a:solidFill>
                <a:cs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 </a:t>
            </a:r>
            <a:r>
              <a:rPr lang="en-US" altLang="zh-CN" sz="2800" b="1" i="1" baseline="30000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cs typeface="Times New Roman" pitchFamily="18" charset="0"/>
              </a:rPr>
              <a:t>α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l-GR" altLang="zh-CN" sz="2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α</a:t>
            </a:r>
            <a:r>
              <a:rPr lang="el-GR" altLang="zh-CN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∈(</a:t>
            </a:r>
            <a:r>
              <a:rPr lang="en-US" altLang="zh-CN" sz="2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baseline="30000" dirty="0">
                <a:solidFill>
                  <a:schemeClr val="accent2"/>
                </a:solidFill>
                <a:cs typeface="Times New Roman" panose="02020603050405020304" pitchFamily="18" charset="0"/>
              </a:rPr>
              <a:t>*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，则称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的一个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句型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sentential form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一个句型中既可以包含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cs typeface="Times New Roman" pitchFamily="18" charset="0"/>
              </a:rPr>
              <a:t>终结符</a:t>
            </a: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，又可以包含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cs typeface="Times New Roman" pitchFamily="18" charset="0"/>
              </a:rPr>
              <a:t>非终结符</a:t>
            </a: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，也可能是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cs typeface="Times New Roman" pitchFamily="18" charset="0"/>
              </a:rPr>
              <a:t>空串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如果 </a:t>
            </a:r>
            <a:r>
              <a:rPr lang="en-US" altLang="zh-CN" sz="2800" b="1" i="1" dirty="0">
                <a:solidFill>
                  <a:schemeClr val="accent2"/>
                </a:solidFill>
                <a:cs typeface="Times New Roman" pitchFamily="18" charset="0"/>
              </a:rPr>
              <a:t>S</a:t>
            </a:r>
            <a:r>
              <a:rPr lang="en-US" altLang="zh-CN" sz="2800" b="1" i="1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i="1" baseline="30000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/>
                <a:cs typeface="Times New Roman" pitchFamily="18" charset="0"/>
              </a:rPr>
              <a:t>w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/>
                <a:cs typeface="Times New Roman" pitchFamily="18" charset="0"/>
              </a:rPr>
              <a:t>w </a:t>
            </a:r>
            <a:r>
              <a:rPr lang="el-GR" altLang="zh-CN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T</a:t>
            </a:r>
            <a:r>
              <a:rPr lang="zh-CN" altLang="en-US" sz="2800" b="1" baseline="30000" dirty="0">
                <a:solidFill>
                  <a:schemeClr val="accent2"/>
                </a:solidFill>
                <a:cs typeface="Times New Roman" panose="02020603050405020304" pitchFamily="18" charset="0"/>
              </a:rPr>
              <a:t>*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，则称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/>
                <a:cs typeface="Times New Roman" pitchFamily="18" charset="0"/>
              </a:rPr>
              <a:t>w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的一个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句子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sentence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句子是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cs typeface="Times New Roman" pitchFamily="18" charset="0"/>
              </a:rPr>
              <a:t>不包含非终结符</a:t>
            </a: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cs typeface="Times New Roman" pitchFamily="18" charset="0"/>
              </a:rPr>
              <a:t>句型</a:t>
            </a:r>
          </a:p>
          <a:p>
            <a:pPr eaLnBrk="1" hangingPunct="1">
              <a:defRPr/>
            </a:pPr>
            <a:endParaRPr lang="zh-CN" altLang="en-US" sz="2800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</p:txBody>
      </p:sp>
      <p:sp>
        <p:nvSpPr>
          <p:cNvPr id="39939" name="标题 1">
            <a:extLst>
              <a:ext uri="{FF2B5EF4-FFF2-40B4-BE49-F238E27FC236}">
                <a16:creationId xmlns:a16="http://schemas.microsoft.com/office/drawing/2014/main" id="{D9896C55-2610-40E8-870C-4DEAB9E6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句型和句子</a:t>
            </a:r>
          </a:p>
        </p:txBody>
      </p:sp>
      <p:grpSp>
        <p:nvGrpSpPr>
          <p:cNvPr id="81924" name="组合 9">
            <a:extLst>
              <a:ext uri="{FF2B5EF4-FFF2-40B4-BE49-F238E27FC236}">
                <a16:creationId xmlns:a16="http://schemas.microsoft.com/office/drawing/2014/main" id="{68FE8410-D4A7-4A01-AB80-AD36ED56B83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>
              <a:extLst>
                <a:ext uri="{FF2B5EF4-FFF2-40B4-BE49-F238E27FC236}">
                  <a16:creationId xmlns:a16="http://schemas.microsoft.com/office/drawing/2014/main" id="{48B1CCC7-0702-49A6-9D18-94EA8E91647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26" name="五边形 11">
              <a:extLst>
                <a:ext uri="{FF2B5EF4-FFF2-40B4-BE49-F238E27FC236}">
                  <a16:creationId xmlns:a16="http://schemas.microsoft.com/office/drawing/2014/main" id="{6D9FFABD-5500-4410-AC7F-128E20249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7852E2B-83C4-48A4-B48B-9280A83BFCD9}"/>
              </a:ext>
            </a:extLst>
          </p:cNvPr>
          <p:cNvSpPr/>
          <p:nvPr/>
        </p:nvSpPr>
        <p:spPr>
          <a:xfrm>
            <a:off x="1763688" y="917575"/>
            <a:ext cx="307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9EED31-455A-4C87-AFEC-7E92E4BEAC7F}"/>
              </a:ext>
            </a:extLst>
          </p:cNvPr>
          <p:cNvSpPr/>
          <p:nvPr/>
        </p:nvSpPr>
        <p:spPr>
          <a:xfrm>
            <a:off x="1763688" y="3147814"/>
            <a:ext cx="307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1">
            <a:extLst>
              <a:ext uri="{FF2B5EF4-FFF2-40B4-BE49-F238E27FC236}">
                <a16:creationId xmlns:a16="http://schemas.microsoft.com/office/drawing/2014/main" id="{95F9AC2B-4175-4EB4-9E39-BA8475C08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714375"/>
            <a:ext cx="7961313" cy="4429125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>
                <a:srgbClr val="3333CC"/>
              </a:buClr>
              <a:buSzPct val="60000"/>
              <a:buFont typeface="Symbol" panose="05050102010706020507" pitchFamily="18" charset="2"/>
              <a:buNone/>
            </a:pP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句子</a:t>
            </a:r>
            <a:r>
              <a:rPr lang="en-US" altLang="zh-CN" sz="2700" b="1">
                <a:solidFill>
                  <a:schemeClr val="tx1"/>
                </a:solidFill>
                <a:latin typeface="楷体_GB231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名词短语 动词短语</a:t>
            </a:r>
            <a:endParaRPr kumimoji="1" lang="en-US" altLang="zh-CN" sz="2700" b="1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000"/>
              </a:lnSpc>
              <a:buClr>
                <a:srgbClr val="3333CC"/>
              </a:buClr>
              <a:buSzPct val="60000"/>
              <a:buFont typeface="Symbol" panose="05050102010706020507" pitchFamily="18" charset="2"/>
              <a:buNone/>
            </a:pPr>
            <a:r>
              <a:rPr lang="en-US" altLang="zh-CN" sz="2700" b="1">
                <a:solidFill>
                  <a:schemeClr val="tx1"/>
                </a:solidFill>
                <a:latin typeface="楷体_GB231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	  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形容词 名词短语 </a:t>
            </a:r>
            <a:r>
              <a:rPr kumimoji="1" lang="en-US" altLang="zh-CN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动词短语</a:t>
            </a:r>
            <a:endParaRPr kumimoji="1" lang="en-US" altLang="zh-CN" sz="2700" b="1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000"/>
              </a:lnSpc>
              <a:buClr>
                <a:srgbClr val="3333CC"/>
              </a:buClr>
              <a:buSzPct val="60000"/>
              <a:buFont typeface="Symbol" panose="05050102010706020507" pitchFamily="18" charset="2"/>
              <a:buNone/>
            </a:pPr>
            <a:r>
              <a:rPr lang="en-US" altLang="zh-CN" sz="2700" b="1">
                <a:solidFill>
                  <a:schemeClr val="tx1"/>
                </a:solidFill>
                <a:latin typeface="楷体_GB231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	  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7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little</a:t>
            </a:r>
            <a:r>
              <a:rPr kumimoji="1" lang="en-US" altLang="zh-CN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名词短语 </a:t>
            </a:r>
            <a:r>
              <a:rPr kumimoji="1" lang="en-US" altLang="zh-CN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动词短语</a:t>
            </a:r>
            <a:endParaRPr kumimoji="1" lang="en-US" altLang="zh-CN" sz="2700" b="1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000"/>
              </a:lnSpc>
              <a:buClr>
                <a:srgbClr val="3333CC"/>
              </a:buClr>
              <a:buSzPct val="60000"/>
              <a:buFont typeface="Symbol" panose="05050102010706020507" pitchFamily="18" charset="2"/>
              <a:buNone/>
            </a:pPr>
            <a:r>
              <a:rPr lang="en-US" altLang="zh-CN" sz="2700" b="1">
                <a:solidFill>
                  <a:schemeClr val="tx1"/>
                </a:solidFill>
                <a:latin typeface="楷体_GB231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	  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7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little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名词 </a:t>
            </a:r>
            <a:r>
              <a:rPr kumimoji="1" lang="en-US" altLang="zh-CN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动词短语</a:t>
            </a:r>
            <a:endParaRPr kumimoji="1" lang="en-US" altLang="zh-CN" sz="2700" b="1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000"/>
              </a:lnSpc>
              <a:buClr>
                <a:srgbClr val="3333CC"/>
              </a:buClr>
              <a:buSzPct val="60000"/>
              <a:buFont typeface="Symbol" panose="05050102010706020507" pitchFamily="18" charset="2"/>
              <a:buNone/>
            </a:pPr>
            <a:r>
              <a:rPr lang="en-US" altLang="zh-CN" sz="2700" b="1">
                <a:solidFill>
                  <a:schemeClr val="tx1"/>
                </a:solidFill>
                <a:latin typeface="楷体_GB231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	  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7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little boy </a:t>
            </a:r>
            <a:r>
              <a:rPr kumimoji="1" lang="en-US" altLang="zh-CN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动词短语</a:t>
            </a:r>
            <a:endParaRPr kumimoji="1" lang="en-US" altLang="zh-CN" sz="2700" b="1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000"/>
              </a:lnSpc>
              <a:buClr>
                <a:srgbClr val="3333CC"/>
              </a:buClr>
              <a:buSzPct val="60000"/>
              <a:buFont typeface="Symbol" panose="05050102010706020507" pitchFamily="18" charset="2"/>
              <a:buNone/>
            </a:pPr>
            <a:r>
              <a:rPr lang="en-US" altLang="zh-CN" sz="2700" b="1">
                <a:solidFill>
                  <a:schemeClr val="tx1"/>
                </a:solidFill>
                <a:latin typeface="楷体_GB231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	  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7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little boy 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动词名词短语 </a:t>
            </a:r>
            <a:endParaRPr kumimoji="1" lang="en-US" altLang="zh-CN" sz="2700" b="1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000"/>
              </a:lnSpc>
              <a:buClr>
                <a:srgbClr val="3333CC"/>
              </a:buClr>
              <a:buSzPct val="60000"/>
              <a:buFont typeface="Symbol" panose="05050102010706020507" pitchFamily="18" charset="2"/>
              <a:buNone/>
            </a:pPr>
            <a:r>
              <a:rPr lang="en-US" altLang="zh-CN" sz="2700" b="1">
                <a:solidFill>
                  <a:schemeClr val="tx1"/>
                </a:solidFill>
                <a:latin typeface="楷体_GB231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	  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7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little boy eats 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名词短语 </a:t>
            </a:r>
            <a:endParaRPr kumimoji="1" lang="en-US" altLang="zh-CN" sz="2700" b="1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000"/>
              </a:lnSpc>
              <a:buClr>
                <a:srgbClr val="3333CC"/>
              </a:buClr>
              <a:buSzPct val="60000"/>
              <a:buFont typeface="Symbol" panose="05050102010706020507" pitchFamily="18" charset="2"/>
              <a:buNone/>
            </a:pPr>
            <a:r>
              <a:rPr lang="en-US" altLang="zh-CN" sz="2700" b="1">
                <a:solidFill>
                  <a:schemeClr val="tx1"/>
                </a:solidFill>
                <a:latin typeface="楷体_GB231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	  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7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little</a:t>
            </a:r>
            <a:r>
              <a:rPr kumimoji="1" lang="zh-CN" altLang="en-US" sz="27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7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boy eats 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名词  </a:t>
            </a:r>
            <a:endParaRPr kumimoji="1" lang="en-US" altLang="zh-CN" sz="2700" b="1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000"/>
              </a:lnSpc>
              <a:buClr>
                <a:srgbClr val="3333CC"/>
              </a:buClr>
              <a:buSzPct val="60000"/>
              <a:buFont typeface="Symbol" panose="05050102010706020507" pitchFamily="18" charset="2"/>
              <a:buNone/>
            </a:pPr>
            <a:r>
              <a:rPr lang="en-US" altLang="zh-CN" sz="2700" b="1">
                <a:solidFill>
                  <a:schemeClr val="tx1"/>
                </a:solidFill>
                <a:latin typeface="楷体_GB231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	  </a:t>
            </a:r>
            <a:r>
              <a:rPr kumimoji="1" lang="zh-CN" altLang="en-US" sz="27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7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little</a:t>
            </a:r>
            <a:r>
              <a:rPr kumimoji="1" lang="zh-CN" altLang="en-US" sz="27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7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boy eats apple</a:t>
            </a:r>
            <a:r>
              <a:rPr kumimoji="1" lang="zh-CN" altLang="en-US" sz="27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en-US" altLang="zh-CN" sz="2700" b="1" i="1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000"/>
              </a:lnSpc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E6278CAE-FBE0-4122-9D1C-371B646C188E}"/>
              </a:ext>
            </a:extLst>
          </p:cNvPr>
          <p:cNvSpPr/>
          <p:nvPr/>
        </p:nvSpPr>
        <p:spPr>
          <a:xfrm>
            <a:off x="7236544" y="698500"/>
            <a:ext cx="431800" cy="410549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CFAB94-0993-4397-8063-BBFA3CED3342}"/>
              </a:ext>
            </a:extLst>
          </p:cNvPr>
          <p:cNvSpPr/>
          <p:nvPr/>
        </p:nvSpPr>
        <p:spPr>
          <a:xfrm>
            <a:off x="7500938" y="2643188"/>
            <a:ext cx="122078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000" b="1" dirty="0">
                <a:solidFill>
                  <a:srgbClr val="FF0000"/>
                </a:solidFill>
              </a:rPr>
              <a:t>句型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30DBC973-8E9F-4A80-AB34-441890AD4DED}"/>
              </a:ext>
            </a:extLst>
          </p:cNvPr>
          <p:cNvSpPr/>
          <p:nvPr/>
        </p:nvSpPr>
        <p:spPr>
          <a:xfrm>
            <a:off x="1211263" y="4572000"/>
            <a:ext cx="431800" cy="1444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02CEC0-6737-4499-A5B4-49EBE1BB93BC}"/>
              </a:ext>
            </a:extLst>
          </p:cNvPr>
          <p:cNvSpPr/>
          <p:nvPr/>
        </p:nvSpPr>
        <p:spPr>
          <a:xfrm>
            <a:off x="0" y="4370388"/>
            <a:ext cx="1392238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000" b="1" dirty="0">
                <a:solidFill>
                  <a:srgbClr val="FF0000"/>
                </a:solidFill>
              </a:rPr>
              <a:t>句子</a:t>
            </a:r>
          </a:p>
        </p:txBody>
      </p:sp>
      <p:grpSp>
        <p:nvGrpSpPr>
          <p:cNvPr id="83975" name="组合 9">
            <a:extLst>
              <a:ext uri="{FF2B5EF4-FFF2-40B4-BE49-F238E27FC236}">
                <a16:creationId xmlns:a16="http://schemas.microsoft.com/office/drawing/2014/main" id="{9C53BE1C-3A1E-4A3A-BDD0-19B5B9F8F09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2" name="五边形 11">
              <a:extLst>
                <a:ext uri="{FF2B5EF4-FFF2-40B4-BE49-F238E27FC236}">
                  <a16:creationId xmlns:a16="http://schemas.microsoft.com/office/drawing/2014/main" id="{3CB7CD51-C43A-43AC-BFB9-FFE02E16BFA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978" name="五边形 11">
              <a:extLst>
                <a:ext uri="{FF2B5EF4-FFF2-40B4-BE49-F238E27FC236}">
                  <a16:creationId xmlns:a16="http://schemas.microsoft.com/office/drawing/2014/main" id="{B5C41B9C-56AF-4640-AF7F-645A4843B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6D6C2924-A6FE-40D2-A757-51D48DFB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263FEC-8AD7-470D-884D-1BD7A03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63" y="1131888"/>
            <a:ext cx="7927975" cy="338455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由文法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的开始符号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推导出的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Times New Roman" pitchFamily="18" charset="0"/>
              </a:rPr>
              <a:t>所有句子构成的集合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文法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生成的语言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，记为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G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。即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G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{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w | S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baseline="300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w,</a:t>
            </a:r>
            <a:r>
              <a:rPr lang="en-US" altLang="zh-CN" sz="2800" b="1" i="1" baseline="-25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w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∈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 V</a:t>
            </a:r>
            <a:r>
              <a:rPr lang="en-US" altLang="zh-CN" sz="2800" b="1" i="1" baseline="-25000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altLang="zh-CN" sz="2800" b="1" i="1" baseline="30000" dirty="0">
                <a:solidFill>
                  <a:schemeClr val="tx1"/>
                </a:solidFill>
                <a:cs typeface="Times New Roman" pitchFamily="18" charset="0"/>
              </a:rPr>
              <a:t>*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思考：文法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E → E+E | E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E | 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spc="300" dirty="0">
                <a:solidFill>
                  <a:schemeClr val="tx1"/>
                </a:solidFill>
                <a:cs typeface="Times New Roman" pitchFamily="18" charset="0"/>
              </a:rPr>
              <a:t>E</a:t>
            </a:r>
            <a:r>
              <a:rPr lang="en-US" altLang="zh-CN" b="1" spc="300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 |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id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生成的语言中</a:t>
            </a:r>
            <a:r>
              <a:rPr lang="zh-CN" altLang="en-US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包含多少个句子？</a:t>
            </a:r>
          </a:p>
          <a:p>
            <a:pPr eaLnBrk="1" fontAlgn="auto" hangingPunct="1"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设有两文法</a:t>
            </a:r>
            <a:r>
              <a:rPr lang="en-US" altLang="zh-CN" sz="2800" b="1" i="1" dirty="0">
                <a:solidFill>
                  <a:schemeClr val="tx1"/>
                </a:solidFill>
              </a:rPr>
              <a:t>G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和</a:t>
            </a:r>
            <a:r>
              <a:rPr lang="en-US" altLang="zh-CN" sz="2800" b="1" i="1" dirty="0">
                <a:solidFill>
                  <a:schemeClr val="tx1"/>
                </a:solidFill>
              </a:rPr>
              <a:t>G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，如果</a:t>
            </a:r>
            <a:r>
              <a:rPr lang="en-US" altLang="zh-CN" sz="2800" b="1" i="1" dirty="0">
                <a:solidFill>
                  <a:schemeClr val="tx1"/>
                </a:solidFill>
              </a:rPr>
              <a:t>L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</a:rPr>
              <a:t>G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</a:rPr>
              <a:t>) = </a:t>
            </a:r>
            <a:r>
              <a:rPr lang="en-US" altLang="zh-CN" sz="2800" b="1" i="1" dirty="0">
                <a:solidFill>
                  <a:schemeClr val="tx1"/>
                </a:solidFill>
              </a:rPr>
              <a:t>L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</a:rPr>
              <a:t>G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</a:rPr>
              <a:t>，则称</a:t>
            </a:r>
            <a:r>
              <a:rPr lang="en-US" altLang="zh-CN" sz="2800" b="1" i="1" dirty="0">
                <a:solidFill>
                  <a:schemeClr val="tx1"/>
                </a:solidFill>
              </a:rPr>
              <a:t>G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和</a:t>
            </a:r>
            <a:r>
              <a:rPr lang="en-US" altLang="zh-CN" sz="2800" b="1" i="1" dirty="0">
                <a:solidFill>
                  <a:schemeClr val="tx1"/>
                </a:solidFill>
              </a:rPr>
              <a:t>G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为</a:t>
            </a:r>
            <a:r>
              <a:rPr lang="zh-CN" altLang="en-US" sz="2800" b="1" dirty="0">
                <a:solidFill>
                  <a:schemeClr val="accent2"/>
                </a:solidFill>
              </a:rPr>
              <a:t>等价文法</a:t>
            </a:r>
            <a:r>
              <a:rPr lang="zh-CN" altLang="en-US" sz="2800" b="1" dirty="0">
                <a:solidFill>
                  <a:schemeClr val="tx1"/>
                </a:solidFill>
              </a:rPr>
              <a:t>。</a:t>
            </a:r>
            <a:endParaRPr lang="zh-CN" altLang="en-US" sz="3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1987" name="标题 2">
            <a:extLst>
              <a:ext uri="{FF2B5EF4-FFF2-40B4-BE49-F238E27FC236}">
                <a16:creationId xmlns:a16="http://schemas.microsoft.com/office/drawing/2014/main" id="{C90B10CD-807D-4386-9D03-0AF9ADEB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文法生成的语言</a:t>
            </a:r>
          </a:p>
        </p:txBody>
      </p:sp>
      <p:grpSp>
        <p:nvGrpSpPr>
          <p:cNvPr id="86020" name="组合 9">
            <a:extLst>
              <a:ext uri="{FF2B5EF4-FFF2-40B4-BE49-F238E27FC236}">
                <a16:creationId xmlns:a16="http://schemas.microsoft.com/office/drawing/2014/main" id="{3021DD65-5147-4D26-B12F-9E871500F10E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80E779A9-ACF8-4C93-AF8E-66C10D29BC9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22" name="五边形 11">
              <a:extLst>
                <a:ext uri="{FF2B5EF4-FFF2-40B4-BE49-F238E27FC236}">
                  <a16:creationId xmlns:a16="http://schemas.microsoft.com/office/drawing/2014/main" id="{77DFE077-7FA7-4960-9216-C302267D9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74FCFCA-2BB6-4654-956F-9799BC413E32}"/>
              </a:ext>
            </a:extLst>
          </p:cNvPr>
          <p:cNvSpPr/>
          <p:nvPr/>
        </p:nvSpPr>
        <p:spPr>
          <a:xfrm>
            <a:off x="4585370" y="2097534"/>
            <a:ext cx="307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baseline="30000" dirty="0">
                <a:sym typeface="Symbol" panose="05050102010706020507" pitchFamily="18" charset="2"/>
              </a:rPr>
              <a:t>*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FB7DECC-2FFC-4F8C-9A2D-8D9D05B19047}"/>
              </a:ext>
            </a:extLst>
          </p:cNvPr>
          <p:cNvSpPr/>
          <p:nvPr/>
        </p:nvSpPr>
        <p:spPr>
          <a:xfrm>
            <a:off x="791874" y="3016250"/>
            <a:ext cx="4431556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1">
                <a:shade val="50000"/>
                <a:shade val="75000"/>
                <a:lumMod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+mn-ea"/>
                <a:ea typeface="+mn-ea"/>
              </a:rPr>
              <a:t>该文法识别的串：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latin typeface="+mn-ea"/>
                <a:ea typeface="+mn-ea"/>
              </a:rPr>
              <a:t>      由字母开头的字母数字串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3DC0CBD6-9386-44FD-B508-88510C8BB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785813"/>
            <a:ext cx="5927725" cy="2230437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</a:p>
          <a:p>
            <a:pPr marL="303213" lvl="1" indent="0" eaLnBrk="1" hangingPunct="1">
              <a:buClrTx/>
              <a:buFont typeface="Symbol" panose="05050102010706020507" pitchFamily="18" charset="2"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 → L | LT</a:t>
            </a:r>
          </a:p>
          <a:p>
            <a:pPr marL="303213" lvl="1" indent="0" eaLnBrk="1" hangingPunct="1">
              <a:buClrTx/>
              <a:buFont typeface="Symbol" panose="05050102010706020507" pitchFamily="18" charset="2"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 → L | D | TL | TD </a:t>
            </a:r>
          </a:p>
          <a:p>
            <a:pPr marL="303213" lvl="1" indent="0" eaLnBrk="1" hangingPunct="1">
              <a:buClrTx/>
              <a:buFont typeface="Symbol" panose="05050102010706020507" pitchFamily="18" charset="2"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L →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| … |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z</a:t>
            </a:r>
          </a:p>
          <a:p>
            <a:pPr marL="303213" lvl="1" indent="0" eaLnBrk="1" hangingPunct="1">
              <a:buClrTx/>
              <a:buFont typeface="Symbol" panose="05050102010706020507" pitchFamily="18" charset="2"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 → 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 | 1 | 2 | 3 |…| 9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6CE1E4D6-B4DD-49D0-A723-74BEE0D31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A10590D-D397-42D6-B280-398A9F76E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05" y="3819525"/>
            <a:ext cx="4606925" cy="1143000"/>
          </a:xfrm>
          <a:prstGeom prst="cloudCallout">
            <a:avLst>
              <a:gd name="adj1" fmla="val -41931"/>
              <a:gd name="adj2" fmla="val -6246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请写出无符号整数或浮点数的文法</a:t>
            </a:r>
          </a:p>
        </p:txBody>
      </p:sp>
      <p:grpSp>
        <p:nvGrpSpPr>
          <p:cNvPr id="88069" name="组合 9">
            <a:extLst>
              <a:ext uri="{FF2B5EF4-FFF2-40B4-BE49-F238E27FC236}">
                <a16:creationId xmlns:a16="http://schemas.microsoft.com/office/drawing/2014/main" id="{BE1080F3-772D-4714-B1DE-227FAB10BF04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A80B1743-DD84-494B-8951-20C4E12B621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074" name="五边形 11">
              <a:extLst>
                <a:ext uri="{FF2B5EF4-FFF2-40B4-BE49-F238E27FC236}">
                  <a16:creationId xmlns:a16="http://schemas.microsoft.com/office/drawing/2014/main" id="{697F61E8-1840-463F-81C4-B54962130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DDB33CD-4271-4376-A99C-E79A0FB73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857250"/>
            <a:ext cx="2371725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u="sng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 u="sng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u="sng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 u="sng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DL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u="sng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TL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DDL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…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D…LDDL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u="sng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D…LDDL</a:t>
            </a:r>
          </a:p>
        </p:txBody>
      </p:sp>
      <p:sp>
        <p:nvSpPr>
          <p:cNvPr id="14" name="爆炸形 1 13">
            <a:extLst>
              <a:ext uri="{FF2B5EF4-FFF2-40B4-BE49-F238E27FC236}">
                <a16:creationId xmlns:a16="http://schemas.microsoft.com/office/drawing/2014/main" id="{37229A74-8F19-4B9E-AFE9-ADD0151A2F5E}"/>
              </a:ext>
            </a:extLst>
          </p:cNvPr>
          <p:cNvSpPr/>
          <p:nvPr/>
        </p:nvSpPr>
        <p:spPr>
          <a:xfrm>
            <a:off x="5435600" y="3749675"/>
            <a:ext cx="3351213" cy="1208088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</a:rPr>
              <a:t>：字母数字串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标题 1">
            <a:extLst>
              <a:ext uri="{FF2B5EF4-FFF2-40B4-BE49-F238E27FC236}">
                <a16:creationId xmlns:a16="http://schemas.microsoft.com/office/drawing/2014/main" id="{B5B2782E-708C-40C8-9937-94C48B0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语言上的运算</a:t>
            </a:r>
          </a:p>
        </p:txBody>
      </p:sp>
      <p:grpSp>
        <p:nvGrpSpPr>
          <p:cNvPr id="90115" name="组合 9">
            <a:extLst>
              <a:ext uri="{FF2B5EF4-FFF2-40B4-BE49-F238E27FC236}">
                <a16:creationId xmlns:a16="http://schemas.microsoft.com/office/drawing/2014/main" id="{D99A11EF-B15C-4018-9DC8-F644EF99F057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60C2B1D3-F09C-484C-A878-FC06E58A38F3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120" name="五边形 11">
              <a:extLst>
                <a:ext uri="{FF2B5EF4-FFF2-40B4-BE49-F238E27FC236}">
                  <a16:creationId xmlns:a16="http://schemas.microsoft.com/office/drawing/2014/main" id="{F57B1387-B3B0-4ABD-80F8-C2BEAD654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90116" name="图片 1">
            <a:extLst>
              <a:ext uri="{FF2B5EF4-FFF2-40B4-BE49-F238E27FC236}">
                <a16:creationId xmlns:a16="http://schemas.microsoft.com/office/drawing/2014/main" id="{443FA544-CBB2-4815-9A7E-C67A1F89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815975"/>
            <a:ext cx="7689850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7DCD4BF-FF5B-47CF-83C6-BB5FC4C5B0C5}"/>
              </a:ext>
            </a:extLst>
          </p:cNvPr>
          <p:cNvSpPr/>
          <p:nvPr/>
        </p:nvSpPr>
        <p:spPr>
          <a:xfrm>
            <a:off x="785813" y="4000500"/>
            <a:ext cx="7715250" cy="862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例：令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={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={0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9}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。则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∪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baseline="30000" dirty="0"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表示的语言是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4866E4-1598-4805-8A36-B0EFAABA2225}"/>
              </a:ext>
            </a:extLst>
          </p:cNvPr>
          <p:cNvSpPr/>
          <p:nvPr/>
        </p:nvSpPr>
        <p:spPr>
          <a:xfrm>
            <a:off x="3923928" y="4371950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字母开头的字母数字串的集合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F3341B0-CAC6-4A6B-B13B-862C40E3A6A6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E9AB3B-FCC8-458D-9842-358174692A2B}"/>
              </a:ext>
            </a:extLst>
          </p:cNvPr>
          <p:cNvSpPr/>
          <p:nvPr/>
        </p:nvSpPr>
        <p:spPr>
          <a:xfrm>
            <a:off x="4500563" y="1357313"/>
            <a:ext cx="4357687" cy="2657475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文法的定义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语言的定义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文法的分类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 </a:t>
            </a:r>
            <a:r>
              <a:rPr lang="en-US" altLang="zh-CN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CFG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的语法分析树</a:t>
            </a:r>
          </a:p>
        </p:txBody>
      </p:sp>
      <p:pic>
        <p:nvPicPr>
          <p:cNvPr id="9318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30CB1AD2-7D08-4D33-98FB-E262C226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1CD7C33-2205-4378-80BC-B816B143EA37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AA7B2CFA-4568-42C0-B224-2796025FC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35150" y="915988"/>
            <a:ext cx="5927725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Chomsky 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文法分类体系</a:t>
            </a:r>
            <a:endParaRPr lang="en-US" altLang="zh-CN" sz="3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型文法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Type-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0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Grammar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型文法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Type-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Grammar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型文法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Type-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Grammar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型文法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Type-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Grammar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85405E4-C4F9-4672-93E3-BB7E424AA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文法的分类</a:t>
            </a:r>
          </a:p>
        </p:txBody>
      </p:sp>
      <p:grpSp>
        <p:nvGrpSpPr>
          <p:cNvPr id="94212" name="组合 9">
            <a:extLst>
              <a:ext uri="{FF2B5EF4-FFF2-40B4-BE49-F238E27FC236}">
                <a16:creationId xmlns:a16="http://schemas.microsoft.com/office/drawing/2014/main" id="{173C26CA-02FC-478C-B7C3-2F84CDC1C2B0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>
              <a:extLst>
                <a:ext uri="{FF2B5EF4-FFF2-40B4-BE49-F238E27FC236}">
                  <a16:creationId xmlns:a16="http://schemas.microsoft.com/office/drawing/2014/main" id="{847AF840-AD28-49C4-9811-02A6DD2D8CD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14" name="五边形 11">
              <a:extLst>
                <a:ext uri="{FF2B5EF4-FFF2-40B4-BE49-F238E27FC236}">
                  <a16:creationId xmlns:a16="http://schemas.microsoft.com/office/drawing/2014/main" id="{3AF75DB5-9F78-49BD-9EA5-F7FCF76B3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361151AF-088B-408E-AD63-815B1694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60450"/>
            <a:ext cx="8108950" cy="3743325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</a:rPr>
              <a:t> </a:t>
            </a:r>
            <a:r>
              <a:rPr lang="zh-CN" altLang="en-US" sz="3000" b="1" dirty="0">
                <a:solidFill>
                  <a:srgbClr val="FF0000"/>
                </a:solidFill>
              </a:rPr>
              <a:t>串</a:t>
            </a:r>
            <a:r>
              <a:rPr lang="zh-CN" altLang="en-US" sz="3000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</a:rPr>
              <a:t>String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串是一个</a:t>
            </a:r>
            <a:r>
              <a:rPr lang="zh-CN" altLang="en-US" sz="2800" b="1" dirty="0">
                <a:solidFill>
                  <a:srgbClr val="3333FF"/>
                </a:solidFill>
              </a:rPr>
              <a:t>有穷符号</a:t>
            </a:r>
            <a:r>
              <a:rPr lang="zh-CN" altLang="zh-CN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i="1" dirty="0">
                <a:solidFill>
                  <a:schemeClr val="tx1"/>
                </a:solidFill>
              </a:rPr>
              <a:t>symbol</a:t>
            </a:r>
            <a:r>
              <a:rPr lang="zh-CN" altLang="zh-CN" sz="2000" b="1" dirty="0">
                <a:solidFill>
                  <a:schemeClr val="tx1"/>
                </a:solidFill>
              </a:rPr>
              <a:t>）</a:t>
            </a:r>
            <a:r>
              <a:rPr lang="zh-CN" altLang="en-US" sz="2800" b="1" dirty="0">
                <a:solidFill>
                  <a:srgbClr val="3333FF"/>
                </a:solidFill>
              </a:rPr>
              <a:t>序列</a:t>
            </a:r>
            <a:endParaRPr lang="en-US" altLang="zh-CN" sz="2800" b="1" dirty="0">
              <a:solidFill>
                <a:srgbClr val="3333FF"/>
              </a:solidFill>
            </a:endParaRPr>
          </a:p>
          <a:p>
            <a:pPr marL="577533" lvl="1" indent="-274320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串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长度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，通常记作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|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|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，是指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符号的个数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lvl="2" indent="-274320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|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abcb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|=4</a:t>
            </a:r>
          </a:p>
          <a:p>
            <a:pPr marL="577533" lvl="1" indent="-274320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空串</a:t>
            </a:r>
            <a:r>
              <a:rPr lang="zh-CN" altLang="zh-CN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i="1" dirty="0">
                <a:solidFill>
                  <a:schemeClr val="tx1"/>
                </a:solidFill>
              </a:rPr>
              <a:t>empty string</a:t>
            </a:r>
            <a:r>
              <a:rPr lang="zh-CN" altLang="zh-CN" sz="2000" b="1" dirty="0">
                <a:solidFill>
                  <a:schemeClr val="tx1"/>
                </a:solidFill>
              </a:rPr>
              <a:t>）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是</a:t>
            </a:r>
            <a:r>
              <a:rPr lang="zh-CN" altLang="en-US" sz="25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长度为</a:t>
            </a:r>
            <a:r>
              <a:rPr lang="en-US" altLang="zh-CN" sz="25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5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的串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，用 </a:t>
            </a:r>
            <a:r>
              <a:rPr lang="en-US" altLang="zh-CN" sz="2500" b="1" i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ε</a:t>
            </a:r>
            <a:r>
              <a:rPr lang="zh-CN" altLang="en-US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epsilon</a:t>
            </a:r>
            <a:r>
              <a:rPr lang="zh-CN" altLang="en-US" sz="1800" b="1" dirty="0">
                <a:solidFill>
                  <a:prstClr val="black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表示</a:t>
            </a:r>
            <a:endParaRPr lang="en-US" altLang="zh-CN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2" indent="-274320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|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|= 0</a:t>
            </a:r>
            <a:endParaRPr lang="en-US" altLang="zh-CN" b="1" dirty="0"/>
          </a:p>
          <a:p>
            <a:pPr marL="303213" lvl="1" indent="0" eaLnBrk="1" hangingPunct="1">
              <a:buFont typeface="Symbol" panose="05050102010706020507" pitchFamily="18" charset="2"/>
              <a:buNone/>
              <a:defRPr/>
            </a:pPr>
            <a:r>
              <a:rPr lang="zh-CN" altLang="en-US" b="1" dirty="0"/>
              <a:t>    </a:t>
            </a:r>
          </a:p>
        </p:txBody>
      </p:sp>
      <p:sp>
        <p:nvSpPr>
          <p:cNvPr id="19459" name="标题 1">
            <a:extLst>
              <a:ext uri="{FF2B5EF4-FFF2-40B4-BE49-F238E27FC236}">
                <a16:creationId xmlns:a16="http://schemas.microsoft.com/office/drawing/2014/main" id="{BA919ECA-3A90-4CFF-93E6-A7D7F76C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14313"/>
            <a:ext cx="7931150" cy="358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000" kern="1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2.1 </a:t>
            </a:r>
            <a:r>
              <a:rPr lang="zh-CN" altLang="en-US" sz="3000" kern="1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基本概念</a:t>
            </a:r>
            <a:endParaRPr lang="zh-CN" altLang="en-US" sz="2400" dirty="0">
              <a:solidFill>
                <a:schemeClr val="tx1"/>
              </a:solidFill>
              <a:latin typeface="Time New Roman"/>
            </a:endParaRPr>
          </a:p>
        </p:txBody>
      </p:sp>
      <p:grpSp>
        <p:nvGrpSpPr>
          <p:cNvPr id="22532" name="组合 5">
            <a:extLst>
              <a:ext uri="{FF2B5EF4-FFF2-40B4-BE49-F238E27FC236}">
                <a16:creationId xmlns:a16="http://schemas.microsoft.com/office/drawing/2014/main" id="{5709E1A5-D3EE-4496-AF9A-5B90AF2B910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24D8E27C-FF2B-4ACF-9B9C-C2F75C48506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4" name="五边形 8">
              <a:extLst>
                <a:ext uri="{FF2B5EF4-FFF2-40B4-BE49-F238E27FC236}">
                  <a16:creationId xmlns:a16="http://schemas.microsoft.com/office/drawing/2014/main" id="{81D8EEEC-8CEE-44BC-BC35-82E4A8660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246CA-0342-46DC-98AB-575D4CAC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846138"/>
            <a:ext cx="8391525" cy="40290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ea typeface="楷体_GB2312"/>
                <a:cs typeface="Times New Roman" panose="02020603050405020304" pitchFamily="18" charset="0"/>
              </a:rPr>
              <a:t>			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α → β</a:t>
            </a:r>
          </a:p>
          <a:p>
            <a:pPr marL="0" indent="0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无限制文法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Unrestricted Grammar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短语结构文法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4000"/>
              </a:lnSpc>
              <a:buClrTx/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Phrase Structure Grammar, PSG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cs typeface="Times New Roman" panose="02020603050405020304" pitchFamily="18" charset="0"/>
              </a:rPr>
              <a:t>∀</a:t>
            </a:r>
            <a:r>
              <a:rPr lang="en-US" altLang="zh-CN" sz="25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α → β</a:t>
            </a:r>
            <a:r>
              <a:rPr lang="zh-CN" altLang="en-US" sz="2500" b="1" dirty="0">
                <a:solidFill>
                  <a:srgbClr val="000000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25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5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 </a:t>
            </a:r>
            <a:r>
              <a:rPr lang="en-US" altLang="zh-CN" sz="2400" b="1" i="1" dirty="0">
                <a:solidFill>
                  <a:schemeClr val="tx1"/>
                </a:solidFill>
              </a:rPr>
              <a:t>α</a:t>
            </a:r>
            <a:r>
              <a:rPr lang="en-US" altLang="zh-CN" sz="2400" b="1" dirty="0">
                <a:solidFill>
                  <a:schemeClr val="tx1"/>
                </a:solidFill>
              </a:rPr>
              <a:t>∈(</a:t>
            </a:r>
            <a:r>
              <a:rPr lang="en-US" altLang="zh-CN" sz="2400" b="1" i="1" dirty="0">
                <a:solidFill>
                  <a:schemeClr val="tx1"/>
                </a:solidFill>
              </a:rPr>
              <a:t>V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T</a:t>
            </a:r>
            <a:r>
              <a:rPr lang="zh-CN" altLang="en-US" sz="2400" b="1" dirty="0">
                <a:solidFill>
                  <a:schemeClr val="tx1"/>
                </a:solidFill>
              </a:rPr>
              <a:t>∪</a:t>
            </a:r>
            <a:r>
              <a:rPr lang="en-US" altLang="zh-CN" sz="2400" b="1" i="1" dirty="0">
                <a:solidFill>
                  <a:schemeClr val="tx1"/>
                </a:solidFill>
              </a:rPr>
              <a:t>V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baseline="30000" dirty="0">
                <a:solidFill>
                  <a:schemeClr val="tx1"/>
                </a:solidFill>
              </a:rPr>
              <a:t>+</a:t>
            </a:r>
            <a:r>
              <a:rPr lang="zh-CN" altLang="en-US" sz="2400" b="1" dirty="0">
                <a:solidFill>
                  <a:schemeClr val="tx1"/>
                </a:solidFill>
              </a:rPr>
              <a:t>，且</a:t>
            </a:r>
            <a:r>
              <a:rPr lang="en-US" altLang="zh-CN" sz="2500" b="1" i="1" dirty="0">
                <a:solidFill>
                  <a:schemeClr val="accent2"/>
                </a:solidFill>
                <a:ea typeface="楷体_GB2312"/>
                <a:cs typeface="楷体_GB2312"/>
              </a:rPr>
              <a:t>α</a:t>
            </a:r>
            <a:r>
              <a:rPr lang="zh-CN" altLang="en-US" sz="2500" b="1" dirty="0">
                <a:solidFill>
                  <a:schemeClr val="accent2"/>
                </a:solidFill>
              </a:rPr>
              <a:t>中至少包含</a:t>
            </a:r>
            <a:r>
              <a:rPr lang="en-US" altLang="zh-CN" sz="2500" b="1" dirty="0">
                <a:solidFill>
                  <a:schemeClr val="accent2"/>
                </a:solidFill>
              </a:rPr>
              <a:t>1</a:t>
            </a:r>
            <a:r>
              <a:rPr lang="zh-CN" altLang="en-US" sz="2500" b="1" dirty="0">
                <a:solidFill>
                  <a:schemeClr val="accent2"/>
                </a:solidFill>
              </a:rPr>
              <a:t>个非终结符</a:t>
            </a:r>
            <a:r>
              <a:rPr lang="zh-CN" altLang="en-US" sz="2500" b="1" dirty="0">
                <a:solidFill>
                  <a:schemeClr val="tx1"/>
                </a:solidFill>
              </a:rPr>
              <a:t>，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</a:rPr>
              <a:t>β</a:t>
            </a:r>
            <a:r>
              <a:rPr lang="en-US" altLang="zh-CN" sz="2400" b="1" dirty="0">
                <a:solidFill>
                  <a:schemeClr val="tx1"/>
                </a:solidFill>
              </a:rPr>
              <a:t>∈(</a:t>
            </a:r>
            <a:r>
              <a:rPr lang="en-US" altLang="zh-CN" sz="2400" b="1" i="1" dirty="0">
                <a:solidFill>
                  <a:schemeClr val="tx1"/>
                </a:solidFill>
              </a:rPr>
              <a:t>V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T</a:t>
            </a:r>
            <a:r>
              <a:rPr lang="zh-CN" altLang="en-US" sz="2400" b="1" dirty="0">
                <a:solidFill>
                  <a:schemeClr val="tx1"/>
                </a:solidFill>
              </a:rPr>
              <a:t>∪</a:t>
            </a:r>
            <a:r>
              <a:rPr lang="en-US" altLang="zh-CN" sz="2400" b="1" i="1" dirty="0">
                <a:solidFill>
                  <a:schemeClr val="tx1"/>
                </a:solidFill>
              </a:rPr>
              <a:t>V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baseline="30000" dirty="0">
                <a:solidFill>
                  <a:schemeClr val="tx1"/>
                </a:solidFill>
              </a:rPr>
              <a:t>*</a:t>
            </a:r>
            <a:endParaRPr lang="en-US" altLang="zh-CN" sz="2500" b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0" indent="0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型语言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</a:endParaRPr>
          </a:p>
          <a:p>
            <a:pPr marL="552450" lvl="2" indent="-273050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由</a:t>
            </a:r>
            <a:r>
              <a:rPr lang="en-US" altLang="zh-CN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0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型文法</a:t>
            </a:r>
            <a:r>
              <a:rPr lang="en-US" altLang="zh-CN" sz="2500" b="1" i="1" dirty="0">
                <a:solidFill>
                  <a:schemeClr val="tx1"/>
                </a:solidFill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生成的语言</a:t>
            </a: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</a:rPr>
              <a:t>G 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49155" name="标题 1">
            <a:extLst>
              <a:ext uri="{FF2B5EF4-FFF2-40B4-BE49-F238E27FC236}">
                <a16:creationId xmlns:a16="http://schemas.microsoft.com/office/drawing/2014/main" id="{227652ED-9099-498C-ADB4-0826C34E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14313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型文法</a:t>
            </a:r>
            <a:r>
              <a:rPr lang="en-US" altLang="zh-CN" spc="3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Type</a:t>
            </a:r>
            <a:r>
              <a:rPr lang="en-US" altLang="zh-CN" sz="24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-0</a:t>
            </a:r>
            <a:r>
              <a:rPr lang="en-US" altLang="zh-CN" sz="2400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Grammar</a:t>
            </a:r>
            <a:r>
              <a:rPr lang="en-US" altLang="zh-CN" sz="28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)</a:t>
            </a:r>
            <a:r>
              <a:rPr lang="en-US" altLang="zh-CN" sz="32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pSp>
        <p:nvGrpSpPr>
          <p:cNvPr id="96260" name="组合 9">
            <a:extLst>
              <a:ext uri="{FF2B5EF4-FFF2-40B4-BE49-F238E27FC236}">
                <a16:creationId xmlns:a16="http://schemas.microsoft.com/office/drawing/2014/main" id="{1EA6FE99-718A-4C9F-B82A-90FE970FBB1B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>
              <a:extLst>
                <a:ext uri="{FF2B5EF4-FFF2-40B4-BE49-F238E27FC236}">
                  <a16:creationId xmlns:a16="http://schemas.microsoft.com/office/drawing/2014/main" id="{9BB8AD5D-C58B-4D44-8AEA-F2703E5F57CF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2" name="五边形 11">
              <a:extLst>
                <a:ext uri="{FF2B5EF4-FFF2-40B4-BE49-F238E27FC236}">
                  <a16:creationId xmlns:a16="http://schemas.microsoft.com/office/drawing/2014/main" id="{4CA05D83-5D03-4D00-9F62-9B5473774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1D07C-E281-4247-94B3-26116ABF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928688"/>
            <a:ext cx="8718550" cy="3225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b="1" i="1" dirty="0">
                <a:ea typeface="楷体_GB2312" pitchFamily="49" charset="-122"/>
                <a:cs typeface="Times New Roman" pitchFamily="18" charset="0"/>
              </a:rPr>
              <a:t>		</a:t>
            </a:r>
            <a:endParaRPr lang="en-US" altLang="zh-CN" b="1" dirty="0"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cs typeface="Times New Roman" pitchFamily="18" charset="0"/>
              </a:rPr>
              <a:t>上下文有关文法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Context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Sensitive Grammar , CSG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8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∀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 → β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∈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zh-CN" altLang="el-GR" sz="2500" b="1" dirty="0">
                <a:solidFill>
                  <a:srgbClr val="0070C0"/>
                </a:solidFill>
                <a:cs typeface="Times New Roman" pitchFamily="18" charset="0"/>
              </a:rPr>
              <a:t>｜</a:t>
            </a:r>
            <a:r>
              <a:rPr lang="el-GR" altLang="zh-CN" sz="2500" b="1" i="1" dirty="0">
                <a:solidFill>
                  <a:srgbClr val="0070C0"/>
                </a:solidFill>
                <a:cs typeface="Times New Roman" pitchFamily="18" charset="0"/>
              </a:rPr>
              <a:t>α</a:t>
            </a:r>
            <a:r>
              <a:rPr lang="zh-CN" altLang="el-GR" sz="2500" b="1" dirty="0">
                <a:solidFill>
                  <a:srgbClr val="0070C0"/>
                </a:solidFill>
                <a:cs typeface="Times New Roman" pitchFamily="18" charset="0"/>
              </a:rPr>
              <a:t>｜≤｜</a:t>
            </a:r>
            <a:r>
              <a:rPr lang="el-GR" altLang="zh-CN" sz="2500" b="1" i="1" dirty="0">
                <a:solidFill>
                  <a:srgbClr val="0070C0"/>
                </a:solidFill>
                <a:cs typeface="Times New Roman" pitchFamily="18" charset="0"/>
              </a:rPr>
              <a:t>β</a:t>
            </a:r>
            <a:r>
              <a:rPr lang="zh-CN" altLang="el-GR" sz="2500" b="1" dirty="0">
                <a:solidFill>
                  <a:srgbClr val="0070C0"/>
                </a:solidFill>
                <a:cs typeface="Times New Roman" pitchFamily="18" charset="0"/>
              </a:rPr>
              <a:t>｜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 </a:t>
            </a:r>
            <a:endParaRPr lang="zh-CN" altLang="el-GR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产生式的一般形式：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Aα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βα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β≠ε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zh-CN" altLang="en-US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cs typeface="Times New Roman" pitchFamily="18" charset="0"/>
              </a:rPr>
              <a:t>上下文有关语言（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型语言）</a:t>
            </a:r>
            <a:endParaRPr lang="en-US" altLang="zh-CN" sz="2800" b="1" dirty="0">
              <a:solidFill>
                <a:srgbClr val="FF0000"/>
              </a:solidFill>
              <a:latin typeface="楷体" pitchFamily="49" charset="-122"/>
            </a:endParaRPr>
          </a:p>
          <a:p>
            <a:pPr marL="552450" lvl="2" indent="-273050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由上下文有关文法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型文法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en-US" altLang="zh-CN" sz="2500" b="1" i="1" dirty="0">
                <a:solidFill>
                  <a:schemeClr val="tx1"/>
                </a:solidFill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生成的语言</a:t>
            </a: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</a:rPr>
              <a:t>G 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endParaRPr lang="zh-CN" altLang="en-US" sz="2500" b="1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zh-CN" altLang="en-US" sz="2500" b="1" dirty="0"/>
          </a:p>
          <a:p>
            <a:pPr marL="0" indent="0" eaLnBrk="1" hangingPunct="1">
              <a:defRPr/>
            </a:pPr>
            <a:endParaRPr lang="zh-CN" altLang="en-US" sz="25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48B1741-C99B-4E97-8851-115E10CDACBD}"/>
              </a:ext>
            </a:extLst>
          </p:cNvPr>
          <p:cNvSpPr txBox="1">
            <a:spLocks/>
          </p:cNvSpPr>
          <p:nvPr/>
        </p:nvSpPr>
        <p:spPr bwMode="auto">
          <a:xfrm>
            <a:off x="428625" y="846139"/>
            <a:ext cx="6447631" cy="57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itchFamily="18" charset="0"/>
              </a:rPr>
              <a:t>			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itchFamily="18" charset="0"/>
              </a:rPr>
              <a:t>α → β</a:t>
            </a:r>
            <a:endParaRPr lang="zh-CN" altLang="en-US" sz="2500" b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98308" name="组合 9">
            <a:extLst>
              <a:ext uri="{FF2B5EF4-FFF2-40B4-BE49-F238E27FC236}">
                <a16:creationId xmlns:a16="http://schemas.microsoft.com/office/drawing/2014/main" id="{ED87556A-79A4-4429-B642-7820DAB53EE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46FA5C0F-BFFB-410D-96D9-309E69E5EBF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2" name="五边形 11">
              <a:extLst>
                <a:ext uri="{FF2B5EF4-FFF2-40B4-BE49-F238E27FC236}">
                  <a16:creationId xmlns:a16="http://schemas.microsoft.com/office/drawing/2014/main" id="{49598155-CA08-4A52-90AA-7D189AE80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B42EFCDA-ADB2-486D-9EF2-B4C6CA1EA349}"/>
              </a:ext>
            </a:extLst>
          </p:cNvPr>
          <p:cNvSpPr txBox="1">
            <a:spLocks/>
          </p:cNvSpPr>
          <p:nvPr/>
        </p:nvSpPr>
        <p:spPr bwMode="auto">
          <a:xfrm>
            <a:off x="755650" y="214313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型文法</a:t>
            </a:r>
            <a:r>
              <a:rPr lang="en-US" altLang="zh-CN" sz="4000" b="1" spc="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itchFamily="18" charset="0"/>
              </a:rPr>
              <a:t>Type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itchFamily="18" charset="0"/>
              </a:rPr>
              <a:t>-1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itchFamily="18" charset="0"/>
              </a:rPr>
              <a:t> Grammar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C21362-466A-41F7-BE27-BE0A670FF9A2}"/>
              </a:ext>
            </a:extLst>
          </p:cNvPr>
          <p:cNvSpPr/>
          <p:nvPr/>
        </p:nvSpPr>
        <p:spPr>
          <a:xfrm>
            <a:off x="479425" y="4371975"/>
            <a:ext cx="8196263" cy="476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可以包含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500" b="1" i="1" dirty="0"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zh-CN" altLang="en-US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但此时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不能出现在任何产生式的右部。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7" name="Rectangle 3">
            <a:extLst>
              <a:ext uri="{FF2B5EF4-FFF2-40B4-BE49-F238E27FC236}">
                <a16:creationId xmlns:a16="http://schemas.microsoft.com/office/drawing/2014/main" id="{D9C32503-1D20-4009-9FE9-F23A3591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0" y="1049338"/>
            <a:ext cx="6624638" cy="310673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L</a:t>
            </a:r>
            <a:r>
              <a:rPr lang="en-US" altLang="zh-CN" dirty="0"/>
              <a:t>={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n</a:t>
            </a:r>
            <a:r>
              <a:rPr lang="en-US" altLang="zh-CN" i="1" dirty="0" err="1"/>
              <a:t>b</a:t>
            </a:r>
            <a:r>
              <a:rPr lang="en-US" altLang="zh-CN" i="1" baseline="30000" dirty="0" err="1"/>
              <a:t>n</a:t>
            </a:r>
            <a:r>
              <a:rPr lang="en-US" altLang="zh-CN" i="1" dirty="0" err="1"/>
              <a:t>c</a:t>
            </a:r>
            <a:r>
              <a:rPr lang="en-US" altLang="zh-CN" i="1" baseline="30000" dirty="0" err="1"/>
              <a:t>n</a:t>
            </a:r>
            <a:r>
              <a:rPr lang="en-US" altLang="zh-CN" dirty="0" err="1"/>
              <a:t>|</a:t>
            </a:r>
            <a:r>
              <a:rPr lang="en-US" altLang="zh-CN" i="1" dirty="0" err="1"/>
              <a:t>n</a:t>
            </a:r>
            <a:r>
              <a:rPr lang="en-US" altLang="zh-CN" dirty="0"/>
              <a:t>&gt;0}</a:t>
            </a:r>
            <a:r>
              <a:rPr lang="zh-CN" altLang="en-US" dirty="0"/>
              <a:t>的文法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i="1" dirty="0" err="1"/>
              <a:t>S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aBC</a:t>
            </a:r>
            <a:r>
              <a:rPr lang="en-US" altLang="zh-CN" dirty="0" err="1"/>
              <a:t>|</a:t>
            </a:r>
            <a:r>
              <a:rPr lang="en-US" altLang="zh-CN" i="1" dirty="0" err="1"/>
              <a:t>aSBC</a:t>
            </a:r>
            <a:endParaRPr lang="en-US" altLang="zh-CN" i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CB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BC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i="1" dirty="0" err="1"/>
              <a:t>aB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ab</a:t>
            </a:r>
            <a:endParaRPr lang="en-US" altLang="zh-CN" i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i="1" dirty="0" err="1"/>
              <a:t>bB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bb</a:t>
            </a:r>
            <a:endParaRPr lang="en-US" altLang="zh-CN" i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i="1" dirty="0" err="1"/>
              <a:t>bC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bc</a:t>
            </a:r>
            <a:endParaRPr lang="en-US" altLang="zh-CN" i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i="1" dirty="0" err="1"/>
              <a:t>cC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ym typeface="Symbol" panose="05050102010706020507" pitchFamily="18" charset="2"/>
              </a:rPr>
              <a:t>cc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064E731B-79C6-40E4-A59C-89A7CF02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 上下文有关语言的文法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702127E-DB40-448A-B67B-15A850956A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42FEC3C4-7602-4622-8A13-D5706D57646D}" type="datetime1">
              <a:rPr lang="zh-CN" altLang="en-US">
                <a:latin typeface="+mn-lt"/>
              </a:rPr>
              <a:pPr>
                <a:defRPr/>
              </a:pPr>
              <a:t>2024/3/6</a:t>
            </a:fld>
            <a:endParaRPr lang="en-US" altLang="zh-CN">
              <a:latin typeface="+mn-lt"/>
            </a:endParaRPr>
          </a:p>
        </p:txBody>
      </p:sp>
      <p:sp>
        <p:nvSpPr>
          <p:cNvPr id="80899" name="灯片编号占位符 5">
            <a:extLst>
              <a:ext uri="{FF2B5EF4-FFF2-40B4-BE49-F238E27FC236}">
                <a16:creationId xmlns:a16="http://schemas.microsoft.com/office/drawing/2014/main" id="{93692D89-1618-466F-A1E1-640965C4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7754FF8-CBF1-4CF3-83CE-906A52A44509}" type="slidenum">
              <a:rPr lang="en-US" altLang="zh-CN" sz="105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42</a:t>
            </a:fld>
            <a:endParaRPr lang="en-US" altLang="zh-CN" sz="1050" b="0">
              <a:ea typeface="宋体" panose="02010600030101010101" pitchFamily="2" charset="-122"/>
            </a:endParaRPr>
          </a:p>
        </p:txBody>
      </p:sp>
      <p:sp>
        <p:nvSpPr>
          <p:cNvPr id="1030148" name="Rectangle 4">
            <a:extLst>
              <a:ext uri="{FF2B5EF4-FFF2-40B4-BE49-F238E27FC236}">
                <a16:creationId xmlns:a16="http://schemas.microsoft.com/office/drawing/2014/main" id="{94DEA824-E444-49FB-89E3-22EAE91D5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43388"/>
            <a:ext cx="5408613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9056" tIns="34529" rIns="69056" bIns="3452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可以证明”不存在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CFG  </a:t>
            </a:r>
            <a:r>
              <a:rPr kumimoji="1"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</a:t>
            </a:r>
            <a:r>
              <a:rPr kumimoji="1"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)=</a:t>
            </a:r>
            <a:r>
              <a:rPr kumimoji="1"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7" grpId="0" autoUpdateAnimBg="0"/>
      <p:bldP spid="103014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1BB57-5D89-4E3C-97FC-0D4D510EC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57250"/>
            <a:ext cx="8701087" cy="40894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b="1" i="1" dirty="0">
                <a:ea typeface="楷体_GB2312" pitchFamily="49" charset="-122"/>
                <a:cs typeface="Times New Roman" pitchFamily="18" charset="0"/>
              </a:rPr>
              <a:t>			</a:t>
            </a:r>
            <a:endParaRPr lang="en-US" altLang="zh-CN" b="1" dirty="0">
              <a:ea typeface="楷体_GB2312" pitchFamily="49" charset="-122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ts val="40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cs typeface="Times New Roman" pitchFamily="18" charset="0"/>
              </a:rPr>
              <a:t>上下文无关文法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Context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Free Grammar, CFG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8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 ∀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α → β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，</a:t>
            </a:r>
            <a:r>
              <a:rPr lang="el-GR" altLang="zh-CN" sz="2500" b="1" i="1" dirty="0">
                <a:solidFill>
                  <a:srgbClr val="0070C0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rgbClr val="0070C0"/>
                </a:solidFill>
                <a:cs typeface="Times New Roman" panose="02020603050405020304" pitchFamily="18" charset="0"/>
              </a:rPr>
              <a:t> ∈ </a:t>
            </a:r>
            <a:r>
              <a:rPr lang="en-US" altLang="zh-CN" sz="2500" b="1" i="1" dirty="0">
                <a:solidFill>
                  <a:srgbClr val="0070C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500" b="1" i="1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500" b="1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endParaRPr lang="zh-CN" altLang="el-GR" sz="25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577533" lvl="1" indent="-274320" eaLnBrk="1" fontAlgn="auto" hangingPunct="1">
              <a:lnSpc>
                <a:spcPts val="40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产生式的一般形式：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A→β</a:t>
            </a:r>
            <a:r>
              <a:rPr lang="zh-CN" altLang="en-US" sz="2500" b="1" i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∈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 i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sz="2500" b="1" i="1" dirty="0">
                <a:solidFill>
                  <a:schemeClr val="tx1"/>
                </a:solidFill>
              </a:rPr>
              <a:t>β</a:t>
            </a:r>
            <a:r>
              <a:rPr lang="en-US" altLang="zh-CN" sz="2500" b="1" dirty="0">
                <a:solidFill>
                  <a:schemeClr val="tx1"/>
                </a:solidFill>
              </a:rPr>
              <a:t>∈(</a:t>
            </a:r>
            <a:r>
              <a:rPr lang="en-US" altLang="zh-CN" sz="2500" b="1" i="1" dirty="0">
                <a:solidFill>
                  <a:schemeClr val="tx1"/>
                </a:solidFill>
              </a:rPr>
              <a:t>V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T</a:t>
            </a:r>
            <a:r>
              <a:rPr lang="zh-CN" altLang="en-US" sz="2500" b="1" dirty="0">
                <a:solidFill>
                  <a:schemeClr val="tx1"/>
                </a:solidFill>
              </a:rPr>
              <a:t>∪</a:t>
            </a:r>
            <a:r>
              <a:rPr lang="en-US" altLang="zh-CN" sz="2500" b="1" i="1" dirty="0">
                <a:solidFill>
                  <a:schemeClr val="tx1"/>
                </a:solidFill>
              </a:rPr>
              <a:t>V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N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en-US" altLang="zh-CN" sz="2500" b="1" baseline="30000" dirty="0">
                <a:solidFill>
                  <a:schemeClr val="tx1"/>
                </a:solidFill>
              </a:rPr>
              <a:t>*</a:t>
            </a:r>
            <a:endParaRPr lang="zh-CN" altLang="en-US" sz="2500" b="1" i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7892" name="矩形 3">
            <a:extLst>
              <a:ext uri="{FF2B5EF4-FFF2-40B4-BE49-F238E27FC236}">
                <a16:creationId xmlns:a16="http://schemas.microsoft.com/office/drawing/2014/main" id="{FC6A31F1-03BE-414A-B7D6-60BBD623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059113"/>
            <a:ext cx="3889375" cy="1887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3888" eaLnBrk="1" hangingPunct="1">
              <a:lnSpc>
                <a:spcPts val="2800"/>
              </a:lnSpc>
              <a:defRPr/>
            </a:pP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例：</a:t>
            </a:r>
            <a:endParaRPr lang="en-US" altLang="zh-CN" sz="2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623888" eaLnBrk="1" hangingPunct="1">
              <a:lnSpc>
                <a:spcPts val="2800"/>
              </a:lnSpc>
              <a:defRPr/>
            </a:pP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 → L | LT</a:t>
            </a:r>
          </a:p>
          <a:p>
            <a:pPr marL="623888" eaLnBrk="1" hangingPunct="1">
              <a:lnSpc>
                <a:spcPts val="2800"/>
              </a:lnSpc>
              <a:defRPr/>
            </a:pP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→ L | D | TL | TD </a:t>
            </a:r>
          </a:p>
          <a:p>
            <a:pPr marL="623888" eaLnBrk="1" hangingPunct="1">
              <a:lnSpc>
                <a:spcPts val="2800"/>
              </a:lnSpc>
              <a:defRPr/>
            </a:pP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 → a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|…|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</a:p>
          <a:p>
            <a:pPr marL="623888" eaLnBrk="1" hangingPunct="1">
              <a:lnSpc>
                <a:spcPts val="2800"/>
              </a:lnSpc>
              <a:defRPr/>
            </a:pP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→ 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| 1 | 2 | 3 |…| 9</a:t>
            </a:r>
          </a:p>
        </p:txBody>
      </p:sp>
      <p:grpSp>
        <p:nvGrpSpPr>
          <p:cNvPr id="101380" name="组合 9">
            <a:extLst>
              <a:ext uri="{FF2B5EF4-FFF2-40B4-BE49-F238E27FC236}">
                <a16:creationId xmlns:a16="http://schemas.microsoft.com/office/drawing/2014/main" id="{95AB8D61-5862-4B31-9723-EBDDF98987B9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CABC0DCC-FC7A-4E11-BC91-9A2961FE9EF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384" name="五边形 11">
              <a:extLst>
                <a:ext uri="{FF2B5EF4-FFF2-40B4-BE49-F238E27FC236}">
                  <a16:creationId xmlns:a16="http://schemas.microsoft.com/office/drawing/2014/main" id="{111B8456-BA09-41E3-A834-FABD63189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FC77AED-DAD4-45E3-A73A-CF11E99CE9BD}"/>
              </a:ext>
            </a:extLst>
          </p:cNvPr>
          <p:cNvSpPr txBox="1">
            <a:spLocks/>
          </p:cNvSpPr>
          <p:nvPr/>
        </p:nvSpPr>
        <p:spPr bwMode="auto">
          <a:xfrm>
            <a:off x="755650" y="214313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型文法</a:t>
            </a:r>
            <a:r>
              <a:rPr lang="en-US" altLang="zh-CN" sz="4000" b="1" spc="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itchFamily="18" charset="0"/>
              </a:rPr>
              <a:t>Type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itchFamily="18" charset="0"/>
              </a:rPr>
              <a:t>-2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itchFamily="18" charset="0"/>
              </a:rPr>
              <a:t> Grammar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E65E24D-554B-4C47-B4BF-B418E084E38A}"/>
              </a:ext>
            </a:extLst>
          </p:cNvPr>
          <p:cNvSpPr txBox="1">
            <a:spLocks/>
          </p:cNvSpPr>
          <p:nvPr/>
        </p:nvSpPr>
        <p:spPr bwMode="auto">
          <a:xfrm>
            <a:off x="428625" y="846138"/>
            <a:ext cx="86296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itchFamily="18" charset="0"/>
              </a:rPr>
              <a:t>			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itchFamily="18" charset="0"/>
              </a:rPr>
              <a:t>α → β</a:t>
            </a:r>
            <a:endParaRPr lang="zh-CN" altLang="en-US" sz="2500" b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CB5F58F-8AEE-458A-BC21-A66603EFE044}"/>
              </a:ext>
            </a:extLst>
          </p:cNvPr>
          <p:cNvSpPr txBox="1">
            <a:spLocks/>
          </p:cNvSpPr>
          <p:nvPr/>
        </p:nvSpPr>
        <p:spPr bwMode="auto">
          <a:xfrm>
            <a:off x="300038" y="857250"/>
            <a:ext cx="8701087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		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ts val="4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altLang="zh-CN" sz="2800" b="1" dirty="0">
                <a:latin typeface="楷体" pitchFamily="49" charset="-122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+mn-ea"/>
                <a:cs typeface="Times New Roman" pitchFamily="18" charset="0"/>
              </a:rPr>
              <a:t>上下文无关文法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Context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Free Grammar, CFG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576263" lvl="1" indent="-273050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∀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α → β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l-GR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∈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l-GR" sz="25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7533" lvl="1" indent="-274320" eaLnBrk="1" fontAlgn="auto" hangingPunct="1">
              <a:lnSpc>
                <a:spcPts val="4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  <a:cs typeface="Times New Roman" pitchFamily="18" charset="0"/>
              </a:rPr>
              <a:t>产生式的一般形式：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A→β</a:t>
            </a:r>
            <a:r>
              <a:rPr lang="zh-CN" altLang="en-US" sz="2500" b="1" i="1" dirty="0">
                <a:ea typeface="楷体_GB2312" pitchFamily="49" charset="-122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∈(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5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5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	</a:t>
            </a:r>
            <a:endParaRPr lang="zh-CN" altLang="en-US" sz="2500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2B7EC-AA30-4EE0-854A-7A7E5E25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3076575"/>
            <a:ext cx="7843837" cy="1079500"/>
          </a:xfrm>
        </p:spPr>
        <p:txBody>
          <a:bodyPr/>
          <a:lstStyle/>
          <a:p>
            <a:pPr marL="0" indent="0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cs typeface="Times New Roman" pitchFamily="18" charset="0"/>
              </a:rPr>
              <a:t>上下文无关语言（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型语言）</a:t>
            </a:r>
            <a:endParaRPr lang="en-US" altLang="zh-CN" sz="2800" b="1" dirty="0">
              <a:solidFill>
                <a:srgbClr val="FF0000"/>
              </a:solidFill>
              <a:latin typeface="楷体" pitchFamily="49" charset="-122"/>
            </a:endParaRPr>
          </a:p>
          <a:p>
            <a:pPr marL="552450" lvl="2" indent="-273050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由上下文无关文法</a:t>
            </a:r>
            <a:r>
              <a:rPr lang="en-US" altLang="zh-CN" sz="2500" b="1" dirty="0">
                <a:solidFill>
                  <a:schemeClr val="tx1"/>
                </a:solidFill>
              </a:rPr>
              <a:t> (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型文法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en-US" altLang="zh-CN" sz="2500" b="1" i="1" dirty="0">
                <a:solidFill>
                  <a:schemeClr val="tx1"/>
                </a:solidFill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生成的语言</a:t>
            </a: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</a:rPr>
              <a:t>G 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</a:rPr>
              <a:t> 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03428" name="组合 9">
            <a:extLst>
              <a:ext uri="{FF2B5EF4-FFF2-40B4-BE49-F238E27FC236}">
                <a16:creationId xmlns:a16="http://schemas.microsoft.com/office/drawing/2014/main" id="{949D757D-496A-4755-A883-6C875DD6B12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912FB8F4-5E3D-4888-9A17-BCE1AFA3C50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32" name="五边形 11">
              <a:extLst>
                <a:ext uri="{FF2B5EF4-FFF2-40B4-BE49-F238E27FC236}">
                  <a16:creationId xmlns:a16="http://schemas.microsoft.com/office/drawing/2014/main" id="{F111B85C-0653-497E-AAAA-DAB0E2BE9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562CCCCD-5E4E-4669-8903-A1F706AFF6ED}"/>
              </a:ext>
            </a:extLst>
          </p:cNvPr>
          <p:cNvSpPr txBox="1">
            <a:spLocks/>
          </p:cNvSpPr>
          <p:nvPr/>
        </p:nvSpPr>
        <p:spPr bwMode="auto">
          <a:xfrm>
            <a:off x="755650" y="214313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型文法</a:t>
            </a:r>
            <a:r>
              <a:rPr lang="en-US" altLang="zh-CN" sz="4000" b="1" spc="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itchFamily="18" charset="0"/>
              </a:rPr>
              <a:t>Type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itchFamily="18" charset="0"/>
              </a:rPr>
              <a:t>-2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itchFamily="18" charset="0"/>
              </a:rPr>
              <a:t> Grammar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87DBC44-5A39-477C-B8DD-73715FB7EAFC}"/>
              </a:ext>
            </a:extLst>
          </p:cNvPr>
          <p:cNvSpPr txBox="1">
            <a:spLocks/>
          </p:cNvSpPr>
          <p:nvPr/>
        </p:nvSpPr>
        <p:spPr bwMode="auto">
          <a:xfrm>
            <a:off x="428625" y="846138"/>
            <a:ext cx="86296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itchFamily="18" charset="0"/>
              </a:rPr>
              <a:t>			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itchFamily="18" charset="0"/>
              </a:rPr>
              <a:t>α → β</a:t>
            </a:r>
            <a:endParaRPr lang="zh-CN" altLang="en-US" sz="2500" b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AFD6E-1693-4986-90E1-EF384D319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857250"/>
            <a:ext cx="8415337" cy="3225800"/>
          </a:xfrm>
        </p:spPr>
        <p:txBody>
          <a:bodyPr/>
          <a:lstStyle/>
          <a:p>
            <a:pPr marL="0" indent="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			</a:t>
            </a:r>
            <a:endParaRPr lang="en-US" altLang="zh-CN" b="1">
              <a:ea typeface="楷体_GB2312"/>
              <a:cs typeface="Times New Roman" panose="02020603050405020304" pitchFamily="18" charset="0"/>
            </a:endParaRPr>
          </a:p>
          <a:p>
            <a:pPr marL="0" indent="0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正则文法</a:t>
            </a:r>
            <a:r>
              <a:rPr lang="en-US" altLang="zh-CN" sz="2000" b="1">
                <a:solidFill>
                  <a:srgbClr val="FF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Regular Grammar</a:t>
            </a:r>
            <a:r>
              <a:rPr lang="en-US" altLang="zh-CN" sz="2000" b="1" i="1">
                <a:solidFill>
                  <a:schemeClr val="tx1"/>
                </a:solidFill>
              </a:rPr>
              <a:t>,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 RG 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chemeClr val="tx1"/>
                </a:solidFill>
              </a:rPr>
              <a:t> </a:t>
            </a:r>
            <a:r>
              <a:rPr lang="zh-CN" altLang="en-US" sz="2500" b="1">
                <a:solidFill>
                  <a:srgbClr val="FF0000"/>
                </a:solidFill>
              </a:rPr>
              <a:t>右线性</a:t>
            </a:r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Right Linear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  <a:r>
              <a:rPr lang="zh-CN" altLang="en-US" sz="2500" b="1">
                <a:solidFill>
                  <a:srgbClr val="FF0000"/>
                </a:solidFill>
              </a:rPr>
              <a:t>文法</a:t>
            </a:r>
            <a:r>
              <a:rPr lang="zh-CN" altLang="en-US" sz="2500" b="1">
                <a:solidFill>
                  <a:schemeClr val="tx1"/>
                </a:solidFill>
              </a:rPr>
              <a:t>：</a:t>
            </a:r>
            <a:r>
              <a:rPr lang="en-US" altLang="zh-CN" sz="2500" b="1">
                <a:solidFill>
                  <a:schemeClr val="tx1"/>
                </a:solidFill>
              </a:rPr>
              <a:t> </a:t>
            </a:r>
            <a:r>
              <a:rPr lang="en-US" altLang="zh-CN" sz="2500" b="1" i="1">
                <a:solidFill>
                  <a:srgbClr val="0070C0"/>
                </a:solidFill>
              </a:rPr>
              <a:t>A</a:t>
            </a:r>
            <a:r>
              <a:rPr lang="zh-CN" altLang="en-US" sz="2500" b="1" i="1">
                <a:solidFill>
                  <a:srgbClr val="0070C0"/>
                </a:solidFill>
              </a:rPr>
              <a:t>→</a:t>
            </a:r>
            <a:r>
              <a:rPr lang="en-US" altLang="zh-CN" sz="2500" b="1" i="1">
                <a:solidFill>
                  <a:srgbClr val="0070C0"/>
                </a:solidFill>
              </a:rPr>
              <a:t>wB</a:t>
            </a:r>
            <a:r>
              <a:rPr lang="zh-CN" altLang="en-US" sz="2500" b="1" i="1">
                <a:solidFill>
                  <a:srgbClr val="0070C0"/>
                </a:solidFill>
              </a:rPr>
              <a:t> </a:t>
            </a:r>
            <a:r>
              <a:rPr lang="zh-CN" altLang="en-US" sz="2500" b="1">
                <a:solidFill>
                  <a:srgbClr val="0070C0"/>
                </a:solidFill>
              </a:rPr>
              <a:t>或</a:t>
            </a:r>
            <a:r>
              <a:rPr lang="en-US" altLang="zh-CN" sz="2500" b="1">
                <a:solidFill>
                  <a:srgbClr val="0070C0"/>
                </a:solidFill>
              </a:rPr>
              <a:t> </a:t>
            </a:r>
            <a:r>
              <a:rPr lang="en-US" altLang="zh-CN" sz="2500" b="1" i="1">
                <a:solidFill>
                  <a:srgbClr val="0070C0"/>
                </a:solidFill>
              </a:rPr>
              <a:t>A</a:t>
            </a:r>
            <a:r>
              <a:rPr lang="zh-CN" altLang="en-US" sz="2500" b="1">
                <a:solidFill>
                  <a:srgbClr val="0070C0"/>
                </a:solidFill>
              </a:rPr>
              <a:t>→</a:t>
            </a:r>
            <a:r>
              <a:rPr lang="en-US" altLang="zh-CN" sz="2500" b="1" i="1">
                <a:solidFill>
                  <a:srgbClr val="0070C0"/>
                </a:solidFill>
              </a:rPr>
              <a:t>w</a:t>
            </a:r>
            <a:endParaRPr lang="en-US" altLang="zh-CN" sz="2500" b="1">
              <a:solidFill>
                <a:srgbClr val="0070C0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 </a:t>
            </a:r>
            <a:r>
              <a:rPr lang="zh-CN" altLang="en-US" sz="2500" b="1">
                <a:solidFill>
                  <a:srgbClr val="FF0000"/>
                </a:solidFill>
              </a:rPr>
              <a:t>左线性</a:t>
            </a:r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Left Linear</a:t>
            </a:r>
            <a:r>
              <a:rPr lang="en-US" altLang="zh-CN" sz="2000" b="1">
                <a:solidFill>
                  <a:schemeClr val="tx1"/>
                </a:solidFill>
              </a:rPr>
              <a:t>)  </a:t>
            </a:r>
            <a:r>
              <a:rPr lang="zh-CN" altLang="en-US" sz="2500" b="1">
                <a:solidFill>
                  <a:srgbClr val="FF0000"/>
                </a:solidFill>
              </a:rPr>
              <a:t>文法</a:t>
            </a:r>
            <a:r>
              <a:rPr lang="zh-CN" altLang="en-US" sz="2500" b="1">
                <a:solidFill>
                  <a:schemeClr val="tx1"/>
                </a:solidFill>
              </a:rPr>
              <a:t>：</a:t>
            </a:r>
            <a:r>
              <a:rPr lang="en-US" altLang="zh-CN" sz="2500" b="1">
                <a:solidFill>
                  <a:schemeClr val="tx1"/>
                </a:solidFill>
              </a:rPr>
              <a:t> </a:t>
            </a:r>
            <a:r>
              <a:rPr lang="en-US" altLang="zh-CN" sz="2500" b="1" i="1">
                <a:solidFill>
                  <a:srgbClr val="0070C0"/>
                </a:solidFill>
              </a:rPr>
              <a:t>A</a:t>
            </a:r>
            <a:r>
              <a:rPr lang="zh-CN" altLang="en-US" sz="2500" b="1">
                <a:solidFill>
                  <a:srgbClr val="0070C0"/>
                </a:solidFill>
              </a:rPr>
              <a:t>→</a:t>
            </a:r>
            <a:r>
              <a:rPr lang="en-US" altLang="zh-CN" sz="2500" b="1" i="1">
                <a:solidFill>
                  <a:srgbClr val="0070C0"/>
                </a:solidFill>
              </a:rPr>
              <a:t>Bw </a:t>
            </a:r>
            <a:r>
              <a:rPr lang="zh-CN" altLang="en-US" sz="2500" b="1">
                <a:solidFill>
                  <a:srgbClr val="0070C0"/>
                </a:solidFill>
              </a:rPr>
              <a:t>或 </a:t>
            </a:r>
            <a:r>
              <a:rPr lang="en-US" altLang="zh-CN" sz="2500" b="1" i="1">
                <a:solidFill>
                  <a:srgbClr val="0070C0"/>
                </a:solidFill>
              </a:rPr>
              <a:t>A</a:t>
            </a:r>
            <a:r>
              <a:rPr lang="zh-CN" altLang="en-US" sz="2500" b="1">
                <a:solidFill>
                  <a:srgbClr val="0070C0"/>
                </a:solidFill>
              </a:rPr>
              <a:t>→</a:t>
            </a:r>
            <a:r>
              <a:rPr lang="en-US" altLang="zh-CN" sz="2500" b="1" i="1">
                <a:solidFill>
                  <a:srgbClr val="0070C0"/>
                </a:solidFill>
              </a:rPr>
              <a:t>w</a:t>
            </a:r>
            <a:endParaRPr lang="en-US" altLang="zh-CN" sz="2500" b="1">
              <a:solidFill>
                <a:srgbClr val="0070C0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左线性文法和右线性文法等价，都称为正则文法</a:t>
            </a:r>
          </a:p>
          <a:p>
            <a:pPr marL="0" indent="0" eaLnBrk="1" hangingPunct="1"/>
            <a:endParaRPr lang="zh-CN" altLang="en-US"/>
          </a:p>
          <a:p>
            <a:pPr marL="0" indent="0" eaLnBrk="1" hangingPunct="1"/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3E96185-C338-41A7-98BF-C612D8ED3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286125"/>
            <a:ext cx="5621338" cy="1590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zh-CN" altLang="en-US" sz="2000" b="1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右线性文法</a:t>
            </a:r>
            <a:r>
              <a:rPr lang="zh-CN" altLang="en-US" sz="2000" b="1" dirty="0"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① </a:t>
            </a:r>
            <a:r>
              <a:rPr kumimoji="1"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 →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 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kumimoji="1" lang="en-US" altLang="zh-CN" sz="2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② </a:t>
            </a:r>
            <a:r>
              <a:rPr kumimoji="1"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 → </a:t>
            </a:r>
            <a:r>
              <a:rPr lang="en-US" altLang="zh-CN" sz="20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aT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cT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dT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kumimoji="1" lang="en-US" altLang="zh-CN" sz="2000" b="1" i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③ </a:t>
            </a:r>
            <a:r>
              <a:rPr kumimoji="1"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→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 </a:t>
            </a:r>
            <a:r>
              <a:rPr kumimoji="1"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kumimoji="1"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| 1 | 2 | 3 | 4 | 5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④ </a:t>
            </a:r>
            <a:r>
              <a:rPr kumimoji="1"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→ </a:t>
            </a:r>
            <a:r>
              <a:rPr lang="en-US" altLang="zh-CN" sz="20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aT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cT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dT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kumimoji="1"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| </a:t>
            </a:r>
            <a:r>
              <a:rPr kumimoji="1"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| </a:t>
            </a:r>
            <a:r>
              <a:rPr kumimoji="1"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| </a:t>
            </a:r>
            <a:r>
              <a:rPr kumimoji="1"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| </a:t>
            </a:r>
            <a:r>
              <a:rPr kumimoji="1"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| </a:t>
            </a:r>
            <a:r>
              <a:rPr kumimoji="1"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</a:t>
            </a:r>
            <a:endParaRPr kumimoji="1" lang="zh-CN" altLang="en-US" sz="2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5476" name="组合 9">
            <a:extLst>
              <a:ext uri="{FF2B5EF4-FFF2-40B4-BE49-F238E27FC236}">
                <a16:creationId xmlns:a16="http://schemas.microsoft.com/office/drawing/2014/main" id="{BE19B176-35B3-4B99-943D-F556BE17ED87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9BD4FEDB-030E-4B75-B4F8-81770E85313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482" name="五边形 11">
              <a:extLst>
                <a:ext uri="{FF2B5EF4-FFF2-40B4-BE49-F238E27FC236}">
                  <a16:creationId xmlns:a16="http://schemas.microsoft.com/office/drawing/2014/main" id="{68641E2D-9A14-4A34-8840-CACEF0894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E1826757-E9B6-40DB-B2C4-40A4D196B4BE}"/>
              </a:ext>
            </a:extLst>
          </p:cNvPr>
          <p:cNvSpPr txBox="1">
            <a:spLocks/>
          </p:cNvSpPr>
          <p:nvPr/>
        </p:nvSpPr>
        <p:spPr bwMode="auto">
          <a:xfrm>
            <a:off x="755650" y="214313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型文法</a:t>
            </a:r>
            <a:r>
              <a:rPr lang="en-US" altLang="zh-CN" sz="4000" b="1" spc="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itchFamily="18" charset="0"/>
              </a:rPr>
              <a:t>Type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itchFamily="18" charset="0"/>
              </a:rPr>
              <a:t>-3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itchFamily="18" charset="0"/>
              </a:rPr>
              <a:t> Grammar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8814ADC-9F24-405A-8C41-4D394F85946A}"/>
              </a:ext>
            </a:extLst>
          </p:cNvPr>
          <p:cNvSpPr txBox="1">
            <a:spLocks/>
          </p:cNvSpPr>
          <p:nvPr/>
        </p:nvSpPr>
        <p:spPr bwMode="auto">
          <a:xfrm>
            <a:off x="3348038" y="774700"/>
            <a:ext cx="19827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itchFamily="18" charset="0"/>
              </a:rPr>
              <a:t>α → β</a:t>
            </a:r>
            <a:endParaRPr lang="zh-CN" altLang="en-US" sz="2500" b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2DB3BF8-64BF-43D4-B6DA-34B8E2D31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3286125"/>
            <a:ext cx="3046412" cy="15906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上下文无关文法）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1"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 → L | LT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 → L | D | TL | TD 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L → a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 →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 | 1 | 2 | 3 | 4 | 5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6D972A-FCC9-43F2-97FF-7ADD4479C7E8}"/>
              </a:ext>
            </a:extLst>
          </p:cNvPr>
          <p:cNvSpPr/>
          <p:nvPr/>
        </p:nvSpPr>
        <p:spPr>
          <a:xfrm>
            <a:off x="5219700" y="1377950"/>
            <a:ext cx="3194050" cy="461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defRPr/>
            </a:pP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</a:t>
            </a:r>
            <a:r>
              <a:rPr lang="zh-CN" altLang="en-US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∈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V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400" b="1" i="1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endParaRPr lang="zh-CN" altLang="en-US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C2BCF-3C28-4CCB-A94A-52B29077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3143250"/>
            <a:ext cx="7772400" cy="1022350"/>
          </a:xfrm>
        </p:spPr>
        <p:txBody>
          <a:bodyPr/>
          <a:lstStyle/>
          <a:p>
            <a:pPr marL="0" indent="0" eaLnBrk="1" hangingPunct="1"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</a:rPr>
              <a:t>正则语言（</a:t>
            </a:r>
            <a:r>
              <a:rPr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</a:rPr>
              <a:t>型语言）</a:t>
            </a:r>
            <a:endParaRPr lang="en-US" altLang="zh-CN" sz="2800" b="1" dirty="0">
              <a:solidFill>
                <a:srgbClr val="FF0000"/>
              </a:solidFill>
              <a:latin typeface="楷体" pitchFamily="49" charset="-122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由正则文法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型文法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生成的语言</a:t>
            </a: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</a:rPr>
              <a:t>G 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7FCEFC4-0FD9-4733-A683-4E3D3530EB8A}"/>
              </a:ext>
            </a:extLst>
          </p:cNvPr>
          <p:cNvSpPr txBox="1">
            <a:spLocks/>
          </p:cNvSpPr>
          <p:nvPr/>
        </p:nvSpPr>
        <p:spPr bwMode="auto">
          <a:xfrm>
            <a:off x="357188" y="857250"/>
            <a:ext cx="8415337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			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楷体" pitchFamily="49" charset="-122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+mn-ea"/>
                <a:cs typeface="Times New Roman" pitchFamily="18" charset="0"/>
              </a:rPr>
              <a:t>正则文法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Regular Grammar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RG 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右线性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+mn-cs"/>
              </a:rPr>
              <a:t>Right Linear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lang="zh-CN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文法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+mn-cs"/>
              </a:rPr>
              <a:t>：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lang="zh-CN" altLang="en-US" sz="2500" b="1" i="1" dirty="0">
                <a:latin typeface="Times New Roman" panose="02020603050405020304" pitchFamily="18" charset="0"/>
                <a:ea typeface="+mn-ea"/>
                <a:cs typeface="+mn-cs"/>
              </a:rPr>
              <a:t>→</a:t>
            </a:r>
            <a:r>
              <a:rPr lang="en-US" altLang="zh-CN" sz="2500" b="1" i="1" dirty="0" err="1">
                <a:latin typeface="Times New Roman" panose="02020603050405020304" pitchFamily="18" charset="0"/>
                <a:ea typeface="+mn-ea"/>
                <a:cs typeface="+mn-cs"/>
              </a:rPr>
              <a:t>wB</a:t>
            </a:r>
            <a:r>
              <a:rPr lang="zh-CN" altLang="en-US" sz="2500" b="1" i="1" dirty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+mn-cs"/>
              </a:rPr>
              <a:t>或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+mn-cs"/>
              </a:rPr>
              <a:t>→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endParaRPr lang="en-US" altLang="zh-CN" sz="25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左线性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+mn-cs"/>
              </a:rPr>
              <a:t>Left Linear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)  </a:t>
            </a:r>
            <a:r>
              <a:rPr lang="zh-CN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文法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+mn-cs"/>
              </a:rPr>
              <a:t>：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+mn-cs"/>
              </a:rPr>
              <a:t>→</a:t>
            </a:r>
            <a:r>
              <a:rPr lang="en-US" altLang="zh-CN" sz="2500" b="1" i="1" dirty="0" err="1">
                <a:latin typeface="Times New Roman" panose="02020603050405020304" pitchFamily="18" charset="0"/>
                <a:ea typeface="+mn-ea"/>
                <a:cs typeface="+mn-cs"/>
              </a:rPr>
              <a:t>Bw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+mn-cs"/>
              </a:rPr>
              <a:t>或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+mn-cs"/>
              </a:rPr>
              <a:t>→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endParaRPr lang="en-US" altLang="zh-CN" sz="25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+mn-cs"/>
              </a:rPr>
              <a:t>左线性文法和右线性文法等价，都称为正则文法</a:t>
            </a:r>
          </a:p>
        </p:txBody>
      </p:sp>
      <p:grpSp>
        <p:nvGrpSpPr>
          <p:cNvPr id="107524" name="组合 9">
            <a:extLst>
              <a:ext uri="{FF2B5EF4-FFF2-40B4-BE49-F238E27FC236}">
                <a16:creationId xmlns:a16="http://schemas.microsoft.com/office/drawing/2014/main" id="{58AE0E56-8C77-4004-A1D8-83CA41C9BD6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D07154ED-6D8E-4257-934D-A93A8003285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530" name="五边形 11">
              <a:extLst>
                <a:ext uri="{FF2B5EF4-FFF2-40B4-BE49-F238E27FC236}">
                  <a16:creationId xmlns:a16="http://schemas.microsoft.com/office/drawing/2014/main" id="{E67E0241-770F-4EE7-8786-9FC607648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672891A8-B128-4CA5-8427-1F52E041819C}"/>
              </a:ext>
            </a:extLst>
          </p:cNvPr>
          <p:cNvSpPr txBox="1">
            <a:spLocks/>
          </p:cNvSpPr>
          <p:nvPr/>
        </p:nvSpPr>
        <p:spPr bwMode="auto">
          <a:xfrm>
            <a:off x="755650" y="214313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型文法</a:t>
            </a:r>
            <a:r>
              <a:rPr lang="en-US" altLang="zh-CN" sz="4000" b="1" spc="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itchFamily="18" charset="0"/>
              </a:rPr>
              <a:t>Type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itchFamily="18" charset="0"/>
              </a:rPr>
              <a:t>-3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itchFamily="18" charset="0"/>
              </a:rPr>
              <a:t> Grammar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C55505-BC78-4E6A-98A3-5078E5B16030}"/>
              </a:ext>
            </a:extLst>
          </p:cNvPr>
          <p:cNvSpPr/>
          <p:nvPr/>
        </p:nvSpPr>
        <p:spPr>
          <a:xfrm>
            <a:off x="1603375" y="4256881"/>
            <a:ext cx="5937250" cy="477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500" b="1" dirty="0">
                <a:latin typeface="+mn-ea"/>
                <a:ea typeface="+mn-ea"/>
              </a:rPr>
              <a:t>正则文法能描述程序设计语言的多数单词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FAE6E52-2244-4376-9E4F-F097207D377C}"/>
              </a:ext>
            </a:extLst>
          </p:cNvPr>
          <p:cNvSpPr txBox="1">
            <a:spLocks/>
          </p:cNvSpPr>
          <p:nvPr/>
        </p:nvSpPr>
        <p:spPr bwMode="auto">
          <a:xfrm>
            <a:off x="3348038" y="774700"/>
            <a:ext cx="19827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itchFamily="18" charset="0"/>
              </a:rPr>
              <a:t>α → β</a:t>
            </a:r>
            <a:endParaRPr lang="zh-CN" altLang="en-US" sz="2500" b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975BCB-8D43-4480-AA42-A5AA0A1B4656}"/>
              </a:ext>
            </a:extLst>
          </p:cNvPr>
          <p:cNvSpPr/>
          <p:nvPr/>
        </p:nvSpPr>
        <p:spPr>
          <a:xfrm>
            <a:off x="5219700" y="1377950"/>
            <a:ext cx="3194050" cy="461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defRPr/>
            </a:pP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</a:t>
            </a:r>
            <a:r>
              <a:rPr lang="zh-CN" altLang="en-US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∈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V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400" b="1" i="1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endParaRPr lang="zh-CN" altLang="en-US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3">
            <a:extLst>
              <a:ext uri="{FF2B5EF4-FFF2-40B4-BE49-F238E27FC236}">
                <a16:creationId xmlns:a16="http://schemas.microsoft.com/office/drawing/2014/main" id="{A875BEA1-D494-4273-BA45-F2E13105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952500"/>
            <a:ext cx="7612063" cy="3225800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/>
              <a:t>四种文法之间的关系是将产生式作进一步限制而定义的。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/>
              <a:t>四种文法之间的逐级“包含”关系如下：</a:t>
            </a: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2FE71BE2-F8AD-4F24-9D2E-0F5E6176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文法的类型</a:t>
            </a: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8CD55DB9-71E0-494B-A7B5-3A58544770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5AB3D7F4-651E-4782-946B-98E38C79C9AF}" type="datetime1">
              <a:rPr lang="zh-CN" altLang="en-US">
                <a:latin typeface="+mn-lt"/>
              </a:rPr>
              <a:pPr>
                <a:defRPr/>
              </a:pPr>
              <a:t>2024/3/6</a:t>
            </a:fld>
            <a:endParaRPr lang="en-US" altLang="zh-CN" dirty="0">
              <a:latin typeface="+mn-lt"/>
            </a:endParaRPr>
          </a:p>
        </p:txBody>
      </p:sp>
      <p:sp>
        <p:nvSpPr>
          <p:cNvPr id="88067" name="灯片编号占位符 5">
            <a:extLst>
              <a:ext uri="{FF2B5EF4-FFF2-40B4-BE49-F238E27FC236}">
                <a16:creationId xmlns:a16="http://schemas.microsoft.com/office/drawing/2014/main" id="{3079F8C5-27D8-4C8C-9BD5-9AB99B0D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B4E09A3-759D-4499-9FA7-4740E9F53B99}" type="slidenum">
              <a:rPr lang="en-US" altLang="zh-CN" sz="105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47</a:t>
            </a:fld>
            <a:endParaRPr lang="en-US" altLang="zh-CN" sz="1050" b="0">
              <a:ea typeface="宋体" panose="02010600030101010101" pitchFamily="2" charset="-122"/>
            </a:endParaRP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B43BAC00-E27C-411A-8DF2-5D5B77662C5F}"/>
              </a:ext>
            </a:extLst>
          </p:cNvPr>
          <p:cNvGrpSpPr>
            <a:grpSpLocks/>
          </p:cNvGrpSpPr>
          <p:nvPr/>
        </p:nvGrpSpPr>
        <p:grpSpPr bwMode="auto">
          <a:xfrm>
            <a:off x="976313" y="2227263"/>
            <a:ext cx="3744912" cy="2460625"/>
            <a:chOff x="1535" y="1681"/>
            <a:chExt cx="2533" cy="1706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E6B4BA1C-A836-4357-BE43-2AC288599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681"/>
              <a:ext cx="2533" cy="170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200" b="1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2A73EB1C-3EC1-4E85-90C6-A402620F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107"/>
              <a:ext cx="1876" cy="128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200" b="1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8C6C0C37-6E15-48D2-B223-39D77B26C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2535"/>
              <a:ext cx="1296" cy="85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200" b="1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1627" name="Oval 8">
              <a:extLst>
                <a:ext uri="{FF2B5EF4-FFF2-40B4-BE49-F238E27FC236}">
                  <a16:creationId xmlns:a16="http://schemas.microsoft.com/office/drawing/2014/main" id="{366C6703-757A-491A-969B-F89201900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32"/>
              <a:ext cx="1049" cy="5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 sz="1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28" name="Text Box 9">
              <a:extLst>
                <a:ext uri="{FF2B5EF4-FFF2-40B4-BE49-F238E27FC236}">
                  <a16:creationId xmlns:a16="http://schemas.microsoft.com/office/drawing/2014/main" id="{258E5F2D-EB3C-4F82-9977-ACDFAFC3A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2557"/>
              <a:ext cx="103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2型文法集合</a:t>
              </a:r>
            </a:p>
          </p:txBody>
        </p:sp>
        <p:sp>
          <p:nvSpPr>
            <p:cNvPr id="111629" name="Text Box 10">
              <a:extLst>
                <a:ext uri="{FF2B5EF4-FFF2-40B4-BE49-F238E27FC236}">
                  <a16:creationId xmlns:a16="http://schemas.microsoft.com/office/drawing/2014/main" id="{976FD68F-F0CD-4F42-B2B9-F7E9418F8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2175"/>
              <a:ext cx="9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1型文法集合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8F9C92E1-7A45-4686-ACA0-52DBD4A42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1764"/>
              <a:ext cx="1383" cy="2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CC"/>
                </a:buClr>
                <a:buSzPct val="60000"/>
                <a:defRPr/>
              </a:pPr>
              <a:r>
                <a:rPr kumimoji="1" lang="zh-CN" altLang="en-US" b="1" dirty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0型文法集合</a:t>
              </a:r>
              <a:endParaRPr lang="en-US" altLang="zh-CN" b="1" kern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631" name="Text Box 12">
              <a:extLst>
                <a:ext uri="{FF2B5EF4-FFF2-40B4-BE49-F238E27FC236}">
                  <a16:creationId xmlns:a16="http://schemas.microsoft.com/office/drawing/2014/main" id="{81C94AB6-7094-486B-B83A-94710B075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940"/>
              <a:ext cx="102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3型文法集合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8DF7EBB0-2BFB-4C1B-8713-DE5E086CE9A0}"/>
              </a:ext>
            </a:extLst>
          </p:cNvPr>
          <p:cNvSpPr/>
          <p:nvPr/>
        </p:nvSpPr>
        <p:spPr>
          <a:xfrm>
            <a:off x="5164139" y="2217737"/>
            <a:ext cx="2720230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不同的文法可以定义相同的语言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712375-0AFF-4D84-B1CF-5225DA11044A}"/>
              </a:ext>
            </a:extLst>
          </p:cNvPr>
          <p:cNvSpPr/>
          <p:nvPr/>
        </p:nvSpPr>
        <p:spPr>
          <a:xfrm>
            <a:off x="4902074" y="3627665"/>
            <a:ext cx="3929369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b="1" u="sng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上下文无关文法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描述程序设计语言的语法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3" name="Rectangle 3">
            <a:extLst>
              <a:ext uri="{FF2B5EF4-FFF2-40B4-BE49-F238E27FC236}">
                <a16:creationId xmlns:a16="http://schemas.microsoft.com/office/drawing/2014/main" id="{B4D782D8-717D-421C-A416-C4149854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850689"/>
            <a:ext cx="8147248" cy="2945197"/>
          </a:xfrm>
        </p:spPr>
        <p:txBody>
          <a:bodyPr/>
          <a:lstStyle/>
          <a:p>
            <a:pPr eaLnBrk="1" hangingPunct="1"/>
            <a:r>
              <a:rPr lang="zh-CN" altLang="en-US" dirty="0"/>
              <a:t>程序设计语言的有些语言规则不能用上下文无关文法描述</a:t>
            </a:r>
          </a:p>
          <a:p>
            <a:pPr marL="0" indent="0" eaLnBrk="1" hangingPunct="1">
              <a:buNone/>
            </a:pPr>
            <a:r>
              <a:rPr lang="en-US" altLang="zh-CN" dirty="0"/>
              <a:t>    </a:t>
            </a:r>
            <a:r>
              <a:rPr lang="zh-CN" altLang="en-US" sz="2000" dirty="0"/>
              <a:t>例</a:t>
            </a:r>
            <a:r>
              <a:rPr lang="en-US" altLang="zh-CN" sz="2000" dirty="0"/>
              <a:t>2.9                      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={ </a:t>
            </a:r>
            <a:r>
              <a:rPr lang="en-US" altLang="zh-CN" i="1" dirty="0" err="1"/>
              <a:t>wcw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i="1" dirty="0"/>
              <a:t>w</a:t>
            </a:r>
            <a:r>
              <a:rPr lang="en-US" altLang="zh-CN" dirty="0"/>
              <a:t>∈{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</a:t>
            </a:r>
            <a:r>
              <a:rPr lang="en-US" altLang="zh-CN" baseline="30000" dirty="0"/>
              <a:t>+ </a:t>
            </a:r>
            <a:r>
              <a:rPr lang="en-US" altLang="zh-CN" dirty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</a:t>
            </a:r>
            <a:r>
              <a:rPr lang="en-US" altLang="zh-CN" i="1" dirty="0"/>
              <a:t>                   </a:t>
            </a:r>
            <a:r>
              <a:rPr lang="en-US" altLang="zh-CN" i="1" dirty="0" err="1"/>
              <a:t>aabcaab</a:t>
            </a:r>
            <a:r>
              <a:rPr lang="zh-CN" altLang="en-US" dirty="0"/>
              <a:t>就是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zh-CN" altLang="en-US" dirty="0"/>
              <a:t>的一个句子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/>
                </a:solidFill>
              </a:rPr>
              <a:t>检查程序中标识符的声明应先于引用</a:t>
            </a:r>
            <a:r>
              <a:rPr lang="zh-CN" altLang="en-US" dirty="0"/>
              <a:t>的抽象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dirty="0">
                <a:ea typeface="宋体" panose="02010600030101010101" pitchFamily="2" charset="-122"/>
              </a:rPr>
              <a:t>2.10                    </a:t>
            </a:r>
            <a:r>
              <a:rPr lang="en-US" altLang="zh-CN" i="1" dirty="0">
                <a:ea typeface="宋体" panose="02010600030101010101" pitchFamily="2" charset="-122"/>
              </a:rPr>
              <a:t>L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={</a:t>
            </a:r>
            <a:r>
              <a:rPr lang="en-US" altLang="zh-CN" i="1" dirty="0" err="1">
                <a:ea typeface="宋体" panose="02010600030101010101" pitchFamily="2" charset="-122"/>
              </a:rPr>
              <a:t>a</a:t>
            </a:r>
            <a:r>
              <a:rPr lang="en-US" altLang="zh-CN" i="1" baseline="30000" dirty="0" err="1">
                <a:ea typeface="宋体" panose="02010600030101010101" pitchFamily="2" charset="-122"/>
              </a:rPr>
              <a:t>n</a:t>
            </a:r>
            <a:r>
              <a:rPr lang="en-US" altLang="zh-CN" i="1" dirty="0" err="1">
                <a:ea typeface="宋体" panose="02010600030101010101" pitchFamily="2" charset="-122"/>
              </a:rPr>
              <a:t>b</a:t>
            </a:r>
            <a:r>
              <a:rPr lang="en-US" altLang="zh-CN" i="1" baseline="30000" dirty="0" err="1">
                <a:ea typeface="宋体" panose="02010600030101010101" pitchFamily="2" charset="-122"/>
              </a:rPr>
              <a:t>m</a:t>
            </a:r>
            <a:r>
              <a:rPr lang="en-US" altLang="zh-CN" i="1" dirty="0" err="1">
                <a:ea typeface="宋体" panose="02010600030101010101" pitchFamily="2" charset="-122"/>
              </a:rPr>
              <a:t>c</a:t>
            </a:r>
            <a:r>
              <a:rPr lang="en-US" altLang="zh-CN" i="1" baseline="30000" dirty="0" err="1">
                <a:ea typeface="宋体" panose="02010600030101010101" pitchFamily="2" charset="-122"/>
              </a:rPr>
              <a:t>n</a:t>
            </a:r>
            <a:r>
              <a:rPr lang="en-US" altLang="zh-CN" i="1" dirty="0" err="1">
                <a:ea typeface="宋体" panose="02010600030101010101" pitchFamily="2" charset="-122"/>
              </a:rPr>
              <a:t>d</a:t>
            </a:r>
            <a:r>
              <a:rPr lang="en-US" altLang="zh-CN" i="1" baseline="30000" dirty="0" err="1">
                <a:ea typeface="宋体" panose="02010600030101010101" pitchFamily="2" charset="-122"/>
              </a:rPr>
              <a:t>m</a:t>
            </a:r>
            <a:r>
              <a:rPr lang="en-US" altLang="zh-CN" dirty="0" err="1">
                <a:ea typeface="宋体" panose="02010600030101010101" pitchFamily="2" charset="-122"/>
              </a:rPr>
              <a:t>|</a:t>
            </a:r>
            <a:r>
              <a:rPr lang="en-US" altLang="zh-CN" i="1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≥0}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检查过程声明的形参个数和过程引用的参数个数是否一致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问题的抽象</a:t>
            </a: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901C871-B0EC-4849-87EB-B2F9ECAE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程序设计语言中上下文相关的语言规则</a:t>
            </a:r>
          </a:p>
        </p:txBody>
      </p:sp>
      <p:sp>
        <p:nvSpPr>
          <p:cNvPr id="81924" name="灯片编号占位符 5">
            <a:extLst>
              <a:ext uri="{FF2B5EF4-FFF2-40B4-BE49-F238E27FC236}">
                <a16:creationId xmlns:a16="http://schemas.microsoft.com/office/drawing/2014/main" id="{498282D8-0DF6-45E4-9564-0DFD39A20C92}"/>
              </a:ext>
            </a:extLst>
          </p:cNvPr>
          <p:cNvSpPr txBox="1">
            <a:spLocks noGrp="1"/>
          </p:cNvSpPr>
          <p:nvPr/>
        </p:nvSpPr>
        <p:spPr bwMode="auto">
          <a:xfrm>
            <a:off x="6057900" y="4684713"/>
            <a:ext cx="16002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7BA8E50-7449-4964-AC26-9ABF80CAB018}" type="slidenum">
              <a:rPr lang="en-US" altLang="zh-CN" sz="1050" b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48</a:t>
            </a:fld>
            <a:endParaRPr lang="en-US" altLang="zh-CN" sz="1050" b="0"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CF9ED9-3EEA-4455-8AEB-8143B92C52C4}"/>
              </a:ext>
            </a:extLst>
          </p:cNvPr>
          <p:cNvSpPr/>
          <p:nvPr/>
        </p:nvSpPr>
        <p:spPr>
          <a:xfrm>
            <a:off x="683568" y="3930166"/>
            <a:ext cx="7824328" cy="8018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rgbClr val="FF0000"/>
                </a:solidFill>
              </a:rPr>
              <a:t>上下文无关</a:t>
            </a:r>
            <a:r>
              <a:rPr lang="zh-CN" altLang="en-US" sz="2200" b="1" dirty="0">
                <a:solidFill>
                  <a:schemeClr val="tx1"/>
                </a:solidFill>
              </a:rPr>
              <a:t>的语法规则检查由</a:t>
            </a:r>
            <a:r>
              <a:rPr lang="zh-CN" altLang="en-US" sz="2200" b="1" dirty="0">
                <a:solidFill>
                  <a:srgbClr val="FF0000"/>
                </a:solidFill>
              </a:rPr>
              <a:t>语法分析</a:t>
            </a:r>
            <a:r>
              <a:rPr lang="zh-CN" altLang="en-US" sz="2200" b="1" dirty="0">
                <a:solidFill>
                  <a:schemeClr val="tx1"/>
                </a:solidFill>
              </a:rPr>
              <a:t>阶段依据</a:t>
            </a:r>
            <a:r>
              <a:rPr lang="zh-CN" altLang="en-US" sz="2200" b="1" dirty="0">
                <a:solidFill>
                  <a:srgbClr val="FF0000"/>
                </a:solidFill>
              </a:rPr>
              <a:t>文法</a:t>
            </a:r>
            <a:r>
              <a:rPr lang="zh-CN" altLang="en-US" sz="2200" b="1" dirty="0">
                <a:solidFill>
                  <a:schemeClr val="tx1"/>
                </a:solidFill>
              </a:rPr>
              <a:t>完成，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200" b="1" dirty="0">
                <a:solidFill>
                  <a:srgbClr val="FF0000"/>
                </a:solidFill>
              </a:rPr>
              <a:t>上下文有关</a:t>
            </a:r>
            <a:r>
              <a:rPr lang="zh-CN" altLang="en-US" sz="2200" b="1" dirty="0">
                <a:solidFill>
                  <a:schemeClr val="tx1"/>
                </a:solidFill>
              </a:rPr>
              <a:t>的语言规则</a:t>
            </a:r>
            <a:r>
              <a:rPr lang="zh-CN" altLang="en-US" sz="2200" b="1" dirty="0">
                <a:solidFill>
                  <a:srgbClr val="FF0000"/>
                </a:solidFill>
              </a:rPr>
              <a:t>检查</a:t>
            </a:r>
            <a:r>
              <a:rPr lang="zh-CN" altLang="en-US" sz="2200" b="1" dirty="0">
                <a:solidFill>
                  <a:schemeClr val="tx1"/>
                </a:solidFill>
              </a:rPr>
              <a:t>由</a:t>
            </a:r>
            <a:r>
              <a:rPr lang="zh-CN" altLang="en-US" sz="2200" b="1" dirty="0">
                <a:solidFill>
                  <a:srgbClr val="FF0000"/>
                </a:solidFill>
              </a:rPr>
              <a:t>语义分析</a:t>
            </a:r>
            <a:r>
              <a:rPr lang="zh-CN" altLang="en-US" sz="2200" b="1" dirty="0">
                <a:solidFill>
                  <a:schemeClr val="tx1"/>
                </a:solidFill>
              </a:rPr>
              <a:t>阶段完成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8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8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8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23" grpId="0" uiExpand="1" build="p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67FC7CE-0D7D-4F72-B177-E8EB4288B42D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55A6C6-BA33-462C-A8F1-350AE37244A0}"/>
              </a:ext>
            </a:extLst>
          </p:cNvPr>
          <p:cNvSpPr/>
          <p:nvPr/>
        </p:nvSpPr>
        <p:spPr>
          <a:xfrm>
            <a:off x="4500563" y="1357313"/>
            <a:ext cx="4357687" cy="2657475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文法的定义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语言的定义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文法的分类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CFG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的语法分析树</a:t>
            </a:r>
          </a:p>
        </p:txBody>
      </p:sp>
      <p:pic>
        <p:nvPicPr>
          <p:cNvPr id="11878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52F10BCA-EF2B-480F-B211-F44BAA82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4AA836D-F588-4FE7-A92E-3472517C308A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D7AA5-8552-4ACE-B0B9-EF077C1C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989013"/>
            <a:ext cx="8593138" cy="26924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sz="3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x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3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y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是串，那么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3000" b="1" dirty="0">
                <a:solidFill>
                  <a:srgbClr val="FF0000"/>
                </a:solidFill>
                <a:latin typeface="+mn-ea"/>
              </a:rPr>
              <a:t>连接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concatenation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eaLnBrk="1" hangingPunct="1">
              <a:buClrTx/>
              <a:buFont typeface="Symbol" panose="05050102010706020507" pitchFamily="18" charset="2"/>
              <a:buNone/>
              <a:defRPr/>
            </a:pPr>
            <a:r>
              <a:rPr lang="en-US" altLang="zh-CN" sz="30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是把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附加到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后面而形成的</a:t>
            </a:r>
            <a:r>
              <a:rPr lang="zh-CN" altLang="en-US" sz="30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，记作</a:t>
            </a:r>
            <a:r>
              <a:rPr lang="en-US" altLang="zh-CN" sz="3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xy</a:t>
            </a:r>
            <a:endParaRPr lang="en-US" altLang="zh-CN" sz="3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 例如，如果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dog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且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house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，那么</a:t>
            </a:r>
            <a:r>
              <a:rPr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xy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doghouse 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空串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是连接运算的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单位元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identity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，即，对于任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buClrTx/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何串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都有，</a:t>
            </a:r>
            <a:r>
              <a:rPr lang="en-US" altLang="zh-CN" sz="28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εs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 </a:t>
            </a:r>
            <a:r>
              <a:rPr lang="en-US" altLang="zh-CN" sz="28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sε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s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4339" name="标题 1">
            <a:extLst>
              <a:ext uri="{FF2B5EF4-FFF2-40B4-BE49-F238E27FC236}">
                <a16:creationId xmlns:a16="http://schemas.microsoft.com/office/drawing/2014/main" id="{D2EECD1B-81CA-444B-8EB5-9E2CF3FB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串上的运算</a:t>
            </a:r>
            <a:r>
              <a:rPr lang="en-US" altLang="zh-CN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</a:p>
        </p:txBody>
      </p:sp>
      <p:grpSp>
        <p:nvGrpSpPr>
          <p:cNvPr id="24580" name="组合 3">
            <a:extLst>
              <a:ext uri="{FF2B5EF4-FFF2-40B4-BE49-F238E27FC236}">
                <a16:creationId xmlns:a16="http://schemas.microsoft.com/office/drawing/2014/main" id="{4A5C108A-B14B-446F-BC03-14390215CBD0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>
              <a:extLst>
                <a:ext uri="{FF2B5EF4-FFF2-40B4-BE49-F238E27FC236}">
                  <a16:creationId xmlns:a16="http://schemas.microsoft.com/office/drawing/2014/main" id="{76CA17B2-1205-45D6-86BA-3C5ACD9E8B7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3" name="五边形 8">
              <a:extLst>
                <a:ext uri="{FF2B5EF4-FFF2-40B4-BE49-F238E27FC236}">
                  <a16:creationId xmlns:a16="http://schemas.microsoft.com/office/drawing/2014/main" id="{87616673-A325-409E-8BD7-54007AFA8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4E30207-D76D-4689-AADA-3F2B78FA2202}"/>
              </a:ext>
            </a:extLst>
          </p:cNvPr>
          <p:cNvSpPr/>
          <p:nvPr/>
        </p:nvSpPr>
        <p:spPr>
          <a:xfrm>
            <a:off x="1331913" y="3736975"/>
            <a:ext cx="6769100" cy="1006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1" algn="ctr" eaLnBrk="1" fontAlgn="auto" hangingPunct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zh-CN" altLang="en-US" sz="27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y, z</a:t>
            </a:r>
            <a:r>
              <a:rPr lang="zh-CN" altLang="en-US" sz="27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是串，若 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x=</a:t>
            </a:r>
            <a:r>
              <a:rPr lang="en-US" altLang="zh-CN" sz="27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yz</a:t>
            </a:r>
            <a:r>
              <a:rPr lang="zh-CN" altLang="en-US" sz="27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zh-CN" altLang="en-US" sz="27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lang="zh-CN" altLang="en-US" sz="27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前缀</a:t>
            </a:r>
            <a:r>
              <a:rPr lang="zh-CN" altLang="en-US" sz="27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7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1" algn="ctr" eaLnBrk="1" fontAlgn="auto" hangingPunct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altLang="zh-CN" sz="27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z</a:t>
            </a:r>
            <a:r>
              <a:rPr lang="zh-CN" altLang="en-US" sz="27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lang="zh-CN" altLang="en-US" sz="27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后缀。</a:t>
            </a:r>
            <a:endParaRPr lang="en-US" altLang="zh-CN" sz="27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920358DD-8E09-4EC4-8FF5-3F7D1F489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3" y="3795713"/>
            <a:ext cx="8677275" cy="1211262"/>
          </a:xfrm>
        </p:spPr>
        <p:txBody>
          <a:bodyPr rtlCol="0">
            <a:noAutofit/>
          </a:bodyPr>
          <a:lstStyle/>
          <a:p>
            <a:pPr lvl="1" indent="-274320" eaLnBrk="1" fontAlgn="auto" hangingPunct="1">
              <a:lnSpc>
                <a:spcPts val="30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叶结点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的标号既可以是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非终结符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，也可以是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终结符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。从左到右排列叶节点得到的符号串称为是这棵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树的产出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</a:rPr>
              <a:t>( 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itchFamily="18" charset="0"/>
              </a:rPr>
              <a:t>yield 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边缘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latin typeface="+mn-ea"/>
              </a:rPr>
              <a:t>f </a:t>
            </a:r>
            <a:r>
              <a:rPr lang="en-US" altLang="zh-CN" sz="1800" b="1" i="1" dirty="0" err="1">
                <a:solidFill>
                  <a:schemeClr val="tx1"/>
                </a:solidFill>
                <a:cs typeface="Times New Roman" pitchFamily="18" charset="0"/>
              </a:rPr>
              <a:t>rontier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zh-CN" sz="1800" b="1" i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4C0B8F-B6B2-45C2-98C8-F2A0D171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CFG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的语法分析树</a:t>
            </a:r>
          </a:p>
        </p:txBody>
      </p:sp>
      <p:grpSp>
        <p:nvGrpSpPr>
          <p:cNvPr id="120836" name="组合 9">
            <a:extLst>
              <a:ext uri="{FF2B5EF4-FFF2-40B4-BE49-F238E27FC236}">
                <a16:creationId xmlns:a16="http://schemas.microsoft.com/office/drawing/2014/main" id="{79DE616A-3EDB-4AD5-952A-1760390ED99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212C7F9A-E3E5-4C65-B4EE-8AE23A81366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79" name="五边形 11">
              <a:extLst>
                <a:ext uri="{FF2B5EF4-FFF2-40B4-BE49-F238E27FC236}">
                  <a16:creationId xmlns:a16="http://schemas.microsoft.com/office/drawing/2014/main" id="{B26DC0C2-1386-48BC-9F3C-86D64AC1B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9C078F96-E5CF-4B56-8BC9-31294E1221B2}"/>
              </a:ext>
            </a:extLst>
          </p:cNvPr>
          <p:cNvSpPr txBox="1">
            <a:spLocks/>
          </p:cNvSpPr>
          <p:nvPr/>
        </p:nvSpPr>
        <p:spPr bwMode="auto">
          <a:xfrm>
            <a:off x="4643438" y="225425"/>
            <a:ext cx="3951287" cy="54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defRPr/>
            </a:pPr>
            <a:r>
              <a:rPr lang="zh-CN" altLang="en-US" sz="2000" spc="3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分析树是推导的图形化表示</a:t>
            </a:r>
            <a:endParaRPr lang="zh-CN" altLang="en-US" sz="2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77EAA3E-9585-4D9B-8BBC-FFF8BBE0A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8150"/>
            <a:ext cx="1955800" cy="1943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文法：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+ E            </a:t>
            </a: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* E      </a:t>
            </a: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- E </a:t>
            </a: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E →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C5E7CF-75AE-4886-9D9A-3D1A6964D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823913"/>
            <a:ext cx="2636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最左推导：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endParaRPr lang="zh-CN" altLang="en-US" sz="20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A9BFC6-8E4A-4804-986E-F974ACECE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822325"/>
            <a:ext cx="439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B5B60F-7327-4BCB-99F4-2919CE673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823913"/>
            <a:ext cx="1249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zh-CN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33F775-E208-4D4A-86FB-D6BBEF59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835025"/>
            <a:ext cx="1566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E+E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0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E94C8F-1835-4948-969F-8806F45D3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815975"/>
            <a:ext cx="160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+E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zh-CN" altLang="en-US" sz="20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1D1A4F-7CCA-4170-A5C8-D53C80503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790575"/>
            <a:ext cx="1585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id+id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pSp>
        <p:nvGrpSpPr>
          <p:cNvPr id="19" name="组合 50">
            <a:extLst>
              <a:ext uri="{FF2B5EF4-FFF2-40B4-BE49-F238E27FC236}">
                <a16:creationId xmlns:a16="http://schemas.microsoft.com/office/drawing/2014/main" id="{43174DF3-6E9E-4CCD-B824-269B44D556EA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1593850"/>
            <a:ext cx="2376488" cy="2130425"/>
            <a:chOff x="3286368" y="2943489"/>
            <a:chExt cx="2428347" cy="212927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2922211-448B-4328-BCC8-C2B8B523A281}"/>
                </a:ext>
              </a:extLst>
            </p:cNvPr>
            <p:cNvSpPr/>
            <p:nvPr/>
          </p:nvSpPr>
          <p:spPr>
            <a:xfrm>
              <a:off x="3286368" y="2973636"/>
              <a:ext cx="2428347" cy="20991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0876" name="矩形 9">
              <a:extLst>
                <a:ext uri="{FF2B5EF4-FFF2-40B4-BE49-F238E27FC236}">
                  <a16:creationId xmlns:a16="http://schemas.microsoft.com/office/drawing/2014/main" id="{6C637A08-1BF7-4CB6-8E20-FFBE4FD7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227" y="2943489"/>
              <a:ext cx="3051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120877" name="矩形 47">
              <a:extLst>
                <a:ext uri="{FF2B5EF4-FFF2-40B4-BE49-F238E27FC236}">
                  <a16:creationId xmlns:a16="http://schemas.microsoft.com/office/drawing/2014/main" id="{521491FA-F41E-451A-BBA2-5DA1C1DA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368" y="2988375"/>
              <a:ext cx="1315752" cy="399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zh-CN" altLang="en-US" sz="20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分析树</a:t>
              </a:r>
              <a:r>
                <a:rPr lang="zh-CN" altLang="en-US" sz="2000" b="1">
                  <a:latin typeface="楷体_GB2312"/>
                  <a:ea typeface="华文楷体" panose="02010600040101010101" pitchFamily="2" charset="-122"/>
                </a:rPr>
                <a:t>： </a:t>
              </a:r>
              <a:endParaRPr lang="zh-CN" altLang="en-US" sz="2000" b="1">
                <a:ea typeface="华文楷体" panose="02010600040101010101" pitchFamily="2" charset="-122"/>
              </a:endParaRPr>
            </a:p>
          </p:txBody>
        </p:sp>
      </p:grpSp>
      <p:grpSp>
        <p:nvGrpSpPr>
          <p:cNvPr id="23" name="组合 24">
            <a:extLst>
              <a:ext uri="{FF2B5EF4-FFF2-40B4-BE49-F238E27FC236}">
                <a16:creationId xmlns:a16="http://schemas.microsoft.com/office/drawing/2014/main" id="{516D5C2D-6CF8-4F79-AE6A-3EEFC6531DD3}"/>
              </a:ext>
            </a:extLst>
          </p:cNvPr>
          <p:cNvGrpSpPr>
            <a:grpSpLocks/>
          </p:cNvGrpSpPr>
          <p:nvPr/>
        </p:nvGrpSpPr>
        <p:grpSpPr bwMode="auto">
          <a:xfrm>
            <a:off x="7156450" y="1912938"/>
            <a:ext cx="833438" cy="461962"/>
            <a:chOff x="4501997" y="3289640"/>
            <a:chExt cx="834193" cy="461387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CDED79B-6E2F-449C-BE4A-9859AF861035}"/>
                </a:ext>
              </a:extLst>
            </p:cNvPr>
            <p:cNvCxnSpPr/>
            <p:nvPr/>
          </p:nvCxnSpPr>
          <p:spPr bwMode="auto">
            <a:xfrm rot="5400000">
              <a:off x="4643567" y="3302171"/>
              <a:ext cx="142697" cy="143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41535B1-A821-446B-9D47-D00530E2519A}"/>
                </a:ext>
              </a:extLst>
            </p:cNvPr>
            <p:cNvCxnSpPr/>
            <p:nvPr/>
          </p:nvCxnSpPr>
          <p:spPr bwMode="auto">
            <a:xfrm rot="16200000" flipH="1">
              <a:off x="4894618" y="3306965"/>
              <a:ext cx="142697" cy="108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74" name="矩形 21">
              <a:extLst>
                <a:ext uri="{FF2B5EF4-FFF2-40B4-BE49-F238E27FC236}">
                  <a16:creationId xmlns:a16="http://schemas.microsoft.com/office/drawing/2014/main" id="{D7EBB239-7DBE-47F1-9E73-82B50BA45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997" y="3351490"/>
              <a:ext cx="834193" cy="39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E </a:t>
              </a:r>
              <a:endParaRPr lang="zh-CN" altLang="en-US"/>
            </a:p>
          </p:txBody>
        </p:sp>
      </p:grpSp>
      <p:grpSp>
        <p:nvGrpSpPr>
          <p:cNvPr id="27" name="组合 38">
            <a:extLst>
              <a:ext uri="{FF2B5EF4-FFF2-40B4-BE49-F238E27FC236}">
                <a16:creationId xmlns:a16="http://schemas.microsoft.com/office/drawing/2014/main" id="{29C90F47-7176-4FD9-BD14-F28A6DB2632A}"/>
              </a:ext>
            </a:extLst>
          </p:cNvPr>
          <p:cNvGrpSpPr>
            <a:grpSpLocks/>
          </p:cNvGrpSpPr>
          <p:nvPr/>
        </p:nvGrpSpPr>
        <p:grpSpPr bwMode="auto">
          <a:xfrm>
            <a:off x="7223125" y="2347913"/>
            <a:ext cx="1011238" cy="458787"/>
            <a:chOff x="4568297" y="3723878"/>
            <a:chExt cx="1011815" cy="459804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A15F99E-66A7-480F-A440-CA3EAAE9EDC0}"/>
                </a:ext>
              </a:extLst>
            </p:cNvPr>
            <p:cNvCxnSpPr/>
            <p:nvPr/>
          </p:nvCxnSpPr>
          <p:spPr bwMode="auto">
            <a:xfrm rot="5400000">
              <a:off x="4788968" y="3723996"/>
              <a:ext cx="143192" cy="1429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C25B3C7-97B9-4BF4-B7C4-ECDDDC93A53E}"/>
                </a:ext>
              </a:extLst>
            </p:cNvPr>
            <p:cNvCxnSpPr/>
            <p:nvPr/>
          </p:nvCxnSpPr>
          <p:spPr bwMode="auto">
            <a:xfrm rot="16200000" flipH="1">
              <a:off x="5238487" y="3741469"/>
              <a:ext cx="143192" cy="108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FCE8AD0-4A96-4B1E-8CD4-3E2DE71B6AD2}"/>
                </a:ext>
              </a:extLst>
            </p:cNvPr>
            <p:cNvCxnSpPr/>
            <p:nvPr/>
          </p:nvCxnSpPr>
          <p:spPr bwMode="auto">
            <a:xfrm rot="5400000">
              <a:off x="5002608" y="3794680"/>
              <a:ext cx="143192" cy="15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71" name="矩形 25">
              <a:extLst>
                <a:ext uri="{FF2B5EF4-FFF2-40B4-BE49-F238E27FC236}">
                  <a16:creationId xmlns:a16="http://schemas.microsoft.com/office/drawing/2014/main" id="{7589C3E0-2EB6-4460-BE5E-792CF7F70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297" y="3814350"/>
              <a:ext cx="10118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    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    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/>
            </a:p>
          </p:txBody>
        </p:sp>
      </p:grpSp>
      <p:grpSp>
        <p:nvGrpSpPr>
          <p:cNvPr id="32" name="组合 42">
            <a:extLst>
              <a:ext uri="{FF2B5EF4-FFF2-40B4-BE49-F238E27FC236}">
                <a16:creationId xmlns:a16="http://schemas.microsoft.com/office/drawing/2014/main" id="{2EFEEC53-BA75-478B-BCD4-1D7764602D7B}"/>
              </a:ext>
            </a:extLst>
          </p:cNvPr>
          <p:cNvGrpSpPr>
            <a:grpSpLocks/>
          </p:cNvGrpSpPr>
          <p:nvPr/>
        </p:nvGrpSpPr>
        <p:grpSpPr bwMode="auto">
          <a:xfrm>
            <a:off x="7297738" y="2824163"/>
            <a:ext cx="1028700" cy="458787"/>
            <a:chOff x="4572000" y="3723878"/>
            <a:chExt cx="1027845" cy="459804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186BA01-61AA-4D56-88CB-F6F1DF74AB0D}"/>
                </a:ext>
              </a:extLst>
            </p:cNvPr>
            <p:cNvCxnSpPr/>
            <p:nvPr/>
          </p:nvCxnSpPr>
          <p:spPr bwMode="auto">
            <a:xfrm rot="5400000">
              <a:off x="4789089" y="3724096"/>
              <a:ext cx="143192" cy="1427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014C7E0-9885-409E-8A12-2E9637B3075E}"/>
                </a:ext>
              </a:extLst>
            </p:cNvPr>
            <p:cNvCxnSpPr/>
            <p:nvPr/>
          </p:nvCxnSpPr>
          <p:spPr bwMode="auto">
            <a:xfrm rot="16200000" flipH="1">
              <a:off x="5237977" y="3741544"/>
              <a:ext cx="143192" cy="1078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404D405-1B28-4301-BC43-C557544F56F4}"/>
                </a:ext>
              </a:extLst>
            </p:cNvPr>
            <p:cNvCxnSpPr/>
            <p:nvPr/>
          </p:nvCxnSpPr>
          <p:spPr bwMode="auto">
            <a:xfrm rot="5400000">
              <a:off x="5002430" y="3794681"/>
              <a:ext cx="143192" cy="15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67" name="矩形 46">
              <a:extLst>
                <a:ext uri="{FF2B5EF4-FFF2-40B4-BE49-F238E27FC236}">
                  <a16:creationId xmlns:a16="http://schemas.microsoft.com/office/drawing/2014/main" id="{4AE5642E-172C-4E9D-91CF-65C8A65C5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814350"/>
              <a:ext cx="10278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   +   E </a:t>
              </a:r>
              <a:endParaRPr lang="zh-CN" altLang="en-US"/>
            </a:p>
          </p:txBody>
        </p:sp>
      </p:grpSp>
      <p:grpSp>
        <p:nvGrpSpPr>
          <p:cNvPr id="37" name="组合 52">
            <a:extLst>
              <a:ext uri="{FF2B5EF4-FFF2-40B4-BE49-F238E27FC236}">
                <a16:creationId xmlns:a16="http://schemas.microsoft.com/office/drawing/2014/main" id="{87ADF346-3D76-434A-AF39-ADB058EFFCF3}"/>
              </a:ext>
            </a:extLst>
          </p:cNvPr>
          <p:cNvGrpSpPr>
            <a:grpSpLocks/>
          </p:cNvGrpSpPr>
          <p:nvPr/>
        </p:nvGrpSpPr>
        <p:grpSpPr bwMode="auto">
          <a:xfrm>
            <a:off x="7297738" y="3257550"/>
            <a:ext cx="377825" cy="458788"/>
            <a:chOff x="5275094" y="4643438"/>
            <a:chExt cx="377026" cy="457884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B92EC7E-06E6-442C-AF5E-BBDEE05724E1}"/>
                </a:ext>
              </a:extLst>
            </p:cNvPr>
            <p:cNvCxnSpPr/>
            <p:nvPr/>
          </p:nvCxnSpPr>
          <p:spPr bwMode="auto">
            <a:xfrm rot="5400000">
              <a:off x="5364587" y="4713943"/>
              <a:ext cx="142593" cy="1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63" name="矩形 54">
              <a:extLst>
                <a:ext uri="{FF2B5EF4-FFF2-40B4-BE49-F238E27FC236}">
                  <a16:creationId xmlns:a16="http://schemas.microsoft.com/office/drawing/2014/main" id="{8B914792-A0B7-46DB-9FD1-92759BBAE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094" y="473199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zh-CN" altLang="en-US"/>
            </a:p>
          </p:txBody>
        </p:sp>
      </p:grpSp>
      <p:grpSp>
        <p:nvGrpSpPr>
          <p:cNvPr id="40" name="组合 40">
            <a:extLst>
              <a:ext uri="{FF2B5EF4-FFF2-40B4-BE49-F238E27FC236}">
                <a16:creationId xmlns:a16="http://schemas.microsoft.com/office/drawing/2014/main" id="{DA761131-018B-4322-BF5D-8B337B22EA22}"/>
              </a:ext>
            </a:extLst>
          </p:cNvPr>
          <p:cNvGrpSpPr>
            <a:grpSpLocks/>
          </p:cNvGrpSpPr>
          <p:nvPr/>
        </p:nvGrpSpPr>
        <p:grpSpPr bwMode="auto">
          <a:xfrm>
            <a:off x="7929563" y="3267075"/>
            <a:ext cx="376237" cy="457200"/>
            <a:chOff x="5275094" y="4643438"/>
            <a:chExt cx="377026" cy="457884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74AB219-5CFD-4288-9E0C-420B25DD9777}"/>
                </a:ext>
              </a:extLst>
            </p:cNvPr>
            <p:cNvCxnSpPr/>
            <p:nvPr/>
          </p:nvCxnSpPr>
          <p:spPr bwMode="auto">
            <a:xfrm rot="5400000">
              <a:off x="5363428" y="4714187"/>
              <a:ext cx="143089" cy="1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61" name="矩形 49">
              <a:extLst>
                <a:ext uri="{FF2B5EF4-FFF2-40B4-BE49-F238E27FC236}">
                  <a16:creationId xmlns:a16="http://schemas.microsoft.com/office/drawing/2014/main" id="{9EAF407D-81F3-4A89-868E-835E1FBC4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094" y="473199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zh-CN" altLang="en-US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5BCEE85D-5650-4726-B8B7-13BBA02B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1708150"/>
            <a:ext cx="15351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句型：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id+id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DDB4861-1827-467F-8451-EA1CEE60D4C1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1130300"/>
            <a:ext cx="8183562" cy="444500"/>
            <a:chOff x="567010" y="1129531"/>
            <a:chExt cx="8182968" cy="444560"/>
          </a:xfrm>
        </p:grpSpPr>
        <p:sp>
          <p:nvSpPr>
            <p:cNvPr id="120854" name="矩形 46">
              <a:extLst>
                <a:ext uri="{FF2B5EF4-FFF2-40B4-BE49-F238E27FC236}">
                  <a16:creationId xmlns:a16="http://schemas.microsoft.com/office/drawing/2014/main" id="{5E76E06D-68EB-4B6A-800D-1ECE5B6DE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10" y="1162868"/>
              <a:ext cx="26368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最右推导：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</a:t>
              </a:r>
              <a:endParaRPr lang="zh-CN" altLang="en-US" sz="200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5" name="矩形 47">
              <a:extLst>
                <a:ext uri="{FF2B5EF4-FFF2-40B4-BE49-F238E27FC236}">
                  <a16:creationId xmlns:a16="http://schemas.microsoft.com/office/drawing/2014/main" id="{E67D3620-3739-4E40-B698-36DAF5884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587" y="1161281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/>
            </a:p>
          </p:txBody>
        </p:sp>
        <p:sp>
          <p:nvSpPr>
            <p:cNvPr id="120856" name="矩形 48">
              <a:extLst>
                <a:ext uri="{FF2B5EF4-FFF2-40B4-BE49-F238E27FC236}">
                  <a16:creationId xmlns:a16="http://schemas.microsoft.com/office/drawing/2014/main" id="{F6817BB2-3234-4423-B49F-A81DFBD7A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884" y="1162868"/>
              <a:ext cx="12490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</a:t>
              </a:r>
              <a:endParaRPr lang="zh-CN" altLang="en-US" sz="2000"/>
            </a:p>
          </p:txBody>
        </p:sp>
        <p:sp>
          <p:nvSpPr>
            <p:cNvPr id="120857" name="矩形 49">
              <a:extLst>
                <a:ext uri="{FF2B5EF4-FFF2-40B4-BE49-F238E27FC236}">
                  <a16:creationId xmlns:a16="http://schemas.microsoft.com/office/drawing/2014/main" id="{9644E738-F771-43AD-8350-DF2E595D7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387" y="1173981"/>
              <a:ext cx="15664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E+E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zh-CN" altLang="en-US" sz="2000"/>
            </a:p>
          </p:txBody>
        </p:sp>
        <p:sp>
          <p:nvSpPr>
            <p:cNvPr id="120858" name="矩形 50">
              <a:extLst>
                <a:ext uri="{FF2B5EF4-FFF2-40B4-BE49-F238E27FC236}">
                  <a16:creationId xmlns:a16="http://schemas.microsoft.com/office/drawing/2014/main" id="{2C4189A1-B95C-4CE2-9122-A1A4FF4D8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112" y="1154931"/>
              <a:ext cx="16081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E+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</a:t>
              </a:r>
              <a:endParaRPr lang="zh-CN" altLang="en-US" sz="2000"/>
            </a:p>
          </p:txBody>
        </p:sp>
        <p:sp>
          <p:nvSpPr>
            <p:cNvPr id="120859" name="矩形 51">
              <a:extLst>
                <a:ext uri="{FF2B5EF4-FFF2-40B4-BE49-F238E27FC236}">
                  <a16:creationId xmlns:a16="http://schemas.microsoft.com/office/drawing/2014/main" id="{7655805E-A7B1-44B9-904C-F28683C6F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288" y="1129531"/>
              <a:ext cx="15856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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id+id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</a:t>
              </a:r>
              <a:endParaRPr lang="zh-CN" altLang="en-US" sz="2000" b="1">
                <a:solidFill>
                  <a:srgbClr val="000000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890FD4C-7A65-415C-AD8D-A860814356FB}"/>
              </a:ext>
            </a:extLst>
          </p:cNvPr>
          <p:cNvSpPr/>
          <p:nvPr/>
        </p:nvSpPr>
        <p:spPr>
          <a:xfrm>
            <a:off x="2676525" y="2528888"/>
            <a:ext cx="3338513" cy="1122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最左推导和最右推导最终的分析树是一样的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分析树忽略了推导的次序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43" grpId="0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2">
            <a:extLst>
              <a:ext uri="{FF2B5EF4-FFF2-40B4-BE49-F238E27FC236}">
                <a16:creationId xmlns:a16="http://schemas.microsoft.com/office/drawing/2014/main" id="{9C99AFA8-0334-4810-832B-8691BD71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820738"/>
            <a:ext cx="8161337" cy="1916112"/>
          </a:xfrm>
        </p:spPr>
        <p:txBody>
          <a:bodyPr/>
          <a:lstStyle/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给定一个句型，其</a:t>
            </a:r>
            <a:r>
              <a:rPr lang="zh-CN" altLang="en-US" b="1" dirty="0">
                <a:solidFill>
                  <a:schemeClr val="tx1"/>
                </a:solidFill>
                <a:latin typeface="Courier"/>
              </a:rPr>
              <a:t>分析树中的每一棵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</a:rPr>
              <a:t>子树的边缘</a:t>
            </a:r>
            <a:r>
              <a:rPr lang="zh-CN" altLang="en-US" b="1" dirty="0">
                <a:solidFill>
                  <a:schemeClr val="tx1"/>
                </a:solidFill>
                <a:latin typeface="Courier"/>
              </a:rPr>
              <a:t>称为该句型的一个</a:t>
            </a:r>
            <a:r>
              <a:rPr lang="zh-CN" altLang="en-US" b="1" dirty="0">
                <a:solidFill>
                  <a:srgbClr val="FF0000"/>
                </a:solidFill>
                <a:latin typeface="Courier"/>
              </a:rPr>
              <a:t>短语</a:t>
            </a:r>
            <a:r>
              <a:rPr lang="zh-CN" altLang="en-US" sz="1800" b="1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phrase</a:t>
            </a:r>
            <a:r>
              <a:rPr lang="en-US" altLang="zh-CN" sz="1800" b="1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en-US" altLang="zh-CN" b="1" dirty="0">
              <a:solidFill>
                <a:schemeClr val="tx1"/>
              </a:solidFill>
              <a:latin typeface="Courier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Courier"/>
              </a:rPr>
              <a:t>如果子树只有</a:t>
            </a:r>
            <a:r>
              <a:rPr lang="zh-CN" altLang="en-US" b="1" dirty="0">
                <a:solidFill>
                  <a:schemeClr val="accent2"/>
                </a:solidFill>
                <a:latin typeface="Courier"/>
              </a:rPr>
              <a:t>父子两代结点</a:t>
            </a:r>
            <a:r>
              <a:rPr lang="zh-CN" altLang="en-US" b="1" dirty="0">
                <a:solidFill>
                  <a:schemeClr val="tx1"/>
                </a:solidFill>
                <a:latin typeface="Courier"/>
              </a:rPr>
              <a:t>，那么这棵子树的边缘称为该句型的一个</a:t>
            </a:r>
            <a:r>
              <a:rPr lang="zh-CN" altLang="en-US" b="1" dirty="0">
                <a:solidFill>
                  <a:srgbClr val="FF0000"/>
                </a:solidFill>
                <a:latin typeface="Courier"/>
              </a:rPr>
              <a:t>直接短语</a:t>
            </a:r>
            <a:r>
              <a:rPr lang="zh-CN" altLang="en-US" sz="1600" b="1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immediate</a:t>
            </a:r>
            <a:r>
              <a:rPr lang="en-US" altLang="zh-CN" sz="1600" b="1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phrase</a:t>
            </a:r>
            <a:r>
              <a:rPr lang="en-US" altLang="zh-CN" sz="1600" b="1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en-US" altLang="zh-CN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03213" lvl="1" indent="0"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endParaRPr lang="zh-CN" altLang="en-US" b="1" dirty="0">
              <a:solidFill>
                <a:schemeClr val="tx1"/>
              </a:solidFill>
              <a:latin typeface="Courier"/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47871AB-1310-484D-AF17-C9B8A981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句型的）短语</a:t>
            </a:r>
            <a:endParaRPr lang="zh-CN" altLang="en-US" sz="25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2884" name="组合 9">
            <a:extLst>
              <a:ext uri="{FF2B5EF4-FFF2-40B4-BE49-F238E27FC236}">
                <a16:creationId xmlns:a16="http://schemas.microsoft.com/office/drawing/2014/main" id="{37353D07-41D2-4C50-A117-F07506BC4705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760FF436-9B13-4229-90A5-81C548D6D6B0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11" name="五边形 11">
              <a:extLst>
                <a:ext uri="{FF2B5EF4-FFF2-40B4-BE49-F238E27FC236}">
                  <a16:creationId xmlns:a16="http://schemas.microsoft.com/office/drawing/2014/main" id="{33AE50A1-BA6B-4C8F-AD02-0FCFCB66F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F3063471-AD1C-4161-BB40-7E2CB117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2403475"/>
            <a:ext cx="1374775" cy="1349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>
              <a:lnSpc>
                <a:spcPts val="25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短语：</a:t>
            </a:r>
            <a:endParaRPr lang="en-US" altLang="zh-CN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E+E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598EB8-BB45-475A-A8E0-B9FA0B28DDFF}"/>
              </a:ext>
            </a:extLst>
          </p:cNvPr>
          <p:cNvSpPr/>
          <p:nvPr/>
        </p:nvSpPr>
        <p:spPr>
          <a:xfrm>
            <a:off x="6786563" y="2406650"/>
            <a:ext cx="1350962" cy="704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直接短语：</a:t>
            </a:r>
            <a:endParaRPr lang="en-US" altLang="zh-CN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3AFB30-7031-4ED0-979B-265F1A14577A}"/>
              </a:ext>
            </a:extLst>
          </p:cNvPr>
          <p:cNvSpPr/>
          <p:nvPr/>
        </p:nvSpPr>
        <p:spPr>
          <a:xfrm>
            <a:off x="4211960" y="4259872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直接短语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一定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是某产生式的</a:t>
            </a:r>
            <a:r>
              <a:rPr lang="zh-CN" altLang="en-US" sz="20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右部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grpSp>
        <p:nvGrpSpPr>
          <p:cNvPr id="5" name="组合 8">
            <a:extLst>
              <a:ext uri="{FF2B5EF4-FFF2-40B4-BE49-F238E27FC236}">
                <a16:creationId xmlns:a16="http://schemas.microsoft.com/office/drawing/2014/main" id="{58C91D3B-FC27-4344-BF9B-25784348A905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403475"/>
            <a:ext cx="3071813" cy="2181225"/>
            <a:chOff x="1139114" y="2402746"/>
            <a:chExt cx="3072523" cy="2181666"/>
          </a:xfrm>
        </p:grpSpPr>
        <p:grpSp>
          <p:nvGrpSpPr>
            <p:cNvPr id="122892" name="组合 24">
              <a:extLst>
                <a:ext uri="{FF2B5EF4-FFF2-40B4-BE49-F238E27FC236}">
                  <a16:creationId xmlns:a16="http://schemas.microsoft.com/office/drawing/2014/main" id="{85420539-7FD8-496B-8A00-D68EBE9E0C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1" y="3142140"/>
              <a:ext cx="819150" cy="431880"/>
              <a:chOff x="4501997" y="3289640"/>
              <a:chExt cx="819455" cy="431182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0A26B002-B52F-4C25-8E9A-8CC3CF50B568}"/>
                  </a:ext>
                </a:extLst>
              </p:cNvPr>
              <p:cNvCxnSpPr/>
              <p:nvPr/>
            </p:nvCxnSpPr>
            <p:spPr bwMode="auto">
              <a:xfrm rot="5400000">
                <a:off x="4643220" y="3302707"/>
                <a:ext cx="142673" cy="1429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8DF2FB3-DC64-4831-8874-DA2D5EFC5905}"/>
                  </a:ext>
                </a:extLst>
              </p:cNvPr>
              <p:cNvCxnSpPr/>
              <p:nvPr/>
            </p:nvCxnSpPr>
            <p:spPr bwMode="auto">
              <a:xfrm rot="16200000" flipH="1">
                <a:off x="4894197" y="3307499"/>
                <a:ext cx="142673" cy="1080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909" name="矩形 21">
                <a:extLst>
                  <a:ext uri="{FF2B5EF4-FFF2-40B4-BE49-F238E27FC236}">
                    <a16:creationId xmlns:a16="http://schemas.microsoft.com/office/drawing/2014/main" id="{4C6FBD7C-8DC2-4B9D-997D-9474EC5D2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997" y="3351490"/>
                <a:ext cx="81945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     E </a:t>
                </a: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2893" name="组合 38">
              <a:extLst>
                <a:ext uri="{FF2B5EF4-FFF2-40B4-BE49-F238E27FC236}">
                  <a16:creationId xmlns:a16="http://schemas.microsoft.com/office/drawing/2014/main" id="{6A4C485A-3E7F-4A13-BF01-0D1314BF8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5136" y="3577196"/>
              <a:ext cx="1011238" cy="458873"/>
              <a:chOff x="4568297" y="3723878"/>
              <a:chExt cx="1011815" cy="459804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2F56C91-1457-4484-AECB-CCF75E9F774D}"/>
                  </a:ext>
                </a:extLst>
              </p:cNvPr>
              <p:cNvCxnSpPr/>
              <p:nvPr/>
            </p:nvCxnSpPr>
            <p:spPr bwMode="auto">
              <a:xfrm rot="5400000">
                <a:off x="4788756" y="3724518"/>
                <a:ext cx="143194" cy="1429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F6E2E55-E6F9-4AD2-BBFB-52C54ABC3D65}"/>
                  </a:ext>
                </a:extLst>
              </p:cNvPr>
              <p:cNvCxnSpPr/>
              <p:nvPr/>
            </p:nvCxnSpPr>
            <p:spPr bwMode="auto">
              <a:xfrm rot="16200000" flipH="1">
                <a:off x="5238378" y="3741995"/>
                <a:ext cx="143194" cy="108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5DC759F-3DA9-4638-9CFF-63D53615895B}"/>
                  </a:ext>
                </a:extLst>
              </p:cNvPr>
              <p:cNvCxnSpPr/>
              <p:nvPr/>
            </p:nvCxnSpPr>
            <p:spPr bwMode="auto">
              <a:xfrm rot="5400000">
                <a:off x="5002446" y="3795219"/>
                <a:ext cx="143194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906" name="矩形 25">
                <a:extLst>
                  <a:ext uri="{FF2B5EF4-FFF2-40B4-BE49-F238E27FC236}">
                    <a16:creationId xmlns:a16="http://schemas.microsoft.com/office/drawing/2014/main" id="{6A10DE7F-56E2-472E-8D30-6AB937E2D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297" y="3814350"/>
                <a:ext cx="101181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</a:t>
                </a:r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   </a:t>
                </a: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2894" name="组合 42">
              <a:extLst>
                <a:ext uri="{FF2B5EF4-FFF2-40B4-BE49-F238E27FC236}">
                  <a16:creationId xmlns:a16="http://schemas.microsoft.com/office/drawing/2014/main" id="{D0C8D915-3411-4603-B2D0-346FEA2B11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6416" y="4036068"/>
              <a:ext cx="1028700" cy="476336"/>
              <a:chOff x="4498728" y="3706379"/>
              <a:chExt cx="1027845" cy="477303"/>
            </a:xfrm>
          </p:grpSpPr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DD41E005-9F24-42CE-BB12-2D2F00BE1010}"/>
                  </a:ext>
                </a:extLst>
              </p:cNvPr>
              <p:cNvCxnSpPr/>
              <p:nvPr/>
            </p:nvCxnSpPr>
            <p:spPr bwMode="auto">
              <a:xfrm flipH="1">
                <a:off x="4716115" y="3706926"/>
                <a:ext cx="212597" cy="1606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FDD54FB4-6854-40C1-8F4B-E1934A2DE2DA}"/>
                  </a:ext>
                </a:extLst>
              </p:cNvPr>
              <p:cNvCxnSpPr/>
              <p:nvPr/>
            </p:nvCxnSpPr>
            <p:spPr bwMode="auto">
              <a:xfrm>
                <a:off x="5076260" y="3706926"/>
                <a:ext cx="214184" cy="1606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69A31212-A749-4CE3-B9B6-D97ED3AE6908}"/>
                  </a:ext>
                </a:extLst>
              </p:cNvPr>
              <p:cNvCxnSpPr/>
              <p:nvPr/>
            </p:nvCxnSpPr>
            <p:spPr bwMode="auto">
              <a:xfrm rot="5400000">
                <a:off x="4929302" y="3795231"/>
                <a:ext cx="143194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902" name="矩形 46">
                <a:extLst>
                  <a:ext uri="{FF2B5EF4-FFF2-40B4-BE49-F238E27FC236}">
                    <a16:creationId xmlns:a16="http://schemas.microsoft.com/office/drawing/2014/main" id="{FB11B61E-9904-45C9-89C5-18EEB5CA5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8728" y="3814350"/>
                <a:ext cx="102784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  +   E </a:t>
                </a: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2895" name="矩形 9">
              <a:extLst>
                <a:ext uri="{FF2B5EF4-FFF2-40B4-BE49-F238E27FC236}">
                  <a16:creationId xmlns:a16="http://schemas.microsoft.com/office/drawing/2014/main" id="{3FB302F9-DD4A-4EEE-A35E-821134A2B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884" y="2787774"/>
              <a:ext cx="305251" cy="38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991B99A-4601-4A9C-90E1-23D201BA1093}"/>
                </a:ext>
              </a:extLst>
            </p:cNvPr>
            <p:cNvSpPr/>
            <p:nvPr/>
          </p:nvSpPr>
          <p:spPr bwMode="auto">
            <a:xfrm>
              <a:off x="2768265" y="2402746"/>
              <a:ext cx="1443372" cy="2181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2897" name="矩形 47">
              <a:extLst>
                <a:ext uri="{FF2B5EF4-FFF2-40B4-BE49-F238E27FC236}">
                  <a16:creationId xmlns:a16="http://schemas.microsoft.com/office/drawing/2014/main" id="{027A5F42-B106-4471-A204-5A271DB61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7" y="2403217"/>
              <a:ext cx="1108075" cy="3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分析树</a:t>
              </a:r>
              <a:r>
                <a:rPr lang="zh-CN" altLang="en-US" b="1">
                  <a:solidFill>
                    <a:srgbClr val="000000"/>
                  </a:solidFill>
                  <a:latin typeface="楷体_GB2312"/>
                  <a:ea typeface="华文楷体" panose="02010600040101010101" pitchFamily="2" charset="-122"/>
                </a:rPr>
                <a:t>：</a:t>
              </a:r>
              <a:endParaRPr lang="zh-CN" altLang="en-US">
                <a:solidFill>
                  <a:srgbClr val="000000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507C6CA5-84EB-48D8-8589-32A04B8CC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114" y="2402746"/>
              <a:ext cx="1522765" cy="218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ts val="25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文法：</a:t>
              </a:r>
              <a:endPara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1" hangingPunct="1">
                <a:lnSpc>
                  <a:spcPts val="25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defRPr/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① </a:t>
              </a:r>
              <a:r>
                <a:rPr lang="en-US" altLang="zh-CN" b="1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 → E + E</a:t>
              </a:r>
            </a:p>
            <a:p>
              <a:pPr algn="just" eaLnBrk="1" hangingPunct="1">
                <a:lnSpc>
                  <a:spcPts val="25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defRPr/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②</a:t>
              </a:r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 → E * E</a:t>
              </a:r>
            </a:p>
            <a:p>
              <a:pPr algn="just" eaLnBrk="1" hangingPunct="1">
                <a:lnSpc>
                  <a:spcPts val="25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defRPr/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③</a:t>
              </a:r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 → - E </a:t>
              </a:r>
            </a:p>
            <a:p>
              <a:pPr algn="just" eaLnBrk="1" hangingPunct="1">
                <a:lnSpc>
                  <a:spcPts val="25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defRPr/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④ </a:t>
              </a:r>
              <a:r>
                <a:rPr lang="en-US" altLang="zh-CN" b="1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 → </a:t>
              </a:r>
              <a:r>
                <a: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E </a:t>
              </a:r>
              <a:r>
                <a: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algn="just" eaLnBrk="1" hangingPunct="1">
                <a:lnSpc>
                  <a:spcPts val="25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defRPr/>
              </a:pPr>
              <a:r>
                <a:rPr lang="zh-CN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⑤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i="1">
                  <a:latin typeface="Times New Roman" panose="02020603050405020304" pitchFamily="18" charset="0"/>
                  <a:ea typeface="楷体" panose="02010609060101010101" pitchFamily="49" charset="-122"/>
                </a:rPr>
                <a:t>E → </a:t>
              </a:r>
              <a:r>
                <a:rPr lang="en-US" altLang="zh-CN" b="1">
                  <a:latin typeface="Times New Roman" panose="02020603050405020304" pitchFamily="18" charset="0"/>
                  <a:ea typeface="楷体" panose="02010609060101010101" pitchFamily="49" charset="-122"/>
                </a:rPr>
                <a:t>id</a:t>
              </a: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AC45A504-56B1-4C10-970A-C1289F235950}"/>
              </a:ext>
            </a:extLst>
          </p:cNvPr>
          <p:cNvSpPr/>
          <p:nvPr/>
        </p:nvSpPr>
        <p:spPr>
          <a:xfrm>
            <a:off x="3902075" y="2406650"/>
            <a:ext cx="1374775" cy="704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句型：</a:t>
            </a:r>
            <a:endParaRPr lang="en-US" altLang="zh-CN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E+E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6C8BED6-EED1-4706-949E-99D6ED98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394872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句型的</a:t>
            </a:r>
            <a:r>
              <a:rPr lang="zh-CN" altLang="en-US" sz="20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短语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一定是句型的</a:t>
            </a:r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子串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allAtOnce" animBg="1"/>
      <p:bldP spid="2" grpId="0" animBg="1"/>
      <p:bldP spid="10" grpId="0"/>
      <p:bldP spid="36" grpId="0" animBg="1"/>
      <p:bldP spid="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5124FF-F9CE-44C6-82AE-166A0D6B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25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4931" name="组合 9">
            <a:extLst>
              <a:ext uri="{FF2B5EF4-FFF2-40B4-BE49-F238E27FC236}">
                <a16:creationId xmlns:a16="http://schemas.microsoft.com/office/drawing/2014/main" id="{44884E71-D958-4D0F-9FE3-D927227EB960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39DDA3CE-38E9-4A81-9F83-3993BAD555B6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69" name="五边形 11">
              <a:extLst>
                <a:ext uri="{FF2B5EF4-FFF2-40B4-BE49-F238E27FC236}">
                  <a16:creationId xmlns:a16="http://schemas.microsoft.com/office/drawing/2014/main" id="{A1CDFAC6-5F0C-447D-8CC7-6D1D8CF4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" name="矩形 2">
            <a:extLst>
              <a:ext uri="{FF2B5EF4-FFF2-40B4-BE49-F238E27FC236}">
                <a16:creationId xmlns:a16="http://schemas.microsoft.com/office/drawing/2014/main" id="{8805E8D1-907B-4AE4-BCD3-F8FBB7339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65188"/>
            <a:ext cx="4819650" cy="20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>
              <a:defRPr/>
            </a:pP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文法：</a:t>
            </a:r>
            <a:endParaRPr kumimoji="1"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marL="0" lvl="1" eaLnBrk="1" hangingPunct="1">
              <a:buFont typeface="宋体" pitchFamily="2" charset="-122"/>
              <a:buAutoNum type="circleNumDbPlain"/>
              <a:defRPr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句子  动词短语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marL="0" lvl="1" eaLnBrk="1" hangingPunct="1">
              <a:buFont typeface="宋体" pitchFamily="2" charset="-122"/>
              <a:buAutoNum type="circleNumDbPlain"/>
              <a:defRPr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动词短语  动词 名词短语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marL="0" lvl="1" eaLnBrk="1" hangingPunct="1">
              <a:buFont typeface="宋体" pitchFamily="2" charset="-122"/>
              <a:buAutoNum type="circleNumDbPlain"/>
              <a:defRPr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名词短语  名词 名词短语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|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 名词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marL="0" lvl="1" eaLnBrk="1" hangingPunct="1">
              <a:buFont typeface="宋体" pitchFamily="2" charset="-122"/>
              <a:buAutoNum type="circleNumDbPlain"/>
              <a:defRPr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动词  </a:t>
            </a: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提 高</a:t>
            </a:r>
            <a:endParaRPr kumimoji="1"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marL="0" lvl="1" eaLnBrk="1" hangingPunct="1">
              <a:buFont typeface="宋体" pitchFamily="2" charset="-122"/>
              <a:buAutoNum type="circleNumDbPlain"/>
              <a:defRPr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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sym typeface="Symbol" pitchFamily="18" charset="2"/>
              </a:rPr>
              <a:t>名词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 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高 人</a:t>
            </a:r>
            <a:r>
              <a:rPr kumimoji="1" lang="en-US" altLang="zh-CN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|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人 民</a:t>
            </a:r>
            <a:r>
              <a:rPr kumimoji="1" lang="en-US" altLang="zh-CN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|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民 生</a:t>
            </a:r>
            <a:r>
              <a:rPr kumimoji="1" lang="en-US" altLang="zh-CN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|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生 活</a:t>
            </a:r>
            <a:endParaRPr kumimoji="1" lang="en-US" altLang="zh-CN" b="1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0" lvl="1" eaLnBrk="1" hangingPunct="1">
              <a:defRPr/>
            </a:pPr>
            <a:r>
              <a:rPr kumimoji="1" lang="en-US" altLang="zh-CN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          |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活 水</a:t>
            </a:r>
            <a:r>
              <a:rPr kumimoji="1" lang="en-US" altLang="zh-CN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|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水 平</a:t>
            </a:r>
            <a:endParaRPr kumimoji="1" lang="en-US" altLang="zh-CN" b="1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227394E1-F460-4DFC-ADFE-84D43A38A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203575"/>
            <a:ext cx="36591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输入：提 高 人 民 生 活 水 平</a:t>
            </a:r>
            <a:endParaRPr lang="en-US" altLang="zh-CN" sz="20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404F1A57-E6BE-4C75-A50F-A0422C6C9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8013" y="4643438"/>
            <a:ext cx="4041775" cy="4794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</a:rPr>
              <a:t>提  高  人  民  生  活  水  平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6C7A7A0-6E75-4963-A526-3F0C46EF7B76}"/>
              </a:ext>
            </a:extLst>
          </p:cNvPr>
          <p:cNvCxnSpPr/>
          <p:nvPr/>
        </p:nvCxnSpPr>
        <p:spPr>
          <a:xfrm>
            <a:off x="6073775" y="4991100"/>
            <a:ext cx="654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09E76E6-455C-4409-93F9-EA2FCE26C4A8}"/>
              </a:ext>
            </a:extLst>
          </p:cNvPr>
          <p:cNvCxnSpPr/>
          <p:nvPr/>
        </p:nvCxnSpPr>
        <p:spPr>
          <a:xfrm>
            <a:off x="7081838" y="4991100"/>
            <a:ext cx="758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4DFA7E5-6782-451D-A881-3DCB3851D5E1}"/>
              </a:ext>
            </a:extLst>
          </p:cNvPr>
          <p:cNvCxnSpPr/>
          <p:nvPr/>
        </p:nvCxnSpPr>
        <p:spPr>
          <a:xfrm flipV="1">
            <a:off x="4994275" y="4991100"/>
            <a:ext cx="790575" cy="47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19F902D-DA42-450E-9577-DB11FD8AED6D}"/>
              </a:ext>
            </a:extLst>
          </p:cNvPr>
          <p:cNvCxnSpPr/>
          <p:nvPr/>
        </p:nvCxnSpPr>
        <p:spPr>
          <a:xfrm flipV="1">
            <a:off x="1835150" y="2571750"/>
            <a:ext cx="504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A257A86-1F0B-457F-9324-2EC2C609113C}"/>
              </a:ext>
            </a:extLst>
          </p:cNvPr>
          <p:cNvCxnSpPr/>
          <p:nvPr/>
        </p:nvCxnSpPr>
        <p:spPr>
          <a:xfrm flipV="1">
            <a:off x="3276600" y="2571750"/>
            <a:ext cx="504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F56946C-AE44-4475-9D58-0A7BAE8487B5}"/>
              </a:ext>
            </a:extLst>
          </p:cNvPr>
          <p:cNvCxnSpPr/>
          <p:nvPr/>
        </p:nvCxnSpPr>
        <p:spPr>
          <a:xfrm flipV="1">
            <a:off x="2555875" y="2859088"/>
            <a:ext cx="50323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">
            <a:extLst>
              <a:ext uri="{FF2B5EF4-FFF2-40B4-BE49-F238E27FC236}">
                <a16:creationId xmlns:a16="http://schemas.microsoft.com/office/drawing/2014/main" id="{E7BD2C52-3B37-4428-B455-0F8678A7C367}"/>
              </a:ext>
            </a:extLst>
          </p:cNvPr>
          <p:cNvGrpSpPr>
            <a:grpSpLocks/>
          </p:cNvGrpSpPr>
          <p:nvPr/>
        </p:nvGrpSpPr>
        <p:grpSpPr bwMode="auto">
          <a:xfrm>
            <a:off x="4357688" y="2139950"/>
            <a:ext cx="4030662" cy="2520950"/>
            <a:chOff x="4656138" y="2139702"/>
            <a:chExt cx="4030662" cy="2520409"/>
          </a:xfrm>
        </p:grpSpPr>
        <p:grpSp>
          <p:nvGrpSpPr>
            <p:cNvPr id="124942" name="组合 5">
              <a:extLst>
                <a:ext uri="{FF2B5EF4-FFF2-40B4-BE49-F238E27FC236}">
                  <a16:creationId xmlns:a16="http://schemas.microsoft.com/office/drawing/2014/main" id="{6556CAB8-074C-4F85-BC49-65D6D8714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138" y="2139702"/>
              <a:ext cx="4030662" cy="2520409"/>
              <a:chOff x="4594225" y="2627718"/>
              <a:chExt cx="4030663" cy="3361856"/>
            </a:xfrm>
          </p:grpSpPr>
          <p:sp>
            <p:nvSpPr>
              <p:cNvPr id="124947" name="Line 14">
                <a:extLst>
                  <a:ext uri="{FF2B5EF4-FFF2-40B4-BE49-F238E27FC236}">
                    <a16:creationId xmlns:a16="http://schemas.microsoft.com/office/drawing/2014/main" id="{5EED67A5-6D15-43E6-AA69-DC5406F2E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4205" y="4193396"/>
                <a:ext cx="338395" cy="1713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48" name="Rectangle 18">
                <a:extLst>
                  <a:ext uri="{FF2B5EF4-FFF2-40B4-BE49-F238E27FC236}">
                    <a16:creationId xmlns:a16="http://schemas.microsoft.com/office/drawing/2014/main" id="{1ED2FAAA-2A64-4E23-93E2-9BA48E982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225" y="3797398"/>
                <a:ext cx="1368502" cy="315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/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动词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en-US" altLang="zh-CN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4949" name="Line 19">
                <a:extLst>
                  <a:ext uri="{FF2B5EF4-FFF2-40B4-BE49-F238E27FC236}">
                    <a16:creationId xmlns:a16="http://schemas.microsoft.com/office/drawing/2014/main" id="{61506EF8-5C32-421D-9267-9E74B97C4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11907" y="4662410"/>
                <a:ext cx="249914" cy="1281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50" name="Line 21">
                <a:extLst>
                  <a:ext uri="{FF2B5EF4-FFF2-40B4-BE49-F238E27FC236}">
                    <a16:creationId xmlns:a16="http://schemas.microsoft.com/office/drawing/2014/main" id="{8A762618-6E82-4D82-89FF-09EC1A0F4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02450" y="5218539"/>
                <a:ext cx="215051" cy="7039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51" name="Rectangle 22">
                <a:extLst>
                  <a:ext uri="{FF2B5EF4-FFF2-40B4-BE49-F238E27FC236}">
                    <a16:creationId xmlns:a16="http://schemas.microsoft.com/office/drawing/2014/main" id="{54D66C17-DC70-4085-9D1E-52B68015E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1229" y="4878270"/>
                <a:ext cx="719179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/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名词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zh-CN" altLang="en-US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4952" name="Line 23">
                <a:extLst>
                  <a:ext uri="{FF2B5EF4-FFF2-40B4-BE49-F238E27FC236}">
                    <a16:creationId xmlns:a16="http://schemas.microsoft.com/office/drawing/2014/main" id="{2CC7306F-63C1-44DA-9D0F-3B0C48CC7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63272" y="5880198"/>
                <a:ext cx="252066" cy="1093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53" name="Line 25">
                <a:extLst>
                  <a:ext uri="{FF2B5EF4-FFF2-40B4-BE49-F238E27FC236}">
                    <a16:creationId xmlns:a16="http://schemas.microsoft.com/office/drawing/2014/main" id="{E36E7D0F-A8AA-4D11-BBEF-5FE28B5ED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94652" y="5238562"/>
                <a:ext cx="0" cy="2872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54" name="Rectangle 26">
                <a:extLst>
                  <a:ext uri="{FF2B5EF4-FFF2-40B4-BE49-F238E27FC236}">
                    <a16:creationId xmlns:a16="http://schemas.microsoft.com/office/drawing/2014/main" id="{441DB25F-BD29-4D59-9E2C-0B977F454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4268" y="4878270"/>
                <a:ext cx="790620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/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名词短语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en-US" altLang="zh-CN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4955" name="Line 27">
                <a:extLst>
                  <a:ext uri="{FF2B5EF4-FFF2-40B4-BE49-F238E27FC236}">
                    <a16:creationId xmlns:a16="http://schemas.microsoft.com/office/drawing/2014/main" id="{00DFD8D9-5FB3-44CA-BCF1-D57ED0748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4094" y="4654131"/>
                <a:ext cx="430234" cy="224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56" name="Line 28">
                <a:extLst>
                  <a:ext uri="{FF2B5EF4-FFF2-40B4-BE49-F238E27FC236}">
                    <a16:creationId xmlns:a16="http://schemas.microsoft.com/office/drawing/2014/main" id="{EE630057-ABD6-4B1C-A6DA-C54064170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24329" y="4654131"/>
                <a:ext cx="670324" cy="2241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57" name="Rectangle 29">
                <a:extLst>
                  <a:ext uri="{FF2B5EF4-FFF2-40B4-BE49-F238E27FC236}">
                    <a16:creationId xmlns:a16="http://schemas.microsoft.com/office/drawing/2014/main" id="{2639694C-9CA1-4B0D-AC47-FC845C17A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9108" y="4295427"/>
                <a:ext cx="1582826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/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名词短语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en-US" altLang="zh-CN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4958" name="Line 31">
                <a:extLst>
                  <a:ext uri="{FF2B5EF4-FFF2-40B4-BE49-F238E27FC236}">
                    <a16:creationId xmlns:a16="http://schemas.microsoft.com/office/drawing/2014/main" id="{164CD4AF-7BAA-4E40-B1F1-019B02B1D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537" y="3581540"/>
                <a:ext cx="872948" cy="2158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59" name="Line 32">
                <a:extLst>
                  <a:ext uri="{FF2B5EF4-FFF2-40B4-BE49-F238E27FC236}">
                    <a16:creationId xmlns:a16="http://schemas.microsoft.com/office/drawing/2014/main" id="{B65ACDE9-4512-4E3B-B9A9-115DEC90D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43485" y="3581541"/>
                <a:ext cx="675201" cy="171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60" name="Rectangle 33">
                <a:extLst>
                  <a:ext uri="{FF2B5EF4-FFF2-40B4-BE49-F238E27FC236}">
                    <a16:creationId xmlns:a16="http://schemas.microsoft.com/office/drawing/2014/main" id="{893F3556-95CA-4920-AEEB-956989A04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956" y="3222838"/>
                <a:ext cx="1313730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/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动词短语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zh-CN" altLang="en-US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4961" name="Rectangle 35">
                <a:extLst>
                  <a:ext uri="{FF2B5EF4-FFF2-40B4-BE49-F238E27FC236}">
                    <a16:creationId xmlns:a16="http://schemas.microsoft.com/office/drawing/2014/main" id="{67AA853D-1B6E-42DF-8075-081FE9B91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8030" y="4302123"/>
                <a:ext cx="720766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/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名词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zh-CN" altLang="en-US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4962" name="Line 36">
                <a:extLst>
                  <a:ext uri="{FF2B5EF4-FFF2-40B4-BE49-F238E27FC236}">
                    <a16:creationId xmlns:a16="http://schemas.microsoft.com/office/drawing/2014/main" id="{9D6A55E6-1D5C-413C-843D-0DCC8EC0A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8267" y="4113246"/>
                <a:ext cx="614397" cy="260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63" name="Line 37">
                <a:extLst>
                  <a:ext uri="{FF2B5EF4-FFF2-40B4-BE49-F238E27FC236}">
                    <a16:creationId xmlns:a16="http://schemas.microsoft.com/office/drawing/2014/main" id="{150C1203-927C-4FAA-B0FE-1A86D3BA8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9108" y="4113248"/>
                <a:ext cx="758867" cy="1936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64" name="Rectangle 38">
                <a:extLst>
                  <a:ext uri="{FF2B5EF4-FFF2-40B4-BE49-F238E27FC236}">
                    <a16:creationId xmlns:a16="http://schemas.microsoft.com/office/drawing/2014/main" id="{44B6194C-BEAD-4F89-9BDE-3FF0ED07F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6971" y="3725975"/>
                <a:ext cx="1547900" cy="387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marL="0" lvl="1" eaLnBrk="1" hangingPunct="1"/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名词短语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24965" name="Rectangle 22">
                <a:extLst>
                  <a:ext uri="{FF2B5EF4-FFF2-40B4-BE49-F238E27FC236}">
                    <a16:creationId xmlns:a16="http://schemas.microsoft.com/office/drawing/2014/main" id="{CD74BB24-FD0D-45F9-8CB1-221C159E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9875" y="5548062"/>
                <a:ext cx="719179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/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名词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zh-CN" altLang="en-US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4966" name="Line 25">
                <a:extLst>
                  <a:ext uri="{FF2B5EF4-FFF2-40B4-BE49-F238E27FC236}">
                    <a16:creationId xmlns:a16="http://schemas.microsoft.com/office/drawing/2014/main" id="{545E56CE-277B-49F5-94BA-54FC9F193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8558" y="2988010"/>
                <a:ext cx="0" cy="2872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67" name="Rectangle 26">
                <a:extLst>
                  <a:ext uri="{FF2B5EF4-FFF2-40B4-BE49-F238E27FC236}">
                    <a16:creationId xmlns:a16="http://schemas.microsoft.com/office/drawing/2014/main" id="{8A86F052-870C-45B3-96E2-1C6332FF7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241" y="2627718"/>
                <a:ext cx="1114489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/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句子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zh-CN" altLang="en-US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24943" name="Line 14">
              <a:extLst>
                <a:ext uri="{FF2B5EF4-FFF2-40B4-BE49-F238E27FC236}">
                  <a16:creationId xmlns:a16="http://schemas.microsoft.com/office/drawing/2014/main" id="{452D4119-13FD-4D46-BCC5-77224943F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45707" y="3313503"/>
              <a:ext cx="120102" cy="128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4" name="Line 14">
              <a:extLst>
                <a:ext uri="{FF2B5EF4-FFF2-40B4-BE49-F238E27FC236}">
                  <a16:creationId xmlns:a16="http://schemas.microsoft.com/office/drawing/2014/main" id="{1BD22D2F-1490-493C-AFAE-11FE95615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23733" y="3631809"/>
              <a:ext cx="252066" cy="993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5" name="Line 14">
              <a:extLst>
                <a:ext uri="{FF2B5EF4-FFF2-40B4-BE49-F238E27FC236}">
                  <a16:creationId xmlns:a16="http://schemas.microsoft.com/office/drawing/2014/main" id="{68DD69D9-AC83-4DEB-BC4B-EB0EC589D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80935" y="4082062"/>
              <a:ext cx="269863" cy="5277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6" name="Line 14">
              <a:extLst>
                <a:ext uri="{FF2B5EF4-FFF2-40B4-BE49-F238E27FC236}">
                  <a16:creationId xmlns:a16="http://schemas.microsoft.com/office/drawing/2014/main" id="{AC73F1B2-8F42-43B4-BD3D-9F151E63C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77248" y="4578111"/>
              <a:ext cx="253793" cy="8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FA071CF-84E9-47E3-B9B8-D6935FC67E7B}"/>
              </a:ext>
            </a:extLst>
          </p:cNvPr>
          <p:cNvSpPr/>
          <p:nvPr/>
        </p:nvSpPr>
        <p:spPr>
          <a:xfrm>
            <a:off x="5784850" y="875303"/>
            <a:ext cx="2819598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但产生式的</a:t>
            </a:r>
            <a:r>
              <a:rPr lang="zh-CN" altLang="en-US" sz="20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不一定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是给定句型的</a:t>
            </a:r>
            <a:r>
              <a:rPr lang="zh-CN" altLang="en-US" sz="20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直接短语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>
            <a:extLst>
              <a:ext uri="{FF2B5EF4-FFF2-40B4-BE49-F238E27FC236}">
                <a16:creationId xmlns:a16="http://schemas.microsoft.com/office/drawing/2014/main" id="{35CD5E5E-28D6-4399-90C5-0BAEC96BA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1475" y="928688"/>
            <a:ext cx="8272463" cy="3875087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如果一个文法可以为某个句子生成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多棵分析树</a:t>
            </a:r>
            <a:r>
              <a:rPr lang="zh-CN" altLang="en-US" sz="2800" b="1" dirty="0">
                <a:solidFill>
                  <a:schemeClr val="tx1"/>
                </a:solidFill>
              </a:rPr>
              <a:t>，则称这个文法是</a:t>
            </a:r>
            <a:r>
              <a:rPr lang="zh-CN" altLang="en-US" sz="2800" b="1" dirty="0">
                <a:solidFill>
                  <a:srgbClr val="FF0000"/>
                </a:solidFill>
              </a:rPr>
              <a:t>二义性</a:t>
            </a:r>
            <a:r>
              <a:rPr lang="zh-CN" altLang="en-US" sz="2800" b="1" dirty="0">
                <a:solidFill>
                  <a:schemeClr val="tx1"/>
                </a:solidFill>
              </a:rPr>
              <a:t>的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000" b="1" dirty="0">
                <a:solidFill>
                  <a:schemeClr val="tx1"/>
                </a:solidFill>
              </a:rPr>
              <a:t>例：考虑表达式下面的文法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G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[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],</a:t>
            </a:r>
            <a:r>
              <a:rPr kumimoji="1" lang="zh-CN" altLang="zh-CN" sz="2000" b="1" dirty="0">
                <a:solidFill>
                  <a:schemeClr val="tx1"/>
                </a:solidFill>
              </a:rPr>
              <a:t>其产生式如下：</a:t>
            </a:r>
            <a:endParaRPr kumimoji="1" lang="zh-CN" altLang="en-US" sz="2000" b="1" dirty="0">
              <a:solidFill>
                <a:schemeClr val="tx1"/>
              </a:solidFill>
            </a:endParaRPr>
          </a:p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zh-CN" sz="2000" b="1" dirty="0">
                <a:solidFill>
                  <a:schemeClr val="tx1"/>
                </a:solidFill>
              </a:rPr>
              <a:t>     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+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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*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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(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) 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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a</a:t>
            </a:r>
          </a:p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000" b="1" dirty="0">
                <a:solidFill>
                  <a:schemeClr val="tx1"/>
                </a:solidFill>
              </a:rPr>
              <a:t>对于句子</a:t>
            </a:r>
            <a:r>
              <a:rPr kumimoji="1" lang="en-US" altLang="zh-CN" sz="2000" b="1" i="1" dirty="0" err="1">
                <a:solidFill>
                  <a:schemeClr val="tx1"/>
                </a:solidFill>
              </a:rPr>
              <a:t>a</a:t>
            </a:r>
            <a:r>
              <a:rPr kumimoji="1" lang="en-US" altLang="zh-CN" sz="2000" b="1" dirty="0" err="1">
                <a:solidFill>
                  <a:schemeClr val="tx1"/>
                </a:solidFill>
              </a:rPr>
              <a:t>+</a:t>
            </a:r>
            <a:r>
              <a:rPr kumimoji="1" lang="en-US" altLang="zh-CN" sz="2000" b="1" i="1" dirty="0" err="1">
                <a:solidFill>
                  <a:schemeClr val="tx1"/>
                </a:solidFill>
              </a:rPr>
              <a:t>a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*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a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, </a:t>
            </a:r>
            <a:r>
              <a:rPr kumimoji="1" lang="zh-CN" altLang="en-US" sz="2000" b="1" dirty="0">
                <a:solidFill>
                  <a:schemeClr val="tx1"/>
                </a:solidFill>
              </a:rPr>
              <a:t>有如下两个最左推导：</a:t>
            </a:r>
          </a:p>
          <a:p>
            <a:pPr eaLnBrk="1" fontAlgn="ctr" hangingPunct="1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zh-CN" altLang="en-US" sz="20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000" b="1" i="1" dirty="0">
                <a:solidFill>
                  <a:srgbClr val="3333FF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kumimoji="1" lang="en-US" altLang="zh-CN" sz="2000" b="1" i="1" u="sng" dirty="0">
                <a:solidFill>
                  <a:srgbClr val="3333FF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000" b="1" u="sng" dirty="0">
                <a:solidFill>
                  <a:schemeClr val="tx1"/>
                </a:solidFill>
                <a:sym typeface="Symbol" panose="05050102010706020507" pitchFamily="18" charset="2"/>
              </a:rPr>
              <a:t>+</a:t>
            </a:r>
            <a:r>
              <a:rPr kumimoji="1" lang="en-US" altLang="zh-CN" sz="2000" b="1" i="1" u="sng" dirty="0">
                <a:solidFill>
                  <a:schemeClr val="tx1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 </a:t>
            </a:r>
            <a:r>
              <a:rPr kumimoji="1" lang="en-US" altLang="zh-CN" sz="2000" b="1" i="1" u="sng" dirty="0" err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sz="2000" b="1" dirty="0" err="1">
                <a:solidFill>
                  <a:schemeClr val="tx1"/>
                </a:solidFill>
                <a:sym typeface="Symbol" panose="05050102010706020507" pitchFamily="18" charset="2"/>
              </a:rPr>
              <a:t>+</a:t>
            </a:r>
            <a:r>
              <a:rPr kumimoji="1" lang="en-US" altLang="zh-CN" sz="2000" b="1" i="1" dirty="0" err="1">
                <a:solidFill>
                  <a:srgbClr val="3333FF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 </a:t>
            </a:r>
            <a:r>
              <a:rPr kumimoji="1" lang="en-US" altLang="zh-CN" sz="2000" b="1" i="1" dirty="0" err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sz="2000" b="1" dirty="0" err="1">
                <a:solidFill>
                  <a:schemeClr val="tx1"/>
                </a:solidFill>
                <a:sym typeface="Symbol" panose="05050102010706020507" pitchFamily="18" charset="2"/>
              </a:rPr>
              <a:t>+</a:t>
            </a:r>
            <a:r>
              <a:rPr kumimoji="1" lang="en-US" altLang="zh-CN" sz="2000" b="1" i="1" u="sng" dirty="0" err="1">
                <a:solidFill>
                  <a:srgbClr val="3333FF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000" b="1" u="sng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1" lang="en-US" altLang="zh-CN" sz="2000" b="1" i="1" u="sng" dirty="0">
                <a:solidFill>
                  <a:schemeClr val="tx1"/>
                </a:solidFill>
                <a:sym typeface="Symbol" panose="05050102010706020507" pitchFamily="18" charset="2"/>
              </a:rPr>
              <a:t>E </a:t>
            </a:r>
          </a:p>
          <a:p>
            <a:pPr eaLnBrk="1" fontAlgn="ctr" hangingPunct="1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kumimoji="1" lang="en-US" altLang="zh-CN" sz="2000" b="1" i="1" dirty="0" err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sz="2000" b="1" dirty="0" err="1">
                <a:solidFill>
                  <a:schemeClr val="tx1"/>
                </a:solidFill>
                <a:sym typeface="Symbol" panose="05050102010706020507" pitchFamily="18" charset="2"/>
              </a:rPr>
              <a:t>+</a:t>
            </a:r>
            <a:r>
              <a:rPr kumimoji="1" lang="en-US" altLang="zh-CN" sz="2000" b="1" i="1" u="sng" dirty="0" err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1" lang="en-US" altLang="zh-CN" sz="2000" b="1" i="1" dirty="0">
                <a:solidFill>
                  <a:srgbClr val="3333FF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 </a:t>
            </a:r>
            <a:r>
              <a:rPr kumimoji="1" lang="en-US" altLang="zh-CN" sz="2000" b="1" i="1" dirty="0" err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sz="2000" b="1" dirty="0" err="1">
                <a:solidFill>
                  <a:schemeClr val="tx1"/>
                </a:solidFill>
                <a:sym typeface="Symbol" panose="05050102010706020507" pitchFamily="18" charset="2"/>
              </a:rPr>
              <a:t>+</a:t>
            </a:r>
            <a:r>
              <a:rPr kumimoji="1" lang="en-US" altLang="zh-CN" sz="2000" b="1" i="1" dirty="0" err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1" lang="en-US" altLang="zh-CN" sz="2000" b="1" i="1" u="sng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</a:p>
          <a:p>
            <a:pPr eaLnBrk="1" fontAlgn="ctr" hangingPunct="1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000" b="1" i="1" dirty="0">
                <a:solidFill>
                  <a:srgbClr val="3333FF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kumimoji="1" lang="en-US" altLang="zh-CN" sz="2000" b="1" i="1" u="sng" dirty="0">
                <a:solidFill>
                  <a:srgbClr val="3333FF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000" b="1" u="sng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1" lang="en-US" altLang="zh-CN" sz="2000" b="1" i="1" u="sng" dirty="0">
                <a:solidFill>
                  <a:schemeClr val="tx1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 </a:t>
            </a:r>
            <a:r>
              <a:rPr kumimoji="1" lang="en-US" altLang="zh-CN" sz="2000" b="1" i="1" u="sng" dirty="0">
                <a:solidFill>
                  <a:srgbClr val="3333FF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000" b="1" u="sng" dirty="0">
                <a:solidFill>
                  <a:schemeClr val="tx1"/>
                </a:solidFill>
                <a:sym typeface="Symbol" panose="05050102010706020507" pitchFamily="18" charset="2"/>
              </a:rPr>
              <a:t>+</a:t>
            </a:r>
            <a:r>
              <a:rPr kumimoji="1" lang="en-US" altLang="zh-CN" sz="2000" b="1" i="1" u="sng" dirty="0">
                <a:solidFill>
                  <a:schemeClr val="tx1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1" lang="en-US" altLang="zh-CN" sz="2000" b="1" i="1" dirty="0">
                <a:solidFill>
                  <a:schemeClr val="tx1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 </a:t>
            </a:r>
            <a:r>
              <a:rPr kumimoji="1" lang="en-US" altLang="zh-CN" sz="2000" b="1" i="1" u="sng" dirty="0" err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sz="2000" b="1" dirty="0" err="1">
                <a:solidFill>
                  <a:schemeClr val="tx1"/>
                </a:solidFill>
                <a:sym typeface="Symbol" panose="05050102010706020507" pitchFamily="18" charset="2"/>
              </a:rPr>
              <a:t>+</a:t>
            </a:r>
            <a:r>
              <a:rPr kumimoji="1" lang="en-US" altLang="zh-CN" sz="2000" b="1" i="1" dirty="0" err="1">
                <a:solidFill>
                  <a:srgbClr val="3333FF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1" lang="en-US" altLang="zh-CN" sz="2000" b="1" i="1" dirty="0">
                <a:solidFill>
                  <a:schemeClr val="tx1"/>
                </a:solidFill>
                <a:sym typeface="Symbol" panose="05050102010706020507" pitchFamily="18" charset="2"/>
              </a:rPr>
              <a:t>E</a:t>
            </a:r>
          </a:p>
          <a:p>
            <a:pPr eaLnBrk="1" fontAlgn="ctr" hangingPunct="1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i="1" dirty="0">
                <a:solidFill>
                  <a:schemeClr val="tx1"/>
                </a:solidFill>
                <a:sym typeface="Symbol" panose="05050102010706020507" pitchFamily="18" charset="2"/>
              </a:rPr>
              <a:t>   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 </a:t>
            </a:r>
            <a:r>
              <a:rPr kumimoji="1" lang="en-US" altLang="zh-CN" sz="2000" b="1" i="1" dirty="0" err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sz="2000" b="1" dirty="0" err="1">
                <a:solidFill>
                  <a:schemeClr val="tx1"/>
                </a:solidFill>
                <a:sym typeface="Symbol" panose="05050102010706020507" pitchFamily="18" charset="2"/>
              </a:rPr>
              <a:t>+</a:t>
            </a:r>
            <a:r>
              <a:rPr kumimoji="1" lang="en-US" altLang="zh-CN" sz="2000" b="1" i="1" u="sng" dirty="0" err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1" lang="en-US" altLang="zh-CN" sz="2000" b="1" i="1" dirty="0">
                <a:solidFill>
                  <a:srgbClr val="3333FF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000" b="1" dirty="0">
                <a:solidFill>
                  <a:srgbClr val="3333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kumimoji="1" lang="en-US" altLang="zh-CN" sz="2000" b="1" i="1" dirty="0" err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sz="2000" b="1" dirty="0" err="1">
                <a:solidFill>
                  <a:schemeClr val="tx1"/>
                </a:solidFill>
                <a:sym typeface="Symbol" panose="05050102010706020507" pitchFamily="18" charset="2"/>
              </a:rPr>
              <a:t>+</a:t>
            </a:r>
            <a:r>
              <a:rPr kumimoji="1" lang="en-US" altLang="zh-CN" sz="2000" b="1" i="1" dirty="0" err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sz="2000" b="1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1" lang="en-US" altLang="zh-CN" sz="2000" b="1" i="1" u="sng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3882D94-BBF1-402B-9EDF-A9B521825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二义性文法</a:t>
            </a:r>
            <a:r>
              <a:rPr lang="en-US" altLang="zh-CN" sz="24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Ambiguous Grammar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4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26980" name="组合 9">
            <a:extLst>
              <a:ext uri="{FF2B5EF4-FFF2-40B4-BE49-F238E27FC236}">
                <a16:creationId xmlns:a16="http://schemas.microsoft.com/office/drawing/2014/main" id="{5F7D77D7-C836-413F-81DA-CE7633C9507B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>
              <a:extLst>
                <a:ext uri="{FF2B5EF4-FFF2-40B4-BE49-F238E27FC236}">
                  <a16:creationId xmlns:a16="http://schemas.microsoft.com/office/drawing/2014/main" id="{D96A149A-85C3-4C21-8C5E-282EC7A4391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984" name="五边形 11">
              <a:extLst>
                <a:ext uri="{FF2B5EF4-FFF2-40B4-BE49-F238E27FC236}">
                  <a16:creationId xmlns:a16="http://schemas.microsoft.com/office/drawing/2014/main" id="{3531A730-DAE8-41D6-9A9E-8C8B81705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2FADB20-DFA7-4520-BA57-E99336846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419225"/>
            <a:ext cx="191135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127984-417C-4EAF-B6F9-AB3CA85F3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808288"/>
            <a:ext cx="2082800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9">
            <a:extLst>
              <a:ext uri="{FF2B5EF4-FFF2-40B4-BE49-F238E27FC236}">
                <a16:creationId xmlns:a16="http://schemas.microsoft.com/office/drawing/2014/main" id="{D3984ABB-54A6-48C0-9B4A-4783E563FA3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003550"/>
            <a:ext cx="4929188" cy="1887538"/>
            <a:chOff x="428597" y="3003823"/>
            <a:chExt cx="4929222" cy="1886743"/>
          </a:xfrm>
        </p:grpSpPr>
        <p:sp>
          <p:nvSpPr>
            <p:cNvPr id="129050" name="Rectangle 3">
              <a:extLst>
                <a:ext uri="{FF2B5EF4-FFF2-40B4-BE49-F238E27FC236}">
                  <a16:creationId xmlns:a16="http://schemas.microsoft.com/office/drawing/2014/main" id="{CF03C0A6-1A66-4758-832C-DC98A081C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7" y="3003823"/>
              <a:ext cx="4929222" cy="1886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576263" indent="-2730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lvl="1" eaLnBrk="1" hangingPunct="1">
                <a:lnSpc>
                  <a:spcPts val="2800"/>
                </a:lnSpc>
                <a:buClrTx/>
                <a:buFontTx/>
                <a:buNone/>
              </a:pPr>
              <a:r>
                <a:rPr kumimoji="1" lang="en-US" altLang="zh-CN" sz="23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lvl="1" eaLnBrk="1" hangingPunct="1">
                <a:lnSpc>
                  <a:spcPts val="2800"/>
                </a:lnSpc>
                <a:buClrTx/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E</a:t>
              </a:r>
              <a:r>
                <a:rPr kumimoji="1" lang="en-US" altLang="zh-CN" sz="20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S</a:t>
              </a:r>
              <a:endParaRPr kumimoji="1" lang="en-US" altLang="zh-CN" sz="4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eaLnBrk="1" hangingPunct="1">
                <a:lnSpc>
                  <a:spcPts val="2800"/>
                </a:lnSpc>
                <a:buClrTx/>
                <a:buFontTx/>
                <a:buNone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sz="20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lvl="1" eaLnBrk="1" hangingPunct="1">
                <a:lnSpc>
                  <a:spcPts val="2900"/>
                </a:lnSpc>
                <a:buClrTx/>
                <a:buFontTx/>
                <a:buNone/>
              </a:pP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</a:t>
              </a:r>
              <a:r>
                <a:rPr kumimoji="1" lang="en-US" altLang="zh-CN" sz="20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r>
                <a:rPr kumimoji="1"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</a:t>
              </a:r>
              <a:r>
                <a:rPr kumimoji="1" lang="en-US" altLang="zh-CN" sz="20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913F8B3-3C30-4265-A2F5-7E2E36A94598}"/>
                </a:ext>
              </a:extLst>
            </p:cNvPr>
            <p:cNvCxnSpPr/>
            <p:nvPr/>
          </p:nvCxnSpPr>
          <p:spPr>
            <a:xfrm rot="10800000" flipV="1">
              <a:off x="1142977" y="3357687"/>
              <a:ext cx="571504" cy="142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0574E4C-E542-4B22-B896-796DE8C981EB}"/>
                </a:ext>
              </a:extLst>
            </p:cNvPr>
            <p:cNvCxnSpPr/>
            <p:nvPr/>
          </p:nvCxnSpPr>
          <p:spPr>
            <a:xfrm rot="10800000">
              <a:off x="2285985" y="3357687"/>
              <a:ext cx="571504" cy="142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986E56D-320B-4DEF-A90E-ABF17933620C}"/>
                </a:ext>
              </a:extLst>
            </p:cNvPr>
            <p:cNvCxnSpPr/>
            <p:nvPr/>
          </p:nvCxnSpPr>
          <p:spPr>
            <a:xfrm flipH="1" flipV="1">
              <a:off x="2130409" y="3395771"/>
              <a:ext cx="155576" cy="115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83F9D7B-8E19-4036-A44F-41128EAB1874}"/>
                </a:ext>
              </a:extLst>
            </p:cNvPr>
            <p:cNvCxnSpPr/>
            <p:nvPr/>
          </p:nvCxnSpPr>
          <p:spPr>
            <a:xfrm flipV="1">
              <a:off x="1714481" y="3365621"/>
              <a:ext cx="214314" cy="123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44A1BB1-F8CE-44B1-BA22-8EC79F6DD8AD}"/>
                </a:ext>
              </a:extLst>
            </p:cNvPr>
            <p:cNvCxnSpPr/>
            <p:nvPr/>
          </p:nvCxnSpPr>
          <p:spPr>
            <a:xfrm rot="10800000" flipV="1">
              <a:off x="1857357" y="3714723"/>
              <a:ext cx="857256" cy="571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43A6525-3690-49C5-BED4-4607DD8B7BE1}"/>
                </a:ext>
              </a:extLst>
            </p:cNvPr>
            <p:cNvCxnSpPr/>
            <p:nvPr/>
          </p:nvCxnSpPr>
          <p:spPr>
            <a:xfrm rot="5400000">
              <a:off x="2250389" y="3821727"/>
              <a:ext cx="571259" cy="500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7992F3-21CF-49E9-A3B8-7F433303AE97}"/>
                </a:ext>
              </a:extLst>
            </p:cNvPr>
            <p:cNvCxnSpPr/>
            <p:nvPr/>
          </p:nvCxnSpPr>
          <p:spPr>
            <a:xfrm rot="5400000">
              <a:off x="2606785" y="4035248"/>
              <a:ext cx="571259" cy="730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EA2ED05-51B3-4C1A-A9CA-ABDE4DB4392E}"/>
                </a:ext>
              </a:extLst>
            </p:cNvPr>
            <p:cNvCxnSpPr/>
            <p:nvPr/>
          </p:nvCxnSpPr>
          <p:spPr>
            <a:xfrm rot="16200000" flipH="1">
              <a:off x="3000488" y="3857447"/>
              <a:ext cx="571259" cy="4286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1951F4E-0A17-487C-9D5D-95AF7CDB369B}"/>
                </a:ext>
              </a:extLst>
            </p:cNvPr>
            <p:cNvCxnSpPr/>
            <p:nvPr/>
          </p:nvCxnSpPr>
          <p:spPr>
            <a:xfrm>
              <a:off x="3214679" y="3786131"/>
              <a:ext cx="785817" cy="571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393DA77-C210-45CB-B204-ABF56EF3BA75}"/>
                </a:ext>
              </a:extLst>
            </p:cNvPr>
            <p:cNvCxnSpPr/>
            <p:nvPr/>
          </p:nvCxnSpPr>
          <p:spPr>
            <a:xfrm>
              <a:off x="3286117" y="3714723"/>
              <a:ext cx="1428760" cy="6426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47EF9F3-1DDA-4AA3-AA45-76CFD67D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714375"/>
            <a:ext cx="7070725" cy="2560638"/>
          </a:xfrm>
        </p:spPr>
        <p:txBody>
          <a:bodyPr/>
          <a:lstStyle/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en-US" altLang="zh-CN" sz="2300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en-US" sz="23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3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en-US" sz="23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kumimoji="1" lang="en-US" altLang="en-US" sz="23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300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en-US" sz="23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3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kumimoji="1" lang="en-US" altLang="en-US" sz="23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300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endParaRPr kumimoji="1" lang="en-US" altLang="zh-CN" sz="2300" i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		 </a:t>
            </a:r>
            <a:r>
              <a:rPr kumimoji="1" lang="en-US" altLang="en-US" sz="23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if </a:t>
            </a:r>
            <a:r>
              <a:rPr kumimoji="1" lang="en-US" altLang="zh-CN" sz="2300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en-US" sz="23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3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kumimoji="1" lang="en-US" altLang="en-US" sz="23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300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en-US" sz="23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3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r>
              <a:rPr kumimoji="1" lang="en-US" altLang="en-US" sz="23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300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endParaRPr kumimoji="1" lang="en-US" altLang="zh-CN" sz="2300" i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		 </a:t>
            </a:r>
            <a:r>
              <a:rPr kumimoji="1" lang="en-US" altLang="en-US" sz="23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kumimoji="1" lang="en-US" altLang="en-US" sz="2300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other</a:t>
            </a: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句型</a:t>
            </a: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en-US" altLang="zh-CN" sz="23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if </a:t>
            </a:r>
            <a:r>
              <a:rPr kumimoji="1" lang="en-US" altLang="zh-CN" sz="23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300" i="1" baseline="-25000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3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then</a:t>
            </a:r>
            <a:r>
              <a:rPr kumimoji="1" lang="en-US" altLang="zh-CN" sz="23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if </a:t>
            </a:r>
            <a:r>
              <a:rPr kumimoji="1" lang="en-US" altLang="zh-CN" sz="23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300" i="1" baseline="-25000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3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then</a:t>
            </a:r>
            <a:r>
              <a:rPr kumimoji="1" lang="en-US" altLang="zh-CN" sz="23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300" i="1" baseline="-25000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3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 dirty="0">
                <a:solidFill>
                  <a:srgbClr val="FF0000"/>
                </a:solidFill>
                <a:ea typeface="楷体_GB2312"/>
                <a:cs typeface="Times New Roman" panose="02020603050405020304" pitchFamily="18" charset="0"/>
              </a:rPr>
              <a:t>else</a:t>
            </a:r>
            <a:r>
              <a:rPr kumimoji="1" lang="en-US" altLang="zh-CN" sz="2300" b="1" i="1" dirty="0">
                <a:solidFill>
                  <a:srgbClr val="FF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i="1" dirty="0">
                <a:solidFill>
                  <a:srgbClr val="FF0000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300" i="1" baseline="-25000" dirty="0">
                <a:solidFill>
                  <a:srgbClr val="FF0000"/>
                </a:solidFill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300" i="1" dirty="0">
                <a:solidFill>
                  <a:srgbClr val="FF0000"/>
                </a:solidFill>
                <a:ea typeface="楷体_GB231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45574573-F211-4DCA-8B2A-D4D84BCE703F}"/>
              </a:ext>
            </a:extLst>
          </p:cNvPr>
          <p:cNvSpPr>
            <a:spLocks/>
          </p:cNvSpPr>
          <p:nvPr/>
        </p:nvSpPr>
        <p:spPr bwMode="auto">
          <a:xfrm>
            <a:off x="3767138" y="1285875"/>
            <a:ext cx="214312" cy="500063"/>
          </a:xfrm>
          <a:prstGeom prst="rightBrace">
            <a:avLst>
              <a:gd name="adj1" fmla="val 33704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5C03ADA3-1205-41AA-A77E-00CF40E7573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411413" y="2143125"/>
            <a:ext cx="1549400" cy="1111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283F7FC-A01A-4C77-9C2B-A67DF309C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1371600"/>
            <a:ext cx="252095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条件语句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BD454D3-2BF1-4834-8D37-F80312909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2000250"/>
            <a:ext cx="23764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其他语句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8A8335A-394A-4D36-9766-BB941A17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</a:p>
        </p:txBody>
      </p:sp>
      <p:grpSp>
        <p:nvGrpSpPr>
          <p:cNvPr id="129033" name="组合 9">
            <a:extLst>
              <a:ext uri="{FF2B5EF4-FFF2-40B4-BE49-F238E27FC236}">
                <a16:creationId xmlns:a16="http://schemas.microsoft.com/office/drawing/2014/main" id="{9E68824C-5128-4BF9-A511-BCA025768A94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9" name="五边形 18">
              <a:extLst>
                <a:ext uri="{FF2B5EF4-FFF2-40B4-BE49-F238E27FC236}">
                  <a16:creationId xmlns:a16="http://schemas.microsoft.com/office/drawing/2014/main" id="{C651A93A-AF1E-44B1-80B4-5B2B160C9C8A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49" name="五边形 11">
              <a:extLst>
                <a:ext uri="{FF2B5EF4-FFF2-40B4-BE49-F238E27FC236}">
                  <a16:creationId xmlns:a16="http://schemas.microsoft.com/office/drawing/2014/main" id="{850C5631-58ED-4990-BE59-E281AA4E8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90">
            <a:extLst>
              <a:ext uri="{FF2B5EF4-FFF2-40B4-BE49-F238E27FC236}">
                <a16:creationId xmlns:a16="http://schemas.microsoft.com/office/drawing/2014/main" id="{68049F03-FB33-4496-BE3D-86E82BE19F1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51175"/>
            <a:ext cx="4214813" cy="1876425"/>
            <a:chOff x="165892" y="3040279"/>
            <a:chExt cx="4929222" cy="1875631"/>
          </a:xfrm>
        </p:grpSpPr>
        <p:sp>
          <p:nvSpPr>
            <p:cNvPr id="129037" name="Rectangle 3">
              <a:extLst>
                <a:ext uri="{FF2B5EF4-FFF2-40B4-BE49-F238E27FC236}">
                  <a16:creationId xmlns:a16="http://schemas.microsoft.com/office/drawing/2014/main" id="{E402BCF8-4F27-478F-BC2B-E5ABDF1A2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92" y="3040279"/>
              <a:ext cx="4929222" cy="187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576263" indent="-2730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lvl="1" eaLnBrk="1" hangingPunct="1">
                <a:lnSpc>
                  <a:spcPts val="2800"/>
                </a:lnSpc>
                <a:buClrTx/>
                <a:buFontTx/>
                <a:buNone/>
              </a:pPr>
              <a:r>
                <a:rPr kumimoji="1" lang="en-US" altLang="zh-CN" sz="23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lvl="1" eaLnBrk="1" hangingPunct="1">
                <a:lnSpc>
                  <a:spcPts val="2800"/>
                </a:lnSpc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if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E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S 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S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lvl="1" eaLnBrk="1" hangingPunct="1">
                <a:lnSpc>
                  <a:spcPts val="2800"/>
                </a:lnSpc>
                <a:buClrTx/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endPara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eaLnBrk="1" hangingPunct="1">
                <a:lnSpc>
                  <a:spcPts val="2900"/>
                </a:lnSpc>
                <a:buClrTx/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200C63E-9BCD-4969-A585-27B08F1EF586}"/>
                </a:ext>
              </a:extLst>
            </p:cNvPr>
            <p:cNvCxnSpPr/>
            <p:nvPr/>
          </p:nvCxnSpPr>
          <p:spPr>
            <a:xfrm rot="10800000" flipV="1">
              <a:off x="1142453" y="3357645"/>
              <a:ext cx="571827" cy="142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DCF20F3D-4F17-4A41-87E4-D9B64A7DE294}"/>
                </a:ext>
              </a:extLst>
            </p:cNvPr>
            <p:cNvCxnSpPr/>
            <p:nvPr/>
          </p:nvCxnSpPr>
          <p:spPr>
            <a:xfrm rot="10800000">
              <a:off x="2143151" y="3346537"/>
              <a:ext cx="571827" cy="214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48AA9CC6-CA6F-4142-BECE-1A4EA6D7B127}"/>
                </a:ext>
              </a:extLst>
            </p:cNvPr>
            <p:cNvCxnSpPr/>
            <p:nvPr/>
          </p:nvCxnSpPr>
          <p:spPr>
            <a:xfrm rot="16200000" flipV="1">
              <a:off x="2059262" y="3358019"/>
              <a:ext cx="225330" cy="2023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C818CD17-10F5-43CD-81F5-13FDDF9B4496}"/>
                </a:ext>
              </a:extLst>
            </p:cNvPr>
            <p:cNvCxnSpPr/>
            <p:nvPr/>
          </p:nvCxnSpPr>
          <p:spPr>
            <a:xfrm flipV="1">
              <a:off x="1714280" y="3365579"/>
              <a:ext cx="215363" cy="182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3B9F4069-BA57-412A-AC49-1C8706AAFE19}"/>
                </a:ext>
              </a:extLst>
            </p:cNvPr>
            <p:cNvCxnSpPr/>
            <p:nvPr/>
          </p:nvCxnSpPr>
          <p:spPr>
            <a:xfrm flipH="1">
              <a:off x="2213701" y="3797197"/>
              <a:ext cx="501277" cy="549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7B42C061-5147-4EF4-81F7-94859ECCB014}"/>
                </a:ext>
              </a:extLst>
            </p:cNvPr>
            <p:cNvCxnSpPr/>
            <p:nvPr/>
          </p:nvCxnSpPr>
          <p:spPr>
            <a:xfrm flipH="1">
              <a:off x="2714978" y="3797197"/>
              <a:ext cx="76119" cy="549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C9ECD688-493C-425F-A8F8-BC935F29EDD7}"/>
                </a:ext>
              </a:extLst>
            </p:cNvPr>
            <p:cNvCxnSpPr/>
            <p:nvPr/>
          </p:nvCxnSpPr>
          <p:spPr>
            <a:xfrm>
              <a:off x="2874644" y="3797197"/>
              <a:ext cx="412161" cy="549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8C8DD61-B525-48EB-96B4-16AAC1EE9E9E}"/>
                </a:ext>
              </a:extLst>
            </p:cNvPr>
            <p:cNvCxnSpPr/>
            <p:nvPr/>
          </p:nvCxnSpPr>
          <p:spPr>
            <a:xfrm>
              <a:off x="2874644" y="3774981"/>
              <a:ext cx="1125088" cy="571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C41F787E-38AF-406E-A610-80509CC7D968}"/>
                </a:ext>
              </a:extLst>
            </p:cNvPr>
            <p:cNvCxnSpPr/>
            <p:nvPr/>
          </p:nvCxnSpPr>
          <p:spPr>
            <a:xfrm>
              <a:off x="2286107" y="3346537"/>
              <a:ext cx="1071248" cy="214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81E07061-2448-4ABA-879F-023E366F7A61}"/>
                </a:ext>
              </a:extLst>
            </p:cNvPr>
            <p:cNvCxnSpPr/>
            <p:nvPr/>
          </p:nvCxnSpPr>
          <p:spPr>
            <a:xfrm>
              <a:off x="2286107" y="3275130"/>
              <a:ext cx="2071944" cy="2872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23807C-FBB0-44C5-8DED-C0CC2ECC40C0}"/>
              </a:ext>
            </a:extLst>
          </p:cNvPr>
          <p:cNvCxnSpPr/>
          <p:nvPr/>
        </p:nvCxnSpPr>
        <p:spPr>
          <a:xfrm>
            <a:off x="2339975" y="3076575"/>
            <a:ext cx="2374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FA7CAB5-F43E-46DF-ADCB-1F4BB6B43317}"/>
              </a:ext>
            </a:extLst>
          </p:cNvPr>
          <p:cNvCxnSpPr/>
          <p:nvPr/>
        </p:nvCxnSpPr>
        <p:spPr>
          <a:xfrm>
            <a:off x="2312988" y="3148013"/>
            <a:ext cx="14668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07D7050-5037-4B9F-BE70-B47A79C3EC0D}"/>
              </a:ext>
            </a:extLst>
          </p:cNvPr>
          <p:cNvSpPr/>
          <p:nvPr/>
        </p:nvSpPr>
        <p:spPr>
          <a:xfrm>
            <a:off x="5407025" y="917686"/>
            <a:ext cx="3432060" cy="19389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8288" indent="-179388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二义性文法的句子可能存在不同的语法分析树，对应不同的语义，因此语法分析时需要确定选择哪一种语法分析树，即消除二义性。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/>
      <p:bldP spid="14" grpId="1"/>
      <p:bldP spid="15" grpId="0"/>
      <p:bldP spid="15" grpId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5430701-6CB5-4908-AD84-83D37839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消除二义性的第一种方法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3123" name="组合 9">
            <a:extLst>
              <a:ext uri="{FF2B5EF4-FFF2-40B4-BE49-F238E27FC236}">
                <a16:creationId xmlns:a16="http://schemas.microsoft.com/office/drawing/2014/main" id="{9B28A86F-03FA-42B8-87E9-96ABFA1883D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A1C72883-3600-4FAB-8A29-935DF3D7F2A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26" name="五边形 11">
              <a:extLst>
                <a:ext uri="{FF2B5EF4-FFF2-40B4-BE49-F238E27FC236}">
                  <a16:creationId xmlns:a16="http://schemas.microsoft.com/office/drawing/2014/main" id="{B4406462-7F1B-4B46-95F7-BA1397671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E4C0BF7F-51F4-4582-A414-CE3605DA5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9582"/>
            <a:ext cx="8147050" cy="38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6263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2088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92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64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36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908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改造文法</a:t>
            </a: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</a:rPr>
              <a:t>：描述算术运算的无二义性文法的产生式</a:t>
            </a:r>
            <a:endParaRPr kumimoji="1" lang="zh-CN" altLang="en-US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de-DE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(1) E → E+T             (2) E → 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de-DE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          (3) T → T*F              (4) T → 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de-DE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 	 (5) F → (E)                (6) F → id</a:t>
            </a:r>
            <a:endParaRPr kumimoji="1" lang="en-US" altLang="zh-CN" sz="2100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kumimoji="1" lang="zh-CN" altLang="en-US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A38106-0DC1-418D-9F6D-EAC4E41DB3BE}"/>
              </a:ext>
            </a:extLst>
          </p:cNvPr>
          <p:cNvSpPr/>
          <p:nvPr/>
        </p:nvSpPr>
        <p:spPr>
          <a:xfrm>
            <a:off x="683581" y="3052788"/>
            <a:ext cx="3833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800" b="1" dirty="0">
                <a:solidFill>
                  <a:schemeClr val="tx1"/>
                </a:solidFill>
              </a:rPr>
              <a:t>句子：</a:t>
            </a:r>
            <a:r>
              <a:rPr kumimoji="1" lang="en-US" altLang="zh-CN" b="1" dirty="0" err="1"/>
              <a:t>id</a:t>
            </a:r>
            <a:r>
              <a:rPr kumimoji="1" lang="en-US" altLang="zh-CN" sz="1800" b="1" dirty="0" err="1">
                <a:solidFill>
                  <a:schemeClr val="tx1"/>
                </a:solidFill>
              </a:rPr>
              <a:t>+</a:t>
            </a:r>
            <a:r>
              <a:rPr kumimoji="1" lang="en-US" altLang="zh-CN" b="1" dirty="0" err="1"/>
              <a:t>id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*</a:t>
            </a:r>
            <a:r>
              <a:rPr kumimoji="1" lang="en-US" altLang="zh-CN" b="1" dirty="0"/>
              <a:t>id </a:t>
            </a:r>
            <a:r>
              <a:rPr kumimoji="1" lang="zh-CN" altLang="en-US" sz="1800" b="1" dirty="0">
                <a:solidFill>
                  <a:schemeClr val="tx1"/>
                </a:solidFill>
              </a:rPr>
              <a:t>的语法分析树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2488E90-C9F7-4B9E-928D-972CB64CB16F}"/>
              </a:ext>
            </a:extLst>
          </p:cNvPr>
          <p:cNvGrpSpPr/>
          <p:nvPr/>
        </p:nvGrpSpPr>
        <p:grpSpPr>
          <a:xfrm>
            <a:off x="4139952" y="3052788"/>
            <a:ext cx="2708200" cy="1643439"/>
            <a:chOff x="5508104" y="2648962"/>
            <a:chExt cx="2708200" cy="16434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2D825E5-50C1-41EE-A692-D5E635A22E7E}"/>
                </a:ext>
              </a:extLst>
            </p:cNvPr>
            <p:cNvSpPr/>
            <p:nvPr/>
          </p:nvSpPr>
          <p:spPr bwMode="auto">
            <a:xfrm>
              <a:off x="6219304" y="2648962"/>
              <a:ext cx="503238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D4C379C-573C-4212-95D2-C2036199FE4A}"/>
                </a:ext>
              </a:extLst>
            </p:cNvPr>
            <p:cNvCxnSpPr/>
            <p:nvPr/>
          </p:nvCxnSpPr>
          <p:spPr bwMode="auto">
            <a:xfrm flipH="1">
              <a:off x="5760517" y="2936299"/>
              <a:ext cx="682625" cy="187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49E99E6-6093-479E-B101-FA5EB8B99F5E}"/>
                </a:ext>
              </a:extLst>
            </p:cNvPr>
            <p:cNvCxnSpPr/>
            <p:nvPr/>
          </p:nvCxnSpPr>
          <p:spPr bwMode="auto">
            <a:xfrm>
              <a:off x="6443142" y="2936299"/>
              <a:ext cx="0" cy="2079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C4BB293-A352-4A32-ACB0-2A0FBF580F96}"/>
                </a:ext>
              </a:extLst>
            </p:cNvPr>
            <p:cNvCxnSpPr/>
            <p:nvPr/>
          </p:nvCxnSpPr>
          <p:spPr bwMode="auto">
            <a:xfrm>
              <a:off x="6443142" y="2936299"/>
              <a:ext cx="747712" cy="207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0CC522-3A56-4AA8-AC07-EF0959EBC4E4}"/>
                </a:ext>
              </a:extLst>
            </p:cNvPr>
            <p:cNvSpPr/>
            <p:nvPr/>
          </p:nvSpPr>
          <p:spPr bwMode="auto">
            <a:xfrm>
              <a:off x="5508104" y="3160137"/>
              <a:ext cx="503238" cy="21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BF2207E-E301-4047-B471-F45F9A1ED4F4}"/>
                </a:ext>
              </a:extLst>
            </p:cNvPr>
            <p:cNvSpPr/>
            <p:nvPr/>
          </p:nvSpPr>
          <p:spPr bwMode="auto">
            <a:xfrm>
              <a:off x="6198667" y="3153787"/>
              <a:ext cx="503237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CF86AEC-6E48-4233-8993-95C66B2C5D95}"/>
                </a:ext>
              </a:extLst>
            </p:cNvPr>
            <p:cNvCxnSpPr/>
            <p:nvPr/>
          </p:nvCxnSpPr>
          <p:spPr bwMode="auto">
            <a:xfrm>
              <a:off x="5777979" y="3391912"/>
              <a:ext cx="0" cy="207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38C137D-529F-469C-814A-82B3AA6FC45E}"/>
                </a:ext>
              </a:extLst>
            </p:cNvPr>
            <p:cNvSpPr/>
            <p:nvPr/>
          </p:nvSpPr>
          <p:spPr bwMode="auto">
            <a:xfrm>
              <a:off x="5530329" y="3609399"/>
              <a:ext cx="503238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8FF5E8-BE40-4713-BF2D-8B93F712F00D}"/>
                </a:ext>
              </a:extLst>
            </p:cNvPr>
            <p:cNvSpPr/>
            <p:nvPr/>
          </p:nvSpPr>
          <p:spPr bwMode="auto">
            <a:xfrm>
              <a:off x="6965354" y="3147814"/>
              <a:ext cx="503238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356DB01-BE39-4280-868A-29E86C5CAF07}"/>
                </a:ext>
              </a:extLst>
            </p:cNvPr>
            <p:cNvCxnSpPr/>
            <p:nvPr/>
          </p:nvCxnSpPr>
          <p:spPr bwMode="auto">
            <a:xfrm flipH="1">
              <a:off x="6552604" y="3370064"/>
              <a:ext cx="684213" cy="187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AADDFDB-FB7D-49EA-9BA8-47B249F12BCC}"/>
                </a:ext>
              </a:extLst>
            </p:cNvPr>
            <p:cNvCxnSpPr/>
            <p:nvPr/>
          </p:nvCxnSpPr>
          <p:spPr bwMode="auto">
            <a:xfrm>
              <a:off x="7236817" y="3370064"/>
              <a:ext cx="0" cy="207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990399B-B073-451A-8D16-3CB48E3467FB}"/>
                </a:ext>
              </a:extLst>
            </p:cNvPr>
            <p:cNvCxnSpPr/>
            <p:nvPr/>
          </p:nvCxnSpPr>
          <p:spPr bwMode="auto">
            <a:xfrm>
              <a:off x="7236817" y="3370064"/>
              <a:ext cx="747712" cy="207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C9032FB-3DD2-4CD3-B819-C65A6A75B315}"/>
                </a:ext>
              </a:extLst>
            </p:cNvPr>
            <p:cNvSpPr/>
            <p:nvPr/>
          </p:nvSpPr>
          <p:spPr bwMode="auto">
            <a:xfrm>
              <a:off x="6301779" y="3593901"/>
              <a:ext cx="503238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8E3DE29-E95D-45B4-BBCC-4F721598C05A}"/>
                </a:ext>
              </a:extLst>
            </p:cNvPr>
            <p:cNvSpPr/>
            <p:nvPr/>
          </p:nvSpPr>
          <p:spPr bwMode="auto">
            <a:xfrm>
              <a:off x="7012979" y="3587551"/>
              <a:ext cx="503238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8B9EDB6-7E40-4864-9D8E-FE85F5FC4A95}"/>
                </a:ext>
              </a:extLst>
            </p:cNvPr>
            <p:cNvSpPr/>
            <p:nvPr/>
          </p:nvSpPr>
          <p:spPr bwMode="auto">
            <a:xfrm>
              <a:off x="7709892" y="3625651"/>
              <a:ext cx="503237" cy="217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1002F37-3FF7-4217-B019-E6E7386DAD29}"/>
                </a:ext>
              </a:extLst>
            </p:cNvPr>
            <p:cNvCxnSpPr/>
            <p:nvPr/>
          </p:nvCxnSpPr>
          <p:spPr bwMode="auto">
            <a:xfrm>
              <a:off x="6547842" y="3843139"/>
              <a:ext cx="0" cy="2063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F69F09C-C123-4506-82B9-80C4446AE319}"/>
                </a:ext>
              </a:extLst>
            </p:cNvPr>
            <p:cNvSpPr/>
            <p:nvPr/>
          </p:nvSpPr>
          <p:spPr bwMode="auto">
            <a:xfrm>
              <a:off x="6300192" y="4060626"/>
              <a:ext cx="503237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663E3E0-F4F0-4B19-B67B-FA3F9DAE3DB0}"/>
                </a:ext>
              </a:extLst>
            </p:cNvPr>
            <p:cNvCxnSpPr/>
            <p:nvPr/>
          </p:nvCxnSpPr>
          <p:spPr bwMode="auto">
            <a:xfrm>
              <a:off x="7941667" y="3868539"/>
              <a:ext cx="0" cy="207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AB7D1A9-4F13-4ECD-9B92-50EC32FFC0C3}"/>
                </a:ext>
              </a:extLst>
            </p:cNvPr>
            <p:cNvSpPr/>
            <p:nvPr/>
          </p:nvSpPr>
          <p:spPr bwMode="auto">
            <a:xfrm>
              <a:off x="7713067" y="4076501"/>
              <a:ext cx="503237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5430701-6CB5-4908-AD84-83D37839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消除二义性的第一种方法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3123" name="组合 9">
            <a:extLst>
              <a:ext uri="{FF2B5EF4-FFF2-40B4-BE49-F238E27FC236}">
                <a16:creationId xmlns:a16="http://schemas.microsoft.com/office/drawing/2014/main" id="{9B28A86F-03FA-42B8-87E9-96ABFA1883D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A1C72883-3600-4FAB-8A29-935DF3D7F2A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26" name="五边形 11">
              <a:extLst>
                <a:ext uri="{FF2B5EF4-FFF2-40B4-BE49-F238E27FC236}">
                  <a16:creationId xmlns:a16="http://schemas.microsoft.com/office/drawing/2014/main" id="{B4406462-7F1B-4B46-95F7-BA1397671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E4C0BF7F-51F4-4582-A414-CE3605DA5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68400"/>
            <a:ext cx="8147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6263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2088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92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64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36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908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改造文法</a:t>
            </a: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</a:rPr>
              <a:t>：描述</a:t>
            </a:r>
            <a:r>
              <a:rPr lang="en-US" altLang="zh-CN" sz="2800" b="1" dirty="0">
                <a:solidFill>
                  <a:schemeClr val="tx1"/>
                </a:solidFill>
                <a:ea typeface="华文楷体" panose="02010600040101010101" pitchFamily="2" charset="-122"/>
              </a:rPr>
              <a:t>if</a:t>
            </a:r>
            <a:r>
              <a:rPr lang="zh-CN" altLang="en-US" sz="2800" b="1" dirty="0">
                <a:solidFill>
                  <a:schemeClr val="tx1"/>
                </a:solidFill>
                <a:ea typeface="华文楷体" panose="02010600040101010101" pitchFamily="2" charset="-122"/>
              </a:rPr>
              <a:t>语句的无二义性文法的产生式</a:t>
            </a:r>
            <a:endParaRPr kumimoji="1" lang="zh-CN" altLang="en-US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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matched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_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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unmatched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_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s</a:t>
            </a:r>
            <a:endParaRPr kumimoji="1" lang="en-US" altLang="zh-CN" i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matched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_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 if 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expr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then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matched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_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else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matched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_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other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unmatched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_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if 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expr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then  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                        if 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expr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then 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matched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_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else  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unmatched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_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zh-CN" sz="2100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此方法</a:t>
            </a:r>
            <a:r>
              <a:rPr kumimoji="1"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复杂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，且不存在通用的方法能将任意二义性方法转换为非二义性文法。</a:t>
            </a:r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因此，为了方便处理，可以</a:t>
            </a:r>
            <a:r>
              <a:rPr kumimoji="1"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使用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二义性文法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消歧规则</a:t>
            </a:r>
            <a:r>
              <a:rPr kumimoji="1"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049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组合 89">
            <a:extLst>
              <a:ext uri="{FF2B5EF4-FFF2-40B4-BE49-F238E27FC236}">
                <a16:creationId xmlns:a16="http://schemas.microsoft.com/office/drawing/2014/main" id="{039F9896-A87F-47C1-9480-BC0BACC1E57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003550"/>
            <a:ext cx="4929188" cy="1887538"/>
            <a:chOff x="428597" y="3003823"/>
            <a:chExt cx="4929222" cy="1886743"/>
          </a:xfrm>
        </p:grpSpPr>
        <p:sp>
          <p:nvSpPr>
            <p:cNvPr id="131095" name="Rectangle 3">
              <a:extLst>
                <a:ext uri="{FF2B5EF4-FFF2-40B4-BE49-F238E27FC236}">
                  <a16:creationId xmlns:a16="http://schemas.microsoft.com/office/drawing/2014/main" id="{6291967D-E0BB-47C8-BE2B-9010F1A62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7" y="3003823"/>
              <a:ext cx="4929222" cy="1886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576263" indent="-2730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lvl="1" eaLnBrk="1" hangingPunct="1">
                <a:lnSpc>
                  <a:spcPts val="2800"/>
                </a:lnSpc>
                <a:buClrTx/>
                <a:buFontTx/>
                <a:buNone/>
              </a:pPr>
              <a:r>
                <a:rPr kumimoji="1" lang="en-US" altLang="zh-CN" sz="23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lvl="1" eaLnBrk="1" hangingPunct="1">
                <a:lnSpc>
                  <a:spcPts val="2800"/>
                </a:lnSpc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E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S</a:t>
              </a:r>
              <a:endParaRPr kumimoji="1" lang="en-US" altLang="zh-CN" sz="4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eaLnBrk="1" hangingPunct="1">
                <a:lnSpc>
                  <a:spcPts val="2800"/>
                </a:lnSpc>
                <a:buClrTx/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lvl="1" eaLnBrk="1" hangingPunct="1">
                <a:lnSpc>
                  <a:spcPts val="2900"/>
                </a:lnSpc>
                <a:buClrTx/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6D539D9-ACDB-4208-9F6A-A3D3584A5861}"/>
                </a:ext>
              </a:extLst>
            </p:cNvPr>
            <p:cNvCxnSpPr/>
            <p:nvPr/>
          </p:nvCxnSpPr>
          <p:spPr>
            <a:xfrm rot="10800000" flipV="1">
              <a:off x="1142977" y="3357687"/>
              <a:ext cx="571504" cy="142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B543D47-E705-4C73-8BB6-99C78AFD388B}"/>
                </a:ext>
              </a:extLst>
            </p:cNvPr>
            <p:cNvCxnSpPr/>
            <p:nvPr/>
          </p:nvCxnSpPr>
          <p:spPr>
            <a:xfrm rot="10800000">
              <a:off x="2285985" y="3357687"/>
              <a:ext cx="571504" cy="142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7A6FE07-2D61-42C5-89C1-E33BD8943E1D}"/>
                </a:ext>
              </a:extLst>
            </p:cNvPr>
            <p:cNvCxnSpPr/>
            <p:nvPr/>
          </p:nvCxnSpPr>
          <p:spPr>
            <a:xfrm flipH="1" flipV="1">
              <a:off x="2130409" y="3395771"/>
              <a:ext cx="155576" cy="115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95F2BA0-36A3-4782-9E4C-95F12FDB17F5}"/>
                </a:ext>
              </a:extLst>
            </p:cNvPr>
            <p:cNvCxnSpPr/>
            <p:nvPr/>
          </p:nvCxnSpPr>
          <p:spPr>
            <a:xfrm flipV="1">
              <a:off x="1714481" y="3365621"/>
              <a:ext cx="214314" cy="123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FA87E14-98DC-4A7E-87FC-718B6F000CC2}"/>
                </a:ext>
              </a:extLst>
            </p:cNvPr>
            <p:cNvCxnSpPr/>
            <p:nvPr/>
          </p:nvCxnSpPr>
          <p:spPr>
            <a:xfrm rot="10800000" flipV="1">
              <a:off x="1857357" y="3714723"/>
              <a:ext cx="857256" cy="571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D0D3D0E-4B76-490F-9CF4-D2D8770BB641}"/>
                </a:ext>
              </a:extLst>
            </p:cNvPr>
            <p:cNvCxnSpPr/>
            <p:nvPr/>
          </p:nvCxnSpPr>
          <p:spPr>
            <a:xfrm rot="5400000">
              <a:off x="2250389" y="3821727"/>
              <a:ext cx="571259" cy="500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6443C5A-5738-4F2A-B071-68D6A45B30BC}"/>
                </a:ext>
              </a:extLst>
            </p:cNvPr>
            <p:cNvCxnSpPr/>
            <p:nvPr/>
          </p:nvCxnSpPr>
          <p:spPr>
            <a:xfrm rot="5400000">
              <a:off x="2606785" y="4035248"/>
              <a:ext cx="571259" cy="730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0A8D865-543A-492C-8B84-C1C048827E2C}"/>
                </a:ext>
              </a:extLst>
            </p:cNvPr>
            <p:cNvCxnSpPr/>
            <p:nvPr/>
          </p:nvCxnSpPr>
          <p:spPr>
            <a:xfrm rot="16200000" flipH="1">
              <a:off x="3000488" y="3857447"/>
              <a:ext cx="571259" cy="4286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8833E9B-03C3-4EE8-832A-F9A096BF8631}"/>
                </a:ext>
              </a:extLst>
            </p:cNvPr>
            <p:cNvCxnSpPr/>
            <p:nvPr/>
          </p:nvCxnSpPr>
          <p:spPr>
            <a:xfrm>
              <a:off x="3214679" y="3786131"/>
              <a:ext cx="785817" cy="571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9D3849B-B8E6-48F1-905C-B24388196272}"/>
                </a:ext>
              </a:extLst>
            </p:cNvPr>
            <p:cNvCxnSpPr/>
            <p:nvPr/>
          </p:nvCxnSpPr>
          <p:spPr>
            <a:xfrm>
              <a:off x="3286117" y="3714723"/>
              <a:ext cx="1428760" cy="6426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D6E26F48-3ABA-4076-949B-EE5B6CFD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714375"/>
            <a:ext cx="7070725" cy="2560638"/>
          </a:xfrm>
        </p:spPr>
        <p:txBody>
          <a:bodyPr/>
          <a:lstStyle/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en-US" altLang="zh-CN" sz="2300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en-US" sz="23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3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en-US" sz="23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kumimoji="1" lang="en-US" altLang="en-US" sz="23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300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en-US" sz="23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3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kumimoji="1" lang="en-US" altLang="en-US" sz="23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300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endParaRPr kumimoji="1" lang="en-US" altLang="zh-CN" sz="2300" i="1">
              <a:solidFill>
                <a:schemeClr val="tx1"/>
              </a:solidFill>
              <a:ea typeface="楷体_GB231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		 </a:t>
            </a:r>
            <a:r>
              <a:rPr kumimoji="1" lang="en-US" altLang="en-US" sz="23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if </a:t>
            </a:r>
            <a:r>
              <a:rPr kumimoji="1" lang="en-US" altLang="zh-CN" sz="2300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en-US" sz="23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3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kumimoji="1" lang="en-US" altLang="en-US" sz="23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300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en-US" sz="23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3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r>
              <a:rPr kumimoji="1" lang="en-US" altLang="en-US" sz="23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300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endParaRPr kumimoji="1" lang="en-US" altLang="zh-CN" sz="2300" i="1">
              <a:solidFill>
                <a:schemeClr val="tx1"/>
              </a:solidFill>
              <a:ea typeface="楷体_GB231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		 </a:t>
            </a:r>
            <a:r>
              <a:rPr kumimoji="1" lang="en-US" altLang="en-US" sz="23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kumimoji="1" lang="en-US" altLang="en-US" sz="2300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other</a:t>
            </a: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句型</a:t>
            </a:r>
          </a:p>
          <a:p>
            <a:pPr lvl="1"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kumimoji="1" lang="en-US" altLang="zh-CN" sz="2300" b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if </a:t>
            </a:r>
            <a:r>
              <a:rPr kumimoji="1" lang="en-US" altLang="zh-CN" sz="2300" i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300" i="1" baseline="-2500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300" b="1" i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then</a:t>
            </a:r>
            <a:r>
              <a:rPr kumimoji="1" lang="en-US" altLang="zh-CN" sz="2300" b="1" i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if </a:t>
            </a:r>
            <a:r>
              <a:rPr kumimoji="1" lang="en-US" altLang="zh-CN" sz="2300" i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300" i="1" baseline="-2500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300" i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then</a:t>
            </a:r>
            <a:r>
              <a:rPr kumimoji="1" lang="en-US" altLang="zh-CN" sz="2300" b="1" i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i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300" i="1" baseline="-2500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300" b="1" i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else</a:t>
            </a:r>
            <a:r>
              <a:rPr kumimoji="1" lang="en-US" altLang="zh-CN" sz="2300" b="1" i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i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300" i="1" baseline="-2500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300" i="1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03C71AA-91A0-4FD1-A118-5075158C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消除二义性的第二种方法</a:t>
            </a:r>
          </a:p>
        </p:txBody>
      </p:sp>
      <p:grpSp>
        <p:nvGrpSpPr>
          <p:cNvPr id="131077" name="组合 9">
            <a:extLst>
              <a:ext uri="{FF2B5EF4-FFF2-40B4-BE49-F238E27FC236}">
                <a16:creationId xmlns:a16="http://schemas.microsoft.com/office/drawing/2014/main" id="{02EFB815-291A-4A7D-9E5F-324C95C286C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9" name="五边形 18">
              <a:extLst>
                <a:ext uri="{FF2B5EF4-FFF2-40B4-BE49-F238E27FC236}">
                  <a16:creationId xmlns:a16="http://schemas.microsoft.com/office/drawing/2014/main" id="{900C0FB5-9A60-4CAE-B587-27D039C157EA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094" name="五边形 11">
              <a:extLst>
                <a:ext uri="{FF2B5EF4-FFF2-40B4-BE49-F238E27FC236}">
                  <a16:creationId xmlns:a16="http://schemas.microsoft.com/office/drawing/2014/main" id="{2559E0C7-8A51-4C46-888D-DBD8ED97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1078" name="组合 90">
            <a:extLst>
              <a:ext uri="{FF2B5EF4-FFF2-40B4-BE49-F238E27FC236}">
                <a16:creationId xmlns:a16="http://schemas.microsoft.com/office/drawing/2014/main" id="{8228C8F5-6CE5-47C8-9759-62CC8172CCA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51175"/>
            <a:ext cx="4214813" cy="1876425"/>
            <a:chOff x="165892" y="3040279"/>
            <a:chExt cx="4929222" cy="1875631"/>
          </a:xfrm>
        </p:grpSpPr>
        <p:sp>
          <p:nvSpPr>
            <p:cNvPr id="131082" name="Rectangle 3">
              <a:extLst>
                <a:ext uri="{FF2B5EF4-FFF2-40B4-BE49-F238E27FC236}">
                  <a16:creationId xmlns:a16="http://schemas.microsoft.com/office/drawing/2014/main" id="{6004608A-4786-413F-B86A-30EA516D2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92" y="3040279"/>
              <a:ext cx="4929222" cy="187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576263" indent="-2730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lvl="1" eaLnBrk="1" hangingPunct="1">
                <a:lnSpc>
                  <a:spcPts val="2800"/>
                </a:lnSpc>
                <a:buClrTx/>
                <a:buFontTx/>
                <a:buNone/>
              </a:pPr>
              <a:r>
                <a:rPr kumimoji="1" lang="en-US" altLang="zh-CN" sz="23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lvl="1" eaLnBrk="1" hangingPunct="1">
                <a:lnSpc>
                  <a:spcPts val="2800"/>
                </a:lnSpc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if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E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S 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S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lvl="1" eaLnBrk="1" hangingPunct="1">
                <a:lnSpc>
                  <a:spcPts val="2800"/>
                </a:lnSpc>
                <a:buClrTx/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endPara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eaLnBrk="1" hangingPunct="1">
                <a:lnSpc>
                  <a:spcPts val="2900"/>
                </a:lnSpc>
                <a:buClrTx/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AEA9216-F762-4E37-A9DE-81893F51AD17}"/>
                </a:ext>
              </a:extLst>
            </p:cNvPr>
            <p:cNvCxnSpPr/>
            <p:nvPr/>
          </p:nvCxnSpPr>
          <p:spPr>
            <a:xfrm rot="10800000" flipV="1">
              <a:off x="1142453" y="3357645"/>
              <a:ext cx="571827" cy="142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FC95AA8A-CBA5-417D-B55D-2314B9FA5F8E}"/>
                </a:ext>
              </a:extLst>
            </p:cNvPr>
            <p:cNvCxnSpPr/>
            <p:nvPr/>
          </p:nvCxnSpPr>
          <p:spPr>
            <a:xfrm rot="10800000">
              <a:off x="2143151" y="3346537"/>
              <a:ext cx="571827" cy="214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7135FE00-2F4B-4E18-9767-CDB30385626A}"/>
                </a:ext>
              </a:extLst>
            </p:cNvPr>
            <p:cNvCxnSpPr/>
            <p:nvPr/>
          </p:nvCxnSpPr>
          <p:spPr>
            <a:xfrm rot="16200000" flipV="1">
              <a:off x="2059262" y="3358019"/>
              <a:ext cx="225330" cy="2023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FDBA8DED-F7FD-4D01-A171-4D5338088660}"/>
                </a:ext>
              </a:extLst>
            </p:cNvPr>
            <p:cNvCxnSpPr/>
            <p:nvPr/>
          </p:nvCxnSpPr>
          <p:spPr>
            <a:xfrm flipV="1">
              <a:off x="1714280" y="3365579"/>
              <a:ext cx="215363" cy="182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FECBDB6-F9DE-4946-A582-E3340F1840A2}"/>
                </a:ext>
              </a:extLst>
            </p:cNvPr>
            <p:cNvCxnSpPr/>
            <p:nvPr/>
          </p:nvCxnSpPr>
          <p:spPr>
            <a:xfrm flipH="1">
              <a:off x="2213701" y="3797197"/>
              <a:ext cx="501277" cy="549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619374A-04CB-4E29-A02D-AF73951679AD}"/>
                </a:ext>
              </a:extLst>
            </p:cNvPr>
            <p:cNvCxnSpPr/>
            <p:nvPr/>
          </p:nvCxnSpPr>
          <p:spPr>
            <a:xfrm flipH="1">
              <a:off x="2714978" y="3797197"/>
              <a:ext cx="76119" cy="549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87DBF74-8133-4B72-B90F-E44327814D7C}"/>
                </a:ext>
              </a:extLst>
            </p:cNvPr>
            <p:cNvCxnSpPr/>
            <p:nvPr/>
          </p:nvCxnSpPr>
          <p:spPr>
            <a:xfrm>
              <a:off x="2874644" y="3797197"/>
              <a:ext cx="412161" cy="549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E7437EF8-91BB-45CD-9D9B-A17D03BF171A}"/>
                </a:ext>
              </a:extLst>
            </p:cNvPr>
            <p:cNvCxnSpPr/>
            <p:nvPr/>
          </p:nvCxnSpPr>
          <p:spPr>
            <a:xfrm>
              <a:off x="2874644" y="3774981"/>
              <a:ext cx="1125088" cy="571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00ABEFD9-2A89-451E-A2B9-68235E47FB6B}"/>
                </a:ext>
              </a:extLst>
            </p:cNvPr>
            <p:cNvCxnSpPr/>
            <p:nvPr/>
          </p:nvCxnSpPr>
          <p:spPr>
            <a:xfrm>
              <a:off x="2286107" y="3346537"/>
              <a:ext cx="1071248" cy="214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F2D44C76-4EF2-446C-801B-1F453B9674C3}"/>
                </a:ext>
              </a:extLst>
            </p:cNvPr>
            <p:cNvCxnSpPr/>
            <p:nvPr/>
          </p:nvCxnSpPr>
          <p:spPr>
            <a:xfrm>
              <a:off x="2286107" y="3275130"/>
              <a:ext cx="2071944" cy="2872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959EF87-2B3B-4349-AD9A-770A20B61F65}"/>
              </a:ext>
            </a:extLst>
          </p:cNvPr>
          <p:cNvCxnSpPr/>
          <p:nvPr/>
        </p:nvCxnSpPr>
        <p:spPr>
          <a:xfrm>
            <a:off x="2339975" y="3076575"/>
            <a:ext cx="2374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6">
            <a:extLst>
              <a:ext uri="{FF2B5EF4-FFF2-40B4-BE49-F238E27FC236}">
                <a16:creationId xmlns:a16="http://schemas.microsoft.com/office/drawing/2014/main" id="{71431769-CA09-4A86-99F1-2E980D347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1" y="1668463"/>
            <a:ext cx="3557587" cy="787400"/>
          </a:xfrm>
          <a:prstGeom prst="wedgeRoundRectCallout">
            <a:avLst>
              <a:gd name="adj1" fmla="val -65905"/>
              <a:gd name="adj2" fmla="val -3996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消歧规则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：每个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和最近的尚未匹配的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匹配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36EAB530-D9F7-4CD6-8D30-D5566AF4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2928938"/>
            <a:ext cx="114300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3A222A3-FF42-4378-871F-253312D77202}"/>
              </a:ext>
            </a:extLst>
          </p:cNvPr>
          <p:cNvSpPr/>
          <p:nvPr/>
        </p:nvSpPr>
        <p:spPr>
          <a:xfrm>
            <a:off x="3929063" y="888694"/>
            <a:ext cx="492918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8900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语法分析时加入消除二义性的规则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>
            <a:extLst>
              <a:ext uri="{FF2B5EF4-FFF2-40B4-BE49-F238E27FC236}">
                <a16:creationId xmlns:a16="http://schemas.microsoft.com/office/drawing/2014/main" id="{760D5BD7-1C89-4673-8F42-BA2BBE1E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857250"/>
            <a:ext cx="8201025" cy="3225800"/>
          </a:xfrm>
        </p:spPr>
        <p:txBody>
          <a:bodyPr/>
          <a:lstStyle/>
          <a:p>
            <a:pPr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楷体" panose="02010609060101010101" pitchFamily="49" charset="-122"/>
              </a:rPr>
              <a:t>对于任意一个上下文无关文法，</a:t>
            </a:r>
            <a:r>
              <a:rPr kumimoji="1" lang="zh-CN" altLang="en-US" sz="2800" b="1">
                <a:solidFill>
                  <a:srgbClr val="FF0000"/>
                </a:solidFill>
                <a:latin typeface="楷体" panose="02010609060101010101" pitchFamily="49" charset="-122"/>
              </a:rPr>
              <a:t>不存在一个算法</a:t>
            </a:r>
            <a:r>
              <a:rPr kumimoji="1" lang="zh-CN" altLang="en-US" sz="2800" b="1">
                <a:solidFill>
                  <a:schemeClr val="tx1"/>
                </a:solidFill>
                <a:latin typeface="楷体" panose="02010609060101010101" pitchFamily="49" charset="-122"/>
              </a:rPr>
              <a:t>，判定它是</a:t>
            </a:r>
            <a:r>
              <a:rPr kumimoji="1" lang="zh-CN" altLang="en-US" sz="2800" b="1">
                <a:solidFill>
                  <a:srgbClr val="3333FF"/>
                </a:solidFill>
                <a:latin typeface="楷体" panose="02010609060101010101" pitchFamily="49" charset="-122"/>
              </a:rPr>
              <a:t>无二义性</a:t>
            </a:r>
            <a:r>
              <a:rPr kumimoji="1" lang="zh-CN" altLang="en-US" sz="2800" b="1">
                <a:solidFill>
                  <a:schemeClr val="tx1"/>
                </a:solidFill>
                <a:latin typeface="楷体" panose="02010609060101010101" pitchFamily="49" charset="-122"/>
              </a:rPr>
              <a:t>的；但能给出一组</a:t>
            </a:r>
            <a:r>
              <a:rPr kumimoji="1" lang="zh-CN" altLang="en-US" sz="2800" b="1">
                <a:solidFill>
                  <a:srgbClr val="3333FF"/>
                </a:solidFill>
                <a:latin typeface="楷体" panose="02010609060101010101" pitchFamily="49" charset="-122"/>
              </a:rPr>
              <a:t>充分条件</a:t>
            </a:r>
            <a:r>
              <a:rPr kumimoji="1" lang="zh-CN" altLang="en-US" sz="2800" b="1">
                <a:solidFill>
                  <a:schemeClr val="tx1"/>
                </a:solidFill>
                <a:latin typeface="楷体" panose="02010609060101010101" pitchFamily="49" charset="-122"/>
              </a:rPr>
              <a:t>，满足这组充分条件的文法是</a:t>
            </a:r>
            <a:r>
              <a:rPr kumimoji="1" lang="zh-CN" altLang="en-US" sz="2800" b="1">
                <a:solidFill>
                  <a:srgbClr val="3333FF"/>
                </a:solidFill>
                <a:latin typeface="楷体" panose="02010609060101010101" pitchFamily="49" charset="-122"/>
              </a:rPr>
              <a:t>无二义性</a:t>
            </a:r>
            <a:r>
              <a:rPr kumimoji="1" lang="zh-CN" altLang="en-US" sz="2800" b="1">
                <a:solidFill>
                  <a:schemeClr val="tx1"/>
                </a:solidFill>
                <a:latin typeface="楷体" panose="02010609060101010101" pitchFamily="49" charset="-122"/>
              </a:rPr>
              <a:t>的</a:t>
            </a:r>
          </a:p>
          <a:p>
            <a:pPr lvl="1"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满足，肯定无二义性</a:t>
            </a:r>
          </a:p>
          <a:p>
            <a:pPr lvl="1"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不满足，也未必就是有二义性的</a:t>
            </a:r>
            <a:endParaRPr lang="en-US" altLang="zh-CN" sz="2500" b="1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eaLnBrk="1" hangingPunct="1"/>
            <a:endParaRPr kumimoji="1" lang="en-US" altLang="zh-CN" b="1">
              <a:ea typeface="楷体_GB2312"/>
              <a:cs typeface="楷体_GB2312"/>
              <a:sym typeface="Symbol" panose="05050102010706020507" pitchFamily="18" charset="2"/>
            </a:endParaRPr>
          </a:p>
          <a:p>
            <a:pPr eaLnBrk="1" hangingPunct="1"/>
            <a:endParaRPr lang="zh-CN" altLang="en-US" sz="2800">
              <a:ea typeface="楷体_GB2312"/>
              <a:cs typeface="楷体_GB231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4017F5-7A54-42B8-9F20-C6AD91595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无二义性文法的判定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5172" name="组合 9">
            <a:extLst>
              <a:ext uri="{FF2B5EF4-FFF2-40B4-BE49-F238E27FC236}">
                <a16:creationId xmlns:a16="http://schemas.microsoft.com/office/drawing/2014/main" id="{FDDE8008-9E60-41E9-85B9-C95A99ECE4FE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A1C72883-3600-4FAB-8A29-935DF3D7F2A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174" name="五边形 11">
              <a:extLst>
                <a:ext uri="{FF2B5EF4-FFF2-40B4-BE49-F238E27FC236}">
                  <a16:creationId xmlns:a16="http://schemas.microsoft.com/office/drawing/2014/main" id="{1D2BD156-1C64-4758-9356-37C8FCBC5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E446F59D-72A2-4EF2-895C-947A631E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842963"/>
            <a:ext cx="8501062" cy="4103687"/>
          </a:xfrm>
        </p:spPr>
        <p:txBody>
          <a:bodyPr/>
          <a:lstStyle/>
          <a:p>
            <a:pPr eaLnBrk="1" hangingPunct="1">
              <a:lnSpc>
                <a:spcPts val="400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00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字母表、字母表的正闭包和克林闭包、串、串的幂运算</a:t>
            </a:r>
          </a:p>
          <a:p>
            <a:pPr eaLnBrk="1" hangingPunct="1">
              <a:lnSpc>
                <a:spcPts val="400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文法的定义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00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形式化定义，终结符、非终结符、文法符号、产生式、符号串</a:t>
            </a:r>
          </a:p>
          <a:p>
            <a:pPr eaLnBrk="1" hangingPunct="1">
              <a:lnSpc>
                <a:spcPts val="400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语言的定义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：形式化定义，推导与归约、语言与文法的关系</a:t>
            </a:r>
          </a:p>
          <a:p>
            <a:pPr eaLnBrk="1" hangingPunct="1">
              <a:lnSpc>
                <a:spcPts val="400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文法的分类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：四种类型的文法定义及关系，四种类型语言</a:t>
            </a:r>
          </a:p>
          <a:p>
            <a:pPr eaLnBrk="1" hangingPunct="1">
              <a:lnSpc>
                <a:spcPts val="400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CFG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的分析树</a:t>
            </a:r>
            <a:endParaRPr lang="en-US" altLang="zh-CN" b="1" dirty="0">
              <a:solidFill>
                <a:schemeClr val="tx1"/>
              </a:solidFill>
              <a:latin typeface="+mn-ea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000"/>
              </a:lnSpc>
              <a:spcBef>
                <a:spcPts val="0"/>
              </a:spcBef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句型分析树的构造、短语、直接短语、二义性文法</a:t>
            </a:r>
          </a:p>
        </p:txBody>
      </p:sp>
      <p:sp>
        <p:nvSpPr>
          <p:cNvPr id="62468" name="标题 1">
            <a:extLst>
              <a:ext uri="{FF2B5EF4-FFF2-40B4-BE49-F238E27FC236}">
                <a16:creationId xmlns:a16="http://schemas.microsoft.com/office/drawing/2014/main" id="{45A979E8-21B2-4505-A2A2-A576C556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  <p:grpSp>
        <p:nvGrpSpPr>
          <p:cNvPr id="137220" name="组合 44">
            <a:extLst>
              <a:ext uri="{FF2B5EF4-FFF2-40B4-BE49-F238E27FC236}">
                <a16:creationId xmlns:a16="http://schemas.microsoft.com/office/drawing/2014/main" id="{268A89D0-1024-4370-A813-DFDF860D5419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09A0DC54-3359-4BDA-A8F6-490085545D0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64518" name="五边形 46">
              <a:extLst>
                <a:ext uri="{FF2B5EF4-FFF2-40B4-BE49-F238E27FC236}">
                  <a16:creationId xmlns:a16="http://schemas.microsoft.com/office/drawing/2014/main" id="{44118540-F9E1-46D0-AF44-3F887B0AC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25BD4-5B98-4C62-9EE8-D183EFC6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846138"/>
            <a:ext cx="8016875" cy="36703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串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3000" b="1" dirty="0">
                <a:solidFill>
                  <a:srgbClr val="FF0000"/>
                </a:solidFill>
                <a:latin typeface="+mn-ea"/>
              </a:rPr>
              <a:t>幂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运算</a:t>
            </a:r>
            <a:endParaRPr lang="en-US" altLang="zh-CN" sz="3000" b="1" dirty="0">
              <a:solidFill>
                <a:schemeClr val="tx1"/>
              </a:solidFill>
              <a:latin typeface="+mn-ea"/>
            </a:endParaRP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zh-CN" altLang="en-US" sz="3000" b="1" i="1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3000" b="1" baseline="30000" dirty="0">
                <a:solidFill>
                  <a:schemeClr val="tx1"/>
                </a:solidFill>
                <a:cs typeface="Times New Roman" pitchFamily="18" charset="0"/>
              </a:rPr>
              <a:t>0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= ε</a:t>
            </a:r>
            <a:r>
              <a:rPr lang="zh-CN" altLang="en-US" sz="3000" b="1" i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endParaRPr lang="en-US" altLang="zh-CN" sz="30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lvl="1" indent="0" eaLnBrk="1" hangingPunct="1">
              <a:buFont typeface="Symbol" panose="05050102010706020507" pitchFamily="18" charset="2"/>
              <a:buNone/>
              <a:defRPr/>
            </a:pPr>
            <a:r>
              <a:rPr lang="zh-CN" altLang="en-US" sz="3000" b="1" i="1" dirty="0">
                <a:solidFill>
                  <a:schemeClr val="tx1"/>
                </a:solidFill>
                <a:cs typeface="Times New Roman" pitchFamily="18" charset="0"/>
              </a:rPr>
              <a:t>        </a:t>
            </a:r>
            <a:r>
              <a:rPr lang="en-US" altLang="zh-CN" sz="3000" b="1" i="1" dirty="0" err="1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3000" b="1" i="1" baseline="30000" dirty="0" err="1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en-US" altLang="zh-CN" sz="3000" b="1" i="1" baseline="30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= s</a:t>
            </a:r>
            <a:r>
              <a:rPr lang="en-US" altLang="zh-CN" sz="3000" b="1" i="1" baseline="30000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en-US" altLang="zh-CN" sz="3000" b="1" baseline="30000" dirty="0">
                <a:solidFill>
                  <a:schemeClr val="tx1"/>
                </a:solidFill>
                <a:cs typeface="Times New Roman" pitchFamily="18" charset="0"/>
              </a:rPr>
              <a:t>-1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3000" b="1" i="1" baseline="30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, n ≥</a:t>
            </a:r>
            <a:r>
              <a:rPr lang="en-US" altLang="zh-CN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1</a:t>
            </a:r>
            <a:endParaRPr lang="zh-CN" altLang="en-US" sz="3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3000" b="1" baseline="30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kumimoji="1"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kumimoji="1" lang="en-US" altLang="zh-CN" sz="3000" b="1" baseline="30000" dirty="0">
                <a:solidFill>
                  <a:schemeClr val="tx1"/>
                </a:solidFill>
                <a:cs typeface="Times New Roman" pitchFamily="18" charset="0"/>
              </a:rPr>
              <a:t>0</a:t>
            </a:r>
            <a:r>
              <a:rPr kumimoji="1" lang="en-US" altLang="zh-CN" sz="3000" b="1" i="1" baseline="30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kumimoji="1" lang="en-US" altLang="zh-CN" sz="3000" b="1" i="1" baseline="30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l-GR" altLang="zh-CN" sz="3000" b="1" i="1" dirty="0">
                <a:solidFill>
                  <a:schemeClr val="tx1"/>
                </a:solidFill>
                <a:cs typeface="Times New Roman" pitchFamily="18" charset="0"/>
              </a:rPr>
              <a:t> ε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s = s</a:t>
            </a:r>
            <a:r>
              <a:rPr lang="zh-CN" altLang="en-US" sz="3000" b="1" i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3000" b="1" baseline="30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altLang="zh-CN" sz="3000" b="1" i="1" dirty="0" err="1">
                <a:solidFill>
                  <a:schemeClr val="tx1"/>
                </a:solidFill>
                <a:cs typeface="Times New Roman" pitchFamily="18" charset="0"/>
              </a:rPr>
              <a:t>ss</a:t>
            </a:r>
            <a:r>
              <a:rPr lang="zh-CN" altLang="en-US" sz="3000" b="1" i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3000" b="1" baseline="30000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altLang="zh-CN" sz="3000" b="1" i="1" dirty="0" err="1">
                <a:solidFill>
                  <a:schemeClr val="tx1"/>
                </a:solidFill>
                <a:cs typeface="Times New Roman" pitchFamily="18" charset="0"/>
              </a:rPr>
              <a:t>sss</a:t>
            </a:r>
            <a:r>
              <a:rPr lang="zh-CN" altLang="en-US" sz="3000" b="1" i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…</a:t>
            </a: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例：如果 </a:t>
            </a:r>
            <a:r>
              <a:rPr kumimoji="1"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kumimoji="1" lang="en-US" altLang="zh-CN" sz="3000" b="1" i="1" dirty="0" err="1">
                <a:solidFill>
                  <a:schemeClr val="tx1"/>
                </a:solidFill>
                <a:cs typeface="Times New Roman" pitchFamily="18" charset="0"/>
              </a:rPr>
              <a:t>ba</a:t>
            </a:r>
            <a:r>
              <a:rPr kumimoji="1"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endParaRPr kumimoji="1" lang="en-US" altLang="zh-CN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303213" lvl="1" indent="0" eaLnBrk="1" hangingPunct="1">
              <a:lnSpc>
                <a:spcPts val="4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  </a:t>
            </a:r>
            <a:r>
              <a:rPr kumimoji="1" lang="zh-CN" altLang="en-US" sz="3000" b="1" dirty="0">
                <a:solidFill>
                  <a:schemeClr val="tx1"/>
                </a:solidFill>
                <a:latin typeface="+mn-ea"/>
                <a:cs typeface="楷体_GB2312"/>
              </a:rPr>
              <a:t>那么</a:t>
            </a:r>
            <a:r>
              <a:rPr kumimoji="1"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kumimoji="1" lang="en-US" altLang="zh-CN" sz="3000" b="1" baseline="30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kumimoji="1"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kumimoji="1" lang="en-US" altLang="zh-CN" sz="3000" b="1" i="1" dirty="0" err="1">
                <a:solidFill>
                  <a:schemeClr val="tx1"/>
                </a:solidFill>
                <a:cs typeface="Times New Roman" pitchFamily="18" charset="0"/>
              </a:rPr>
              <a:t>ba</a:t>
            </a:r>
            <a:r>
              <a:rPr kumimoji="1" lang="zh-CN" altLang="en-US" sz="3000" b="1" dirty="0">
                <a:solidFill>
                  <a:schemeClr val="tx1"/>
                </a:solidFill>
                <a:latin typeface="+mn-ea"/>
                <a:cs typeface="楷体_GB2312"/>
              </a:rPr>
              <a:t>，</a:t>
            </a:r>
            <a:r>
              <a:rPr kumimoji="1"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kumimoji="1" lang="en-US" altLang="zh-CN" sz="3000" b="1" baseline="30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kumimoji="1" lang="en-US" altLang="zh-CN" sz="3000" b="1" i="1" dirty="0" err="1">
                <a:solidFill>
                  <a:schemeClr val="tx1"/>
                </a:solidFill>
                <a:cs typeface="Times New Roman" pitchFamily="18" charset="0"/>
              </a:rPr>
              <a:t>baba</a:t>
            </a:r>
            <a:r>
              <a:rPr kumimoji="1"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kumimoji="1" lang="zh-CN" altLang="en-US" sz="3000" b="1" dirty="0">
                <a:solidFill>
                  <a:schemeClr val="tx1"/>
                </a:solidFill>
                <a:latin typeface="+mn-ea"/>
                <a:cs typeface="楷体_GB2312"/>
              </a:rPr>
              <a:t> </a:t>
            </a:r>
            <a:r>
              <a:rPr kumimoji="1"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kumimoji="1" lang="en-US" altLang="zh-CN" sz="3000" b="1" baseline="30000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kumimoji="1" lang="en-US" altLang="zh-CN" sz="3000" b="1" i="1" dirty="0" err="1">
                <a:solidFill>
                  <a:schemeClr val="tx1"/>
                </a:solidFill>
                <a:cs typeface="Times New Roman" pitchFamily="18" charset="0"/>
              </a:rPr>
              <a:t>bababa</a:t>
            </a:r>
            <a:r>
              <a:rPr kumimoji="1"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kumimoji="1" lang="en-US" altLang="zh-CN" sz="3000" b="1" dirty="0">
                <a:solidFill>
                  <a:schemeClr val="tx1"/>
                </a:solidFill>
                <a:latin typeface="+mn-ea"/>
                <a:cs typeface="楷体_GB2312"/>
              </a:rPr>
              <a:t>…</a:t>
            </a:r>
          </a:p>
          <a:p>
            <a:pPr lvl="1" eaLnBrk="1" hangingPunct="1">
              <a:defRPr/>
            </a:pPr>
            <a:endParaRPr lang="zh-CN" altLang="en-US" sz="1800" dirty="0"/>
          </a:p>
        </p:txBody>
      </p:sp>
      <p:sp>
        <p:nvSpPr>
          <p:cNvPr id="15363" name="标题 1">
            <a:extLst>
              <a:ext uri="{FF2B5EF4-FFF2-40B4-BE49-F238E27FC236}">
                <a16:creationId xmlns:a16="http://schemas.microsoft.com/office/drawing/2014/main" id="{37652A91-A06B-47CA-99D1-284FCCFD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串上的运算</a:t>
            </a:r>
            <a:r>
              <a:rPr lang="en-US" altLang="zh-CN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幂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F91E1D8E-7689-4640-A733-55A0C98639F6}"/>
              </a:ext>
            </a:extLst>
          </p:cNvPr>
          <p:cNvSpPr/>
          <p:nvPr/>
        </p:nvSpPr>
        <p:spPr>
          <a:xfrm>
            <a:off x="1071563" y="1709738"/>
            <a:ext cx="142875" cy="57626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2AFF9E-FEBE-48B2-A060-729C46DF3B78}"/>
              </a:ext>
            </a:extLst>
          </p:cNvPr>
          <p:cNvSpPr/>
          <p:nvPr/>
        </p:nvSpPr>
        <p:spPr>
          <a:xfrm>
            <a:off x="3419475" y="860425"/>
            <a:ext cx="4321175" cy="477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en-US" sz="25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串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5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5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次</a:t>
            </a:r>
            <a:r>
              <a:rPr lang="zh-CN" altLang="en-US" sz="25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幂</a:t>
            </a:r>
            <a:r>
              <a:rPr lang="zh-CN" altLang="en-US" sz="25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：将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5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5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连接</a:t>
            </a:r>
            <a:r>
              <a:rPr lang="zh-CN" altLang="en-US" sz="25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起来</a:t>
            </a:r>
            <a:endParaRPr lang="en-US" altLang="zh-CN" sz="25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630" name="组合 6">
            <a:extLst>
              <a:ext uri="{FF2B5EF4-FFF2-40B4-BE49-F238E27FC236}">
                <a16:creationId xmlns:a16="http://schemas.microsoft.com/office/drawing/2014/main" id="{655FC01A-AA0E-45D0-B7DD-CC88C43A6A4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3EC2DBB4-0C2E-4A79-B4E4-03772B93CC9A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五边形 8">
              <a:extLst>
                <a:ext uri="{FF2B5EF4-FFF2-40B4-BE49-F238E27FC236}">
                  <a16:creationId xmlns:a16="http://schemas.microsoft.com/office/drawing/2014/main" id="{5177BE1F-5E8D-4816-B26C-3FCABA703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内容占位符 2">
            <a:extLst>
              <a:ext uri="{FF2B5EF4-FFF2-40B4-BE49-F238E27FC236}">
                <a16:creationId xmlns:a16="http://schemas.microsoft.com/office/drawing/2014/main" id="{DADDB00D-8328-46C4-93C2-B6360DDA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38" y="1060450"/>
            <a:ext cx="7713662" cy="3887788"/>
          </a:xfrm>
        </p:spPr>
        <p:txBody>
          <a:bodyPr/>
          <a:lstStyle/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</a:rPr>
              <a:t>1</a:t>
            </a:r>
            <a:r>
              <a:rPr lang="zh-CN" altLang="en-US" b="1">
                <a:solidFill>
                  <a:schemeClr val="tx1"/>
                </a:solidFill>
              </a:rPr>
              <a:t>．绪论 			（</a:t>
            </a:r>
            <a:r>
              <a:rPr lang="en-US" altLang="zh-CN" b="1">
                <a:solidFill>
                  <a:schemeClr val="tx1"/>
                </a:solidFill>
              </a:rPr>
              <a:t>2</a:t>
            </a:r>
            <a:r>
              <a:rPr lang="zh-CN" altLang="en-US" b="1">
                <a:solidFill>
                  <a:schemeClr val="tx1"/>
                </a:solidFill>
              </a:rPr>
              <a:t>学时）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</a:rPr>
              <a:t>2.   </a:t>
            </a:r>
            <a:r>
              <a:rPr lang="zh-CN" altLang="en-US" b="1">
                <a:solidFill>
                  <a:schemeClr val="tx1"/>
                </a:solidFill>
              </a:rPr>
              <a:t>语言及其文法		（</a:t>
            </a:r>
            <a:r>
              <a:rPr lang="en-US" altLang="zh-CN" b="1">
                <a:solidFill>
                  <a:schemeClr val="tx1"/>
                </a:solidFill>
              </a:rPr>
              <a:t>2</a:t>
            </a:r>
            <a:r>
              <a:rPr lang="zh-CN" altLang="en-US" b="1">
                <a:solidFill>
                  <a:schemeClr val="tx1"/>
                </a:solidFill>
              </a:rPr>
              <a:t>学时） 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．词法分析		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学时） 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</a:rPr>
              <a:t>4</a:t>
            </a:r>
            <a:r>
              <a:rPr lang="zh-CN" altLang="en-US" b="1">
                <a:solidFill>
                  <a:schemeClr val="tx1"/>
                </a:solidFill>
              </a:rPr>
              <a:t>．语法分析		</a:t>
            </a:r>
            <a:r>
              <a:rPr lang="en-US" altLang="zh-CN" b="1">
                <a:solidFill>
                  <a:schemeClr val="tx1"/>
                </a:solidFill>
              </a:rPr>
              <a:t>	</a:t>
            </a:r>
            <a:r>
              <a:rPr lang="zh-CN" altLang="en-US" b="1">
                <a:solidFill>
                  <a:schemeClr val="tx1"/>
                </a:solidFill>
              </a:rPr>
              <a:t>（</a:t>
            </a:r>
            <a:r>
              <a:rPr lang="en-US" altLang="zh-CN" b="1">
                <a:solidFill>
                  <a:schemeClr val="tx1"/>
                </a:solidFill>
              </a:rPr>
              <a:t>9</a:t>
            </a:r>
            <a:r>
              <a:rPr lang="zh-CN" altLang="en-US" b="1">
                <a:solidFill>
                  <a:schemeClr val="tx1"/>
                </a:solidFill>
              </a:rPr>
              <a:t>学时） 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</a:rPr>
              <a:t>5</a:t>
            </a:r>
            <a:r>
              <a:rPr lang="zh-CN" altLang="en-US" b="1">
                <a:solidFill>
                  <a:schemeClr val="tx1"/>
                </a:solidFill>
              </a:rPr>
              <a:t>．语法制导翻译		（</a:t>
            </a:r>
            <a:r>
              <a:rPr lang="en-US" altLang="zh-CN" b="1">
                <a:solidFill>
                  <a:schemeClr val="tx1"/>
                </a:solidFill>
              </a:rPr>
              <a:t>6</a:t>
            </a:r>
            <a:r>
              <a:rPr lang="zh-CN" altLang="en-US" b="1">
                <a:solidFill>
                  <a:schemeClr val="tx1"/>
                </a:solidFill>
              </a:rPr>
              <a:t>学时） 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</a:rPr>
              <a:t>6</a:t>
            </a:r>
            <a:r>
              <a:rPr lang="zh-CN" altLang="en-US" b="1">
                <a:solidFill>
                  <a:schemeClr val="tx1"/>
                </a:solidFill>
              </a:rPr>
              <a:t>．中间代码生成		（</a:t>
            </a:r>
            <a:r>
              <a:rPr lang="en-US" altLang="zh-CN" b="1">
                <a:solidFill>
                  <a:schemeClr val="tx1"/>
                </a:solidFill>
              </a:rPr>
              <a:t>7</a:t>
            </a:r>
            <a:r>
              <a:rPr lang="zh-CN" altLang="en-US" b="1">
                <a:solidFill>
                  <a:schemeClr val="tx1"/>
                </a:solidFill>
              </a:rPr>
              <a:t>学时） 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</a:rPr>
              <a:t>7</a:t>
            </a:r>
            <a:r>
              <a:rPr lang="zh-CN" altLang="en-US" b="1">
                <a:solidFill>
                  <a:schemeClr val="tx1"/>
                </a:solidFill>
              </a:rPr>
              <a:t>．运行时的存贮组织	（</a:t>
            </a:r>
            <a:r>
              <a:rPr lang="en-US" altLang="zh-CN" b="1">
                <a:solidFill>
                  <a:schemeClr val="tx1"/>
                </a:solidFill>
              </a:rPr>
              <a:t>3</a:t>
            </a:r>
            <a:r>
              <a:rPr lang="zh-CN" altLang="en-US" b="1">
                <a:solidFill>
                  <a:schemeClr val="tx1"/>
                </a:solidFill>
              </a:rPr>
              <a:t>学时） 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</a:rPr>
              <a:t>8</a:t>
            </a:r>
            <a:r>
              <a:rPr lang="zh-CN" altLang="en-US" b="1">
                <a:solidFill>
                  <a:schemeClr val="tx1"/>
                </a:solidFill>
              </a:rPr>
              <a:t>．代码优化       		（</a:t>
            </a:r>
            <a:r>
              <a:rPr lang="en-US" altLang="zh-CN" b="1">
                <a:solidFill>
                  <a:schemeClr val="tx1"/>
                </a:solidFill>
              </a:rPr>
              <a:t>5</a:t>
            </a:r>
            <a:r>
              <a:rPr lang="zh-CN" altLang="en-US" b="1">
                <a:solidFill>
                  <a:schemeClr val="tx1"/>
                </a:solidFill>
              </a:rPr>
              <a:t>学时） </a:t>
            </a:r>
          </a:p>
          <a:p>
            <a:pPr marL="0" indent="0">
              <a:lnSpc>
                <a:spcPts val="2500"/>
              </a:lnSpc>
              <a:buClrTx/>
              <a:buFont typeface="Symbol" panose="05050102010706020507" pitchFamily="18" charset="2"/>
              <a:buNone/>
            </a:pPr>
            <a:r>
              <a:rPr lang="en-US" altLang="zh-CN" b="1">
                <a:solidFill>
                  <a:schemeClr val="tx1"/>
                </a:solidFill>
              </a:rPr>
              <a:t>9</a:t>
            </a:r>
            <a:r>
              <a:rPr lang="zh-CN" altLang="en-US" b="1">
                <a:solidFill>
                  <a:schemeClr val="tx1"/>
                </a:solidFill>
              </a:rPr>
              <a:t>．代码生成       		（</a:t>
            </a:r>
            <a:r>
              <a:rPr lang="en-US" altLang="zh-CN" b="1">
                <a:solidFill>
                  <a:schemeClr val="tx1"/>
                </a:solidFill>
              </a:rPr>
              <a:t>2</a:t>
            </a:r>
            <a:r>
              <a:rPr lang="zh-CN" altLang="en-US" b="1">
                <a:solidFill>
                  <a:schemeClr val="tx1"/>
                </a:solidFill>
              </a:rPr>
              <a:t>学时） </a:t>
            </a:r>
          </a:p>
        </p:txBody>
      </p:sp>
      <p:sp>
        <p:nvSpPr>
          <p:cNvPr id="51202" name="标题 1">
            <a:extLst>
              <a:ext uri="{FF2B5EF4-FFF2-40B4-BE49-F238E27FC236}">
                <a16:creationId xmlns:a16="http://schemas.microsoft.com/office/drawing/2014/main" id="{CF560FF0-01D9-4DB3-A91C-01E5C9FE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课程主要内容</a:t>
            </a:r>
          </a:p>
        </p:txBody>
      </p:sp>
      <p:grpSp>
        <p:nvGrpSpPr>
          <p:cNvPr id="140292" name="组合 14">
            <a:extLst>
              <a:ext uri="{FF2B5EF4-FFF2-40B4-BE49-F238E27FC236}">
                <a16:creationId xmlns:a16="http://schemas.microsoft.com/office/drawing/2014/main" id="{6E51D717-86C3-44A7-A907-DA62F93C156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6BFB1037-16D4-476F-816C-627D7B053A8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4767BFA4-E0E3-4EA8-8CA2-4A7E0CF7811C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3" descr="G:\QQ截图201607142012副本.jpg">
            <a:extLst>
              <a:ext uri="{FF2B5EF4-FFF2-40B4-BE49-F238E27FC236}">
                <a16:creationId xmlns:a16="http://schemas.microsoft.com/office/drawing/2014/main" id="{A1C0B045-D737-4085-86DB-F9F060301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ADC9E83-9204-43D2-B68A-4F721ED7F278}"/>
              </a:ext>
            </a:extLst>
          </p:cNvPr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结束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68F14EEB-9C7A-47EA-A373-65221810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60450"/>
            <a:ext cx="6719887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</a:rPr>
              <a:t>字母表</a:t>
            </a:r>
            <a:r>
              <a:rPr lang="zh-CN" altLang="en-US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zh-CN" altLang="en-US" sz="3000" b="1" dirty="0">
                <a:solidFill>
                  <a:schemeClr val="tx1"/>
                </a:solidFill>
              </a:rPr>
              <a:t>是一个</a:t>
            </a:r>
            <a:r>
              <a:rPr lang="zh-CN" altLang="en-US" sz="3000" b="1" dirty="0">
                <a:solidFill>
                  <a:srgbClr val="3333FF"/>
                </a:solidFill>
              </a:rPr>
              <a:t>有穷符号集合</a:t>
            </a:r>
            <a:endParaRPr lang="en-US" altLang="zh-CN" sz="3000" b="1" dirty="0">
              <a:solidFill>
                <a:srgbClr val="3333FF"/>
              </a:solidFill>
            </a:endParaRP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/>
          </a:p>
          <a:p>
            <a:pPr marL="303213" lvl="1" indent="0" eaLnBrk="1" hangingPunct="1">
              <a:buFont typeface="Symbol" panose="05050102010706020507" pitchFamily="18" charset="2"/>
              <a:buNone/>
              <a:defRPr/>
            </a:pPr>
            <a:r>
              <a:rPr lang="zh-CN" altLang="en-US" b="1" dirty="0"/>
              <a:t>    </a:t>
            </a:r>
          </a:p>
        </p:txBody>
      </p:sp>
      <p:sp>
        <p:nvSpPr>
          <p:cNvPr id="19459" name="标题 1">
            <a:extLst>
              <a:ext uri="{FF2B5EF4-FFF2-40B4-BE49-F238E27FC236}">
                <a16:creationId xmlns:a16="http://schemas.microsoft.com/office/drawing/2014/main" id="{F828E780-011E-4C1A-8C92-A9874A4E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14313"/>
            <a:ext cx="7931150" cy="358775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lang="zh-CN" altLang="en-US" sz="3000" kern="1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字母表</a:t>
            </a:r>
            <a:r>
              <a:rPr lang="en-US" altLang="zh-CN" sz="24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Alphabet</a:t>
            </a:r>
            <a:r>
              <a:rPr lang="en-US" altLang="zh-CN" sz="24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3D2877-1D0D-4598-ABF6-3E590A016FCC}"/>
              </a:ext>
            </a:extLst>
          </p:cNvPr>
          <p:cNvSpPr/>
          <p:nvPr/>
        </p:nvSpPr>
        <p:spPr>
          <a:xfrm>
            <a:off x="2043113" y="1874838"/>
            <a:ext cx="5100637" cy="2216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3000" b="1" dirty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例：</a:t>
            </a:r>
            <a:endParaRPr lang="en-US" altLang="zh-CN" sz="3000" b="1" dirty="0"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二进制字母表：</a:t>
            </a:r>
            <a:r>
              <a:rPr lang="en-US" altLang="zh-CN" sz="3000" b="1" dirty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{ 0,1 }</a:t>
            </a:r>
          </a:p>
          <a:p>
            <a:pPr marL="273050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3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ASCII</a:t>
            </a:r>
            <a:r>
              <a:rPr lang="zh-CN" altLang="en-US" sz="3000" b="1" dirty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字符集</a:t>
            </a:r>
            <a:endParaRPr lang="en-US" altLang="zh-CN" sz="3000" b="1" dirty="0"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3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Unicode</a:t>
            </a:r>
            <a:r>
              <a:rPr lang="zh-CN" altLang="en-US" sz="3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字符集</a:t>
            </a:r>
            <a:endParaRPr lang="zh-CN" altLang="en-US" sz="3000" b="1" i="1" dirty="0"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8677" name="组合 5">
            <a:extLst>
              <a:ext uri="{FF2B5EF4-FFF2-40B4-BE49-F238E27FC236}">
                <a16:creationId xmlns:a16="http://schemas.microsoft.com/office/drawing/2014/main" id="{FD4DDC7C-0B46-490F-B326-AA635DBD21C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59226CDC-65B7-4D4D-B9CF-507C00BAED3C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9" name="五边形 8">
              <a:extLst>
                <a:ext uri="{FF2B5EF4-FFF2-40B4-BE49-F238E27FC236}">
                  <a16:creationId xmlns:a16="http://schemas.microsoft.com/office/drawing/2014/main" id="{B3635F61-297E-44BB-B189-BFAA83C56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E15E7B-7DF5-44F2-86B7-B2F552BD3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" y="642938"/>
            <a:ext cx="5927725" cy="32258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ts val="4000"/>
              </a:lnSpc>
              <a:spcAft>
                <a:spcPts val="0"/>
              </a:spcAft>
              <a:buClrTx/>
              <a:buFont typeface="Symbol" panose="05050102010706020507" pitchFamily="18" charset="2"/>
              <a:buNone/>
              <a:defRPr/>
            </a:pPr>
            <a:endParaRPr lang="en-US" altLang="zh-CN" sz="3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indent="-274320" eaLnBrk="1" fontAlgn="auto" hangingPunct="1">
              <a:lnSpc>
                <a:spcPts val="40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={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ab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|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∈ </a:t>
            </a:r>
            <a:r>
              <a:rPr lang="zh-CN" altLang="en-US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zh-CN" altLang="en-US" sz="25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 ∈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altLang="zh-CN" b="1" dirty="0">
              <a:ea typeface="楷体_GB2312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12291" name="标题 2">
            <a:extLst>
              <a:ext uri="{FF2B5EF4-FFF2-40B4-BE49-F238E27FC236}">
                <a16:creationId xmlns:a16="http://schemas.microsoft.com/office/drawing/2014/main" id="{0E052F83-86F3-4AD3-87C0-123F18C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字母表上的运算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47E341-98DF-40DD-9115-041158F50D21}"/>
              </a:ext>
            </a:extLst>
          </p:cNvPr>
          <p:cNvSpPr/>
          <p:nvPr/>
        </p:nvSpPr>
        <p:spPr>
          <a:xfrm>
            <a:off x="1182688" y="2000250"/>
            <a:ext cx="5603875" cy="554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{0, 1} {</a:t>
            </a:r>
            <a:r>
              <a:rPr lang="en-US" altLang="zh-CN" sz="3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3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 ={0</a:t>
            </a:r>
            <a:r>
              <a:rPr lang="en-US" altLang="zh-CN" sz="3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0</a:t>
            </a:r>
            <a:r>
              <a:rPr lang="en-US" altLang="zh-CN" sz="3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1</a:t>
            </a:r>
            <a:r>
              <a:rPr lang="en-US" altLang="zh-CN" sz="3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1</a:t>
            </a:r>
            <a:r>
              <a:rPr lang="en-US" altLang="zh-CN" sz="3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0725" name="组合 5">
            <a:extLst>
              <a:ext uri="{FF2B5EF4-FFF2-40B4-BE49-F238E27FC236}">
                <a16:creationId xmlns:a16="http://schemas.microsoft.com/office/drawing/2014/main" id="{B422E7F4-C7D2-4B85-862D-2AAC51004B64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DEBDC999-62FB-44FB-A96D-22EA0E28A8D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五边形 8">
              <a:extLst>
                <a:ext uri="{FF2B5EF4-FFF2-40B4-BE49-F238E27FC236}">
                  <a16:creationId xmlns:a16="http://schemas.microsoft.com/office/drawing/2014/main" id="{71C741DE-1C68-40EE-8F9F-EE2696AD1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4" name="内容占位符 1">
            <a:extLst>
              <a:ext uri="{FF2B5EF4-FFF2-40B4-BE49-F238E27FC236}">
                <a16:creationId xmlns:a16="http://schemas.microsoft.com/office/drawing/2014/main" id="{F2F425E7-8D0F-44A3-96B6-B2C32EC591C2}"/>
              </a:ext>
            </a:extLst>
          </p:cNvPr>
          <p:cNvSpPr txBox="1">
            <a:spLocks/>
          </p:cNvSpPr>
          <p:nvPr/>
        </p:nvSpPr>
        <p:spPr bwMode="auto">
          <a:xfrm>
            <a:off x="642938" y="785813"/>
            <a:ext cx="734377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字母表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∑</a:t>
            </a:r>
            <a:r>
              <a:rPr lang="en-US" altLang="zh-CN" sz="2500" b="1" baseline="-30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∑</a:t>
            </a:r>
            <a:r>
              <a:rPr lang="en-US" altLang="zh-CN" sz="2500" b="1" baseline="-30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5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乘积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product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5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238FB85-6FBD-434A-9E1A-A4AFE2BE9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25" y="1714500"/>
            <a:ext cx="5927725" cy="2143125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0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={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ε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i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i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-1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sz="2500" b="1" i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n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≥ 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altLang="zh-CN" b="1" dirty="0">
              <a:ea typeface="楷体_GB2312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0F145B-A7B4-4C75-9B0E-C6D964250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86063"/>
            <a:ext cx="6357938" cy="10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0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例：</a:t>
            </a:r>
            <a:r>
              <a:rPr lang="en-US" altLang="zh-CN" sz="30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{0, 1}</a:t>
            </a:r>
            <a:r>
              <a:rPr lang="en-US" altLang="zh-CN" sz="3000" b="1" baseline="3000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3</a:t>
            </a:r>
            <a:r>
              <a:rPr lang="en-US" altLang="zh-CN" sz="30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={0, 1} {0, 1} {0, 1}</a:t>
            </a:r>
          </a:p>
          <a:p>
            <a:pPr eaLnBrk="1" hangingPunct="1">
              <a:defRPr/>
            </a:pPr>
            <a:r>
              <a:rPr lang="en-US" altLang="zh-CN" sz="30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={000, 001, 010, 011, 100, 101, 110, 111}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0E533B57-4CFD-4108-866D-8F0BE7E9CC1F}"/>
              </a:ext>
            </a:extLst>
          </p:cNvPr>
          <p:cNvSpPr/>
          <p:nvPr/>
        </p:nvSpPr>
        <p:spPr>
          <a:xfrm>
            <a:off x="1071563" y="1857375"/>
            <a:ext cx="142875" cy="64293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ED7218-A5C9-40D4-85C3-3F2FD150FA56}"/>
              </a:ext>
            </a:extLst>
          </p:cNvPr>
          <p:cNvSpPr/>
          <p:nvPr/>
        </p:nvSpPr>
        <p:spPr>
          <a:xfrm>
            <a:off x="642938" y="4119563"/>
            <a:ext cx="7931150" cy="476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en-US" sz="25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字母表的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5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次幂：字母表上所有长度为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5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的串构成的集合</a:t>
            </a:r>
            <a:endParaRPr lang="en-US" altLang="zh-CN" sz="25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55AC5DDC-CD5A-4AED-A6EB-8DC61862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字母表上的运算</a:t>
            </a:r>
          </a:p>
        </p:txBody>
      </p:sp>
      <p:grpSp>
        <p:nvGrpSpPr>
          <p:cNvPr id="32775" name="组合 5">
            <a:extLst>
              <a:ext uri="{FF2B5EF4-FFF2-40B4-BE49-F238E27FC236}">
                <a16:creationId xmlns:a16="http://schemas.microsoft.com/office/drawing/2014/main" id="{B6D3F538-5540-4A7A-88A9-99DB4F558530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4" name="五边形 13">
              <a:extLst>
                <a:ext uri="{FF2B5EF4-FFF2-40B4-BE49-F238E27FC236}">
                  <a16:creationId xmlns:a16="http://schemas.microsoft.com/office/drawing/2014/main" id="{2EE23FAC-9BC5-4205-B533-7860E470EFA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8" name="五边形 8">
              <a:extLst>
                <a:ext uri="{FF2B5EF4-FFF2-40B4-BE49-F238E27FC236}">
                  <a16:creationId xmlns:a16="http://schemas.microsoft.com/office/drawing/2014/main" id="{F0E92157-7A45-4FB9-808E-86CF353DA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4" name="内容占位符 1">
            <a:extLst>
              <a:ext uri="{FF2B5EF4-FFF2-40B4-BE49-F238E27FC236}">
                <a16:creationId xmlns:a16="http://schemas.microsoft.com/office/drawing/2014/main" id="{599D8C1A-292E-4532-9D85-46BC7786A8C9}"/>
              </a:ext>
            </a:extLst>
          </p:cNvPr>
          <p:cNvSpPr txBox="1">
            <a:spLocks/>
          </p:cNvSpPr>
          <p:nvPr/>
        </p:nvSpPr>
        <p:spPr bwMode="auto">
          <a:xfrm>
            <a:off x="642938" y="785813"/>
            <a:ext cx="7343775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字母表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∑</a:t>
            </a:r>
            <a:r>
              <a:rPr lang="en-US" altLang="zh-CN" sz="2500" b="1" baseline="-30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∑</a:t>
            </a:r>
            <a:r>
              <a:rPr lang="en-US" altLang="zh-CN" sz="2500" b="1" baseline="-30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乘积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product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5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字母表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∑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5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次幂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power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5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  <p:bldP spid="3" grpId="1" animBg="1"/>
      <p:bldP spid="6" grpId="0" animBg="1"/>
      <p:bldP spid="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5"/>
  <p:tag name="PROBLEMBLANK" val="[{&quot;num&quot;:1,&quot;caseSensitive&quot;:false,&quot;fuzzyMatch&quot;:false,&quot;Score&quot;:0.5,&quot;answers&quot;:[&quot;D&quot;]},{&quot;num&quot;:2,&quot;caseSensitive&quot;:false,&quot;fuzzyMatch&quot;:false,&quot;Score&quot;:0.5,&quot;answers&quot;:[&quot;C&quot;]},{&quot;num&quot;:3,&quot;caseSensitive&quot;:false,&quot;fuzzyMatch&quot;:false,&quot;Score&quot;:0.5,&quot;answers&quot;:[&quot;G&quot;]},{&quot;num&quot;:4,&quot;caseSensitive&quot;:false,&quot;fuzzyMatch&quot;:false,&quot;Score&quot;:0.5,&quot;answers&quot;:[&quot;B&quot;]},{&quot;num&quot;:5,&quot;caseSensitive&quot;:false,&quot;fuzzyMatch&quot;:false,&quot;Score&quot;:0.5,&quot;answers&quot;:[&quot;F&quot;]}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19997</TotalTime>
  <Words>4199</Words>
  <Application>Microsoft Office PowerPoint</Application>
  <PresentationFormat>全屏显示(16:9)</PresentationFormat>
  <Paragraphs>661</Paragraphs>
  <Slides>61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61</vt:i4>
      </vt:variant>
    </vt:vector>
  </HeadingPairs>
  <TitlesOfParts>
    <vt:vector size="84" baseType="lpstr">
      <vt:lpstr>Courier</vt:lpstr>
      <vt:lpstr>Microsoft Yahei</vt:lpstr>
      <vt:lpstr>Time New Roman</vt:lpstr>
      <vt:lpstr>黑体</vt:lpstr>
      <vt:lpstr>华文楷体</vt:lpstr>
      <vt:lpstr>华文楷体 (正文)</vt:lpstr>
      <vt:lpstr>华文新魏</vt:lpstr>
      <vt:lpstr>楷体</vt:lpstr>
      <vt:lpstr>楷体_GB2312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1_波形</vt:lpstr>
      <vt:lpstr>3_波形</vt:lpstr>
      <vt:lpstr>4_波形</vt:lpstr>
      <vt:lpstr>5_波形</vt:lpstr>
      <vt:lpstr>PowerPoint 演示文稿</vt:lpstr>
      <vt:lpstr>PowerPoint 演示文稿</vt:lpstr>
      <vt:lpstr>2.1 基本概念</vt:lpstr>
      <vt:lpstr>2.1 基本概念</vt:lpstr>
      <vt:lpstr>串上的运算——连接</vt:lpstr>
      <vt:lpstr>串上的运算——幂</vt:lpstr>
      <vt:lpstr>字母表(Alphabet) </vt:lpstr>
      <vt:lpstr>字母表上的运算</vt:lpstr>
      <vt:lpstr>字母表上的运算</vt:lpstr>
      <vt:lpstr>字母表上的运算</vt:lpstr>
      <vt:lpstr>字母表上的运算</vt:lpstr>
      <vt:lpstr>语言的形式化定义</vt:lpstr>
      <vt:lpstr>PowerPoint 演示文稿</vt:lpstr>
      <vt:lpstr>2.2 文法的定义</vt:lpstr>
      <vt:lpstr>文法的形式化定义——语言的有穷描述</vt:lpstr>
      <vt:lpstr>文法的形式化定义</vt:lpstr>
      <vt:lpstr>文法的形式化定义</vt:lpstr>
      <vt:lpstr>文法的形式化定义</vt:lpstr>
      <vt:lpstr>文法的形式化定义</vt:lpstr>
      <vt:lpstr>文法的形式化定义</vt:lpstr>
      <vt:lpstr>产生式的简写</vt:lpstr>
      <vt:lpstr>符号约定</vt:lpstr>
      <vt:lpstr>符号约定</vt:lpstr>
      <vt:lpstr>符号约定</vt:lpstr>
      <vt:lpstr>PowerPoint 演示文稿</vt:lpstr>
      <vt:lpstr>PowerPoint 演示文稿</vt:lpstr>
      <vt:lpstr>2.3 语言的定义</vt:lpstr>
      <vt:lpstr>推导 (Derivations)和归约(Reductions)</vt:lpstr>
      <vt:lpstr>推导 (Derivations)和归约(Reductions)</vt:lpstr>
      <vt:lpstr>PowerPoint 演示文稿</vt:lpstr>
      <vt:lpstr>PowerPoint 演示文稿</vt:lpstr>
      <vt:lpstr>回答前面的问题</vt:lpstr>
      <vt:lpstr>句型和句子</vt:lpstr>
      <vt:lpstr>例</vt:lpstr>
      <vt:lpstr>文法生成的语言</vt:lpstr>
      <vt:lpstr>例</vt:lpstr>
      <vt:lpstr>语言上的运算</vt:lpstr>
      <vt:lpstr>PowerPoint 演示文稿</vt:lpstr>
      <vt:lpstr>2.4 文法的分类</vt:lpstr>
      <vt:lpstr>0型文法 (Type-0 Grammar) </vt:lpstr>
      <vt:lpstr>PowerPoint 演示文稿</vt:lpstr>
      <vt:lpstr>例 上下文有关语言的文法CSG</vt:lpstr>
      <vt:lpstr>PowerPoint 演示文稿</vt:lpstr>
      <vt:lpstr>PowerPoint 演示文稿</vt:lpstr>
      <vt:lpstr>PowerPoint 演示文稿</vt:lpstr>
      <vt:lpstr>PowerPoint 演示文稿</vt:lpstr>
      <vt:lpstr>文法的类型</vt:lpstr>
      <vt:lpstr>程序设计语言中上下文相关的语言规则</vt:lpstr>
      <vt:lpstr>PowerPoint 演示文稿</vt:lpstr>
      <vt:lpstr>CFG 的语法分析树</vt:lpstr>
      <vt:lpstr> (句型的）短语</vt:lpstr>
      <vt:lpstr>例</vt:lpstr>
      <vt:lpstr>二义性文法 (Ambiguous Grammar)</vt:lpstr>
      <vt:lpstr>例</vt:lpstr>
      <vt:lpstr>消除二义性的第一种方法</vt:lpstr>
      <vt:lpstr>消除二义性的第一种方法</vt:lpstr>
      <vt:lpstr>消除二义性的第二种方法</vt:lpstr>
      <vt:lpstr>无二义性文法的判定</vt:lpstr>
      <vt:lpstr>本章小结</vt:lpstr>
      <vt:lpstr>课程主要内容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Shanlili</cp:lastModifiedBy>
  <cp:revision>1395</cp:revision>
  <cp:lastPrinted>2015-09-16T04:39:46Z</cp:lastPrinted>
  <dcterms:created xsi:type="dcterms:W3CDTF">2003-07-09T14:46:46Z</dcterms:created>
  <dcterms:modified xsi:type="dcterms:W3CDTF">2024-03-06T13:31:37Z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